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Default Extension="crdownload" ContentType="image/png"/>
  <Override PartName="/ppt/presentation.xml" ContentType="application/vnd.openxmlformats-officedocument.presentationml.slideshow.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77"/>
  </p:notesMasterIdLst>
  <p:sldIdLst>
    <p:sldId id="398" r:id="rId3"/>
    <p:sldId id="257" r:id="rId4"/>
    <p:sldId id="258" r:id="rId5"/>
    <p:sldId id="256" r:id="rId6"/>
    <p:sldId id="259" r:id="rId7"/>
    <p:sldId id="260" r:id="rId8"/>
    <p:sldId id="261" r:id="rId9"/>
    <p:sldId id="317" r:id="rId10"/>
    <p:sldId id="262" r:id="rId11"/>
    <p:sldId id="264" r:id="rId12"/>
    <p:sldId id="265" r:id="rId13"/>
    <p:sldId id="266" r:id="rId14"/>
    <p:sldId id="267" r:id="rId15"/>
    <p:sldId id="268" r:id="rId16"/>
    <p:sldId id="263" r:id="rId17"/>
    <p:sldId id="318" r:id="rId18"/>
    <p:sldId id="269" r:id="rId19"/>
    <p:sldId id="270" r:id="rId20"/>
    <p:sldId id="320" r:id="rId21"/>
    <p:sldId id="319" r:id="rId22"/>
    <p:sldId id="401" r:id="rId23"/>
    <p:sldId id="322" r:id="rId24"/>
    <p:sldId id="271" r:id="rId25"/>
    <p:sldId id="321" r:id="rId26"/>
    <p:sldId id="333" r:id="rId27"/>
    <p:sldId id="323" r:id="rId28"/>
    <p:sldId id="334" r:id="rId29"/>
    <p:sldId id="324" r:id="rId30"/>
    <p:sldId id="325" r:id="rId31"/>
    <p:sldId id="419" r:id="rId32"/>
    <p:sldId id="399" r:id="rId33"/>
    <p:sldId id="429" r:id="rId34"/>
    <p:sldId id="420" r:id="rId35"/>
    <p:sldId id="326" r:id="rId36"/>
    <p:sldId id="337" r:id="rId37"/>
    <p:sldId id="336" r:id="rId38"/>
    <p:sldId id="274" r:id="rId39"/>
    <p:sldId id="275" r:id="rId40"/>
    <p:sldId id="290" r:id="rId41"/>
    <p:sldId id="343" r:id="rId42"/>
    <p:sldId id="273" r:id="rId43"/>
    <p:sldId id="276" r:id="rId44"/>
    <p:sldId id="278" r:id="rId45"/>
    <p:sldId id="335" r:id="rId46"/>
    <p:sldId id="282" r:id="rId47"/>
    <p:sldId id="430" r:id="rId48"/>
    <p:sldId id="393" r:id="rId49"/>
    <p:sldId id="279" r:id="rId50"/>
    <p:sldId id="316" r:id="rId51"/>
    <p:sldId id="327" r:id="rId52"/>
    <p:sldId id="328" r:id="rId53"/>
    <p:sldId id="280" r:id="rId54"/>
    <p:sldId id="281" r:id="rId55"/>
    <p:sldId id="283" r:id="rId56"/>
    <p:sldId id="284" r:id="rId57"/>
    <p:sldId id="431" r:id="rId58"/>
    <p:sldId id="285" r:id="rId59"/>
    <p:sldId id="286" r:id="rId60"/>
    <p:sldId id="287" r:id="rId61"/>
    <p:sldId id="288" r:id="rId62"/>
    <p:sldId id="289" r:id="rId63"/>
    <p:sldId id="291" r:id="rId64"/>
    <p:sldId id="292" r:id="rId65"/>
    <p:sldId id="339" r:id="rId66"/>
    <p:sldId id="338" r:id="rId67"/>
    <p:sldId id="340" r:id="rId68"/>
    <p:sldId id="341" r:id="rId69"/>
    <p:sldId id="342" r:id="rId70"/>
    <p:sldId id="294" r:id="rId71"/>
    <p:sldId id="390" r:id="rId72"/>
    <p:sldId id="422" r:id="rId73"/>
    <p:sldId id="423" r:id="rId74"/>
    <p:sldId id="397" r:id="rId75"/>
    <p:sldId id="409" r:id="rId76"/>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6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630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BDC"/>
    <a:srgbClr val="FF99FF"/>
    <a:srgbClr val="063760"/>
    <a:srgbClr val="CC0099"/>
    <a:srgbClr val="FF6600"/>
    <a:srgbClr val="CC00FF"/>
    <a:srgbClr val="00FF00"/>
    <a:srgbClr val="34E9FC"/>
    <a:srgbClr val="D46DE7"/>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308" autoAdjust="0"/>
    <p:restoredTop sz="89988" autoAdjust="0"/>
  </p:normalViewPr>
  <p:slideViewPr>
    <p:cSldViewPr snapToGrid="0">
      <p:cViewPr varScale="1">
        <p:scale>
          <a:sx n="81" d="100"/>
          <a:sy n="81" d="100"/>
        </p:scale>
        <p:origin x="126" y="534"/>
      </p:cViewPr>
      <p:guideLst>
        <p:guide orient="horz" pos="2137"/>
        <p:guide pos="3863"/>
      </p:guideLst>
    </p:cSldViewPr>
  </p:slideViewPr>
  <p:notesTextViewPr>
    <p:cViewPr>
      <p:scale>
        <a:sx n="3" d="2"/>
        <a:sy n="3" d="2"/>
      </p:scale>
      <p:origin x="0" y="0"/>
    </p:cViewPr>
  </p:notesTextViewPr>
  <p:sorterViewPr>
    <p:cViewPr>
      <p:scale>
        <a:sx n="200" d="100"/>
        <a:sy n="200" d="100"/>
      </p:scale>
      <p:origin x="0" y="-8674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1.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6-18T11:25:42.763" idx="6305">
    <p:pos x="3345" y="2910"/>
    <p:text>added the pink box</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2-06-18T12:25:55.857" idx="6306">
    <p:pos x="6417" y="2814"/>
    <p:text>added missing quote mark.</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4C9D1B53-2D87-4889-8F76-063739610D59}" type="datetimeFigureOut">
              <a:rPr lang="en-US" smtClean="0"/>
              <a:t>6/21/2022</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212E15C0-CF59-419F-9B89-19F8A8FE9E6C}" type="slidenum">
              <a:rPr lang="en-US" smtClean="0"/>
              <a:t>‹#›</a:t>
            </a:fld>
            <a:endParaRPr lang="en-US"/>
          </a:p>
        </p:txBody>
      </p:sp>
    </p:spTree>
    <p:extLst>
      <p:ext uri="{BB962C8B-B14F-4D97-AF65-F5344CB8AC3E}">
        <p14:creationId xmlns:p14="http://schemas.microsoft.com/office/powerpoint/2010/main" val="3077259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June 18/22  4 pm – sent Neil the vid jpeg and editing for video. </a:t>
            </a:r>
          </a:p>
          <a:p>
            <a:r>
              <a:rPr lang="en-US" dirty="0" smtClean="0"/>
              <a:t>Need to send the blurb</a:t>
            </a:r>
            <a:r>
              <a:rPr lang="en-US" baseline="0" dirty="0" smtClean="0"/>
              <a:t> and PDF files yet.  Do not launch till Tuesday – </a:t>
            </a:r>
            <a:r>
              <a:rPr lang="en-US" baseline="0" smtClean="0"/>
              <a:t>teaser after one day has 1163 views.</a:t>
            </a:r>
            <a:endParaRPr lang="en-CA"/>
          </a:p>
        </p:txBody>
      </p:sp>
      <p:sp>
        <p:nvSpPr>
          <p:cNvPr id="4" name="Slide Number Placeholder 3"/>
          <p:cNvSpPr>
            <a:spLocks noGrp="1"/>
          </p:cNvSpPr>
          <p:nvPr>
            <p:ph type="sldNum" sz="quarter" idx="10"/>
          </p:nvPr>
        </p:nvSpPr>
        <p:spPr/>
        <p:txBody>
          <a:bodyPr/>
          <a:lstStyle/>
          <a:p>
            <a:fld id="{212E15C0-CF59-419F-9B89-19F8A8FE9E6C}" type="slidenum">
              <a:rPr lang="en-US" smtClean="0"/>
              <a:t>1</a:t>
            </a:fld>
            <a:endParaRPr lang="en-US"/>
          </a:p>
        </p:txBody>
      </p:sp>
    </p:spTree>
    <p:extLst>
      <p:ext uri="{BB962C8B-B14F-4D97-AF65-F5344CB8AC3E}">
        <p14:creationId xmlns:p14="http://schemas.microsoft.com/office/powerpoint/2010/main" val="1944757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2E15C0-CF59-419F-9B89-19F8A8FE9E6C}" type="slidenum">
              <a:rPr lang="en-US" smtClean="0"/>
              <a:t>7</a:t>
            </a:fld>
            <a:endParaRPr lang="en-US"/>
          </a:p>
        </p:txBody>
      </p:sp>
    </p:spTree>
    <p:extLst>
      <p:ext uri="{BB962C8B-B14F-4D97-AF65-F5344CB8AC3E}">
        <p14:creationId xmlns:p14="http://schemas.microsoft.com/office/powerpoint/2010/main" val="4054872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4512772-A003-4BB8-B9DF-C9922AA1CCAC}" type="datetime1">
              <a:rPr lang="en-US" smtClean="0"/>
              <a:t>6/21/2022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55D82-D20F-4DB7-B3E9-7B7EAC2F87A9}" type="slidenum">
              <a:rPr lang="en-US" smtClean="0"/>
              <a:t>‹#›</a:t>
            </a:fld>
            <a:endParaRPr lang="en-US"/>
          </a:p>
        </p:txBody>
      </p:sp>
    </p:spTree>
    <p:extLst>
      <p:ext uri="{BB962C8B-B14F-4D97-AF65-F5344CB8AC3E}">
        <p14:creationId xmlns:p14="http://schemas.microsoft.com/office/powerpoint/2010/main" val="731213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FEBA08-1F6D-45F1-9812-C1F29B33CE75}" type="datetime1">
              <a:rPr lang="en-US" smtClean="0"/>
              <a:t>6/21/2022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55D82-D20F-4DB7-B3E9-7B7EAC2F87A9}" type="slidenum">
              <a:rPr lang="en-US" smtClean="0"/>
              <a:t>‹#›</a:t>
            </a:fld>
            <a:endParaRPr lang="en-US"/>
          </a:p>
        </p:txBody>
      </p:sp>
    </p:spTree>
    <p:extLst>
      <p:ext uri="{BB962C8B-B14F-4D97-AF65-F5344CB8AC3E}">
        <p14:creationId xmlns:p14="http://schemas.microsoft.com/office/powerpoint/2010/main" val="1479453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E76617-5046-4D5F-8ED5-B376E15F9F61}" type="datetime1">
              <a:rPr lang="en-US" smtClean="0"/>
              <a:t>6/21/2022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55D82-D20F-4DB7-B3E9-7B7EAC2F87A9}" type="slidenum">
              <a:rPr lang="en-US" smtClean="0"/>
              <a:t>‹#›</a:t>
            </a:fld>
            <a:endParaRPr lang="en-US"/>
          </a:p>
        </p:txBody>
      </p:sp>
    </p:spTree>
    <p:extLst>
      <p:ext uri="{BB962C8B-B14F-4D97-AF65-F5344CB8AC3E}">
        <p14:creationId xmlns:p14="http://schemas.microsoft.com/office/powerpoint/2010/main" val="1537565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Entrance with Oval Border">
    <p:bg>
      <p:bgPr>
        <a:gradFill rotWithShape="1">
          <a:gsLst>
            <a:gs pos="0">
              <a:srgbClr val="EBEAEA"/>
            </a:gs>
            <a:gs pos="50000">
              <a:srgbClr val="E4E3E3"/>
            </a:gs>
            <a:gs pos="100000">
              <a:srgbClr val="BCBBBB"/>
            </a:gs>
          </a:gsLst>
          <a:lin ang="5400000" scaled="0"/>
        </a:gra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5A3745-A317-47C7-A622-5F694A86DCC5}" type="datetime1">
              <a:rPr lang="en-US" smtClean="0"/>
              <a:t>6/21/2022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555D82-D20F-4DB7-B3E9-7B7EAC2F87A9}" type="slidenum">
              <a:rPr lang="en-US" smtClean="0"/>
              <a:t>‹#›</a:t>
            </a:fld>
            <a:endParaRPr lang="en-US"/>
          </a:p>
        </p:txBody>
      </p:sp>
      <p:sp>
        <p:nvSpPr>
          <p:cNvPr id="6" name="Picture Placeholder 5"/>
          <p:cNvSpPr>
            <a:spLocks noGrp="1"/>
          </p:cNvSpPr>
          <p:nvPr>
            <p:ph type="pic" sz="quarter" idx="13"/>
          </p:nvPr>
        </p:nvSpPr>
        <p:spPr>
          <a:xfrm>
            <a:off x="1273098" y="535259"/>
            <a:ext cx="9645805" cy="5787483"/>
          </a:xfrm>
          <a:effectLst>
            <a:glow rad="139700">
              <a:srgbClr val="FFFFFF">
                <a:alpha val="40000"/>
              </a:srgbClr>
            </a:glow>
          </a:effectLst>
        </p:spPr>
        <p:txBody>
          <a:bodyPr/>
          <a:lstStyle>
            <a:lvl1pPr marL="0" indent="0" algn="ctr">
              <a:buNone/>
              <a:defRPr/>
            </a:lvl1pPr>
          </a:lstStyle>
          <a:p>
            <a:r>
              <a:rPr lang="en-US"/>
              <a:t>Click icon to add picture</a:t>
            </a:r>
          </a:p>
        </p:txBody>
      </p:sp>
      <p:sp>
        <p:nvSpPr>
          <p:cNvPr id="22" name="glow1"/>
          <p:cNvSpPr>
            <a:spLocks noGrp="1" noChangeAspect="1"/>
          </p:cNvSpPr>
          <p:nvPr>
            <p:ph type="body" sz="quarter" idx="14" hasCustomPrompt="1"/>
          </p:nvPr>
        </p:nvSpPr>
        <p:spPr>
          <a:xfrm>
            <a:off x="1049554" y="306659"/>
            <a:ext cx="457200" cy="457200"/>
          </a:xfrm>
          <a:blipFill>
            <a:blip r:embed="rId2"/>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a:t> </a:t>
            </a:r>
          </a:p>
        </p:txBody>
      </p:sp>
      <p:sp>
        <p:nvSpPr>
          <p:cNvPr id="23" name="glow2"/>
          <p:cNvSpPr>
            <a:spLocks noGrp="1" noChangeAspect="1"/>
          </p:cNvSpPr>
          <p:nvPr>
            <p:ph type="body" sz="quarter" idx="15" hasCustomPrompt="1"/>
          </p:nvPr>
        </p:nvSpPr>
        <p:spPr>
          <a:xfrm>
            <a:off x="3455949" y="306659"/>
            <a:ext cx="457200" cy="457200"/>
          </a:xfrm>
          <a:blipFill>
            <a:blip r:embed="rId2"/>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a:t> </a:t>
            </a:r>
          </a:p>
        </p:txBody>
      </p:sp>
      <p:sp>
        <p:nvSpPr>
          <p:cNvPr id="24" name="glow3"/>
          <p:cNvSpPr>
            <a:spLocks noGrp="1" noChangeAspect="1"/>
          </p:cNvSpPr>
          <p:nvPr>
            <p:ph type="body" sz="quarter" idx="16" hasCustomPrompt="1"/>
          </p:nvPr>
        </p:nvSpPr>
        <p:spPr>
          <a:xfrm>
            <a:off x="5862344" y="306659"/>
            <a:ext cx="457200" cy="457200"/>
          </a:xfrm>
          <a:blipFill>
            <a:blip r:embed="rId2"/>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a:t> </a:t>
            </a:r>
          </a:p>
        </p:txBody>
      </p:sp>
      <p:sp>
        <p:nvSpPr>
          <p:cNvPr id="25" name="glow4"/>
          <p:cNvSpPr>
            <a:spLocks noGrp="1" noChangeAspect="1"/>
          </p:cNvSpPr>
          <p:nvPr>
            <p:ph type="body" sz="quarter" idx="17" hasCustomPrompt="1"/>
          </p:nvPr>
        </p:nvSpPr>
        <p:spPr>
          <a:xfrm>
            <a:off x="8278851" y="306659"/>
            <a:ext cx="457200" cy="457200"/>
          </a:xfrm>
          <a:blipFill>
            <a:blip r:embed="rId2"/>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a:t> </a:t>
            </a:r>
          </a:p>
        </p:txBody>
      </p:sp>
      <p:sp>
        <p:nvSpPr>
          <p:cNvPr id="26" name="glow5"/>
          <p:cNvSpPr>
            <a:spLocks noGrp="1" noChangeAspect="1"/>
          </p:cNvSpPr>
          <p:nvPr>
            <p:ph type="body" sz="quarter" idx="18" hasCustomPrompt="1"/>
          </p:nvPr>
        </p:nvSpPr>
        <p:spPr>
          <a:xfrm>
            <a:off x="10690303" y="306659"/>
            <a:ext cx="457200" cy="457200"/>
          </a:xfrm>
          <a:blipFill>
            <a:blip r:embed="rId2"/>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a:t> </a:t>
            </a:r>
          </a:p>
        </p:txBody>
      </p:sp>
      <p:sp>
        <p:nvSpPr>
          <p:cNvPr id="27" name="glow6"/>
          <p:cNvSpPr>
            <a:spLocks noGrp="1" noChangeAspect="1"/>
          </p:cNvSpPr>
          <p:nvPr>
            <p:ph type="body" sz="quarter" idx="19" hasCustomPrompt="1"/>
          </p:nvPr>
        </p:nvSpPr>
        <p:spPr>
          <a:xfrm>
            <a:off x="10690303" y="2237569"/>
            <a:ext cx="457200" cy="457200"/>
          </a:xfrm>
          <a:blipFill>
            <a:blip r:embed="rId2"/>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a:t> </a:t>
            </a:r>
          </a:p>
        </p:txBody>
      </p:sp>
      <p:sp>
        <p:nvSpPr>
          <p:cNvPr id="28" name="glow7"/>
          <p:cNvSpPr>
            <a:spLocks noGrp="1" noChangeAspect="1"/>
          </p:cNvSpPr>
          <p:nvPr>
            <p:ph type="body" sz="quarter" idx="20" hasCustomPrompt="1"/>
          </p:nvPr>
        </p:nvSpPr>
        <p:spPr>
          <a:xfrm>
            <a:off x="10690303" y="4168479"/>
            <a:ext cx="457200" cy="457200"/>
          </a:xfrm>
          <a:blipFill>
            <a:blip r:embed="rId2"/>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a:t> </a:t>
            </a:r>
          </a:p>
        </p:txBody>
      </p:sp>
      <p:sp>
        <p:nvSpPr>
          <p:cNvPr id="29" name="glow8"/>
          <p:cNvSpPr>
            <a:spLocks noGrp="1" noChangeAspect="1"/>
          </p:cNvSpPr>
          <p:nvPr>
            <p:ph type="body" sz="quarter" idx="21" hasCustomPrompt="1"/>
          </p:nvPr>
        </p:nvSpPr>
        <p:spPr>
          <a:xfrm>
            <a:off x="10690303" y="6099388"/>
            <a:ext cx="457200" cy="457200"/>
          </a:xfrm>
          <a:blipFill>
            <a:blip r:embed="rId2"/>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a:t> </a:t>
            </a:r>
          </a:p>
        </p:txBody>
      </p:sp>
      <p:sp>
        <p:nvSpPr>
          <p:cNvPr id="30" name="glow9"/>
          <p:cNvSpPr>
            <a:spLocks noGrp="1" noChangeAspect="1"/>
          </p:cNvSpPr>
          <p:nvPr>
            <p:ph type="body" sz="quarter" idx="22" hasCustomPrompt="1"/>
          </p:nvPr>
        </p:nvSpPr>
        <p:spPr>
          <a:xfrm>
            <a:off x="8277253" y="6099388"/>
            <a:ext cx="457200" cy="457200"/>
          </a:xfrm>
          <a:blipFill>
            <a:blip r:embed="rId2"/>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a:t> </a:t>
            </a:r>
          </a:p>
        </p:txBody>
      </p:sp>
      <p:sp>
        <p:nvSpPr>
          <p:cNvPr id="31" name="glow10"/>
          <p:cNvSpPr>
            <a:spLocks noGrp="1" noChangeAspect="1"/>
          </p:cNvSpPr>
          <p:nvPr>
            <p:ph type="body" sz="quarter" idx="23" hasCustomPrompt="1"/>
          </p:nvPr>
        </p:nvSpPr>
        <p:spPr>
          <a:xfrm>
            <a:off x="5838928" y="6099388"/>
            <a:ext cx="457200" cy="457200"/>
          </a:xfrm>
          <a:blipFill>
            <a:blip r:embed="rId2"/>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a:t> </a:t>
            </a:r>
          </a:p>
        </p:txBody>
      </p:sp>
      <p:sp>
        <p:nvSpPr>
          <p:cNvPr id="32" name="glow11"/>
          <p:cNvSpPr>
            <a:spLocks noGrp="1" noChangeAspect="1"/>
          </p:cNvSpPr>
          <p:nvPr>
            <p:ph type="body" sz="quarter" idx="24" hasCustomPrompt="1"/>
          </p:nvPr>
        </p:nvSpPr>
        <p:spPr>
          <a:xfrm>
            <a:off x="3455949" y="6099388"/>
            <a:ext cx="457200" cy="457200"/>
          </a:xfrm>
          <a:blipFill>
            <a:blip r:embed="rId2"/>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a:t> </a:t>
            </a:r>
          </a:p>
        </p:txBody>
      </p:sp>
      <p:sp>
        <p:nvSpPr>
          <p:cNvPr id="33" name="glow12"/>
          <p:cNvSpPr>
            <a:spLocks noGrp="1" noChangeAspect="1"/>
          </p:cNvSpPr>
          <p:nvPr>
            <p:ph type="body" sz="quarter" idx="25" hasCustomPrompt="1"/>
          </p:nvPr>
        </p:nvSpPr>
        <p:spPr>
          <a:xfrm>
            <a:off x="1021323" y="6099388"/>
            <a:ext cx="457200" cy="457200"/>
          </a:xfrm>
          <a:blipFill>
            <a:blip r:embed="rId2"/>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a:t> </a:t>
            </a:r>
          </a:p>
        </p:txBody>
      </p:sp>
      <p:sp>
        <p:nvSpPr>
          <p:cNvPr id="34" name="glow13"/>
          <p:cNvSpPr>
            <a:spLocks noGrp="1" noChangeAspect="1"/>
          </p:cNvSpPr>
          <p:nvPr>
            <p:ph type="body" sz="quarter" idx="26" hasCustomPrompt="1"/>
          </p:nvPr>
        </p:nvSpPr>
        <p:spPr>
          <a:xfrm>
            <a:off x="1021323" y="4168479"/>
            <a:ext cx="457200" cy="457200"/>
          </a:xfrm>
          <a:blipFill>
            <a:blip r:embed="rId2"/>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a:t> </a:t>
            </a:r>
          </a:p>
        </p:txBody>
      </p:sp>
      <p:sp>
        <p:nvSpPr>
          <p:cNvPr id="35" name="glow14"/>
          <p:cNvSpPr>
            <a:spLocks noGrp="1" noChangeAspect="1"/>
          </p:cNvSpPr>
          <p:nvPr>
            <p:ph type="body" sz="quarter" idx="27" hasCustomPrompt="1"/>
          </p:nvPr>
        </p:nvSpPr>
        <p:spPr>
          <a:xfrm>
            <a:off x="1021323" y="2237569"/>
            <a:ext cx="457200" cy="457200"/>
          </a:xfrm>
          <a:blipFill>
            <a:blip r:embed="rId2"/>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a:t> </a:t>
            </a:r>
          </a:p>
        </p:txBody>
      </p:sp>
      <p:sp>
        <p:nvSpPr>
          <p:cNvPr id="36" name="Rectangle 35"/>
          <p:cNvSpPr/>
          <p:nvPr userDrawn="1"/>
        </p:nvSpPr>
        <p:spPr>
          <a:xfrm>
            <a:off x="12565117" y="10886"/>
            <a:ext cx="1853340" cy="6847114"/>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600" dirty="0">
                <a:solidFill>
                  <a:prstClr val="white">
                    <a:lumMod val="50000"/>
                  </a:prstClr>
                </a:solidFill>
                <a:latin typeface="Calibri Light" panose="020F0302020204030204" pitchFamily="34" charset="0"/>
                <a:cs typeface="Calibri" panose="020F0502020204030204" pitchFamily="34" charset="0"/>
              </a:rPr>
              <a:t>To change the sample image, select the picture and delete it. Now click the Pictures icon in the placeholder to insert your own image.</a:t>
            </a: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600" baseline="0" dirty="0">
                <a:solidFill>
                  <a:prstClr val="white">
                    <a:lumMod val="50000"/>
                  </a:prstClr>
                </a:solidFill>
                <a:latin typeface="Calibri Light" panose="020F0302020204030204" pitchFamily="34" charset="0"/>
                <a:cs typeface="Calibri" panose="020F0502020204030204" pitchFamily="34" charset="0"/>
              </a:rPr>
              <a:t>If you need to put the glowing ovals back on top after you change the picture, </a:t>
            </a:r>
            <a:r>
              <a:rPr lang="en-US" sz="1600" dirty="0">
                <a:solidFill>
                  <a:prstClr val="white">
                    <a:lumMod val="50000"/>
                  </a:prstClr>
                </a:solidFill>
                <a:latin typeface="Calibri Light" panose="020F0302020204030204" pitchFamily="34" charset="0"/>
                <a:cs typeface="Calibri" panose="020F0502020204030204" pitchFamily="34" charset="0"/>
              </a:rPr>
              <a:t>click</a:t>
            </a:r>
            <a:r>
              <a:rPr lang="en-US" sz="1600" baseline="0" dirty="0">
                <a:solidFill>
                  <a:prstClr val="white">
                    <a:lumMod val="50000"/>
                  </a:prstClr>
                </a:solidFill>
                <a:latin typeface="Calibri Light" panose="020F0302020204030204" pitchFamily="34" charset="0"/>
                <a:cs typeface="Calibri" panose="020F0502020204030204" pitchFamily="34" charset="0"/>
              </a:rPr>
              <a:t> the Reset button (Home tab, Slides, Reset).</a:t>
            </a:r>
            <a:endParaRPr lang="en-US" sz="1600" dirty="0">
              <a:solidFill>
                <a:prstClr val="white">
                  <a:lumMod val="50000"/>
                </a:prstClr>
              </a:solidFill>
              <a:latin typeface="Calibri Light" panose="020F0302020204030204" pitchFamily="34" charset="0"/>
              <a:cs typeface="Calibri" panose="020F0502020204030204" pitchFamily="34" charset="0"/>
            </a:endParaRPr>
          </a:p>
          <a:p>
            <a:pPr>
              <a:spcBef>
                <a:spcPts val="600"/>
              </a:spcBef>
            </a:pPr>
            <a:r>
              <a:rPr lang="en-US" sz="1600" dirty="0">
                <a:solidFill>
                  <a:prstClr val="white">
                    <a:lumMod val="50000"/>
                  </a:prstClr>
                </a:solidFill>
                <a:latin typeface="Calibri Light" panose="020F0302020204030204" pitchFamily="34" charset="0"/>
                <a:cs typeface="Calibri" panose="020F0502020204030204" pitchFamily="34" charset="0"/>
              </a:rPr>
              <a:t>The animation is already done for you; just copy and paste the slide into your existing presentation. </a:t>
            </a:r>
          </a:p>
          <a:p>
            <a:pPr marL="0" marR="0" indent="0" algn="l" defTabSz="914400" rtl="0" eaLnBrk="1" fontAlgn="auto" latinLnBrk="0" hangingPunct="1">
              <a:lnSpc>
                <a:spcPct val="100000"/>
              </a:lnSpc>
              <a:spcBef>
                <a:spcPts val="600"/>
              </a:spcBef>
              <a:spcAft>
                <a:spcPts val="0"/>
              </a:spcAft>
              <a:buClrTx/>
              <a:buSzTx/>
              <a:buFontTx/>
              <a:buNone/>
              <a:tabLst/>
              <a:defRPr/>
            </a:pPr>
            <a:r>
              <a:rPr lang="en-US" sz="1600" baseline="0" dirty="0">
                <a:solidFill>
                  <a:prstClr val="white">
                    <a:lumMod val="50000"/>
                  </a:prstClr>
                </a:solidFill>
                <a:latin typeface="Calibri Light" panose="020F0302020204030204" pitchFamily="34" charset="0"/>
                <a:cs typeface="Calibri" panose="020F0502020204030204" pitchFamily="34" charset="0"/>
              </a:rPr>
              <a:t>Sample picture courtesy of Bill Staples.</a:t>
            </a:r>
          </a:p>
          <a:p>
            <a:pPr>
              <a:spcBef>
                <a:spcPts val="600"/>
              </a:spcBef>
            </a:pPr>
            <a:endParaRPr lang="en-US" sz="1600" dirty="0">
              <a:solidFill>
                <a:prstClr val="white">
                  <a:lumMod val="50000"/>
                </a:prstClr>
              </a:solidFill>
              <a:latin typeface="Calibri Light" panose="020F0302020204030204" pitchFamily="34" charset="0"/>
              <a:cs typeface="Calibri" panose="020F0502020204030204" pitchFamily="34" charset="0"/>
            </a:endParaRPr>
          </a:p>
          <a:p>
            <a:pPr>
              <a:spcBef>
                <a:spcPts val="600"/>
              </a:spcBef>
            </a:pPr>
            <a:endParaRPr lang="en-US" sz="1600" dirty="0">
              <a:solidFill>
                <a:prstClr val="white">
                  <a:lumMod val="50000"/>
                </a:prstClr>
              </a:solidFill>
              <a:latin typeface="Calibri Light" panose="020F0302020204030204" pitchFamily="34" charset="0"/>
              <a:cs typeface="Calibri" panose="020F0502020204030204" pitchFamily="34" charset="0"/>
            </a:endParaRPr>
          </a:p>
        </p:txBody>
      </p:sp>
    </p:spTree>
    <p:extLst>
      <p:ext uri="{BB962C8B-B14F-4D97-AF65-F5344CB8AC3E}">
        <p14:creationId xmlns:p14="http://schemas.microsoft.com/office/powerpoint/2010/main" val="3664683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1000" fill="hold"/>
                                        <p:tgtEl>
                                          <p:spTgt spid="22"/>
                                        </p:tgtEl>
                                        <p:attrNameLst>
                                          <p:attrName>ppt_x</p:attrName>
                                        </p:attrNameLst>
                                      </p:cBhvr>
                                      <p:tavLst>
                                        <p:tav tm="0">
                                          <p:val>
                                            <p:strVal val="1+#ppt_w/2"/>
                                          </p:val>
                                        </p:tav>
                                        <p:tav tm="100000">
                                          <p:val>
                                            <p:strVal val="#ppt_x"/>
                                          </p:val>
                                        </p:tav>
                                      </p:tavLst>
                                    </p:anim>
                                    <p:anim calcmode="lin" valueType="num">
                                      <p:cBhvr additive="base">
                                        <p:cTn id="8" dur="1000" fill="hold"/>
                                        <p:tgtEl>
                                          <p:spTgt spid="22"/>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20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0" fill="hold"/>
                                        <p:tgtEl>
                                          <p:spTgt spid="23"/>
                                        </p:tgtEl>
                                        <p:attrNameLst>
                                          <p:attrName>ppt_x</p:attrName>
                                        </p:attrNameLst>
                                      </p:cBhvr>
                                      <p:tavLst>
                                        <p:tav tm="0">
                                          <p:val>
                                            <p:strVal val="1+#ppt_w/2"/>
                                          </p:val>
                                        </p:tav>
                                        <p:tav tm="100000">
                                          <p:val>
                                            <p:strVal val="#ppt_x"/>
                                          </p:val>
                                        </p:tav>
                                      </p:tavLst>
                                    </p:anim>
                                    <p:anim calcmode="lin" valueType="num">
                                      <p:cBhvr additive="base">
                                        <p:cTn id="12" dur="1000" fill="hold"/>
                                        <p:tgtEl>
                                          <p:spTgt spid="23"/>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40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000" fill="hold"/>
                                        <p:tgtEl>
                                          <p:spTgt spid="24"/>
                                        </p:tgtEl>
                                        <p:attrNameLst>
                                          <p:attrName>ppt_x</p:attrName>
                                        </p:attrNameLst>
                                      </p:cBhvr>
                                      <p:tavLst>
                                        <p:tav tm="0">
                                          <p:val>
                                            <p:strVal val="1+#ppt_w/2"/>
                                          </p:val>
                                        </p:tav>
                                        <p:tav tm="100000">
                                          <p:val>
                                            <p:strVal val="#ppt_x"/>
                                          </p:val>
                                        </p:tav>
                                      </p:tavLst>
                                    </p:anim>
                                    <p:anim calcmode="lin" valueType="num">
                                      <p:cBhvr additive="base">
                                        <p:cTn id="16" dur="1000" fill="hold"/>
                                        <p:tgtEl>
                                          <p:spTgt spid="24"/>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60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1000" fill="hold"/>
                                        <p:tgtEl>
                                          <p:spTgt spid="25"/>
                                        </p:tgtEl>
                                        <p:attrNameLst>
                                          <p:attrName>ppt_x</p:attrName>
                                        </p:attrNameLst>
                                      </p:cBhvr>
                                      <p:tavLst>
                                        <p:tav tm="0">
                                          <p:val>
                                            <p:strVal val="1+#ppt_w/2"/>
                                          </p:val>
                                        </p:tav>
                                        <p:tav tm="100000">
                                          <p:val>
                                            <p:strVal val="#ppt_x"/>
                                          </p:val>
                                        </p:tav>
                                      </p:tavLst>
                                    </p:anim>
                                    <p:anim calcmode="lin" valueType="num">
                                      <p:cBhvr additive="base">
                                        <p:cTn id="20" dur="1000" fill="hold"/>
                                        <p:tgtEl>
                                          <p:spTgt spid="25"/>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80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1000" fill="hold"/>
                                        <p:tgtEl>
                                          <p:spTgt spid="26"/>
                                        </p:tgtEl>
                                        <p:attrNameLst>
                                          <p:attrName>ppt_x</p:attrName>
                                        </p:attrNameLst>
                                      </p:cBhvr>
                                      <p:tavLst>
                                        <p:tav tm="0">
                                          <p:val>
                                            <p:strVal val="1+#ppt_w/2"/>
                                          </p:val>
                                        </p:tav>
                                        <p:tav tm="100000">
                                          <p:val>
                                            <p:strVal val="#ppt_x"/>
                                          </p:val>
                                        </p:tav>
                                      </p:tavLst>
                                    </p:anim>
                                    <p:anim calcmode="lin" valueType="num">
                                      <p:cBhvr additive="base">
                                        <p:cTn id="24" dur="1000" fill="hold"/>
                                        <p:tgtEl>
                                          <p:spTgt spid="26"/>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100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1000" fill="hold"/>
                                        <p:tgtEl>
                                          <p:spTgt spid="27"/>
                                        </p:tgtEl>
                                        <p:attrNameLst>
                                          <p:attrName>ppt_x</p:attrName>
                                        </p:attrNameLst>
                                      </p:cBhvr>
                                      <p:tavLst>
                                        <p:tav tm="0">
                                          <p:val>
                                            <p:strVal val="1+#ppt_w/2"/>
                                          </p:val>
                                        </p:tav>
                                        <p:tav tm="100000">
                                          <p:val>
                                            <p:strVal val="#ppt_x"/>
                                          </p:val>
                                        </p:tav>
                                      </p:tavLst>
                                    </p:anim>
                                    <p:anim calcmode="lin" valueType="num">
                                      <p:cBhvr additive="base">
                                        <p:cTn id="28" dur="1000" fill="hold"/>
                                        <p:tgtEl>
                                          <p:spTgt spid="27"/>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100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1000" fill="hold"/>
                                        <p:tgtEl>
                                          <p:spTgt spid="28"/>
                                        </p:tgtEl>
                                        <p:attrNameLst>
                                          <p:attrName>ppt_x</p:attrName>
                                        </p:attrNameLst>
                                      </p:cBhvr>
                                      <p:tavLst>
                                        <p:tav tm="0">
                                          <p:val>
                                            <p:strVal val="1+#ppt_w/2"/>
                                          </p:val>
                                        </p:tav>
                                        <p:tav tm="100000">
                                          <p:val>
                                            <p:strVal val="#ppt_x"/>
                                          </p:val>
                                        </p:tav>
                                      </p:tavLst>
                                    </p:anim>
                                    <p:anim calcmode="lin" valueType="num">
                                      <p:cBhvr additive="base">
                                        <p:cTn id="32" dur="1000" fill="hold"/>
                                        <p:tgtEl>
                                          <p:spTgt spid="28"/>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120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1000" fill="hold"/>
                                        <p:tgtEl>
                                          <p:spTgt spid="29"/>
                                        </p:tgtEl>
                                        <p:attrNameLst>
                                          <p:attrName>ppt_x</p:attrName>
                                        </p:attrNameLst>
                                      </p:cBhvr>
                                      <p:tavLst>
                                        <p:tav tm="0">
                                          <p:val>
                                            <p:strVal val="1+#ppt_w/2"/>
                                          </p:val>
                                        </p:tav>
                                        <p:tav tm="100000">
                                          <p:val>
                                            <p:strVal val="#ppt_x"/>
                                          </p:val>
                                        </p:tav>
                                      </p:tavLst>
                                    </p:anim>
                                    <p:anim calcmode="lin" valueType="num">
                                      <p:cBhvr additive="base">
                                        <p:cTn id="36" dur="1000" fill="hold"/>
                                        <p:tgtEl>
                                          <p:spTgt spid="29"/>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120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1000" fill="hold"/>
                                        <p:tgtEl>
                                          <p:spTgt spid="30"/>
                                        </p:tgtEl>
                                        <p:attrNameLst>
                                          <p:attrName>ppt_x</p:attrName>
                                        </p:attrNameLst>
                                      </p:cBhvr>
                                      <p:tavLst>
                                        <p:tav tm="0">
                                          <p:val>
                                            <p:strVal val="1+#ppt_w/2"/>
                                          </p:val>
                                        </p:tav>
                                        <p:tav tm="100000">
                                          <p:val>
                                            <p:strVal val="#ppt_x"/>
                                          </p:val>
                                        </p:tav>
                                      </p:tavLst>
                                    </p:anim>
                                    <p:anim calcmode="lin" valueType="num">
                                      <p:cBhvr additive="base">
                                        <p:cTn id="40" dur="1000" fill="hold"/>
                                        <p:tgtEl>
                                          <p:spTgt spid="30"/>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140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1+#ppt_w/2"/>
                                          </p:val>
                                        </p:tav>
                                        <p:tav tm="100000">
                                          <p:val>
                                            <p:strVal val="#ppt_x"/>
                                          </p:val>
                                        </p:tav>
                                      </p:tavLst>
                                    </p:anim>
                                    <p:anim calcmode="lin" valueType="num">
                                      <p:cBhvr additive="base">
                                        <p:cTn id="44" dur="1000" fill="hold"/>
                                        <p:tgtEl>
                                          <p:spTgt spid="31"/>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160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1+#ppt_w/2"/>
                                          </p:val>
                                        </p:tav>
                                        <p:tav tm="100000">
                                          <p:val>
                                            <p:strVal val="#ppt_x"/>
                                          </p:val>
                                        </p:tav>
                                      </p:tavLst>
                                    </p:anim>
                                    <p:anim calcmode="lin" valueType="num">
                                      <p:cBhvr additive="base">
                                        <p:cTn id="48" dur="1000" fill="hold"/>
                                        <p:tgtEl>
                                          <p:spTgt spid="32"/>
                                        </p:tgtEl>
                                        <p:attrNameLst>
                                          <p:attrName>ppt_y</p:attrName>
                                        </p:attrNameLst>
                                      </p:cBhvr>
                                      <p:tavLst>
                                        <p:tav tm="0">
                                          <p:val>
                                            <p:strVal val="0-#ppt_h/2"/>
                                          </p:val>
                                        </p:tav>
                                        <p:tav tm="100000">
                                          <p:val>
                                            <p:strVal val="#ppt_y"/>
                                          </p:val>
                                        </p:tav>
                                      </p:tavLst>
                                    </p:anim>
                                  </p:childTnLst>
                                </p:cTn>
                              </p:par>
                              <p:par>
                                <p:cTn id="49" presetID="2" presetClass="entr" presetSubtype="3" fill="hold" grpId="0" nodeType="withEffect">
                                  <p:stCondLst>
                                    <p:cond delay="180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1+#ppt_w/2"/>
                                          </p:val>
                                        </p:tav>
                                        <p:tav tm="100000">
                                          <p:val>
                                            <p:strVal val="#ppt_x"/>
                                          </p:val>
                                        </p:tav>
                                      </p:tavLst>
                                    </p:anim>
                                    <p:anim calcmode="lin" valueType="num">
                                      <p:cBhvr additive="base">
                                        <p:cTn id="52" dur="1000" fill="hold"/>
                                        <p:tgtEl>
                                          <p:spTgt spid="33"/>
                                        </p:tgtEl>
                                        <p:attrNameLst>
                                          <p:attrName>ppt_y</p:attrName>
                                        </p:attrNameLst>
                                      </p:cBhvr>
                                      <p:tavLst>
                                        <p:tav tm="0">
                                          <p:val>
                                            <p:strVal val="0-#ppt_h/2"/>
                                          </p:val>
                                        </p:tav>
                                        <p:tav tm="100000">
                                          <p:val>
                                            <p:strVal val="#ppt_y"/>
                                          </p:val>
                                        </p:tav>
                                      </p:tavLst>
                                    </p:anim>
                                  </p:childTnLst>
                                </p:cTn>
                              </p:par>
                              <p:par>
                                <p:cTn id="53" presetID="2" presetClass="entr" presetSubtype="3" fill="hold" grpId="0" nodeType="withEffect">
                                  <p:stCondLst>
                                    <p:cond delay="200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1+#ppt_w/2"/>
                                          </p:val>
                                        </p:tav>
                                        <p:tav tm="100000">
                                          <p:val>
                                            <p:strVal val="#ppt_x"/>
                                          </p:val>
                                        </p:tav>
                                      </p:tavLst>
                                    </p:anim>
                                    <p:anim calcmode="lin" valueType="num">
                                      <p:cBhvr additive="base">
                                        <p:cTn id="56" dur="1000" fill="hold"/>
                                        <p:tgtEl>
                                          <p:spTgt spid="34"/>
                                        </p:tgtEl>
                                        <p:attrNameLst>
                                          <p:attrName>ppt_y</p:attrName>
                                        </p:attrNameLst>
                                      </p:cBhvr>
                                      <p:tavLst>
                                        <p:tav tm="0">
                                          <p:val>
                                            <p:strVal val="0-#ppt_h/2"/>
                                          </p:val>
                                        </p:tav>
                                        <p:tav tm="100000">
                                          <p:val>
                                            <p:strVal val="#ppt_y"/>
                                          </p:val>
                                        </p:tav>
                                      </p:tavLst>
                                    </p:anim>
                                  </p:childTnLst>
                                </p:cTn>
                              </p:par>
                              <p:par>
                                <p:cTn id="57" presetID="2" presetClass="entr" presetSubtype="3" fill="hold" grpId="0" nodeType="withEffect">
                                  <p:stCondLst>
                                    <p:cond delay="2200"/>
                                  </p:stCondLst>
                                  <p:childTnLst>
                                    <p:set>
                                      <p:cBhvr>
                                        <p:cTn id="58" dur="1" fill="hold">
                                          <p:stCondLst>
                                            <p:cond delay="0"/>
                                          </p:stCondLst>
                                        </p:cTn>
                                        <p:tgtEl>
                                          <p:spTgt spid="35"/>
                                        </p:tgtEl>
                                        <p:attrNameLst>
                                          <p:attrName>style.visibility</p:attrName>
                                        </p:attrNameLst>
                                      </p:cBhvr>
                                      <p:to>
                                        <p:strVal val="visible"/>
                                      </p:to>
                                    </p:set>
                                    <p:anim calcmode="lin" valueType="num">
                                      <p:cBhvr additive="base">
                                        <p:cTn id="59" dur="1000" fill="hold"/>
                                        <p:tgtEl>
                                          <p:spTgt spid="35"/>
                                        </p:tgtEl>
                                        <p:attrNameLst>
                                          <p:attrName>ppt_x</p:attrName>
                                        </p:attrNameLst>
                                      </p:cBhvr>
                                      <p:tavLst>
                                        <p:tav tm="0">
                                          <p:val>
                                            <p:strVal val="1+#ppt_w/2"/>
                                          </p:val>
                                        </p:tav>
                                        <p:tav tm="100000">
                                          <p:val>
                                            <p:strVal val="#ppt_x"/>
                                          </p:val>
                                        </p:tav>
                                      </p:tavLst>
                                    </p:anim>
                                    <p:anim calcmode="lin" valueType="num">
                                      <p:cBhvr additive="base">
                                        <p:cTn id="60" dur="1000" fill="hold"/>
                                        <p:tgtEl>
                                          <p:spTgt spid="35"/>
                                        </p:tgtEl>
                                        <p:attrNameLst>
                                          <p:attrName>ppt_y</p:attrName>
                                        </p:attrNameLst>
                                      </p:cBhvr>
                                      <p:tavLst>
                                        <p:tav tm="0">
                                          <p:val>
                                            <p:strVal val="0-#ppt_h/2"/>
                                          </p:val>
                                        </p:tav>
                                        <p:tav tm="100000">
                                          <p:val>
                                            <p:strVal val="#ppt_y"/>
                                          </p:val>
                                        </p:tav>
                                      </p:tavLst>
                                    </p:anim>
                                  </p:childTnLst>
                                </p:cTn>
                              </p:par>
                              <p:par>
                                <p:cTn id="61" presetID="50" presetClass="exit" presetSubtype="0" accel="100000" fill="hold" grpId="1" nodeType="withEffect">
                                  <p:stCondLst>
                                    <p:cond delay="3000"/>
                                  </p:stCondLst>
                                  <p:childTnLst>
                                    <p:anim calcmode="lin" valueType="num">
                                      <p:cBhvr>
                                        <p:cTn id="62" dur="2000"/>
                                        <p:tgtEl>
                                          <p:spTgt spid="22"/>
                                        </p:tgtEl>
                                        <p:attrNameLst>
                                          <p:attrName>ppt_w</p:attrName>
                                        </p:attrNameLst>
                                      </p:cBhvr>
                                      <p:tavLst>
                                        <p:tav tm="0">
                                          <p:val>
                                            <p:strVal val="ppt_w"/>
                                          </p:val>
                                        </p:tav>
                                        <p:tav tm="100000">
                                          <p:val>
                                            <p:strVal val="ppt_w+.3"/>
                                          </p:val>
                                        </p:tav>
                                      </p:tavLst>
                                    </p:anim>
                                    <p:anim calcmode="lin" valueType="num">
                                      <p:cBhvr>
                                        <p:cTn id="63" dur="2000"/>
                                        <p:tgtEl>
                                          <p:spTgt spid="22"/>
                                        </p:tgtEl>
                                        <p:attrNameLst>
                                          <p:attrName>ppt_h</p:attrName>
                                        </p:attrNameLst>
                                      </p:cBhvr>
                                      <p:tavLst>
                                        <p:tav tm="0">
                                          <p:val>
                                            <p:strVal val="ppt_h"/>
                                          </p:val>
                                        </p:tav>
                                        <p:tav tm="100000">
                                          <p:val>
                                            <p:strVal val="ppt_h"/>
                                          </p:val>
                                        </p:tav>
                                      </p:tavLst>
                                    </p:anim>
                                    <p:animEffect transition="out" filter="fade">
                                      <p:cBhvr>
                                        <p:cTn id="64" dur="2000"/>
                                        <p:tgtEl>
                                          <p:spTgt spid="22"/>
                                        </p:tgtEl>
                                      </p:cBhvr>
                                    </p:animEffect>
                                    <p:set>
                                      <p:cBhvr>
                                        <p:cTn id="65" dur="1" fill="hold">
                                          <p:stCondLst>
                                            <p:cond delay="1999"/>
                                          </p:stCondLst>
                                        </p:cTn>
                                        <p:tgtEl>
                                          <p:spTgt spid="22"/>
                                        </p:tgtEl>
                                        <p:attrNameLst>
                                          <p:attrName>style.visibility</p:attrName>
                                        </p:attrNameLst>
                                      </p:cBhvr>
                                      <p:to>
                                        <p:strVal val="hidden"/>
                                      </p:to>
                                    </p:set>
                                  </p:childTnLst>
                                </p:cTn>
                              </p:par>
                              <p:par>
                                <p:cTn id="66" presetID="50" presetClass="exit" presetSubtype="0" accel="100000" fill="hold" grpId="1" nodeType="withEffect">
                                  <p:stCondLst>
                                    <p:cond delay="3000"/>
                                  </p:stCondLst>
                                  <p:childTnLst>
                                    <p:anim calcmode="lin" valueType="num">
                                      <p:cBhvr>
                                        <p:cTn id="67" dur="2000"/>
                                        <p:tgtEl>
                                          <p:spTgt spid="23"/>
                                        </p:tgtEl>
                                        <p:attrNameLst>
                                          <p:attrName>ppt_w</p:attrName>
                                        </p:attrNameLst>
                                      </p:cBhvr>
                                      <p:tavLst>
                                        <p:tav tm="0">
                                          <p:val>
                                            <p:strVal val="ppt_w"/>
                                          </p:val>
                                        </p:tav>
                                        <p:tav tm="100000">
                                          <p:val>
                                            <p:strVal val="ppt_w+.3"/>
                                          </p:val>
                                        </p:tav>
                                      </p:tavLst>
                                    </p:anim>
                                    <p:anim calcmode="lin" valueType="num">
                                      <p:cBhvr>
                                        <p:cTn id="68" dur="2000"/>
                                        <p:tgtEl>
                                          <p:spTgt spid="23"/>
                                        </p:tgtEl>
                                        <p:attrNameLst>
                                          <p:attrName>ppt_h</p:attrName>
                                        </p:attrNameLst>
                                      </p:cBhvr>
                                      <p:tavLst>
                                        <p:tav tm="0">
                                          <p:val>
                                            <p:strVal val="ppt_h"/>
                                          </p:val>
                                        </p:tav>
                                        <p:tav tm="100000">
                                          <p:val>
                                            <p:strVal val="ppt_h"/>
                                          </p:val>
                                        </p:tav>
                                      </p:tavLst>
                                    </p:anim>
                                    <p:animEffect transition="out" filter="fade">
                                      <p:cBhvr>
                                        <p:cTn id="69" dur="2000"/>
                                        <p:tgtEl>
                                          <p:spTgt spid="23"/>
                                        </p:tgtEl>
                                      </p:cBhvr>
                                    </p:animEffect>
                                    <p:set>
                                      <p:cBhvr>
                                        <p:cTn id="70" dur="1" fill="hold">
                                          <p:stCondLst>
                                            <p:cond delay="1999"/>
                                          </p:stCondLst>
                                        </p:cTn>
                                        <p:tgtEl>
                                          <p:spTgt spid="23"/>
                                        </p:tgtEl>
                                        <p:attrNameLst>
                                          <p:attrName>style.visibility</p:attrName>
                                        </p:attrNameLst>
                                      </p:cBhvr>
                                      <p:to>
                                        <p:strVal val="hidden"/>
                                      </p:to>
                                    </p:set>
                                  </p:childTnLst>
                                </p:cTn>
                              </p:par>
                              <p:par>
                                <p:cTn id="71" presetID="50" presetClass="exit" presetSubtype="0" accel="100000" fill="hold" grpId="1" nodeType="withEffect">
                                  <p:stCondLst>
                                    <p:cond delay="3000"/>
                                  </p:stCondLst>
                                  <p:childTnLst>
                                    <p:anim calcmode="lin" valueType="num">
                                      <p:cBhvr>
                                        <p:cTn id="72" dur="2000"/>
                                        <p:tgtEl>
                                          <p:spTgt spid="24"/>
                                        </p:tgtEl>
                                        <p:attrNameLst>
                                          <p:attrName>ppt_w</p:attrName>
                                        </p:attrNameLst>
                                      </p:cBhvr>
                                      <p:tavLst>
                                        <p:tav tm="0">
                                          <p:val>
                                            <p:strVal val="ppt_w"/>
                                          </p:val>
                                        </p:tav>
                                        <p:tav tm="100000">
                                          <p:val>
                                            <p:strVal val="ppt_w+.3"/>
                                          </p:val>
                                        </p:tav>
                                      </p:tavLst>
                                    </p:anim>
                                    <p:anim calcmode="lin" valueType="num">
                                      <p:cBhvr>
                                        <p:cTn id="73" dur="2000"/>
                                        <p:tgtEl>
                                          <p:spTgt spid="24"/>
                                        </p:tgtEl>
                                        <p:attrNameLst>
                                          <p:attrName>ppt_h</p:attrName>
                                        </p:attrNameLst>
                                      </p:cBhvr>
                                      <p:tavLst>
                                        <p:tav tm="0">
                                          <p:val>
                                            <p:strVal val="ppt_h"/>
                                          </p:val>
                                        </p:tav>
                                        <p:tav tm="100000">
                                          <p:val>
                                            <p:strVal val="ppt_h"/>
                                          </p:val>
                                        </p:tav>
                                      </p:tavLst>
                                    </p:anim>
                                    <p:animEffect transition="out" filter="fade">
                                      <p:cBhvr>
                                        <p:cTn id="74" dur="2000"/>
                                        <p:tgtEl>
                                          <p:spTgt spid="24"/>
                                        </p:tgtEl>
                                      </p:cBhvr>
                                    </p:animEffect>
                                    <p:set>
                                      <p:cBhvr>
                                        <p:cTn id="75" dur="1" fill="hold">
                                          <p:stCondLst>
                                            <p:cond delay="1999"/>
                                          </p:stCondLst>
                                        </p:cTn>
                                        <p:tgtEl>
                                          <p:spTgt spid="24"/>
                                        </p:tgtEl>
                                        <p:attrNameLst>
                                          <p:attrName>style.visibility</p:attrName>
                                        </p:attrNameLst>
                                      </p:cBhvr>
                                      <p:to>
                                        <p:strVal val="hidden"/>
                                      </p:to>
                                    </p:set>
                                  </p:childTnLst>
                                </p:cTn>
                              </p:par>
                              <p:par>
                                <p:cTn id="76" presetID="50" presetClass="exit" presetSubtype="0" accel="100000" fill="hold" grpId="1" nodeType="withEffect">
                                  <p:stCondLst>
                                    <p:cond delay="3000"/>
                                  </p:stCondLst>
                                  <p:childTnLst>
                                    <p:anim calcmode="lin" valueType="num">
                                      <p:cBhvr>
                                        <p:cTn id="77" dur="2000"/>
                                        <p:tgtEl>
                                          <p:spTgt spid="25"/>
                                        </p:tgtEl>
                                        <p:attrNameLst>
                                          <p:attrName>ppt_w</p:attrName>
                                        </p:attrNameLst>
                                      </p:cBhvr>
                                      <p:tavLst>
                                        <p:tav tm="0">
                                          <p:val>
                                            <p:strVal val="ppt_w"/>
                                          </p:val>
                                        </p:tav>
                                        <p:tav tm="100000">
                                          <p:val>
                                            <p:strVal val="ppt_w+.3"/>
                                          </p:val>
                                        </p:tav>
                                      </p:tavLst>
                                    </p:anim>
                                    <p:anim calcmode="lin" valueType="num">
                                      <p:cBhvr>
                                        <p:cTn id="78" dur="2000"/>
                                        <p:tgtEl>
                                          <p:spTgt spid="25"/>
                                        </p:tgtEl>
                                        <p:attrNameLst>
                                          <p:attrName>ppt_h</p:attrName>
                                        </p:attrNameLst>
                                      </p:cBhvr>
                                      <p:tavLst>
                                        <p:tav tm="0">
                                          <p:val>
                                            <p:strVal val="ppt_h"/>
                                          </p:val>
                                        </p:tav>
                                        <p:tav tm="100000">
                                          <p:val>
                                            <p:strVal val="ppt_h"/>
                                          </p:val>
                                        </p:tav>
                                      </p:tavLst>
                                    </p:anim>
                                    <p:animEffect transition="out" filter="fade">
                                      <p:cBhvr>
                                        <p:cTn id="79" dur="2000"/>
                                        <p:tgtEl>
                                          <p:spTgt spid="25"/>
                                        </p:tgtEl>
                                      </p:cBhvr>
                                    </p:animEffect>
                                    <p:set>
                                      <p:cBhvr>
                                        <p:cTn id="80" dur="1" fill="hold">
                                          <p:stCondLst>
                                            <p:cond delay="1999"/>
                                          </p:stCondLst>
                                        </p:cTn>
                                        <p:tgtEl>
                                          <p:spTgt spid="25"/>
                                        </p:tgtEl>
                                        <p:attrNameLst>
                                          <p:attrName>style.visibility</p:attrName>
                                        </p:attrNameLst>
                                      </p:cBhvr>
                                      <p:to>
                                        <p:strVal val="hidden"/>
                                      </p:to>
                                    </p:set>
                                  </p:childTnLst>
                                </p:cTn>
                              </p:par>
                              <p:par>
                                <p:cTn id="81" presetID="50" presetClass="exit" presetSubtype="0" accel="100000" fill="hold" grpId="1" nodeType="withEffect">
                                  <p:stCondLst>
                                    <p:cond delay="3000"/>
                                  </p:stCondLst>
                                  <p:childTnLst>
                                    <p:anim calcmode="lin" valueType="num">
                                      <p:cBhvr>
                                        <p:cTn id="82" dur="2000"/>
                                        <p:tgtEl>
                                          <p:spTgt spid="26"/>
                                        </p:tgtEl>
                                        <p:attrNameLst>
                                          <p:attrName>ppt_w</p:attrName>
                                        </p:attrNameLst>
                                      </p:cBhvr>
                                      <p:tavLst>
                                        <p:tav tm="0">
                                          <p:val>
                                            <p:strVal val="ppt_w"/>
                                          </p:val>
                                        </p:tav>
                                        <p:tav tm="100000">
                                          <p:val>
                                            <p:strVal val="ppt_w+.3"/>
                                          </p:val>
                                        </p:tav>
                                      </p:tavLst>
                                    </p:anim>
                                    <p:anim calcmode="lin" valueType="num">
                                      <p:cBhvr>
                                        <p:cTn id="83" dur="2000"/>
                                        <p:tgtEl>
                                          <p:spTgt spid="26"/>
                                        </p:tgtEl>
                                        <p:attrNameLst>
                                          <p:attrName>ppt_h</p:attrName>
                                        </p:attrNameLst>
                                      </p:cBhvr>
                                      <p:tavLst>
                                        <p:tav tm="0">
                                          <p:val>
                                            <p:strVal val="ppt_h"/>
                                          </p:val>
                                        </p:tav>
                                        <p:tav tm="100000">
                                          <p:val>
                                            <p:strVal val="ppt_h"/>
                                          </p:val>
                                        </p:tav>
                                      </p:tavLst>
                                    </p:anim>
                                    <p:animEffect transition="out" filter="fade">
                                      <p:cBhvr>
                                        <p:cTn id="84" dur="2000"/>
                                        <p:tgtEl>
                                          <p:spTgt spid="26"/>
                                        </p:tgtEl>
                                      </p:cBhvr>
                                    </p:animEffect>
                                    <p:set>
                                      <p:cBhvr>
                                        <p:cTn id="85" dur="1" fill="hold">
                                          <p:stCondLst>
                                            <p:cond delay="1999"/>
                                          </p:stCondLst>
                                        </p:cTn>
                                        <p:tgtEl>
                                          <p:spTgt spid="26"/>
                                        </p:tgtEl>
                                        <p:attrNameLst>
                                          <p:attrName>style.visibility</p:attrName>
                                        </p:attrNameLst>
                                      </p:cBhvr>
                                      <p:to>
                                        <p:strVal val="hidden"/>
                                      </p:to>
                                    </p:set>
                                  </p:childTnLst>
                                </p:cTn>
                              </p:par>
                              <p:par>
                                <p:cTn id="86" presetID="50" presetClass="exit" presetSubtype="0" accel="100000" fill="hold" grpId="1" nodeType="withEffect">
                                  <p:stCondLst>
                                    <p:cond delay="3000"/>
                                  </p:stCondLst>
                                  <p:childTnLst>
                                    <p:anim calcmode="lin" valueType="num">
                                      <p:cBhvr>
                                        <p:cTn id="87" dur="2000"/>
                                        <p:tgtEl>
                                          <p:spTgt spid="27"/>
                                        </p:tgtEl>
                                        <p:attrNameLst>
                                          <p:attrName>ppt_w</p:attrName>
                                        </p:attrNameLst>
                                      </p:cBhvr>
                                      <p:tavLst>
                                        <p:tav tm="0">
                                          <p:val>
                                            <p:strVal val="ppt_w"/>
                                          </p:val>
                                        </p:tav>
                                        <p:tav tm="100000">
                                          <p:val>
                                            <p:strVal val="ppt_w+.3"/>
                                          </p:val>
                                        </p:tav>
                                      </p:tavLst>
                                    </p:anim>
                                    <p:anim calcmode="lin" valueType="num">
                                      <p:cBhvr>
                                        <p:cTn id="88" dur="2000"/>
                                        <p:tgtEl>
                                          <p:spTgt spid="27"/>
                                        </p:tgtEl>
                                        <p:attrNameLst>
                                          <p:attrName>ppt_h</p:attrName>
                                        </p:attrNameLst>
                                      </p:cBhvr>
                                      <p:tavLst>
                                        <p:tav tm="0">
                                          <p:val>
                                            <p:strVal val="ppt_h"/>
                                          </p:val>
                                        </p:tav>
                                        <p:tav tm="100000">
                                          <p:val>
                                            <p:strVal val="ppt_h"/>
                                          </p:val>
                                        </p:tav>
                                      </p:tavLst>
                                    </p:anim>
                                    <p:animEffect transition="out" filter="fade">
                                      <p:cBhvr>
                                        <p:cTn id="89" dur="2000"/>
                                        <p:tgtEl>
                                          <p:spTgt spid="27"/>
                                        </p:tgtEl>
                                      </p:cBhvr>
                                    </p:animEffect>
                                    <p:set>
                                      <p:cBhvr>
                                        <p:cTn id="90" dur="1" fill="hold">
                                          <p:stCondLst>
                                            <p:cond delay="1999"/>
                                          </p:stCondLst>
                                        </p:cTn>
                                        <p:tgtEl>
                                          <p:spTgt spid="27"/>
                                        </p:tgtEl>
                                        <p:attrNameLst>
                                          <p:attrName>style.visibility</p:attrName>
                                        </p:attrNameLst>
                                      </p:cBhvr>
                                      <p:to>
                                        <p:strVal val="hidden"/>
                                      </p:to>
                                    </p:set>
                                  </p:childTnLst>
                                </p:cTn>
                              </p:par>
                              <p:par>
                                <p:cTn id="91" presetID="50" presetClass="exit" presetSubtype="0" accel="100000" fill="hold" grpId="1" nodeType="withEffect">
                                  <p:stCondLst>
                                    <p:cond delay="3000"/>
                                  </p:stCondLst>
                                  <p:childTnLst>
                                    <p:anim calcmode="lin" valueType="num">
                                      <p:cBhvr>
                                        <p:cTn id="92" dur="2000"/>
                                        <p:tgtEl>
                                          <p:spTgt spid="28"/>
                                        </p:tgtEl>
                                        <p:attrNameLst>
                                          <p:attrName>ppt_w</p:attrName>
                                        </p:attrNameLst>
                                      </p:cBhvr>
                                      <p:tavLst>
                                        <p:tav tm="0">
                                          <p:val>
                                            <p:strVal val="ppt_w"/>
                                          </p:val>
                                        </p:tav>
                                        <p:tav tm="100000">
                                          <p:val>
                                            <p:strVal val="ppt_w+.3"/>
                                          </p:val>
                                        </p:tav>
                                      </p:tavLst>
                                    </p:anim>
                                    <p:anim calcmode="lin" valueType="num">
                                      <p:cBhvr>
                                        <p:cTn id="93" dur="2000"/>
                                        <p:tgtEl>
                                          <p:spTgt spid="28"/>
                                        </p:tgtEl>
                                        <p:attrNameLst>
                                          <p:attrName>ppt_h</p:attrName>
                                        </p:attrNameLst>
                                      </p:cBhvr>
                                      <p:tavLst>
                                        <p:tav tm="0">
                                          <p:val>
                                            <p:strVal val="ppt_h"/>
                                          </p:val>
                                        </p:tav>
                                        <p:tav tm="100000">
                                          <p:val>
                                            <p:strVal val="ppt_h"/>
                                          </p:val>
                                        </p:tav>
                                      </p:tavLst>
                                    </p:anim>
                                    <p:animEffect transition="out" filter="fade">
                                      <p:cBhvr>
                                        <p:cTn id="94" dur="2000"/>
                                        <p:tgtEl>
                                          <p:spTgt spid="28"/>
                                        </p:tgtEl>
                                      </p:cBhvr>
                                    </p:animEffect>
                                    <p:set>
                                      <p:cBhvr>
                                        <p:cTn id="95" dur="1" fill="hold">
                                          <p:stCondLst>
                                            <p:cond delay="1999"/>
                                          </p:stCondLst>
                                        </p:cTn>
                                        <p:tgtEl>
                                          <p:spTgt spid="28"/>
                                        </p:tgtEl>
                                        <p:attrNameLst>
                                          <p:attrName>style.visibility</p:attrName>
                                        </p:attrNameLst>
                                      </p:cBhvr>
                                      <p:to>
                                        <p:strVal val="hidden"/>
                                      </p:to>
                                    </p:set>
                                  </p:childTnLst>
                                </p:cTn>
                              </p:par>
                              <p:par>
                                <p:cTn id="96" presetID="50" presetClass="exit" presetSubtype="0" accel="100000" fill="hold" grpId="1" nodeType="withEffect">
                                  <p:stCondLst>
                                    <p:cond delay="3000"/>
                                  </p:stCondLst>
                                  <p:childTnLst>
                                    <p:anim calcmode="lin" valueType="num">
                                      <p:cBhvr>
                                        <p:cTn id="97" dur="2000"/>
                                        <p:tgtEl>
                                          <p:spTgt spid="29"/>
                                        </p:tgtEl>
                                        <p:attrNameLst>
                                          <p:attrName>ppt_w</p:attrName>
                                        </p:attrNameLst>
                                      </p:cBhvr>
                                      <p:tavLst>
                                        <p:tav tm="0">
                                          <p:val>
                                            <p:strVal val="ppt_w"/>
                                          </p:val>
                                        </p:tav>
                                        <p:tav tm="100000">
                                          <p:val>
                                            <p:strVal val="ppt_w+.3"/>
                                          </p:val>
                                        </p:tav>
                                      </p:tavLst>
                                    </p:anim>
                                    <p:anim calcmode="lin" valueType="num">
                                      <p:cBhvr>
                                        <p:cTn id="98" dur="2000"/>
                                        <p:tgtEl>
                                          <p:spTgt spid="29"/>
                                        </p:tgtEl>
                                        <p:attrNameLst>
                                          <p:attrName>ppt_h</p:attrName>
                                        </p:attrNameLst>
                                      </p:cBhvr>
                                      <p:tavLst>
                                        <p:tav tm="0">
                                          <p:val>
                                            <p:strVal val="ppt_h"/>
                                          </p:val>
                                        </p:tav>
                                        <p:tav tm="100000">
                                          <p:val>
                                            <p:strVal val="ppt_h"/>
                                          </p:val>
                                        </p:tav>
                                      </p:tavLst>
                                    </p:anim>
                                    <p:animEffect transition="out" filter="fade">
                                      <p:cBhvr>
                                        <p:cTn id="99" dur="2000"/>
                                        <p:tgtEl>
                                          <p:spTgt spid="29"/>
                                        </p:tgtEl>
                                      </p:cBhvr>
                                    </p:animEffect>
                                    <p:set>
                                      <p:cBhvr>
                                        <p:cTn id="100" dur="1" fill="hold">
                                          <p:stCondLst>
                                            <p:cond delay="1999"/>
                                          </p:stCondLst>
                                        </p:cTn>
                                        <p:tgtEl>
                                          <p:spTgt spid="29"/>
                                        </p:tgtEl>
                                        <p:attrNameLst>
                                          <p:attrName>style.visibility</p:attrName>
                                        </p:attrNameLst>
                                      </p:cBhvr>
                                      <p:to>
                                        <p:strVal val="hidden"/>
                                      </p:to>
                                    </p:set>
                                  </p:childTnLst>
                                </p:cTn>
                              </p:par>
                              <p:par>
                                <p:cTn id="101" presetID="50" presetClass="exit" presetSubtype="0" accel="100000" fill="hold" grpId="1" nodeType="withEffect">
                                  <p:stCondLst>
                                    <p:cond delay="3000"/>
                                  </p:stCondLst>
                                  <p:childTnLst>
                                    <p:anim calcmode="lin" valueType="num">
                                      <p:cBhvr>
                                        <p:cTn id="102" dur="2000"/>
                                        <p:tgtEl>
                                          <p:spTgt spid="30"/>
                                        </p:tgtEl>
                                        <p:attrNameLst>
                                          <p:attrName>ppt_w</p:attrName>
                                        </p:attrNameLst>
                                      </p:cBhvr>
                                      <p:tavLst>
                                        <p:tav tm="0">
                                          <p:val>
                                            <p:strVal val="ppt_w"/>
                                          </p:val>
                                        </p:tav>
                                        <p:tav tm="100000">
                                          <p:val>
                                            <p:strVal val="ppt_w+.3"/>
                                          </p:val>
                                        </p:tav>
                                      </p:tavLst>
                                    </p:anim>
                                    <p:anim calcmode="lin" valueType="num">
                                      <p:cBhvr>
                                        <p:cTn id="103" dur="2000"/>
                                        <p:tgtEl>
                                          <p:spTgt spid="30"/>
                                        </p:tgtEl>
                                        <p:attrNameLst>
                                          <p:attrName>ppt_h</p:attrName>
                                        </p:attrNameLst>
                                      </p:cBhvr>
                                      <p:tavLst>
                                        <p:tav tm="0">
                                          <p:val>
                                            <p:strVal val="ppt_h"/>
                                          </p:val>
                                        </p:tav>
                                        <p:tav tm="100000">
                                          <p:val>
                                            <p:strVal val="ppt_h"/>
                                          </p:val>
                                        </p:tav>
                                      </p:tavLst>
                                    </p:anim>
                                    <p:animEffect transition="out" filter="fade">
                                      <p:cBhvr>
                                        <p:cTn id="104" dur="2000"/>
                                        <p:tgtEl>
                                          <p:spTgt spid="30"/>
                                        </p:tgtEl>
                                      </p:cBhvr>
                                    </p:animEffect>
                                    <p:set>
                                      <p:cBhvr>
                                        <p:cTn id="105" dur="1" fill="hold">
                                          <p:stCondLst>
                                            <p:cond delay="1999"/>
                                          </p:stCondLst>
                                        </p:cTn>
                                        <p:tgtEl>
                                          <p:spTgt spid="30"/>
                                        </p:tgtEl>
                                        <p:attrNameLst>
                                          <p:attrName>style.visibility</p:attrName>
                                        </p:attrNameLst>
                                      </p:cBhvr>
                                      <p:to>
                                        <p:strVal val="hidden"/>
                                      </p:to>
                                    </p:set>
                                  </p:childTnLst>
                                </p:cTn>
                              </p:par>
                              <p:par>
                                <p:cTn id="106" presetID="50" presetClass="exit" presetSubtype="0" accel="100000" fill="hold" grpId="1" nodeType="withEffect">
                                  <p:stCondLst>
                                    <p:cond delay="3000"/>
                                  </p:stCondLst>
                                  <p:childTnLst>
                                    <p:anim calcmode="lin" valueType="num">
                                      <p:cBhvr>
                                        <p:cTn id="107" dur="2000"/>
                                        <p:tgtEl>
                                          <p:spTgt spid="31"/>
                                        </p:tgtEl>
                                        <p:attrNameLst>
                                          <p:attrName>ppt_w</p:attrName>
                                        </p:attrNameLst>
                                      </p:cBhvr>
                                      <p:tavLst>
                                        <p:tav tm="0">
                                          <p:val>
                                            <p:strVal val="ppt_w"/>
                                          </p:val>
                                        </p:tav>
                                        <p:tav tm="100000">
                                          <p:val>
                                            <p:strVal val="ppt_w+.3"/>
                                          </p:val>
                                        </p:tav>
                                      </p:tavLst>
                                    </p:anim>
                                    <p:anim calcmode="lin" valueType="num">
                                      <p:cBhvr>
                                        <p:cTn id="108" dur="2000"/>
                                        <p:tgtEl>
                                          <p:spTgt spid="31"/>
                                        </p:tgtEl>
                                        <p:attrNameLst>
                                          <p:attrName>ppt_h</p:attrName>
                                        </p:attrNameLst>
                                      </p:cBhvr>
                                      <p:tavLst>
                                        <p:tav tm="0">
                                          <p:val>
                                            <p:strVal val="ppt_h"/>
                                          </p:val>
                                        </p:tav>
                                        <p:tav tm="100000">
                                          <p:val>
                                            <p:strVal val="ppt_h"/>
                                          </p:val>
                                        </p:tav>
                                      </p:tavLst>
                                    </p:anim>
                                    <p:animEffect transition="out" filter="fade">
                                      <p:cBhvr>
                                        <p:cTn id="109" dur="2000"/>
                                        <p:tgtEl>
                                          <p:spTgt spid="31"/>
                                        </p:tgtEl>
                                      </p:cBhvr>
                                    </p:animEffect>
                                    <p:set>
                                      <p:cBhvr>
                                        <p:cTn id="110" dur="1" fill="hold">
                                          <p:stCondLst>
                                            <p:cond delay="1999"/>
                                          </p:stCondLst>
                                        </p:cTn>
                                        <p:tgtEl>
                                          <p:spTgt spid="31"/>
                                        </p:tgtEl>
                                        <p:attrNameLst>
                                          <p:attrName>style.visibility</p:attrName>
                                        </p:attrNameLst>
                                      </p:cBhvr>
                                      <p:to>
                                        <p:strVal val="hidden"/>
                                      </p:to>
                                    </p:set>
                                  </p:childTnLst>
                                </p:cTn>
                              </p:par>
                              <p:par>
                                <p:cTn id="111" presetID="50" presetClass="exit" presetSubtype="0" accel="100000" fill="hold" grpId="1" nodeType="withEffect">
                                  <p:stCondLst>
                                    <p:cond delay="3000"/>
                                  </p:stCondLst>
                                  <p:childTnLst>
                                    <p:anim calcmode="lin" valueType="num">
                                      <p:cBhvr>
                                        <p:cTn id="112" dur="2000"/>
                                        <p:tgtEl>
                                          <p:spTgt spid="32"/>
                                        </p:tgtEl>
                                        <p:attrNameLst>
                                          <p:attrName>ppt_w</p:attrName>
                                        </p:attrNameLst>
                                      </p:cBhvr>
                                      <p:tavLst>
                                        <p:tav tm="0">
                                          <p:val>
                                            <p:strVal val="ppt_w"/>
                                          </p:val>
                                        </p:tav>
                                        <p:tav tm="100000">
                                          <p:val>
                                            <p:strVal val="ppt_w+.3"/>
                                          </p:val>
                                        </p:tav>
                                      </p:tavLst>
                                    </p:anim>
                                    <p:anim calcmode="lin" valueType="num">
                                      <p:cBhvr>
                                        <p:cTn id="113" dur="2000"/>
                                        <p:tgtEl>
                                          <p:spTgt spid="32"/>
                                        </p:tgtEl>
                                        <p:attrNameLst>
                                          <p:attrName>ppt_h</p:attrName>
                                        </p:attrNameLst>
                                      </p:cBhvr>
                                      <p:tavLst>
                                        <p:tav tm="0">
                                          <p:val>
                                            <p:strVal val="ppt_h"/>
                                          </p:val>
                                        </p:tav>
                                        <p:tav tm="100000">
                                          <p:val>
                                            <p:strVal val="ppt_h"/>
                                          </p:val>
                                        </p:tav>
                                      </p:tavLst>
                                    </p:anim>
                                    <p:animEffect transition="out" filter="fade">
                                      <p:cBhvr>
                                        <p:cTn id="114" dur="2000"/>
                                        <p:tgtEl>
                                          <p:spTgt spid="32"/>
                                        </p:tgtEl>
                                      </p:cBhvr>
                                    </p:animEffect>
                                    <p:set>
                                      <p:cBhvr>
                                        <p:cTn id="115" dur="1" fill="hold">
                                          <p:stCondLst>
                                            <p:cond delay="1999"/>
                                          </p:stCondLst>
                                        </p:cTn>
                                        <p:tgtEl>
                                          <p:spTgt spid="32"/>
                                        </p:tgtEl>
                                        <p:attrNameLst>
                                          <p:attrName>style.visibility</p:attrName>
                                        </p:attrNameLst>
                                      </p:cBhvr>
                                      <p:to>
                                        <p:strVal val="hidden"/>
                                      </p:to>
                                    </p:set>
                                  </p:childTnLst>
                                </p:cTn>
                              </p:par>
                              <p:par>
                                <p:cTn id="116" presetID="50" presetClass="exit" presetSubtype="0" accel="100000" fill="hold" grpId="1" nodeType="withEffect">
                                  <p:stCondLst>
                                    <p:cond delay="3000"/>
                                  </p:stCondLst>
                                  <p:childTnLst>
                                    <p:anim calcmode="lin" valueType="num">
                                      <p:cBhvr>
                                        <p:cTn id="117" dur="2000"/>
                                        <p:tgtEl>
                                          <p:spTgt spid="33"/>
                                        </p:tgtEl>
                                        <p:attrNameLst>
                                          <p:attrName>ppt_w</p:attrName>
                                        </p:attrNameLst>
                                      </p:cBhvr>
                                      <p:tavLst>
                                        <p:tav tm="0">
                                          <p:val>
                                            <p:strVal val="ppt_w"/>
                                          </p:val>
                                        </p:tav>
                                        <p:tav tm="100000">
                                          <p:val>
                                            <p:strVal val="ppt_w+.3"/>
                                          </p:val>
                                        </p:tav>
                                      </p:tavLst>
                                    </p:anim>
                                    <p:anim calcmode="lin" valueType="num">
                                      <p:cBhvr>
                                        <p:cTn id="118" dur="2000"/>
                                        <p:tgtEl>
                                          <p:spTgt spid="33"/>
                                        </p:tgtEl>
                                        <p:attrNameLst>
                                          <p:attrName>ppt_h</p:attrName>
                                        </p:attrNameLst>
                                      </p:cBhvr>
                                      <p:tavLst>
                                        <p:tav tm="0">
                                          <p:val>
                                            <p:strVal val="ppt_h"/>
                                          </p:val>
                                        </p:tav>
                                        <p:tav tm="100000">
                                          <p:val>
                                            <p:strVal val="ppt_h"/>
                                          </p:val>
                                        </p:tav>
                                      </p:tavLst>
                                    </p:anim>
                                    <p:animEffect transition="out" filter="fade">
                                      <p:cBhvr>
                                        <p:cTn id="119" dur="2000"/>
                                        <p:tgtEl>
                                          <p:spTgt spid="33"/>
                                        </p:tgtEl>
                                      </p:cBhvr>
                                    </p:animEffect>
                                    <p:set>
                                      <p:cBhvr>
                                        <p:cTn id="120" dur="1" fill="hold">
                                          <p:stCondLst>
                                            <p:cond delay="1999"/>
                                          </p:stCondLst>
                                        </p:cTn>
                                        <p:tgtEl>
                                          <p:spTgt spid="33"/>
                                        </p:tgtEl>
                                        <p:attrNameLst>
                                          <p:attrName>style.visibility</p:attrName>
                                        </p:attrNameLst>
                                      </p:cBhvr>
                                      <p:to>
                                        <p:strVal val="hidden"/>
                                      </p:to>
                                    </p:set>
                                  </p:childTnLst>
                                </p:cTn>
                              </p:par>
                              <p:par>
                                <p:cTn id="121" presetID="50" presetClass="exit" presetSubtype="0" accel="100000" fill="hold" grpId="1" nodeType="withEffect">
                                  <p:stCondLst>
                                    <p:cond delay="3000"/>
                                  </p:stCondLst>
                                  <p:childTnLst>
                                    <p:anim calcmode="lin" valueType="num">
                                      <p:cBhvr>
                                        <p:cTn id="122" dur="2000"/>
                                        <p:tgtEl>
                                          <p:spTgt spid="34"/>
                                        </p:tgtEl>
                                        <p:attrNameLst>
                                          <p:attrName>ppt_w</p:attrName>
                                        </p:attrNameLst>
                                      </p:cBhvr>
                                      <p:tavLst>
                                        <p:tav tm="0">
                                          <p:val>
                                            <p:strVal val="ppt_w"/>
                                          </p:val>
                                        </p:tav>
                                        <p:tav tm="100000">
                                          <p:val>
                                            <p:strVal val="ppt_w+.3"/>
                                          </p:val>
                                        </p:tav>
                                      </p:tavLst>
                                    </p:anim>
                                    <p:anim calcmode="lin" valueType="num">
                                      <p:cBhvr>
                                        <p:cTn id="123" dur="2000"/>
                                        <p:tgtEl>
                                          <p:spTgt spid="34"/>
                                        </p:tgtEl>
                                        <p:attrNameLst>
                                          <p:attrName>ppt_h</p:attrName>
                                        </p:attrNameLst>
                                      </p:cBhvr>
                                      <p:tavLst>
                                        <p:tav tm="0">
                                          <p:val>
                                            <p:strVal val="ppt_h"/>
                                          </p:val>
                                        </p:tav>
                                        <p:tav tm="100000">
                                          <p:val>
                                            <p:strVal val="ppt_h"/>
                                          </p:val>
                                        </p:tav>
                                      </p:tavLst>
                                    </p:anim>
                                    <p:animEffect transition="out" filter="fade">
                                      <p:cBhvr>
                                        <p:cTn id="124" dur="2000"/>
                                        <p:tgtEl>
                                          <p:spTgt spid="34"/>
                                        </p:tgtEl>
                                      </p:cBhvr>
                                    </p:animEffect>
                                    <p:set>
                                      <p:cBhvr>
                                        <p:cTn id="125" dur="1" fill="hold">
                                          <p:stCondLst>
                                            <p:cond delay="1999"/>
                                          </p:stCondLst>
                                        </p:cTn>
                                        <p:tgtEl>
                                          <p:spTgt spid="34"/>
                                        </p:tgtEl>
                                        <p:attrNameLst>
                                          <p:attrName>style.visibility</p:attrName>
                                        </p:attrNameLst>
                                      </p:cBhvr>
                                      <p:to>
                                        <p:strVal val="hidden"/>
                                      </p:to>
                                    </p:set>
                                  </p:childTnLst>
                                </p:cTn>
                              </p:par>
                              <p:par>
                                <p:cTn id="126" presetID="50" presetClass="exit" presetSubtype="0" accel="100000" fill="hold" grpId="1" nodeType="withEffect">
                                  <p:stCondLst>
                                    <p:cond delay="3000"/>
                                  </p:stCondLst>
                                  <p:childTnLst>
                                    <p:anim calcmode="lin" valueType="num">
                                      <p:cBhvr>
                                        <p:cTn id="127" dur="2000"/>
                                        <p:tgtEl>
                                          <p:spTgt spid="35"/>
                                        </p:tgtEl>
                                        <p:attrNameLst>
                                          <p:attrName>ppt_w</p:attrName>
                                        </p:attrNameLst>
                                      </p:cBhvr>
                                      <p:tavLst>
                                        <p:tav tm="0">
                                          <p:val>
                                            <p:strVal val="ppt_w"/>
                                          </p:val>
                                        </p:tav>
                                        <p:tav tm="100000">
                                          <p:val>
                                            <p:strVal val="ppt_w+.3"/>
                                          </p:val>
                                        </p:tav>
                                      </p:tavLst>
                                    </p:anim>
                                    <p:anim calcmode="lin" valueType="num">
                                      <p:cBhvr>
                                        <p:cTn id="128" dur="2000"/>
                                        <p:tgtEl>
                                          <p:spTgt spid="35"/>
                                        </p:tgtEl>
                                        <p:attrNameLst>
                                          <p:attrName>ppt_h</p:attrName>
                                        </p:attrNameLst>
                                      </p:cBhvr>
                                      <p:tavLst>
                                        <p:tav tm="0">
                                          <p:val>
                                            <p:strVal val="ppt_h"/>
                                          </p:val>
                                        </p:tav>
                                        <p:tav tm="100000">
                                          <p:val>
                                            <p:strVal val="ppt_h"/>
                                          </p:val>
                                        </p:tav>
                                      </p:tavLst>
                                    </p:anim>
                                    <p:animEffect transition="out" filter="fade">
                                      <p:cBhvr>
                                        <p:cTn id="129" dur="2000"/>
                                        <p:tgtEl>
                                          <p:spTgt spid="35"/>
                                        </p:tgtEl>
                                      </p:cBhvr>
                                    </p:animEffect>
                                    <p:set>
                                      <p:cBhvr>
                                        <p:cTn id="130" dur="1" fill="hold">
                                          <p:stCondLst>
                                            <p:cond delay="19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tmplLst>
          <p:tmpl>
            <p:tnLst>
              <p:par>
                <p:cTn presetID="2" presetClass="entr" presetSubtype="3"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1000" fill="hold"/>
                        <p:tgtEl>
                          <p:spTgt spid="22"/>
                        </p:tgtEl>
                        <p:attrNameLst>
                          <p:attrName>ppt_x</p:attrName>
                        </p:attrNameLst>
                      </p:cBhvr>
                      <p:tavLst>
                        <p:tav tm="0">
                          <p:val>
                            <p:strVal val="1+#ppt_w/2"/>
                          </p:val>
                        </p:tav>
                        <p:tav tm="100000">
                          <p:val>
                            <p:strVal val="#ppt_x"/>
                          </p:val>
                        </p:tav>
                      </p:tavLst>
                    </p:anim>
                    <p:anim calcmode="lin" valueType="num">
                      <p:cBhvr additive="base">
                        <p:cTn dur="1000" fill="hold"/>
                        <p:tgtEl>
                          <p:spTgt spid="22"/>
                        </p:tgtEl>
                        <p:attrNameLst>
                          <p:attrName>ppt_y</p:attrName>
                        </p:attrNameLst>
                      </p:cBhvr>
                      <p:tavLst>
                        <p:tav tm="0">
                          <p:val>
                            <p:strVal val="0-#ppt_h/2"/>
                          </p:val>
                        </p:tav>
                        <p:tav tm="100000">
                          <p:val>
                            <p:strVal val="#ppt_y"/>
                          </p:val>
                        </p:tav>
                      </p:tavLst>
                    </p:anim>
                  </p:childTnLst>
                </p:cTn>
              </p:par>
            </p:tnLst>
          </p:tmpl>
        </p:tmplLst>
      </p:bldP>
      <p:bldP spid="22" grpId="1" animBg="1"/>
      <p:bldP spid="23" grpId="0" animBg="1">
        <p:tmplLst>
          <p:tmpl>
            <p:tnLst>
              <p:par>
                <p:cTn presetID="2" presetClass="entr" presetSubtype="3" fill="hold" nodeType="withEffect">
                  <p:stCondLst>
                    <p:cond delay="2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1000" fill="hold"/>
                        <p:tgtEl>
                          <p:spTgt spid="23"/>
                        </p:tgtEl>
                        <p:attrNameLst>
                          <p:attrName>ppt_x</p:attrName>
                        </p:attrNameLst>
                      </p:cBhvr>
                      <p:tavLst>
                        <p:tav tm="0">
                          <p:val>
                            <p:strVal val="1+#ppt_w/2"/>
                          </p:val>
                        </p:tav>
                        <p:tav tm="100000">
                          <p:val>
                            <p:strVal val="#ppt_x"/>
                          </p:val>
                        </p:tav>
                      </p:tavLst>
                    </p:anim>
                    <p:anim calcmode="lin" valueType="num">
                      <p:cBhvr additive="base">
                        <p:cTn dur="1000" fill="hold"/>
                        <p:tgtEl>
                          <p:spTgt spid="23"/>
                        </p:tgtEl>
                        <p:attrNameLst>
                          <p:attrName>ppt_y</p:attrName>
                        </p:attrNameLst>
                      </p:cBhvr>
                      <p:tavLst>
                        <p:tav tm="0">
                          <p:val>
                            <p:strVal val="0-#ppt_h/2"/>
                          </p:val>
                        </p:tav>
                        <p:tav tm="100000">
                          <p:val>
                            <p:strVal val="#ppt_y"/>
                          </p:val>
                        </p:tav>
                      </p:tavLst>
                    </p:anim>
                  </p:childTnLst>
                </p:cTn>
              </p:par>
            </p:tnLst>
          </p:tmpl>
        </p:tmplLst>
      </p:bldP>
      <p:bldP spid="23" grpId="1" animBg="1"/>
      <p:bldP spid="24" grpId="0" animBg="1">
        <p:tmplLst>
          <p:tmpl>
            <p:tnLst>
              <p:par>
                <p:cTn presetID="2" presetClass="entr" presetSubtype="3" fill="hold" nodeType="withEffect">
                  <p:stCondLst>
                    <p:cond delay="40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1000" fill="hold"/>
                        <p:tgtEl>
                          <p:spTgt spid="24"/>
                        </p:tgtEl>
                        <p:attrNameLst>
                          <p:attrName>ppt_x</p:attrName>
                        </p:attrNameLst>
                      </p:cBhvr>
                      <p:tavLst>
                        <p:tav tm="0">
                          <p:val>
                            <p:strVal val="1+#ppt_w/2"/>
                          </p:val>
                        </p:tav>
                        <p:tav tm="100000">
                          <p:val>
                            <p:strVal val="#ppt_x"/>
                          </p:val>
                        </p:tav>
                      </p:tavLst>
                    </p:anim>
                    <p:anim calcmode="lin" valueType="num">
                      <p:cBhvr additive="base">
                        <p:cTn dur="1000" fill="hold"/>
                        <p:tgtEl>
                          <p:spTgt spid="24"/>
                        </p:tgtEl>
                        <p:attrNameLst>
                          <p:attrName>ppt_y</p:attrName>
                        </p:attrNameLst>
                      </p:cBhvr>
                      <p:tavLst>
                        <p:tav tm="0">
                          <p:val>
                            <p:strVal val="0-#ppt_h/2"/>
                          </p:val>
                        </p:tav>
                        <p:tav tm="100000">
                          <p:val>
                            <p:strVal val="#ppt_y"/>
                          </p:val>
                        </p:tav>
                      </p:tavLst>
                    </p:anim>
                  </p:childTnLst>
                </p:cTn>
              </p:par>
            </p:tnLst>
          </p:tmpl>
        </p:tmplLst>
      </p:bldP>
      <p:bldP spid="24" grpId="1" animBg="1"/>
      <p:bldP spid="25" grpId="0" animBg="1">
        <p:tmplLst>
          <p:tmpl>
            <p:tnLst>
              <p:par>
                <p:cTn presetID="2" presetClass="entr" presetSubtype="3" fill="hold" nodeType="withEffect">
                  <p:stCondLst>
                    <p:cond delay="60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1000" fill="hold"/>
                        <p:tgtEl>
                          <p:spTgt spid="25"/>
                        </p:tgtEl>
                        <p:attrNameLst>
                          <p:attrName>ppt_x</p:attrName>
                        </p:attrNameLst>
                      </p:cBhvr>
                      <p:tavLst>
                        <p:tav tm="0">
                          <p:val>
                            <p:strVal val="1+#ppt_w/2"/>
                          </p:val>
                        </p:tav>
                        <p:tav tm="100000">
                          <p:val>
                            <p:strVal val="#ppt_x"/>
                          </p:val>
                        </p:tav>
                      </p:tavLst>
                    </p:anim>
                    <p:anim calcmode="lin" valueType="num">
                      <p:cBhvr additive="base">
                        <p:cTn dur="1000" fill="hold"/>
                        <p:tgtEl>
                          <p:spTgt spid="25"/>
                        </p:tgtEl>
                        <p:attrNameLst>
                          <p:attrName>ppt_y</p:attrName>
                        </p:attrNameLst>
                      </p:cBhvr>
                      <p:tavLst>
                        <p:tav tm="0">
                          <p:val>
                            <p:strVal val="0-#ppt_h/2"/>
                          </p:val>
                        </p:tav>
                        <p:tav tm="100000">
                          <p:val>
                            <p:strVal val="#ppt_y"/>
                          </p:val>
                        </p:tav>
                      </p:tavLst>
                    </p:anim>
                  </p:childTnLst>
                </p:cTn>
              </p:par>
            </p:tnLst>
          </p:tmpl>
        </p:tmplLst>
      </p:bldP>
      <p:bldP spid="25" grpId="1" animBg="1"/>
      <p:bldP spid="26" grpId="0" animBg="1">
        <p:tmplLst>
          <p:tmpl>
            <p:tnLst>
              <p:par>
                <p:cTn presetID="2" presetClass="entr" presetSubtype="3" fill="hold" nodeType="withEffect">
                  <p:stCondLst>
                    <p:cond delay="80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1000" fill="hold"/>
                        <p:tgtEl>
                          <p:spTgt spid="26"/>
                        </p:tgtEl>
                        <p:attrNameLst>
                          <p:attrName>ppt_x</p:attrName>
                        </p:attrNameLst>
                      </p:cBhvr>
                      <p:tavLst>
                        <p:tav tm="0">
                          <p:val>
                            <p:strVal val="1+#ppt_w/2"/>
                          </p:val>
                        </p:tav>
                        <p:tav tm="100000">
                          <p:val>
                            <p:strVal val="#ppt_x"/>
                          </p:val>
                        </p:tav>
                      </p:tavLst>
                    </p:anim>
                    <p:anim calcmode="lin" valueType="num">
                      <p:cBhvr additive="base">
                        <p:cTn dur="1000" fill="hold"/>
                        <p:tgtEl>
                          <p:spTgt spid="26"/>
                        </p:tgtEl>
                        <p:attrNameLst>
                          <p:attrName>ppt_y</p:attrName>
                        </p:attrNameLst>
                      </p:cBhvr>
                      <p:tavLst>
                        <p:tav tm="0">
                          <p:val>
                            <p:strVal val="0-#ppt_h/2"/>
                          </p:val>
                        </p:tav>
                        <p:tav tm="100000">
                          <p:val>
                            <p:strVal val="#ppt_y"/>
                          </p:val>
                        </p:tav>
                      </p:tavLst>
                    </p:anim>
                  </p:childTnLst>
                </p:cTn>
              </p:par>
            </p:tnLst>
          </p:tmpl>
        </p:tmplLst>
      </p:bldP>
      <p:bldP spid="26" grpId="1" animBg="1"/>
      <p:bldP spid="27" grpId="0" animBg="1">
        <p:tmplLst>
          <p:tmpl>
            <p:tnLst>
              <p:par>
                <p:cTn presetID="2" presetClass="entr" presetSubtype="3" fill="hold" nodeType="withEffect">
                  <p:stCondLst>
                    <p:cond delay="100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1000" fill="hold"/>
                        <p:tgtEl>
                          <p:spTgt spid="27"/>
                        </p:tgtEl>
                        <p:attrNameLst>
                          <p:attrName>ppt_x</p:attrName>
                        </p:attrNameLst>
                      </p:cBhvr>
                      <p:tavLst>
                        <p:tav tm="0">
                          <p:val>
                            <p:strVal val="1+#ppt_w/2"/>
                          </p:val>
                        </p:tav>
                        <p:tav tm="100000">
                          <p:val>
                            <p:strVal val="#ppt_x"/>
                          </p:val>
                        </p:tav>
                      </p:tavLst>
                    </p:anim>
                    <p:anim calcmode="lin" valueType="num">
                      <p:cBhvr additive="base">
                        <p:cTn dur="1000" fill="hold"/>
                        <p:tgtEl>
                          <p:spTgt spid="27"/>
                        </p:tgtEl>
                        <p:attrNameLst>
                          <p:attrName>ppt_y</p:attrName>
                        </p:attrNameLst>
                      </p:cBhvr>
                      <p:tavLst>
                        <p:tav tm="0">
                          <p:val>
                            <p:strVal val="0-#ppt_h/2"/>
                          </p:val>
                        </p:tav>
                        <p:tav tm="100000">
                          <p:val>
                            <p:strVal val="#ppt_y"/>
                          </p:val>
                        </p:tav>
                      </p:tavLst>
                    </p:anim>
                  </p:childTnLst>
                </p:cTn>
              </p:par>
            </p:tnLst>
          </p:tmpl>
        </p:tmplLst>
      </p:bldP>
      <p:bldP spid="27" grpId="1" animBg="1"/>
      <p:bldP spid="28" grpId="0" animBg="1">
        <p:tmplLst>
          <p:tmpl>
            <p:tnLst>
              <p:par>
                <p:cTn presetID="2" presetClass="entr" presetSubtype="3" fill="hold" nodeType="withEffect">
                  <p:stCondLst>
                    <p:cond delay="100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1000" fill="hold"/>
                        <p:tgtEl>
                          <p:spTgt spid="28"/>
                        </p:tgtEl>
                        <p:attrNameLst>
                          <p:attrName>ppt_x</p:attrName>
                        </p:attrNameLst>
                      </p:cBhvr>
                      <p:tavLst>
                        <p:tav tm="0">
                          <p:val>
                            <p:strVal val="1+#ppt_w/2"/>
                          </p:val>
                        </p:tav>
                        <p:tav tm="100000">
                          <p:val>
                            <p:strVal val="#ppt_x"/>
                          </p:val>
                        </p:tav>
                      </p:tavLst>
                    </p:anim>
                    <p:anim calcmode="lin" valueType="num">
                      <p:cBhvr additive="base">
                        <p:cTn dur="1000" fill="hold"/>
                        <p:tgtEl>
                          <p:spTgt spid="28"/>
                        </p:tgtEl>
                        <p:attrNameLst>
                          <p:attrName>ppt_y</p:attrName>
                        </p:attrNameLst>
                      </p:cBhvr>
                      <p:tavLst>
                        <p:tav tm="0">
                          <p:val>
                            <p:strVal val="0-#ppt_h/2"/>
                          </p:val>
                        </p:tav>
                        <p:tav tm="100000">
                          <p:val>
                            <p:strVal val="#ppt_y"/>
                          </p:val>
                        </p:tav>
                      </p:tavLst>
                    </p:anim>
                  </p:childTnLst>
                </p:cTn>
              </p:par>
            </p:tnLst>
          </p:tmpl>
        </p:tmplLst>
      </p:bldP>
      <p:bldP spid="28" grpId="1" animBg="1"/>
      <p:bldP spid="29" grpId="0" animBg="1">
        <p:tmplLst>
          <p:tmpl>
            <p:tnLst>
              <p:par>
                <p:cTn presetID="2" presetClass="entr" presetSubtype="3" fill="hold" nodeType="withEffect">
                  <p:stCondLst>
                    <p:cond delay="120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1000" fill="hold"/>
                        <p:tgtEl>
                          <p:spTgt spid="29"/>
                        </p:tgtEl>
                        <p:attrNameLst>
                          <p:attrName>ppt_x</p:attrName>
                        </p:attrNameLst>
                      </p:cBhvr>
                      <p:tavLst>
                        <p:tav tm="0">
                          <p:val>
                            <p:strVal val="1+#ppt_w/2"/>
                          </p:val>
                        </p:tav>
                        <p:tav tm="100000">
                          <p:val>
                            <p:strVal val="#ppt_x"/>
                          </p:val>
                        </p:tav>
                      </p:tavLst>
                    </p:anim>
                    <p:anim calcmode="lin" valueType="num">
                      <p:cBhvr additive="base">
                        <p:cTn dur="1000" fill="hold"/>
                        <p:tgtEl>
                          <p:spTgt spid="29"/>
                        </p:tgtEl>
                        <p:attrNameLst>
                          <p:attrName>ppt_y</p:attrName>
                        </p:attrNameLst>
                      </p:cBhvr>
                      <p:tavLst>
                        <p:tav tm="0">
                          <p:val>
                            <p:strVal val="0-#ppt_h/2"/>
                          </p:val>
                        </p:tav>
                        <p:tav tm="100000">
                          <p:val>
                            <p:strVal val="#ppt_y"/>
                          </p:val>
                        </p:tav>
                      </p:tavLst>
                    </p:anim>
                  </p:childTnLst>
                </p:cTn>
              </p:par>
            </p:tnLst>
          </p:tmpl>
        </p:tmplLst>
      </p:bldP>
      <p:bldP spid="29" grpId="1" animBg="1"/>
      <p:bldP spid="30" grpId="0" animBg="1">
        <p:tmplLst>
          <p:tmpl>
            <p:tnLst>
              <p:par>
                <p:cTn presetID="2" presetClass="entr" presetSubtype="3" fill="hold" nodeType="withEffect">
                  <p:stCondLst>
                    <p:cond delay="120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1000" fill="hold"/>
                        <p:tgtEl>
                          <p:spTgt spid="30"/>
                        </p:tgtEl>
                        <p:attrNameLst>
                          <p:attrName>ppt_x</p:attrName>
                        </p:attrNameLst>
                      </p:cBhvr>
                      <p:tavLst>
                        <p:tav tm="0">
                          <p:val>
                            <p:strVal val="1+#ppt_w/2"/>
                          </p:val>
                        </p:tav>
                        <p:tav tm="100000">
                          <p:val>
                            <p:strVal val="#ppt_x"/>
                          </p:val>
                        </p:tav>
                      </p:tavLst>
                    </p:anim>
                    <p:anim calcmode="lin" valueType="num">
                      <p:cBhvr additive="base">
                        <p:cTn dur="1000" fill="hold"/>
                        <p:tgtEl>
                          <p:spTgt spid="30"/>
                        </p:tgtEl>
                        <p:attrNameLst>
                          <p:attrName>ppt_y</p:attrName>
                        </p:attrNameLst>
                      </p:cBhvr>
                      <p:tavLst>
                        <p:tav tm="0">
                          <p:val>
                            <p:strVal val="0-#ppt_h/2"/>
                          </p:val>
                        </p:tav>
                        <p:tav tm="100000">
                          <p:val>
                            <p:strVal val="#ppt_y"/>
                          </p:val>
                        </p:tav>
                      </p:tavLst>
                    </p:anim>
                  </p:childTnLst>
                </p:cTn>
              </p:par>
            </p:tnLst>
          </p:tmpl>
        </p:tmplLst>
      </p:bldP>
      <p:bldP spid="30" grpId="1" animBg="1"/>
      <p:bldP spid="31" grpId="0" animBg="1">
        <p:tmplLst>
          <p:tmpl>
            <p:tnLst>
              <p:par>
                <p:cTn presetID="2" presetClass="entr" presetSubtype="3" fill="hold" nodeType="withEffect">
                  <p:stCondLst>
                    <p:cond delay="140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1000" fill="hold"/>
                        <p:tgtEl>
                          <p:spTgt spid="31"/>
                        </p:tgtEl>
                        <p:attrNameLst>
                          <p:attrName>ppt_x</p:attrName>
                        </p:attrNameLst>
                      </p:cBhvr>
                      <p:tavLst>
                        <p:tav tm="0">
                          <p:val>
                            <p:strVal val="1+#ppt_w/2"/>
                          </p:val>
                        </p:tav>
                        <p:tav tm="100000">
                          <p:val>
                            <p:strVal val="#ppt_x"/>
                          </p:val>
                        </p:tav>
                      </p:tavLst>
                    </p:anim>
                    <p:anim calcmode="lin" valueType="num">
                      <p:cBhvr additive="base">
                        <p:cTn dur="1000" fill="hold"/>
                        <p:tgtEl>
                          <p:spTgt spid="31"/>
                        </p:tgtEl>
                        <p:attrNameLst>
                          <p:attrName>ppt_y</p:attrName>
                        </p:attrNameLst>
                      </p:cBhvr>
                      <p:tavLst>
                        <p:tav tm="0">
                          <p:val>
                            <p:strVal val="0-#ppt_h/2"/>
                          </p:val>
                        </p:tav>
                        <p:tav tm="100000">
                          <p:val>
                            <p:strVal val="#ppt_y"/>
                          </p:val>
                        </p:tav>
                      </p:tavLst>
                    </p:anim>
                  </p:childTnLst>
                </p:cTn>
              </p:par>
            </p:tnLst>
          </p:tmpl>
        </p:tmplLst>
      </p:bldP>
      <p:bldP spid="31" grpId="1" animBg="1"/>
      <p:bldP spid="32" grpId="0" animBg="1">
        <p:tmplLst>
          <p:tmpl>
            <p:tnLst>
              <p:par>
                <p:cTn presetID="2" presetClass="entr" presetSubtype="3" fill="hold" nodeType="withEffect">
                  <p:stCondLst>
                    <p:cond delay="160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1000" fill="hold"/>
                        <p:tgtEl>
                          <p:spTgt spid="32"/>
                        </p:tgtEl>
                        <p:attrNameLst>
                          <p:attrName>ppt_x</p:attrName>
                        </p:attrNameLst>
                      </p:cBhvr>
                      <p:tavLst>
                        <p:tav tm="0">
                          <p:val>
                            <p:strVal val="1+#ppt_w/2"/>
                          </p:val>
                        </p:tav>
                        <p:tav tm="100000">
                          <p:val>
                            <p:strVal val="#ppt_x"/>
                          </p:val>
                        </p:tav>
                      </p:tavLst>
                    </p:anim>
                    <p:anim calcmode="lin" valueType="num">
                      <p:cBhvr additive="base">
                        <p:cTn dur="1000" fill="hold"/>
                        <p:tgtEl>
                          <p:spTgt spid="32"/>
                        </p:tgtEl>
                        <p:attrNameLst>
                          <p:attrName>ppt_y</p:attrName>
                        </p:attrNameLst>
                      </p:cBhvr>
                      <p:tavLst>
                        <p:tav tm="0">
                          <p:val>
                            <p:strVal val="0-#ppt_h/2"/>
                          </p:val>
                        </p:tav>
                        <p:tav tm="100000">
                          <p:val>
                            <p:strVal val="#ppt_y"/>
                          </p:val>
                        </p:tav>
                      </p:tavLst>
                    </p:anim>
                  </p:childTnLst>
                </p:cTn>
              </p:par>
            </p:tnLst>
          </p:tmpl>
        </p:tmplLst>
      </p:bldP>
      <p:bldP spid="32" grpId="1" animBg="1"/>
      <p:bldP spid="33" grpId="0" animBg="1">
        <p:tmplLst>
          <p:tmpl>
            <p:tnLst>
              <p:par>
                <p:cTn presetID="2" presetClass="entr" presetSubtype="3" fill="hold" nodeType="withEffect">
                  <p:stCondLst>
                    <p:cond delay="180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1000" fill="hold"/>
                        <p:tgtEl>
                          <p:spTgt spid="33"/>
                        </p:tgtEl>
                        <p:attrNameLst>
                          <p:attrName>ppt_x</p:attrName>
                        </p:attrNameLst>
                      </p:cBhvr>
                      <p:tavLst>
                        <p:tav tm="0">
                          <p:val>
                            <p:strVal val="1+#ppt_w/2"/>
                          </p:val>
                        </p:tav>
                        <p:tav tm="100000">
                          <p:val>
                            <p:strVal val="#ppt_x"/>
                          </p:val>
                        </p:tav>
                      </p:tavLst>
                    </p:anim>
                    <p:anim calcmode="lin" valueType="num">
                      <p:cBhvr additive="base">
                        <p:cTn dur="1000" fill="hold"/>
                        <p:tgtEl>
                          <p:spTgt spid="33"/>
                        </p:tgtEl>
                        <p:attrNameLst>
                          <p:attrName>ppt_y</p:attrName>
                        </p:attrNameLst>
                      </p:cBhvr>
                      <p:tavLst>
                        <p:tav tm="0">
                          <p:val>
                            <p:strVal val="0-#ppt_h/2"/>
                          </p:val>
                        </p:tav>
                        <p:tav tm="100000">
                          <p:val>
                            <p:strVal val="#ppt_y"/>
                          </p:val>
                        </p:tav>
                      </p:tavLst>
                    </p:anim>
                  </p:childTnLst>
                </p:cTn>
              </p:par>
            </p:tnLst>
          </p:tmpl>
        </p:tmplLst>
      </p:bldP>
      <p:bldP spid="33" grpId="1" animBg="1"/>
      <p:bldP spid="34" grpId="0" animBg="1">
        <p:tmplLst>
          <p:tmpl>
            <p:tnLst>
              <p:par>
                <p:cTn presetID="2" presetClass="entr" presetSubtype="3" fill="hold" nodeType="withEffect">
                  <p:stCondLst>
                    <p:cond delay="200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1000" fill="hold"/>
                        <p:tgtEl>
                          <p:spTgt spid="34"/>
                        </p:tgtEl>
                        <p:attrNameLst>
                          <p:attrName>ppt_x</p:attrName>
                        </p:attrNameLst>
                      </p:cBhvr>
                      <p:tavLst>
                        <p:tav tm="0">
                          <p:val>
                            <p:strVal val="1+#ppt_w/2"/>
                          </p:val>
                        </p:tav>
                        <p:tav tm="100000">
                          <p:val>
                            <p:strVal val="#ppt_x"/>
                          </p:val>
                        </p:tav>
                      </p:tavLst>
                    </p:anim>
                    <p:anim calcmode="lin" valueType="num">
                      <p:cBhvr additive="base">
                        <p:cTn dur="1000" fill="hold"/>
                        <p:tgtEl>
                          <p:spTgt spid="34"/>
                        </p:tgtEl>
                        <p:attrNameLst>
                          <p:attrName>ppt_y</p:attrName>
                        </p:attrNameLst>
                      </p:cBhvr>
                      <p:tavLst>
                        <p:tav tm="0">
                          <p:val>
                            <p:strVal val="0-#ppt_h/2"/>
                          </p:val>
                        </p:tav>
                        <p:tav tm="100000">
                          <p:val>
                            <p:strVal val="#ppt_y"/>
                          </p:val>
                        </p:tav>
                      </p:tavLst>
                    </p:anim>
                  </p:childTnLst>
                </p:cTn>
              </p:par>
            </p:tnLst>
          </p:tmpl>
        </p:tmplLst>
      </p:bldP>
      <p:bldP spid="34" grpId="1" animBg="1"/>
      <p:bldP spid="35" grpId="0" animBg="1">
        <p:tmplLst>
          <p:tmpl>
            <p:tnLst>
              <p:par>
                <p:cTn presetID="2" presetClass="entr" presetSubtype="3" fill="hold" nodeType="withEffect">
                  <p:stCondLst>
                    <p:cond delay="220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1000" fill="hold"/>
                        <p:tgtEl>
                          <p:spTgt spid="35"/>
                        </p:tgtEl>
                        <p:attrNameLst>
                          <p:attrName>ppt_x</p:attrName>
                        </p:attrNameLst>
                      </p:cBhvr>
                      <p:tavLst>
                        <p:tav tm="0">
                          <p:val>
                            <p:strVal val="1+#ppt_w/2"/>
                          </p:val>
                        </p:tav>
                        <p:tav tm="100000">
                          <p:val>
                            <p:strVal val="#ppt_x"/>
                          </p:val>
                        </p:tav>
                      </p:tavLst>
                    </p:anim>
                    <p:anim calcmode="lin" valueType="num">
                      <p:cBhvr additive="base">
                        <p:cTn dur="1000" fill="hold"/>
                        <p:tgtEl>
                          <p:spTgt spid="35"/>
                        </p:tgtEl>
                        <p:attrNameLst>
                          <p:attrName>ppt_y</p:attrName>
                        </p:attrNameLst>
                      </p:cBhvr>
                      <p:tavLst>
                        <p:tav tm="0">
                          <p:val>
                            <p:strVal val="0-#ppt_h/2"/>
                          </p:val>
                        </p:tav>
                        <p:tav tm="100000">
                          <p:val>
                            <p:strVal val="#ppt_y"/>
                          </p:val>
                        </p:tav>
                      </p:tavLst>
                    </p:anim>
                  </p:childTnLst>
                </p:cTn>
              </p:par>
            </p:tnLst>
          </p:tmpl>
        </p:tmplLst>
      </p:bldP>
      <p:bldP spid="35" grpId="1"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92EDDD-3363-4F27-8293-60EDB940B66A}" type="datetime1">
              <a:rPr lang="en-US" smtClean="0"/>
              <a:t>6/21/2022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55D82-D20F-4DB7-B3E9-7B7EAC2F87A9}" type="slidenum">
              <a:rPr lang="en-US" smtClean="0"/>
              <a:t>‹#›</a:t>
            </a:fld>
            <a:endParaRPr lang="en-US"/>
          </a:p>
        </p:txBody>
      </p:sp>
    </p:spTree>
    <p:extLst>
      <p:ext uri="{BB962C8B-B14F-4D97-AF65-F5344CB8AC3E}">
        <p14:creationId xmlns:p14="http://schemas.microsoft.com/office/powerpoint/2010/main" val="3069553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5F1E72-FF0E-42B0-879C-6D77CF6173B3}" type="datetime1">
              <a:rPr lang="en-US" smtClean="0"/>
              <a:t>6/21/2022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55D82-D20F-4DB7-B3E9-7B7EAC2F87A9}" type="slidenum">
              <a:rPr lang="en-US" smtClean="0"/>
              <a:t>‹#›</a:t>
            </a:fld>
            <a:endParaRPr lang="en-US"/>
          </a:p>
        </p:txBody>
      </p:sp>
    </p:spTree>
    <p:extLst>
      <p:ext uri="{BB962C8B-B14F-4D97-AF65-F5344CB8AC3E}">
        <p14:creationId xmlns:p14="http://schemas.microsoft.com/office/powerpoint/2010/main" val="2142910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996E94-E476-41B1-ACA3-F7E013B60DDB}" type="datetime1">
              <a:rPr lang="en-US" smtClean="0"/>
              <a:t>6/21/2022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555D82-D20F-4DB7-B3E9-7B7EAC2F87A9}" type="slidenum">
              <a:rPr lang="en-US" smtClean="0"/>
              <a:t>‹#›</a:t>
            </a:fld>
            <a:endParaRPr lang="en-US"/>
          </a:p>
        </p:txBody>
      </p:sp>
    </p:spTree>
    <p:extLst>
      <p:ext uri="{BB962C8B-B14F-4D97-AF65-F5344CB8AC3E}">
        <p14:creationId xmlns:p14="http://schemas.microsoft.com/office/powerpoint/2010/main" val="886011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0486E8-5C69-49EC-AD56-A2F6F619A50A}" type="datetime1">
              <a:rPr lang="en-US" smtClean="0"/>
              <a:t>6/21/2022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555D82-D20F-4DB7-B3E9-7B7EAC2F87A9}" type="slidenum">
              <a:rPr lang="en-US" smtClean="0"/>
              <a:t>‹#›</a:t>
            </a:fld>
            <a:endParaRPr lang="en-US"/>
          </a:p>
        </p:txBody>
      </p:sp>
    </p:spTree>
    <p:extLst>
      <p:ext uri="{BB962C8B-B14F-4D97-AF65-F5344CB8AC3E}">
        <p14:creationId xmlns:p14="http://schemas.microsoft.com/office/powerpoint/2010/main" val="2491139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0BD038F-65F5-4EF4-8AB8-28B5245CCB18}" type="datetime1">
              <a:rPr lang="en-US" smtClean="0"/>
              <a:t>6/21/2022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555D82-D20F-4DB7-B3E9-7B7EAC2F87A9}" type="slidenum">
              <a:rPr lang="en-US" smtClean="0"/>
              <a:t>‹#›</a:t>
            </a:fld>
            <a:endParaRPr lang="en-US"/>
          </a:p>
        </p:txBody>
      </p:sp>
    </p:spTree>
    <p:extLst>
      <p:ext uri="{BB962C8B-B14F-4D97-AF65-F5344CB8AC3E}">
        <p14:creationId xmlns:p14="http://schemas.microsoft.com/office/powerpoint/2010/main" val="2374199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4B45C3-683C-494D-8D8C-BBC31B55529C}" type="datetime1">
              <a:rPr lang="en-US" smtClean="0"/>
              <a:t>6/21/2022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555D82-D20F-4DB7-B3E9-7B7EAC2F87A9}" type="slidenum">
              <a:rPr lang="en-US" smtClean="0"/>
              <a:t>‹#›</a:t>
            </a:fld>
            <a:endParaRPr lang="en-US"/>
          </a:p>
        </p:txBody>
      </p:sp>
    </p:spTree>
    <p:extLst>
      <p:ext uri="{BB962C8B-B14F-4D97-AF65-F5344CB8AC3E}">
        <p14:creationId xmlns:p14="http://schemas.microsoft.com/office/powerpoint/2010/main" val="626894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89ED05-25EB-4DAB-90A6-A984DB00C7C9}" type="datetime1">
              <a:rPr lang="en-US" smtClean="0"/>
              <a:t>6/21/2022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555D82-D20F-4DB7-B3E9-7B7EAC2F87A9}" type="slidenum">
              <a:rPr lang="en-US" smtClean="0"/>
              <a:t>‹#›</a:t>
            </a:fld>
            <a:endParaRPr lang="en-US"/>
          </a:p>
        </p:txBody>
      </p:sp>
    </p:spTree>
    <p:extLst>
      <p:ext uri="{BB962C8B-B14F-4D97-AF65-F5344CB8AC3E}">
        <p14:creationId xmlns:p14="http://schemas.microsoft.com/office/powerpoint/2010/main" val="720618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9AAB86C-F4FC-4864-9831-1BC672289F16}" type="datetime1">
              <a:rPr lang="en-US" smtClean="0"/>
              <a:t>6/21/2022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555D82-D20F-4DB7-B3E9-7B7EAC2F87A9}" type="slidenum">
              <a:rPr lang="en-US" smtClean="0"/>
              <a:t>‹#›</a:t>
            </a:fld>
            <a:endParaRPr lang="en-US"/>
          </a:p>
        </p:txBody>
      </p:sp>
    </p:spTree>
    <p:extLst>
      <p:ext uri="{BB962C8B-B14F-4D97-AF65-F5344CB8AC3E}">
        <p14:creationId xmlns:p14="http://schemas.microsoft.com/office/powerpoint/2010/main" val="1741250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84EF5D-8496-42B4-8A33-D03AB11D1836}" type="datetime1">
              <a:rPr lang="en-US" smtClean="0"/>
              <a:t>6/21/2022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555D82-D20F-4DB7-B3E9-7B7EAC2F87A9}" type="slidenum">
              <a:rPr lang="en-US" smtClean="0"/>
              <a:t>‹#›</a:t>
            </a:fld>
            <a:endParaRPr lang="en-US"/>
          </a:p>
        </p:txBody>
      </p:sp>
    </p:spTree>
    <p:extLst>
      <p:ext uri="{BB962C8B-B14F-4D97-AF65-F5344CB8AC3E}">
        <p14:creationId xmlns:p14="http://schemas.microsoft.com/office/powerpoint/2010/main" val="1453441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2.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18.crdownload"/><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24.png"/><Relationship Id="rId2" Type="http://schemas.openxmlformats.org/officeDocument/2006/relationships/image" Target="../media/image19.jpg"/><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2.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24.png"/><Relationship Id="rId2" Type="http://schemas.openxmlformats.org/officeDocument/2006/relationships/image" Target="../media/image19.jpg"/><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37.png"/></Relationships>
</file>

<file path=ppt/slides/_rels/slide5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s://studythecalendar.com/4-10-yahushas-crucifixion-year-part-1/" TargetMode="External"/><Relationship Id="rId2" Type="http://schemas.openxmlformats.org/officeDocument/2006/relationships/image" Target="../media/image40.jpg"/><Relationship Id="rId1" Type="http://schemas.openxmlformats.org/officeDocument/2006/relationships/slideLayout" Target="../slideLayouts/slideLayout2.xml"/><Relationship Id="rId6" Type="http://schemas.openxmlformats.org/officeDocument/2006/relationships/image" Target="../media/image18.crdownload"/><Relationship Id="rId5" Type="http://schemas.openxmlformats.org/officeDocument/2006/relationships/image" Target="../media/image41.png"/><Relationship Id="rId4" Type="http://schemas.openxmlformats.org/officeDocument/2006/relationships/hyperlink" Target="https://youtu.be/-0sgiri4LuI"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5.png"/><Relationship Id="rId2" Type="http://schemas.openxmlformats.org/officeDocument/2006/relationships/image" Target="../media/image42.jpg"/><Relationship Id="rId1" Type="http://schemas.openxmlformats.org/officeDocument/2006/relationships/slideLayout" Target="../slideLayouts/slideLayout7.xml"/><Relationship Id="rId6" Type="http://schemas.microsoft.com/office/2007/relationships/hdphoto" Target="../media/hdphoto6.wdp"/><Relationship Id="rId5" Type="http://schemas.openxmlformats.org/officeDocument/2006/relationships/image" Target="../media/image44.png"/><Relationship Id="rId4" Type="http://schemas.microsoft.com/office/2007/relationships/hdphoto" Target="../media/hdphoto5.wdp"/></Relationships>
</file>

<file path=ppt/slides/_rels/slide74.xml.rels><?xml version="1.0" encoding="UTF-8" standalone="yes"?>
<Relationships xmlns="http://schemas.openxmlformats.org/package/2006/relationships"><Relationship Id="rId3" Type="http://schemas.openxmlformats.org/officeDocument/2006/relationships/hyperlink" Target="mailto:questions@studythecalendar.com" TargetMode="External"/><Relationship Id="rId2" Type="http://schemas.openxmlformats.org/officeDocument/2006/relationships/image" Target="../media/image46.jpg"/><Relationship Id="rId1" Type="http://schemas.openxmlformats.org/officeDocument/2006/relationships/slideLayout" Target="../slideLayouts/slideLayout6.xml"/><Relationship Id="rId6" Type="http://schemas.microsoft.com/office/2007/relationships/hdphoto" Target="../media/hdphoto6.wdp"/><Relationship Id="rId5" Type="http://schemas.openxmlformats.org/officeDocument/2006/relationships/image" Target="../media/image4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69977" y="7211373"/>
            <a:ext cx="2743200" cy="365125"/>
          </a:xfrm>
        </p:spPr>
        <p:txBody>
          <a:bodyPr/>
          <a:lstStyle/>
          <a:p>
            <a:fld id="{0B555D82-D20F-4DB7-B3E9-7B7EAC2F87A9}" type="slidenum">
              <a:rPr lang="en-US" smtClean="0"/>
              <a:t>1</a:t>
            </a:fld>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271" y="72570"/>
            <a:ext cx="11605382" cy="672011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7" name="Title 32"/>
          <p:cNvSpPr txBox="1">
            <a:spLocks/>
          </p:cNvSpPr>
          <p:nvPr/>
        </p:nvSpPr>
        <p:spPr>
          <a:xfrm>
            <a:off x="515566" y="2617064"/>
            <a:ext cx="11286251" cy="3295607"/>
          </a:xfrm>
          <a:prstGeom prst="rect">
            <a:avLst/>
          </a:prstGeom>
          <a:noFill/>
          <a:ln w="76200">
            <a:noFill/>
            <a:prstDash val="sysDot"/>
          </a:ln>
          <a:effectLst>
            <a:glow rad="127000">
              <a:schemeClr val="accent4">
                <a:lumMod val="60000"/>
                <a:lumOff val="40000"/>
              </a:schemeClr>
            </a:glow>
          </a:effectLst>
          <a:scene3d>
            <a:camera prst="orthographicFront"/>
            <a:lightRig rig="threePt" dir="t"/>
          </a:scene3d>
          <a:sp3d>
            <a:bevelT w="139700" h="139700" prst="divot"/>
          </a:sp3d>
        </p:spPr>
        <p:txBody>
          <a:bodyPr anchor="ctr">
            <a:normAutofit/>
            <a:sp3d extrusionH="57150">
              <a:bevelT w="82550" h="38100" prst="coolSlant"/>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6600" dirty="0"/>
              <a:t> </a:t>
            </a:r>
            <a:r>
              <a:rPr lang="en-US" sz="6600" b="1" dirty="0">
                <a:solidFill>
                  <a:srgbClr val="34E9FC"/>
                </a:solidFill>
                <a:effectLst>
                  <a:outerShdw blurRad="60007" dist="310007" dir="7680000" sy="30000" kx="1300200" algn="ctr" rotWithShape="0">
                    <a:schemeClr val="bg1">
                      <a:alpha val="32000"/>
                    </a:schemeClr>
                  </a:outerShdw>
                </a:effectLst>
                <a:latin typeface="Arial Rounded MT Bold" panose="020F0704030504030204" pitchFamily="34" charset="0"/>
              </a:rPr>
              <a:t>for the Jews’</a:t>
            </a:r>
            <a:br>
              <a:rPr lang="en-US" sz="6600" b="1" dirty="0">
                <a:solidFill>
                  <a:srgbClr val="34E9FC"/>
                </a:solidFill>
                <a:effectLst>
                  <a:outerShdw blurRad="60007" dist="310007" dir="7680000" sy="30000" kx="1300200" algn="ctr" rotWithShape="0">
                    <a:schemeClr val="bg1">
                      <a:alpha val="32000"/>
                    </a:schemeClr>
                  </a:outerShdw>
                </a:effectLst>
                <a:latin typeface="Arial Rounded MT Bold" panose="020F0704030504030204" pitchFamily="34" charset="0"/>
              </a:rPr>
            </a:br>
            <a:r>
              <a:rPr lang="en-US" sz="3200" b="1" dirty="0">
                <a:solidFill>
                  <a:srgbClr val="34E9FC"/>
                </a:solidFill>
                <a:effectLst>
                  <a:outerShdw blurRad="60007" dist="310007" dir="7680000" sy="30000" kx="1300200" algn="ctr" rotWithShape="0">
                    <a:schemeClr val="bg1">
                      <a:alpha val="32000"/>
                    </a:schemeClr>
                  </a:outerShdw>
                </a:effectLst>
                <a:latin typeface="Arial Rounded MT Bold" panose="020F0704030504030204" pitchFamily="34" charset="0"/>
              </a:rPr>
              <a:t> </a:t>
            </a:r>
            <a:br>
              <a:rPr lang="en-US" sz="3200" b="1" dirty="0">
                <a:solidFill>
                  <a:srgbClr val="34E9FC"/>
                </a:solidFill>
                <a:effectLst>
                  <a:outerShdw blurRad="60007" dist="310007" dir="7680000" sy="30000" kx="1300200" algn="ctr" rotWithShape="0">
                    <a:schemeClr val="bg1">
                      <a:alpha val="32000"/>
                    </a:schemeClr>
                  </a:outerShdw>
                </a:effectLst>
                <a:latin typeface="Arial Rounded MT Bold" panose="020F0704030504030204" pitchFamily="34" charset="0"/>
              </a:rPr>
            </a:br>
            <a:r>
              <a:rPr lang="en-US" sz="6600" b="1" dirty="0">
                <a:solidFill>
                  <a:srgbClr val="FF0000"/>
                </a:solidFill>
                <a:effectLst>
                  <a:outerShdw blurRad="60007" dist="310007" dir="7680000" sx="101000" sy="101000" kx="1300200" algn="ctr" rotWithShape="0">
                    <a:srgbClr val="00FF00"/>
                  </a:outerShdw>
                </a:effectLst>
                <a:latin typeface="Arial Rounded MT Bold" panose="020F0704030504030204" pitchFamily="34" charset="0"/>
              </a:rPr>
              <a:t>Lunar</a:t>
            </a:r>
            <a:r>
              <a:rPr lang="en-US" sz="3200" b="1" dirty="0">
                <a:solidFill>
                  <a:srgbClr val="34E9FC"/>
                </a:solidFill>
                <a:effectLst>
                  <a:outerShdw blurRad="60007" dist="310007" dir="7680000" sy="30000" kx="1300200" algn="ctr" rotWithShape="0">
                    <a:schemeClr val="bg1">
                      <a:alpha val="32000"/>
                    </a:schemeClr>
                  </a:outerShdw>
                </a:effectLst>
                <a:latin typeface="Arial Rounded MT Bold" panose="020F0704030504030204" pitchFamily="34" charset="0"/>
              </a:rPr>
              <a:t> </a:t>
            </a:r>
            <a:r>
              <a:rPr lang="en-US" sz="6600" b="1" dirty="0">
                <a:solidFill>
                  <a:srgbClr val="34E9FC"/>
                </a:solidFill>
                <a:effectLst>
                  <a:outerShdw blurRad="60007" dist="310007" dir="7680000" sy="30000" kx="1300200" algn="ctr" rotWithShape="0">
                    <a:schemeClr val="bg1">
                      <a:alpha val="32000"/>
                    </a:schemeClr>
                  </a:outerShdw>
                </a:effectLst>
                <a:latin typeface="Arial Rounded MT Bold" panose="020F0704030504030204" pitchFamily="34" charset="0"/>
              </a:rPr>
              <a:t>Feast of Tabernacles</a:t>
            </a:r>
          </a:p>
        </p:txBody>
      </p:sp>
      <p:sp>
        <p:nvSpPr>
          <p:cNvPr id="6" name="Rectangle 5"/>
          <p:cNvSpPr/>
          <p:nvPr/>
        </p:nvSpPr>
        <p:spPr>
          <a:xfrm>
            <a:off x="362855" y="231291"/>
            <a:ext cx="5731273" cy="25457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h="25400" prst="softRound"/>
            </a:sp3d>
          </a:bodyPr>
          <a:lstStyle/>
          <a:p>
            <a:pPr algn="ctr"/>
            <a:r>
              <a:rPr lang="en-US" sz="8000" b="1" dirty="0">
                <a:ln>
                  <a:solidFill>
                    <a:schemeClr val="bg1"/>
                  </a:solidFill>
                </a:ln>
                <a:solidFill>
                  <a:srgbClr val="0000FF"/>
                </a:solidFill>
                <a:effectLst>
                  <a:outerShdw blurRad="50800" dist="50800" dir="5400000" sx="102000" sy="102000" algn="ctr" rotWithShape="0">
                    <a:srgbClr val="34E9FC"/>
                  </a:outerShdw>
                </a:effectLst>
              </a:rPr>
              <a:t>Yahusha’s </a:t>
            </a:r>
            <a:r>
              <a:rPr lang="en-US" sz="8000" b="1" dirty="0">
                <a:ln w="12700">
                  <a:solidFill>
                    <a:schemeClr val="bg1"/>
                  </a:solidFill>
                  <a:prstDash val="solid"/>
                </a:ln>
                <a:solidFill>
                  <a:srgbClr val="FF3399"/>
                </a:solidFill>
                <a:effectLst>
                  <a:glow rad="127000">
                    <a:srgbClr val="00FF00"/>
                  </a:glow>
                  <a:outerShdw dist="38100" dir="2640000" algn="bl" rotWithShape="0">
                    <a:schemeClr val="tx2">
                      <a:lumMod val="75000"/>
                    </a:schemeClr>
                  </a:outerShdw>
                </a:effectLst>
              </a:rPr>
              <a:t> </a:t>
            </a:r>
            <a:r>
              <a:rPr lang="en-US" sz="8000" b="1" dirty="0">
                <a:ln w="12700">
                  <a:solidFill>
                    <a:schemeClr val="tx2">
                      <a:lumMod val="75000"/>
                    </a:schemeClr>
                  </a:solidFill>
                  <a:prstDash val="solid"/>
                </a:ln>
                <a:solidFill>
                  <a:srgbClr val="FF3399"/>
                </a:solidFill>
                <a:effectLst>
                  <a:glow rad="127000">
                    <a:srgbClr val="00FF00"/>
                  </a:glow>
                  <a:outerShdw dist="38100" dir="2640000" algn="bl" rotWithShape="0">
                    <a:schemeClr val="tx2">
                      <a:lumMod val="75000"/>
                    </a:schemeClr>
                  </a:outerShdw>
                </a:effectLst>
              </a:rPr>
              <a:t>Contempt</a:t>
            </a:r>
          </a:p>
        </p:txBody>
      </p:sp>
      <p:pic>
        <p:nvPicPr>
          <p:cNvPr id="9" name="Picture 2" descr="C:\Users\Rae\Documents\A CF Desktop Feb 2021\Logo for Original Covenant Calendar Club of 201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27074" y="664817"/>
            <a:ext cx="1486103" cy="1533558"/>
          </a:xfrm>
          <a:prstGeom prst="rect">
            <a:avLst/>
          </a:prstGeom>
          <a:noFill/>
          <a:effectLst>
            <a:glow rad="228600">
              <a:schemeClr val="bg1">
                <a:alpha val="60000"/>
              </a:schemeClr>
            </a:glow>
          </a:effectLst>
          <a:extLst>
            <a:ext uri="{909E8E84-426E-40DD-AFC4-6F175D3DCCD1}">
              <a14:hiddenFill xmlns:a14="http://schemas.microsoft.com/office/drawing/2010/main">
                <a:solidFill>
                  <a:srgbClr val="FFFFFF"/>
                </a:solidFill>
              </a14:hiddenFill>
            </a:ext>
          </a:extLst>
        </p:spPr>
      </p:pic>
      <p:sp>
        <p:nvSpPr>
          <p:cNvPr id="8" name="Rectangle 7"/>
          <p:cNvSpPr/>
          <p:nvPr/>
        </p:nvSpPr>
        <p:spPr>
          <a:xfrm>
            <a:off x="5260622" y="5455471"/>
            <a:ext cx="6931378"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h="25400" prst="softRound"/>
            </a:sp3d>
          </a:bodyPr>
          <a:lstStyle/>
          <a:p>
            <a:pPr algn="ctr"/>
            <a:r>
              <a:rPr lang="en-US" sz="6600" b="1" dirty="0">
                <a:ln w="12700">
                  <a:solidFill>
                    <a:schemeClr val="tx2">
                      <a:lumMod val="75000"/>
                    </a:schemeClr>
                  </a:solidFill>
                  <a:prstDash val="solid"/>
                </a:ln>
                <a:solidFill>
                  <a:srgbClr val="FF3399"/>
                </a:solidFill>
                <a:effectLst>
                  <a:glow rad="127000">
                    <a:srgbClr val="00FF00"/>
                  </a:glow>
                  <a:outerShdw dist="38100" dir="2640000" algn="bl" rotWithShape="0">
                    <a:schemeClr val="tx2">
                      <a:lumMod val="75000"/>
                    </a:schemeClr>
                  </a:outerShdw>
                </a:effectLst>
              </a:rPr>
              <a:t>John 7  </a:t>
            </a:r>
            <a:r>
              <a:rPr lang="en-US" sz="4800" b="1" dirty="0">
                <a:ln w="12700">
                  <a:solidFill>
                    <a:schemeClr val="tx2">
                      <a:lumMod val="75000"/>
                    </a:schemeClr>
                  </a:solidFill>
                  <a:prstDash val="solid"/>
                </a:ln>
                <a:solidFill>
                  <a:srgbClr val="FF3399"/>
                </a:solidFill>
                <a:effectLst>
                  <a:glow rad="127000">
                    <a:srgbClr val="00FF00"/>
                  </a:glow>
                  <a:outerShdw dist="38100" dir="2640000" algn="bl" rotWithShape="0">
                    <a:schemeClr val="tx2">
                      <a:lumMod val="75000"/>
                    </a:schemeClr>
                  </a:outerShdw>
                </a:effectLst>
              </a:rPr>
              <a:t>Part 1</a:t>
            </a:r>
          </a:p>
        </p:txBody>
      </p:sp>
      <p:sp>
        <p:nvSpPr>
          <p:cNvPr id="3" name="Arrow: Notched Right 2">
            <a:extLst>
              <a:ext uri="{FF2B5EF4-FFF2-40B4-BE49-F238E27FC236}">
                <a16:creationId xmlns="" xmlns:a16="http://schemas.microsoft.com/office/drawing/2014/main" id="{9FA21A21-2C4D-4375-977F-9331AB242E4E}"/>
              </a:ext>
            </a:extLst>
          </p:cNvPr>
          <p:cNvSpPr/>
          <p:nvPr/>
        </p:nvSpPr>
        <p:spPr>
          <a:xfrm rot="6535828">
            <a:off x="1596833" y="3260723"/>
            <a:ext cx="1690028" cy="743739"/>
          </a:xfrm>
          <a:prstGeom prst="notchedRightArrow">
            <a:avLst>
              <a:gd name="adj1" fmla="val 37771"/>
              <a:gd name="adj2" fmla="val 64458"/>
            </a:avLst>
          </a:prstGeom>
          <a:solidFill>
            <a:srgbClr val="FFFF00"/>
          </a:solidFill>
          <a:ln>
            <a:solidFill>
              <a:srgbClr val="C000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67130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5000" fill="hold" nodeType="withEffect">
                                  <p:stCondLst>
                                    <p:cond delay="0"/>
                                  </p:stCondLst>
                                  <p:iterate type="lt">
                                    <p:tmPct val="0"/>
                                  </p:iterate>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3000"/>
                                        <p:tgtEl>
                                          <p:spTgt spid="6">
                                            <p:txEl>
                                              <p:pRg st="0" end="0"/>
                                            </p:txEl>
                                          </p:spTgt>
                                        </p:tgtEl>
                                      </p:cBhvr>
                                    </p:animEffect>
                                  </p:childTnLst>
                                </p:cTn>
                              </p:par>
                              <p:par>
                                <p:cTn id="8" presetID="36" presetClass="emph" presetSubtype="0" repeatCount="5000" fill="hold" nodeType="withEffect">
                                  <p:stCondLst>
                                    <p:cond delay="0"/>
                                  </p:stCondLst>
                                  <p:iterate type="lt">
                                    <p:tmPct val="10000"/>
                                  </p:iterate>
                                  <p:childTnLst>
                                    <p:animScale>
                                      <p:cBhvr>
                                        <p:cTn id="9" dur="250" autoRev="1" fill="hold">
                                          <p:stCondLst>
                                            <p:cond delay="0"/>
                                          </p:stCondLst>
                                        </p:cTn>
                                        <p:tgtEl>
                                          <p:spTgt spid="6">
                                            <p:txEl>
                                              <p:pRg st="0" end="0"/>
                                            </p:txEl>
                                          </p:spTgt>
                                        </p:tgtEl>
                                      </p:cBhvr>
                                      <p:to x="80000" y="100000"/>
                                    </p:animScale>
                                    <p:anim by="(#ppt_w*0.10)" calcmode="lin" valueType="num">
                                      <p:cBhvr>
                                        <p:cTn id="10" dur="250" autoRev="1" fill="hold">
                                          <p:stCondLst>
                                            <p:cond delay="0"/>
                                          </p:stCondLst>
                                        </p:cTn>
                                        <p:tgtEl>
                                          <p:spTgt spid="6">
                                            <p:txEl>
                                              <p:pRg st="0" end="0"/>
                                            </p:txEl>
                                          </p:spTgt>
                                        </p:tgtEl>
                                        <p:attrNameLst>
                                          <p:attrName>ppt_x</p:attrName>
                                        </p:attrNameLst>
                                      </p:cBhvr>
                                    </p:anim>
                                    <p:anim by="(-#ppt_w*0.10)" calcmode="lin" valueType="num">
                                      <p:cBhvr>
                                        <p:cTn id="11" dur="250" autoRev="1" fill="hold">
                                          <p:stCondLst>
                                            <p:cond delay="0"/>
                                          </p:stCondLst>
                                        </p:cTn>
                                        <p:tgtEl>
                                          <p:spTgt spid="6">
                                            <p:txEl>
                                              <p:pRg st="0" end="0"/>
                                            </p:txEl>
                                          </p:spTgt>
                                        </p:tgtEl>
                                        <p:attrNameLst>
                                          <p:attrName>ppt_y</p:attrName>
                                        </p:attrNameLst>
                                      </p:cBhvr>
                                    </p:anim>
                                    <p:animRot by="-480000">
                                      <p:cBhvr>
                                        <p:cTn id="12" dur="250" autoRev="1" fill="hold">
                                          <p:stCondLst>
                                            <p:cond delay="0"/>
                                          </p:stCondLst>
                                        </p:cTn>
                                        <p:tgtEl>
                                          <p:spTgt spid="6">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3104" y="69809"/>
            <a:ext cx="5117206" cy="716700"/>
          </a:xfrm>
          <a:solidFill>
            <a:schemeClr val="bg1">
              <a:lumMod val="75000"/>
            </a:schemeClr>
          </a:solidFill>
          <a:ln>
            <a:solidFill>
              <a:schemeClr val="bg2">
                <a:lumMod val="75000"/>
              </a:schemeClr>
            </a:solidFill>
          </a:ln>
          <a:effectLst>
            <a:glow rad="228600">
              <a:schemeClr val="accent1">
                <a:satMod val="175000"/>
                <a:alpha val="40000"/>
              </a:schemeClr>
            </a:glow>
          </a:effectLst>
          <a:scene3d>
            <a:camera prst="orthographicFront"/>
            <a:lightRig rig="threePt" dir="t"/>
          </a:scene3d>
          <a:sp3d>
            <a:bevelT w="139700" h="139700" prst="divot"/>
          </a:sp3d>
        </p:spPr>
        <p:txBody>
          <a:bodyPr/>
          <a:lstStyle/>
          <a:p>
            <a:pPr algn="ctr"/>
            <a:r>
              <a:rPr lang="en-US" b="1" dirty="0"/>
              <a:t>Important</a:t>
            </a:r>
            <a:r>
              <a:rPr lang="en-US" dirty="0"/>
              <a:t> </a:t>
            </a:r>
            <a:r>
              <a:rPr lang="en-US" b="1" dirty="0"/>
              <a:t>Questions</a:t>
            </a:r>
          </a:p>
        </p:txBody>
      </p:sp>
      <p:sp>
        <p:nvSpPr>
          <p:cNvPr id="3" name="Content Placeholder 2"/>
          <p:cNvSpPr>
            <a:spLocks noGrp="1"/>
          </p:cNvSpPr>
          <p:nvPr>
            <p:ph idx="1"/>
          </p:nvPr>
        </p:nvSpPr>
        <p:spPr>
          <a:xfrm>
            <a:off x="298702" y="878251"/>
            <a:ext cx="11565228" cy="5666703"/>
          </a:xfrm>
          <a:solidFill>
            <a:schemeClr val="bg1"/>
          </a:solidFill>
          <a:ln w="28575">
            <a:solidFill>
              <a:srgbClr val="C00000"/>
            </a:solidFill>
          </a:ln>
          <a:scene3d>
            <a:camera prst="orthographicFront"/>
            <a:lightRig rig="threePt" dir="t"/>
          </a:scene3d>
          <a:sp3d>
            <a:bevelT prst="angle"/>
          </a:sp3d>
        </p:spPr>
        <p:txBody>
          <a:bodyPr lIns="182880" tIns="182880">
            <a:normAutofit/>
            <a:sp3d extrusionH="57150">
              <a:bevelT w="57150" h="38100" prst="hardEdge"/>
            </a:sp3d>
          </a:bodyPr>
          <a:lstStyle/>
          <a:p>
            <a:pPr>
              <a:buClr>
                <a:srgbClr val="0000CC"/>
              </a:buClr>
            </a:pPr>
            <a:r>
              <a:rPr lang="en-US" dirty="0"/>
              <a:t>Why did </a:t>
            </a:r>
            <a:r>
              <a:rPr lang="en-US" b="1" dirty="0">
                <a:solidFill>
                  <a:srgbClr val="0000FF"/>
                </a:solidFill>
              </a:rPr>
              <a:t>Yahusha</a:t>
            </a:r>
            <a:r>
              <a:rPr lang="en-US" dirty="0">
                <a:solidFill>
                  <a:srgbClr val="0000FF"/>
                </a:solidFill>
              </a:rPr>
              <a:t> </a:t>
            </a:r>
            <a:r>
              <a:rPr lang="en-US" dirty="0"/>
              <a:t>declare the Feast </a:t>
            </a:r>
            <a:r>
              <a:rPr lang="en-US" b="1" i="1" u="sng" dirty="0"/>
              <a:t>o</a:t>
            </a:r>
            <a:r>
              <a:rPr lang="en-US" b="1" i="1" dirty="0"/>
              <a:t>f </a:t>
            </a:r>
            <a:r>
              <a:rPr lang="en-US" b="1" i="1" u="sng" dirty="0"/>
              <a:t>the Jews</a:t>
            </a:r>
            <a:r>
              <a:rPr lang="en-US" b="1" i="1" dirty="0"/>
              <a:t> </a:t>
            </a:r>
            <a:r>
              <a:rPr lang="en-US" dirty="0"/>
              <a:t>to His brothers as </a:t>
            </a:r>
            <a:r>
              <a:rPr lang="en-US" dirty="0">
                <a:effectLst>
                  <a:outerShdw blurRad="50800" dist="38100" dir="2700000" algn="tl" rotWithShape="0">
                    <a:prstClr val="black">
                      <a:alpha val="40000"/>
                    </a:prstClr>
                  </a:outerShdw>
                </a:effectLst>
                <a:latin typeface="Arial Black" panose="020B0A04020102020204" pitchFamily="34" charset="0"/>
              </a:rPr>
              <a:t>“YOUR” </a:t>
            </a:r>
            <a:r>
              <a:rPr lang="en-US" dirty="0"/>
              <a:t>time?</a:t>
            </a:r>
          </a:p>
          <a:p>
            <a:pPr>
              <a:buClr>
                <a:srgbClr val="0000CC"/>
              </a:buClr>
            </a:pPr>
            <a:endParaRPr lang="en-US" sz="800" dirty="0">
              <a:solidFill>
                <a:srgbClr val="0000FF"/>
              </a:solidFill>
            </a:endParaRPr>
          </a:p>
          <a:p>
            <a:pPr>
              <a:buClr>
                <a:srgbClr val="0000CC"/>
              </a:buClr>
            </a:pPr>
            <a:r>
              <a:rPr lang="en-US" b="1" dirty="0">
                <a:solidFill>
                  <a:srgbClr val="0000FF"/>
                </a:solidFill>
              </a:rPr>
              <a:t>Yahusha</a:t>
            </a:r>
            <a:r>
              <a:rPr lang="en-US" dirty="0"/>
              <a:t> is the </a:t>
            </a:r>
            <a:r>
              <a:rPr lang="en-US" b="1" dirty="0">
                <a:solidFill>
                  <a:srgbClr val="0000FF"/>
                </a:solidFill>
              </a:rPr>
              <a:t>One</a:t>
            </a:r>
            <a:r>
              <a:rPr lang="en-US" dirty="0"/>
              <a:t> who Inspired the documentation within the </a:t>
            </a:r>
            <a:r>
              <a:rPr lang="en-US" b="1" i="1" dirty="0">
                <a:solidFill>
                  <a:srgbClr val="CC00FF"/>
                </a:solidFill>
                <a:latin typeface="Georgia" panose="02040502050405020303" pitchFamily="18" charset="0"/>
              </a:rPr>
              <a:t>Tanach</a:t>
            </a:r>
            <a:r>
              <a:rPr lang="en-US" dirty="0"/>
              <a:t> (Old Testament). </a:t>
            </a:r>
            <a:br>
              <a:rPr lang="en-US" dirty="0"/>
            </a:br>
            <a:r>
              <a:rPr lang="en-US" dirty="0"/>
              <a:t>Is it likely that we will find the same style of terminology used there too?</a:t>
            </a:r>
          </a:p>
          <a:p>
            <a:pPr>
              <a:buClr>
                <a:srgbClr val="0000CC"/>
              </a:buClr>
            </a:pPr>
            <a:endParaRPr lang="en-US" sz="800" dirty="0"/>
          </a:p>
          <a:p>
            <a:pPr>
              <a:buClr>
                <a:srgbClr val="0000CC"/>
              </a:buClr>
            </a:pPr>
            <a:r>
              <a:rPr lang="en-US" dirty="0"/>
              <a:t>Why </a:t>
            </a:r>
            <a:r>
              <a:rPr lang="en-US" b="1" i="1" u="sng" dirty="0"/>
              <a:t>on earth</a:t>
            </a:r>
            <a:r>
              <a:rPr lang="en-US" b="1" i="1" dirty="0"/>
              <a:t> </a:t>
            </a:r>
            <a:r>
              <a:rPr lang="en-US" dirty="0"/>
              <a:t>would </a:t>
            </a:r>
            <a:r>
              <a:rPr lang="en-US" b="1" dirty="0">
                <a:solidFill>
                  <a:srgbClr val="0000FF"/>
                </a:solidFill>
              </a:rPr>
              <a:t>Yahusha</a:t>
            </a:r>
            <a:r>
              <a:rPr lang="en-US" dirty="0"/>
              <a:t> </a:t>
            </a:r>
            <a:r>
              <a:rPr lang="en-US" b="1" i="1" u="sng" dirty="0">
                <a:solidFill>
                  <a:srgbClr val="CC00FF"/>
                </a:solidFill>
              </a:rPr>
              <a:t>intentionall</a:t>
            </a:r>
            <a:r>
              <a:rPr lang="en-US" b="1" i="1" dirty="0">
                <a:solidFill>
                  <a:srgbClr val="CC00FF"/>
                </a:solidFill>
              </a:rPr>
              <a:t>y </a:t>
            </a:r>
            <a:r>
              <a:rPr lang="en-US" b="1" i="1" u="sng" dirty="0">
                <a:solidFill>
                  <a:srgbClr val="CC00FF"/>
                </a:solidFill>
              </a:rPr>
              <a:t>distance Himsel</a:t>
            </a:r>
            <a:r>
              <a:rPr lang="en-US" b="1" i="1" dirty="0">
                <a:solidFill>
                  <a:srgbClr val="CC00FF"/>
                </a:solidFill>
              </a:rPr>
              <a:t>f  </a:t>
            </a:r>
            <a:br>
              <a:rPr lang="en-US" b="1" i="1" dirty="0">
                <a:solidFill>
                  <a:srgbClr val="CC00FF"/>
                </a:solidFill>
              </a:rPr>
            </a:br>
            <a:r>
              <a:rPr lang="en-US" dirty="0"/>
              <a:t>from a Feast that was </a:t>
            </a:r>
            <a:r>
              <a:rPr lang="en-US" b="1" i="1" dirty="0">
                <a:solidFill>
                  <a:srgbClr val="FF0000"/>
                </a:solidFill>
                <a:effectLst/>
              </a:rPr>
              <a:t>originally</a:t>
            </a:r>
            <a:r>
              <a:rPr lang="en-US" dirty="0"/>
              <a:t> commanded by </a:t>
            </a:r>
            <a:r>
              <a:rPr lang="en-US" b="1" dirty="0">
                <a:solidFill>
                  <a:srgbClr val="0000FF"/>
                </a:solidFill>
              </a:rPr>
              <a:t>Yahuah?</a:t>
            </a:r>
          </a:p>
          <a:p>
            <a:pPr>
              <a:buClr>
                <a:srgbClr val="0000CC"/>
              </a:buClr>
            </a:pPr>
            <a:endParaRPr lang="en-US" sz="800" dirty="0">
              <a:solidFill>
                <a:srgbClr val="0000FF"/>
              </a:solidFill>
            </a:endParaRPr>
          </a:p>
          <a:p>
            <a:pPr>
              <a:spcAft>
                <a:spcPts val="1800"/>
              </a:spcAft>
              <a:buClr>
                <a:srgbClr val="0000CC"/>
              </a:buClr>
            </a:pPr>
            <a:r>
              <a:rPr lang="en-US" dirty="0"/>
              <a:t>Is not the </a:t>
            </a:r>
            <a:r>
              <a:rPr lang="en-US" dirty="0">
                <a:solidFill>
                  <a:srgbClr val="0000FF"/>
                </a:solidFill>
              </a:rPr>
              <a:t>Feast of Sukkot (Tabernacles) </a:t>
            </a:r>
            <a:r>
              <a:rPr lang="en-US" dirty="0"/>
              <a:t>found in </a:t>
            </a:r>
            <a:r>
              <a:rPr lang="en-US" dirty="0" err="1">
                <a:solidFill>
                  <a:srgbClr val="00B050"/>
                </a:solidFill>
              </a:rPr>
              <a:t>Exo</a:t>
            </a:r>
            <a:r>
              <a:rPr lang="en-US" dirty="0">
                <a:solidFill>
                  <a:srgbClr val="00B050"/>
                </a:solidFill>
              </a:rPr>
              <a:t> 23:16, </a:t>
            </a:r>
            <a:r>
              <a:rPr lang="en-US" dirty="0"/>
              <a:t>which is the </a:t>
            </a:r>
            <a:r>
              <a:rPr lang="en-US" dirty="0">
                <a:solidFill>
                  <a:srgbClr val="0000FF"/>
                </a:solidFill>
              </a:rPr>
              <a:t>Everlasting Covenant </a:t>
            </a:r>
            <a:r>
              <a:rPr lang="en-US" dirty="0"/>
              <a:t>upheld under the </a:t>
            </a:r>
            <a:r>
              <a:rPr lang="en-US" dirty="0">
                <a:solidFill>
                  <a:srgbClr val="0000FF"/>
                </a:solidFill>
              </a:rPr>
              <a:t>Melki-Tzedek Administration? </a:t>
            </a:r>
          </a:p>
          <a:p>
            <a:pPr>
              <a:buClr>
                <a:srgbClr val="0000CC"/>
              </a:buClr>
            </a:pPr>
            <a:r>
              <a:rPr lang="en-US" dirty="0">
                <a:solidFill>
                  <a:schemeClr val="tx1">
                    <a:lumMod val="95000"/>
                    <a:lumOff val="5000"/>
                  </a:schemeClr>
                </a:solidFill>
              </a:rPr>
              <a:t>Is not this same Festival required of </a:t>
            </a:r>
            <a:r>
              <a:rPr lang="en-US" b="1" u="sng" dirty="0">
                <a:solidFill>
                  <a:srgbClr val="CC00FF"/>
                </a:solidFill>
              </a:rPr>
              <a:t>ALL MALES</a:t>
            </a:r>
            <a:r>
              <a:rPr lang="en-US" b="1" dirty="0">
                <a:solidFill>
                  <a:srgbClr val="CC00FF"/>
                </a:solidFill>
              </a:rPr>
              <a:t>, </a:t>
            </a:r>
            <a:r>
              <a:rPr lang="en-US" dirty="0">
                <a:solidFill>
                  <a:schemeClr val="tx1">
                    <a:lumMod val="95000"/>
                    <a:lumOff val="5000"/>
                  </a:schemeClr>
                </a:solidFill>
              </a:rPr>
              <a:t>under statute command?  </a:t>
            </a:r>
          </a:p>
        </p:txBody>
      </p:sp>
      <p:cxnSp>
        <p:nvCxnSpPr>
          <p:cNvPr id="5" name="Straight Connector 4"/>
          <p:cNvCxnSpPr/>
          <p:nvPr/>
        </p:nvCxnSpPr>
        <p:spPr>
          <a:xfrm>
            <a:off x="10413744" y="1446531"/>
            <a:ext cx="104318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Lightning Bolt 5"/>
          <p:cNvSpPr/>
          <p:nvPr/>
        </p:nvSpPr>
        <p:spPr>
          <a:xfrm rot="16671450">
            <a:off x="9109467" y="1020692"/>
            <a:ext cx="1027637" cy="1340548"/>
          </a:xfrm>
          <a:prstGeom prst="lightningBolt">
            <a:avLst/>
          </a:prstGeom>
          <a:solidFill>
            <a:srgbClr val="FFFF00"/>
          </a:solidFill>
          <a:ln w="38100">
            <a:solidFill>
              <a:schemeClr val="accent1">
                <a:lumMod val="75000"/>
              </a:schemeClr>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rgbClr val="FFFF00"/>
              </a:solidFill>
            </a:endParaRPr>
          </a:p>
        </p:txBody>
      </p:sp>
      <p:sp>
        <p:nvSpPr>
          <p:cNvPr id="4" name="Slide Number Placeholder 3"/>
          <p:cNvSpPr>
            <a:spLocks noGrp="1"/>
          </p:cNvSpPr>
          <p:nvPr>
            <p:ph type="sldNum" sz="quarter" idx="12"/>
          </p:nvPr>
        </p:nvSpPr>
        <p:spPr>
          <a:xfrm>
            <a:off x="9026240" y="6148530"/>
            <a:ext cx="2743200" cy="365125"/>
          </a:xfrm>
        </p:spPr>
        <p:txBody>
          <a:bodyPr/>
          <a:lstStyle/>
          <a:p>
            <a:fld id="{0B555D82-D20F-4DB7-B3E9-7B7EAC2F87A9}" type="slidenum">
              <a:rPr lang="en-US" smtClean="0">
                <a:solidFill>
                  <a:schemeClr val="tx1">
                    <a:lumMod val="95000"/>
                    <a:lumOff val="5000"/>
                  </a:schemeClr>
                </a:solidFill>
              </a:rPr>
              <a:t>10</a:t>
            </a:fld>
            <a:endParaRPr lang="en-US" dirty="0">
              <a:solidFill>
                <a:schemeClr val="tx1">
                  <a:lumMod val="95000"/>
                  <a:lumOff val="5000"/>
                </a:schemeClr>
              </a:solidFill>
            </a:endParaRPr>
          </a:p>
        </p:txBody>
      </p:sp>
      <p:sp>
        <p:nvSpPr>
          <p:cNvPr id="7" name="Cloud Callout 6"/>
          <p:cNvSpPr/>
          <p:nvPr/>
        </p:nvSpPr>
        <p:spPr>
          <a:xfrm>
            <a:off x="9493992" y="3710343"/>
            <a:ext cx="2252870" cy="861391"/>
          </a:xfrm>
          <a:prstGeom prst="cloudCallout">
            <a:avLst>
              <a:gd name="adj1" fmla="val -136046"/>
              <a:gd name="adj2" fmla="val 211057"/>
            </a:avLst>
          </a:prstGeom>
          <a:solidFill>
            <a:srgbClr val="34E9FC"/>
          </a:solidFill>
          <a:ln w="28575">
            <a:solidFill>
              <a:srgbClr val="0000CC"/>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rgbClr val="0000CC"/>
                </a:solidFill>
              </a:rPr>
              <a:t>Yahusha!</a:t>
            </a:r>
          </a:p>
        </p:txBody>
      </p:sp>
    </p:spTree>
    <p:extLst>
      <p:ext uri="{BB962C8B-B14F-4D97-AF65-F5344CB8AC3E}">
        <p14:creationId xmlns:p14="http://schemas.microsoft.com/office/powerpoint/2010/main" val="250503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40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anim calcmode="lin" valueType="num">
                                      <p:cBhvr>
                                        <p:cTn id="1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anim calcmode="lin" valueType="num">
                                      <p:cBhvr>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2"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7577" y="858673"/>
            <a:ext cx="11642501" cy="5927645"/>
          </a:xfrm>
          <a:solidFill>
            <a:schemeClr val="bg1"/>
          </a:solidFill>
          <a:ln w="38100">
            <a:solidFill>
              <a:schemeClr val="accent4">
                <a:lumMod val="60000"/>
                <a:lumOff val="40000"/>
              </a:schemeClr>
            </a:solidFill>
          </a:ln>
          <a:scene3d>
            <a:camera prst="orthographicFront"/>
            <a:lightRig rig="threePt" dir="t"/>
          </a:scene3d>
          <a:sp3d>
            <a:bevelT w="114300" prst="artDeco"/>
          </a:sp3d>
        </p:spPr>
        <p:txBody>
          <a:bodyPr>
            <a:noAutofit/>
            <a:sp3d extrusionH="57150">
              <a:bevelT w="38100" h="38100"/>
            </a:sp3d>
          </a:bodyPr>
          <a:lstStyle/>
          <a:p>
            <a:pPr marL="0" indent="0">
              <a:buNone/>
            </a:pPr>
            <a:r>
              <a:rPr lang="en-US" b="1" dirty="0">
                <a:solidFill>
                  <a:srgbClr val="0000FF"/>
                </a:solidFill>
              </a:rPr>
              <a:t>Yahusha</a:t>
            </a:r>
            <a:r>
              <a:rPr lang="en-US" dirty="0"/>
              <a:t> spoke to His brothers and told them that </a:t>
            </a:r>
            <a:r>
              <a:rPr lang="en-US" b="1" dirty="0">
                <a:effectLst>
                  <a:glow rad="228600">
                    <a:schemeClr val="accent2">
                      <a:satMod val="175000"/>
                      <a:alpha val="40000"/>
                    </a:schemeClr>
                  </a:glow>
                </a:effectLst>
              </a:rPr>
              <a:t>THEIR</a:t>
            </a:r>
            <a:r>
              <a:rPr lang="en-US" b="1" dirty="0"/>
              <a:t> TIME </a:t>
            </a:r>
            <a:r>
              <a:rPr lang="en-US" dirty="0"/>
              <a:t>was ready.  </a:t>
            </a:r>
          </a:p>
          <a:p>
            <a:pPr marL="0" indent="0">
              <a:buNone/>
            </a:pPr>
            <a:r>
              <a:rPr lang="en-US" b="1" i="1" dirty="0">
                <a:solidFill>
                  <a:srgbClr val="9900CC"/>
                </a:solidFill>
              </a:rPr>
              <a:t>But </a:t>
            </a:r>
            <a:r>
              <a:rPr lang="en-US" b="1" i="1" dirty="0">
                <a:solidFill>
                  <a:srgbClr val="9900CC"/>
                </a:solidFill>
                <a:effectLst>
                  <a:glow rad="127000">
                    <a:srgbClr val="FFFF00"/>
                  </a:glow>
                </a:effectLst>
              </a:rPr>
              <a:t>His Time </a:t>
            </a:r>
            <a:r>
              <a:rPr lang="en-US" b="1" i="1" dirty="0">
                <a:solidFill>
                  <a:srgbClr val="9900CC"/>
                </a:solidFill>
              </a:rPr>
              <a:t>was </a:t>
            </a:r>
            <a:r>
              <a:rPr lang="en-US" b="1" i="1" u="sng" dirty="0">
                <a:solidFill>
                  <a:srgbClr val="9900CC"/>
                </a:solidFill>
              </a:rPr>
              <a:t>not</a:t>
            </a:r>
            <a:r>
              <a:rPr lang="en-US" b="1" i="1" dirty="0">
                <a:solidFill>
                  <a:srgbClr val="9900CC"/>
                </a:solidFill>
              </a:rPr>
              <a:t> y</a:t>
            </a:r>
            <a:r>
              <a:rPr lang="en-US" b="1" i="1" u="sng" dirty="0">
                <a:solidFill>
                  <a:srgbClr val="9900CC"/>
                </a:solidFill>
              </a:rPr>
              <a:t>et</a:t>
            </a:r>
            <a:r>
              <a:rPr lang="en-US" b="1" i="1" dirty="0">
                <a:solidFill>
                  <a:srgbClr val="9900CC"/>
                </a:solidFill>
              </a:rPr>
              <a:t>!</a:t>
            </a:r>
          </a:p>
          <a:p>
            <a:pPr marL="0" indent="0">
              <a:buNone/>
            </a:pPr>
            <a:r>
              <a:rPr lang="en-US" dirty="0"/>
              <a:t>What did </a:t>
            </a:r>
            <a:r>
              <a:rPr lang="en-US" b="1" dirty="0">
                <a:solidFill>
                  <a:srgbClr val="0000FF"/>
                </a:solidFill>
              </a:rPr>
              <a:t>Yahusha</a:t>
            </a:r>
            <a:r>
              <a:rPr lang="en-US" dirty="0"/>
              <a:t> mean by this?  Let’s look into Isaiah’s writings.</a:t>
            </a:r>
          </a:p>
          <a:p>
            <a:pPr marL="0" indent="0">
              <a:buNone/>
            </a:pPr>
            <a:endParaRPr lang="en-US" sz="400" dirty="0"/>
          </a:p>
          <a:p>
            <a:pPr marL="365760" indent="-914400">
              <a:spcBef>
                <a:spcPts val="0"/>
              </a:spcBef>
              <a:buNone/>
            </a:pPr>
            <a:r>
              <a:rPr lang="en-US" dirty="0">
                <a:solidFill>
                  <a:srgbClr val="008080"/>
                </a:solidFill>
                <a:latin typeface="Georgia" panose="02040502050405020303" pitchFamily="18" charset="0"/>
              </a:rPr>
              <a:t>Isa 1:12</a:t>
            </a:r>
            <a:r>
              <a:rPr lang="en-US" dirty="0">
                <a:solidFill>
                  <a:prstClr val="black"/>
                </a:solidFill>
                <a:latin typeface="Georgia" panose="02040502050405020303" pitchFamily="18" charset="0"/>
              </a:rPr>
              <a:t>  </a:t>
            </a:r>
            <a:r>
              <a:rPr lang="en-US" dirty="0">
                <a:solidFill>
                  <a:schemeClr val="accent2">
                    <a:lumMod val="75000"/>
                  </a:schemeClr>
                </a:solidFill>
                <a:latin typeface="Georgia" panose="02040502050405020303" pitchFamily="18" charset="0"/>
              </a:rPr>
              <a:t>“When you come to appear before Me, </a:t>
            </a:r>
            <a:r>
              <a:rPr lang="en-US" b="1" u="sng" dirty="0">
                <a:solidFill>
                  <a:srgbClr val="FF0000"/>
                </a:solidFill>
                <a:latin typeface="Georgia" panose="02040502050405020303" pitchFamily="18" charset="0"/>
              </a:rPr>
              <a:t>who</a:t>
            </a:r>
            <a:r>
              <a:rPr lang="en-US" dirty="0">
                <a:solidFill>
                  <a:schemeClr val="accent2">
                    <a:lumMod val="75000"/>
                  </a:schemeClr>
                </a:solidFill>
                <a:latin typeface="Georgia" panose="02040502050405020303" pitchFamily="18" charset="0"/>
              </a:rPr>
              <a:t> has required this from your hand, </a:t>
            </a:r>
            <a:r>
              <a:rPr lang="en-US" b="1" u="sng" dirty="0">
                <a:solidFill>
                  <a:srgbClr val="FF0000"/>
                </a:solidFill>
                <a:latin typeface="Georgia" panose="02040502050405020303" pitchFamily="18" charset="0"/>
              </a:rPr>
              <a:t>to tram</a:t>
            </a:r>
            <a:r>
              <a:rPr lang="en-US" b="1" dirty="0">
                <a:solidFill>
                  <a:srgbClr val="FF0000"/>
                </a:solidFill>
                <a:latin typeface="Georgia" panose="02040502050405020303" pitchFamily="18" charset="0"/>
              </a:rPr>
              <a:t>p</a:t>
            </a:r>
            <a:r>
              <a:rPr lang="en-US" b="1" u="sng" dirty="0">
                <a:solidFill>
                  <a:srgbClr val="FF0000"/>
                </a:solidFill>
                <a:latin typeface="Georgia" panose="02040502050405020303" pitchFamily="18" charset="0"/>
              </a:rPr>
              <a:t>le M</a:t>
            </a:r>
            <a:r>
              <a:rPr lang="en-US" b="1" dirty="0">
                <a:solidFill>
                  <a:srgbClr val="FF0000"/>
                </a:solidFill>
                <a:latin typeface="Georgia" panose="02040502050405020303" pitchFamily="18" charset="0"/>
              </a:rPr>
              <a:t>y</a:t>
            </a:r>
            <a:r>
              <a:rPr lang="en-US" b="1" u="sng" dirty="0">
                <a:solidFill>
                  <a:srgbClr val="FF0000"/>
                </a:solidFill>
                <a:latin typeface="Georgia" panose="02040502050405020303" pitchFamily="18" charset="0"/>
              </a:rPr>
              <a:t> court</a:t>
            </a:r>
            <a:r>
              <a:rPr lang="en-US" b="1" dirty="0">
                <a:solidFill>
                  <a:srgbClr val="FF0000"/>
                </a:solidFill>
                <a:latin typeface="Georgia" panose="02040502050405020303" pitchFamily="18" charset="0"/>
              </a:rPr>
              <a:t>y</a:t>
            </a:r>
            <a:r>
              <a:rPr lang="en-US" b="1" u="sng" dirty="0">
                <a:solidFill>
                  <a:srgbClr val="FF0000"/>
                </a:solidFill>
                <a:latin typeface="Georgia" panose="02040502050405020303" pitchFamily="18" charset="0"/>
              </a:rPr>
              <a:t>ards</a:t>
            </a:r>
            <a:r>
              <a:rPr lang="en-US" b="1" dirty="0">
                <a:solidFill>
                  <a:srgbClr val="FF0000"/>
                </a:solidFill>
                <a:latin typeface="Georgia" panose="02040502050405020303" pitchFamily="18" charset="0"/>
              </a:rPr>
              <a:t>?</a:t>
            </a:r>
            <a:r>
              <a:rPr lang="en-US" b="1" u="sng" dirty="0">
                <a:solidFill>
                  <a:srgbClr val="FF0000"/>
                </a:solidFill>
                <a:latin typeface="Georgia" panose="02040502050405020303" pitchFamily="18" charset="0"/>
              </a:rPr>
              <a:t> </a:t>
            </a:r>
          </a:p>
          <a:p>
            <a:pPr marL="365760" indent="-914400">
              <a:spcBef>
                <a:spcPts val="0"/>
              </a:spcBef>
              <a:buNone/>
            </a:pPr>
            <a:endParaRPr lang="en-US" b="1" u="sng" dirty="0">
              <a:solidFill>
                <a:srgbClr val="FF0000"/>
              </a:solidFill>
              <a:latin typeface="Georgia" panose="02040502050405020303" pitchFamily="18" charset="0"/>
            </a:endParaRPr>
          </a:p>
          <a:p>
            <a:pPr marL="365760" indent="-914400">
              <a:spcBef>
                <a:spcPts val="0"/>
              </a:spcBef>
              <a:buNone/>
            </a:pPr>
            <a:r>
              <a:rPr lang="en-US" b="1" dirty="0">
                <a:solidFill>
                  <a:srgbClr val="FF0000"/>
                </a:solidFill>
                <a:latin typeface="Georgia" panose="02040502050405020303" pitchFamily="18" charset="0"/>
              </a:rPr>
              <a:t>	Paraphrased: - </a:t>
            </a:r>
            <a:r>
              <a:rPr lang="en-US" b="1" u="sng" dirty="0"/>
              <a:t>Who</a:t>
            </a:r>
            <a:r>
              <a:rPr lang="en-US" dirty="0"/>
              <a:t> has taught you to </a:t>
            </a:r>
            <a:r>
              <a:rPr lang="en-US" b="1" i="1" dirty="0">
                <a:effectLst>
                  <a:glow rad="127000">
                    <a:srgbClr val="00FF00"/>
                  </a:glow>
                </a:effectLst>
              </a:rPr>
              <a:t>desecrate</a:t>
            </a:r>
            <a:r>
              <a:rPr lang="en-US" dirty="0"/>
              <a:t> My Principles? </a:t>
            </a:r>
          </a:p>
          <a:p>
            <a:pPr marL="365760" indent="-914400">
              <a:spcBef>
                <a:spcPts val="0"/>
              </a:spcBef>
              <a:buNone/>
            </a:pPr>
            <a:endParaRPr lang="en-US" b="1" u="sng" dirty="0">
              <a:solidFill>
                <a:srgbClr val="FF0000"/>
              </a:solidFill>
              <a:latin typeface="Georgia" panose="02040502050405020303" pitchFamily="18" charset="0"/>
            </a:endParaRPr>
          </a:p>
          <a:p>
            <a:pPr marL="1371600" indent="-1371600">
              <a:spcBef>
                <a:spcPts val="0"/>
              </a:spcBef>
              <a:buNone/>
            </a:pPr>
            <a:r>
              <a:rPr lang="en-US" dirty="0">
                <a:solidFill>
                  <a:srgbClr val="008080"/>
                </a:solidFill>
                <a:latin typeface="Georgia" panose="02040502050405020303" pitchFamily="18" charset="0"/>
              </a:rPr>
              <a:t>Isa 1:13</a:t>
            </a:r>
            <a:r>
              <a:rPr lang="en-US" dirty="0">
                <a:solidFill>
                  <a:prstClr val="black"/>
                </a:solidFill>
                <a:latin typeface="Georgia" panose="02040502050405020303" pitchFamily="18" charset="0"/>
              </a:rPr>
              <a:t>	</a:t>
            </a:r>
            <a:r>
              <a:rPr lang="en-US" dirty="0">
                <a:solidFill>
                  <a:srgbClr val="CC00FF"/>
                </a:solidFill>
                <a:latin typeface="Georgia" panose="02040502050405020303" pitchFamily="18" charset="0"/>
              </a:rPr>
              <a:t>“Stop bringing </a:t>
            </a:r>
            <a:r>
              <a:rPr lang="en-US" u="sng" dirty="0">
                <a:solidFill>
                  <a:srgbClr val="CC00FF"/>
                </a:solidFill>
                <a:latin typeface="Georgia" panose="02040502050405020303" pitchFamily="18" charset="0"/>
              </a:rPr>
              <a:t>futile offerin</a:t>
            </a:r>
            <a:r>
              <a:rPr lang="en-US" dirty="0">
                <a:solidFill>
                  <a:srgbClr val="CC00FF"/>
                </a:solidFill>
                <a:latin typeface="Georgia" panose="02040502050405020303" pitchFamily="18" charset="0"/>
              </a:rPr>
              <a:t>g</a:t>
            </a:r>
            <a:r>
              <a:rPr lang="en-US" u="sng" dirty="0">
                <a:solidFill>
                  <a:srgbClr val="CC00FF"/>
                </a:solidFill>
                <a:latin typeface="Georgia" panose="02040502050405020303" pitchFamily="18" charset="0"/>
              </a:rPr>
              <a:t>s</a:t>
            </a:r>
            <a:r>
              <a:rPr lang="en-US" dirty="0">
                <a:solidFill>
                  <a:srgbClr val="CC00FF"/>
                </a:solidFill>
                <a:latin typeface="Georgia" panose="02040502050405020303" pitchFamily="18" charset="0"/>
              </a:rPr>
              <a:t>, incense, </a:t>
            </a:r>
            <a:r>
              <a:rPr lang="en-US" b="1" u="sng" dirty="0">
                <a:solidFill>
                  <a:srgbClr val="CC00FF"/>
                </a:solidFill>
                <a:latin typeface="Georgia" panose="02040502050405020303" pitchFamily="18" charset="0"/>
              </a:rPr>
              <a:t>it is an abomination </a:t>
            </a:r>
            <a:r>
              <a:rPr lang="en-US" dirty="0">
                <a:solidFill>
                  <a:srgbClr val="CC00FF"/>
                </a:solidFill>
                <a:latin typeface="Georgia" panose="02040502050405020303" pitchFamily="18" charset="0"/>
              </a:rPr>
              <a:t>to Me. New Moons, Sabbaths, the calling of meetings – I am unable to bear</a:t>
            </a:r>
            <a:endParaRPr lang="en-US" b="1" dirty="0">
              <a:solidFill>
                <a:srgbClr val="FF0000"/>
              </a:solidFill>
              <a:latin typeface="Georgia" panose="02040502050405020303" pitchFamily="18" charset="0"/>
            </a:endParaRPr>
          </a:p>
          <a:p>
            <a:pPr marL="365760" indent="-914400">
              <a:spcBef>
                <a:spcPts val="0"/>
              </a:spcBef>
              <a:buNone/>
            </a:pPr>
            <a:endParaRPr lang="en-US" b="1" dirty="0">
              <a:solidFill>
                <a:srgbClr val="FF0000"/>
              </a:solidFill>
              <a:latin typeface="Georgia" panose="02040502050405020303" pitchFamily="18" charset="0"/>
            </a:endParaRPr>
          </a:p>
          <a:p>
            <a:pPr marL="0" indent="0">
              <a:spcBef>
                <a:spcPts val="0"/>
              </a:spcBef>
              <a:buNone/>
            </a:pPr>
            <a:r>
              <a:rPr lang="en-US" dirty="0">
                <a:latin typeface="Georgia" panose="02040502050405020303" pitchFamily="18" charset="0"/>
              </a:rPr>
              <a:t>What was it about these different Sabbaths and assemblies that </a:t>
            </a:r>
            <a:r>
              <a:rPr lang="en-US" b="1" dirty="0" err="1">
                <a:solidFill>
                  <a:srgbClr val="0000FF"/>
                </a:solidFill>
                <a:latin typeface="Georgia" panose="02040502050405020303" pitchFamily="18" charset="0"/>
              </a:rPr>
              <a:t>Yahuah</a:t>
            </a:r>
            <a:r>
              <a:rPr lang="en-US" dirty="0">
                <a:latin typeface="Georgia" panose="02040502050405020303" pitchFamily="18" charset="0"/>
              </a:rPr>
              <a:t> emphatically despised?</a:t>
            </a:r>
          </a:p>
        </p:txBody>
      </p:sp>
      <p:cxnSp>
        <p:nvCxnSpPr>
          <p:cNvPr id="5" name="Straight Connector 4"/>
          <p:cNvCxnSpPr/>
          <p:nvPr/>
        </p:nvCxnSpPr>
        <p:spPr>
          <a:xfrm>
            <a:off x="2834229" y="5125808"/>
            <a:ext cx="1841679" cy="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857528" y="5125808"/>
            <a:ext cx="1416676" cy="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cxnSpLocks/>
          </p:cNvCxnSpPr>
          <p:nvPr/>
        </p:nvCxnSpPr>
        <p:spPr>
          <a:xfrm>
            <a:off x="7178566" y="5181599"/>
            <a:ext cx="2827282" cy="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8556107" y="2955172"/>
            <a:ext cx="3247223" cy="1062506"/>
            <a:chOff x="8400242" y="2746299"/>
            <a:chExt cx="3247223" cy="1062506"/>
          </a:xfrm>
        </p:grpSpPr>
        <p:cxnSp>
          <p:nvCxnSpPr>
            <p:cNvPr id="8" name="Straight Arrow Connector 7"/>
            <p:cNvCxnSpPr/>
            <p:nvPr/>
          </p:nvCxnSpPr>
          <p:spPr>
            <a:xfrm flipH="1" flipV="1">
              <a:off x="8400242" y="2773318"/>
              <a:ext cx="2137007" cy="589684"/>
            </a:xfrm>
            <a:prstGeom prst="straightConnector1">
              <a:avLst/>
            </a:prstGeom>
            <a:ln w="57150">
              <a:solidFill>
                <a:srgbClr val="FF0000"/>
              </a:solidFill>
              <a:headEnd type="none" w="med" len="med"/>
              <a:tailEnd type="arrow" w="med" len="med"/>
            </a:ln>
            <a:effectLst>
              <a:glow rad="101600">
                <a:srgbClr val="00FF00">
                  <a:alpha val="60000"/>
                </a:srgbClr>
              </a:glow>
            </a:effectLst>
            <a:scene3d>
              <a:camera prst="orthographicFront"/>
              <a:lightRig rig="threePt" dir="t"/>
            </a:scene3d>
            <a:sp3d>
              <a:bevelT prst="slope"/>
            </a:sp3d>
          </p:spPr>
          <p:style>
            <a:lnRef idx="1">
              <a:schemeClr val="accent1"/>
            </a:lnRef>
            <a:fillRef idx="0">
              <a:schemeClr val="accent1"/>
            </a:fillRef>
            <a:effectRef idx="0">
              <a:schemeClr val="accent1"/>
            </a:effectRef>
            <a:fontRef idx="minor">
              <a:schemeClr val="tx1"/>
            </a:fontRef>
          </p:style>
        </p:cxnSp>
        <p:sp>
          <p:nvSpPr>
            <p:cNvPr id="4" name="Explosion 1 3"/>
            <p:cNvSpPr/>
            <p:nvPr/>
          </p:nvSpPr>
          <p:spPr>
            <a:xfrm rot="20987073">
              <a:off x="10514125" y="2746299"/>
              <a:ext cx="1133340" cy="1062506"/>
            </a:xfrm>
            <a:prstGeom prst="irregularSeal1">
              <a:avLst/>
            </a:prstGeom>
            <a:solidFill>
              <a:srgbClr val="FFC000"/>
            </a:solidFill>
            <a:ln w="38100">
              <a:solidFill>
                <a:srgbClr val="FF0000"/>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Slide Number Placeholder 9"/>
          <p:cNvSpPr>
            <a:spLocks noGrp="1"/>
          </p:cNvSpPr>
          <p:nvPr>
            <p:ph type="sldNum" sz="quarter" idx="12"/>
          </p:nvPr>
        </p:nvSpPr>
        <p:spPr>
          <a:xfrm>
            <a:off x="9067804" y="6314786"/>
            <a:ext cx="2743200" cy="365125"/>
          </a:xfrm>
        </p:spPr>
        <p:txBody>
          <a:bodyPr/>
          <a:lstStyle/>
          <a:p>
            <a:fld id="{0B555D82-D20F-4DB7-B3E9-7B7EAC2F87A9}" type="slidenum">
              <a:rPr lang="en-US" smtClean="0">
                <a:solidFill>
                  <a:schemeClr val="tx1">
                    <a:lumMod val="95000"/>
                    <a:lumOff val="5000"/>
                  </a:schemeClr>
                </a:solidFill>
              </a:rPr>
              <a:t>11</a:t>
            </a:fld>
            <a:endParaRPr lang="en-US" dirty="0">
              <a:solidFill>
                <a:schemeClr val="tx1">
                  <a:lumMod val="95000"/>
                  <a:lumOff val="5000"/>
                </a:schemeClr>
              </a:solidFill>
            </a:endParaRPr>
          </a:p>
        </p:txBody>
      </p:sp>
      <p:sp>
        <p:nvSpPr>
          <p:cNvPr id="12" name="Rectangle 11"/>
          <p:cNvSpPr/>
          <p:nvPr/>
        </p:nvSpPr>
        <p:spPr>
          <a:xfrm>
            <a:off x="4099034" y="5302069"/>
            <a:ext cx="7580762" cy="474836"/>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US" sz="2800" b="1" i="1" dirty="0">
                <a:solidFill>
                  <a:srgbClr val="CC0099"/>
                </a:solidFill>
                <a:effectLst>
                  <a:glow rad="139700">
                    <a:schemeClr val="accent6">
                      <a:lumMod val="75000"/>
                      <a:alpha val="40000"/>
                    </a:schemeClr>
                  </a:glow>
                </a:effectLst>
                <a:latin typeface="Georgia" panose="02040502050405020303" pitchFamily="18" charset="0"/>
              </a:rPr>
              <a:t>UNRIGHTEOUSNESS AND ASSEMBLY.</a:t>
            </a:r>
          </a:p>
        </p:txBody>
      </p:sp>
      <p:sp>
        <p:nvSpPr>
          <p:cNvPr id="15" name="Title 1"/>
          <p:cNvSpPr>
            <a:spLocks noGrp="1"/>
          </p:cNvSpPr>
          <p:nvPr>
            <p:ph type="title"/>
          </p:nvPr>
        </p:nvSpPr>
        <p:spPr>
          <a:xfrm>
            <a:off x="2453029" y="60325"/>
            <a:ext cx="7241695" cy="686635"/>
          </a:xfrm>
          <a:solidFill>
            <a:schemeClr val="bg1">
              <a:lumMod val="85000"/>
            </a:schemeClr>
          </a:solidFill>
          <a:ln w="38100">
            <a:solidFill>
              <a:srgbClr val="00FF00"/>
            </a:solidFill>
          </a:ln>
          <a:effectLst>
            <a:glow rad="101600">
              <a:srgbClr val="FF3399">
                <a:alpha val="60000"/>
              </a:srgbClr>
            </a:glow>
          </a:effectLst>
          <a:scene3d>
            <a:camera prst="orthographicFront"/>
            <a:lightRig rig="threePt" dir="t"/>
          </a:scene3d>
          <a:sp3d>
            <a:bevelT/>
          </a:sp3d>
        </p:spPr>
        <p:txBody>
          <a:bodyPr>
            <a:normAutofit fontScale="90000"/>
          </a:bodyPr>
          <a:lstStyle/>
          <a:p>
            <a:pPr algn="ctr"/>
            <a:r>
              <a:rPr lang="en-US" b="1" i="1" u="sng" dirty="0">
                <a:effectLst>
                  <a:outerShdw blurRad="50800" dist="38100" algn="l" rotWithShape="0">
                    <a:prstClr val="black">
                      <a:alpha val="40000"/>
                    </a:prstClr>
                  </a:outerShdw>
                </a:effectLst>
              </a:rPr>
              <a:t>Your</a:t>
            </a:r>
            <a:r>
              <a:rPr lang="en-US" b="1" dirty="0">
                <a:effectLst>
                  <a:outerShdw blurRad="50800" dist="38100" algn="l" rotWithShape="0">
                    <a:prstClr val="black">
                      <a:alpha val="40000"/>
                    </a:prstClr>
                  </a:outerShdw>
                </a:effectLst>
              </a:rPr>
              <a:t> </a:t>
            </a:r>
            <a:r>
              <a:rPr lang="en-US" b="1" dirty="0"/>
              <a:t>Time </a:t>
            </a:r>
            <a:r>
              <a:rPr lang="en-US" b="1" dirty="0">
                <a:solidFill>
                  <a:srgbClr val="FF0000"/>
                </a:solidFill>
              </a:rPr>
              <a:t>=</a:t>
            </a:r>
            <a:r>
              <a:rPr lang="en-US" b="1" dirty="0"/>
              <a:t> </a:t>
            </a:r>
            <a:r>
              <a:rPr lang="en-US" b="1" i="1" u="sng" dirty="0">
                <a:effectLst>
                  <a:outerShdw blurRad="50800" dist="38100" algn="l" rotWithShape="0">
                    <a:prstClr val="black">
                      <a:alpha val="40000"/>
                    </a:prstClr>
                  </a:outerShdw>
                </a:effectLst>
              </a:rPr>
              <a:t>Your</a:t>
            </a:r>
            <a:r>
              <a:rPr lang="en-US" b="1" dirty="0">
                <a:effectLst>
                  <a:outerShdw blurRad="50800" dist="38100" algn="l" rotWithShape="0">
                    <a:prstClr val="black">
                      <a:alpha val="40000"/>
                    </a:prstClr>
                  </a:outerShdw>
                </a:effectLst>
              </a:rPr>
              <a:t> </a:t>
            </a:r>
            <a:r>
              <a:rPr lang="en-US" b="1" dirty="0"/>
              <a:t>Appointed Times </a:t>
            </a:r>
          </a:p>
        </p:txBody>
      </p:sp>
    </p:spTree>
    <p:extLst>
      <p:ext uri="{BB962C8B-B14F-4D97-AF65-F5344CB8AC3E}">
        <p14:creationId xmlns:p14="http://schemas.microsoft.com/office/powerpoint/2010/main" val="1509580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arn(inVertical)">
                                      <p:cBhvr>
                                        <p:cTn id="7" dur="500"/>
                                        <p:tgtEl>
                                          <p:spTgt spid="3">
                                            <p:txEl>
                                              <p:pRg st="4" end="4"/>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22" presetClass="entr" presetSubtype="2" fill="hold" nodeType="afterEffect">
                                  <p:stCondLst>
                                    <p:cond delay="150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1000"/>
                                        <p:tgtEl>
                                          <p:spTgt spid="6"/>
                                        </p:tgtEl>
                                      </p:cBhvr>
                                    </p:animEffect>
                                  </p:childTnLst>
                                </p:cTn>
                              </p:par>
                              <p:par>
                                <p:cTn id="16" presetID="22" presetClass="entr" presetSubtype="8" fill="hold" nodeType="withEffect">
                                  <p:stCondLst>
                                    <p:cond delay="450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wipe(left)">
                                      <p:cBhvr>
                                        <p:cTn id="18" dur="750"/>
                                        <p:tgtEl>
                                          <p:spTgt spid="3">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wipe(down)">
                                      <p:cBhvr>
                                        <p:cTn id="23" dur="500"/>
                                        <p:tgtEl>
                                          <p:spTgt spid="3">
                                            <p:txEl>
                                              <p:pRg st="8" end="8"/>
                                            </p:txEl>
                                          </p:spTgt>
                                        </p:tgtEl>
                                      </p:cBhvr>
                                    </p:animEffect>
                                  </p:childTnLst>
                                </p:cTn>
                              </p:par>
                              <p:par>
                                <p:cTn id="24" presetID="22" presetClass="entr" presetSubtype="8"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500"/>
                                        <p:tgtEl>
                                          <p:spTgt spid="5"/>
                                        </p:tgtEl>
                                      </p:cBhvr>
                                    </p:animEffect>
                                  </p:childTnLst>
                                </p:cTn>
                              </p:par>
                              <p:par>
                                <p:cTn id="27" presetID="22" presetClass="entr" presetSubtype="8"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par>
                                <p:cTn id="30" presetID="22" presetClass="entr" presetSubtype="8"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par>
                                <p:cTn id="33" presetID="22" presetClass="entr" presetSubtype="8" fill="hold" nodeType="with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animEffect transition="in" filter="wipe(left)">
                                      <p:cBhvr>
                                        <p:cTn id="35" dur="3000"/>
                                        <p:tgtEl>
                                          <p:spTgt spid="12">
                                            <p:txEl>
                                              <p:pRg st="0" end="0"/>
                                            </p:txEl>
                                          </p:spTgt>
                                        </p:tgtEl>
                                      </p:cBhvr>
                                    </p:animEffect>
                                  </p:childTnLst>
                                </p:cTn>
                              </p:par>
                              <p:par>
                                <p:cTn id="36" presetID="35" presetClass="emph" presetSubtype="0" fill="hold" nodeType="withEffect">
                                  <p:stCondLst>
                                    <p:cond delay="3000"/>
                                  </p:stCondLst>
                                  <p:childTnLst>
                                    <p:anim calcmode="discrete" valueType="str">
                                      <p:cBhvr>
                                        <p:cTn id="37" dur="2000" fill="hold"/>
                                        <p:tgtEl>
                                          <p:spTgt spid="12">
                                            <p:txEl>
                                              <p:pRg st="0" end="0"/>
                                            </p:txEl>
                                          </p:spTgt>
                                        </p:tgtEl>
                                        <p:attrNameLst>
                                          <p:attrName>style.visibility</p:attrName>
                                        </p:attrNameLst>
                                      </p:cBhvr>
                                      <p:tavLst>
                                        <p:tav tm="0">
                                          <p:val>
                                            <p:strVal val="hidden"/>
                                          </p:val>
                                        </p:tav>
                                        <p:tav tm="50000">
                                          <p:val>
                                            <p:strVal val="visible"/>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 calcmode="lin" valueType="num">
                                      <p:cBhvr additive="base">
                                        <p:cTn id="42"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6790" y="72736"/>
            <a:ext cx="3737020" cy="768927"/>
          </a:xfrm>
          <a:solidFill>
            <a:schemeClr val="bg1">
              <a:lumMod val="85000"/>
            </a:schemeClr>
          </a:solidFill>
          <a:ln>
            <a:solidFill>
              <a:schemeClr val="bg1">
                <a:lumMod val="65000"/>
              </a:schemeClr>
            </a:solidFill>
          </a:ln>
          <a:effectLst>
            <a:glow rad="228600">
              <a:schemeClr val="accent4">
                <a:satMod val="175000"/>
                <a:alpha val="40000"/>
              </a:schemeClr>
            </a:glow>
          </a:effectLst>
          <a:scene3d>
            <a:camera prst="orthographicFront"/>
            <a:lightRig rig="threePt" dir="t"/>
          </a:scene3d>
          <a:sp3d>
            <a:bevelT w="114300" prst="artDeco"/>
          </a:sp3d>
        </p:spPr>
        <p:txBody>
          <a:bodyPr>
            <a:normAutofit fontScale="90000"/>
          </a:bodyPr>
          <a:lstStyle/>
          <a:p>
            <a:pPr algn="ctr"/>
            <a:r>
              <a:rPr lang="en-US" dirty="0"/>
              <a:t>Isaiah Continued</a:t>
            </a:r>
          </a:p>
        </p:txBody>
      </p:sp>
      <p:sp>
        <p:nvSpPr>
          <p:cNvPr id="3" name="Content Placeholder 2"/>
          <p:cNvSpPr>
            <a:spLocks noGrp="1"/>
          </p:cNvSpPr>
          <p:nvPr>
            <p:ph idx="1"/>
          </p:nvPr>
        </p:nvSpPr>
        <p:spPr>
          <a:xfrm>
            <a:off x="257577" y="941916"/>
            <a:ext cx="11668260" cy="5708267"/>
          </a:xfrm>
          <a:solidFill>
            <a:schemeClr val="bg1"/>
          </a:solidFill>
          <a:ln w="38100">
            <a:solidFill>
              <a:srgbClr val="CC00FF"/>
            </a:solidFill>
          </a:ln>
          <a:scene3d>
            <a:camera prst="orthographicFront"/>
            <a:lightRig rig="threePt" dir="t"/>
          </a:scene3d>
          <a:sp3d>
            <a:bevelT w="114300" prst="artDeco"/>
          </a:sp3d>
        </p:spPr>
        <p:txBody>
          <a:bodyPr>
            <a:normAutofit/>
            <a:sp3d extrusionH="57150">
              <a:bevelT w="38100" h="38100"/>
            </a:sp3d>
          </a:bodyPr>
          <a:lstStyle/>
          <a:p>
            <a:pPr marL="365760" indent="-914400">
              <a:spcBef>
                <a:spcPts val="0"/>
              </a:spcBef>
              <a:buNone/>
            </a:pPr>
            <a:endParaRPr lang="en-US" sz="1000" dirty="0">
              <a:solidFill>
                <a:srgbClr val="008080"/>
              </a:solidFill>
              <a:latin typeface="Georgia" panose="02040502050405020303" pitchFamily="18" charset="0"/>
            </a:endParaRPr>
          </a:p>
          <a:p>
            <a:pPr marL="365760" indent="-914400">
              <a:spcBef>
                <a:spcPts val="0"/>
              </a:spcBef>
              <a:buNone/>
            </a:pPr>
            <a:r>
              <a:rPr lang="en-US" dirty="0">
                <a:solidFill>
                  <a:srgbClr val="008080"/>
                </a:solidFill>
                <a:latin typeface="Georgia" panose="02040502050405020303" pitchFamily="18" charset="0"/>
              </a:rPr>
              <a:t>Isa 1:14</a:t>
            </a:r>
            <a:r>
              <a:rPr lang="en-US" dirty="0">
                <a:solidFill>
                  <a:prstClr val="black"/>
                </a:solidFill>
                <a:latin typeface="Georgia" panose="02040502050405020303" pitchFamily="18" charset="0"/>
              </a:rPr>
              <a:t>  </a:t>
            </a:r>
            <a:r>
              <a:rPr lang="en-US" dirty="0">
                <a:solidFill>
                  <a:schemeClr val="accent2">
                    <a:lumMod val="75000"/>
                  </a:schemeClr>
                </a:solidFill>
                <a:latin typeface="Georgia" panose="02040502050405020303" pitchFamily="18" charset="0"/>
              </a:rPr>
              <a:t>“My being </a:t>
            </a:r>
            <a:r>
              <a:rPr lang="en-US" b="1" dirty="0">
                <a:ln>
                  <a:solidFill>
                    <a:sysClr val="windowText" lastClr="000000"/>
                  </a:solidFill>
                </a:ln>
                <a:solidFill>
                  <a:schemeClr val="accent2">
                    <a:lumMod val="75000"/>
                  </a:schemeClr>
                </a:solidFill>
                <a:effectLst>
                  <a:outerShdw blurRad="50800" dist="50800" dir="5400000" sx="101000" sy="101000" algn="ctr" rotWithShape="0">
                    <a:srgbClr val="00FF00"/>
                  </a:outerShdw>
                </a:effectLst>
                <a:latin typeface="Georgia" panose="02040502050405020303" pitchFamily="18" charset="0"/>
              </a:rPr>
              <a:t>hates </a:t>
            </a:r>
            <a:r>
              <a:rPr lang="en-US" dirty="0">
                <a:effectLst>
                  <a:outerShdw blurRad="38100" dist="38100" dir="2700000" algn="tl">
                    <a:srgbClr val="000000">
                      <a:alpha val="43137"/>
                    </a:srgbClr>
                  </a:outerShdw>
                </a:effectLst>
                <a:latin typeface="Arial Black" panose="020B0A04020102020204" pitchFamily="34" charset="0"/>
              </a:rPr>
              <a:t>YOUR</a:t>
            </a:r>
            <a:r>
              <a:rPr lang="en-US" dirty="0">
                <a:solidFill>
                  <a:schemeClr val="accent2">
                    <a:lumMod val="75000"/>
                  </a:schemeClr>
                </a:solidFill>
                <a:effectLst>
                  <a:outerShdw blurRad="38100" dist="38100" dir="2700000" algn="tl">
                    <a:srgbClr val="000000">
                      <a:alpha val="43137"/>
                    </a:srgbClr>
                  </a:outerShdw>
                </a:effectLst>
                <a:latin typeface="Georgia" panose="02040502050405020303" pitchFamily="18" charset="0"/>
              </a:rPr>
              <a:t> </a:t>
            </a:r>
            <a:r>
              <a:rPr lang="en-US" b="1" i="1" dirty="0">
                <a:solidFill>
                  <a:srgbClr val="FF0000"/>
                </a:solidFill>
                <a:latin typeface="Georgia" panose="02040502050405020303" pitchFamily="18" charset="0"/>
              </a:rPr>
              <a:t>New Moons </a:t>
            </a:r>
            <a:r>
              <a:rPr lang="en-US" dirty="0">
                <a:solidFill>
                  <a:schemeClr val="accent2">
                    <a:lumMod val="75000"/>
                  </a:schemeClr>
                </a:solidFill>
                <a:latin typeface="Georgia" panose="02040502050405020303" pitchFamily="18" charset="0"/>
              </a:rPr>
              <a:t>and </a:t>
            </a:r>
            <a:r>
              <a:rPr lang="en-US" dirty="0">
                <a:effectLst>
                  <a:outerShdw blurRad="38100" dist="38100" dir="2700000" algn="tl">
                    <a:srgbClr val="000000">
                      <a:alpha val="43137"/>
                    </a:srgbClr>
                  </a:outerShdw>
                </a:effectLst>
                <a:latin typeface="Arial Black" panose="020B0A04020102020204" pitchFamily="34" charset="0"/>
              </a:rPr>
              <a:t>YOUR</a:t>
            </a:r>
            <a:r>
              <a:rPr lang="en-US" dirty="0">
                <a:solidFill>
                  <a:schemeClr val="accent2">
                    <a:lumMod val="75000"/>
                  </a:schemeClr>
                </a:solidFill>
                <a:effectLst>
                  <a:outerShdw blurRad="38100" dist="38100" dir="2700000" algn="tl">
                    <a:srgbClr val="000000">
                      <a:alpha val="43137"/>
                    </a:srgbClr>
                  </a:outerShdw>
                </a:effectLst>
                <a:latin typeface="Georgia" panose="02040502050405020303" pitchFamily="18" charset="0"/>
              </a:rPr>
              <a:t> </a:t>
            </a:r>
            <a:r>
              <a:rPr lang="en-US" dirty="0">
                <a:solidFill>
                  <a:schemeClr val="accent2">
                    <a:lumMod val="75000"/>
                  </a:schemeClr>
                </a:solidFill>
                <a:latin typeface="Georgia" panose="02040502050405020303" pitchFamily="18" charset="0"/>
              </a:rPr>
              <a:t>appointed times, they are a trouble to Me, I am weary of bearing them.</a:t>
            </a:r>
          </a:p>
          <a:p>
            <a:pPr marL="365760" indent="-914400">
              <a:spcBef>
                <a:spcPts val="0"/>
              </a:spcBef>
              <a:buNone/>
            </a:pPr>
            <a:endParaRPr lang="en-US" dirty="0">
              <a:solidFill>
                <a:schemeClr val="accent2">
                  <a:lumMod val="75000"/>
                </a:schemeClr>
              </a:solidFill>
              <a:latin typeface="Georgia" panose="02040502050405020303" pitchFamily="18" charset="0"/>
            </a:endParaRPr>
          </a:p>
          <a:p>
            <a:pPr marL="365760" indent="-914400">
              <a:spcBef>
                <a:spcPts val="0"/>
              </a:spcBef>
              <a:buNone/>
            </a:pPr>
            <a:r>
              <a:rPr lang="en-US" dirty="0">
                <a:solidFill>
                  <a:srgbClr val="008080"/>
                </a:solidFill>
                <a:latin typeface="Georgia" panose="02040502050405020303" pitchFamily="18" charset="0"/>
              </a:rPr>
              <a:t>Isa 1:15  </a:t>
            </a:r>
            <a:r>
              <a:rPr lang="en-US" dirty="0">
                <a:solidFill>
                  <a:schemeClr val="accent2">
                    <a:lumMod val="75000"/>
                  </a:schemeClr>
                </a:solidFill>
                <a:latin typeface="Georgia" panose="02040502050405020303" pitchFamily="18" charset="0"/>
              </a:rPr>
              <a:t>“And when you spread out your hands, I hide My eyes from you; even though you make many prayers, </a:t>
            </a:r>
            <a:r>
              <a:rPr lang="en-US" b="1" i="1" dirty="0">
                <a:solidFill>
                  <a:srgbClr val="FF0000"/>
                </a:solidFill>
                <a:latin typeface="Georgia" panose="02040502050405020303" pitchFamily="18" charset="0"/>
              </a:rPr>
              <a:t>I do not hear. </a:t>
            </a:r>
            <a:r>
              <a:rPr lang="en-US" dirty="0">
                <a:solidFill>
                  <a:schemeClr val="accent2">
                    <a:lumMod val="75000"/>
                  </a:schemeClr>
                </a:solidFill>
                <a:latin typeface="Georgia" panose="02040502050405020303" pitchFamily="18" charset="0"/>
              </a:rPr>
              <a:t>Your hands have become filled with blood. </a:t>
            </a:r>
          </a:p>
          <a:p>
            <a:pPr marL="365760" indent="-914400">
              <a:spcBef>
                <a:spcPts val="0"/>
              </a:spcBef>
              <a:buNone/>
            </a:pPr>
            <a:endParaRPr lang="en-US" dirty="0">
              <a:solidFill>
                <a:schemeClr val="accent2">
                  <a:lumMod val="75000"/>
                </a:schemeClr>
              </a:solidFill>
              <a:latin typeface="Georgia" panose="02040502050405020303" pitchFamily="18" charset="0"/>
            </a:endParaRPr>
          </a:p>
          <a:p>
            <a:pPr marL="365760" indent="-914400">
              <a:spcBef>
                <a:spcPts val="0"/>
              </a:spcBef>
              <a:buNone/>
            </a:pPr>
            <a:r>
              <a:rPr lang="en-US" dirty="0">
                <a:solidFill>
                  <a:srgbClr val="008080"/>
                </a:solidFill>
                <a:latin typeface="Georgia" panose="02040502050405020303" pitchFamily="18" charset="0"/>
              </a:rPr>
              <a:t>Isa 1:16</a:t>
            </a:r>
            <a:r>
              <a:rPr lang="en-US" dirty="0">
                <a:solidFill>
                  <a:prstClr val="black"/>
                </a:solidFill>
                <a:latin typeface="Georgia" panose="02040502050405020303" pitchFamily="18" charset="0"/>
              </a:rPr>
              <a:t>  </a:t>
            </a:r>
            <a:r>
              <a:rPr lang="en-US" dirty="0">
                <a:solidFill>
                  <a:schemeClr val="accent2">
                    <a:lumMod val="75000"/>
                  </a:schemeClr>
                </a:solidFill>
                <a:latin typeface="Georgia" panose="02040502050405020303" pitchFamily="18" charset="0"/>
              </a:rPr>
              <a:t>“Wash yourselves, make yourselves clean; </a:t>
            </a:r>
            <a:r>
              <a:rPr lang="en-US" b="1" dirty="0">
                <a:latin typeface="Georgia" panose="02040502050405020303" pitchFamily="18" charset="0"/>
              </a:rPr>
              <a:t>put away the evil of your doings</a:t>
            </a:r>
            <a:r>
              <a:rPr lang="en-US" dirty="0">
                <a:solidFill>
                  <a:schemeClr val="accent2">
                    <a:lumMod val="75000"/>
                  </a:schemeClr>
                </a:solidFill>
                <a:latin typeface="Georgia" panose="02040502050405020303" pitchFamily="18" charset="0"/>
              </a:rPr>
              <a:t> from before My eyes. </a:t>
            </a:r>
            <a:endParaRPr lang="en-US" dirty="0">
              <a:latin typeface="Arial Black" panose="020B0A04020102020204" pitchFamily="34" charset="0"/>
            </a:endParaRPr>
          </a:p>
          <a:p>
            <a:pPr marL="365760" indent="-914400">
              <a:spcBef>
                <a:spcPts val="0"/>
              </a:spcBef>
              <a:buNone/>
            </a:pPr>
            <a:endParaRPr lang="en-US" dirty="0">
              <a:latin typeface="Arial Black" panose="020B0A04020102020204" pitchFamily="34" charset="0"/>
            </a:endParaRPr>
          </a:p>
          <a:p>
            <a:pPr marL="365760" indent="-914400">
              <a:spcBef>
                <a:spcPts val="0"/>
              </a:spcBef>
              <a:buNone/>
            </a:pPr>
            <a:r>
              <a:rPr lang="en-US" dirty="0">
                <a:solidFill>
                  <a:srgbClr val="CC00FF"/>
                </a:solidFill>
                <a:latin typeface="Arial Black" panose="020B0A04020102020204" pitchFamily="34" charset="0"/>
              </a:rPr>
              <a:t>Questions:  </a:t>
            </a:r>
            <a:r>
              <a:rPr lang="en-US" dirty="0"/>
              <a:t>What characteristic </a:t>
            </a:r>
            <a:r>
              <a:rPr lang="en-US" b="1" i="1" dirty="0"/>
              <a:t>p</a:t>
            </a:r>
            <a:r>
              <a:rPr lang="en-US" b="1" i="1" u="sng" dirty="0"/>
              <a:t>ersonalized</a:t>
            </a:r>
            <a:r>
              <a:rPr lang="en-US" dirty="0"/>
              <a:t> </a:t>
            </a:r>
            <a:r>
              <a:rPr lang="en-US" dirty="0">
                <a:latin typeface="Arial Black" pitchFamily="34" charset="0"/>
              </a:rPr>
              <a:t>THEIR</a:t>
            </a:r>
            <a:r>
              <a:rPr lang="en-US" dirty="0"/>
              <a:t> Sabbaths, assemblies, </a:t>
            </a:r>
            <a:r>
              <a:rPr lang="en-US" dirty="0">
                <a:latin typeface="Arial Black" pitchFamily="34" charset="0"/>
              </a:rPr>
              <a:t>THEIR</a:t>
            </a:r>
            <a:r>
              <a:rPr lang="en-US" dirty="0"/>
              <a:t> “New Moon” and appointed times, that was a 	</a:t>
            </a:r>
            <a:br>
              <a:rPr lang="en-US" dirty="0"/>
            </a:br>
            <a:r>
              <a:rPr lang="en-US" dirty="0"/>
              <a:t>			        				  to </a:t>
            </a:r>
            <a:r>
              <a:rPr lang="en-US" b="1" dirty="0">
                <a:solidFill>
                  <a:srgbClr val="0000FF"/>
                </a:solidFill>
              </a:rPr>
              <a:t>Yahuah? </a:t>
            </a:r>
            <a:br>
              <a:rPr lang="en-US" b="1" dirty="0">
                <a:solidFill>
                  <a:srgbClr val="0000FF"/>
                </a:solidFill>
              </a:rPr>
            </a:br>
            <a:r>
              <a:rPr lang="en-US" dirty="0"/>
              <a:t>From </a:t>
            </a:r>
            <a:r>
              <a:rPr lang="en-US" b="1" u="sng" dirty="0">
                <a:solidFill>
                  <a:srgbClr val="C00000"/>
                </a:solidFill>
                <a:latin typeface="Arial Black" pitchFamily="34" charset="0"/>
              </a:rPr>
              <a:t>WHOM</a:t>
            </a:r>
            <a:r>
              <a:rPr lang="en-US" dirty="0"/>
              <a:t> did this </a:t>
            </a:r>
            <a:r>
              <a:rPr lang="en-US" b="1" u="sng" dirty="0"/>
              <a:t>evil</a:t>
            </a:r>
            <a:r>
              <a:rPr lang="en-US" dirty="0"/>
              <a:t> characteristic derive?</a:t>
            </a:r>
          </a:p>
        </p:txBody>
      </p:sp>
      <p:sp>
        <p:nvSpPr>
          <p:cNvPr id="5" name="Lightning Bolt 4"/>
          <p:cNvSpPr/>
          <p:nvPr/>
        </p:nvSpPr>
        <p:spPr>
          <a:xfrm rot="21062182">
            <a:off x="3676417" y="225129"/>
            <a:ext cx="914400" cy="914400"/>
          </a:xfrm>
          <a:prstGeom prst="lightningBolt">
            <a:avLst/>
          </a:prstGeom>
          <a:solidFill>
            <a:srgbClr val="FFFF00"/>
          </a:solidFill>
          <a:ln w="38100">
            <a:solidFill>
              <a:srgbClr val="00B0F0"/>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ightning Bolt 5"/>
          <p:cNvSpPr/>
          <p:nvPr/>
        </p:nvSpPr>
        <p:spPr>
          <a:xfrm rot="5615151">
            <a:off x="9158085" y="263081"/>
            <a:ext cx="914400" cy="914400"/>
          </a:xfrm>
          <a:prstGeom prst="lightningBolt">
            <a:avLst/>
          </a:prstGeom>
          <a:solidFill>
            <a:srgbClr val="FFFF00"/>
          </a:solidFill>
          <a:ln w="38100">
            <a:solidFill>
              <a:srgbClr val="00B0F0"/>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754975" y="4211441"/>
            <a:ext cx="3185467" cy="4135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lumMod val="95000"/>
                    <a:lumOff val="5000"/>
                  </a:schemeClr>
                </a:solidFill>
                <a:effectLst>
                  <a:glow rad="101600">
                    <a:srgbClr val="FF3399">
                      <a:alpha val="60000"/>
                    </a:srgbClr>
                  </a:glow>
                </a:effectLst>
                <a:latin typeface="Arial Black" panose="020B0A04020102020204" pitchFamily="34" charset="0"/>
              </a:rPr>
              <a:t>Stop doing evil!</a:t>
            </a:r>
          </a:p>
        </p:txBody>
      </p:sp>
      <p:sp>
        <p:nvSpPr>
          <p:cNvPr id="7" name="Slide Number Placeholder 6"/>
          <p:cNvSpPr>
            <a:spLocks noGrp="1"/>
          </p:cNvSpPr>
          <p:nvPr>
            <p:ph type="sldNum" sz="quarter" idx="12"/>
          </p:nvPr>
        </p:nvSpPr>
        <p:spPr>
          <a:xfrm>
            <a:off x="9098977" y="6179703"/>
            <a:ext cx="2743200" cy="365125"/>
          </a:xfrm>
        </p:spPr>
        <p:txBody>
          <a:bodyPr/>
          <a:lstStyle/>
          <a:p>
            <a:fld id="{0B555D82-D20F-4DB7-B3E9-7B7EAC2F87A9}" type="slidenum">
              <a:rPr lang="en-US" smtClean="0">
                <a:solidFill>
                  <a:schemeClr val="tx1">
                    <a:lumMod val="95000"/>
                    <a:lumOff val="5000"/>
                  </a:schemeClr>
                </a:solidFill>
              </a:rPr>
              <a:t>12</a:t>
            </a:fld>
            <a:endParaRPr lang="en-US" dirty="0">
              <a:solidFill>
                <a:schemeClr val="tx1">
                  <a:lumMod val="95000"/>
                  <a:lumOff val="5000"/>
                </a:schemeClr>
              </a:solidFill>
            </a:endParaRPr>
          </a:p>
        </p:txBody>
      </p:sp>
      <p:sp>
        <p:nvSpPr>
          <p:cNvPr id="4" name="Oval Callout 3"/>
          <p:cNvSpPr/>
          <p:nvPr/>
        </p:nvSpPr>
        <p:spPr>
          <a:xfrm>
            <a:off x="10244120" y="4285446"/>
            <a:ext cx="1378039" cy="991674"/>
          </a:xfrm>
          <a:prstGeom prst="wedgeEllipseCallout">
            <a:avLst>
              <a:gd name="adj1" fmla="val -77059"/>
              <a:gd name="adj2" fmla="val -36653"/>
            </a:avLst>
          </a:prstGeom>
          <a:solidFill>
            <a:schemeClr val="accent4">
              <a:lumMod val="20000"/>
              <a:lumOff val="80000"/>
            </a:schemeClr>
          </a:solidFill>
          <a:ln w="28575">
            <a:solidFill>
              <a:srgbClr val="CC00FF"/>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7200" b="1" dirty="0">
                <a:ln>
                  <a:solidFill>
                    <a:schemeClr val="tx1"/>
                  </a:solidFill>
                </a:ln>
                <a:solidFill>
                  <a:schemeClr val="tx1">
                    <a:lumMod val="75000"/>
                    <a:lumOff val="25000"/>
                  </a:schemeClr>
                </a:solidFill>
                <a:effectLst>
                  <a:outerShdw blurRad="50800" dist="38100" algn="l" rotWithShape="0">
                    <a:prstClr val="black">
                      <a:alpha val="40000"/>
                    </a:prstClr>
                  </a:outerShdw>
                </a:effectLst>
              </a:rPr>
              <a:t>?</a:t>
            </a:r>
            <a:r>
              <a:rPr lang="en-US" sz="7200" b="1" dirty="0">
                <a:ln>
                  <a:solidFill>
                    <a:schemeClr val="tx1"/>
                  </a:solidFill>
                </a:ln>
                <a:solidFill>
                  <a:srgbClr val="FF3399"/>
                </a:solidFill>
                <a:effectLst>
                  <a:glow rad="127000">
                    <a:srgbClr val="00FF00"/>
                  </a:glow>
                  <a:outerShdw blurRad="50800" dist="38100" algn="l" rotWithShape="0">
                    <a:prstClr val="black">
                      <a:alpha val="40000"/>
                    </a:prstClr>
                  </a:outerShdw>
                </a:effectLst>
              </a:rPr>
              <a:t>!</a:t>
            </a:r>
          </a:p>
        </p:txBody>
      </p:sp>
      <p:sp>
        <p:nvSpPr>
          <p:cNvPr id="9" name="Rectangle 8"/>
          <p:cNvSpPr/>
          <p:nvPr/>
        </p:nvSpPr>
        <p:spPr>
          <a:xfrm>
            <a:off x="2734322" y="5681629"/>
            <a:ext cx="4134069" cy="4178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US" sz="2800" b="1" i="1" dirty="0">
                <a:solidFill>
                  <a:srgbClr val="CC0099"/>
                </a:solidFill>
                <a:effectLst>
                  <a:glow rad="177800">
                    <a:schemeClr val="accent6">
                      <a:satMod val="175000"/>
                      <a:alpha val="92000"/>
                    </a:schemeClr>
                  </a:glow>
                </a:effectLst>
              </a:rPr>
              <a:t>SERIOUS </a:t>
            </a:r>
            <a:r>
              <a:rPr lang="en-US" sz="2800" b="1" i="1" dirty="0">
                <a:solidFill>
                  <a:srgbClr val="CC0099"/>
                </a:solidFill>
                <a:effectLst>
                  <a:glow rad="177800">
                    <a:schemeClr val="accent6">
                      <a:satMod val="175000"/>
                      <a:alpha val="92000"/>
                    </a:schemeClr>
                  </a:glow>
                </a:effectLst>
                <a:latin typeface="Snap ITC" panose="04040A07060A02020202" pitchFamily="82" charset="0"/>
              </a:rPr>
              <a:t>EVIL</a:t>
            </a:r>
            <a:r>
              <a:rPr lang="en-US" sz="2800" b="1" i="1" dirty="0">
                <a:solidFill>
                  <a:srgbClr val="CC0099"/>
                </a:solidFill>
                <a:effectLst>
                  <a:glow rad="177800">
                    <a:schemeClr val="accent6">
                      <a:satMod val="175000"/>
                      <a:alpha val="92000"/>
                    </a:schemeClr>
                  </a:glow>
                </a:effectLst>
              </a:rPr>
              <a:t> OFFENCE</a:t>
            </a:r>
          </a:p>
        </p:txBody>
      </p:sp>
    </p:spTree>
    <p:extLst>
      <p:ext uri="{BB962C8B-B14F-4D97-AF65-F5344CB8AC3E}">
        <p14:creationId xmlns:p14="http://schemas.microsoft.com/office/powerpoint/2010/main" val="23049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1" presetClass="path" presetSubtype="0" accel="50000" decel="50000" fill="hold" grpId="1" nodeType="withEffect">
                                  <p:stCondLst>
                                    <p:cond delay="2500"/>
                                  </p:stCondLst>
                                  <p:childTnLst>
                                    <p:animMotion origin="layout" path="M -0.21901 -0.0081 C -0.22695 2.96296E-6 -0.23607 0.00787 -0.23997 0.01782 C -0.24401 0.02893 -0.24596 0.0419 -0.24804 0.05486 C -0.25 0.06782 -0.24804 0.07893 -0.24596 0.09097 C -0.24401 0.10185 -0.24101 0.11389 -0.23398 0.12384 C -0.22799 0.13379 -0.21797 0.1419 -0.20703 0.14791 C -0.197 0.15393 -0.18502 0.15787 -0.17304 0.15995 C -0.16107 0.1618 -0.14896 0.1618 -0.13802 0.15995 C -0.12604 0.15787 -0.11536 0.15301 -0.10599 0.1449 C -0.09726 0.13796 -0.08945 0.12893 -0.08502 0.11782 C -0.07995 0.10787 -0.07903 0.09398 -0.07903 0.08287 C -0.07695 0.07199 -0.07903 0.05879 -0.08424 0.04791 C -0.08802 0.03796 -0.09726 0.02986 -0.10898 0.02592 C -0.12096 0.02291 -0.13307 0.02685 -0.14101 0.03379 C -0.14804 0.04097 -0.15299 0.05185 -0.15403 0.06481 C -0.15403 0.07801 -0.15299 0.08981 -0.14804 0.1 C -0.14297 0.10995 -0.14401 0.1118 -0.12396 0.125 C -0.10599 0.13889 -0.08802 0.13495 -0.07695 0.13588 C -0.06614 0.13588 -0.05703 0.13194 -0.04596 0.12801 C -0.03398 0.12291 -0.02396 0.11389 -0.01705 0.10578 C -0.01002 0.09791 -0.00703 0.08796 -0.00299 0.07199 C -2.5E-6 0.05578 -2.5E-6 0.04791 -2.5E-6 0.03588 C -2.5E-6 0.02384 -2.5E-6 0.0118 -2.5E-6 2.96296E-6 " pathEditMode="relative" rAng="0" ptsTypes="AAAAAAAAAAAAAAAAAAAAAAA">
                                      <p:cBhvr>
                                        <p:cTn id="6" dur="2000" fill="hold"/>
                                        <p:tgtEl>
                                          <p:spTgt spid="5"/>
                                        </p:tgtEl>
                                        <p:attrNameLst>
                                          <p:attrName>ppt_x</p:attrName>
                                          <p:attrName>ppt_y</p:attrName>
                                        </p:attrNameLst>
                                      </p:cBhvr>
                                      <p:rCtr x="9453" y="8472"/>
                                    </p:animMotion>
                                  </p:childTnLst>
                                </p:cTn>
                              </p:par>
                              <p:par>
                                <p:cTn id="7" presetID="48" presetClass="path" presetSubtype="0" accel="50000" decel="50000" fill="hold" grpId="0" nodeType="withEffect">
                                  <p:stCondLst>
                                    <p:cond delay="3500"/>
                                  </p:stCondLst>
                                  <p:childTnLst>
                                    <p:animMotion origin="layout" path="M 0.21901 -0.0081 C 0.22696 -2.59259E-6 0.23607 0.00787 0.23998 0.01783 C 0.24401 0.02894 0.24597 0.0419 0.24805 0.05486 C 0.25 0.06783 0.24805 0.07894 0.24597 0.09097 C 0.24401 0.10185 0.24102 0.11389 0.23399 0.12385 C 0.228 0.1338 0.21797 0.1419 0.20703 0.14792 C 0.19701 0.15394 0.18503 0.15787 0.17305 0.15996 C 0.16107 0.16181 0.14896 0.16181 0.13802 0.15996 C 0.12604 0.15787 0.11498 0.15301 0.10599 0.14491 C 0.09701 0.13797 0.08906 0.12894 0.08503 0.11783 C 0.07995 0.10787 0.078 0.09398 0.078 0.08287 C 0.07696 0.07199 0.078 0.0588 0.08307 0.04792 C 0.08802 0.03797 0.09701 0.02986 0.10899 0.02593 C 0.12097 0.02292 0.13307 0.02685 0.14102 0.0338 C 0.14805 0.04097 0.153 0.05185 0.15404 0.06482 C 0.15404 0.07801 0.153 0.08982 0.14805 0.1 C 0.14297 0.10996 0.14401 0.11181 0.12396 0.125 C 0.10599 0.13889 0.08802 0.13496 0.07696 0.13588 C 0.06602 0.13588 0.05703 0.13195 0.04597 0.12801 C 0.03399 0.12292 0.02396 0.11389 0.01706 0.10579 C 0.01003 0.09792 0.00703 0.08797 0.003 0.07199 C -1.875E-6 0.05579 -1.875E-6 0.04792 -1.875E-6 0.03588 C -1.875E-6 0.02385 -1.875E-6 0.01181 -1.875E-6 -2.59259E-6 " pathEditMode="relative" rAng="0" ptsTypes="AAAAAAAAAAAAAAAAAAAAAAA">
                                      <p:cBhvr>
                                        <p:cTn id="8" dur="2000" fill="hold"/>
                                        <p:tgtEl>
                                          <p:spTgt spid="6"/>
                                        </p:tgtEl>
                                        <p:attrNameLst>
                                          <p:attrName>ppt_x</p:attrName>
                                          <p:attrName>ppt_y</p:attrName>
                                        </p:attrNameLst>
                                      </p:cBhvr>
                                      <p:rCtr x="-9466" y="8472"/>
                                    </p:animMotion>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circle(in)">
                                      <p:cBhvr>
                                        <p:cTn id="13" dur="1250"/>
                                        <p:tgtEl>
                                          <p:spTgt spid="3">
                                            <p:txEl>
                                              <p:pRg st="5" end="5"/>
                                            </p:txEl>
                                          </p:spTgt>
                                        </p:tgtEl>
                                      </p:cBhvr>
                                    </p:animEffect>
                                  </p:childTnLst>
                                </p:cTn>
                              </p:par>
                              <p:par>
                                <p:cTn id="14" presetID="22" presetClass="entr" presetSubtype="8" fill="hold" nodeType="withEffect">
                                  <p:stCondLst>
                                    <p:cond delay="200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wipe(left)">
                                      <p:cBhvr>
                                        <p:cTn id="16" dur="2000"/>
                                        <p:tgtEl>
                                          <p:spTgt spid="8">
                                            <p:txEl>
                                              <p:pRg st="0" end="0"/>
                                            </p:txEl>
                                          </p:spTgt>
                                        </p:tgtEl>
                                      </p:cBhvr>
                                    </p:animEffect>
                                  </p:childTnLst>
                                </p:cTn>
                              </p:par>
                              <p:par>
                                <p:cTn id="17" presetID="36" presetClass="emph" presetSubtype="0" repeatCount="3000" fill="hold" grpId="0" nodeType="withEffect">
                                  <p:stCondLst>
                                    <p:cond delay="2000"/>
                                  </p:stCondLst>
                                  <p:iterate type="lt">
                                    <p:tmPct val="10000"/>
                                  </p:iterate>
                                  <p:childTnLst>
                                    <p:animScale>
                                      <p:cBhvr>
                                        <p:cTn id="18" dur="500" autoRev="1" fill="hold">
                                          <p:stCondLst>
                                            <p:cond delay="0"/>
                                          </p:stCondLst>
                                        </p:cTn>
                                        <p:tgtEl>
                                          <p:spTgt spid="4"/>
                                        </p:tgtEl>
                                      </p:cBhvr>
                                      <p:to x="80000" y="100000"/>
                                    </p:animScale>
                                    <p:anim by="(#ppt_w*0.10)" calcmode="lin" valueType="num">
                                      <p:cBhvr>
                                        <p:cTn id="19" dur="500" autoRev="1" fill="hold">
                                          <p:stCondLst>
                                            <p:cond delay="0"/>
                                          </p:stCondLst>
                                        </p:cTn>
                                        <p:tgtEl>
                                          <p:spTgt spid="4"/>
                                        </p:tgtEl>
                                        <p:attrNameLst>
                                          <p:attrName>ppt_x</p:attrName>
                                        </p:attrNameLst>
                                      </p:cBhvr>
                                    </p:anim>
                                    <p:anim by="(-#ppt_w*0.10)" calcmode="lin" valueType="num">
                                      <p:cBhvr>
                                        <p:cTn id="20" dur="500" autoRev="1" fill="hold">
                                          <p:stCondLst>
                                            <p:cond delay="0"/>
                                          </p:stCondLst>
                                        </p:cTn>
                                        <p:tgtEl>
                                          <p:spTgt spid="4"/>
                                        </p:tgtEl>
                                        <p:attrNameLst>
                                          <p:attrName>ppt_y</p:attrName>
                                        </p:attrNameLst>
                                      </p:cBhvr>
                                    </p:anim>
                                    <p:animRot by="-480000">
                                      <p:cBhvr>
                                        <p:cTn id="21" dur="500" autoRev="1" fill="hold">
                                          <p:stCondLst>
                                            <p:cond delay="0"/>
                                          </p:stCondLst>
                                        </p:cTn>
                                        <p:tgtEl>
                                          <p:spTgt spid="4"/>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barn(inVertical)">
                                      <p:cBhvr>
                                        <p:cTn id="26" dur="1000"/>
                                        <p:tgtEl>
                                          <p:spTgt spid="3">
                                            <p:txEl>
                                              <p:pRg st="7" end="7"/>
                                            </p:txEl>
                                          </p:spTgt>
                                        </p:tgtEl>
                                      </p:cBhvr>
                                    </p:animEffect>
                                  </p:childTnLst>
                                </p:cTn>
                              </p:par>
                              <p:par>
                                <p:cTn id="27" presetID="45" presetClass="entr" presetSubtype="0" fill="hold" grpId="0" nodeType="withEffect">
                                  <p:stCondLst>
                                    <p:cond delay="450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2000"/>
                                        <p:tgtEl>
                                          <p:spTgt spid="9"/>
                                        </p:tgtEl>
                                      </p:cBhvr>
                                    </p:animEffect>
                                    <p:anim calcmode="lin" valueType="num">
                                      <p:cBhvr>
                                        <p:cTn id="30" dur="2000" fill="hold"/>
                                        <p:tgtEl>
                                          <p:spTgt spid="9"/>
                                        </p:tgtEl>
                                        <p:attrNameLst>
                                          <p:attrName>ppt_w</p:attrName>
                                        </p:attrNameLst>
                                      </p:cBhvr>
                                      <p:tavLst>
                                        <p:tav tm="0" fmla="#ppt_w*sin(2.5*pi*$)">
                                          <p:val>
                                            <p:fltVal val="0"/>
                                          </p:val>
                                        </p:tav>
                                        <p:tav tm="100000">
                                          <p:val>
                                            <p:fltVal val="1"/>
                                          </p:val>
                                        </p:tav>
                                      </p:tavLst>
                                    </p:anim>
                                    <p:anim calcmode="lin" valueType="num">
                                      <p:cBhvr>
                                        <p:cTn id="31"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P spid="6" grpId="0" animBg="1"/>
      <p:bldP spid="4"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6548" y="107548"/>
            <a:ext cx="4218904" cy="806852"/>
          </a:xfrm>
          <a:solidFill>
            <a:schemeClr val="bg1">
              <a:lumMod val="85000"/>
            </a:schemeClr>
          </a:solidFill>
          <a:ln>
            <a:solidFill>
              <a:schemeClr val="bg1">
                <a:lumMod val="65000"/>
              </a:schemeClr>
            </a:solidFill>
          </a:ln>
          <a:scene3d>
            <a:camera prst="orthographicFront"/>
            <a:lightRig rig="threePt" dir="t"/>
          </a:scene3d>
          <a:sp3d>
            <a:bevelT prst="angle"/>
          </a:sp3d>
        </p:spPr>
        <p:txBody>
          <a:bodyPr>
            <a:normAutofit fontScale="90000"/>
          </a:bodyPr>
          <a:lstStyle/>
          <a:p>
            <a:pPr algn="ctr"/>
            <a:r>
              <a:rPr lang="en-US" dirty="0">
                <a:effectLst>
                  <a:outerShdw blurRad="50800" dist="38100" dir="2700000" algn="tl" rotWithShape="0">
                    <a:prstClr val="black">
                      <a:alpha val="40000"/>
                    </a:prstClr>
                  </a:outerShdw>
                </a:effectLst>
                <a:latin typeface="Arial Black" panose="020B0A04020102020204" pitchFamily="34" charset="0"/>
              </a:rPr>
              <a:t>“Your” </a:t>
            </a:r>
            <a:r>
              <a:rPr lang="en-US" dirty="0"/>
              <a:t>– in Amos</a:t>
            </a:r>
          </a:p>
        </p:txBody>
      </p:sp>
      <p:sp>
        <p:nvSpPr>
          <p:cNvPr id="3" name="Content Placeholder 2"/>
          <p:cNvSpPr>
            <a:spLocks noGrp="1"/>
          </p:cNvSpPr>
          <p:nvPr>
            <p:ph idx="1"/>
          </p:nvPr>
        </p:nvSpPr>
        <p:spPr>
          <a:xfrm>
            <a:off x="231820" y="1017141"/>
            <a:ext cx="11719774" cy="5612261"/>
          </a:xfrm>
          <a:solidFill>
            <a:schemeClr val="bg1">
              <a:lumMod val="85000"/>
            </a:schemeClr>
          </a:solidFill>
          <a:ln w="38100">
            <a:solidFill>
              <a:srgbClr val="E46C0A"/>
            </a:solidFill>
          </a:ln>
          <a:scene3d>
            <a:camera prst="orthographicFront"/>
            <a:lightRig rig="threePt" dir="t"/>
          </a:scene3d>
          <a:sp3d>
            <a:bevelT w="114300" prst="artDeco"/>
          </a:sp3d>
        </p:spPr>
        <p:txBody>
          <a:bodyPr>
            <a:normAutofit/>
            <a:sp3d extrusionH="57150">
              <a:bevelT w="38100" h="38100"/>
            </a:sp3d>
          </a:bodyPr>
          <a:lstStyle/>
          <a:p>
            <a:pPr marL="0" indent="0">
              <a:buNone/>
            </a:pPr>
            <a:endParaRPr lang="en-US" sz="400" dirty="0">
              <a:solidFill>
                <a:srgbClr val="008080"/>
              </a:solidFill>
              <a:latin typeface="Georgia" panose="02040502050405020303" pitchFamily="18" charset="0"/>
            </a:endParaRPr>
          </a:p>
          <a:p>
            <a:pPr marL="365760" indent="-914400">
              <a:spcBef>
                <a:spcPts val="0"/>
              </a:spcBef>
              <a:buNone/>
            </a:pPr>
            <a:endParaRPr lang="en-US" sz="500" dirty="0">
              <a:solidFill>
                <a:srgbClr val="008080"/>
              </a:solidFill>
              <a:latin typeface="Georgia" panose="02040502050405020303" pitchFamily="18" charset="0"/>
            </a:endParaRPr>
          </a:p>
          <a:p>
            <a:pPr marL="365760" indent="-914400">
              <a:spcBef>
                <a:spcPts val="0"/>
              </a:spcBef>
              <a:buNone/>
            </a:pPr>
            <a:r>
              <a:rPr lang="en-US" dirty="0">
                <a:solidFill>
                  <a:srgbClr val="008080"/>
                </a:solidFill>
                <a:latin typeface="Georgia" panose="02040502050405020303" pitchFamily="18" charset="0"/>
              </a:rPr>
              <a:t>Amos 5:21</a:t>
            </a:r>
            <a:r>
              <a:rPr lang="en-US" dirty="0">
                <a:solidFill>
                  <a:prstClr val="black"/>
                </a:solidFill>
                <a:latin typeface="Georgia" panose="02040502050405020303" pitchFamily="18" charset="0"/>
              </a:rPr>
              <a:t>  </a:t>
            </a:r>
            <a:r>
              <a:rPr lang="en-US" dirty="0">
                <a:solidFill>
                  <a:schemeClr val="accent2">
                    <a:lumMod val="75000"/>
                  </a:schemeClr>
                </a:solidFill>
                <a:latin typeface="Georgia" panose="02040502050405020303" pitchFamily="18" charset="0"/>
              </a:rPr>
              <a:t>“I have </a:t>
            </a:r>
            <a:r>
              <a:rPr lang="en-US" b="1" dirty="0">
                <a:solidFill>
                  <a:srgbClr val="FF0000"/>
                </a:solidFill>
                <a:latin typeface="Georgia" panose="02040502050405020303" pitchFamily="18" charset="0"/>
              </a:rPr>
              <a:t>hated, </a:t>
            </a:r>
            <a:r>
              <a:rPr lang="en-US" dirty="0">
                <a:solidFill>
                  <a:schemeClr val="accent2">
                    <a:lumMod val="75000"/>
                  </a:schemeClr>
                </a:solidFill>
                <a:latin typeface="Georgia" panose="02040502050405020303" pitchFamily="18" charset="0"/>
              </a:rPr>
              <a:t>I have </a:t>
            </a:r>
            <a:r>
              <a:rPr lang="en-US" b="1" dirty="0">
                <a:solidFill>
                  <a:srgbClr val="FF0000"/>
                </a:solidFill>
                <a:latin typeface="Georgia" panose="02040502050405020303" pitchFamily="18" charset="0"/>
              </a:rPr>
              <a:t>despised</a:t>
            </a:r>
            <a:r>
              <a:rPr lang="en-US" dirty="0">
                <a:solidFill>
                  <a:prstClr val="black"/>
                </a:solidFill>
                <a:latin typeface="Georgia" panose="02040502050405020303" pitchFamily="18" charset="0"/>
              </a:rPr>
              <a:t> </a:t>
            </a:r>
            <a:r>
              <a:rPr lang="en-US" u="sng" dirty="0">
                <a:solidFill>
                  <a:prstClr val="black"/>
                </a:solidFill>
                <a:effectLst>
                  <a:outerShdw blurRad="50800" dist="38100" dir="2700000" algn="tl" rotWithShape="0">
                    <a:prstClr val="black">
                      <a:alpha val="40000"/>
                    </a:prstClr>
                  </a:outerShdw>
                </a:effectLst>
                <a:latin typeface="Arial Black" panose="020B0A04020102020204" pitchFamily="34" charset="0"/>
              </a:rPr>
              <a:t>YOUR</a:t>
            </a:r>
            <a:r>
              <a:rPr lang="en-US" dirty="0">
                <a:solidFill>
                  <a:prstClr val="black"/>
                </a:solidFill>
                <a:effectLst>
                  <a:outerShdw blurRad="50800" dist="38100" dir="2700000" algn="tl" rotWithShape="0">
                    <a:prstClr val="black">
                      <a:alpha val="40000"/>
                    </a:prstClr>
                  </a:outerShdw>
                </a:effectLst>
                <a:latin typeface="Georgia" panose="02040502050405020303" pitchFamily="18" charset="0"/>
              </a:rPr>
              <a:t> </a:t>
            </a:r>
            <a:r>
              <a:rPr lang="en-US" dirty="0">
                <a:solidFill>
                  <a:schemeClr val="accent2">
                    <a:lumMod val="75000"/>
                  </a:schemeClr>
                </a:solidFill>
                <a:latin typeface="Georgia" panose="02040502050405020303" pitchFamily="18" charset="0"/>
              </a:rPr>
              <a:t>festivals, and I am not pleased with </a:t>
            </a:r>
            <a:r>
              <a:rPr lang="en-US" u="sng" dirty="0">
                <a:solidFill>
                  <a:prstClr val="black"/>
                </a:solidFill>
                <a:effectLst>
                  <a:outerShdw blurRad="50800" dist="38100" dir="2700000" algn="tl" rotWithShape="0">
                    <a:prstClr val="black">
                      <a:alpha val="40000"/>
                    </a:prstClr>
                  </a:outerShdw>
                </a:effectLst>
                <a:latin typeface="Arial Black" panose="020B0A04020102020204" pitchFamily="34" charset="0"/>
              </a:rPr>
              <a:t>YOUR</a:t>
            </a:r>
            <a:r>
              <a:rPr lang="en-US" dirty="0">
                <a:solidFill>
                  <a:prstClr val="black"/>
                </a:solidFill>
                <a:effectLst>
                  <a:outerShdw blurRad="50800" dist="38100" dir="2700000" algn="tl" rotWithShape="0">
                    <a:prstClr val="black">
                      <a:alpha val="40000"/>
                    </a:prstClr>
                  </a:outerShdw>
                </a:effectLst>
                <a:latin typeface="Georgia" panose="02040502050405020303" pitchFamily="18" charset="0"/>
              </a:rPr>
              <a:t> </a:t>
            </a:r>
            <a:r>
              <a:rPr lang="en-US" dirty="0">
                <a:solidFill>
                  <a:schemeClr val="accent2">
                    <a:lumMod val="75000"/>
                  </a:schemeClr>
                </a:solidFill>
                <a:latin typeface="Georgia" panose="02040502050405020303" pitchFamily="18" charset="0"/>
              </a:rPr>
              <a:t>assemblies.</a:t>
            </a:r>
          </a:p>
          <a:p>
            <a:pPr marL="0" indent="0">
              <a:buNone/>
            </a:pPr>
            <a:endParaRPr lang="en-US" sz="4000" dirty="0">
              <a:solidFill>
                <a:prstClr val="black"/>
              </a:solidFill>
              <a:latin typeface="Georgia" panose="02040502050405020303" pitchFamily="18" charset="0"/>
            </a:endParaRPr>
          </a:p>
          <a:p>
            <a:pPr marL="0" indent="0">
              <a:buNone/>
            </a:pPr>
            <a:r>
              <a:rPr lang="en-US" b="1" dirty="0">
                <a:solidFill>
                  <a:srgbClr val="9900CC"/>
                </a:solidFill>
              </a:rPr>
              <a:t>Tell me please – </a:t>
            </a:r>
            <a:r>
              <a:rPr lang="en-US" dirty="0">
                <a:solidFill>
                  <a:prstClr val="black"/>
                </a:solidFill>
              </a:rPr>
              <a:t>were the </a:t>
            </a:r>
            <a:r>
              <a:rPr lang="en-US" dirty="0" err="1">
                <a:solidFill>
                  <a:prstClr val="black"/>
                </a:solidFill>
              </a:rPr>
              <a:t>Yisra’elites</a:t>
            </a:r>
            <a:r>
              <a:rPr lang="en-US" dirty="0">
                <a:solidFill>
                  <a:prstClr val="black"/>
                </a:solidFill>
              </a:rPr>
              <a:t> observing Feasts and Festivals that were opposed to the commands within the Everlasting Covenant?</a:t>
            </a:r>
          </a:p>
          <a:p>
            <a:pPr marL="365760" indent="-914400">
              <a:buNone/>
            </a:pPr>
            <a:r>
              <a:rPr lang="en-US" dirty="0">
                <a:solidFill>
                  <a:srgbClr val="008080"/>
                </a:solidFill>
                <a:latin typeface="Georgia" panose="02040502050405020303" pitchFamily="18" charset="0"/>
              </a:rPr>
              <a:t>Amos 8:9</a:t>
            </a:r>
            <a:r>
              <a:rPr lang="en-US" dirty="0">
                <a:solidFill>
                  <a:schemeClr val="accent2">
                    <a:lumMod val="75000"/>
                  </a:schemeClr>
                </a:solidFill>
                <a:latin typeface="Georgia" panose="02040502050405020303" pitchFamily="18" charset="0"/>
              </a:rPr>
              <a:t>  “And it shall be in that day,” declares the Master</a:t>
            </a:r>
            <a:r>
              <a:rPr lang="en-US" dirty="0">
                <a:solidFill>
                  <a:prstClr val="black"/>
                </a:solidFill>
                <a:latin typeface="Georgia" panose="02040502050405020303" pitchFamily="18" charset="0"/>
              </a:rPr>
              <a:t> </a:t>
            </a:r>
            <a:r>
              <a:rPr lang="he-IL" dirty="0">
                <a:solidFill>
                  <a:srgbClr val="0000FF"/>
                </a:solidFill>
                <a:latin typeface="SBL Hebrew"/>
              </a:rPr>
              <a:t>יהוה</a:t>
            </a:r>
            <a:r>
              <a:rPr lang="en-US" dirty="0">
                <a:solidFill>
                  <a:srgbClr val="0000FF"/>
                </a:solidFill>
                <a:latin typeface="SBL Hebrew"/>
              </a:rPr>
              <a:t> </a:t>
            </a:r>
            <a:r>
              <a:rPr lang="en-US" sz="2400" dirty="0">
                <a:solidFill>
                  <a:srgbClr val="0000FF"/>
                </a:solidFill>
                <a:latin typeface="SBL Hebrew"/>
              </a:rPr>
              <a:t>[</a:t>
            </a:r>
            <a:r>
              <a:rPr lang="en-US" sz="2400" dirty="0" err="1">
                <a:solidFill>
                  <a:srgbClr val="0000FF"/>
                </a:solidFill>
                <a:latin typeface="SBL Hebrew"/>
              </a:rPr>
              <a:t>Yahuah</a:t>
            </a:r>
            <a:r>
              <a:rPr lang="en-US" sz="2400" dirty="0">
                <a:solidFill>
                  <a:srgbClr val="0000FF"/>
                </a:solidFill>
                <a:latin typeface="SBL Hebrew"/>
              </a:rPr>
              <a:t>]</a:t>
            </a:r>
            <a:r>
              <a:rPr lang="en-US" sz="2400" dirty="0">
                <a:solidFill>
                  <a:srgbClr val="0000FF"/>
                </a:solidFill>
                <a:latin typeface="Georgia" panose="02040502050405020303" pitchFamily="18" charset="0"/>
              </a:rPr>
              <a:t>, </a:t>
            </a:r>
            <a:r>
              <a:rPr lang="en-US" dirty="0">
                <a:solidFill>
                  <a:schemeClr val="accent2">
                    <a:lumMod val="75000"/>
                  </a:schemeClr>
                </a:solidFill>
                <a:latin typeface="Georgia" panose="02040502050405020303" pitchFamily="18" charset="0"/>
              </a:rPr>
              <a:t>“that I shall cause the sun to go down at noon, and shall darken the earth on a day of brightness, </a:t>
            </a:r>
          </a:p>
          <a:p>
            <a:pPr marL="365760" indent="-914400">
              <a:buNone/>
            </a:pPr>
            <a:r>
              <a:rPr lang="en-US" dirty="0">
                <a:solidFill>
                  <a:srgbClr val="008080"/>
                </a:solidFill>
                <a:latin typeface="Georgia" panose="02040502050405020303" pitchFamily="18" charset="0"/>
              </a:rPr>
              <a:t>Amos 8:10</a:t>
            </a:r>
            <a:r>
              <a:rPr lang="en-US" dirty="0">
                <a:solidFill>
                  <a:prstClr val="black"/>
                </a:solidFill>
                <a:latin typeface="Georgia" panose="02040502050405020303" pitchFamily="18" charset="0"/>
              </a:rPr>
              <a:t>  </a:t>
            </a:r>
            <a:r>
              <a:rPr lang="en-US" dirty="0">
                <a:solidFill>
                  <a:schemeClr val="accent2">
                    <a:lumMod val="75000"/>
                  </a:schemeClr>
                </a:solidFill>
                <a:latin typeface="Georgia" panose="02040502050405020303" pitchFamily="18" charset="0"/>
              </a:rPr>
              <a:t>and shall turn </a:t>
            </a:r>
            <a:r>
              <a:rPr lang="en-US" u="sng" dirty="0">
                <a:effectLst>
                  <a:outerShdw blurRad="50800" dist="38100" dir="2700000" algn="tl" rotWithShape="0">
                    <a:prstClr val="black">
                      <a:alpha val="40000"/>
                    </a:prstClr>
                  </a:outerShdw>
                </a:effectLst>
                <a:latin typeface="Arial Black" panose="020B0A04020102020204" pitchFamily="34" charset="0"/>
              </a:rPr>
              <a:t>YOUR</a:t>
            </a:r>
            <a:r>
              <a:rPr lang="en-US" dirty="0">
                <a:solidFill>
                  <a:schemeClr val="accent2">
                    <a:lumMod val="75000"/>
                  </a:schemeClr>
                </a:solidFill>
                <a:effectLst>
                  <a:outerShdw blurRad="50800" dist="38100" dir="2700000" algn="tl" rotWithShape="0">
                    <a:prstClr val="black">
                      <a:alpha val="40000"/>
                    </a:prstClr>
                  </a:outerShdw>
                </a:effectLst>
                <a:latin typeface="Georgia" panose="02040502050405020303" pitchFamily="18" charset="0"/>
              </a:rPr>
              <a:t> </a:t>
            </a:r>
            <a:r>
              <a:rPr lang="en-US" dirty="0">
                <a:solidFill>
                  <a:schemeClr val="accent2">
                    <a:lumMod val="75000"/>
                  </a:schemeClr>
                </a:solidFill>
                <a:latin typeface="Georgia" panose="02040502050405020303" pitchFamily="18" charset="0"/>
              </a:rPr>
              <a:t>festivals into mourning, and all </a:t>
            </a:r>
            <a:r>
              <a:rPr lang="en-US" b="1" u="sng" dirty="0">
                <a:effectLst>
                  <a:outerShdw blurRad="50800" dist="38100" dir="2700000" algn="tl" rotWithShape="0">
                    <a:prstClr val="black">
                      <a:alpha val="40000"/>
                    </a:prstClr>
                  </a:outerShdw>
                </a:effectLst>
                <a:latin typeface="Arial Black" panose="020B0A04020102020204" pitchFamily="34" charset="0"/>
              </a:rPr>
              <a:t>YOUR</a:t>
            </a:r>
            <a:r>
              <a:rPr lang="en-US" dirty="0">
                <a:solidFill>
                  <a:schemeClr val="accent2">
                    <a:lumMod val="75000"/>
                  </a:schemeClr>
                </a:solidFill>
                <a:effectLst>
                  <a:outerShdw blurRad="50800" dist="38100" dir="2700000" algn="tl" rotWithShape="0">
                    <a:prstClr val="black">
                      <a:alpha val="40000"/>
                    </a:prstClr>
                  </a:outerShdw>
                </a:effectLst>
                <a:latin typeface="Georgia" panose="02040502050405020303" pitchFamily="18" charset="0"/>
              </a:rPr>
              <a:t> </a:t>
            </a:r>
            <a:r>
              <a:rPr lang="en-US" dirty="0">
                <a:solidFill>
                  <a:schemeClr val="accent2">
                    <a:lumMod val="75000"/>
                  </a:schemeClr>
                </a:solidFill>
                <a:latin typeface="Georgia" panose="02040502050405020303" pitchFamily="18" charset="0"/>
              </a:rPr>
              <a:t>songs into lamentation, and bring sackcloth on all loins, and baldness on every head, and shall make it like mourning for an only son, and its end like a day of bitterness.”</a:t>
            </a:r>
          </a:p>
        </p:txBody>
      </p:sp>
      <p:sp>
        <p:nvSpPr>
          <p:cNvPr id="4" name="Lightning Bolt 3"/>
          <p:cNvSpPr/>
          <p:nvPr/>
        </p:nvSpPr>
        <p:spPr>
          <a:xfrm rot="17147428">
            <a:off x="2691761" y="1762186"/>
            <a:ext cx="914400" cy="914400"/>
          </a:xfrm>
          <a:prstGeom prst="lightningBolt">
            <a:avLst/>
          </a:prstGeom>
          <a:solidFill>
            <a:srgbClr val="FFFF00"/>
          </a:solidFill>
          <a:ln w="38100">
            <a:solidFill>
              <a:srgbClr val="00B0F0"/>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ightning Bolt 4"/>
          <p:cNvSpPr/>
          <p:nvPr/>
        </p:nvSpPr>
        <p:spPr>
          <a:xfrm rot="16485203">
            <a:off x="6767429" y="1493914"/>
            <a:ext cx="914400" cy="914400"/>
          </a:xfrm>
          <a:prstGeom prst="lightningBolt">
            <a:avLst/>
          </a:prstGeom>
          <a:solidFill>
            <a:srgbClr val="FFFF00"/>
          </a:solidFill>
          <a:ln w="38100">
            <a:solidFill>
              <a:srgbClr val="00B0F0"/>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ightning Bolt 5"/>
          <p:cNvSpPr/>
          <p:nvPr/>
        </p:nvSpPr>
        <p:spPr>
          <a:xfrm rot="7001858">
            <a:off x="5467257" y="4507353"/>
            <a:ext cx="748506" cy="531373"/>
          </a:xfrm>
          <a:prstGeom prst="lightningBolt">
            <a:avLst/>
          </a:prstGeom>
          <a:solidFill>
            <a:srgbClr val="FFFF00"/>
          </a:solidFill>
          <a:ln>
            <a:solidFill>
              <a:srgbClr val="00B0F0"/>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ightning Bolt 6"/>
          <p:cNvSpPr/>
          <p:nvPr/>
        </p:nvSpPr>
        <p:spPr>
          <a:xfrm rot="4718934">
            <a:off x="11111103" y="4317175"/>
            <a:ext cx="506403" cy="701124"/>
          </a:xfrm>
          <a:prstGeom prst="lightningBolt">
            <a:avLst/>
          </a:prstGeom>
          <a:solidFill>
            <a:srgbClr val="FFFF00"/>
          </a:solidFill>
          <a:ln>
            <a:solidFill>
              <a:srgbClr val="00B0F0"/>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a:xfrm>
            <a:off x="9119315" y="6149976"/>
            <a:ext cx="2743200" cy="365125"/>
          </a:xfrm>
        </p:spPr>
        <p:txBody>
          <a:bodyPr/>
          <a:lstStyle/>
          <a:p>
            <a:fld id="{0B555D82-D20F-4DB7-B3E9-7B7EAC2F87A9}" type="slidenum">
              <a:rPr lang="en-US" smtClean="0">
                <a:solidFill>
                  <a:schemeClr val="tx1">
                    <a:lumMod val="95000"/>
                    <a:lumOff val="5000"/>
                  </a:schemeClr>
                </a:solidFill>
              </a:rPr>
              <a:t>13</a:t>
            </a:fld>
            <a:endParaRPr lang="en-US" dirty="0">
              <a:solidFill>
                <a:schemeClr val="tx1">
                  <a:lumMod val="95000"/>
                  <a:lumOff val="5000"/>
                </a:schemeClr>
              </a:solidFill>
            </a:endParaRPr>
          </a:p>
        </p:txBody>
      </p:sp>
    </p:spTree>
    <p:extLst>
      <p:ext uri="{BB962C8B-B14F-4D97-AF65-F5344CB8AC3E}">
        <p14:creationId xmlns:p14="http://schemas.microsoft.com/office/powerpoint/2010/main" val="198400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5000" fill="hold" grpId="0" nodeType="withEffect">
                                  <p:stCondLst>
                                    <p:cond delay="1000"/>
                                  </p:stCondLst>
                                  <p:childTnLst>
                                    <p:anim calcmode="discrete" valueType="str">
                                      <p:cBhvr>
                                        <p:cTn id="6" dur="1000" fill="hold"/>
                                        <p:tgtEl>
                                          <p:spTgt spid="4"/>
                                        </p:tgtEl>
                                        <p:attrNameLst>
                                          <p:attrName>style.visibility</p:attrName>
                                        </p:attrNameLst>
                                      </p:cBhvr>
                                      <p:tavLst>
                                        <p:tav tm="0">
                                          <p:val>
                                            <p:strVal val="hidden"/>
                                          </p:val>
                                        </p:tav>
                                        <p:tav tm="50000">
                                          <p:val>
                                            <p:strVal val="visible"/>
                                          </p:val>
                                        </p:tav>
                                      </p:tavLst>
                                    </p:anim>
                                  </p:childTnLst>
                                </p:cTn>
                              </p:par>
                              <p:par>
                                <p:cTn id="7" presetID="35" presetClass="emph" presetSubtype="0" repeatCount="5000" fill="hold" grpId="0" nodeType="withEffect">
                                  <p:stCondLst>
                                    <p:cond delay="1000"/>
                                  </p:stCondLst>
                                  <p:childTnLst>
                                    <p:anim calcmode="discrete" valueType="str">
                                      <p:cBhvr>
                                        <p:cTn id="8" dur="1000" fill="hold"/>
                                        <p:tgtEl>
                                          <p:spTgt spid="5"/>
                                        </p:tgtEl>
                                        <p:attrNameLst>
                                          <p:attrName>style.visibility</p:attrName>
                                        </p:attrNameLst>
                                      </p:cBhvr>
                                      <p:tavLst>
                                        <p:tav tm="0">
                                          <p:val>
                                            <p:strVal val="hidden"/>
                                          </p:val>
                                        </p:tav>
                                        <p:tav tm="50000">
                                          <p:val>
                                            <p:strVal val="visible"/>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arn(inVertical)">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1000"/>
                                        <p:tgtEl>
                                          <p:spTgt spid="3">
                                            <p:txEl>
                                              <p:pRg st="5" end="5"/>
                                            </p:txEl>
                                          </p:spTgt>
                                        </p:tgtEl>
                                      </p:cBhvr>
                                    </p:animEffect>
                                    <p:anim calcmode="lin" valueType="num">
                                      <p:cBhvr>
                                        <p:cTn id="1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1000"/>
                                        <p:tgtEl>
                                          <p:spTgt spid="3">
                                            <p:txEl>
                                              <p:pRg st="6" end="6"/>
                                            </p:txEl>
                                          </p:spTgt>
                                        </p:tgtEl>
                                      </p:cBhvr>
                                    </p:animEffect>
                                    <p:anim calcmode="lin" valueType="num">
                                      <p:cBhvr>
                                        <p:cTn id="2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6" presetID="26" presetClass="entr" presetSubtype="0" fill="hold" grpId="0" nodeType="withEffect">
                                  <p:stCondLst>
                                    <p:cond delay="600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80">
                                          <p:stCondLst>
                                            <p:cond delay="0"/>
                                          </p:stCondLst>
                                        </p:cTn>
                                        <p:tgtEl>
                                          <p:spTgt spid="6"/>
                                        </p:tgtEl>
                                      </p:cBhvr>
                                    </p:animEffect>
                                    <p:anim calcmode="lin" valueType="num">
                                      <p:cBhvr>
                                        <p:cTn id="29"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4" dur="26">
                                          <p:stCondLst>
                                            <p:cond delay="650"/>
                                          </p:stCondLst>
                                        </p:cTn>
                                        <p:tgtEl>
                                          <p:spTgt spid="6"/>
                                        </p:tgtEl>
                                      </p:cBhvr>
                                      <p:to x="100000" y="60000"/>
                                    </p:animScale>
                                    <p:animScale>
                                      <p:cBhvr>
                                        <p:cTn id="35" dur="166" decel="50000">
                                          <p:stCondLst>
                                            <p:cond delay="676"/>
                                          </p:stCondLst>
                                        </p:cTn>
                                        <p:tgtEl>
                                          <p:spTgt spid="6"/>
                                        </p:tgtEl>
                                      </p:cBhvr>
                                      <p:to x="100000" y="100000"/>
                                    </p:animScale>
                                    <p:animScale>
                                      <p:cBhvr>
                                        <p:cTn id="36" dur="26">
                                          <p:stCondLst>
                                            <p:cond delay="1312"/>
                                          </p:stCondLst>
                                        </p:cTn>
                                        <p:tgtEl>
                                          <p:spTgt spid="6"/>
                                        </p:tgtEl>
                                      </p:cBhvr>
                                      <p:to x="100000" y="80000"/>
                                    </p:animScale>
                                    <p:animScale>
                                      <p:cBhvr>
                                        <p:cTn id="37" dur="166" decel="50000">
                                          <p:stCondLst>
                                            <p:cond delay="1338"/>
                                          </p:stCondLst>
                                        </p:cTn>
                                        <p:tgtEl>
                                          <p:spTgt spid="6"/>
                                        </p:tgtEl>
                                      </p:cBhvr>
                                      <p:to x="100000" y="100000"/>
                                    </p:animScale>
                                    <p:animScale>
                                      <p:cBhvr>
                                        <p:cTn id="38" dur="26">
                                          <p:stCondLst>
                                            <p:cond delay="1642"/>
                                          </p:stCondLst>
                                        </p:cTn>
                                        <p:tgtEl>
                                          <p:spTgt spid="6"/>
                                        </p:tgtEl>
                                      </p:cBhvr>
                                      <p:to x="100000" y="90000"/>
                                    </p:animScale>
                                    <p:animScale>
                                      <p:cBhvr>
                                        <p:cTn id="39" dur="166" decel="50000">
                                          <p:stCondLst>
                                            <p:cond delay="1668"/>
                                          </p:stCondLst>
                                        </p:cTn>
                                        <p:tgtEl>
                                          <p:spTgt spid="6"/>
                                        </p:tgtEl>
                                      </p:cBhvr>
                                      <p:to x="100000" y="100000"/>
                                    </p:animScale>
                                    <p:animScale>
                                      <p:cBhvr>
                                        <p:cTn id="40" dur="26">
                                          <p:stCondLst>
                                            <p:cond delay="1808"/>
                                          </p:stCondLst>
                                        </p:cTn>
                                        <p:tgtEl>
                                          <p:spTgt spid="6"/>
                                        </p:tgtEl>
                                      </p:cBhvr>
                                      <p:to x="100000" y="95000"/>
                                    </p:animScale>
                                    <p:animScale>
                                      <p:cBhvr>
                                        <p:cTn id="41" dur="166" decel="50000">
                                          <p:stCondLst>
                                            <p:cond delay="1834"/>
                                          </p:stCondLst>
                                        </p:cTn>
                                        <p:tgtEl>
                                          <p:spTgt spid="6"/>
                                        </p:tgtEl>
                                      </p:cBhvr>
                                      <p:to x="100000" y="100000"/>
                                    </p:animScale>
                                  </p:childTnLst>
                                </p:cTn>
                              </p:par>
                              <p:par>
                                <p:cTn id="42" presetID="26" presetClass="entr" presetSubtype="0" fill="hold" grpId="0" nodeType="withEffect">
                                  <p:stCondLst>
                                    <p:cond delay="6000"/>
                                  </p:stCondLst>
                                  <p:childTnLst>
                                    <p:set>
                                      <p:cBhvr>
                                        <p:cTn id="43" dur="1" fill="hold">
                                          <p:stCondLst>
                                            <p:cond delay="0"/>
                                          </p:stCondLst>
                                        </p:cTn>
                                        <p:tgtEl>
                                          <p:spTgt spid="7"/>
                                        </p:tgtEl>
                                        <p:attrNameLst>
                                          <p:attrName>style.visibility</p:attrName>
                                        </p:attrNameLst>
                                      </p:cBhvr>
                                      <p:to>
                                        <p:strVal val="visible"/>
                                      </p:to>
                                    </p:set>
                                    <p:animEffect transition="in" filter="wipe(down)">
                                      <p:cBhvr>
                                        <p:cTn id="44" dur="580">
                                          <p:stCondLst>
                                            <p:cond delay="0"/>
                                          </p:stCondLst>
                                        </p:cTn>
                                        <p:tgtEl>
                                          <p:spTgt spid="7"/>
                                        </p:tgtEl>
                                      </p:cBhvr>
                                    </p:animEffect>
                                    <p:anim calcmode="lin" valueType="num">
                                      <p:cBhvr>
                                        <p:cTn id="4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0" dur="26">
                                          <p:stCondLst>
                                            <p:cond delay="650"/>
                                          </p:stCondLst>
                                        </p:cTn>
                                        <p:tgtEl>
                                          <p:spTgt spid="7"/>
                                        </p:tgtEl>
                                      </p:cBhvr>
                                      <p:to x="100000" y="60000"/>
                                    </p:animScale>
                                    <p:animScale>
                                      <p:cBhvr>
                                        <p:cTn id="51" dur="166" decel="50000">
                                          <p:stCondLst>
                                            <p:cond delay="676"/>
                                          </p:stCondLst>
                                        </p:cTn>
                                        <p:tgtEl>
                                          <p:spTgt spid="7"/>
                                        </p:tgtEl>
                                      </p:cBhvr>
                                      <p:to x="100000" y="100000"/>
                                    </p:animScale>
                                    <p:animScale>
                                      <p:cBhvr>
                                        <p:cTn id="52" dur="26">
                                          <p:stCondLst>
                                            <p:cond delay="1312"/>
                                          </p:stCondLst>
                                        </p:cTn>
                                        <p:tgtEl>
                                          <p:spTgt spid="7"/>
                                        </p:tgtEl>
                                      </p:cBhvr>
                                      <p:to x="100000" y="80000"/>
                                    </p:animScale>
                                    <p:animScale>
                                      <p:cBhvr>
                                        <p:cTn id="53" dur="166" decel="50000">
                                          <p:stCondLst>
                                            <p:cond delay="1338"/>
                                          </p:stCondLst>
                                        </p:cTn>
                                        <p:tgtEl>
                                          <p:spTgt spid="7"/>
                                        </p:tgtEl>
                                      </p:cBhvr>
                                      <p:to x="100000" y="100000"/>
                                    </p:animScale>
                                    <p:animScale>
                                      <p:cBhvr>
                                        <p:cTn id="54" dur="26">
                                          <p:stCondLst>
                                            <p:cond delay="1642"/>
                                          </p:stCondLst>
                                        </p:cTn>
                                        <p:tgtEl>
                                          <p:spTgt spid="7"/>
                                        </p:tgtEl>
                                      </p:cBhvr>
                                      <p:to x="100000" y="90000"/>
                                    </p:animScale>
                                    <p:animScale>
                                      <p:cBhvr>
                                        <p:cTn id="55" dur="166" decel="50000">
                                          <p:stCondLst>
                                            <p:cond delay="1668"/>
                                          </p:stCondLst>
                                        </p:cTn>
                                        <p:tgtEl>
                                          <p:spTgt spid="7"/>
                                        </p:tgtEl>
                                      </p:cBhvr>
                                      <p:to x="100000" y="100000"/>
                                    </p:animScale>
                                    <p:animScale>
                                      <p:cBhvr>
                                        <p:cTn id="56" dur="26">
                                          <p:stCondLst>
                                            <p:cond delay="1808"/>
                                          </p:stCondLst>
                                        </p:cTn>
                                        <p:tgtEl>
                                          <p:spTgt spid="7"/>
                                        </p:tgtEl>
                                      </p:cBhvr>
                                      <p:to x="100000" y="95000"/>
                                    </p:animScale>
                                    <p:animScale>
                                      <p:cBhvr>
                                        <p:cTn id="57"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0015" y="116349"/>
            <a:ext cx="4790405" cy="756487"/>
          </a:xfrm>
          <a:solidFill>
            <a:schemeClr val="bg1"/>
          </a:solidFill>
          <a:ln>
            <a:solidFill>
              <a:schemeClr val="bg2">
                <a:lumMod val="90000"/>
              </a:schemeClr>
            </a:solidFill>
          </a:ln>
          <a:effectLst>
            <a:glow rad="228600">
              <a:schemeClr val="accent6">
                <a:satMod val="175000"/>
                <a:alpha val="40000"/>
              </a:schemeClr>
            </a:glow>
          </a:effectLst>
          <a:scene3d>
            <a:camera prst="orthographicFront"/>
            <a:lightRig rig="threePt" dir="t"/>
          </a:scene3d>
          <a:sp3d>
            <a:bevelT/>
          </a:sp3d>
        </p:spPr>
        <p:txBody>
          <a:bodyPr tIns="91440">
            <a:normAutofit fontScale="90000"/>
          </a:bodyPr>
          <a:lstStyle/>
          <a:p>
            <a:r>
              <a:rPr lang="en-US" dirty="0"/>
              <a:t> </a:t>
            </a:r>
            <a:r>
              <a:rPr lang="en-US" b="1" dirty="0">
                <a:effectLst>
                  <a:outerShdw blurRad="50800" dist="38100" dir="2700000" algn="tl" rotWithShape="0">
                    <a:prstClr val="black">
                      <a:alpha val="40000"/>
                    </a:prstClr>
                  </a:outerShdw>
                </a:effectLst>
                <a:latin typeface="Arial Black" panose="020B0A04020102020204" pitchFamily="34" charset="0"/>
              </a:rPr>
              <a:t>“Your” </a:t>
            </a:r>
            <a:r>
              <a:rPr lang="en-US" dirty="0"/>
              <a:t>– in Malachi</a:t>
            </a:r>
          </a:p>
        </p:txBody>
      </p:sp>
      <p:sp>
        <p:nvSpPr>
          <p:cNvPr id="3" name="Content Placeholder 2"/>
          <p:cNvSpPr>
            <a:spLocks noGrp="1"/>
          </p:cNvSpPr>
          <p:nvPr>
            <p:ph idx="1"/>
          </p:nvPr>
        </p:nvSpPr>
        <p:spPr>
          <a:xfrm>
            <a:off x="334851" y="1002672"/>
            <a:ext cx="11487955" cy="5699464"/>
          </a:xfrm>
          <a:solidFill>
            <a:schemeClr val="bg1">
              <a:lumMod val="85000"/>
            </a:schemeClr>
          </a:solidFill>
          <a:ln w="38100">
            <a:solidFill>
              <a:srgbClr val="FB6BEA"/>
            </a:solidFill>
          </a:ln>
          <a:scene3d>
            <a:camera prst="orthographicFront"/>
            <a:lightRig rig="threePt" dir="t"/>
          </a:scene3d>
          <a:sp3d>
            <a:bevelT w="114300" prst="artDeco"/>
          </a:sp3d>
        </p:spPr>
        <p:txBody>
          <a:bodyPr lIns="182880" tIns="182880">
            <a:sp3d extrusionH="57150">
              <a:bevelT w="38100" h="38100"/>
            </a:sp3d>
          </a:bodyPr>
          <a:lstStyle/>
          <a:p>
            <a:pPr marL="1371600" indent="-1371600">
              <a:spcBef>
                <a:spcPts val="0"/>
              </a:spcBef>
              <a:buNone/>
            </a:pPr>
            <a:r>
              <a:rPr lang="en-US" dirty="0">
                <a:solidFill>
                  <a:srgbClr val="008080"/>
                </a:solidFill>
                <a:latin typeface="Georgia" panose="02040502050405020303" pitchFamily="18" charset="0"/>
              </a:rPr>
              <a:t>Mal 2:3</a:t>
            </a:r>
            <a:r>
              <a:rPr lang="en-US" dirty="0">
                <a:solidFill>
                  <a:prstClr val="black"/>
                </a:solidFill>
                <a:latin typeface="Georgia" panose="02040502050405020303" pitchFamily="18" charset="0"/>
              </a:rPr>
              <a:t>	</a:t>
            </a:r>
            <a:r>
              <a:rPr lang="en-US" dirty="0">
                <a:solidFill>
                  <a:schemeClr val="accent2">
                    <a:lumMod val="75000"/>
                  </a:schemeClr>
                </a:solidFill>
                <a:latin typeface="Georgia" panose="02040502050405020303" pitchFamily="18" charset="0"/>
              </a:rPr>
              <a:t>“See, I shall rebuke </a:t>
            </a:r>
            <a:r>
              <a:rPr lang="en-US" dirty="0">
                <a:latin typeface="Georgia" panose="02040502050405020303" pitchFamily="18" charset="0"/>
              </a:rPr>
              <a:t>your</a:t>
            </a:r>
            <a:r>
              <a:rPr lang="en-US" dirty="0">
                <a:solidFill>
                  <a:schemeClr val="accent2">
                    <a:lumMod val="75000"/>
                  </a:schemeClr>
                </a:solidFill>
                <a:latin typeface="Georgia" panose="02040502050405020303" pitchFamily="18" charset="0"/>
              </a:rPr>
              <a:t> seed, and scatter dung before </a:t>
            </a:r>
            <a:r>
              <a:rPr lang="en-US" dirty="0">
                <a:latin typeface="Georgia" panose="02040502050405020303" pitchFamily="18" charset="0"/>
              </a:rPr>
              <a:t>your</a:t>
            </a:r>
            <a:r>
              <a:rPr lang="en-US" dirty="0">
                <a:solidFill>
                  <a:schemeClr val="accent2">
                    <a:lumMod val="75000"/>
                  </a:schemeClr>
                </a:solidFill>
                <a:latin typeface="Georgia" panose="02040502050405020303" pitchFamily="18" charset="0"/>
              </a:rPr>
              <a:t> faces, the </a:t>
            </a:r>
            <a:r>
              <a:rPr lang="en-US" b="1" i="1" dirty="0">
                <a:ln>
                  <a:solidFill>
                    <a:sysClr val="windowText" lastClr="000000"/>
                  </a:solidFill>
                </a:ln>
                <a:solidFill>
                  <a:sysClr val="windowText" lastClr="000000"/>
                </a:solidFill>
                <a:effectLst>
                  <a:glow rad="127000">
                    <a:srgbClr val="FF0000"/>
                  </a:glow>
                </a:effectLst>
                <a:latin typeface="Georgia" panose="02040502050405020303" pitchFamily="18" charset="0"/>
              </a:rPr>
              <a:t>dung</a:t>
            </a:r>
            <a:r>
              <a:rPr lang="en-US" dirty="0">
                <a:solidFill>
                  <a:schemeClr val="accent2">
                    <a:lumMod val="75000"/>
                  </a:schemeClr>
                </a:solidFill>
                <a:latin typeface="Georgia" panose="02040502050405020303" pitchFamily="18" charset="0"/>
              </a:rPr>
              <a:t> of </a:t>
            </a:r>
            <a:r>
              <a:rPr lang="en-US" u="sng" dirty="0">
                <a:effectLst>
                  <a:outerShdw blurRad="50800" dist="38100" dir="2700000" algn="tl" rotWithShape="0">
                    <a:prstClr val="black">
                      <a:alpha val="40000"/>
                    </a:prstClr>
                  </a:outerShdw>
                </a:effectLst>
                <a:latin typeface="Arial Black" panose="020B0A04020102020204" pitchFamily="34" charset="0"/>
              </a:rPr>
              <a:t>YOUR</a:t>
            </a:r>
            <a:r>
              <a:rPr lang="en-US" dirty="0">
                <a:solidFill>
                  <a:schemeClr val="accent2">
                    <a:lumMod val="75000"/>
                  </a:schemeClr>
                </a:solidFill>
                <a:effectLst>
                  <a:outerShdw blurRad="50800" dist="38100" dir="2700000" algn="tl" rotWithShape="0">
                    <a:prstClr val="black">
                      <a:alpha val="40000"/>
                    </a:prstClr>
                  </a:outerShdw>
                </a:effectLst>
                <a:latin typeface="Georgia" panose="02040502050405020303" pitchFamily="18" charset="0"/>
              </a:rPr>
              <a:t> </a:t>
            </a:r>
            <a:r>
              <a:rPr lang="en-US" dirty="0">
                <a:solidFill>
                  <a:schemeClr val="accent2">
                    <a:lumMod val="75000"/>
                  </a:schemeClr>
                </a:solidFill>
                <a:latin typeface="Georgia" panose="02040502050405020303" pitchFamily="18" charset="0"/>
              </a:rPr>
              <a:t>festivals.  </a:t>
            </a:r>
            <a:r>
              <a:rPr lang="en-US" dirty="0">
                <a:solidFill>
                  <a:schemeClr val="accent2">
                    <a:lumMod val="75000"/>
                  </a:schemeClr>
                </a:solidFill>
                <a:effectLst>
                  <a:glow rad="228600">
                    <a:schemeClr val="accent6">
                      <a:satMod val="175000"/>
                      <a:alpha val="40000"/>
                    </a:schemeClr>
                  </a:glow>
                </a:effectLst>
                <a:latin typeface="Georgia" panose="02040502050405020303" pitchFamily="18" charset="0"/>
              </a:rPr>
              <a:t>And you shall be taken away with it.</a:t>
            </a:r>
            <a:r>
              <a:rPr lang="en-US" dirty="0">
                <a:solidFill>
                  <a:schemeClr val="accent2">
                    <a:lumMod val="75000"/>
                  </a:schemeClr>
                </a:solidFill>
                <a:latin typeface="Georgia" panose="02040502050405020303" pitchFamily="18" charset="0"/>
              </a:rPr>
              <a:t>”</a:t>
            </a:r>
            <a:endParaRPr lang="en-US" dirty="0">
              <a:solidFill>
                <a:schemeClr val="accent2">
                  <a:lumMod val="75000"/>
                </a:schemeClr>
              </a:solidFill>
              <a:effectLst>
                <a:glow rad="228600">
                  <a:schemeClr val="accent6">
                    <a:satMod val="175000"/>
                    <a:alpha val="40000"/>
                  </a:schemeClr>
                </a:glow>
              </a:effectLst>
              <a:latin typeface="Georgia" panose="02040502050405020303" pitchFamily="18" charset="0"/>
            </a:endParaRPr>
          </a:p>
          <a:p>
            <a:pPr marL="365760" indent="-914400">
              <a:spcBef>
                <a:spcPts val="0"/>
              </a:spcBef>
              <a:spcAft>
                <a:spcPts val="1200"/>
              </a:spcAft>
              <a:buNone/>
            </a:pPr>
            <a:endParaRPr lang="en-US" sz="4800" dirty="0">
              <a:solidFill>
                <a:schemeClr val="accent2">
                  <a:lumMod val="75000"/>
                </a:schemeClr>
              </a:solidFill>
              <a:latin typeface="Georgia" panose="02040502050405020303" pitchFamily="18" charset="0"/>
            </a:endParaRPr>
          </a:p>
          <a:p>
            <a:pPr marL="0" indent="0">
              <a:spcBef>
                <a:spcPts val="0"/>
              </a:spcBef>
              <a:buNone/>
            </a:pPr>
            <a:r>
              <a:rPr lang="en-US" b="1" i="1" dirty="0"/>
              <a:t>Will we receive the message </a:t>
            </a:r>
            <a:r>
              <a:rPr lang="en-US" dirty="0"/>
              <a:t>that there is something profoundly sinister about these events that </a:t>
            </a:r>
            <a:r>
              <a:rPr lang="en-US" b="1" dirty="0">
                <a:solidFill>
                  <a:srgbClr val="0000FF"/>
                </a:solidFill>
              </a:rPr>
              <a:t>Yahusha</a:t>
            </a:r>
            <a:r>
              <a:rPr lang="en-US" dirty="0"/>
              <a:t> will have </a:t>
            </a:r>
            <a:r>
              <a:rPr lang="en-US" b="1" u="sng" dirty="0">
                <a:solidFill>
                  <a:srgbClr val="C00000"/>
                </a:solidFill>
              </a:rPr>
              <a:t>absolutel</a:t>
            </a:r>
            <a:r>
              <a:rPr lang="en-US" b="1" dirty="0">
                <a:solidFill>
                  <a:srgbClr val="C00000"/>
                </a:solidFill>
              </a:rPr>
              <a:t>y </a:t>
            </a:r>
            <a:r>
              <a:rPr lang="en-US" b="1" u="sng" dirty="0">
                <a:solidFill>
                  <a:srgbClr val="C00000"/>
                </a:solidFill>
              </a:rPr>
              <a:t>nothin</a:t>
            </a:r>
            <a:r>
              <a:rPr lang="en-US" b="1" dirty="0">
                <a:solidFill>
                  <a:srgbClr val="C00000"/>
                </a:solidFill>
              </a:rPr>
              <a:t>g </a:t>
            </a:r>
            <a:r>
              <a:rPr lang="en-US" b="1" u="sng" dirty="0">
                <a:solidFill>
                  <a:srgbClr val="C00000"/>
                </a:solidFill>
              </a:rPr>
              <a:t>to do with</a:t>
            </a:r>
            <a:r>
              <a:rPr lang="en-US" b="1" dirty="0">
                <a:solidFill>
                  <a:srgbClr val="C00000"/>
                </a:solidFill>
              </a:rPr>
              <a:t>?</a:t>
            </a:r>
          </a:p>
          <a:p>
            <a:pPr marL="0" indent="0">
              <a:spcBef>
                <a:spcPts val="0"/>
              </a:spcBef>
              <a:buNone/>
            </a:pPr>
            <a:endParaRPr lang="en-US" dirty="0"/>
          </a:p>
          <a:p>
            <a:pPr marL="0" indent="0">
              <a:spcBef>
                <a:spcPts val="0"/>
              </a:spcBef>
              <a:buNone/>
            </a:pPr>
            <a:r>
              <a:rPr lang="en-US" dirty="0"/>
              <a:t>Why does He “pin” these events </a:t>
            </a:r>
            <a:r>
              <a:rPr lang="en-US" u="sng" dirty="0"/>
              <a:t>on humans</a:t>
            </a:r>
            <a:r>
              <a:rPr lang="en-US" dirty="0"/>
              <a:t>?  </a:t>
            </a:r>
            <a:r>
              <a:rPr lang="en-US" b="1" dirty="0">
                <a:solidFill>
                  <a:srgbClr val="0000CC"/>
                </a:solidFill>
              </a:rPr>
              <a:t>Yahuah</a:t>
            </a:r>
            <a:r>
              <a:rPr lang="en-US" dirty="0"/>
              <a:t> did after all command His followers to observe the Feast and Festival assemblies!</a:t>
            </a:r>
          </a:p>
          <a:p>
            <a:pPr marL="0" indent="0">
              <a:spcBef>
                <a:spcPts val="0"/>
              </a:spcBef>
              <a:buNone/>
            </a:pPr>
            <a:endParaRPr lang="en-US" dirty="0"/>
          </a:p>
          <a:p>
            <a:pPr marL="0" indent="0">
              <a:spcBef>
                <a:spcPts val="0"/>
              </a:spcBef>
              <a:buNone/>
            </a:pPr>
            <a:r>
              <a:rPr lang="en-US" dirty="0"/>
              <a:t>Will we be able to discern a characteristic which </a:t>
            </a:r>
            <a:r>
              <a:rPr lang="en-US" b="1" dirty="0">
                <a:solidFill>
                  <a:srgbClr val="0000FF"/>
                </a:solidFill>
              </a:rPr>
              <a:t>Yahusha</a:t>
            </a:r>
            <a:r>
              <a:rPr lang="en-US" dirty="0"/>
              <a:t> displayed in His life pertaining to His observing of the Feasts, </a:t>
            </a:r>
            <a:r>
              <a:rPr lang="en-US" b="1" dirty="0">
                <a:effectLst>
                  <a:glow rad="228600">
                    <a:schemeClr val="accent4">
                      <a:satMod val="175000"/>
                      <a:alpha val="40000"/>
                    </a:schemeClr>
                  </a:glow>
                </a:effectLst>
              </a:rPr>
              <a:t>a profound declaration supported by </a:t>
            </a:r>
            <a:r>
              <a:rPr lang="en-US" b="1" dirty="0">
                <a:solidFill>
                  <a:srgbClr val="0000CC"/>
                </a:solidFill>
                <a:effectLst>
                  <a:glow rad="228600">
                    <a:schemeClr val="accent4">
                      <a:satMod val="175000"/>
                      <a:alpha val="40000"/>
                    </a:schemeClr>
                  </a:glow>
                </a:effectLst>
              </a:rPr>
              <a:t>His</a:t>
            </a:r>
            <a:r>
              <a:rPr lang="en-US" b="1" dirty="0">
                <a:effectLst>
                  <a:glow rad="228600">
                    <a:schemeClr val="accent4">
                      <a:satMod val="175000"/>
                      <a:alpha val="40000"/>
                    </a:schemeClr>
                  </a:glow>
                </a:effectLst>
              </a:rPr>
              <a:t> actions,</a:t>
            </a:r>
            <a:r>
              <a:rPr lang="en-US" dirty="0"/>
              <a:t> that will provide a clue to this mystery?</a:t>
            </a:r>
          </a:p>
        </p:txBody>
      </p:sp>
      <p:sp>
        <p:nvSpPr>
          <p:cNvPr id="4" name="Lightning Bolt 3"/>
          <p:cNvSpPr/>
          <p:nvPr/>
        </p:nvSpPr>
        <p:spPr>
          <a:xfrm rot="15611071">
            <a:off x="4392187" y="2017261"/>
            <a:ext cx="914400" cy="914400"/>
          </a:xfrm>
          <a:prstGeom prst="lightningBolt">
            <a:avLst/>
          </a:prstGeom>
          <a:solidFill>
            <a:srgbClr val="FFFF00"/>
          </a:solidFill>
          <a:ln w="38100">
            <a:solidFill>
              <a:srgbClr val="00B0F0"/>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a:xfrm>
            <a:off x="8946306" y="6191537"/>
            <a:ext cx="2743200" cy="365125"/>
          </a:xfrm>
        </p:spPr>
        <p:txBody>
          <a:bodyPr/>
          <a:lstStyle/>
          <a:p>
            <a:fld id="{0B555D82-D20F-4DB7-B3E9-7B7EAC2F87A9}" type="slidenum">
              <a:rPr lang="en-US" smtClean="0">
                <a:solidFill>
                  <a:schemeClr val="tx1">
                    <a:lumMod val="95000"/>
                    <a:lumOff val="5000"/>
                  </a:schemeClr>
                </a:solidFill>
              </a:rPr>
              <a:t>14</a:t>
            </a:fld>
            <a:endParaRPr lang="en-US" dirty="0">
              <a:solidFill>
                <a:schemeClr val="tx1">
                  <a:lumMod val="95000"/>
                  <a:lumOff val="5000"/>
                </a:schemeClr>
              </a:solidFill>
            </a:endParaRPr>
          </a:p>
        </p:txBody>
      </p:sp>
    </p:spTree>
    <p:extLst>
      <p:ext uri="{BB962C8B-B14F-4D97-AF65-F5344CB8AC3E}">
        <p14:creationId xmlns:p14="http://schemas.microsoft.com/office/powerpoint/2010/main" val="1156489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3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0"/>
                                        <p:tgtEl>
                                          <p:spTgt spid="4"/>
                                        </p:tgtEl>
                                      </p:cBhvr>
                                    </p:animEffect>
                                    <p:anim calcmode="lin" valueType="num">
                                      <p:cBhvr>
                                        <p:cTn id="8" dur="5000" fill="hold"/>
                                        <p:tgtEl>
                                          <p:spTgt spid="4"/>
                                        </p:tgtEl>
                                        <p:attrNameLst>
                                          <p:attrName>ppt_w</p:attrName>
                                        </p:attrNameLst>
                                      </p:cBhvr>
                                      <p:tavLst>
                                        <p:tav tm="0" fmla="#ppt_w*sin(2.5*pi*$)">
                                          <p:val>
                                            <p:fltVal val="0"/>
                                          </p:val>
                                        </p:tav>
                                        <p:tav tm="100000">
                                          <p:val>
                                            <p:fltVal val="1"/>
                                          </p:val>
                                        </p:tav>
                                      </p:tavLst>
                                    </p:anim>
                                    <p:anim calcmode="lin" valueType="num">
                                      <p:cBhvr>
                                        <p:cTn id="9" dur="5000" fill="hold"/>
                                        <p:tgtEl>
                                          <p:spTgt spid="4"/>
                                        </p:tgtEl>
                                        <p:attrNameLst>
                                          <p:attrName>ppt_h</p:attrName>
                                        </p:attrNameLst>
                                      </p:cBhvr>
                                      <p:tavLst>
                                        <p:tav tm="0">
                                          <p:val>
                                            <p:strVal val="#ppt_h"/>
                                          </p:val>
                                        </p:tav>
                                        <p:tav tm="100000">
                                          <p:val>
                                            <p:strVal val="#ppt_h"/>
                                          </p:val>
                                        </p:tav>
                                      </p:tavLst>
                                    </p:anim>
                                  </p:childTnLst>
                                </p:cTn>
                              </p:par>
                              <p:par>
                                <p:cTn id="10" presetID="48" presetClass="path" presetSubtype="0" accel="50000" decel="50000" fill="hold" grpId="1" nodeType="withEffect">
                                  <p:stCondLst>
                                    <p:cond delay="3000"/>
                                  </p:stCondLst>
                                  <p:childTnLst>
                                    <p:animMotion origin="layout" path="M 0.44101 -0.0081 C 0.45703 1.11111E-6 0.47539 0.0081 0.4832 0.01829 C 0.49141 0.02963 0.49531 0.04282 0.49948 0.05602 C 0.50351 0.06921 0.49948 0.08055 0.49531 0.09282 C 0.49141 0.10393 0.48542 0.1162 0.47122 0.12616 C 0.45911 0.13634 0.43893 0.14467 0.41693 0.15069 C 0.39674 0.15694 0.37253 0.16088 0.34844 0.16296 C 0.32435 0.16505 0.3 0.16505 0.27786 0.16296 C 0.25378 0.16088 0.23151 0.15602 0.21341 0.14768 C 0.19531 0.14074 0.1793 0.13148 0.17122 0.12014 C 0.16094 0.10995 0.15703 0.09583 0.15703 0.08449 C 0.15495 0.07338 0.15703 0.05995 0.16719 0.04884 C 0.17721 0.03866 0.19531 0.03055 0.2194 0.02639 C 0.24362 0.02338 0.26797 0.02731 0.28398 0.03449 C 0.29805 0.0419 0.30807 0.05278 0.31016 0.0662 C 0.31016 0.07963 0.30807 0.09167 0.29805 0.10185 C 0.28789 0.11204 0.28997 0.11389 0.24961 0.12731 C 0.21341 0.14167 0.17721 0.1375 0.15495 0.13842 C 0.13294 0.13842 0.11484 0.13449 0.09245 0.13055 C 0.06836 0.12523 0.04818 0.1162 0.03424 0.10787 C 0.02018 0.09977 0.01406 0.08958 0.00599 0.07338 C 8.33333E-7 0.05694 8.33333E-7 0.04884 8.33333E-7 0.03657 C 8.33333E-7 0.0243 8.33333E-7 0.01204 8.33333E-7 1.11111E-6 " pathEditMode="relative" rAng="0" ptsTypes="AAAAAAAAAAAAAAAAAAAAAAA">
                                      <p:cBhvr>
                                        <p:cTn id="11" dur="5000" fill="hold"/>
                                        <p:tgtEl>
                                          <p:spTgt spid="4"/>
                                        </p:tgtEl>
                                        <p:attrNameLst>
                                          <p:attrName>ppt_x</p:attrName>
                                          <p:attrName>ppt_y</p:attrName>
                                        </p:attrNameLst>
                                      </p:cBhvr>
                                      <p:rCtr x="-18932" y="8657"/>
                                    </p:animMotion>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left)">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wipe(left)">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113" y="109323"/>
            <a:ext cx="10233851" cy="842103"/>
          </a:xfrm>
          <a:solidFill>
            <a:schemeClr val="bg2">
              <a:lumMod val="90000"/>
            </a:schemeClr>
          </a:solidFill>
          <a:ln w="38100">
            <a:solidFill>
              <a:srgbClr val="34E9FC"/>
            </a:solidFill>
          </a:ln>
          <a:effectLst>
            <a:glow rad="127000">
              <a:srgbClr val="FF3399"/>
            </a:glow>
          </a:effectLst>
          <a:scene3d>
            <a:camera prst="orthographicFront"/>
            <a:lightRig rig="threePt" dir="t"/>
          </a:scene3d>
          <a:sp3d>
            <a:bevelT w="114300" prst="artDeco"/>
          </a:sp3d>
        </p:spPr>
        <p:txBody>
          <a:bodyPr>
            <a:normAutofit fontScale="90000"/>
            <a:sp3d extrusionH="57150">
              <a:bevelT w="38100" h="38100"/>
            </a:sp3d>
          </a:bodyPr>
          <a:lstStyle/>
          <a:p>
            <a:pPr algn="ctr"/>
            <a:r>
              <a:rPr lang="en-US" dirty="0"/>
              <a:t>Back to </a:t>
            </a:r>
            <a:r>
              <a:rPr lang="en-US" b="1" dirty="0">
                <a:solidFill>
                  <a:srgbClr val="0000FF"/>
                </a:solidFill>
              </a:rPr>
              <a:t>Yahusha ’s</a:t>
            </a:r>
            <a:r>
              <a:rPr lang="en-US" dirty="0"/>
              <a:t> Conversation with His Brothers</a:t>
            </a:r>
          </a:p>
        </p:txBody>
      </p:sp>
      <p:sp>
        <p:nvSpPr>
          <p:cNvPr id="3" name="Content Placeholder 2"/>
          <p:cNvSpPr>
            <a:spLocks noGrp="1"/>
          </p:cNvSpPr>
          <p:nvPr>
            <p:ph idx="1"/>
          </p:nvPr>
        </p:nvSpPr>
        <p:spPr>
          <a:xfrm>
            <a:off x="324105" y="1094705"/>
            <a:ext cx="11603866" cy="5626770"/>
          </a:xfrm>
          <a:solidFill>
            <a:schemeClr val="bg1"/>
          </a:solidFill>
          <a:ln w="38100">
            <a:solidFill>
              <a:srgbClr val="FF0000"/>
            </a:solidFill>
          </a:ln>
          <a:scene3d>
            <a:camera prst="orthographicFront"/>
            <a:lightRig rig="threePt" dir="t"/>
          </a:scene3d>
          <a:sp3d>
            <a:bevelT prst="angle"/>
          </a:sp3d>
        </p:spPr>
        <p:txBody>
          <a:bodyPr lIns="182880" tIns="91440">
            <a:normAutofit fontScale="92500" lnSpcReduction="10000"/>
            <a:sp3d extrusionH="57150">
              <a:bevelT w="38100" h="38100"/>
            </a:sp3d>
          </a:bodyPr>
          <a:lstStyle/>
          <a:p>
            <a:pPr marL="1463040" marR="457200" lvl="0" indent="-1463040">
              <a:lnSpc>
                <a:spcPct val="100000"/>
              </a:lnSpc>
              <a:spcBef>
                <a:spcPts val="0"/>
              </a:spcBef>
              <a:spcAft>
                <a:spcPts val="2400"/>
              </a:spcAft>
              <a:buNone/>
            </a:pPr>
            <a:r>
              <a:rPr lang="en-US" dirty="0">
                <a:solidFill>
                  <a:srgbClr val="008080"/>
                </a:solidFill>
                <a:latin typeface="Georgia" panose="02040502050405020303" pitchFamily="18" charset="0"/>
                <a:ea typeface="TITUS Cyberbit Basic" panose="02020603050405020304" pitchFamily="18" charset="0"/>
                <a:cs typeface="Georgia" panose="02040502050405020303" pitchFamily="18" charset="0"/>
              </a:rPr>
              <a:t>John 7:7</a:t>
            </a:r>
            <a:r>
              <a:rPr lang="en-US" dirty="0">
                <a:solidFill>
                  <a:prstClr val="black"/>
                </a:solidFill>
                <a:latin typeface="Georgia" panose="02040502050405020303" pitchFamily="18" charset="0"/>
                <a:ea typeface="TITUS Cyberbit Basic" panose="02020603050405020304" pitchFamily="18" charset="0"/>
                <a:cs typeface="Georgia" panose="02040502050405020303" pitchFamily="18" charset="0"/>
              </a:rPr>
              <a:t>	</a:t>
            </a:r>
            <a:r>
              <a:rPr lang="en-US" dirty="0">
                <a:solidFill>
                  <a:srgbClr val="00B050"/>
                </a:solidFill>
                <a:latin typeface="Georgia" panose="02040502050405020303" pitchFamily="18" charset="0"/>
                <a:ea typeface="TITUS Cyberbit Basic" panose="02020603050405020304" pitchFamily="18" charset="0"/>
                <a:cs typeface="Georgia" panose="02040502050405020303" pitchFamily="18" charset="0"/>
              </a:rPr>
              <a:t>“It is impossible for the world to hate you, but it hates Me because 			  	of it, </a:t>
            </a:r>
            <a:r>
              <a:rPr lang="en-US" sz="2400" dirty="0">
                <a:solidFill>
                  <a:srgbClr val="0000FF"/>
                </a:solidFill>
                <a:latin typeface="Georgia" panose="02040502050405020303" pitchFamily="18" charset="0"/>
                <a:ea typeface="TITUS Cyberbit Basic" panose="02020603050405020304" pitchFamily="18" charset="0"/>
                <a:cs typeface="Georgia" panose="02040502050405020303" pitchFamily="18" charset="0"/>
              </a:rPr>
              <a:t>[from a </a:t>
            </a:r>
            <a:r>
              <a:rPr lang="en-US" sz="2400" dirty="0">
                <a:solidFill>
                  <a:srgbClr val="0000FF"/>
                </a:solidFill>
                <a:effectLst>
                  <a:glow rad="127000">
                    <a:srgbClr val="FFFF00"/>
                  </a:glow>
                </a:effectLst>
                <a:latin typeface="Georgia" panose="02040502050405020303" pitchFamily="18" charset="0"/>
                <a:ea typeface="TITUS Cyberbit Basic" panose="02020603050405020304" pitchFamily="18" charset="0"/>
                <a:cs typeface="Georgia" panose="02040502050405020303" pitchFamily="18" charset="0"/>
              </a:rPr>
              <a:t>LIGHT</a:t>
            </a:r>
            <a:r>
              <a:rPr lang="en-US" sz="2400" dirty="0">
                <a:solidFill>
                  <a:srgbClr val="0000FF"/>
                </a:solidFill>
                <a:latin typeface="Georgia" panose="02040502050405020303" pitchFamily="18" charset="0"/>
                <a:ea typeface="TITUS Cyberbit Basic" panose="02020603050405020304" pitchFamily="18" charset="0"/>
                <a:cs typeface="Georgia" panose="02040502050405020303" pitchFamily="18" charset="0"/>
              </a:rPr>
              <a:t> based calendar viewpoint]</a:t>
            </a:r>
            <a:r>
              <a:rPr lang="en-US" dirty="0">
                <a:solidFill>
                  <a:srgbClr val="0000FF"/>
                </a:solidFill>
                <a:latin typeface="Georgia" panose="02040502050405020303" pitchFamily="18" charset="0"/>
                <a:ea typeface="TITUS Cyberbit Basic" panose="02020603050405020304" pitchFamily="18" charset="0"/>
                <a:cs typeface="Georgia" panose="02040502050405020303" pitchFamily="18" charset="0"/>
              </a:rPr>
              <a:t> </a:t>
            </a:r>
            <a:r>
              <a:rPr lang="en-US" dirty="0">
                <a:solidFill>
                  <a:srgbClr val="00B050"/>
                </a:solidFill>
                <a:latin typeface="Georgia" panose="02040502050405020303" pitchFamily="18" charset="0"/>
                <a:ea typeface="TITUS Cyberbit Basic" panose="02020603050405020304" pitchFamily="18" charset="0"/>
                <a:cs typeface="Georgia" panose="02040502050405020303" pitchFamily="18" charset="0"/>
              </a:rPr>
              <a:t>that </a:t>
            </a:r>
            <a:r>
              <a:rPr lang="en-US" b="1" u="sng" dirty="0">
                <a:solidFill>
                  <a:srgbClr val="FF00FF"/>
                </a:solidFill>
                <a:latin typeface="Georgia" panose="02040502050405020303" pitchFamily="18" charset="0"/>
                <a:ea typeface="TITUS Cyberbit Basic" panose="02020603050405020304" pitchFamily="18" charset="0"/>
                <a:cs typeface="Georgia" panose="02040502050405020303" pitchFamily="18" charset="0"/>
              </a:rPr>
              <a:t>its</a:t>
            </a:r>
            <a:r>
              <a:rPr lang="en-US" dirty="0">
                <a:solidFill>
                  <a:srgbClr val="00B050"/>
                </a:solidFill>
                <a:latin typeface="Georgia" panose="02040502050405020303" pitchFamily="18" charset="0"/>
                <a:ea typeface="TITUS Cyberbit Basic" panose="02020603050405020304" pitchFamily="18" charset="0"/>
                <a:cs typeface="Georgia" panose="02040502050405020303" pitchFamily="18" charset="0"/>
              </a:rPr>
              <a:t> </a:t>
            </a:r>
            <a:r>
              <a:rPr lang="en-US" sz="2400" dirty="0">
                <a:solidFill>
                  <a:srgbClr val="FF00FF"/>
                </a:solidFill>
                <a:latin typeface="Georgia" panose="02040502050405020303" pitchFamily="18" charset="0"/>
                <a:ea typeface="TITUS Cyberbit Basic" panose="02020603050405020304" pitchFamily="18" charset="0"/>
                <a:cs typeface="Georgia" panose="02040502050405020303" pitchFamily="18" charset="0"/>
              </a:rPr>
              <a:t>(the 2</a:t>
            </a:r>
            <a:r>
              <a:rPr lang="en-US" sz="2400" baseline="30000" dirty="0">
                <a:solidFill>
                  <a:srgbClr val="FF00FF"/>
                </a:solidFill>
                <a:latin typeface="Georgia" panose="02040502050405020303" pitchFamily="18" charset="0"/>
                <a:ea typeface="TITUS Cyberbit Basic" panose="02020603050405020304" pitchFamily="18" charset="0"/>
                <a:cs typeface="Georgia" panose="02040502050405020303" pitchFamily="18" charset="0"/>
              </a:rPr>
              <a:t>nd</a:t>
            </a:r>
            <a:r>
              <a:rPr lang="en-US" sz="2400" dirty="0">
                <a:solidFill>
                  <a:srgbClr val="FF00FF"/>
                </a:solidFill>
                <a:latin typeface="Georgia" panose="02040502050405020303" pitchFamily="18" charset="0"/>
                <a:ea typeface="TITUS Cyberbit Basic" panose="02020603050405020304" pitchFamily="18" charset="0"/>
                <a:cs typeface="Georgia" panose="02040502050405020303" pitchFamily="18" charset="0"/>
              </a:rPr>
              <a:t> Temple era </a:t>
            </a:r>
            <a:r>
              <a:rPr lang="en-US" sz="2400" u="sng" dirty="0">
                <a:solidFill>
                  <a:srgbClr val="FF00FF"/>
                </a:solidFill>
                <a:latin typeface="Georgia" panose="02040502050405020303" pitchFamily="18" charset="0"/>
                <a:ea typeface="TITUS Cyberbit Basic" panose="02020603050405020304" pitchFamily="18" charset="0"/>
                <a:cs typeface="Georgia" panose="02040502050405020303" pitchFamily="18" charset="0"/>
              </a:rPr>
              <a:t>traditional</a:t>
            </a:r>
            <a:r>
              <a:rPr lang="en-US" sz="2400" dirty="0">
                <a:solidFill>
                  <a:srgbClr val="FF00FF"/>
                </a:solidFill>
                <a:latin typeface="Georgia" panose="02040502050405020303" pitchFamily="18" charset="0"/>
                <a:ea typeface="TITUS Cyberbit Basic" panose="02020603050405020304" pitchFamily="18" charset="0"/>
                <a:cs typeface="Georgia" panose="02040502050405020303" pitchFamily="18" charset="0"/>
              </a:rPr>
              <a:t> teachings)</a:t>
            </a:r>
            <a:r>
              <a:rPr lang="en-US" sz="2400" dirty="0">
                <a:solidFill>
                  <a:srgbClr val="FB6BEA"/>
                </a:solidFill>
                <a:latin typeface="Georgia" panose="02040502050405020303" pitchFamily="18" charset="0"/>
                <a:ea typeface="TITUS Cyberbit Basic" panose="02020603050405020304" pitchFamily="18" charset="0"/>
                <a:cs typeface="Georgia" panose="02040502050405020303" pitchFamily="18" charset="0"/>
              </a:rPr>
              <a:t> </a:t>
            </a:r>
            <a:r>
              <a:rPr lang="en-US" dirty="0">
                <a:solidFill>
                  <a:srgbClr val="00B050"/>
                </a:solidFill>
                <a:latin typeface="Georgia" panose="02040502050405020303" pitchFamily="18" charset="0"/>
                <a:ea typeface="TITUS Cyberbit Basic" panose="02020603050405020304" pitchFamily="18" charset="0"/>
                <a:cs typeface="Georgia" panose="02040502050405020303" pitchFamily="18" charset="0"/>
              </a:rPr>
              <a:t>works are wicked.</a:t>
            </a:r>
            <a:endParaRPr lang="en-US" sz="2600" dirty="0">
              <a:solidFill>
                <a:srgbClr val="008080"/>
              </a:solidFill>
              <a:latin typeface="Georgia" panose="02040502050405020303" pitchFamily="18" charset="0"/>
              <a:ea typeface="TITUS Cyberbit Basic" panose="02020603050405020304" pitchFamily="18" charset="0"/>
              <a:cs typeface="Georgia" panose="02040502050405020303" pitchFamily="18" charset="0"/>
            </a:endParaRPr>
          </a:p>
          <a:p>
            <a:pPr marL="1463040" marR="457200" lvl="0" indent="-1463040">
              <a:lnSpc>
                <a:spcPct val="110000"/>
              </a:lnSpc>
              <a:spcBef>
                <a:spcPts val="0"/>
              </a:spcBef>
              <a:spcAft>
                <a:spcPts val="2400"/>
              </a:spcAft>
              <a:buNone/>
            </a:pPr>
            <a:r>
              <a:rPr lang="en-US" sz="2600" dirty="0">
                <a:solidFill>
                  <a:srgbClr val="008080"/>
                </a:solidFill>
                <a:latin typeface="Georgia" panose="02040502050405020303" pitchFamily="18" charset="0"/>
                <a:ea typeface="TITUS Cyberbit Basic" panose="02020603050405020304" pitchFamily="18" charset="0"/>
                <a:cs typeface="Georgia" panose="02040502050405020303" pitchFamily="18" charset="0"/>
              </a:rPr>
              <a:t>John 7:8</a:t>
            </a:r>
            <a:r>
              <a:rPr lang="en-US" sz="2600" dirty="0">
                <a:solidFill>
                  <a:prstClr val="black"/>
                </a:solidFill>
                <a:latin typeface="Georgia" panose="02040502050405020303" pitchFamily="18" charset="0"/>
                <a:ea typeface="TITUS Cyberbit Basic" panose="02020603050405020304" pitchFamily="18" charset="0"/>
                <a:cs typeface="Georgia" panose="02040502050405020303" pitchFamily="18" charset="0"/>
              </a:rPr>
              <a:t>	</a:t>
            </a:r>
            <a:r>
              <a:rPr lang="en-US" sz="2600" dirty="0">
                <a:solidFill>
                  <a:srgbClr val="00B050"/>
                </a:solidFill>
                <a:latin typeface="Georgia" panose="02040502050405020303" pitchFamily="18" charset="0"/>
                <a:ea typeface="TITUS Cyberbit Basic" panose="02020603050405020304" pitchFamily="18" charset="0"/>
                <a:cs typeface="Georgia" panose="02040502050405020303" pitchFamily="18" charset="0"/>
              </a:rPr>
              <a:t>“You go up to this festival. I am </a:t>
            </a:r>
            <a:r>
              <a:rPr lang="en-US" sz="2600" b="1" i="1" u="sng" dirty="0">
                <a:solidFill>
                  <a:srgbClr val="FF0000"/>
                </a:solidFill>
                <a:latin typeface="Georgia" panose="02040502050405020303" pitchFamily="18" charset="0"/>
                <a:ea typeface="TITUS Cyberbit Basic" panose="02020603050405020304" pitchFamily="18" charset="0"/>
                <a:cs typeface="Georgia" panose="02040502050405020303" pitchFamily="18" charset="0"/>
              </a:rPr>
              <a:t>not</a:t>
            </a:r>
            <a:r>
              <a:rPr lang="en-US" sz="2600" b="1" i="1" dirty="0">
                <a:solidFill>
                  <a:srgbClr val="FF0000"/>
                </a:solidFill>
                <a:latin typeface="Georgia" panose="02040502050405020303" pitchFamily="18" charset="0"/>
                <a:ea typeface="TITUS Cyberbit Basic" panose="02020603050405020304" pitchFamily="18" charset="0"/>
                <a:cs typeface="Georgia" panose="02040502050405020303" pitchFamily="18" charset="0"/>
              </a:rPr>
              <a:t> y</a:t>
            </a:r>
            <a:r>
              <a:rPr lang="en-US" sz="2600" b="1" i="1" u="sng" dirty="0">
                <a:solidFill>
                  <a:srgbClr val="FF0000"/>
                </a:solidFill>
                <a:latin typeface="Georgia" panose="02040502050405020303" pitchFamily="18" charset="0"/>
                <a:ea typeface="TITUS Cyberbit Basic" panose="02020603050405020304" pitchFamily="18" charset="0"/>
                <a:cs typeface="Georgia" panose="02040502050405020303" pitchFamily="18" charset="0"/>
              </a:rPr>
              <a:t>et</a:t>
            </a:r>
            <a:r>
              <a:rPr lang="en-US" sz="2600" b="1" i="1" dirty="0">
                <a:solidFill>
                  <a:srgbClr val="FF0000"/>
                </a:solidFill>
                <a:latin typeface="Georgia" panose="02040502050405020303" pitchFamily="18" charset="0"/>
                <a:ea typeface="TITUS Cyberbit Basic" panose="02020603050405020304" pitchFamily="18" charset="0"/>
                <a:cs typeface="Georgia" panose="02040502050405020303" pitchFamily="18" charset="0"/>
              </a:rPr>
              <a:t> g</a:t>
            </a:r>
            <a:r>
              <a:rPr lang="en-US" sz="2600" b="1" i="1" u="sng" dirty="0">
                <a:solidFill>
                  <a:srgbClr val="FF0000"/>
                </a:solidFill>
                <a:latin typeface="Georgia" panose="02040502050405020303" pitchFamily="18" charset="0"/>
                <a:ea typeface="TITUS Cyberbit Basic" panose="02020603050405020304" pitchFamily="18" charset="0"/>
                <a:cs typeface="Georgia" panose="02040502050405020303" pitchFamily="18" charset="0"/>
              </a:rPr>
              <a:t>oin</a:t>
            </a:r>
            <a:r>
              <a:rPr lang="en-US" sz="2600" b="1" i="1" dirty="0">
                <a:solidFill>
                  <a:srgbClr val="FF0000"/>
                </a:solidFill>
                <a:latin typeface="Georgia" panose="02040502050405020303" pitchFamily="18" charset="0"/>
                <a:ea typeface="TITUS Cyberbit Basic" panose="02020603050405020304" pitchFamily="18" charset="0"/>
                <a:cs typeface="Georgia" panose="02040502050405020303" pitchFamily="18" charset="0"/>
              </a:rPr>
              <a:t>g </a:t>
            </a:r>
            <a:r>
              <a:rPr lang="en-US" sz="2600" dirty="0">
                <a:solidFill>
                  <a:srgbClr val="00B050"/>
                </a:solidFill>
                <a:latin typeface="Georgia" panose="02040502050405020303" pitchFamily="18" charset="0"/>
                <a:ea typeface="TITUS Cyberbit Basic" panose="02020603050405020304" pitchFamily="18" charset="0"/>
                <a:cs typeface="Georgia" panose="02040502050405020303" pitchFamily="18" charset="0"/>
              </a:rPr>
              <a:t>up to this festival, for 					          </a:t>
            </a:r>
            <a:br>
              <a:rPr lang="en-US" sz="2600" dirty="0">
                <a:solidFill>
                  <a:srgbClr val="00B050"/>
                </a:solidFill>
                <a:latin typeface="Georgia" panose="02040502050405020303" pitchFamily="18" charset="0"/>
                <a:ea typeface="TITUS Cyberbit Basic" panose="02020603050405020304" pitchFamily="18" charset="0"/>
                <a:cs typeface="Georgia" panose="02040502050405020303" pitchFamily="18" charset="0"/>
              </a:rPr>
            </a:br>
            <a:r>
              <a:rPr lang="en-US" sz="2600" dirty="0">
                <a:solidFill>
                  <a:srgbClr val="00B050"/>
                </a:solidFill>
                <a:latin typeface="Georgia" panose="02040502050405020303" pitchFamily="18" charset="0"/>
                <a:ea typeface="TITUS Cyberbit Basic" panose="02020603050405020304" pitchFamily="18" charset="0"/>
                <a:cs typeface="Georgia" panose="02040502050405020303" pitchFamily="18" charset="0"/>
              </a:rPr>
              <a:t>has not yet been filled.” </a:t>
            </a:r>
            <a:endParaRPr lang="en-US" sz="22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marL="0" indent="0">
              <a:lnSpc>
                <a:spcPct val="100000"/>
              </a:lnSpc>
              <a:spcBef>
                <a:spcPts val="0"/>
              </a:spcBef>
              <a:spcAft>
                <a:spcPts val="1800"/>
              </a:spcAft>
              <a:buNone/>
            </a:pPr>
            <a:r>
              <a:rPr lang="en-US" dirty="0"/>
              <a:t>The 15</a:t>
            </a:r>
            <a:r>
              <a:rPr lang="en-US" baseline="30000" dirty="0"/>
              <a:t>th</a:t>
            </a:r>
            <a:r>
              <a:rPr lang="en-US" dirty="0"/>
              <a:t> of Tishri (7</a:t>
            </a:r>
            <a:r>
              <a:rPr lang="en-US" baseline="30000" dirty="0"/>
              <a:t>th</a:t>
            </a:r>
            <a:r>
              <a:rPr lang="en-US" dirty="0"/>
              <a:t> month) </a:t>
            </a:r>
            <a:r>
              <a:rPr lang="en-US" i="1" dirty="0">
                <a:solidFill>
                  <a:srgbClr val="FF0000"/>
                </a:solidFill>
              </a:rPr>
              <a:t>had not arrived yet, </a:t>
            </a:r>
            <a:r>
              <a:rPr lang="en-US" dirty="0"/>
              <a:t>according to the </a:t>
            </a:r>
            <a:r>
              <a:rPr lang="en-US" b="1" dirty="0" err="1">
                <a:solidFill>
                  <a:srgbClr val="0000CC"/>
                </a:solidFill>
              </a:rPr>
              <a:t>Tequfah</a:t>
            </a:r>
            <a:r>
              <a:rPr lang="en-US" dirty="0"/>
              <a:t> based </a:t>
            </a:r>
            <a:r>
              <a:rPr lang="en-US" b="1" dirty="0">
                <a:solidFill>
                  <a:srgbClr val="0000CC"/>
                </a:solidFill>
              </a:rPr>
              <a:t>Covenant Calendar </a:t>
            </a:r>
            <a:r>
              <a:rPr lang="en-US" dirty="0"/>
              <a:t>written in the </a:t>
            </a:r>
            <a:r>
              <a:rPr lang="en-US" b="1" dirty="0">
                <a:solidFill>
                  <a:srgbClr val="0000CC"/>
                </a:solidFill>
              </a:rPr>
              <a:t>Torah</a:t>
            </a:r>
            <a:r>
              <a:rPr lang="en-US" dirty="0"/>
              <a:t> </a:t>
            </a:r>
            <a:r>
              <a:rPr lang="en-US" dirty="0">
                <a:solidFill>
                  <a:srgbClr val="00B050"/>
                </a:solidFill>
              </a:rPr>
              <a:t>(Gen 1 – </a:t>
            </a:r>
            <a:r>
              <a:rPr lang="en-US" dirty="0" err="1">
                <a:solidFill>
                  <a:srgbClr val="00B050"/>
                </a:solidFill>
              </a:rPr>
              <a:t>Exo</a:t>
            </a:r>
            <a:r>
              <a:rPr lang="en-US" dirty="0">
                <a:solidFill>
                  <a:srgbClr val="00B050"/>
                </a:solidFill>
              </a:rPr>
              <a:t> 24:11).</a:t>
            </a:r>
          </a:p>
          <a:p>
            <a:pPr marL="0" indent="0">
              <a:buNone/>
            </a:pPr>
            <a:r>
              <a:rPr lang="en-US" dirty="0"/>
              <a:t>Why should </a:t>
            </a:r>
            <a:r>
              <a:rPr lang="en-US" b="1" dirty="0">
                <a:solidFill>
                  <a:srgbClr val="0000FF"/>
                </a:solidFill>
              </a:rPr>
              <a:t>Yahusha</a:t>
            </a:r>
            <a:r>
              <a:rPr lang="en-US" dirty="0"/>
              <a:t> go and observe the Jew’s </a:t>
            </a:r>
            <a:r>
              <a:rPr lang="en-US" b="1" dirty="0">
                <a:solidFill>
                  <a:srgbClr val="FF0000"/>
                </a:solidFill>
              </a:rPr>
              <a:t>Lunar</a:t>
            </a:r>
            <a:r>
              <a:rPr lang="en-US" dirty="0"/>
              <a:t> Sukkot/Tabernacles Festival when the </a:t>
            </a:r>
            <a:r>
              <a:rPr lang="en-US" dirty="0">
                <a:solidFill>
                  <a:srgbClr val="0000CC"/>
                </a:solidFill>
              </a:rPr>
              <a:t>Torah</a:t>
            </a:r>
            <a:r>
              <a:rPr lang="en-US" dirty="0"/>
              <a:t> appointed, </a:t>
            </a:r>
            <a:r>
              <a:rPr lang="en-US" dirty="0">
                <a:solidFill>
                  <a:srgbClr val="00B0F0"/>
                </a:solidFill>
              </a:rPr>
              <a:t>Qodesh (Set-Apart) </a:t>
            </a:r>
            <a:r>
              <a:rPr lang="en-US" u="sng" dirty="0">
                <a:ln>
                  <a:solidFill>
                    <a:srgbClr val="CC0099"/>
                  </a:solidFill>
                </a:ln>
                <a:solidFill>
                  <a:srgbClr val="00B0F0"/>
                </a:solidFill>
                <a:effectLst>
                  <a:glow rad="127000">
                    <a:srgbClr val="FFFF00"/>
                  </a:glow>
                </a:effectLst>
                <a:latin typeface="Arial Black" pitchFamily="34" charset="0"/>
              </a:rPr>
              <a:t>LIGHT</a:t>
            </a:r>
            <a:r>
              <a:rPr lang="en-US" dirty="0">
                <a:solidFill>
                  <a:srgbClr val="00B0F0"/>
                </a:solidFill>
              </a:rPr>
              <a:t>  based </a:t>
            </a:r>
            <a:r>
              <a:rPr lang="en-US" dirty="0"/>
              <a:t>designated time for Sukkot, had not yet arrived?</a:t>
            </a:r>
          </a:p>
        </p:txBody>
      </p:sp>
      <p:sp>
        <p:nvSpPr>
          <p:cNvPr id="4" name="Slide Number Placeholder 3"/>
          <p:cNvSpPr>
            <a:spLocks noGrp="1"/>
          </p:cNvSpPr>
          <p:nvPr>
            <p:ph type="sldNum" sz="quarter" idx="12"/>
          </p:nvPr>
        </p:nvSpPr>
        <p:spPr>
          <a:xfrm>
            <a:off x="9078195" y="6242049"/>
            <a:ext cx="2743200" cy="365125"/>
          </a:xfrm>
        </p:spPr>
        <p:txBody>
          <a:bodyPr/>
          <a:lstStyle/>
          <a:p>
            <a:fld id="{0B555D82-D20F-4DB7-B3E9-7B7EAC2F87A9}" type="slidenum">
              <a:rPr lang="en-US" smtClean="0">
                <a:solidFill>
                  <a:schemeClr val="tx1">
                    <a:lumMod val="95000"/>
                    <a:lumOff val="5000"/>
                  </a:schemeClr>
                </a:solidFill>
              </a:rPr>
              <a:t>15</a:t>
            </a:fld>
            <a:endParaRPr lang="en-US" dirty="0">
              <a:solidFill>
                <a:schemeClr val="tx1">
                  <a:lumMod val="95000"/>
                  <a:lumOff val="5000"/>
                </a:schemeClr>
              </a:solidFill>
            </a:endParaRPr>
          </a:p>
        </p:txBody>
      </p:sp>
      <p:sp>
        <p:nvSpPr>
          <p:cNvPr id="5" name="Rectangle 4"/>
          <p:cNvSpPr/>
          <p:nvPr/>
        </p:nvSpPr>
        <p:spPr>
          <a:xfrm>
            <a:off x="3104137" y="1534624"/>
            <a:ext cx="2874271" cy="33416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srgbClr val="0000CC"/>
                </a:solidFill>
                <a:effectLst>
                  <a:glow rad="228600">
                    <a:schemeClr val="accent4">
                      <a:satMod val="175000"/>
                      <a:alpha val="40000"/>
                    </a:schemeClr>
                  </a:glow>
                </a:effectLst>
                <a:latin typeface="Georgia" panose="02040502050405020303" pitchFamily="18" charset="0"/>
              </a:rPr>
              <a:t>I bear witness</a:t>
            </a:r>
          </a:p>
        </p:txBody>
      </p:sp>
      <p:sp>
        <p:nvSpPr>
          <p:cNvPr id="6" name="Curved Up Arrow 5"/>
          <p:cNvSpPr/>
          <p:nvPr/>
        </p:nvSpPr>
        <p:spPr>
          <a:xfrm>
            <a:off x="4216796" y="2308705"/>
            <a:ext cx="2156296" cy="573040"/>
          </a:xfrm>
          <a:prstGeom prst="curvedUpArrow">
            <a:avLst>
              <a:gd name="adj1" fmla="val 25000"/>
              <a:gd name="adj2" fmla="val 137670"/>
              <a:gd name="adj3" fmla="val 25000"/>
            </a:avLst>
          </a:prstGeom>
          <a:solidFill>
            <a:srgbClr val="34E9FC"/>
          </a:solidFill>
          <a:ln w="28575">
            <a:solidFill>
              <a:srgbClr val="FF3399"/>
            </a:solidFill>
          </a:ln>
          <a:effectLst>
            <a:glow rad="228600">
              <a:schemeClr val="accent3">
                <a:satMod val="175000"/>
                <a:alpha val="40000"/>
              </a:schemeClr>
            </a:glow>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p:cNvSpPr/>
          <p:nvPr/>
        </p:nvSpPr>
        <p:spPr>
          <a:xfrm>
            <a:off x="1861487" y="3277089"/>
            <a:ext cx="8413609" cy="40206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srgbClr val="0000CC"/>
                </a:solidFill>
                <a:effectLst>
                  <a:glow rad="101600">
                    <a:schemeClr val="accent5">
                      <a:satMod val="175000"/>
                      <a:alpha val="40000"/>
                    </a:schemeClr>
                  </a:glow>
                </a:effectLst>
                <a:latin typeface="Georgia" panose="02040502050405020303" pitchFamily="18" charset="0"/>
              </a:rPr>
              <a:t>MY TIME  </a:t>
            </a:r>
            <a:r>
              <a:rPr lang="en-US" sz="2800" dirty="0">
                <a:solidFill>
                  <a:srgbClr val="0000CC"/>
                </a:solidFill>
              </a:rPr>
              <a:t>[Blood Ratified Covenant Calendar Sukkot]</a:t>
            </a:r>
          </a:p>
        </p:txBody>
      </p:sp>
    </p:spTree>
    <p:extLst>
      <p:ext uri="{BB962C8B-B14F-4D97-AF65-F5344CB8AC3E}">
        <p14:creationId xmlns:p14="http://schemas.microsoft.com/office/powerpoint/2010/main" val="356356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750"/>
                                  </p:stCondLst>
                                  <p:iterate type="lt">
                                    <p:tmPct val="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par>
                                <p:cTn id="8" presetID="34" presetClass="emph" presetSubtype="0" repeatCount="2000" fill="hold" nodeType="withEffect">
                                  <p:stCondLst>
                                    <p:cond delay="1700"/>
                                  </p:stCondLst>
                                  <p:iterate type="lt">
                                    <p:tmPct val="10000"/>
                                  </p:iterate>
                                  <p:childTnLst>
                                    <p:animMotion origin="layout" path="M -1.875E-6 1.85185E-6 L -1.875E-6 -0.07222 " pathEditMode="relative" rAng="0" ptsTypes="AA">
                                      <p:cBhvr>
                                        <p:cTn id="9" dur="500" accel="50000" decel="50000" autoRev="1" fill="hold">
                                          <p:stCondLst>
                                            <p:cond delay="0"/>
                                          </p:stCondLst>
                                        </p:cTn>
                                        <p:tgtEl>
                                          <p:spTgt spid="5">
                                            <p:txEl>
                                              <p:pRg st="0" end="0"/>
                                            </p:txEl>
                                          </p:spTgt>
                                        </p:tgtEl>
                                        <p:attrNameLst>
                                          <p:attrName>ppt_x</p:attrName>
                                          <p:attrName>ppt_y</p:attrName>
                                        </p:attrNameLst>
                                      </p:cBhvr>
                                      <p:rCtr x="0" y="-3611"/>
                                    </p:animMotion>
                                    <p:animRot by="1500000">
                                      <p:cBhvr>
                                        <p:cTn id="10" dur="250" fill="hold">
                                          <p:stCondLst>
                                            <p:cond delay="0"/>
                                          </p:stCondLst>
                                        </p:cTn>
                                        <p:tgtEl>
                                          <p:spTgt spid="5">
                                            <p:txEl>
                                              <p:pRg st="0" end="0"/>
                                            </p:txEl>
                                          </p:spTgt>
                                        </p:tgtEl>
                                        <p:attrNameLst>
                                          <p:attrName>r</p:attrName>
                                        </p:attrNameLst>
                                      </p:cBhvr>
                                    </p:animRot>
                                    <p:animRot by="-1500000">
                                      <p:cBhvr>
                                        <p:cTn id="11" dur="250" fill="hold">
                                          <p:stCondLst>
                                            <p:cond delay="250"/>
                                          </p:stCondLst>
                                        </p:cTn>
                                        <p:tgtEl>
                                          <p:spTgt spid="5">
                                            <p:txEl>
                                              <p:pRg st="0" end="0"/>
                                            </p:txEl>
                                          </p:spTgt>
                                        </p:tgtEl>
                                        <p:attrNameLst>
                                          <p:attrName>r</p:attrName>
                                        </p:attrNameLst>
                                      </p:cBhvr>
                                    </p:animRot>
                                    <p:animRot by="-1500000">
                                      <p:cBhvr>
                                        <p:cTn id="12" dur="250" fill="hold">
                                          <p:stCondLst>
                                            <p:cond delay="500"/>
                                          </p:stCondLst>
                                        </p:cTn>
                                        <p:tgtEl>
                                          <p:spTgt spid="5">
                                            <p:txEl>
                                              <p:pRg st="0" end="0"/>
                                            </p:txEl>
                                          </p:spTgt>
                                        </p:tgtEl>
                                        <p:attrNameLst>
                                          <p:attrName>r</p:attrName>
                                        </p:attrNameLst>
                                      </p:cBhvr>
                                    </p:animRot>
                                    <p:animRot by="1500000">
                                      <p:cBhvr>
                                        <p:cTn id="13" dur="250" fill="hold">
                                          <p:stCondLst>
                                            <p:cond delay="750"/>
                                          </p:stCondLst>
                                        </p:cTn>
                                        <p:tgtEl>
                                          <p:spTgt spid="5">
                                            <p:txEl>
                                              <p:pRg st="0" end="0"/>
                                            </p:txEl>
                                          </p:spTgt>
                                        </p:tgtEl>
                                        <p:attrNameLst>
                                          <p:attrName>r</p:attrName>
                                        </p:attrNameLst>
                                      </p:cBhvr>
                                    </p:animRot>
                                  </p:childTnLst>
                                </p:cTn>
                              </p:par>
                              <p:par>
                                <p:cTn id="14" presetID="45" presetClass="entr" presetSubtype="0" fill="hold" grpId="0" nodeType="withEffect">
                                  <p:stCondLst>
                                    <p:cond delay="45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2000"/>
                                        <p:tgtEl>
                                          <p:spTgt spid="6"/>
                                        </p:tgtEl>
                                      </p:cBhvr>
                                    </p:animEffect>
                                    <p:anim calcmode="lin" valueType="num">
                                      <p:cBhvr>
                                        <p:cTn id="17" dur="2000" fill="hold"/>
                                        <p:tgtEl>
                                          <p:spTgt spid="6"/>
                                        </p:tgtEl>
                                        <p:attrNameLst>
                                          <p:attrName>ppt_w</p:attrName>
                                        </p:attrNameLst>
                                      </p:cBhvr>
                                      <p:tavLst>
                                        <p:tav tm="0" fmla="#ppt_w*sin(2.5*pi*$)">
                                          <p:val>
                                            <p:fltVal val="0"/>
                                          </p:val>
                                        </p:tav>
                                        <p:tav tm="100000">
                                          <p:val>
                                            <p:fltVal val="1"/>
                                          </p:val>
                                        </p:tav>
                                      </p:tavLst>
                                    </p:anim>
                                    <p:anim calcmode="lin" valueType="num">
                                      <p:cBhvr>
                                        <p:cTn id="18"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left)">
                                      <p:cBhvr>
                                        <p:cTn id="23" dur="500"/>
                                        <p:tgtEl>
                                          <p:spTgt spid="3">
                                            <p:txEl>
                                              <p:pRg st="1" end="1"/>
                                            </p:txEl>
                                          </p:spTgt>
                                        </p:tgtEl>
                                      </p:cBhvr>
                                    </p:animEffect>
                                  </p:childTnLst>
                                </p:cTn>
                              </p:par>
                              <p:par>
                                <p:cTn id="24" presetID="22" presetClass="entr" presetSubtype="8" fill="hold" nodeType="withEffect">
                                  <p:stCondLst>
                                    <p:cond delay="200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wipe(left)">
                                      <p:cBhvr>
                                        <p:cTn id="26" dur="2500"/>
                                        <p:tgtEl>
                                          <p:spTgt spid="7">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1000"/>
                                        <p:tgtEl>
                                          <p:spTgt spid="3">
                                            <p:txEl>
                                              <p:pRg st="2" end="2"/>
                                            </p:txEl>
                                          </p:spTgt>
                                        </p:tgtEl>
                                      </p:cBhvr>
                                    </p:animEffect>
                                    <p:anim calcmode="lin" valueType="num">
                                      <p:cBhvr>
                                        <p:cTn id="3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1000"/>
                                        <p:tgtEl>
                                          <p:spTgt spid="3">
                                            <p:txEl>
                                              <p:pRg st="3" end="3"/>
                                            </p:txEl>
                                          </p:spTgt>
                                        </p:tgtEl>
                                      </p:cBhvr>
                                    </p:animEffect>
                                    <p:anim calcmode="lin" valueType="num">
                                      <p:cBhvr>
                                        <p:cTn id="3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2694" y="179409"/>
            <a:ext cx="8266611" cy="797468"/>
          </a:xfrm>
          <a:solidFill>
            <a:srgbClr val="34E9FC"/>
          </a:solidFill>
          <a:ln w="76200">
            <a:solidFill>
              <a:srgbClr val="00FF00"/>
            </a:solidFill>
          </a:ln>
          <a:effectLst>
            <a:glow rad="228600">
              <a:schemeClr val="accent1">
                <a:satMod val="175000"/>
                <a:alpha val="40000"/>
              </a:schemeClr>
            </a:glow>
          </a:effectLst>
          <a:scene3d>
            <a:camera prst="orthographicFront"/>
            <a:lightRig rig="threePt" dir="t"/>
          </a:scene3d>
          <a:sp3d>
            <a:bevelT w="139700" h="139700" prst="divot"/>
          </a:sp3d>
        </p:spPr>
        <p:txBody>
          <a:bodyPr>
            <a:normAutofit/>
            <a:sp3d extrusionH="57150">
              <a:bevelT w="38100" h="38100"/>
            </a:sp3d>
          </a:bodyPr>
          <a:lstStyle/>
          <a:p>
            <a:r>
              <a:rPr lang="en-US" b="1" i="1" dirty="0">
                <a:solidFill>
                  <a:srgbClr val="0000CC"/>
                </a:solidFill>
                <a:latin typeface="Georgia" panose="02040502050405020303" pitchFamily="18" charset="0"/>
              </a:rPr>
              <a:t>Yahusha Witnesses?  HOW!</a:t>
            </a:r>
          </a:p>
        </p:txBody>
      </p:sp>
      <p:sp>
        <p:nvSpPr>
          <p:cNvPr id="3" name="Content Placeholder 2"/>
          <p:cNvSpPr>
            <a:spLocks noGrp="1"/>
          </p:cNvSpPr>
          <p:nvPr>
            <p:ph idx="1"/>
          </p:nvPr>
        </p:nvSpPr>
        <p:spPr>
          <a:xfrm>
            <a:off x="209007" y="1152939"/>
            <a:ext cx="11782696" cy="5600558"/>
          </a:xfrm>
          <a:solidFill>
            <a:srgbClr val="FDF1E9"/>
          </a:solidFill>
          <a:ln w="38100">
            <a:solidFill>
              <a:schemeClr val="accent2">
                <a:lumMod val="75000"/>
              </a:schemeClr>
            </a:solidFill>
          </a:ln>
          <a:scene3d>
            <a:camera prst="orthographicFront"/>
            <a:lightRig rig="threePt" dir="t"/>
          </a:scene3d>
          <a:sp3d>
            <a:bevelT w="101600" prst="riblet"/>
          </a:sp3d>
        </p:spPr>
        <p:txBody>
          <a:bodyPr>
            <a:normAutofit fontScale="92500" lnSpcReduction="10000"/>
          </a:bodyPr>
          <a:lstStyle/>
          <a:p>
            <a:pPr marL="0" indent="0">
              <a:buNone/>
            </a:pPr>
            <a:r>
              <a:rPr lang="en-US" sz="4800" dirty="0">
                <a:solidFill>
                  <a:srgbClr val="0000CC"/>
                </a:solidFill>
              </a:rPr>
              <a:t>Yahusha</a:t>
            </a:r>
            <a:r>
              <a:rPr lang="en-US" sz="4800" dirty="0"/>
              <a:t> tells us in no uncertain terms –</a:t>
            </a:r>
          </a:p>
          <a:p>
            <a:pPr marL="0" indent="0">
              <a:buNone/>
            </a:pPr>
            <a:r>
              <a:rPr lang="en-US" sz="4800" dirty="0"/>
              <a:t> </a:t>
            </a:r>
          </a:p>
          <a:p>
            <a:pPr marL="0" indent="0">
              <a:buNone/>
            </a:pPr>
            <a:endParaRPr lang="en-US" sz="4800" dirty="0"/>
          </a:p>
          <a:p>
            <a:pPr marL="0" indent="0">
              <a:buNone/>
            </a:pPr>
            <a:endParaRPr lang="en-US" sz="4800" dirty="0"/>
          </a:p>
          <a:p>
            <a:pPr marL="0" indent="0">
              <a:buNone/>
            </a:pPr>
            <a:r>
              <a:rPr lang="en-US" sz="3600" dirty="0"/>
              <a:t>When </a:t>
            </a:r>
            <a:r>
              <a:rPr lang="en-US" sz="3600" dirty="0">
                <a:solidFill>
                  <a:srgbClr val="0000CC"/>
                </a:solidFill>
              </a:rPr>
              <a:t>Yahusha</a:t>
            </a:r>
            <a:r>
              <a:rPr lang="en-US" sz="3600" dirty="0"/>
              <a:t> </a:t>
            </a:r>
            <a:r>
              <a:rPr lang="en-US" sz="3600" dirty="0">
                <a:ln>
                  <a:solidFill>
                    <a:schemeClr val="tx1"/>
                  </a:solidFill>
                </a:ln>
                <a:solidFill>
                  <a:srgbClr val="FF3399"/>
                </a:solidFill>
              </a:rPr>
              <a:t>actually physically witnesses </a:t>
            </a:r>
            <a:r>
              <a:rPr lang="en-US" sz="3600" dirty="0"/>
              <a:t>to a situation, what is it that you would expect to notice?  Would a very clear </a:t>
            </a:r>
            <a:r>
              <a:rPr lang="en-US" sz="3600" b="1" dirty="0">
                <a:ln>
                  <a:solidFill>
                    <a:srgbClr val="CC0099"/>
                  </a:solidFill>
                </a:ln>
                <a:solidFill>
                  <a:srgbClr val="00B0F0"/>
                </a:solidFill>
              </a:rPr>
              <a:t>DISCERNABLE</a:t>
            </a:r>
            <a:r>
              <a:rPr lang="en-US" sz="3600" dirty="0">
                <a:ln>
                  <a:solidFill>
                    <a:srgbClr val="CC0099"/>
                  </a:solidFill>
                </a:ln>
                <a:solidFill>
                  <a:srgbClr val="00B0F0"/>
                </a:solidFill>
              </a:rPr>
              <a:t> </a:t>
            </a:r>
            <a:r>
              <a:rPr lang="en-US" sz="3600" b="1" dirty="0">
                <a:ln>
                  <a:solidFill>
                    <a:srgbClr val="CC0099"/>
                  </a:solidFill>
                </a:ln>
                <a:solidFill>
                  <a:srgbClr val="00B0F0"/>
                </a:solidFill>
              </a:rPr>
              <a:t>DISCREPANCY</a:t>
            </a:r>
            <a:r>
              <a:rPr lang="en-US" sz="3600" dirty="0">
                <a:ln>
                  <a:solidFill>
                    <a:srgbClr val="CC0099"/>
                  </a:solidFill>
                </a:ln>
                <a:solidFill>
                  <a:srgbClr val="00B0F0"/>
                </a:solidFill>
              </a:rPr>
              <a:t> </a:t>
            </a:r>
            <a:r>
              <a:rPr lang="en-US" sz="3600" dirty="0"/>
              <a:t>between the </a:t>
            </a:r>
            <a:r>
              <a:rPr lang="en-US" sz="3600" b="1" dirty="0">
                <a:effectLst>
                  <a:outerShdw blurRad="50800" dist="50800" dir="5400000" sx="101000" sy="101000" algn="ctr" rotWithShape="0">
                    <a:srgbClr val="00FF00"/>
                  </a:outerShdw>
                </a:effectLst>
              </a:rPr>
              <a:t>tradition of the Pharisees </a:t>
            </a:r>
            <a:r>
              <a:rPr lang="en-US" sz="3600" dirty="0"/>
              <a:t>and the </a:t>
            </a:r>
            <a:r>
              <a:rPr lang="en-US" sz="3600" dirty="0">
                <a:solidFill>
                  <a:srgbClr val="0000CC"/>
                </a:solidFill>
              </a:rPr>
              <a:t>Torah Truth </a:t>
            </a:r>
            <a:r>
              <a:rPr lang="en-US" sz="3600" dirty="0"/>
              <a:t>be </a:t>
            </a:r>
            <a:r>
              <a:rPr lang="en-US" sz="3600" b="1" dirty="0">
                <a:ln>
                  <a:solidFill>
                    <a:sysClr val="windowText" lastClr="000000"/>
                  </a:solidFill>
                </a:ln>
                <a:solidFill>
                  <a:srgbClr val="00FF00"/>
                </a:solidFill>
                <a:effectLst>
                  <a:glow rad="76200">
                    <a:srgbClr val="FF0000"/>
                  </a:glow>
                </a:effectLst>
              </a:rPr>
              <a:t>exposed</a:t>
            </a:r>
            <a:r>
              <a:rPr lang="en-US" sz="3600" dirty="0"/>
              <a:t> to us? </a:t>
            </a:r>
          </a:p>
          <a:p>
            <a:pPr marL="0" indent="0">
              <a:buNone/>
            </a:pPr>
            <a:r>
              <a:rPr lang="en-US" sz="3600" dirty="0"/>
              <a:t>Could </a:t>
            </a:r>
            <a:r>
              <a:rPr lang="en-US" sz="3600" dirty="0" err="1">
                <a:solidFill>
                  <a:srgbClr val="0000CC"/>
                </a:solidFill>
                <a:effectLst>
                  <a:glow rad="127000">
                    <a:srgbClr val="00FF00">
                      <a:alpha val="96000"/>
                    </a:srgbClr>
                  </a:glow>
                </a:effectLst>
              </a:rPr>
              <a:t>Yahusha’s</a:t>
            </a:r>
            <a:r>
              <a:rPr lang="en-US" sz="3600" dirty="0">
                <a:effectLst>
                  <a:glow rad="127000">
                    <a:srgbClr val="00FF00">
                      <a:alpha val="96000"/>
                    </a:srgbClr>
                  </a:glow>
                </a:effectLst>
              </a:rPr>
              <a:t>  </a:t>
            </a:r>
            <a:r>
              <a:rPr lang="en-US" sz="3600" b="1" dirty="0">
                <a:effectLst>
                  <a:glow rad="127000">
                    <a:srgbClr val="00FF00">
                      <a:alpha val="96000"/>
                    </a:srgbClr>
                  </a:glow>
                </a:effectLst>
              </a:rPr>
              <a:t>witness</a:t>
            </a:r>
            <a:r>
              <a:rPr lang="en-US" sz="3600" dirty="0">
                <a:effectLst>
                  <a:glow rad="127000">
                    <a:srgbClr val="00FF00">
                      <a:alpha val="96000"/>
                    </a:srgbClr>
                  </a:glow>
                </a:effectLst>
              </a:rPr>
              <a:t> </a:t>
            </a:r>
            <a:r>
              <a:rPr lang="en-US" sz="3600" dirty="0"/>
              <a:t>extend even to a </a:t>
            </a:r>
            <a:r>
              <a:rPr lang="en-US" sz="3600" dirty="0">
                <a:ln>
                  <a:solidFill>
                    <a:sysClr val="windowText" lastClr="000000"/>
                  </a:solidFill>
                </a:ln>
                <a:effectLst>
                  <a:glow rad="304800">
                    <a:srgbClr val="34E9FC">
                      <a:alpha val="89000"/>
                    </a:srgbClr>
                  </a:glow>
                </a:effectLst>
              </a:rPr>
              <a:t>very physical example? </a:t>
            </a:r>
          </a:p>
          <a:p>
            <a:pPr marL="0" indent="0">
              <a:buNone/>
            </a:pPr>
            <a:r>
              <a:rPr lang="en-US" sz="3600" dirty="0">
                <a:solidFill>
                  <a:srgbClr val="FF0000"/>
                </a:solidFill>
              </a:rPr>
              <a:t>Or will </a:t>
            </a:r>
            <a:r>
              <a:rPr lang="en-US" sz="3600" b="1" dirty="0">
                <a:ln>
                  <a:solidFill>
                    <a:schemeClr val="tx1"/>
                  </a:solidFill>
                </a:ln>
                <a:solidFill>
                  <a:srgbClr val="FF0000"/>
                </a:solidFill>
                <a:effectLst>
                  <a:glow rad="127000">
                    <a:srgbClr val="FFFF00"/>
                  </a:glow>
                </a:effectLst>
              </a:rPr>
              <a:t>His witness </a:t>
            </a:r>
            <a:r>
              <a:rPr lang="en-US" sz="3600" dirty="0">
                <a:solidFill>
                  <a:srgbClr val="FF0000"/>
                </a:solidFill>
              </a:rPr>
              <a:t>pass </a:t>
            </a:r>
            <a:r>
              <a:rPr lang="en-US" sz="3600" u="sng" dirty="0">
                <a:solidFill>
                  <a:srgbClr val="FF0000"/>
                </a:solidFill>
              </a:rPr>
              <a:t>unnoticed</a:t>
            </a:r>
            <a:r>
              <a:rPr lang="en-US" sz="3600" dirty="0">
                <a:solidFill>
                  <a:srgbClr val="FF0000"/>
                </a:solidFill>
              </a:rPr>
              <a:t> over our heads?</a:t>
            </a:r>
          </a:p>
        </p:txBody>
      </p:sp>
      <p:sp>
        <p:nvSpPr>
          <p:cNvPr id="4" name="Slide Number Placeholder 3"/>
          <p:cNvSpPr>
            <a:spLocks noGrp="1"/>
          </p:cNvSpPr>
          <p:nvPr>
            <p:ph type="sldNum" sz="quarter" idx="12"/>
          </p:nvPr>
        </p:nvSpPr>
        <p:spPr>
          <a:xfrm>
            <a:off x="9127871" y="6311481"/>
            <a:ext cx="2743200" cy="365125"/>
          </a:xfrm>
        </p:spPr>
        <p:txBody>
          <a:bodyPr/>
          <a:lstStyle/>
          <a:p>
            <a:fld id="{0B555D82-D20F-4DB7-B3E9-7B7EAC2F87A9}" type="slidenum">
              <a:rPr lang="en-US" smtClean="0">
                <a:solidFill>
                  <a:schemeClr val="tx1">
                    <a:lumMod val="95000"/>
                    <a:lumOff val="5000"/>
                  </a:schemeClr>
                </a:solidFill>
              </a:rPr>
              <a:t>16</a:t>
            </a:fld>
            <a:endParaRPr lang="en-US" dirty="0">
              <a:solidFill>
                <a:schemeClr val="tx1">
                  <a:lumMod val="95000"/>
                  <a:lumOff val="5000"/>
                </a:schemeClr>
              </a:solidFill>
            </a:endParaRPr>
          </a:p>
        </p:txBody>
      </p:sp>
      <p:sp>
        <p:nvSpPr>
          <p:cNvPr id="5" name="Rectangle 4"/>
          <p:cNvSpPr/>
          <p:nvPr/>
        </p:nvSpPr>
        <p:spPr>
          <a:xfrm>
            <a:off x="784859" y="1986217"/>
            <a:ext cx="10622279" cy="1651042"/>
          </a:xfrm>
          <a:prstGeom prst="rect">
            <a:avLst/>
          </a:prstGeom>
          <a:solidFill>
            <a:srgbClr val="92D050"/>
          </a:solidFill>
          <a:ln w="76200">
            <a:solidFill>
              <a:srgbClr val="00B050"/>
            </a:solidFill>
          </a:ln>
          <a:effectLst>
            <a:glow rad="228600">
              <a:schemeClr val="accent2">
                <a:satMod val="175000"/>
                <a:alpha val="4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4400" i="1" dirty="0">
                <a:solidFill>
                  <a:srgbClr val="0000CC"/>
                </a:solidFill>
                <a:effectLst>
                  <a:outerShdw blurRad="50800" dist="50800" dir="5400000" sx="101000" sy="101000" algn="ctr" rotWithShape="0">
                    <a:srgbClr val="FF99FF"/>
                  </a:outerShdw>
                </a:effectLst>
                <a:latin typeface="Georgia" panose="02040502050405020303" pitchFamily="18" charset="0"/>
              </a:rPr>
              <a:t>I am, and will</a:t>
            </a:r>
            <a:r>
              <a:rPr lang="en-US" sz="4400" i="1" dirty="0">
                <a:solidFill>
                  <a:srgbClr val="0000CC"/>
                </a:solidFill>
                <a:latin typeface="Georgia" panose="02040502050405020303" pitchFamily="18" charset="0"/>
              </a:rPr>
              <a:t>, give you evidence through 			     of this insidious evil!</a:t>
            </a:r>
          </a:p>
        </p:txBody>
      </p:sp>
      <p:sp>
        <p:nvSpPr>
          <p:cNvPr id="6" name="Rectangle 5"/>
          <p:cNvSpPr/>
          <p:nvPr/>
        </p:nvSpPr>
        <p:spPr>
          <a:xfrm>
            <a:off x="1962694" y="2811738"/>
            <a:ext cx="3142444" cy="6819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i="1" dirty="0">
                <a:solidFill>
                  <a:srgbClr val="0000CC"/>
                </a:solidFill>
                <a:effectLst>
                  <a:glow rad="228600">
                    <a:srgbClr val="FFC000">
                      <a:satMod val="175000"/>
                      <a:alpha val="88000"/>
                    </a:srgbClr>
                  </a:glow>
                </a:effectLst>
                <a:latin typeface="Georgia" panose="02040502050405020303" pitchFamily="18" charset="0"/>
              </a:rPr>
              <a:t>My Witness</a:t>
            </a:r>
            <a:endParaRPr lang="en-US" dirty="0"/>
          </a:p>
        </p:txBody>
      </p:sp>
    </p:spTree>
    <p:extLst>
      <p:ext uri="{BB962C8B-B14F-4D97-AF65-F5344CB8AC3E}">
        <p14:creationId xmlns:p14="http://schemas.microsoft.com/office/powerpoint/2010/main" val="3478488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iterate type="lt">
                                    <p:tmPct val="0"/>
                                  </p:iterate>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par>
                                <p:cTn id="17" presetID="34" presetClass="emph" presetSubtype="0" repeatCount="5000" fill="hold" grpId="1" nodeType="withEffect">
                                  <p:stCondLst>
                                    <p:cond delay="2000"/>
                                  </p:stCondLst>
                                  <p:iterate type="lt">
                                    <p:tmPct val="10000"/>
                                  </p:iterate>
                                  <p:childTnLst>
                                    <p:animMotion origin="layout" path="M -3.75E-6 -2.22222E-6 L -3.75E-6 -0.07222 " pathEditMode="relative" rAng="0" ptsTypes="AA">
                                      <p:cBhvr>
                                        <p:cTn id="18" dur="1000" accel="50000" decel="50000" autoRev="1" fill="hold">
                                          <p:stCondLst>
                                            <p:cond delay="0"/>
                                          </p:stCondLst>
                                        </p:cTn>
                                        <p:tgtEl>
                                          <p:spTgt spid="6"/>
                                        </p:tgtEl>
                                        <p:attrNameLst>
                                          <p:attrName>ppt_x</p:attrName>
                                          <p:attrName>ppt_y</p:attrName>
                                        </p:attrNameLst>
                                      </p:cBhvr>
                                      <p:rCtr x="0" y="-3611"/>
                                    </p:animMotion>
                                    <p:animRot by="1500000">
                                      <p:cBhvr>
                                        <p:cTn id="19" dur="500" fill="hold">
                                          <p:stCondLst>
                                            <p:cond delay="0"/>
                                          </p:stCondLst>
                                        </p:cTn>
                                        <p:tgtEl>
                                          <p:spTgt spid="6"/>
                                        </p:tgtEl>
                                        <p:attrNameLst>
                                          <p:attrName>r</p:attrName>
                                        </p:attrNameLst>
                                      </p:cBhvr>
                                    </p:animRot>
                                    <p:animRot by="-1500000">
                                      <p:cBhvr>
                                        <p:cTn id="20" dur="500" fill="hold">
                                          <p:stCondLst>
                                            <p:cond delay="500"/>
                                          </p:stCondLst>
                                        </p:cTn>
                                        <p:tgtEl>
                                          <p:spTgt spid="6"/>
                                        </p:tgtEl>
                                        <p:attrNameLst>
                                          <p:attrName>r</p:attrName>
                                        </p:attrNameLst>
                                      </p:cBhvr>
                                    </p:animRot>
                                    <p:animRot by="-1500000">
                                      <p:cBhvr>
                                        <p:cTn id="21" dur="500" fill="hold">
                                          <p:stCondLst>
                                            <p:cond delay="1000"/>
                                          </p:stCondLst>
                                        </p:cTn>
                                        <p:tgtEl>
                                          <p:spTgt spid="6"/>
                                        </p:tgtEl>
                                        <p:attrNameLst>
                                          <p:attrName>r</p:attrName>
                                        </p:attrNameLst>
                                      </p:cBhvr>
                                    </p:animRot>
                                    <p:animRot by="1500000">
                                      <p:cBhvr>
                                        <p:cTn id="22" dur="500" fill="hold">
                                          <p:stCondLst>
                                            <p:cond delay="1500"/>
                                          </p:stCondLst>
                                        </p:cTn>
                                        <p:tgtEl>
                                          <p:spTgt spid="6"/>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6"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456" y="41030"/>
            <a:ext cx="6402130" cy="675410"/>
          </a:xfrm>
          <a:solidFill>
            <a:schemeClr val="accent4">
              <a:lumMod val="20000"/>
              <a:lumOff val="80000"/>
            </a:schemeClr>
          </a:solidFill>
          <a:ln>
            <a:solidFill>
              <a:schemeClr val="bg1">
                <a:lumMod val="65000"/>
              </a:schemeClr>
            </a:solidFill>
          </a:ln>
          <a:effectLst>
            <a:glow rad="139700">
              <a:schemeClr val="accent6">
                <a:satMod val="175000"/>
                <a:alpha val="40000"/>
              </a:schemeClr>
            </a:glow>
          </a:effectLst>
          <a:scene3d>
            <a:camera prst="orthographicFront"/>
            <a:lightRig rig="threePt" dir="t"/>
          </a:scene3d>
          <a:sp3d>
            <a:bevelT w="114300" prst="artDeco"/>
          </a:sp3d>
        </p:spPr>
        <p:txBody>
          <a:bodyPr>
            <a:normAutofit fontScale="90000"/>
          </a:bodyPr>
          <a:lstStyle/>
          <a:p>
            <a:pPr algn="ctr"/>
            <a:r>
              <a:rPr lang="en-US" dirty="0"/>
              <a:t> </a:t>
            </a:r>
            <a:r>
              <a:rPr lang="en-US" b="1" dirty="0">
                <a:solidFill>
                  <a:srgbClr val="0000FF"/>
                </a:solidFill>
              </a:rPr>
              <a:t>Yahusha</a:t>
            </a:r>
            <a:r>
              <a:rPr lang="en-US" dirty="0"/>
              <a:t> refrains from going...</a:t>
            </a:r>
          </a:p>
        </p:txBody>
      </p:sp>
      <p:sp>
        <p:nvSpPr>
          <p:cNvPr id="3" name="Content Placeholder 2"/>
          <p:cNvSpPr>
            <a:spLocks noGrp="1"/>
          </p:cNvSpPr>
          <p:nvPr>
            <p:ph idx="1"/>
          </p:nvPr>
        </p:nvSpPr>
        <p:spPr>
          <a:xfrm>
            <a:off x="270456" y="774051"/>
            <a:ext cx="11642502" cy="5855350"/>
          </a:xfrm>
          <a:solidFill>
            <a:schemeClr val="bg1"/>
          </a:solidFill>
          <a:ln w="38100">
            <a:solidFill>
              <a:srgbClr val="00B050"/>
            </a:solidFill>
          </a:ln>
          <a:scene3d>
            <a:camera prst="orthographicFront"/>
            <a:lightRig rig="threePt" dir="t"/>
          </a:scene3d>
          <a:sp3d>
            <a:bevelT prst="angle"/>
          </a:sp3d>
        </p:spPr>
        <p:txBody>
          <a:bodyPr lIns="182880" tIns="91440">
            <a:sp3d extrusionH="57150">
              <a:bevelT w="38100" h="38100"/>
            </a:sp3d>
          </a:bodyPr>
          <a:lstStyle/>
          <a:p>
            <a:pPr marL="0" indent="0">
              <a:spcBef>
                <a:spcPts val="0"/>
              </a:spcBef>
              <a:spcAft>
                <a:spcPts val="1200"/>
              </a:spcAft>
              <a:buNone/>
            </a:pPr>
            <a:r>
              <a:rPr lang="en-US" dirty="0">
                <a:solidFill>
                  <a:srgbClr val="008080"/>
                </a:solidFill>
                <a:latin typeface="Georgia" panose="02040502050405020303" pitchFamily="18" charset="0"/>
              </a:rPr>
              <a:t>John 7:9</a:t>
            </a:r>
            <a:r>
              <a:rPr lang="en-US" dirty="0">
                <a:solidFill>
                  <a:prstClr val="black"/>
                </a:solidFill>
                <a:latin typeface="Georgia" panose="02040502050405020303" pitchFamily="18" charset="0"/>
              </a:rPr>
              <a:t>  </a:t>
            </a:r>
            <a:r>
              <a:rPr lang="en-US" dirty="0">
                <a:solidFill>
                  <a:schemeClr val="accent2">
                    <a:lumMod val="75000"/>
                  </a:schemeClr>
                </a:solidFill>
                <a:latin typeface="Georgia" panose="02040502050405020303" pitchFamily="18" charset="0"/>
              </a:rPr>
              <a:t>And having said this to them, </a:t>
            </a:r>
            <a:r>
              <a:rPr lang="en-US" u="sng" dirty="0">
                <a:solidFill>
                  <a:srgbClr val="FF0000"/>
                </a:solidFill>
                <a:latin typeface="Georgia" panose="02040502050405020303" pitchFamily="18" charset="0"/>
              </a:rPr>
              <a:t>He sta</a:t>
            </a:r>
            <a:r>
              <a:rPr lang="en-US" dirty="0">
                <a:solidFill>
                  <a:srgbClr val="FF0000"/>
                </a:solidFill>
                <a:latin typeface="Georgia" panose="02040502050405020303" pitchFamily="18" charset="0"/>
              </a:rPr>
              <a:t>y</a:t>
            </a:r>
            <a:r>
              <a:rPr lang="en-US" u="sng" dirty="0">
                <a:solidFill>
                  <a:srgbClr val="FF0000"/>
                </a:solidFill>
                <a:latin typeface="Georgia" panose="02040502050405020303" pitchFamily="18" charset="0"/>
              </a:rPr>
              <a:t>ed in </a:t>
            </a:r>
            <a:r>
              <a:rPr lang="en-US" u="sng" dirty="0" err="1">
                <a:solidFill>
                  <a:srgbClr val="FF0000"/>
                </a:solidFill>
                <a:latin typeface="Georgia" panose="02040502050405020303" pitchFamily="18" charset="0"/>
              </a:rPr>
              <a:t>Galil</a:t>
            </a:r>
            <a:r>
              <a:rPr lang="en-US" dirty="0">
                <a:solidFill>
                  <a:srgbClr val="FF0000"/>
                </a:solidFill>
                <a:latin typeface="Georgia" panose="02040502050405020303" pitchFamily="18" charset="0"/>
              </a:rPr>
              <a:t>.</a:t>
            </a:r>
            <a:r>
              <a:rPr lang="en-US" dirty="0">
                <a:solidFill>
                  <a:schemeClr val="accent2">
                    <a:lumMod val="75000"/>
                  </a:schemeClr>
                </a:solidFill>
                <a:latin typeface="Georgia" panose="02040502050405020303" pitchFamily="18" charset="0"/>
              </a:rPr>
              <a:t> </a:t>
            </a:r>
            <a:endParaRPr lang="en-US" sz="800" dirty="0">
              <a:solidFill>
                <a:schemeClr val="accent2">
                  <a:lumMod val="75000"/>
                </a:schemeClr>
              </a:solidFill>
              <a:latin typeface="Georgia" panose="02040502050405020303" pitchFamily="18" charset="0"/>
            </a:endParaRPr>
          </a:p>
          <a:p>
            <a:pPr marL="0" indent="0">
              <a:spcBef>
                <a:spcPts val="0"/>
              </a:spcBef>
              <a:spcAft>
                <a:spcPts val="1200"/>
              </a:spcAft>
              <a:buNone/>
            </a:pPr>
            <a:r>
              <a:rPr lang="en-US" dirty="0"/>
              <a:t>Is this verse indicating to us that </a:t>
            </a:r>
            <a:r>
              <a:rPr lang="en-US" b="1" dirty="0">
                <a:solidFill>
                  <a:srgbClr val="0000FF"/>
                </a:solidFill>
              </a:rPr>
              <a:t>Yahusha</a:t>
            </a:r>
            <a:r>
              <a:rPr lang="en-US" dirty="0"/>
              <a:t> 			                from being required to observe the statutes and attend the Feasts of </a:t>
            </a:r>
            <a:r>
              <a:rPr lang="en-US" b="1" dirty="0">
                <a:solidFill>
                  <a:srgbClr val="0000CC"/>
                </a:solidFill>
              </a:rPr>
              <a:t>Yahuah?</a:t>
            </a:r>
          </a:p>
          <a:p>
            <a:pPr marL="0" indent="0">
              <a:buNone/>
            </a:pPr>
            <a:r>
              <a:rPr lang="en-US" dirty="0"/>
              <a:t>It </a:t>
            </a:r>
            <a:r>
              <a:rPr lang="en-US" b="1" dirty="0">
                <a:solidFill>
                  <a:srgbClr val="FF0000"/>
                </a:solidFill>
              </a:rPr>
              <a:t>appears on the surface </a:t>
            </a:r>
            <a:r>
              <a:rPr lang="en-US" dirty="0"/>
              <a:t>that </a:t>
            </a:r>
            <a:r>
              <a:rPr lang="en-US" b="1" dirty="0">
                <a:solidFill>
                  <a:srgbClr val="0000FF"/>
                </a:solidFill>
              </a:rPr>
              <a:t>Yahusha</a:t>
            </a:r>
            <a:r>
              <a:rPr lang="en-US" dirty="0"/>
              <a:t> was </a:t>
            </a:r>
            <a:r>
              <a:rPr lang="en-US" dirty="0">
                <a:effectLst>
                  <a:glow rad="127000">
                    <a:srgbClr val="00FF00"/>
                  </a:glow>
                </a:effectLst>
              </a:rPr>
              <a:t>ignoring the statute based command</a:t>
            </a:r>
            <a:r>
              <a:rPr lang="en-US" dirty="0"/>
              <a:t> that 		    need to present themselves before </a:t>
            </a:r>
            <a:r>
              <a:rPr lang="en-US" b="1" dirty="0">
                <a:solidFill>
                  <a:srgbClr val="0000FF"/>
                </a:solidFill>
              </a:rPr>
              <a:t>Yahuah</a:t>
            </a:r>
            <a:r>
              <a:rPr lang="en-US" dirty="0"/>
              <a:t> at the Appointed Times – Mo-</a:t>
            </a:r>
            <a:r>
              <a:rPr lang="en-US" dirty="0" err="1"/>
              <a:t>edim</a:t>
            </a:r>
            <a:r>
              <a:rPr lang="en-US" dirty="0"/>
              <a:t>!  (Reference specifically </a:t>
            </a:r>
            <a:r>
              <a:rPr lang="en-US" dirty="0" err="1">
                <a:solidFill>
                  <a:srgbClr val="00B050"/>
                </a:solidFill>
              </a:rPr>
              <a:t>Exo</a:t>
            </a:r>
            <a:r>
              <a:rPr lang="en-US" dirty="0">
                <a:solidFill>
                  <a:srgbClr val="00B050"/>
                </a:solidFill>
              </a:rPr>
              <a:t> 23:17.)</a:t>
            </a:r>
          </a:p>
          <a:p>
            <a:pPr marL="365760" indent="-914400">
              <a:spcBef>
                <a:spcPts val="0"/>
              </a:spcBef>
              <a:buNone/>
            </a:pPr>
            <a:endParaRPr lang="en-US" sz="3200" dirty="0">
              <a:solidFill>
                <a:srgbClr val="008080"/>
              </a:solidFill>
              <a:latin typeface="Georgia" panose="02040502050405020303" pitchFamily="18" charset="0"/>
            </a:endParaRPr>
          </a:p>
          <a:p>
            <a:pPr marL="1554480" indent="-1554480">
              <a:spcBef>
                <a:spcPts val="0"/>
              </a:spcBef>
              <a:buNone/>
            </a:pPr>
            <a:r>
              <a:rPr lang="en-US" dirty="0">
                <a:solidFill>
                  <a:srgbClr val="008080"/>
                </a:solidFill>
                <a:latin typeface="Georgia" panose="02040502050405020303" pitchFamily="18" charset="0"/>
              </a:rPr>
              <a:t>Exo 23:17</a:t>
            </a:r>
            <a:r>
              <a:rPr lang="en-US" dirty="0">
                <a:solidFill>
                  <a:prstClr val="black"/>
                </a:solidFill>
                <a:latin typeface="Georgia" panose="02040502050405020303" pitchFamily="18" charset="0"/>
              </a:rPr>
              <a:t>	</a:t>
            </a:r>
            <a:r>
              <a:rPr lang="en-US" dirty="0">
                <a:solidFill>
                  <a:srgbClr val="0070C0"/>
                </a:solidFill>
                <a:latin typeface="Georgia" panose="02040502050405020303" pitchFamily="18" charset="0"/>
              </a:rPr>
              <a:t>“Three times in the year 	       </a:t>
            </a:r>
            <a:r>
              <a:rPr lang="en-US" b="1" dirty="0">
                <a:solidFill>
                  <a:srgbClr val="FF0000"/>
                </a:solidFill>
                <a:latin typeface="Georgia" panose="02040502050405020303" pitchFamily="18" charset="0"/>
              </a:rPr>
              <a:t>y</a:t>
            </a:r>
            <a:r>
              <a:rPr lang="en-US" b="1" u="sng" dirty="0">
                <a:solidFill>
                  <a:srgbClr val="FF0000"/>
                </a:solidFill>
                <a:latin typeface="Georgia" panose="02040502050405020303" pitchFamily="18" charset="0"/>
              </a:rPr>
              <a:t>our males</a:t>
            </a:r>
            <a:r>
              <a:rPr lang="en-US" b="1" dirty="0">
                <a:solidFill>
                  <a:srgbClr val="FF0000"/>
                </a:solidFill>
                <a:latin typeface="Georgia" panose="02040502050405020303" pitchFamily="18" charset="0"/>
              </a:rPr>
              <a:t> </a:t>
            </a:r>
            <a:r>
              <a:rPr lang="en-US" dirty="0">
                <a:solidFill>
                  <a:srgbClr val="0070C0"/>
                </a:solidFill>
                <a:latin typeface="Georgia" panose="02040502050405020303" pitchFamily="18" charset="0"/>
              </a:rPr>
              <a:t>are to appear before the Master </a:t>
            </a:r>
            <a:r>
              <a:rPr lang="he-IL" b="1" dirty="0">
                <a:solidFill>
                  <a:srgbClr val="0000FF"/>
                </a:solidFill>
                <a:latin typeface="SBL Hebrew"/>
              </a:rPr>
              <a:t>יהוה</a:t>
            </a:r>
            <a:r>
              <a:rPr lang="en-US" b="1" dirty="0">
                <a:solidFill>
                  <a:srgbClr val="0000FF"/>
                </a:solidFill>
                <a:latin typeface="Georgia" panose="02040502050405020303" pitchFamily="18" charset="0"/>
              </a:rPr>
              <a:t> </a:t>
            </a:r>
            <a:r>
              <a:rPr lang="en-US" sz="2400" b="1" dirty="0">
                <a:solidFill>
                  <a:srgbClr val="0000FF"/>
                </a:solidFill>
                <a:latin typeface="Georgia" panose="02040502050405020303" pitchFamily="18" charset="0"/>
              </a:rPr>
              <a:t>[</a:t>
            </a:r>
            <a:r>
              <a:rPr lang="en-US" sz="2400" b="1" dirty="0" err="1">
                <a:solidFill>
                  <a:srgbClr val="0000FF"/>
                </a:solidFill>
                <a:latin typeface="Georgia" panose="02040502050405020303" pitchFamily="18" charset="0"/>
              </a:rPr>
              <a:t>Yahuah</a:t>
            </a:r>
            <a:r>
              <a:rPr lang="en-US" sz="2400" b="1" dirty="0">
                <a:solidFill>
                  <a:srgbClr val="0000FF"/>
                </a:solidFill>
                <a:latin typeface="Georgia" panose="02040502050405020303" pitchFamily="18" charset="0"/>
              </a:rPr>
              <a:t>]. </a:t>
            </a:r>
          </a:p>
          <a:p>
            <a:pPr marL="365760" indent="-914400">
              <a:spcBef>
                <a:spcPts val="0"/>
              </a:spcBef>
              <a:buNone/>
            </a:pPr>
            <a:endParaRPr lang="en-US" sz="800" dirty="0">
              <a:solidFill>
                <a:srgbClr val="0070C0"/>
              </a:solidFill>
              <a:latin typeface="Georgia" panose="02040502050405020303" pitchFamily="18" charset="0"/>
            </a:endParaRPr>
          </a:p>
        </p:txBody>
      </p:sp>
      <p:sp>
        <p:nvSpPr>
          <p:cNvPr id="4" name="Rectangle 3"/>
          <p:cNvSpPr/>
          <p:nvPr/>
        </p:nvSpPr>
        <p:spPr>
          <a:xfrm>
            <a:off x="511203" y="4962903"/>
            <a:ext cx="11140226" cy="1458680"/>
          </a:xfrm>
          <a:prstGeom prst="rect">
            <a:avLst/>
          </a:prstGeom>
          <a:solidFill>
            <a:srgbClr val="FFFF00"/>
          </a:solidFill>
          <a:ln w="76200">
            <a:solidFill>
              <a:srgbClr val="00B0F0"/>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lvl="0" algn="ctr">
              <a:lnSpc>
                <a:spcPct val="90000"/>
              </a:lnSpc>
              <a:spcBef>
                <a:spcPts val="1000"/>
              </a:spcBef>
            </a:pPr>
            <a:r>
              <a:rPr lang="en-US" sz="2800" dirty="0">
                <a:solidFill>
                  <a:prstClr val="black"/>
                </a:solidFill>
              </a:rPr>
              <a:t>Is there any place in the Scriptures where we learn that </a:t>
            </a:r>
            <a:r>
              <a:rPr lang="en-US" sz="2800" b="1" dirty="0">
                <a:solidFill>
                  <a:srgbClr val="0000FF"/>
                </a:solidFill>
              </a:rPr>
              <a:t>Yahusha</a:t>
            </a:r>
            <a:r>
              <a:rPr lang="en-US" sz="2800" dirty="0">
                <a:solidFill>
                  <a:prstClr val="black"/>
                </a:solidFill>
              </a:rPr>
              <a:t> </a:t>
            </a:r>
            <a:r>
              <a:rPr lang="en-US" sz="2800" i="1" u="sng" dirty="0">
                <a:solidFill>
                  <a:srgbClr val="FF0000"/>
                </a:solidFill>
              </a:rPr>
              <a:t>need not observe the will o</a:t>
            </a:r>
            <a:r>
              <a:rPr lang="en-US" sz="2800" i="1" dirty="0">
                <a:solidFill>
                  <a:srgbClr val="FF0000"/>
                </a:solidFill>
              </a:rPr>
              <a:t>f </a:t>
            </a:r>
            <a:r>
              <a:rPr lang="en-US" sz="2800" i="1" u="sng" dirty="0">
                <a:solidFill>
                  <a:srgbClr val="FF0000"/>
                </a:solidFill>
              </a:rPr>
              <a:t>His Father</a:t>
            </a:r>
            <a:r>
              <a:rPr lang="en-US" sz="2800" i="1" dirty="0">
                <a:solidFill>
                  <a:srgbClr val="FF0000"/>
                </a:solidFill>
              </a:rPr>
              <a:t>?  </a:t>
            </a:r>
            <a:r>
              <a:rPr lang="en-US" sz="2800" b="1" dirty="0">
                <a:solidFill>
                  <a:srgbClr val="FF0000"/>
                </a:solidFill>
              </a:rPr>
              <a:t>What</a:t>
            </a:r>
            <a:r>
              <a:rPr lang="en-US" sz="2800" dirty="0">
                <a:solidFill>
                  <a:prstClr val="black"/>
                </a:solidFill>
              </a:rPr>
              <a:t> </a:t>
            </a:r>
            <a:r>
              <a:rPr lang="en-US" sz="2800" b="1" dirty="0">
                <a:solidFill>
                  <a:prstClr val="black"/>
                </a:solidFill>
                <a:effectLst>
                  <a:outerShdw blurRad="50800" dist="50800" dir="5400000" sx="102000" sy="102000" algn="ctr" rotWithShape="0">
                    <a:srgbClr val="00FF00"/>
                  </a:outerShdw>
                </a:effectLst>
              </a:rPr>
              <a:t>factor</a:t>
            </a:r>
            <a:r>
              <a:rPr lang="en-US" sz="2800" dirty="0">
                <a:solidFill>
                  <a:prstClr val="black"/>
                </a:solidFill>
              </a:rPr>
              <a:t> gave </a:t>
            </a:r>
            <a:r>
              <a:rPr lang="en-US" sz="2800" b="1" dirty="0">
                <a:solidFill>
                  <a:srgbClr val="0000FF"/>
                </a:solidFill>
              </a:rPr>
              <a:t>Yahusha</a:t>
            </a:r>
            <a:r>
              <a:rPr lang="en-US" sz="2800" dirty="0">
                <a:solidFill>
                  <a:prstClr val="black"/>
                </a:solidFill>
              </a:rPr>
              <a:t> the authority to </a:t>
            </a:r>
            <a:br>
              <a:rPr lang="en-US" sz="2800" dirty="0">
                <a:solidFill>
                  <a:prstClr val="black"/>
                </a:solidFill>
              </a:rPr>
            </a:br>
            <a:r>
              <a:rPr lang="en-US" sz="2800" b="1" dirty="0">
                <a:solidFill>
                  <a:srgbClr val="FF0000"/>
                </a:solidFill>
              </a:rPr>
              <a:t>“</a:t>
            </a:r>
            <a:r>
              <a:rPr lang="en-US" sz="2800" b="1" dirty="0">
                <a:ln>
                  <a:solidFill>
                    <a:schemeClr val="tx1"/>
                  </a:solidFill>
                </a:ln>
                <a:solidFill>
                  <a:srgbClr val="FF0000"/>
                </a:solidFill>
              </a:rPr>
              <a:t>skip out</a:t>
            </a:r>
            <a:r>
              <a:rPr lang="en-US" sz="2800" b="1" dirty="0">
                <a:solidFill>
                  <a:srgbClr val="FF0000"/>
                </a:solidFill>
              </a:rPr>
              <a:t>” </a:t>
            </a:r>
            <a:r>
              <a:rPr lang="en-US" sz="2800" dirty="0">
                <a:solidFill>
                  <a:prstClr val="black"/>
                </a:solidFill>
              </a:rPr>
              <a:t>from presenting Himself to the Father on the first of Sukkot?</a:t>
            </a:r>
          </a:p>
        </p:txBody>
      </p:sp>
      <p:grpSp>
        <p:nvGrpSpPr>
          <p:cNvPr id="15" name="Group 14"/>
          <p:cNvGrpSpPr/>
          <p:nvPr/>
        </p:nvGrpSpPr>
        <p:grpSpPr>
          <a:xfrm>
            <a:off x="6173517" y="3288650"/>
            <a:ext cx="5306095" cy="759852"/>
            <a:chOff x="6246254" y="3361387"/>
            <a:chExt cx="5306095" cy="759852"/>
          </a:xfrm>
        </p:grpSpPr>
        <p:cxnSp>
          <p:nvCxnSpPr>
            <p:cNvPr id="7" name="Straight Connector 6"/>
            <p:cNvCxnSpPr/>
            <p:nvPr/>
          </p:nvCxnSpPr>
          <p:spPr>
            <a:xfrm flipH="1">
              <a:off x="6452316" y="3751932"/>
              <a:ext cx="4043966" cy="12879"/>
            </a:xfrm>
            <a:prstGeom prst="line">
              <a:avLst/>
            </a:prstGeom>
            <a:ln w="57150">
              <a:solidFill>
                <a:srgbClr val="CC00FF"/>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5" name="Explosion 1 4"/>
            <p:cNvSpPr/>
            <p:nvPr/>
          </p:nvSpPr>
          <p:spPr>
            <a:xfrm>
              <a:off x="10264462" y="3361387"/>
              <a:ext cx="1287887" cy="643944"/>
            </a:xfrm>
            <a:prstGeom prst="irregularSeal1">
              <a:avLst/>
            </a:prstGeom>
            <a:solidFill>
              <a:srgbClr val="FFFF00"/>
            </a:solidFill>
            <a:ln w="57150">
              <a:solidFill>
                <a:srgbClr val="CC00FF"/>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H="1">
              <a:off x="6246254" y="3751932"/>
              <a:ext cx="218941" cy="369307"/>
            </a:xfrm>
            <a:prstGeom prst="straightConnector1">
              <a:avLst/>
            </a:prstGeom>
            <a:ln w="57150">
              <a:solidFill>
                <a:srgbClr val="CC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6" name="Slide Number Placeholder 5"/>
          <p:cNvSpPr>
            <a:spLocks noGrp="1"/>
          </p:cNvSpPr>
          <p:nvPr>
            <p:ph type="sldNum" sz="quarter" idx="12"/>
          </p:nvPr>
        </p:nvSpPr>
        <p:spPr>
          <a:xfrm>
            <a:off x="9192496" y="6304395"/>
            <a:ext cx="2743200" cy="365125"/>
          </a:xfrm>
        </p:spPr>
        <p:txBody>
          <a:bodyPr/>
          <a:lstStyle/>
          <a:p>
            <a:fld id="{0B555D82-D20F-4DB7-B3E9-7B7EAC2F87A9}" type="slidenum">
              <a:rPr lang="en-US" smtClean="0">
                <a:solidFill>
                  <a:schemeClr val="tx1">
                    <a:lumMod val="95000"/>
                    <a:lumOff val="5000"/>
                  </a:schemeClr>
                </a:solidFill>
              </a:rPr>
              <a:t>17</a:t>
            </a:fld>
            <a:endParaRPr lang="en-US" dirty="0">
              <a:solidFill>
                <a:schemeClr val="tx1">
                  <a:lumMod val="95000"/>
                  <a:lumOff val="5000"/>
                </a:schemeClr>
              </a:solidFill>
            </a:endParaRPr>
          </a:p>
        </p:txBody>
      </p:sp>
      <p:sp>
        <p:nvSpPr>
          <p:cNvPr id="8" name="Rectangle 7"/>
          <p:cNvSpPr/>
          <p:nvPr/>
        </p:nvSpPr>
        <p:spPr>
          <a:xfrm>
            <a:off x="6421800" y="1351854"/>
            <a:ext cx="3517330" cy="4128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US" sz="2800" b="1" i="1" dirty="0">
                <a:solidFill>
                  <a:srgbClr val="CC0099"/>
                </a:solidFill>
                <a:effectLst>
                  <a:glow rad="101600">
                    <a:srgbClr val="00FF00">
                      <a:alpha val="60000"/>
                    </a:srgbClr>
                  </a:glow>
                </a:effectLst>
                <a:latin typeface="Georgia" panose="02040502050405020303" pitchFamily="18" charset="0"/>
              </a:rPr>
              <a:t>had an exemption</a:t>
            </a:r>
          </a:p>
        </p:txBody>
      </p:sp>
      <p:sp>
        <p:nvSpPr>
          <p:cNvPr id="9" name="Rectangle 8"/>
          <p:cNvSpPr/>
          <p:nvPr/>
        </p:nvSpPr>
        <p:spPr>
          <a:xfrm>
            <a:off x="2595344" y="2822714"/>
            <a:ext cx="1804378" cy="357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US" sz="2800" b="1" dirty="0">
                <a:solidFill>
                  <a:srgbClr val="CC00FF"/>
                </a:solidFill>
                <a:effectLst>
                  <a:glow rad="228600">
                    <a:schemeClr val="accent4">
                      <a:satMod val="175000"/>
                      <a:alpha val="40000"/>
                    </a:schemeClr>
                  </a:glow>
                </a:effectLst>
              </a:rPr>
              <a:t>ALL MALES</a:t>
            </a:r>
          </a:p>
        </p:txBody>
      </p:sp>
      <p:sp>
        <p:nvSpPr>
          <p:cNvPr id="11" name="Rectangle 10"/>
          <p:cNvSpPr/>
          <p:nvPr/>
        </p:nvSpPr>
        <p:spPr>
          <a:xfrm>
            <a:off x="5796394" y="4073680"/>
            <a:ext cx="737571" cy="3564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US" sz="2800" b="1" dirty="0">
                <a:solidFill>
                  <a:srgbClr val="FF0000"/>
                </a:solidFill>
                <a:effectLst>
                  <a:glow rad="127000">
                    <a:srgbClr val="00FF00">
                      <a:alpha val="90000"/>
                    </a:srgbClr>
                  </a:glow>
                </a:effectLst>
              </a:rPr>
              <a:t>ALL</a:t>
            </a:r>
          </a:p>
        </p:txBody>
      </p:sp>
      <p:sp>
        <p:nvSpPr>
          <p:cNvPr id="12" name="Notched Right Arrow 11"/>
          <p:cNvSpPr/>
          <p:nvPr/>
        </p:nvSpPr>
        <p:spPr>
          <a:xfrm rot="9115149">
            <a:off x="9724989" y="715342"/>
            <a:ext cx="1876091" cy="397363"/>
          </a:xfrm>
          <a:prstGeom prst="notchedRightArrow">
            <a:avLst>
              <a:gd name="adj1" fmla="val 50000"/>
              <a:gd name="adj2" fmla="val 115434"/>
            </a:avLst>
          </a:prstGeom>
          <a:solidFill>
            <a:srgbClr val="FF99FF"/>
          </a:solidFill>
          <a:ln w="57150">
            <a:solidFill>
              <a:srgbClr val="CC0099"/>
            </a:solidFill>
          </a:ln>
          <a:effectLst>
            <a:glow rad="1270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Speech Bubble: Rectangle with Corners Rounded 12">
            <a:extLst>
              <a:ext uri="{FF2B5EF4-FFF2-40B4-BE49-F238E27FC236}">
                <a16:creationId xmlns="" xmlns:a16="http://schemas.microsoft.com/office/drawing/2014/main" id="{BBB0CFB3-CC88-4C87-B194-981BEFC3C02E}"/>
              </a:ext>
            </a:extLst>
          </p:cNvPr>
          <p:cNvSpPr/>
          <p:nvPr/>
        </p:nvSpPr>
        <p:spPr>
          <a:xfrm>
            <a:off x="6912076" y="68163"/>
            <a:ext cx="3854247" cy="612648"/>
          </a:xfrm>
          <a:prstGeom prst="wedgeRoundRectCallout">
            <a:avLst>
              <a:gd name="adj1" fmla="val -23801"/>
              <a:gd name="adj2" fmla="val 86573"/>
              <a:gd name="adj3" fmla="val 16667"/>
            </a:avLst>
          </a:prstGeom>
          <a:solidFill>
            <a:schemeClr val="tx1"/>
          </a:solidFill>
          <a:ln w="38100">
            <a:solidFill>
              <a:srgbClr val="222B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a:ln>
                  <a:solidFill>
                    <a:srgbClr val="222BDC"/>
                  </a:solidFill>
                </a:ln>
                <a:solidFill>
                  <a:srgbClr val="FFFF00"/>
                </a:solidFill>
                <a:effectLst>
                  <a:outerShdw blurRad="50800" dist="50800" dir="5400000" algn="ctr" rotWithShape="0">
                    <a:srgbClr val="FF99FF"/>
                  </a:outerShdw>
                </a:effectLst>
              </a:rPr>
              <a:t>Was this a WITNESS?</a:t>
            </a:r>
          </a:p>
        </p:txBody>
      </p:sp>
    </p:spTree>
    <p:extLst>
      <p:ext uri="{BB962C8B-B14F-4D97-AF65-F5344CB8AC3E}">
        <p14:creationId xmlns:p14="http://schemas.microsoft.com/office/powerpoint/2010/main" val="2137077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par>
                                <p:cTn id="8" presetID="22" presetClass="entr" presetSubtype="1" repeatCount="3000" fill="hold" grpId="0" nodeType="withEffect">
                                  <p:stCondLst>
                                    <p:cond delay="7000"/>
                                  </p:stCondLst>
                                  <p:childTnLst>
                                    <p:set>
                                      <p:cBhvr>
                                        <p:cTn id="9" dur="1" fill="hold">
                                          <p:stCondLst>
                                            <p:cond delay="0"/>
                                          </p:stCondLst>
                                        </p:cTn>
                                        <p:tgtEl>
                                          <p:spTgt spid="12"/>
                                        </p:tgtEl>
                                        <p:attrNameLst>
                                          <p:attrName>style.visibility</p:attrName>
                                        </p:attrNameLst>
                                      </p:cBhvr>
                                      <p:to>
                                        <p:strVal val="visible"/>
                                      </p:to>
                                    </p:set>
                                    <p:animEffect transition="in" filter="wipe(up)">
                                      <p:cBhvr>
                                        <p:cTn id="10" dur="1000"/>
                                        <p:tgtEl>
                                          <p:spTgt spid="12"/>
                                        </p:tgtEl>
                                      </p:cBhvr>
                                    </p:animEffect>
                                  </p:childTnLst>
                                </p:cTn>
                              </p:par>
                            </p:childTnLst>
                          </p:cTn>
                        </p:par>
                        <p:par>
                          <p:cTn id="11" fill="hold">
                            <p:stCondLst>
                              <p:cond delay="10000"/>
                            </p:stCondLst>
                            <p:childTnLst>
                              <p:par>
                                <p:cTn id="12" presetID="5" presetClass="entr" presetSubtype="1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checkerboard(across)">
                                      <p:cBhvr>
                                        <p:cTn id="14" dur="125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5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500"/>
                                        <p:tgtEl>
                                          <p:spTgt spid="3">
                                            <p:txEl>
                                              <p:pRg st="2" end="2"/>
                                            </p:txEl>
                                          </p:spTgt>
                                        </p:tgtEl>
                                      </p:cBhvr>
                                    </p:animEffect>
                                  </p:childTnLst>
                                </p:cTn>
                              </p:par>
                              <p:par>
                                <p:cTn id="23" presetID="26" presetClass="entr" presetSubtype="0" fill="hold" grpId="0" nodeType="withEffect">
                                  <p:stCondLst>
                                    <p:cond delay="0"/>
                                  </p:stCondLst>
                                  <p:childTnLst>
                                    <p:set>
                                      <p:cBhvr>
                                        <p:cTn id="24" dur="1" fill="hold">
                                          <p:stCondLst>
                                            <p:cond delay="0"/>
                                          </p:stCondLst>
                                        </p:cTn>
                                        <p:tgtEl>
                                          <p:spTgt spid="9">
                                            <p:bg/>
                                          </p:spTgt>
                                        </p:tgtEl>
                                        <p:attrNameLst>
                                          <p:attrName>style.visibility</p:attrName>
                                        </p:attrNameLst>
                                      </p:cBhvr>
                                      <p:to>
                                        <p:strVal val="visible"/>
                                      </p:to>
                                    </p:set>
                                    <p:animEffect transition="in" filter="wipe(down)">
                                      <p:cBhvr>
                                        <p:cTn id="25" dur="580">
                                          <p:stCondLst>
                                            <p:cond delay="0"/>
                                          </p:stCondLst>
                                        </p:cTn>
                                        <p:tgtEl>
                                          <p:spTgt spid="9">
                                            <p:bg/>
                                          </p:spTgt>
                                        </p:tgtEl>
                                      </p:cBhvr>
                                    </p:animEffect>
                                    <p:anim calcmode="lin" valueType="num">
                                      <p:cBhvr>
                                        <p:cTn id="26" dur="1822" tmFilter="0,0; 0.14,0.36; 0.43,0.73; 0.71,0.91; 1.0,1.0">
                                          <p:stCondLst>
                                            <p:cond delay="0"/>
                                          </p:stCondLst>
                                        </p:cTn>
                                        <p:tgtEl>
                                          <p:spTgt spid="9">
                                            <p:bg/>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9">
                                            <p:bg/>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9">
                                            <p:bg/>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9">
                                            <p:bg/>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9">
                                            <p:bg/>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9">
                                            <p:bg/>
                                          </p:spTgt>
                                        </p:tgtEl>
                                      </p:cBhvr>
                                      <p:to x="100000" y="60000"/>
                                    </p:animScale>
                                    <p:animScale>
                                      <p:cBhvr>
                                        <p:cTn id="32" dur="166" decel="50000">
                                          <p:stCondLst>
                                            <p:cond delay="676"/>
                                          </p:stCondLst>
                                        </p:cTn>
                                        <p:tgtEl>
                                          <p:spTgt spid="9">
                                            <p:bg/>
                                          </p:spTgt>
                                        </p:tgtEl>
                                      </p:cBhvr>
                                      <p:to x="100000" y="100000"/>
                                    </p:animScale>
                                    <p:animScale>
                                      <p:cBhvr>
                                        <p:cTn id="33" dur="26">
                                          <p:stCondLst>
                                            <p:cond delay="1312"/>
                                          </p:stCondLst>
                                        </p:cTn>
                                        <p:tgtEl>
                                          <p:spTgt spid="9">
                                            <p:bg/>
                                          </p:spTgt>
                                        </p:tgtEl>
                                      </p:cBhvr>
                                      <p:to x="100000" y="80000"/>
                                    </p:animScale>
                                    <p:animScale>
                                      <p:cBhvr>
                                        <p:cTn id="34" dur="166" decel="50000">
                                          <p:stCondLst>
                                            <p:cond delay="1338"/>
                                          </p:stCondLst>
                                        </p:cTn>
                                        <p:tgtEl>
                                          <p:spTgt spid="9">
                                            <p:bg/>
                                          </p:spTgt>
                                        </p:tgtEl>
                                      </p:cBhvr>
                                      <p:to x="100000" y="100000"/>
                                    </p:animScale>
                                    <p:animScale>
                                      <p:cBhvr>
                                        <p:cTn id="35" dur="26">
                                          <p:stCondLst>
                                            <p:cond delay="1642"/>
                                          </p:stCondLst>
                                        </p:cTn>
                                        <p:tgtEl>
                                          <p:spTgt spid="9">
                                            <p:bg/>
                                          </p:spTgt>
                                        </p:tgtEl>
                                      </p:cBhvr>
                                      <p:to x="100000" y="90000"/>
                                    </p:animScale>
                                    <p:animScale>
                                      <p:cBhvr>
                                        <p:cTn id="36" dur="166" decel="50000">
                                          <p:stCondLst>
                                            <p:cond delay="1668"/>
                                          </p:stCondLst>
                                        </p:cTn>
                                        <p:tgtEl>
                                          <p:spTgt spid="9">
                                            <p:bg/>
                                          </p:spTgt>
                                        </p:tgtEl>
                                      </p:cBhvr>
                                      <p:to x="100000" y="100000"/>
                                    </p:animScale>
                                    <p:animScale>
                                      <p:cBhvr>
                                        <p:cTn id="37" dur="26">
                                          <p:stCondLst>
                                            <p:cond delay="1808"/>
                                          </p:stCondLst>
                                        </p:cTn>
                                        <p:tgtEl>
                                          <p:spTgt spid="9">
                                            <p:bg/>
                                          </p:spTgt>
                                        </p:tgtEl>
                                      </p:cBhvr>
                                      <p:to x="100000" y="95000"/>
                                    </p:animScale>
                                    <p:animScale>
                                      <p:cBhvr>
                                        <p:cTn id="38" dur="166" decel="50000">
                                          <p:stCondLst>
                                            <p:cond delay="1834"/>
                                          </p:stCondLst>
                                        </p:cTn>
                                        <p:tgtEl>
                                          <p:spTgt spid="9">
                                            <p:bg/>
                                          </p:spTgt>
                                        </p:tgtEl>
                                      </p:cBhvr>
                                      <p:to x="100000" y="100000"/>
                                    </p:animScale>
                                  </p:childTnLst>
                                </p:cTn>
                              </p:par>
                              <p:par>
                                <p:cTn id="39" presetID="26" presetClass="entr" presetSubtype="0" fill="hold" grpId="0" nodeType="withEffect">
                                  <p:stCondLst>
                                    <p:cond delay="0"/>
                                  </p:stCondLst>
                                  <p:iterate type="lt">
                                    <p:tmPct val="0"/>
                                  </p:iterate>
                                  <p:childTnLst>
                                    <p:set>
                                      <p:cBhvr>
                                        <p:cTn id="40" dur="1" fill="hold">
                                          <p:stCondLst>
                                            <p:cond delay="0"/>
                                          </p:stCondLst>
                                        </p:cTn>
                                        <p:tgtEl>
                                          <p:spTgt spid="9">
                                            <p:txEl>
                                              <p:pRg st="0" end="0"/>
                                            </p:txEl>
                                          </p:spTgt>
                                        </p:tgtEl>
                                        <p:attrNameLst>
                                          <p:attrName>style.visibility</p:attrName>
                                        </p:attrNameLst>
                                      </p:cBhvr>
                                      <p:to>
                                        <p:strVal val="visible"/>
                                      </p:to>
                                    </p:set>
                                    <p:animEffect transition="in" filter="wipe(down)">
                                      <p:cBhvr>
                                        <p:cTn id="41" dur="580">
                                          <p:stCondLst>
                                            <p:cond delay="0"/>
                                          </p:stCondLst>
                                        </p:cTn>
                                        <p:tgtEl>
                                          <p:spTgt spid="9">
                                            <p:txEl>
                                              <p:pRg st="0" end="0"/>
                                            </p:txEl>
                                          </p:spTgt>
                                        </p:tgtEl>
                                      </p:cBhvr>
                                    </p:animEffect>
                                    <p:anim calcmode="lin" valueType="num">
                                      <p:cBhvr>
                                        <p:cTn id="42" dur="1822" tmFilter="0,0; 0.14,0.36; 0.43,0.73; 0.71,0.91; 1.0,1.0">
                                          <p:stCondLst>
                                            <p:cond delay="0"/>
                                          </p:stCondLst>
                                        </p:cTn>
                                        <p:tgtEl>
                                          <p:spTgt spid="9">
                                            <p:txEl>
                                              <p:pRg st="0" end="0"/>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9">
                                            <p:txEl>
                                              <p:pRg st="0" end="0"/>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9">
                                            <p:txEl>
                                              <p:pRg st="0" end="0"/>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9">
                                            <p:txEl>
                                              <p:pRg st="0" end="0"/>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9">
                                            <p:txEl>
                                              <p:pRg st="0" end="0"/>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9">
                                            <p:txEl>
                                              <p:pRg st="0" end="0"/>
                                            </p:txEl>
                                          </p:spTgt>
                                        </p:tgtEl>
                                      </p:cBhvr>
                                      <p:to x="100000" y="60000"/>
                                    </p:animScale>
                                    <p:animScale>
                                      <p:cBhvr>
                                        <p:cTn id="48" dur="166" decel="50000">
                                          <p:stCondLst>
                                            <p:cond delay="676"/>
                                          </p:stCondLst>
                                        </p:cTn>
                                        <p:tgtEl>
                                          <p:spTgt spid="9">
                                            <p:txEl>
                                              <p:pRg st="0" end="0"/>
                                            </p:txEl>
                                          </p:spTgt>
                                        </p:tgtEl>
                                      </p:cBhvr>
                                      <p:to x="100000" y="100000"/>
                                    </p:animScale>
                                    <p:animScale>
                                      <p:cBhvr>
                                        <p:cTn id="49" dur="26">
                                          <p:stCondLst>
                                            <p:cond delay="1312"/>
                                          </p:stCondLst>
                                        </p:cTn>
                                        <p:tgtEl>
                                          <p:spTgt spid="9">
                                            <p:txEl>
                                              <p:pRg st="0" end="0"/>
                                            </p:txEl>
                                          </p:spTgt>
                                        </p:tgtEl>
                                      </p:cBhvr>
                                      <p:to x="100000" y="80000"/>
                                    </p:animScale>
                                    <p:animScale>
                                      <p:cBhvr>
                                        <p:cTn id="50" dur="166" decel="50000">
                                          <p:stCondLst>
                                            <p:cond delay="1338"/>
                                          </p:stCondLst>
                                        </p:cTn>
                                        <p:tgtEl>
                                          <p:spTgt spid="9">
                                            <p:txEl>
                                              <p:pRg st="0" end="0"/>
                                            </p:txEl>
                                          </p:spTgt>
                                        </p:tgtEl>
                                      </p:cBhvr>
                                      <p:to x="100000" y="100000"/>
                                    </p:animScale>
                                    <p:animScale>
                                      <p:cBhvr>
                                        <p:cTn id="51" dur="26">
                                          <p:stCondLst>
                                            <p:cond delay="1642"/>
                                          </p:stCondLst>
                                        </p:cTn>
                                        <p:tgtEl>
                                          <p:spTgt spid="9">
                                            <p:txEl>
                                              <p:pRg st="0" end="0"/>
                                            </p:txEl>
                                          </p:spTgt>
                                        </p:tgtEl>
                                      </p:cBhvr>
                                      <p:to x="100000" y="90000"/>
                                    </p:animScale>
                                    <p:animScale>
                                      <p:cBhvr>
                                        <p:cTn id="52" dur="166" decel="50000">
                                          <p:stCondLst>
                                            <p:cond delay="1668"/>
                                          </p:stCondLst>
                                        </p:cTn>
                                        <p:tgtEl>
                                          <p:spTgt spid="9">
                                            <p:txEl>
                                              <p:pRg st="0" end="0"/>
                                            </p:txEl>
                                          </p:spTgt>
                                        </p:tgtEl>
                                      </p:cBhvr>
                                      <p:to x="100000" y="100000"/>
                                    </p:animScale>
                                    <p:animScale>
                                      <p:cBhvr>
                                        <p:cTn id="53" dur="26">
                                          <p:stCondLst>
                                            <p:cond delay="1808"/>
                                          </p:stCondLst>
                                        </p:cTn>
                                        <p:tgtEl>
                                          <p:spTgt spid="9">
                                            <p:txEl>
                                              <p:pRg st="0" end="0"/>
                                            </p:txEl>
                                          </p:spTgt>
                                        </p:tgtEl>
                                      </p:cBhvr>
                                      <p:to x="100000" y="95000"/>
                                    </p:animScale>
                                    <p:animScale>
                                      <p:cBhvr>
                                        <p:cTn id="54" dur="166" decel="50000">
                                          <p:stCondLst>
                                            <p:cond delay="1834"/>
                                          </p:stCondLst>
                                        </p:cTn>
                                        <p:tgtEl>
                                          <p:spTgt spid="9">
                                            <p:txEl>
                                              <p:pRg st="0" end="0"/>
                                            </p:txEl>
                                          </p:spTgt>
                                        </p:tgtEl>
                                      </p:cBhvr>
                                      <p:to x="100000" y="100000"/>
                                    </p:animScale>
                                  </p:childTnLst>
                                </p:cTn>
                              </p:par>
                              <p:par>
                                <p:cTn id="55" presetID="34" presetClass="emph" presetSubtype="0" repeatCount="2000" fill="hold" nodeType="withEffect">
                                  <p:stCondLst>
                                    <p:cond delay="3000"/>
                                  </p:stCondLst>
                                  <p:iterate type="lt">
                                    <p:tmPct val="10000"/>
                                  </p:iterate>
                                  <p:childTnLst>
                                    <p:animMotion origin="layout" path="M 0.0 0.0 L 0.0 -0.07213" pathEditMode="relative" ptsTypes="">
                                      <p:cBhvr>
                                        <p:cTn id="56" dur="1000" accel="50000" decel="50000" autoRev="1" fill="hold">
                                          <p:stCondLst>
                                            <p:cond delay="0"/>
                                          </p:stCondLst>
                                        </p:cTn>
                                        <p:tgtEl>
                                          <p:spTgt spid="9">
                                            <p:txEl>
                                              <p:pRg st="0" end="0"/>
                                            </p:txEl>
                                          </p:spTgt>
                                        </p:tgtEl>
                                        <p:attrNameLst>
                                          <p:attrName>ppt_x</p:attrName>
                                          <p:attrName>ppt_y</p:attrName>
                                        </p:attrNameLst>
                                      </p:cBhvr>
                                    </p:animMotion>
                                    <p:animRot by="1500000">
                                      <p:cBhvr>
                                        <p:cTn id="57" dur="500" fill="hold">
                                          <p:stCondLst>
                                            <p:cond delay="0"/>
                                          </p:stCondLst>
                                        </p:cTn>
                                        <p:tgtEl>
                                          <p:spTgt spid="9">
                                            <p:txEl>
                                              <p:pRg st="0" end="0"/>
                                            </p:txEl>
                                          </p:spTgt>
                                        </p:tgtEl>
                                        <p:attrNameLst>
                                          <p:attrName>r</p:attrName>
                                        </p:attrNameLst>
                                      </p:cBhvr>
                                    </p:animRot>
                                    <p:animRot by="-1500000">
                                      <p:cBhvr>
                                        <p:cTn id="58" dur="500" fill="hold">
                                          <p:stCondLst>
                                            <p:cond delay="500"/>
                                          </p:stCondLst>
                                        </p:cTn>
                                        <p:tgtEl>
                                          <p:spTgt spid="9">
                                            <p:txEl>
                                              <p:pRg st="0" end="0"/>
                                            </p:txEl>
                                          </p:spTgt>
                                        </p:tgtEl>
                                        <p:attrNameLst>
                                          <p:attrName>r</p:attrName>
                                        </p:attrNameLst>
                                      </p:cBhvr>
                                    </p:animRot>
                                    <p:animRot by="-1500000">
                                      <p:cBhvr>
                                        <p:cTn id="59" dur="500" fill="hold">
                                          <p:stCondLst>
                                            <p:cond delay="1000"/>
                                          </p:stCondLst>
                                        </p:cTn>
                                        <p:tgtEl>
                                          <p:spTgt spid="9">
                                            <p:txEl>
                                              <p:pRg st="0" end="0"/>
                                            </p:txEl>
                                          </p:spTgt>
                                        </p:tgtEl>
                                        <p:attrNameLst>
                                          <p:attrName>r</p:attrName>
                                        </p:attrNameLst>
                                      </p:cBhvr>
                                    </p:animRot>
                                    <p:animRot by="1500000">
                                      <p:cBhvr>
                                        <p:cTn id="60" dur="500" fill="hold">
                                          <p:stCondLst>
                                            <p:cond delay="1500"/>
                                          </p:stCondLst>
                                        </p:cTn>
                                        <p:tgtEl>
                                          <p:spTgt spid="9">
                                            <p:txEl>
                                              <p:pRg st="0" end="0"/>
                                            </p:txEl>
                                          </p:spTgt>
                                        </p:tgtEl>
                                        <p:attrNameLst>
                                          <p:attrName>r</p:attrName>
                                        </p:attrNameLst>
                                      </p:cBhvr>
                                    </p:animRo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3">
                                            <p:txEl>
                                              <p:pRg st="4" end="4"/>
                                            </p:txEl>
                                          </p:spTgt>
                                        </p:tgtEl>
                                        <p:attrNameLst>
                                          <p:attrName>style.visibility</p:attrName>
                                        </p:attrNameLst>
                                      </p:cBhvr>
                                      <p:to>
                                        <p:strVal val="visible"/>
                                      </p:to>
                                    </p:set>
                                    <p:animEffect transition="in" filter="wipe(down)">
                                      <p:cBhvr>
                                        <p:cTn id="65" dur="500"/>
                                        <p:tgtEl>
                                          <p:spTgt spid="3">
                                            <p:txEl>
                                              <p:pRg st="4" end="4"/>
                                            </p:txEl>
                                          </p:spTgt>
                                        </p:tgtEl>
                                      </p:cBhvr>
                                    </p:animEffect>
                                  </p:childTnLst>
                                </p:cTn>
                              </p:par>
                              <p:par>
                                <p:cTn id="66" presetID="31" presetClass="entr" presetSubtype="0" fill="hold" grpId="1" nodeType="with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1000" fill="hold"/>
                                        <p:tgtEl>
                                          <p:spTgt spid="11"/>
                                        </p:tgtEl>
                                        <p:attrNameLst>
                                          <p:attrName>ppt_w</p:attrName>
                                        </p:attrNameLst>
                                      </p:cBhvr>
                                      <p:tavLst>
                                        <p:tav tm="0">
                                          <p:val>
                                            <p:fltVal val="0"/>
                                          </p:val>
                                        </p:tav>
                                        <p:tav tm="100000">
                                          <p:val>
                                            <p:strVal val="#ppt_w"/>
                                          </p:val>
                                        </p:tav>
                                      </p:tavLst>
                                    </p:anim>
                                    <p:anim calcmode="lin" valueType="num">
                                      <p:cBhvr>
                                        <p:cTn id="69" dur="1000" fill="hold"/>
                                        <p:tgtEl>
                                          <p:spTgt spid="11"/>
                                        </p:tgtEl>
                                        <p:attrNameLst>
                                          <p:attrName>ppt_h</p:attrName>
                                        </p:attrNameLst>
                                      </p:cBhvr>
                                      <p:tavLst>
                                        <p:tav tm="0">
                                          <p:val>
                                            <p:fltVal val="0"/>
                                          </p:val>
                                        </p:tav>
                                        <p:tav tm="100000">
                                          <p:val>
                                            <p:strVal val="#ppt_h"/>
                                          </p:val>
                                        </p:tav>
                                      </p:tavLst>
                                    </p:anim>
                                    <p:anim calcmode="lin" valueType="num">
                                      <p:cBhvr>
                                        <p:cTn id="70" dur="1000" fill="hold"/>
                                        <p:tgtEl>
                                          <p:spTgt spid="11"/>
                                        </p:tgtEl>
                                        <p:attrNameLst>
                                          <p:attrName>style.rotation</p:attrName>
                                        </p:attrNameLst>
                                      </p:cBhvr>
                                      <p:tavLst>
                                        <p:tav tm="0">
                                          <p:val>
                                            <p:fltVal val="90"/>
                                          </p:val>
                                        </p:tav>
                                        <p:tav tm="100000">
                                          <p:val>
                                            <p:fltVal val="0"/>
                                          </p:val>
                                        </p:tav>
                                      </p:tavLst>
                                    </p:anim>
                                    <p:animEffect transition="in" filter="fade">
                                      <p:cBhvr>
                                        <p:cTn id="71" dur="1000"/>
                                        <p:tgtEl>
                                          <p:spTgt spid="11"/>
                                        </p:tgtEl>
                                      </p:cBhvr>
                                    </p:animEffect>
                                  </p:childTnLst>
                                </p:cTn>
                              </p:par>
                              <p:par>
                                <p:cTn id="72" presetID="31" presetClass="entr" presetSubtype="0" fill="hold" nodeType="with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p:cTn id="74" dur="1000" fill="hold"/>
                                        <p:tgtEl>
                                          <p:spTgt spid="15"/>
                                        </p:tgtEl>
                                        <p:attrNameLst>
                                          <p:attrName>ppt_w</p:attrName>
                                        </p:attrNameLst>
                                      </p:cBhvr>
                                      <p:tavLst>
                                        <p:tav tm="0">
                                          <p:val>
                                            <p:fltVal val="0"/>
                                          </p:val>
                                        </p:tav>
                                        <p:tav tm="100000">
                                          <p:val>
                                            <p:strVal val="#ppt_w"/>
                                          </p:val>
                                        </p:tav>
                                      </p:tavLst>
                                    </p:anim>
                                    <p:anim calcmode="lin" valueType="num">
                                      <p:cBhvr>
                                        <p:cTn id="75" dur="1000" fill="hold"/>
                                        <p:tgtEl>
                                          <p:spTgt spid="15"/>
                                        </p:tgtEl>
                                        <p:attrNameLst>
                                          <p:attrName>ppt_h</p:attrName>
                                        </p:attrNameLst>
                                      </p:cBhvr>
                                      <p:tavLst>
                                        <p:tav tm="0">
                                          <p:val>
                                            <p:fltVal val="0"/>
                                          </p:val>
                                        </p:tav>
                                        <p:tav tm="100000">
                                          <p:val>
                                            <p:strVal val="#ppt_h"/>
                                          </p:val>
                                        </p:tav>
                                      </p:tavLst>
                                    </p:anim>
                                    <p:anim calcmode="lin" valueType="num">
                                      <p:cBhvr>
                                        <p:cTn id="76" dur="1000" fill="hold"/>
                                        <p:tgtEl>
                                          <p:spTgt spid="15"/>
                                        </p:tgtEl>
                                        <p:attrNameLst>
                                          <p:attrName>style.rotation</p:attrName>
                                        </p:attrNameLst>
                                      </p:cBhvr>
                                      <p:tavLst>
                                        <p:tav tm="0">
                                          <p:val>
                                            <p:fltVal val="90"/>
                                          </p:val>
                                        </p:tav>
                                        <p:tav tm="100000">
                                          <p:val>
                                            <p:fltVal val="0"/>
                                          </p:val>
                                        </p:tav>
                                      </p:tavLst>
                                    </p:anim>
                                    <p:animEffect transition="in" filter="fade">
                                      <p:cBhvr>
                                        <p:cTn id="77" dur="1000"/>
                                        <p:tgtEl>
                                          <p:spTgt spid="15"/>
                                        </p:tgtEl>
                                      </p:cBhvr>
                                    </p:animEffect>
                                  </p:childTnLst>
                                </p:cTn>
                              </p:par>
                              <p:par>
                                <p:cTn id="78" presetID="35" presetClass="emph" presetSubtype="0" repeatCount="5000" fill="hold" grpId="0" nodeType="withEffect">
                                  <p:stCondLst>
                                    <p:cond delay="0"/>
                                  </p:stCondLst>
                                  <p:childTnLst>
                                    <p:anim calcmode="discrete" valueType="str">
                                      <p:cBhvr>
                                        <p:cTn id="79" dur="2000" fill="hold"/>
                                        <p:tgtEl>
                                          <p:spTgt spid="11"/>
                                        </p:tgtEl>
                                        <p:attrNameLst>
                                          <p:attrName>style.visibility</p:attrName>
                                        </p:attrNameLst>
                                      </p:cBhvr>
                                      <p:tavLst>
                                        <p:tav tm="0">
                                          <p:val>
                                            <p:strVal val="hidden"/>
                                          </p:val>
                                        </p:tav>
                                        <p:tav tm="50000">
                                          <p:val>
                                            <p:strVal val="visible"/>
                                          </p:val>
                                        </p:tav>
                                      </p:tavLst>
                                    </p:anim>
                                  </p:childTnLst>
                                </p:cTn>
                              </p:par>
                              <p:par>
                                <p:cTn id="80" presetID="35" presetClass="emph" presetSubtype="0" repeatCount="5000" fill="hold" nodeType="withEffect">
                                  <p:stCondLst>
                                    <p:cond delay="1000"/>
                                  </p:stCondLst>
                                  <p:childTnLst>
                                    <p:anim calcmode="discrete" valueType="str">
                                      <p:cBhvr>
                                        <p:cTn id="81" dur="2000" fill="hold"/>
                                        <p:tgtEl>
                                          <p:spTgt spid="15"/>
                                        </p:tgtEl>
                                        <p:attrNameLst>
                                          <p:attrName>style.visibility</p:attrName>
                                        </p:attrNameLst>
                                      </p:cBhvr>
                                      <p:tavLst>
                                        <p:tav tm="0">
                                          <p:val>
                                            <p:strVal val="hidden"/>
                                          </p:val>
                                        </p:tav>
                                        <p:tav tm="50000">
                                          <p:val>
                                            <p:strVal val="visible"/>
                                          </p:val>
                                        </p:tav>
                                      </p:tavLst>
                                    </p:anim>
                                  </p:childTnLst>
                                </p:cTn>
                              </p:par>
                            </p:childTnLst>
                          </p:cTn>
                        </p:par>
                      </p:childTnLst>
                    </p:cTn>
                  </p:par>
                  <p:par>
                    <p:cTn id="82" fill="hold">
                      <p:stCondLst>
                        <p:cond delay="indefinite"/>
                      </p:stCondLst>
                      <p:childTnLst>
                        <p:par>
                          <p:cTn id="83" fill="hold">
                            <p:stCondLst>
                              <p:cond delay="0"/>
                            </p:stCondLst>
                            <p:childTnLst>
                              <p:par>
                                <p:cTn id="84" presetID="31" presetClass="entr" presetSubtype="0" fill="hold" grpId="0" nodeType="click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style.rotation</p:attrName>
                                        </p:attrNameLst>
                                      </p:cBhvr>
                                      <p:tavLst>
                                        <p:tav tm="0">
                                          <p:val>
                                            <p:fltVal val="90"/>
                                          </p:val>
                                        </p:tav>
                                        <p:tav tm="100000">
                                          <p:val>
                                            <p:fltVal val="0"/>
                                          </p:val>
                                        </p:tav>
                                      </p:tavLst>
                                    </p:anim>
                                    <p:animEffect transition="in" filter="fade">
                                      <p:cBhvr>
                                        <p:cTn id="8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uiExpand="1" build="allAtOnce" animBg="1"/>
      <p:bldP spid="11" grpId="0" animBg="1"/>
      <p:bldP spid="11" grpId="1" animBg="1"/>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8396" y="270535"/>
            <a:ext cx="10031051" cy="772313"/>
          </a:xfrm>
          <a:solidFill>
            <a:schemeClr val="accent4">
              <a:lumMod val="20000"/>
              <a:lumOff val="80000"/>
            </a:schemeClr>
          </a:solidFill>
          <a:ln w="38100">
            <a:solidFill>
              <a:srgbClr val="34E9FC"/>
            </a:solidFill>
          </a:ln>
          <a:effectLst>
            <a:glow rad="228600">
              <a:schemeClr val="accent6">
                <a:satMod val="175000"/>
                <a:alpha val="40000"/>
              </a:schemeClr>
            </a:glow>
          </a:effectLst>
          <a:scene3d>
            <a:camera prst="orthographicFront"/>
            <a:lightRig rig="threePt" dir="t"/>
          </a:scene3d>
          <a:sp3d>
            <a:bevelT w="114300" prst="artDeco"/>
          </a:sp3d>
        </p:spPr>
        <p:txBody>
          <a:bodyPr anchor="ctr">
            <a:normAutofit/>
            <a:sp3d extrusionH="57150">
              <a:bevelT w="38100" h="38100"/>
            </a:sp3d>
          </a:bodyPr>
          <a:lstStyle/>
          <a:p>
            <a:pPr algn="ctr"/>
            <a:r>
              <a:rPr lang="en-US" b="1" dirty="0">
                <a:ln>
                  <a:solidFill>
                    <a:srgbClr val="CC0099"/>
                  </a:solidFill>
                </a:ln>
                <a:solidFill>
                  <a:srgbClr val="0000FF"/>
                </a:solidFill>
                <a:effectLst/>
              </a:rPr>
              <a:t>Yahusha’s</a:t>
            </a:r>
            <a:r>
              <a:rPr lang="en-US" dirty="0"/>
              <a:t> next action – </a:t>
            </a:r>
            <a:r>
              <a:rPr lang="en-US" b="1" dirty="0">
                <a:ln>
                  <a:solidFill>
                    <a:srgbClr val="CC0099"/>
                  </a:solidFill>
                </a:ln>
                <a:solidFill>
                  <a:srgbClr val="0000FF"/>
                </a:solidFill>
              </a:rPr>
              <a:t>His  </a:t>
            </a:r>
            <a:r>
              <a:rPr lang="en-US" b="1" dirty="0">
                <a:ln>
                  <a:solidFill>
                    <a:schemeClr val="tx1"/>
                  </a:solidFill>
                </a:ln>
                <a:solidFill>
                  <a:srgbClr val="CC00FF"/>
                </a:solidFill>
                <a:effectLst>
                  <a:glow rad="457200">
                    <a:schemeClr val="accent4">
                      <a:satMod val="175000"/>
                      <a:alpha val="84000"/>
                    </a:schemeClr>
                  </a:glow>
                </a:effectLst>
                <a:latin typeface="Arial Black" panose="020B0A04020102020204" pitchFamily="34" charset="0"/>
              </a:rPr>
              <a:t>WITNESS</a:t>
            </a:r>
          </a:p>
        </p:txBody>
      </p:sp>
      <p:sp>
        <p:nvSpPr>
          <p:cNvPr id="3" name="Content Placeholder 2"/>
          <p:cNvSpPr>
            <a:spLocks noGrp="1"/>
          </p:cNvSpPr>
          <p:nvPr>
            <p:ph idx="1"/>
          </p:nvPr>
        </p:nvSpPr>
        <p:spPr>
          <a:xfrm>
            <a:off x="244699" y="1281703"/>
            <a:ext cx="11706895" cy="5416022"/>
          </a:xfrm>
          <a:solidFill>
            <a:schemeClr val="accent6">
              <a:lumMod val="40000"/>
              <a:lumOff val="60000"/>
            </a:schemeClr>
          </a:solidFill>
          <a:ln w="57150">
            <a:solidFill>
              <a:srgbClr val="E46C0A"/>
            </a:solidFill>
          </a:ln>
          <a:scene3d>
            <a:camera prst="orthographicFront"/>
            <a:lightRig rig="threePt" dir="t"/>
          </a:scene3d>
          <a:sp3d>
            <a:bevelT w="114300" prst="artDeco"/>
          </a:sp3d>
        </p:spPr>
        <p:txBody>
          <a:bodyPr lIns="182880" tIns="182880">
            <a:normAutofit/>
            <a:sp3d extrusionH="57150">
              <a:bevelT w="38100" h="38100"/>
            </a:sp3d>
          </a:bodyPr>
          <a:lstStyle/>
          <a:p>
            <a:pPr marL="1737360" indent="-1737360">
              <a:spcBef>
                <a:spcPts val="0"/>
              </a:spcBef>
              <a:spcAft>
                <a:spcPts val="1800"/>
              </a:spcAft>
              <a:buNone/>
            </a:pPr>
            <a:r>
              <a:rPr lang="en-US" dirty="0">
                <a:solidFill>
                  <a:srgbClr val="008080"/>
                </a:solidFill>
                <a:latin typeface="Georgia" panose="02040502050405020303" pitchFamily="18" charset="0"/>
              </a:rPr>
              <a:t>John 7:10	</a:t>
            </a:r>
            <a:r>
              <a:rPr lang="en-US" dirty="0">
                <a:solidFill>
                  <a:schemeClr val="accent2">
                    <a:lumMod val="75000"/>
                  </a:schemeClr>
                </a:solidFill>
                <a:latin typeface="Georgia" panose="02040502050405020303" pitchFamily="18" charset="0"/>
              </a:rPr>
              <a:t>But when His brothers </a:t>
            </a:r>
            <a:r>
              <a:rPr lang="en-US" b="1" dirty="0">
                <a:ln>
                  <a:solidFill>
                    <a:srgbClr val="382030"/>
                  </a:solidFill>
                </a:ln>
                <a:solidFill>
                  <a:schemeClr val="accent2">
                    <a:lumMod val="75000"/>
                  </a:schemeClr>
                </a:solidFill>
                <a:effectLst>
                  <a:glow rad="228600">
                    <a:schemeClr val="accent1">
                      <a:satMod val="175000"/>
                      <a:alpha val="40000"/>
                    </a:schemeClr>
                  </a:glow>
                </a:effectLst>
                <a:latin typeface="Georgia" panose="02040502050405020303" pitchFamily="18" charset="0"/>
              </a:rPr>
              <a:t>had gone </a:t>
            </a:r>
            <a:r>
              <a:rPr lang="en-US" dirty="0">
                <a:solidFill>
                  <a:schemeClr val="accent2">
                    <a:lumMod val="75000"/>
                  </a:schemeClr>
                </a:solidFill>
                <a:latin typeface="Georgia" panose="02040502050405020303" pitchFamily="18" charset="0"/>
              </a:rPr>
              <a:t>up to the festival, then He also went up, not openly, but as it were in secret.</a:t>
            </a:r>
          </a:p>
          <a:p>
            <a:pPr marL="0" indent="0">
              <a:spcBef>
                <a:spcPts val="0"/>
              </a:spcBef>
              <a:spcAft>
                <a:spcPts val="1800"/>
              </a:spcAft>
              <a:buNone/>
            </a:pPr>
            <a:r>
              <a:rPr lang="en-US" dirty="0"/>
              <a:t>At the Feast, we learn in verses 11-12, the Yehudim (Jews) were wondering where </a:t>
            </a:r>
            <a:r>
              <a:rPr lang="en-US" b="1" dirty="0">
                <a:solidFill>
                  <a:srgbClr val="0000FF"/>
                </a:solidFill>
              </a:rPr>
              <a:t>Yahusha</a:t>
            </a:r>
            <a:r>
              <a:rPr lang="en-US" dirty="0"/>
              <a:t> was and were searching for Him.   </a:t>
            </a:r>
          </a:p>
          <a:p>
            <a:pPr marL="0" indent="0">
              <a:spcBef>
                <a:spcPts val="0"/>
              </a:spcBef>
              <a:spcAft>
                <a:spcPts val="1800"/>
              </a:spcAft>
              <a:buNone/>
            </a:pPr>
            <a:r>
              <a:rPr lang="en-US" dirty="0"/>
              <a:t>The Yehudim understood the rule that </a:t>
            </a:r>
            <a:r>
              <a:rPr lang="en-US" b="1" u="sng" dirty="0">
                <a:solidFill>
                  <a:srgbClr val="FF0000"/>
                </a:solidFill>
              </a:rPr>
              <a:t>ALL MALES</a:t>
            </a:r>
            <a:r>
              <a:rPr lang="en-US" b="1" dirty="0">
                <a:solidFill>
                  <a:srgbClr val="FF0000"/>
                </a:solidFill>
              </a:rPr>
              <a:t> WERE TO PRESENT THEMSELVES BEFORE </a:t>
            </a:r>
            <a:r>
              <a:rPr lang="en-US" b="1" dirty="0">
                <a:solidFill>
                  <a:srgbClr val="0000FF"/>
                </a:solidFill>
              </a:rPr>
              <a:t>YAHUAH</a:t>
            </a:r>
            <a:r>
              <a:rPr lang="en-US" b="1" dirty="0">
                <a:solidFill>
                  <a:srgbClr val="FF0000"/>
                </a:solidFill>
              </a:rPr>
              <a:t> 3 TIMES PER YEAR, </a:t>
            </a:r>
            <a:r>
              <a:rPr lang="en-US" dirty="0"/>
              <a:t>as written in </a:t>
            </a:r>
            <a:r>
              <a:rPr lang="en-US" dirty="0">
                <a:solidFill>
                  <a:srgbClr val="00B050"/>
                </a:solidFill>
              </a:rPr>
              <a:t>Exodus 23:17. </a:t>
            </a:r>
            <a:r>
              <a:rPr lang="en-US" dirty="0"/>
              <a:t/>
            </a:r>
            <a:br>
              <a:rPr lang="en-US" dirty="0"/>
            </a:br>
            <a:r>
              <a:rPr lang="en-US" dirty="0"/>
              <a:t>They were fully expecting </a:t>
            </a:r>
            <a:r>
              <a:rPr lang="en-US" b="1" dirty="0">
                <a:solidFill>
                  <a:srgbClr val="0000FF"/>
                </a:solidFill>
              </a:rPr>
              <a:t>Yahusha</a:t>
            </a:r>
            <a:r>
              <a:rPr lang="en-US" dirty="0"/>
              <a:t> to observe </a:t>
            </a:r>
            <a:r>
              <a:rPr lang="en-US" b="1" i="1" dirty="0"/>
              <a:t>their</a:t>
            </a:r>
            <a:r>
              <a:rPr lang="en-US" dirty="0"/>
              <a:t> Feast.</a:t>
            </a:r>
          </a:p>
          <a:p>
            <a:pPr marL="0" indent="0">
              <a:spcBef>
                <a:spcPts val="0"/>
              </a:spcBef>
              <a:spcAft>
                <a:spcPts val="1800"/>
              </a:spcAft>
              <a:buNone/>
            </a:pPr>
            <a:r>
              <a:rPr lang="en-US" dirty="0"/>
              <a:t>Where was </a:t>
            </a:r>
            <a:r>
              <a:rPr lang="en-US" b="1" dirty="0">
                <a:solidFill>
                  <a:srgbClr val="0000FF"/>
                </a:solidFill>
              </a:rPr>
              <a:t>Yahusha</a:t>
            </a:r>
            <a:r>
              <a:rPr lang="en-US" dirty="0"/>
              <a:t> Ha </a:t>
            </a:r>
            <a:r>
              <a:rPr lang="en-US" dirty="0" err="1"/>
              <a:t>Mashiach</a:t>
            </a:r>
            <a:r>
              <a:rPr lang="en-US" dirty="0"/>
              <a:t>?</a:t>
            </a:r>
          </a:p>
          <a:p>
            <a:pPr marL="0" indent="0">
              <a:spcBef>
                <a:spcPts val="0"/>
              </a:spcBef>
              <a:buNone/>
            </a:pPr>
            <a:r>
              <a:rPr lang="en-US" b="1" dirty="0">
                <a:solidFill>
                  <a:srgbClr val="FF0000"/>
                </a:solidFill>
              </a:rPr>
              <a:t>When</a:t>
            </a:r>
            <a:r>
              <a:rPr lang="en-US" dirty="0"/>
              <a:t> did </a:t>
            </a:r>
            <a:r>
              <a:rPr lang="en-US" b="1" dirty="0">
                <a:solidFill>
                  <a:srgbClr val="0000FF"/>
                </a:solidFill>
              </a:rPr>
              <a:t>Yahusha</a:t>
            </a:r>
            <a:r>
              <a:rPr lang="en-US" dirty="0"/>
              <a:t> arrive at the Feast?</a:t>
            </a:r>
          </a:p>
        </p:txBody>
      </p:sp>
      <p:sp>
        <p:nvSpPr>
          <p:cNvPr id="4" name="Slide Number Placeholder 3"/>
          <p:cNvSpPr>
            <a:spLocks noGrp="1"/>
          </p:cNvSpPr>
          <p:nvPr>
            <p:ph type="sldNum" sz="quarter" idx="12"/>
          </p:nvPr>
        </p:nvSpPr>
        <p:spPr>
          <a:xfrm>
            <a:off x="9070512" y="6262831"/>
            <a:ext cx="2743200" cy="365125"/>
          </a:xfrm>
        </p:spPr>
        <p:txBody>
          <a:bodyPr/>
          <a:lstStyle/>
          <a:p>
            <a:fld id="{0B555D82-D20F-4DB7-B3E9-7B7EAC2F87A9}" type="slidenum">
              <a:rPr lang="en-US" smtClean="0">
                <a:solidFill>
                  <a:schemeClr val="tx1"/>
                </a:solidFill>
              </a:rPr>
              <a:t>18</a:t>
            </a:fld>
            <a:endParaRPr lang="en-US" dirty="0">
              <a:solidFill>
                <a:schemeClr val="tx1"/>
              </a:solidFill>
            </a:endParaRPr>
          </a:p>
        </p:txBody>
      </p:sp>
      <p:sp>
        <p:nvSpPr>
          <p:cNvPr id="5" name="Cloud Callout 4"/>
          <p:cNvSpPr/>
          <p:nvPr/>
        </p:nvSpPr>
        <p:spPr>
          <a:xfrm>
            <a:off x="6523892" y="4501608"/>
            <a:ext cx="5323551" cy="2107095"/>
          </a:xfrm>
          <a:prstGeom prst="cloudCallout">
            <a:avLst>
              <a:gd name="adj1" fmla="val -69140"/>
              <a:gd name="adj2" fmla="val -17699"/>
            </a:avLst>
          </a:prstGeom>
          <a:gradFill>
            <a:gsLst>
              <a:gs pos="0">
                <a:srgbClr val="CC00FF"/>
              </a:gs>
              <a:gs pos="50000">
                <a:schemeClr val="bg2">
                  <a:tint val="98000"/>
                  <a:satMod val="130000"/>
                  <a:shade val="90000"/>
                  <a:lumMod val="103000"/>
                </a:schemeClr>
              </a:gs>
              <a:gs pos="100000">
                <a:schemeClr val="bg2">
                  <a:shade val="63000"/>
                  <a:satMod val="120000"/>
                </a:schemeClr>
              </a:gs>
            </a:gsLst>
            <a:lin ang="5400000" scaled="0"/>
          </a:gradFill>
          <a:ln w="57150">
            <a:solidFill>
              <a:srgbClr val="34E9FC"/>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4500" b="1" dirty="0">
                <a:ln>
                  <a:solidFill>
                    <a:schemeClr val="tx1"/>
                  </a:solidFill>
                </a:ln>
                <a:solidFill>
                  <a:srgbClr val="CC00FF"/>
                </a:solidFill>
                <a:effectLst>
                  <a:glow rad="254000">
                    <a:schemeClr val="accent4">
                      <a:satMod val="175000"/>
                      <a:alpha val="86000"/>
                    </a:schemeClr>
                  </a:glow>
                </a:effectLst>
              </a:rPr>
              <a:t>Was</a:t>
            </a:r>
            <a:r>
              <a:rPr lang="en-US" sz="4500" dirty="0">
                <a:ln>
                  <a:solidFill>
                    <a:schemeClr val="tx1"/>
                  </a:solidFill>
                </a:ln>
                <a:solidFill>
                  <a:srgbClr val="CC00FF"/>
                </a:solidFill>
                <a:effectLst>
                  <a:glow rad="254000">
                    <a:schemeClr val="accent4">
                      <a:satMod val="175000"/>
                      <a:alpha val="86000"/>
                    </a:schemeClr>
                  </a:glow>
                </a:effectLst>
              </a:rPr>
              <a:t> </a:t>
            </a:r>
            <a:r>
              <a:rPr lang="en-US" sz="4500" b="1" dirty="0">
                <a:ln>
                  <a:solidFill>
                    <a:schemeClr val="tx1"/>
                  </a:solidFill>
                </a:ln>
                <a:solidFill>
                  <a:srgbClr val="CC00FF"/>
                </a:solidFill>
                <a:effectLst>
                  <a:glow rad="254000">
                    <a:schemeClr val="accent4">
                      <a:satMod val="175000"/>
                      <a:alpha val="86000"/>
                    </a:schemeClr>
                  </a:glow>
                </a:effectLst>
              </a:rPr>
              <a:t>Yahusha</a:t>
            </a:r>
            <a:r>
              <a:rPr lang="en-US" sz="4500" dirty="0">
                <a:ln>
                  <a:solidFill>
                    <a:schemeClr val="tx1"/>
                  </a:solidFill>
                </a:ln>
                <a:solidFill>
                  <a:srgbClr val="CC00FF"/>
                </a:solidFill>
                <a:effectLst>
                  <a:glow rad="254000">
                    <a:schemeClr val="accent4">
                      <a:satMod val="175000"/>
                      <a:alpha val="86000"/>
                    </a:schemeClr>
                  </a:glow>
                </a:effectLst>
              </a:rPr>
              <a:t> </a:t>
            </a:r>
            <a:r>
              <a:rPr lang="en-US" sz="4500" b="1" dirty="0">
                <a:ln>
                  <a:solidFill>
                    <a:schemeClr val="tx1"/>
                  </a:solidFill>
                </a:ln>
                <a:solidFill>
                  <a:srgbClr val="CC00FF"/>
                </a:solidFill>
                <a:effectLst>
                  <a:glow rad="254000">
                    <a:schemeClr val="accent4">
                      <a:satMod val="175000"/>
                      <a:alpha val="86000"/>
                    </a:schemeClr>
                  </a:glow>
                </a:effectLst>
              </a:rPr>
              <a:t>Witnessing?</a:t>
            </a:r>
            <a:endParaRPr lang="en-US" sz="4500" dirty="0">
              <a:ln>
                <a:solidFill>
                  <a:schemeClr val="tx1"/>
                </a:solidFill>
              </a:ln>
              <a:solidFill>
                <a:srgbClr val="CC00FF"/>
              </a:solidFill>
              <a:effectLst>
                <a:glow rad="254000">
                  <a:schemeClr val="accent4">
                    <a:satMod val="175000"/>
                    <a:alpha val="86000"/>
                  </a:schemeClr>
                </a:glow>
              </a:effectLst>
            </a:endParaRPr>
          </a:p>
        </p:txBody>
      </p:sp>
      <p:pic>
        <p:nvPicPr>
          <p:cNvPr id="6" name="Picture 3" descr="C:\Users\Rae\Desktop\yellow face oooh clear.png">
            <a:extLst>
              <a:ext uri="{FF2B5EF4-FFF2-40B4-BE49-F238E27FC236}">
                <a16:creationId xmlns="" xmlns:a16="http://schemas.microsoft.com/office/drawing/2014/main" id="{A8DAC401-4034-4126-9951-EC55439F88D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902578" y="5389822"/>
            <a:ext cx="1275054" cy="126339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215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2000"/>
                                        <p:tgtEl>
                                          <p:spTgt spid="5"/>
                                        </p:tgtEl>
                                      </p:cBhvr>
                                    </p:animEffect>
                                    <p:anim calcmode="lin" valueType="num">
                                      <p:cBhvr>
                                        <p:cTn id="27" dur="2000" fill="hold"/>
                                        <p:tgtEl>
                                          <p:spTgt spid="5"/>
                                        </p:tgtEl>
                                        <p:attrNameLst>
                                          <p:attrName>ppt_w</p:attrName>
                                        </p:attrNameLst>
                                      </p:cBhvr>
                                      <p:tavLst>
                                        <p:tav tm="0" fmla="#ppt_w*sin(2.5*pi*$)">
                                          <p:val>
                                            <p:fltVal val="0"/>
                                          </p:val>
                                        </p:tav>
                                        <p:tav tm="100000">
                                          <p:val>
                                            <p:fltVal val="1"/>
                                          </p:val>
                                        </p:tav>
                                      </p:tavLst>
                                    </p:anim>
                                    <p:anim calcmode="lin" valueType="num">
                                      <p:cBhvr>
                                        <p:cTn id="28" dur="2000" fill="hold"/>
                                        <p:tgtEl>
                                          <p:spTgt spid="5"/>
                                        </p:tgtEl>
                                        <p:attrNameLst>
                                          <p:attrName>ppt_h</p:attrName>
                                        </p:attrNameLst>
                                      </p:cBhvr>
                                      <p:tavLst>
                                        <p:tav tm="0">
                                          <p:val>
                                            <p:strVal val="#ppt_h"/>
                                          </p:val>
                                        </p:tav>
                                        <p:tav tm="100000">
                                          <p:val>
                                            <p:strVal val="#ppt_h"/>
                                          </p:val>
                                        </p:tav>
                                      </p:tavLst>
                                    </p:anim>
                                  </p:childTnLst>
                                </p:cTn>
                              </p:par>
                            </p:childTnLst>
                          </p:cTn>
                        </p:par>
                        <p:par>
                          <p:cTn id="29" fill="hold">
                            <p:stCondLst>
                              <p:cond delay="2000"/>
                            </p:stCondLst>
                            <p:childTnLst>
                              <p:par>
                                <p:cTn id="30" presetID="16" presetClass="entr" presetSubtype="21"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rgbClr val="34E9FC"/>
            </a:gs>
            <a:gs pos="84000">
              <a:schemeClr val="bg2">
                <a:tint val="98000"/>
                <a:satMod val="130000"/>
                <a:shade val="90000"/>
                <a:lumMod val="103000"/>
              </a:schemeClr>
            </a:gs>
            <a:gs pos="76000">
              <a:schemeClr val="bg2">
                <a:shade val="63000"/>
                <a:satMod val="120000"/>
              </a:schemeClr>
            </a:gs>
          </a:gsLst>
          <a:lin ang="66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9347" y="2338148"/>
            <a:ext cx="11732653" cy="2190198"/>
          </a:xfrm>
          <a:noFill/>
          <a:ln w="38100">
            <a:noFill/>
          </a:ln>
          <a:effectLst>
            <a:glow rad="101600">
              <a:srgbClr val="FF3399">
                <a:alpha val="60000"/>
              </a:srgbClr>
            </a:glow>
          </a:effectLst>
          <a:scene3d>
            <a:camera prst="orthographicFront"/>
            <a:lightRig rig="threePt" dir="t"/>
          </a:scene3d>
          <a:sp3d>
            <a:bevelT w="139700" h="139700" prst="divot"/>
          </a:sp3d>
        </p:spPr>
        <p:txBody>
          <a:bodyPr>
            <a:normAutofit fontScale="77500" lnSpcReduction="20000"/>
            <a:sp3d extrusionH="57150">
              <a:bevelT w="38100" h="38100"/>
            </a:sp3d>
          </a:bodyPr>
          <a:lstStyle/>
          <a:p>
            <a:pPr marL="514350" lvl="0" indent="-514350">
              <a:lnSpc>
                <a:spcPct val="150000"/>
              </a:lnSpc>
              <a:buFont typeface="+mj-lt"/>
              <a:buAutoNum type="arabicPeriod"/>
            </a:pPr>
            <a:r>
              <a:rPr lang="en-US" sz="3000" dirty="0">
                <a:latin typeface="Comic Sans MS" panose="030F0702030302020204" pitchFamily="66" charset="0"/>
              </a:rPr>
              <a:t>The </a:t>
            </a:r>
            <a:r>
              <a:rPr lang="en-US" sz="3000" b="1" dirty="0">
                <a:solidFill>
                  <a:srgbClr val="34E9FC"/>
                </a:solidFill>
                <a:effectLst>
                  <a:glow rad="127000">
                    <a:srgbClr val="002060"/>
                  </a:glow>
                </a:effectLst>
                <a:latin typeface="Comic Sans MS" panose="030F0702030302020204" pitchFamily="66" charset="0"/>
              </a:rPr>
              <a:t>blue</a:t>
            </a:r>
            <a:r>
              <a:rPr lang="en-US" sz="3000" b="1" dirty="0">
                <a:solidFill>
                  <a:srgbClr val="34E9FC"/>
                </a:solidFill>
                <a:latin typeface="Comic Sans MS" panose="030F0702030302020204" pitchFamily="66" charset="0"/>
              </a:rPr>
              <a:t> </a:t>
            </a:r>
            <a:r>
              <a:rPr lang="en-US" sz="3000" b="1" dirty="0">
                <a:solidFill>
                  <a:srgbClr val="34E9FC"/>
                </a:solidFill>
                <a:effectLst>
                  <a:glow rad="127000">
                    <a:srgbClr val="002060"/>
                  </a:glow>
                </a:effectLst>
                <a:latin typeface="Comic Sans MS" panose="030F0702030302020204" pitchFamily="66" charset="0"/>
              </a:rPr>
              <a:t>numbers</a:t>
            </a:r>
            <a:r>
              <a:rPr lang="en-US" sz="3000" dirty="0">
                <a:latin typeface="Comic Sans MS" panose="030F0702030302020204" pitchFamily="66" charset="0"/>
              </a:rPr>
              <a:t> from </a:t>
            </a:r>
            <a:r>
              <a:rPr lang="en-US" sz="3000" b="1" dirty="0">
                <a:solidFill>
                  <a:srgbClr val="34E9FC"/>
                </a:solidFill>
                <a:effectLst>
                  <a:glow rad="127000">
                    <a:srgbClr val="002060"/>
                  </a:glow>
                </a:effectLst>
                <a:latin typeface="Comic Sans MS" panose="030F0702030302020204" pitchFamily="66" charset="0"/>
              </a:rPr>
              <a:t>15-22</a:t>
            </a:r>
            <a:r>
              <a:rPr lang="en-US" sz="3000" dirty="0">
                <a:latin typeface="Comic Sans MS" panose="030F0702030302020204" pitchFamily="66" charset="0"/>
              </a:rPr>
              <a:t> are the </a:t>
            </a:r>
            <a:r>
              <a:rPr lang="en-US" sz="3000" b="1" dirty="0">
                <a:solidFill>
                  <a:srgbClr val="34E9FC"/>
                </a:solidFill>
                <a:effectLst>
                  <a:glow rad="127000">
                    <a:srgbClr val="002060"/>
                  </a:glow>
                </a:effectLst>
                <a:latin typeface="Comic Sans MS" panose="030F0702030302020204" pitchFamily="66" charset="0"/>
              </a:rPr>
              <a:t>dates</a:t>
            </a:r>
            <a:r>
              <a:rPr lang="en-US" sz="3000" dirty="0">
                <a:latin typeface="Comic Sans MS" panose="030F0702030302020204" pitchFamily="66" charset="0"/>
              </a:rPr>
              <a:t> of Tabernacles in the 7</a:t>
            </a:r>
            <a:r>
              <a:rPr lang="en-US" sz="3000" baseline="30000" dirty="0">
                <a:latin typeface="Comic Sans MS" panose="030F0702030302020204" pitchFamily="66" charset="0"/>
              </a:rPr>
              <a:t>th</a:t>
            </a:r>
            <a:r>
              <a:rPr lang="en-US" sz="3000" dirty="0">
                <a:latin typeface="Comic Sans MS" panose="030F0702030302020204" pitchFamily="66" charset="0"/>
              </a:rPr>
              <a:t> month. </a:t>
            </a:r>
          </a:p>
          <a:p>
            <a:pPr marL="514350" lvl="0" indent="-514350">
              <a:lnSpc>
                <a:spcPct val="150000"/>
              </a:lnSpc>
              <a:buFont typeface="+mj-lt"/>
              <a:buAutoNum type="arabicPeriod"/>
            </a:pPr>
            <a:r>
              <a:rPr lang="en-US" sz="3000" dirty="0">
                <a:latin typeface="Comic Sans MS" panose="030F0702030302020204" pitchFamily="66" charset="0"/>
              </a:rPr>
              <a:t>The </a:t>
            </a:r>
            <a:r>
              <a:rPr lang="en-US" sz="3000" b="1" dirty="0">
                <a:effectLst>
                  <a:glow rad="127000">
                    <a:schemeClr val="bg1"/>
                  </a:glow>
                </a:effectLst>
                <a:latin typeface="Comic Sans MS" panose="030F0702030302020204" pitchFamily="66" charset="0"/>
              </a:rPr>
              <a:t>black numbers</a:t>
            </a:r>
            <a:r>
              <a:rPr lang="en-US" sz="3000" dirty="0">
                <a:latin typeface="Comic Sans MS" panose="030F0702030302020204" pitchFamily="66" charset="0"/>
              </a:rPr>
              <a:t> only number the </a:t>
            </a:r>
            <a:r>
              <a:rPr lang="en-US" sz="3000" b="1" dirty="0">
                <a:effectLst>
                  <a:glow rad="127000">
                    <a:schemeClr val="bg1"/>
                  </a:glow>
                </a:effectLst>
                <a:latin typeface="Comic Sans MS" panose="030F0702030302020204" pitchFamily="66" charset="0"/>
              </a:rPr>
              <a:t>seven cycles</a:t>
            </a:r>
            <a:r>
              <a:rPr lang="en-US" sz="3000" b="1" dirty="0">
                <a:latin typeface="Comic Sans MS" panose="030F0702030302020204" pitchFamily="66" charset="0"/>
              </a:rPr>
              <a:t> </a:t>
            </a:r>
            <a:r>
              <a:rPr lang="en-US" sz="3000" dirty="0">
                <a:latin typeface="Comic Sans MS" panose="030F0702030302020204" pitchFamily="66" charset="0"/>
              </a:rPr>
              <a:t>of Sukkot.</a:t>
            </a:r>
          </a:p>
          <a:p>
            <a:pPr marL="514350" lvl="0" indent="-514350">
              <a:lnSpc>
                <a:spcPct val="150000"/>
              </a:lnSpc>
              <a:buFont typeface="+mj-lt"/>
              <a:buAutoNum type="arabicPeriod"/>
            </a:pPr>
            <a:r>
              <a:rPr lang="en-US" sz="3000" dirty="0">
                <a:latin typeface="Comic Sans MS" panose="030F0702030302020204" pitchFamily="66" charset="0"/>
              </a:rPr>
              <a:t>There is no </a:t>
            </a:r>
            <a:r>
              <a:rPr lang="en-US" sz="3000" b="1" dirty="0">
                <a:solidFill>
                  <a:srgbClr val="CC0099"/>
                </a:solidFill>
                <a:effectLst>
                  <a:glow rad="127000">
                    <a:srgbClr val="FFFF00"/>
                  </a:glow>
                </a:effectLst>
                <a:latin typeface="Comic Sans MS" panose="030F0702030302020204" pitchFamily="66" charset="0"/>
              </a:rPr>
              <a:t>“middle” </a:t>
            </a:r>
            <a:r>
              <a:rPr lang="en-US" sz="3000" dirty="0">
                <a:latin typeface="Comic Sans MS" panose="030F0702030302020204" pitchFamily="66" charset="0"/>
              </a:rPr>
              <a:t>cycle in a feast with 8 cycles.  The </a:t>
            </a:r>
            <a:r>
              <a:rPr lang="en-US" sz="3000" b="1" dirty="0">
                <a:solidFill>
                  <a:srgbClr val="CC0099"/>
                </a:solidFill>
                <a:effectLst>
                  <a:glow rad="127000">
                    <a:srgbClr val="FFFF00"/>
                  </a:glow>
                </a:effectLst>
                <a:latin typeface="Comic Sans MS" panose="030F0702030302020204" pitchFamily="66" charset="0"/>
              </a:rPr>
              <a:t>pink block </a:t>
            </a:r>
            <a:r>
              <a:rPr lang="en-US" sz="3000" dirty="0">
                <a:latin typeface="Comic Sans MS" panose="030F0702030302020204" pitchFamily="66" charset="0"/>
              </a:rPr>
              <a:t>only indicates approximately where the </a:t>
            </a:r>
            <a:r>
              <a:rPr lang="en-US" sz="3000" b="1" dirty="0">
                <a:solidFill>
                  <a:srgbClr val="CC0099"/>
                </a:solidFill>
                <a:effectLst>
                  <a:glow rad="127000">
                    <a:srgbClr val="FFFF00"/>
                  </a:glow>
                </a:effectLst>
                <a:latin typeface="Comic Sans MS" panose="030F0702030302020204" pitchFamily="66" charset="0"/>
              </a:rPr>
              <a:t>“middle of the week” </a:t>
            </a:r>
            <a:r>
              <a:rPr lang="en-US" sz="3000" dirty="0">
                <a:latin typeface="Comic Sans MS" panose="030F0702030302020204" pitchFamily="66" charset="0"/>
              </a:rPr>
              <a:t>would be.</a:t>
            </a:r>
            <a:endParaRPr lang="en-US" sz="3200" dirty="0">
              <a:latin typeface="Comic Sans MS" panose="030F0702030302020204" pitchFamily="66" charset="0"/>
            </a:endParaRPr>
          </a:p>
        </p:txBody>
      </p:sp>
      <p:sp>
        <p:nvSpPr>
          <p:cNvPr id="4" name="Slide Number Placeholder 3"/>
          <p:cNvSpPr>
            <a:spLocks noGrp="1"/>
          </p:cNvSpPr>
          <p:nvPr>
            <p:ph type="sldNum" sz="quarter" idx="12"/>
          </p:nvPr>
        </p:nvSpPr>
        <p:spPr>
          <a:xfrm>
            <a:off x="11629292" y="6394084"/>
            <a:ext cx="443616" cy="365125"/>
          </a:xfrm>
        </p:spPr>
        <p:txBody>
          <a:bodyPr/>
          <a:lstStyle/>
          <a:p>
            <a:fld id="{0B555D82-D20F-4DB7-B3E9-7B7EAC2F87A9}" type="slidenum">
              <a:rPr lang="en-US" smtClean="0">
                <a:solidFill>
                  <a:schemeClr val="tx1">
                    <a:lumMod val="95000"/>
                    <a:lumOff val="5000"/>
                  </a:schemeClr>
                </a:solidFill>
              </a:rPr>
              <a:t>19</a:t>
            </a:fld>
            <a:endParaRPr lang="en-US" dirty="0">
              <a:solidFill>
                <a:schemeClr val="tx1">
                  <a:lumMod val="95000"/>
                  <a:lumOff val="5000"/>
                </a:schemeClr>
              </a:solidFill>
            </a:endParaRPr>
          </a:p>
        </p:txBody>
      </p:sp>
      <p:sp>
        <p:nvSpPr>
          <p:cNvPr id="35" name="Rectangle 34"/>
          <p:cNvSpPr/>
          <p:nvPr/>
        </p:nvSpPr>
        <p:spPr>
          <a:xfrm>
            <a:off x="1104408" y="5294306"/>
            <a:ext cx="10703679" cy="14649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ln>
                  <a:solidFill>
                    <a:schemeClr val="tx1"/>
                  </a:solidFill>
                </a:ln>
                <a:solidFill>
                  <a:srgbClr val="00FF00"/>
                </a:solidFill>
                <a:effectLst>
                  <a:glow rad="101600">
                    <a:schemeClr val="accent4">
                      <a:lumMod val="75000"/>
                      <a:alpha val="60000"/>
                    </a:schemeClr>
                  </a:glow>
                </a:effectLst>
                <a:latin typeface="Comic Sans MS" panose="030F0702030302020204" pitchFamily="66" charset="0"/>
              </a:rPr>
              <a:t>Again note:  The 1</a:t>
            </a:r>
            <a:r>
              <a:rPr lang="en-US" sz="2800" b="1" baseline="30000" dirty="0">
                <a:ln>
                  <a:solidFill>
                    <a:schemeClr val="tx1"/>
                  </a:solidFill>
                </a:ln>
                <a:solidFill>
                  <a:srgbClr val="00FF00"/>
                </a:solidFill>
                <a:effectLst>
                  <a:glow rad="101600">
                    <a:schemeClr val="accent4">
                      <a:lumMod val="75000"/>
                      <a:alpha val="60000"/>
                    </a:schemeClr>
                  </a:glow>
                </a:effectLst>
                <a:latin typeface="Comic Sans MS" panose="030F0702030302020204" pitchFamily="66" charset="0"/>
              </a:rPr>
              <a:t>st</a:t>
            </a:r>
            <a:r>
              <a:rPr lang="en-US" sz="2800" b="1" dirty="0">
                <a:ln>
                  <a:solidFill>
                    <a:schemeClr val="tx1"/>
                  </a:solidFill>
                </a:ln>
                <a:solidFill>
                  <a:srgbClr val="00FF00"/>
                </a:solidFill>
                <a:effectLst>
                  <a:glow rad="101600">
                    <a:schemeClr val="accent4">
                      <a:lumMod val="75000"/>
                      <a:alpha val="60000"/>
                    </a:schemeClr>
                  </a:glow>
                </a:effectLst>
                <a:latin typeface="Comic Sans MS" panose="030F0702030302020204" pitchFamily="66" charset="0"/>
              </a:rPr>
              <a:t> block does not indicate this “cycle” </a:t>
            </a:r>
            <a:br>
              <a:rPr lang="en-US" sz="2800" b="1" dirty="0">
                <a:ln>
                  <a:solidFill>
                    <a:schemeClr val="tx1"/>
                  </a:solidFill>
                </a:ln>
                <a:solidFill>
                  <a:srgbClr val="00FF00"/>
                </a:solidFill>
                <a:effectLst>
                  <a:glow rad="101600">
                    <a:schemeClr val="accent4">
                      <a:lumMod val="75000"/>
                      <a:alpha val="60000"/>
                    </a:schemeClr>
                  </a:glow>
                </a:effectLst>
                <a:latin typeface="Comic Sans MS" panose="030F0702030302020204" pitchFamily="66" charset="0"/>
              </a:rPr>
            </a:br>
            <a:r>
              <a:rPr lang="en-US" sz="2800" b="1" dirty="0">
                <a:ln>
                  <a:solidFill>
                    <a:schemeClr val="tx1"/>
                  </a:solidFill>
                </a:ln>
                <a:solidFill>
                  <a:srgbClr val="00FF00"/>
                </a:solidFill>
                <a:effectLst>
                  <a:glow rad="101600">
                    <a:schemeClr val="accent4">
                      <a:lumMod val="75000"/>
                      <a:alpha val="60000"/>
                    </a:schemeClr>
                  </a:glow>
                </a:effectLst>
                <a:latin typeface="Comic Sans MS" panose="030F0702030302020204" pitchFamily="66" charset="0"/>
              </a:rPr>
              <a:t>is a 1</a:t>
            </a:r>
            <a:r>
              <a:rPr lang="en-US" sz="2800" b="1" baseline="30000" dirty="0">
                <a:ln>
                  <a:solidFill>
                    <a:schemeClr val="tx1"/>
                  </a:solidFill>
                </a:ln>
                <a:solidFill>
                  <a:srgbClr val="00FF00"/>
                </a:solidFill>
                <a:effectLst>
                  <a:glow rad="101600">
                    <a:schemeClr val="accent4">
                      <a:lumMod val="75000"/>
                      <a:alpha val="60000"/>
                    </a:schemeClr>
                  </a:glow>
                </a:effectLst>
                <a:latin typeface="Comic Sans MS" panose="030F0702030302020204" pitchFamily="66" charset="0"/>
              </a:rPr>
              <a:t>st</a:t>
            </a:r>
            <a:r>
              <a:rPr lang="en-US" sz="2800" b="1" dirty="0">
                <a:ln>
                  <a:solidFill>
                    <a:schemeClr val="tx1"/>
                  </a:solidFill>
                </a:ln>
                <a:solidFill>
                  <a:srgbClr val="00FF00"/>
                </a:solidFill>
                <a:effectLst>
                  <a:glow rad="101600">
                    <a:schemeClr val="accent4">
                      <a:lumMod val="75000"/>
                      <a:alpha val="60000"/>
                    </a:schemeClr>
                  </a:glow>
                </a:effectLst>
                <a:latin typeface="Comic Sans MS" panose="030F0702030302020204" pitchFamily="66" charset="0"/>
              </a:rPr>
              <a:t> cycle/Sunday, nor that the 15</a:t>
            </a:r>
            <a:r>
              <a:rPr lang="en-US" sz="2800" b="1" baseline="30000" dirty="0">
                <a:ln>
                  <a:solidFill>
                    <a:schemeClr val="tx1"/>
                  </a:solidFill>
                </a:ln>
                <a:solidFill>
                  <a:srgbClr val="00FF00"/>
                </a:solidFill>
                <a:effectLst>
                  <a:glow rad="101600">
                    <a:schemeClr val="accent4">
                      <a:lumMod val="75000"/>
                      <a:alpha val="60000"/>
                    </a:schemeClr>
                  </a:glow>
                </a:effectLst>
                <a:latin typeface="Comic Sans MS" panose="030F0702030302020204" pitchFamily="66" charset="0"/>
              </a:rPr>
              <a:t>th</a:t>
            </a:r>
            <a:r>
              <a:rPr lang="en-US" sz="2800" b="1" dirty="0">
                <a:ln>
                  <a:solidFill>
                    <a:schemeClr val="tx1"/>
                  </a:solidFill>
                </a:ln>
                <a:solidFill>
                  <a:srgbClr val="00FF00"/>
                </a:solidFill>
                <a:effectLst>
                  <a:glow rad="101600">
                    <a:schemeClr val="accent4">
                      <a:lumMod val="75000"/>
                      <a:alpha val="60000"/>
                    </a:schemeClr>
                  </a:glow>
                </a:effectLst>
                <a:latin typeface="Comic Sans MS" panose="030F0702030302020204" pitchFamily="66" charset="0"/>
              </a:rPr>
              <a:t> cycle of the 7</a:t>
            </a:r>
            <a:r>
              <a:rPr lang="en-US" sz="2800" b="1" baseline="30000" dirty="0">
                <a:ln>
                  <a:solidFill>
                    <a:schemeClr val="tx1"/>
                  </a:solidFill>
                </a:ln>
                <a:solidFill>
                  <a:srgbClr val="00FF00"/>
                </a:solidFill>
                <a:effectLst>
                  <a:glow rad="101600">
                    <a:schemeClr val="accent4">
                      <a:lumMod val="75000"/>
                      <a:alpha val="60000"/>
                    </a:schemeClr>
                  </a:glow>
                </a:effectLst>
                <a:latin typeface="Comic Sans MS" panose="030F0702030302020204" pitchFamily="66" charset="0"/>
              </a:rPr>
              <a:t>th</a:t>
            </a:r>
            <a:r>
              <a:rPr lang="en-US" sz="2800" b="1" dirty="0">
                <a:ln>
                  <a:solidFill>
                    <a:schemeClr val="tx1"/>
                  </a:solidFill>
                </a:ln>
                <a:solidFill>
                  <a:srgbClr val="00FF00"/>
                </a:solidFill>
                <a:effectLst>
                  <a:glow rad="101600">
                    <a:schemeClr val="accent4">
                      <a:lumMod val="75000"/>
                      <a:alpha val="60000"/>
                    </a:schemeClr>
                  </a:glow>
                </a:effectLst>
                <a:latin typeface="Comic Sans MS" panose="030F0702030302020204" pitchFamily="66" charset="0"/>
              </a:rPr>
              <a:t> month is on a Sunday.  This is the same for all 8 cycles.</a:t>
            </a:r>
          </a:p>
        </p:txBody>
      </p:sp>
      <p:graphicFrame>
        <p:nvGraphicFramePr>
          <p:cNvPr id="20" name="Table 19"/>
          <p:cNvGraphicFramePr>
            <a:graphicFrameLocks noGrp="1"/>
          </p:cNvGraphicFramePr>
          <p:nvPr>
            <p:extLst>
              <p:ext uri="{D42A27DB-BD31-4B8C-83A1-F6EECF244321}">
                <p14:modId xmlns:p14="http://schemas.microsoft.com/office/powerpoint/2010/main" val="3533923180"/>
              </p:ext>
            </p:extLst>
          </p:nvPr>
        </p:nvGraphicFramePr>
        <p:xfrm>
          <a:off x="441348" y="4579217"/>
          <a:ext cx="11244944" cy="675013"/>
        </p:xfrm>
        <a:graphic>
          <a:graphicData uri="http://schemas.openxmlformats.org/drawingml/2006/table">
            <a:tbl>
              <a:tblPr firstRow="1" bandRow="1">
                <a:tableStyleId>{5C22544A-7EE6-4342-B048-85BDC9FD1C3A}</a:tableStyleId>
              </a:tblPr>
              <a:tblGrid>
                <a:gridCol w="1405618">
                  <a:extLst>
                    <a:ext uri="{9D8B030D-6E8A-4147-A177-3AD203B41FA5}">
                      <a16:colId xmlns="" xmlns:a16="http://schemas.microsoft.com/office/drawing/2014/main" val="20000"/>
                    </a:ext>
                  </a:extLst>
                </a:gridCol>
                <a:gridCol w="1405618">
                  <a:extLst>
                    <a:ext uri="{9D8B030D-6E8A-4147-A177-3AD203B41FA5}">
                      <a16:colId xmlns="" xmlns:a16="http://schemas.microsoft.com/office/drawing/2014/main" val="20001"/>
                    </a:ext>
                  </a:extLst>
                </a:gridCol>
                <a:gridCol w="1405618">
                  <a:extLst>
                    <a:ext uri="{9D8B030D-6E8A-4147-A177-3AD203B41FA5}">
                      <a16:colId xmlns="" xmlns:a16="http://schemas.microsoft.com/office/drawing/2014/main" val="20002"/>
                    </a:ext>
                  </a:extLst>
                </a:gridCol>
                <a:gridCol w="1405618">
                  <a:extLst>
                    <a:ext uri="{9D8B030D-6E8A-4147-A177-3AD203B41FA5}">
                      <a16:colId xmlns="" xmlns:a16="http://schemas.microsoft.com/office/drawing/2014/main" val="20003"/>
                    </a:ext>
                  </a:extLst>
                </a:gridCol>
                <a:gridCol w="1405618">
                  <a:extLst>
                    <a:ext uri="{9D8B030D-6E8A-4147-A177-3AD203B41FA5}">
                      <a16:colId xmlns="" xmlns:a16="http://schemas.microsoft.com/office/drawing/2014/main" val="20004"/>
                    </a:ext>
                  </a:extLst>
                </a:gridCol>
                <a:gridCol w="1405618">
                  <a:extLst>
                    <a:ext uri="{9D8B030D-6E8A-4147-A177-3AD203B41FA5}">
                      <a16:colId xmlns="" xmlns:a16="http://schemas.microsoft.com/office/drawing/2014/main" val="20005"/>
                    </a:ext>
                  </a:extLst>
                </a:gridCol>
                <a:gridCol w="1405618">
                  <a:extLst>
                    <a:ext uri="{9D8B030D-6E8A-4147-A177-3AD203B41FA5}">
                      <a16:colId xmlns="" xmlns:a16="http://schemas.microsoft.com/office/drawing/2014/main" val="20006"/>
                    </a:ext>
                  </a:extLst>
                </a:gridCol>
                <a:gridCol w="1405618">
                  <a:extLst>
                    <a:ext uri="{9D8B030D-6E8A-4147-A177-3AD203B41FA5}">
                      <a16:colId xmlns="" xmlns:a16="http://schemas.microsoft.com/office/drawing/2014/main" val="20007"/>
                    </a:ext>
                  </a:extLst>
                </a:gridCol>
              </a:tblGrid>
              <a:tr h="675013">
                <a:tc>
                  <a:txBody>
                    <a:bodyPr/>
                    <a:lstStyle/>
                    <a:p>
                      <a:r>
                        <a:rPr lang="en-US" b="1" dirty="0">
                          <a:solidFill>
                            <a:srgbClr val="34E9FC"/>
                          </a:solidFill>
                          <a:effectLst>
                            <a:glow rad="127000">
                              <a:srgbClr val="002060"/>
                            </a:glow>
                          </a:effectLst>
                        </a:rPr>
                        <a:t>15</a:t>
                      </a:r>
                      <a:r>
                        <a:rPr lang="en-US" b="0" dirty="0">
                          <a:solidFill>
                            <a:schemeClr val="tx1"/>
                          </a:solidFill>
                        </a:rPr>
                        <a:t>       </a:t>
                      </a:r>
                      <a:r>
                        <a:rPr lang="en-US" sz="2800" b="0" dirty="0">
                          <a:solidFill>
                            <a:schemeClr val="tx1"/>
                          </a:solidFill>
                        </a:rPr>
                        <a:t>1</a:t>
                      </a:r>
                      <a:endParaRPr lang="en-CA" sz="2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chemeClr val="bg1">
                        <a:lumMod val="65000"/>
                      </a:schemeClr>
                    </a:solidFill>
                  </a:tcPr>
                </a:tc>
                <a:tc>
                  <a:txBody>
                    <a:bodyPr/>
                    <a:lstStyle/>
                    <a:p>
                      <a:r>
                        <a:rPr lang="en-US" b="1" dirty="0">
                          <a:solidFill>
                            <a:srgbClr val="34E9FC"/>
                          </a:solidFill>
                          <a:effectLst>
                            <a:glow rad="127000">
                              <a:srgbClr val="002060"/>
                            </a:glow>
                          </a:effectLst>
                        </a:rPr>
                        <a:t>16</a:t>
                      </a:r>
                      <a:r>
                        <a:rPr lang="en-US" b="0" dirty="0">
                          <a:solidFill>
                            <a:schemeClr val="tx1"/>
                          </a:solidFill>
                        </a:rPr>
                        <a:t>     </a:t>
                      </a:r>
                      <a:r>
                        <a:rPr lang="en-US" sz="2800" b="0" dirty="0">
                          <a:solidFill>
                            <a:schemeClr val="tx1"/>
                          </a:solidFill>
                        </a:rPr>
                        <a:t> 2</a:t>
                      </a:r>
                      <a:endParaRPr lang="en-CA" sz="2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chemeClr val="bg1">
                        <a:lumMod val="65000"/>
                      </a:schemeClr>
                    </a:solidFill>
                  </a:tcPr>
                </a:tc>
                <a:tc>
                  <a:txBody>
                    <a:bodyPr/>
                    <a:lstStyle/>
                    <a:p>
                      <a:r>
                        <a:rPr lang="en-US" b="1" dirty="0">
                          <a:solidFill>
                            <a:srgbClr val="34E9FC"/>
                          </a:solidFill>
                          <a:effectLst>
                            <a:glow rad="127000">
                              <a:srgbClr val="002060"/>
                            </a:glow>
                          </a:effectLst>
                        </a:rPr>
                        <a:t>17</a:t>
                      </a:r>
                      <a:r>
                        <a:rPr lang="en-US" b="0" dirty="0">
                          <a:solidFill>
                            <a:schemeClr val="tx1"/>
                          </a:solidFill>
                        </a:rPr>
                        <a:t>      </a:t>
                      </a:r>
                      <a:r>
                        <a:rPr lang="en-US" sz="2800" b="0" dirty="0">
                          <a:solidFill>
                            <a:schemeClr val="tx1"/>
                          </a:solidFill>
                        </a:rPr>
                        <a:t>3</a:t>
                      </a:r>
                      <a:endParaRPr lang="en-CA" sz="2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chemeClr val="bg1">
                        <a:lumMod val="65000"/>
                      </a:schemeClr>
                    </a:solidFill>
                  </a:tcPr>
                </a:tc>
                <a:tc>
                  <a:txBody>
                    <a:bodyPr/>
                    <a:lstStyle/>
                    <a:p>
                      <a:r>
                        <a:rPr lang="en-US" b="0" dirty="0">
                          <a:solidFill>
                            <a:schemeClr val="tx1"/>
                          </a:solidFill>
                        </a:rPr>
                        <a:t> </a:t>
                      </a:r>
                      <a:r>
                        <a:rPr lang="en-US" b="1" dirty="0">
                          <a:solidFill>
                            <a:srgbClr val="34E9FC"/>
                          </a:solidFill>
                          <a:effectLst>
                            <a:glow rad="127000">
                              <a:srgbClr val="002060"/>
                            </a:glow>
                          </a:effectLst>
                        </a:rPr>
                        <a:t>18</a:t>
                      </a:r>
                      <a:r>
                        <a:rPr lang="en-US" b="0" dirty="0">
                          <a:solidFill>
                            <a:schemeClr val="tx1"/>
                          </a:solidFill>
                        </a:rPr>
                        <a:t>  </a:t>
                      </a:r>
                      <a:r>
                        <a:rPr lang="en-US" sz="2800" b="0" dirty="0">
                          <a:solidFill>
                            <a:schemeClr val="tx1"/>
                          </a:solidFill>
                        </a:rPr>
                        <a:t>4</a:t>
                      </a:r>
                      <a:endParaRPr lang="en-CA" sz="2800" b="1" u="sng" dirty="0">
                        <a:ln>
                          <a:solidFill>
                            <a:srgbClr val="002060"/>
                          </a:solidFill>
                        </a:ln>
                        <a:solidFill>
                          <a:srgbClr val="34E9FC"/>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rgbClr val="FF99FF"/>
                    </a:solidFill>
                  </a:tcPr>
                </a:tc>
                <a:tc>
                  <a:txBody>
                    <a:bodyPr/>
                    <a:lstStyle/>
                    <a:p>
                      <a:r>
                        <a:rPr lang="en-US" b="1" dirty="0">
                          <a:solidFill>
                            <a:srgbClr val="34E9FC"/>
                          </a:solidFill>
                          <a:effectLst>
                            <a:glow rad="127000">
                              <a:srgbClr val="002060"/>
                            </a:glow>
                          </a:effectLst>
                        </a:rPr>
                        <a:t>19</a:t>
                      </a:r>
                      <a:r>
                        <a:rPr lang="en-US" b="0" dirty="0">
                          <a:solidFill>
                            <a:schemeClr val="tx1"/>
                          </a:solidFill>
                        </a:rPr>
                        <a:t>      </a:t>
                      </a:r>
                      <a:r>
                        <a:rPr lang="en-US" sz="2800" b="0" dirty="0">
                          <a:solidFill>
                            <a:schemeClr val="tx1"/>
                          </a:solidFill>
                        </a:rPr>
                        <a:t>5</a:t>
                      </a:r>
                      <a:endParaRPr lang="en-CA" sz="2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chemeClr val="bg1">
                        <a:lumMod val="65000"/>
                      </a:schemeClr>
                    </a:solidFill>
                  </a:tcPr>
                </a:tc>
                <a:tc>
                  <a:txBody>
                    <a:bodyPr/>
                    <a:lstStyle/>
                    <a:p>
                      <a:r>
                        <a:rPr lang="en-US" b="1" dirty="0">
                          <a:solidFill>
                            <a:srgbClr val="34E9FC"/>
                          </a:solidFill>
                          <a:effectLst>
                            <a:glow rad="127000">
                              <a:srgbClr val="002060"/>
                            </a:glow>
                          </a:effectLst>
                        </a:rPr>
                        <a:t>20</a:t>
                      </a:r>
                      <a:r>
                        <a:rPr lang="en-US" b="0" dirty="0">
                          <a:solidFill>
                            <a:schemeClr val="tx1"/>
                          </a:solidFill>
                        </a:rPr>
                        <a:t>      </a:t>
                      </a:r>
                      <a:r>
                        <a:rPr lang="en-US" sz="2800" b="0" dirty="0">
                          <a:solidFill>
                            <a:schemeClr val="tx1"/>
                          </a:solidFill>
                        </a:rPr>
                        <a:t>6</a:t>
                      </a:r>
                      <a:endParaRPr lang="en-CA" sz="2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chemeClr val="bg1">
                        <a:lumMod val="65000"/>
                      </a:schemeClr>
                    </a:solidFill>
                  </a:tcPr>
                </a:tc>
                <a:tc>
                  <a:txBody>
                    <a:bodyPr/>
                    <a:lstStyle/>
                    <a:p>
                      <a:r>
                        <a:rPr lang="en-US" b="1" dirty="0">
                          <a:solidFill>
                            <a:srgbClr val="34E9FC"/>
                          </a:solidFill>
                          <a:effectLst>
                            <a:glow rad="127000">
                              <a:srgbClr val="002060"/>
                            </a:glow>
                          </a:effectLst>
                        </a:rPr>
                        <a:t>21</a:t>
                      </a:r>
                      <a:r>
                        <a:rPr lang="en-US" b="0" dirty="0">
                          <a:solidFill>
                            <a:schemeClr val="tx1"/>
                          </a:solidFill>
                        </a:rPr>
                        <a:t>      </a:t>
                      </a:r>
                      <a:r>
                        <a:rPr lang="en-US" sz="2800" b="0" dirty="0">
                          <a:solidFill>
                            <a:schemeClr val="tx1"/>
                          </a:solidFill>
                        </a:rPr>
                        <a:t>7</a:t>
                      </a:r>
                      <a:endParaRPr lang="en-CA" sz="2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chemeClr val="bg1">
                        <a:lumMod val="65000"/>
                      </a:schemeClr>
                    </a:solidFill>
                  </a:tcPr>
                </a:tc>
                <a:tc>
                  <a:txBody>
                    <a:bodyPr/>
                    <a:lstStyle/>
                    <a:p>
                      <a:r>
                        <a:rPr lang="en-US" b="1" dirty="0">
                          <a:solidFill>
                            <a:srgbClr val="34E9FC"/>
                          </a:solidFill>
                          <a:effectLst>
                            <a:glow rad="127000">
                              <a:srgbClr val="002060"/>
                            </a:glow>
                          </a:effectLst>
                        </a:rPr>
                        <a:t>22</a:t>
                      </a:r>
                      <a:endParaRPr lang="en-CA" sz="2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chemeClr val="accent2">
                        <a:lumMod val="75000"/>
                      </a:schemeClr>
                    </a:solidFill>
                  </a:tcPr>
                </a:tc>
                <a:extLst>
                  <a:ext uri="{0D108BD9-81ED-4DB2-BD59-A6C34878D82A}">
                    <a16:rowId xmlns="" xmlns:a16="http://schemas.microsoft.com/office/drawing/2014/main" val="10000"/>
                  </a:ext>
                </a:extLst>
              </a:tr>
            </a:tbl>
          </a:graphicData>
        </a:graphic>
      </p:graphicFrame>
      <p:cxnSp>
        <p:nvCxnSpPr>
          <p:cNvPr id="25" name="Straight Arrow Connector 24"/>
          <p:cNvCxnSpPr/>
          <p:nvPr/>
        </p:nvCxnSpPr>
        <p:spPr>
          <a:xfrm flipV="1">
            <a:off x="927553" y="5088792"/>
            <a:ext cx="0" cy="725855"/>
          </a:xfrm>
          <a:prstGeom prst="straightConnector1">
            <a:avLst/>
          </a:prstGeom>
          <a:ln w="76200">
            <a:solidFill>
              <a:schemeClr val="bg2">
                <a:lumMod val="50000"/>
              </a:schemeClr>
            </a:solidFill>
            <a:headEnd type="oval" w="med" len="med"/>
            <a:tailEnd type="triangle" w="med" len="med"/>
          </a:ln>
          <a:effectLst>
            <a:glow rad="127000">
              <a:srgbClr val="FF99FF"/>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0" name="Wave 9"/>
          <p:cNvSpPr/>
          <p:nvPr/>
        </p:nvSpPr>
        <p:spPr>
          <a:xfrm>
            <a:off x="927553" y="235556"/>
            <a:ext cx="10289666" cy="981667"/>
          </a:xfrm>
          <a:prstGeom prst="wave">
            <a:avLst>
              <a:gd name="adj1" fmla="val 12500"/>
              <a:gd name="adj2" fmla="val 453"/>
            </a:avLst>
          </a:prstGeom>
          <a:gradFill>
            <a:gsLst>
              <a:gs pos="0">
                <a:srgbClr val="CC00FF"/>
              </a:gs>
              <a:gs pos="50000">
                <a:schemeClr val="bg2">
                  <a:tint val="98000"/>
                  <a:satMod val="130000"/>
                  <a:shade val="90000"/>
                  <a:lumMod val="103000"/>
                </a:schemeClr>
              </a:gs>
              <a:gs pos="100000">
                <a:schemeClr val="bg2">
                  <a:shade val="63000"/>
                  <a:satMod val="120000"/>
                </a:schemeClr>
              </a:gs>
            </a:gsLst>
            <a:lin ang="5400000" scaled="0"/>
          </a:gradFill>
          <a:ln w="57150">
            <a:solidFill>
              <a:srgbClr val="0000CC"/>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Wave1">
              <a:avLst/>
            </a:prstTxWarp>
          </a:bodyPr>
          <a:lstStyle/>
          <a:p>
            <a:pPr algn="ctr"/>
            <a:r>
              <a:rPr lang="en-US" sz="2000" dirty="0">
                <a:ln>
                  <a:solidFill>
                    <a:schemeClr val="tx1"/>
                  </a:solidFill>
                </a:ln>
                <a:solidFill>
                  <a:srgbClr val="CC00FF"/>
                </a:solidFill>
                <a:effectLst>
                  <a:glow rad="254000">
                    <a:schemeClr val="accent4">
                      <a:satMod val="175000"/>
                      <a:alpha val="86000"/>
                    </a:schemeClr>
                  </a:glow>
                </a:effectLst>
              </a:rPr>
              <a:t> </a:t>
            </a:r>
            <a:r>
              <a:rPr lang="en-US" sz="3200" dirty="0">
                <a:ln>
                  <a:solidFill>
                    <a:schemeClr val="tx1"/>
                  </a:solidFill>
                </a:ln>
                <a:solidFill>
                  <a:srgbClr val="CC00FF"/>
                </a:solidFill>
                <a:effectLst>
                  <a:glow rad="254000">
                    <a:schemeClr val="accent4">
                      <a:satMod val="175000"/>
                      <a:alpha val="86000"/>
                    </a:schemeClr>
                  </a:glow>
                </a:effectLst>
              </a:rPr>
              <a:t>Working slide for a new calendar table:  </a:t>
            </a:r>
          </a:p>
        </p:txBody>
      </p:sp>
      <p:sp>
        <p:nvSpPr>
          <p:cNvPr id="17" name="Content Placeholder 2"/>
          <p:cNvSpPr txBox="1">
            <a:spLocks/>
          </p:cNvSpPr>
          <p:nvPr/>
        </p:nvSpPr>
        <p:spPr>
          <a:xfrm>
            <a:off x="0" y="1044522"/>
            <a:ext cx="12192000" cy="1487475"/>
          </a:xfrm>
          <a:prstGeom prst="rect">
            <a:avLst/>
          </a:prstGeom>
          <a:noFill/>
          <a:ln w="38100">
            <a:noFill/>
          </a:ln>
          <a:effectLst>
            <a:glow rad="101600">
              <a:srgbClr val="FF3399">
                <a:alpha val="60000"/>
              </a:srgbClr>
            </a:glow>
          </a:effectLst>
          <a:scene3d>
            <a:camera prst="orthographicFront"/>
            <a:lightRig rig="threePt" dir="t"/>
          </a:scene3d>
          <a:sp3d>
            <a:bevelT w="139700" h="139700" prst="divot"/>
          </a:sp3d>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Font typeface="Arial" panose="020B0604020202020204" pitchFamily="34" charset="0"/>
              <a:buNone/>
            </a:pPr>
            <a:r>
              <a:rPr lang="en-US" dirty="0">
                <a:solidFill>
                  <a:prstClr val="black"/>
                </a:solidFill>
                <a:latin typeface="Comic Sans MS" panose="030F0702030302020204" pitchFamily="66" charset="0"/>
              </a:rPr>
              <a:t>In the next few slides a </a:t>
            </a:r>
            <a:r>
              <a:rPr lang="en-US" b="1" u="sng" dirty="0">
                <a:solidFill>
                  <a:prstClr val="black"/>
                </a:solidFill>
                <a:latin typeface="Comic Sans MS" panose="030F0702030302020204" pitchFamily="66" charset="0"/>
              </a:rPr>
              <a:t>calendar table</a:t>
            </a:r>
            <a:r>
              <a:rPr lang="en-US" dirty="0">
                <a:solidFill>
                  <a:prstClr val="black"/>
                </a:solidFill>
                <a:latin typeface="Comic Sans MS" panose="030F0702030302020204" pitchFamily="66" charset="0"/>
              </a:rPr>
              <a:t> is given for </a:t>
            </a:r>
            <a:br>
              <a:rPr lang="en-US" dirty="0">
                <a:solidFill>
                  <a:prstClr val="black"/>
                </a:solidFill>
                <a:latin typeface="Comic Sans MS" panose="030F0702030302020204" pitchFamily="66" charset="0"/>
              </a:rPr>
            </a:br>
            <a:r>
              <a:rPr lang="en-US" dirty="0">
                <a:solidFill>
                  <a:prstClr val="black"/>
                </a:solidFill>
                <a:effectLst>
                  <a:glow rad="228600">
                    <a:srgbClr val="FFC000">
                      <a:satMod val="175000"/>
                      <a:alpha val="40000"/>
                    </a:srgbClr>
                  </a:glow>
                </a:effectLst>
                <a:latin typeface="Comic Sans MS" panose="030F0702030302020204" pitchFamily="66" charset="0"/>
              </a:rPr>
              <a:t>the days of the Feast of Tabernacles/Sukkot.  </a:t>
            </a:r>
            <a:r>
              <a:rPr lang="en-US" dirty="0">
                <a:solidFill>
                  <a:srgbClr val="008080"/>
                </a:solidFill>
                <a:latin typeface="Comic Sans MS" panose="030F0702030302020204" pitchFamily="66" charset="0"/>
              </a:rPr>
              <a:t> </a:t>
            </a:r>
            <a:r>
              <a:rPr lang="en-US" dirty="0">
                <a:latin typeface="Comic Sans MS" panose="030F0702030302020204" pitchFamily="66" charset="0"/>
              </a:rPr>
              <a:t>Please note:</a:t>
            </a:r>
          </a:p>
        </p:txBody>
      </p:sp>
      <p:sp>
        <p:nvSpPr>
          <p:cNvPr id="9" name="Speech Bubble: Rectangle with Corners Rounded 8">
            <a:extLst>
              <a:ext uri="{FF2B5EF4-FFF2-40B4-BE49-F238E27FC236}">
                <a16:creationId xmlns="" xmlns:a16="http://schemas.microsoft.com/office/drawing/2014/main" id="{9310C2D2-B9CC-4B85-A75F-E519F7E2B815}"/>
              </a:ext>
            </a:extLst>
          </p:cNvPr>
          <p:cNvSpPr/>
          <p:nvPr/>
        </p:nvSpPr>
        <p:spPr>
          <a:xfrm>
            <a:off x="9737764" y="2834639"/>
            <a:ext cx="2344508" cy="751415"/>
          </a:xfrm>
          <a:prstGeom prst="wedgeRoundRectCallout">
            <a:avLst>
              <a:gd name="adj1" fmla="val 5772"/>
              <a:gd name="adj2" fmla="val 174692"/>
              <a:gd name="adj3" fmla="val 16667"/>
            </a:avLst>
          </a:prstGeom>
          <a:solidFill>
            <a:schemeClr val="accent4">
              <a:lumMod val="75000"/>
            </a:schemeClr>
          </a:solidFill>
          <a:ln w="57150">
            <a:solidFill>
              <a:srgbClr val="CC0099"/>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a:solidFill>
                  <a:srgbClr val="222BDC"/>
                </a:solidFill>
              </a:rPr>
              <a:t>Shemini Atzeret</a:t>
            </a:r>
            <a:r>
              <a:rPr lang="en-CA" sz="2400" dirty="0">
                <a:solidFill>
                  <a:srgbClr val="222BDC"/>
                </a:solidFill>
              </a:rPr>
              <a:t/>
            </a:r>
            <a:br>
              <a:rPr lang="en-CA" sz="2400" dirty="0">
                <a:solidFill>
                  <a:srgbClr val="222BDC"/>
                </a:solidFill>
              </a:rPr>
            </a:br>
            <a:r>
              <a:rPr lang="en-CA" sz="2400" b="1" dirty="0">
                <a:solidFill>
                  <a:schemeClr val="tx1"/>
                </a:solidFill>
              </a:rPr>
              <a:t>Last Great Day</a:t>
            </a:r>
          </a:p>
        </p:txBody>
      </p:sp>
    </p:spTree>
    <p:extLst>
      <p:ext uri="{BB962C8B-B14F-4D97-AF65-F5344CB8AC3E}">
        <p14:creationId xmlns:p14="http://schemas.microsoft.com/office/powerpoint/2010/main" val="119490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5">
                                            <p:txEl>
                                              <p:pRg st="0" end="0"/>
                                            </p:txEl>
                                          </p:spTgt>
                                        </p:tgtEl>
                                        <p:attrNameLst>
                                          <p:attrName>style.visibility</p:attrName>
                                        </p:attrNameLst>
                                      </p:cBhvr>
                                      <p:to>
                                        <p:strVal val="visible"/>
                                      </p:to>
                                    </p:set>
                                    <p:animEffect transition="in" filter="barn(inVertical)">
                                      <p:cBhvr>
                                        <p:cTn id="22" dur="500"/>
                                        <p:tgtEl>
                                          <p:spTgt spid="35">
                                            <p:txEl>
                                              <p:pRg st="0" end="0"/>
                                            </p:txEl>
                                          </p:spTgt>
                                        </p:tgtEl>
                                      </p:cBhvr>
                                    </p:animEffect>
                                  </p:childTnLst>
                                </p:cTn>
                              </p:par>
                            </p:childTnLst>
                          </p:cTn>
                        </p:par>
                        <p:par>
                          <p:cTn id="23" fill="hold">
                            <p:stCondLst>
                              <p:cond delay="500"/>
                            </p:stCondLst>
                            <p:childTnLst>
                              <p:par>
                                <p:cTn id="24" presetID="31" presetClass="entr" presetSubtype="0" fill="hold"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1000" fill="hold"/>
                                        <p:tgtEl>
                                          <p:spTgt spid="25"/>
                                        </p:tgtEl>
                                        <p:attrNameLst>
                                          <p:attrName>ppt_w</p:attrName>
                                        </p:attrNameLst>
                                      </p:cBhvr>
                                      <p:tavLst>
                                        <p:tav tm="0">
                                          <p:val>
                                            <p:fltVal val="0"/>
                                          </p:val>
                                        </p:tav>
                                        <p:tav tm="100000">
                                          <p:val>
                                            <p:strVal val="#ppt_w"/>
                                          </p:val>
                                        </p:tav>
                                      </p:tavLst>
                                    </p:anim>
                                    <p:anim calcmode="lin" valueType="num">
                                      <p:cBhvr>
                                        <p:cTn id="27" dur="1000" fill="hold"/>
                                        <p:tgtEl>
                                          <p:spTgt spid="25"/>
                                        </p:tgtEl>
                                        <p:attrNameLst>
                                          <p:attrName>ppt_h</p:attrName>
                                        </p:attrNameLst>
                                      </p:cBhvr>
                                      <p:tavLst>
                                        <p:tav tm="0">
                                          <p:val>
                                            <p:fltVal val="0"/>
                                          </p:val>
                                        </p:tav>
                                        <p:tav tm="100000">
                                          <p:val>
                                            <p:strVal val="#ppt_h"/>
                                          </p:val>
                                        </p:tav>
                                      </p:tavLst>
                                    </p:anim>
                                    <p:anim calcmode="lin" valueType="num">
                                      <p:cBhvr>
                                        <p:cTn id="28" dur="1000" fill="hold"/>
                                        <p:tgtEl>
                                          <p:spTgt spid="25"/>
                                        </p:tgtEl>
                                        <p:attrNameLst>
                                          <p:attrName>style.rotation</p:attrName>
                                        </p:attrNameLst>
                                      </p:cBhvr>
                                      <p:tavLst>
                                        <p:tav tm="0">
                                          <p:val>
                                            <p:fltVal val="90"/>
                                          </p:val>
                                        </p:tav>
                                        <p:tav tm="100000">
                                          <p:val>
                                            <p:fltVal val="0"/>
                                          </p:val>
                                        </p:tav>
                                      </p:tavLst>
                                    </p:anim>
                                    <p:animEffect transition="in" filter="fade">
                                      <p:cBhvr>
                                        <p:cTn id="2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5"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p:cNvSpPr>
            <a:spLocks noGrp="1"/>
          </p:cNvSpPr>
          <p:nvPr>
            <p:ph type="title"/>
          </p:nvPr>
        </p:nvSpPr>
        <p:spPr>
          <a:xfrm>
            <a:off x="839788" y="457199"/>
            <a:ext cx="3932237" cy="6072390"/>
          </a:xfrm>
          <a:solidFill>
            <a:schemeClr val="bg1">
              <a:lumMod val="85000"/>
            </a:schemeClr>
          </a:solidFill>
          <a:ln w="76200">
            <a:solidFill>
              <a:srgbClr val="FB6BEA"/>
            </a:solidFill>
            <a:prstDash val="sysDot"/>
          </a:ln>
          <a:effectLst>
            <a:glow rad="127000">
              <a:schemeClr val="accent4">
                <a:lumMod val="60000"/>
                <a:lumOff val="40000"/>
              </a:schemeClr>
            </a:glow>
          </a:effectLst>
          <a:scene3d>
            <a:camera prst="orthographicFront"/>
            <a:lightRig rig="threePt" dir="t"/>
          </a:scene3d>
          <a:sp3d>
            <a:bevelT w="139700" h="139700" prst="divot"/>
          </a:sp3d>
        </p:spPr>
        <p:txBody>
          <a:bodyPr anchor="ctr">
            <a:normAutofit/>
            <a:sp3d extrusionH="57150">
              <a:bevelT h="25400" prst="softRound"/>
            </a:sp3d>
          </a:bodyPr>
          <a:lstStyle/>
          <a:p>
            <a:pPr algn="ctr"/>
            <a:r>
              <a:rPr lang="en-US" sz="6600" b="1" dirty="0">
                <a:solidFill>
                  <a:srgbClr val="0000FF"/>
                </a:solidFill>
                <a:effectLst>
                  <a:outerShdw blurRad="50800" dist="50800" dir="5400000" sx="102000" sy="102000" algn="ctr" rotWithShape="0">
                    <a:srgbClr val="34E9FC"/>
                  </a:outerShdw>
                </a:effectLst>
                <a:latin typeface="Arial Rounded MT Bold" panose="020F0704030504030204" pitchFamily="34" charset="0"/>
              </a:rPr>
              <a:t>Yahusha</a:t>
            </a:r>
            <a:r>
              <a:rPr lang="en-US" sz="6600" b="1" dirty="0">
                <a:solidFill>
                  <a:srgbClr val="0000FF"/>
                </a:solidFill>
              </a:rPr>
              <a:t/>
            </a:r>
            <a:br>
              <a:rPr lang="en-US" sz="6600" b="1" dirty="0">
                <a:solidFill>
                  <a:srgbClr val="0000FF"/>
                </a:solidFill>
              </a:rPr>
            </a:br>
            <a:r>
              <a:rPr lang="en-US" sz="6600" dirty="0"/>
              <a:t> </a:t>
            </a:r>
            <a:r>
              <a:rPr lang="en-US" sz="6600" b="1" dirty="0"/>
              <a:t>addresses the</a:t>
            </a:r>
            <a:br>
              <a:rPr lang="en-US" sz="6600" b="1" dirty="0"/>
            </a:br>
            <a:r>
              <a:rPr lang="en-US" sz="6600" b="1" dirty="0"/>
              <a:t/>
            </a:r>
            <a:br>
              <a:rPr lang="en-US" sz="6600" b="1" dirty="0"/>
            </a:br>
            <a:r>
              <a:rPr lang="en-US" sz="6600" b="1" dirty="0"/>
              <a:t/>
            </a:r>
            <a:br>
              <a:rPr lang="en-US" sz="6600" b="1" dirty="0"/>
            </a:br>
            <a:endParaRPr lang="en-US" sz="6600" b="1" dirty="0"/>
          </a:p>
        </p:txBody>
      </p:sp>
      <p:pic>
        <p:nvPicPr>
          <p:cNvPr id="17" name="Picture Placeholder 16"/>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l="2619" r="8015"/>
          <a:stretch/>
        </p:blipFill>
        <p:spPr>
          <a:xfrm>
            <a:off x="5529716" y="457199"/>
            <a:ext cx="6018211" cy="5102514"/>
          </a:xfrm>
          <a:prstGeom prst="ellipse">
            <a:avLst/>
          </a:prstGeom>
          <a:ln w="63500" cap="rnd">
            <a:solidFill>
              <a:srgbClr val="FB6BEA"/>
            </a:solidFill>
          </a:ln>
          <a:effectLst>
            <a:glow rad="304800">
              <a:srgbClr val="34E9FC"/>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prst="riblet"/>
            <a:contourClr>
              <a:srgbClr val="333333"/>
            </a:contourClr>
          </a:sp3d>
        </p:spPr>
      </p:pic>
      <p:sp>
        <p:nvSpPr>
          <p:cNvPr id="2" name="Slide Number Placeholder 1"/>
          <p:cNvSpPr>
            <a:spLocks noGrp="1"/>
          </p:cNvSpPr>
          <p:nvPr>
            <p:ph type="sldNum" sz="quarter" idx="12"/>
          </p:nvPr>
        </p:nvSpPr>
        <p:spPr>
          <a:xfrm>
            <a:off x="9317188" y="6408305"/>
            <a:ext cx="2743200" cy="365125"/>
          </a:xfrm>
        </p:spPr>
        <p:txBody>
          <a:bodyPr/>
          <a:lstStyle/>
          <a:p>
            <a:fld id="{0B555D82-D20F-4DB7-B3E9-7B7EAC2F87A9}" type="slidenum">
              <a:rPr lang="en-US" smtClean="0">
                <a:solidFill>
                  <a:srgbClr val="000000"/>
                </a:solidFill>
              </a:rPr>
              <a:t>2</a:t>
            </a:fld>
            <a:endParaRPr lang="en-US" dirty="0">
              <a:solidFill>
                <a:srgbClr val="000000"/>
              </a:solidFill>
            </a:endParaRPr>
          </a:p>
        </p:txBody>
      </p:sp>
      <p:sp>
        <p:nvSpPr>
          <p:cNvPr id="3" name="Rectangle 2"/>
          <p:cNvSpPr/>
          <p:nvPr/>
        </p:nvSpPr>
        <p:spPr>
          <a:xfrm>
            <a:off x="946069" y="3215162"/>
            <a:ext cx="3719674" cy="31931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h="25400" prst="softRound"/>
            </a:sp3d>
          </a:bodyPr>
          <a:lstStyle/>
          <a:p>
            <a:pPr algn="ctr"/>
            <a:r>
              <a:rPr lang="en-US" sz="6600" b="1" dirty="0">
                <a:ln w="12700">
                  <a:solidFill>
                    <a:schemeClr val="tx2">
                      <a:lumMod val="75000"/>
                    </a:schemeClr>
                  </a:solidFill>
                  <a:prstDash val="solid"/>
                </a:ln>
                <a:solidFill>
                  <a:srgbClr val="FF3399"/>
                </a:solidFill>
                <a:effectLst>
                  <a:glow rad="127000">
                    <a:srgbClr val="00FF00"/>
                  </a:glow>
                  <a:outerShdw dist="38100" dir="2640000" algn="bl" rotWithShape="0">
                    <a:schemeClr val="tx2">
                      <a:lumMod val="75000"/>
                    </a:schemeClr>
                  </a:outerShdw>
                </a:effectLst>
              </a:rPr>
              <a:t>Lunar</a:t>
            </a:r>
          </a:p>
          <a:p>
            <a:pPr algn="ctr"/>
            <a:r>
              <a:rPr lang="en-US" sz="6600" b="1" dirty="0">
                <a:ln w="12700">
                  <a:solidFill>
                    <a:schemeClr val="tx2">
                      <a:lumMod val="75000"/>
                    </a:schemeClr>
                  </a:solidFill>
                  <a:prstDash val="solid"/>
                </a:ln>
                <a:solidFill>
                  <a:srgbClr val="FF3399"/>
                </a:solidFill>
                <a:effectLst>
                  <a:glow rad="127000">
                    <a:srgbClr val="00FF00"/>
                  </a:glow>
                  <a:outerShdw dist="38100" dir="2640000" algn="bl" rotWithShape="0">
                    <a:schemeClr val="tx2">
                      <a:lumMod val="75000"/>
                    </a:schemeClr>
                  </a:outerShdw>
                </a:effectLst>
              </a:rPr>
              <a:t>Based</a:t>
            </a:r>
          </a:p>
          <a:p>
            <a:pPr algn="ctr"/>
            <a:r>
              <a:rPr lang="en-US" sz="6600" b="1" dirty="0">
                <a:ln w="12700">
                  <a:solidFill>
                    <a:schemeClr val="tx2">
                      <a:lumMod val="75000"/>
                    </a:schemeClr>
                  </a:solidFill>
                  <a:prstDash val="solid"/>
                </a:ln>
                <a:solidFill>
                  <a:srgbClr val="FF3399"/>
                </a:solidFill>
                <a:effectLst>
                  <a:glow rad="127000">
                    <a:srgbClr val="00FF00"/>
                  </a:glow>
                  <a:outerShdw dist="38100" dir="2640000" algn="bl" rotWithShape="0">
                    <a:schemeClr val="tx2">
                      <a:lumMod val="75000"/>
                    </a:schemeClr>
                  </a:outerShdw>
                </a:effectLst>
              </a:rPr>
              <a:t>Calendar</a:t>
            </a:r>
          </a:p>
        </p:txBody>
      </p:sp>
      <p:sp>
        <p:nvSpPr>
          <p:cNvPr id="7" name="Rectangle 6"/>
          <p:cNvSpPr/>
          <p:nvPr/>
        </p:nvSpPr>
        <p:spPr>
          <a:xfrm>
            <a:off x="6678984" y="5676467"/>
            <a:ext cx="3719674"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h="25400" prst="softRound"/>
            </a:sp3d>
          </a:bodyPr>
          <a:lstStyle/>
          <a:p>
            <a:pPr algn="ctr"/>
            <a:r>
              <a:rPr lang="en-US" sz="6600" b="1" dirty="0">
                <a:ln w="12700">
                  <a:solidFill>
                    <a:schemeClr val="tx2">
                      <a:lumMod val="75000"/>
                    </a:schemeClr>
                  </a:solidFill>
                  <a:prstDash val="solid"/>
                </a:ln>
                <a:solidFill>
                  <a:srgbClr val="FF3399"/>
                </a:solidFill>
                <a:effectLst>
                  <a:glow rad="127000">
                    <a:srgbClr val="00FF00"/>
                  </a:glow>
                  <a:outerShdw dist="38100" dir="2640000" algn="bl" rotWithShape="0">
                    <a:schemeClr val="tx2">
                      <a:lumMod val="75000"/>
                    </a:schemeClr>
                  </a:outerShdw>
                </a:effectLst>
              </a:rPr>
              <a:t>John 7</a:t>
            </a:r>
          </a:p>
        </p:txBody>
      </p:sp>
    </p:spTree>
    <p:extLst>
      <p:ext uri="{BB962C8B-B14F-4D97-AF65-F5344CB8AC3E}">
        <p14:creationId xmlns:p14="http://schemas.microsoft.com/office/powerpoint/2010/main" val="3990944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2000" fill="hold" nodeType="withEffect">
                                  <p:stCondLst>
                                    <p:cond delay="0"/>
                                  </p:stCondLst>
                                  <p:iterate type="lt">
                                    <p:tmPct val="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3000"/>
                                        <p:tgtEl>
                                          <p:spTgt spid="3">
                                            <p:txEl>
                                              <p:pRg st="0" end="0"/>
                                            </p:txEl>
                                          </p:spTgt>
                                        </p:tgtEl>
                                      </p:cBhvr>
                                    </p:animEffect>
                                  </p:childTnLst>
                                </p:cTn>
                              </p:par>
                              <p:par>
                                <p:cTn id="8" presetID="22" presetClass="entr" presetSubtype="8" repeatCount="2000" fill="hold" nodeType="withEffect">
                                  <p:stCondLst>
                                    <p:cond delay="0"/>
                                  </p:stCondLst>
                                  <p:iterate type="lt">
                                    <p:tmPct val="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3000"/>
                                        <p:tgtEl>
                                          <p:spTgt spid="3">
                                            <p:txEl>
                                              <p:pRg st="1" end="1"/>
                                            </p:txEl>
                                          </p:spTgt>
                                        </p:tgtEl>
                                      </p:cBhvr>
                                    </p:animEffect>
                                  </p:childTnLst>
                                </p:cTn>
                              </p:par>
                              <p:par>
                                <p:cTn id="11" presetID="22" presetClass="entr" presetSubtype="8" repeatCount="2000" fill="hold" nodeType="withEffect">
                                  <p:stCondLst>
                                    <p:cond delay="0"/>
                                  </p:stCondLst>
                                  <p:iterate type="lt">
                                    <p:tmPct val="0"/>
                                  </p:iterate>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3000"/>
                                        <p:tgtEl>
                                          <p:spTgt spid="3">
                                            <p:txEl>
                                              <p:pRg st="2" end="2"/>
                                            </p:txEl>
                                          </p:spTgt>
                                        </p:tgtEl>
                                      </p:cBhvr>
                                    </p:animEffect>
                                  </p:childTnLst>
                                </p:cTn>
                              </p:par>
                              <p:par>
                                <p:cTn id="14" presetID="36" presetClass="emph" presetSubtype="0" repeatCount="2000" fill="hold" nodeType="withEffect">
                                  <p:stCondLst>
                                    <p:cond delay="0"/>
                                  </p:stCondLst>
                                  <p:iterate type="lt">
                                    <p:tmPct val="10000"/>
                                  </p:iterate>
                                  <p:childTnLst>
                                    <p:animScale>
                                      <p:cBhvr>
                                        <p:cTn id="15" dur="250" autoRev="1" fill="hold">
                                          <p:stCondLst>
                                            <p:cond delay="0"/>
                                          </p:stCondLst>
                                        </p:cTn>
                                        <p:tgtEl>
                                          <p:spTgt spid="3">
                                            <p:txEl>
                                              <p:pRg st="0" end="0"/>
                                            </p:txEl>
                                          </p:spTgt>
                                        </p:tgtEl>
                                      </p:cBhvr>
                                      <p:to x="80000" y="100000"/>
                                    </p:animScale>
                                    <p:anim by="(#ppt_w*0.10)" calcmode="lin" valueType="num">
                                      <p:cBhvr>
                                        <p:cTn id="16" dur="250" autoRev="1" fill="hold">
                                          <p:stCondLst>
                                            <p:cond delay="0"/>
                                          </p:stCondLst>
                                        </p:cTn>
                                        <p:tgtEl>
                                          <p:spTgt spid="3">
                                            <p:txEl>
                                              <p:pRg st="0" end="0"/>
                                            </p:txEl>
                                          </p:spTgt>
                                        </p:tgtEl>
                                        <p:attrNameLst>
                                          <p:attrName>ppt_x</p:attrName>
                                        </p:attrNameLst>
                                      </p:cBhvr>
                                    </p:anim>
                                    <p:anim by="(-#ppt_w*0.10)" calcmode="lin" valueType="num">
                                      <p:cBhvr>
                                        <p:cTn id="17" dur="250" autoRev="1" fill="hold">
                                          <p:stCondLst>
                                            <p:cond delay="0"/>
                                          </p:stCondLst>
                                        </p:cTn>
                                        <p:tgtEl>
                                          <p:spTgt spid="3">
                                            <p:txEl>
                                              <p:pRg st="0" end="0"/>
                                            </p:txEl>
                                          </p:spTgt>
                                        </p:tgtEl>
                                        <p:attrNameLst>
                                          <p:attrName>ppt_y</p:attrName>
                                        </p:attrNameLst>
                                      </p:cBhvr>
                                    </p:anim>
                                    <p:animRot by="-480000">
                                      <p:cBhvr>
                                        <p:cTn id="18" dur="250" autoRev="1" fill="hold">
                                          <p:stCondLst>
                                            <p:cond delay="0"/>
                                          </p:stCondLst>
                                        </p:cTn>
                                        <p:tgtEl>
                                          <p:spTgt spid="3">
                                            <p:txEl>
                                              <p:pRg st="0" end="0"/>
                                            </p:txEl>
                                          </p:spTgt>
                                        </p:tgtEl>
                                        <p:attrNameLst>
                                          <p:attrName>r</p:attrName>
                                        </p:attrNameLst>
                                      </p:cBhvr>
                                    </p:animRot>
                                  </p:childTnLst>
                                </p:cTn>
                              </p:par>
                              <p:par>
                                <p:cTn id="19" presetID="36" presetClass="emph" presetSubtype="0" repeatCount="2000" fill="hold" nodeType="withEffect">
                                  <p:stCondLst>
                                    <p:cond delay="0"/>
                                  </p:stCondLst>
                                  <p:iterate type="lt">
                                    <p:tmPct val="10000"/>
                                  </p:iterate>
                                  <p:childTnLst>
                                    <p:animScale>
                                      <p:cBhvr>
                                        <p:cTn id="20" dur="250" autoRev="1" fill="hold">
                                          <p:stCondLst>
                                            <p:cond delay="0"/>
                                          </p:stCondLst>
                                        </p:cTn>
                                        <p:tgtEl>
                                          <p:spTgt spid="3">
                                            <p:txEl>
                                              <p:pRg st="1" end="1"/>
                                            </p:txEl>
                                          </p:spTgt>
                                        </p:tgtEl>
                                      </p:cBhvr>
                                      <p:to x="80000" y="100000"/>
                                    </p:animScale>
                                    <p:anim by="(#ppt_w*0.10)" calcmode="lin" valueType="num">
                                      <p:cBhvr>
                                        <p:cTn id="21" dur="250" autoRev="1" fill="hold">
                                          <p:stCondLst>
                                            <p:cond delay="0"/>
                                          </p:stCondLst>
                                        </p:cTn>
                                        <p:tgtEl>
                                          <p:spTgt spid="3">
                                            <p:txEl>
                                              <p:pRg st="1" end="1"/>
                                            </p:txEl>
                                          </p:spTgt>
                                        </p:tgtEl>
                                        <p:attrNameLst>
                                          <p:attrName>ppt_x</p:attrName>
                                        </p:attrNameLst>
                                      </p:cBhvr>
                                    </p:anim>
                                    <p:anim by="(-#ppt_w*0.10)" calcmode="lin" valueType="num">
                                      <p:cBhvr>
                                        <p:cTn id="22" dur="250" autoRev="1" fill="hold">
                                          <p:stCondLst>
                                            <p:cond delay="0"/>
                                          </p:stCondLst>
                                        </p:cTn>
                                        <p:tgtEl>
                                          <p:spTgt spid="3">
                                            <p:txEl>
                                              <p:pRg st="1" end="1"/>
                                            </p:txEl>
                                          </p:spTgt>
                                        </p:tgtEl>
                                        <p:attrNameLst>
                                          <p:attrName>ppt_y</p:attrName>
                                        </p:attrNameLst>
                                      </p:cBhvr>
                                    </p:anim>
                                    <p:animRot by="-480000">
                                      <p:cBhvr>
                                        <p:cTn id="23" dur="250" autoRev="1" fill="hold">
                                          <p:stCondLst>
                                            <p:cond delay="0"/>
                                          </p:stCondLst>
                                        </p:cTn>
                                        <p:tgtEl>
                                          <p:spTgt spid="3">
                                            <p:txEl>
                                              <p:pRg st="1" end="1"/>
                                            </p:txEl>
                                          </p:spTgt>
                                        </p:tgtEl>
                                        <p:attrNameLst>
                                          <p:attrName>r</p:attrName>
                                        </p:attrNameLst>
                                      </p:cBhvr>
                                    </p:animRot>
                                  </p:childTnLst>
                                </p:cTn>
                              </p:par>
                              <p:par>
                                <p:cTn id="24" presetID="36" presetClass="emph" presetSubtype="0" repeatCount="2000" fill="hold" nodeType="withEffect">
                                  <p:stCondLst>
                                    <p:cond delay="0"/>
                                  </p:stCondLst>
                                  <p:iterate type="lt">
                                    <p:tmPct val="10000"/>
                                  </p:iterate>
                                  <p:childTnLst>
                                    <p:animScale>
                                      <p:cBhvr>
                                        <p:cTn id="25" dur="250" autoRev="1" fill="hold">
                                          <p:stCondLst>
                                            <p:cond delay="0"/>
                                          </p:stCondLst>
                                        </p:cTn>
                                        <p:tgtEl>
                                          <p:spTgt spid="3">
                                            <p:txEl>
                                              <p:pRg st="2" end="2"/>
                                            </p:txEl>
                                          </p:spTgt>
                                        </p:tgtEl>
                                      </p:cBhvr>
                                      <p:to x="80000" y="100000"/>
                                    </p:animScale>
                                    <p:anim by="(#ppt_w*0.10)" calcmode="lin" valueType="num">
                                      <p:cBhvr>
                                        <p:cTn id="26" dur="250" autoRev="1" fill="hold">
                                          <p:stCondLst>
                                            <p:cond delay="0"/>
                                          </p:stCondLst>
                                        </p:cTn>
                                        <p:tgtEl>
                                          <p:spTgt spid="3">
                                            <p:txEl>
                                              <p:pRg st="2" end="2"/>
                                            </p:txEl>
                                          </p:spTgt>
                                        </p:tgtEl>
                                        <p:attrNameLst>
                                          <p:attrName>ppt_x</p:attrName>
                                        </p:attrNameLst>
                                      </p:cBhvr>
                                    </p:anim>
                                    <p:anim by="(-#ppt_w*0.10)" calcmode="lin" valueType="num">
                                      <p:cBhvr>
                                        <p:cTn id="27" dur="250" autoRev="1" fill="hold">
                                          <p:stCondLst>
                                            <p:cond delay="0"/>
                                          </p:stCondLst>
                                        </p:cTn>
                                        <p:tgtEl>
                                          <p:spTgt spid="3">
                                            <p:txEl>
                                              <p:pRg st="2" end="2"/>
                                            </p:txEl>
                                          </p:spTgt>
                                        </p:tgtEl>
                                        <p:attrNameLst>
                                          <p:attrName>ppt_y</p:attrName>
                                        </p:attrNameLst>
                                      </p:cBhvr>
                                    </p:anim>
                                    <p:animRot by="-480000">
                                      <p:cBhvr>
                                        <p:cTn id="28" dur="250" autoRev="1" fill="hold">
                                          <p:stCondLst>
                                            <p:cond delay="0"/>
                                          </p:stCondLst>
                                        </p:cTn>
                                        <p:tgtEl>
                                          <p:spTgt spid="3">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8787" y="206099"/>
            <a:ext cx="7297483" cy="729644"/>
          </a:xfrm>
          <a:solidFill>
            <a:srgbClr val="F3D1FF"/>
          </a:solidFill>
          <a:ln w="76200">
            <a:solidFill>
              <a:srgbClr val="FF0000"/>
            </a:solidFill>
          </a:ln>
          <a:effectLst>
            <a:glow rad="228600">
              <a:schemeClr val="accent4">
                <a:satMod val="175000"/>
                <a:alpha val="40000"/>
              </a:schemeClr>
            </a:glow>
          </a:effectLst>
          <a:scene3d>
            <a:camera prst="orthographicFront"/>
            <a:lightRig rig="threePt" dir="t"/>
          </a:scene3d>
          <a:sp3d>
            <a:bevelT w="114300" prst="artDeco"/>
          </a:sp3d>
        </p:spPr>
        <p:txBody>
          <a:bodyPr/>
          <a:lstStyle/>
          <a:p>
            <a:pPr algn="ctr"/>
            <a:r>
              <a:rPr lang="en-US" b="1" dirty="0">
                <a:ln>
                  <a:solidFill>
                    <a:schemeClr val="tx1"/>
                  </a:solidFill>
                </a:ln>
                <a:solidFill>
                  <a:srgbClr val="FF0000"/>
                </a:solidFill>
              </a:rPr>
              <a:t>Feast of the </a:t>
            </a:r>
            <a:r>
              <a:rPr lang="en-US" b="1" dirty="0">
                <a:ln>
                  <a:solidFill>
                    <a:schemeClr val="tx1"/>
                  </a:solidFill>
                </a:ln>
                <a:solidFill>
                  <a:srgbClr val="FF0000"/>
                </a:solidFill>
                <a:effectLst>
                  <a:glow rad="228600">
                    <a:schemeClr val="bg1">
                      <a:lumMod val="50000"/>
                      <a:alpha val="40000"/>
                    </a:schemeClr>
                  </a:glow>
                </a:effectLst>
              </a:rPr>
              <a:t>Yahudim</a:t>
            </a:r>
            <a:r>
              <a:rPr lang="en-US" b="1" dirty="0">
                <a:solidFill>
                  <a:srgbClr val="FF0000"/>
                </a:solidFill>
              </a:rPr>
              <a:t> (Jews)   </a:t>
            </a:r>
            <a:r>
              <a:rPr lang="en-US" sz="2800" b="1" i="1" dirty="0">
                <a:solidFill>
                  <a:srgbClr val="0000CC"/>
                </a:solidFill>
              </a:rPr>
              <a:t>#1</a:t>
            </a:r>
          </a:p>
        </p:txBody>
      </p:sp>
      <p:sp>
        <p:nvSpPr>
          <p:cNvPr id="3" name="Content Placeholder 2"/>
          <p:cNvSpPr>
            <a:spLocks noGrp="1"/>
          </p:cNvSpPr>
          <p:nvPr>
            <p:ph idx="1"/>
          </p:nvPr>
        </p:nvSpPr>
        <p:spPr>
          <a:xfrm>
            <a:off x="242211" y="1241681"/>
            <a:ext cx="11714922" cy="5340626"/>
          </a:xfrm>
          <a:solidFill>
            <a:schemeClr val="bg2"/>
          </a:solidFill>
          <a:ln w="38100">
            <a:solidFill>
              <a:srgbClr val="008080"/>
            </a:solidFill>
          </a:ln>
          <a:effectLst>
            <a:glow rad="63500">
              <a:schemeClr val="accent1">
                <a:satMod val="175000"/>
                <a:alpha val="40000"/>
              </a:schemeClr>
            </a:glow>
          </a:effectLst>
          <a:scene3d>
            <a:camera prst="orthographicFront"/>
            <a:lightRig rig="threePt" dir="t"/>
          </a:scene3d>
          <a:sp3d>
            <a:bevelT w="114300" prst="artDeco"/>
          </a:sp3d>
        </p:spPr>
        <p:txBody>
          <a:bodyPr>
            <a:sp3d extrusionH="57150">
              <a:bevelT w="38100" h="38100"/>
            </a:sp3d>
          </a:bodyPr>
          <a:lstStyle/>
          <a:p>
            <a:pPr marL="0" indent="0" algn="ctr">
              <a:buNone/>
            </a:pPr>
            <a:r>
              <a:rPr lang="en-US" sz="3600" b="1" dirty="0">
                <a:solidFill>
                  <a:srgbClr val="FF0000"/>
                </a:solidFill>
              </a:rPr>
              <a:t>Lunar</a:t>
            </a:r>
            <a:r>
              <a:rPr lang="en-US" sz="3600" b="1" dirty="0"/>
              <a:t> 7</a:t>
            </a:r>
            <a:r>
              <a:rPr lang="en-US" sz="3600" b="1" baseline="30000" dirty="0"/>
              <a:t>th</a:t>
            </a:r>
            <a:r>
              <a:rPr lang="en-US" sz="3600" b="1" dirty="0"/>
              <a:t> Month; the </a:t>
            </a:r>
            <a:r>
              <a:rPr lang="en-US" sz="3600" b="1" dirty="0">
                <a:solidFill>
                  <a:srgbClr val="0000CC"/>
                </a:solidFill>
                <a:effectLst>
                  <a:outerShdw blurRad="50800" dist="50800" dir="5400000" algn="ctr" rotWithShape="0">
                    <a:srgbClr val="00FF00"/>
                  </a:outerShdw>
                </a:effectLst>
              </a:rPr>
              <a:t>Eight Days </a:t>
            </a:r>
            <a:r>
              <a:rPr lang="en-US" sz="3600" b="1" dirty="0"/>
              <a:t>of </a:t>
            </a:r>
            <a:r>
              <a:rPr lang="en-US" sz="3600" b="1" u="sng" dirty="0"/>
              <a:t>Their</a:t>
            </a:r>
            <a:r>
              <a:rPr lang="en-US" sz="3600" b="1" dirty="0"/>
              <a:t> </a:t>
            </a:r>
            <a:r>
              <a:rPr lang="en-US" sz="3600" b="1" i="1" dirty="0">
                <a:solidFill>
                  <a:srgbClr val="CC0099"/>
                </a:solidFill>
                <a:latin typeface="Comic Sans MS" pitchFamily="66" charset="0"/>
              </a:rPr>
              <a:t>Sukkot</a:t>
            </a:r>
          </a:p>
          <a:p>
            <a:pPr marL="0" indent="0">
              <a:buNone/>
            </a:pPr>
            <a:endParaRPr lang="en-US" dirty="0">
              <a:solidFill>
                <a:srgbClr val="008080"/>
              </a:solidFill>
              <a:latin typeface="Georgia" panose="02040502050405020303" pitchFamily="18" charset="0"/>
            </a:endParaRPr>
          </a:p>
          <a:p>
            <a:pPr marL="0" indent="0">
              <a:buNone/>
            </a:pPr>
            <a:r>
              <a:rPr lang="en-US" dirty="0">
                <a:solidFill>
                  <a:srgbClr val="008080"/>
                </a:solidFill>
                <a:latin typeface="Georgia" panose="02040502050405020303" pitchFamily="18" charset="0"/>
              </a:rPr>
              <a:t>John </a:t>
            </a:r>
            <a:r>
              <a:rPr lang="en-US" dirty="0" smtClean="0">
                <a:solidFill>
                  <a:srgbClr val="008080"/>
                </a:solidFill>
                <a:latin typeface="Georgia" panose="02040502050405020303" pitchFamily="18" charset="0"/>
              </a:rPr>
              <a:t>7:6</a:t>
            </a:r>
            <a:r>
              <a:rPr lang="en-US" dirty="0" smtClean="0">
                <a:solidFill>
                  <a:prstClr val="black"/>
                </a:solidFill>
                <a:latin typeface="Georgia" panose="02040502050405020303" pitchFamily="18" charset="0"/>
              </a:rPr>
              <a:t>  </a:t>
            </a:r>
            <a:r>
              <a:rPr lang="he-IL" b="1" dirty="0" smtClean="0">
                <a:solidFill>
                  <a:srgbClr val="0000CC"/>
                </a:solidFill>
                <a:latin typeface="SBL Hebrew"/>
              </a:rPr>
              <a:t>יהושע</a:t>
            </a:r>
            <a:r>
              <a:rPr lang="en-US" b="1" dirty="0" smtClean="0">
                <a:solidFill>
                  <a:srgbClr val="0000CC"/>
                </a:solidFill>
                <a:latin typeface="Georgia" panose="02040502050405020303" pitchFamily="18" charset="0"/>
              </a:rPr>
              <a:t> </a:t>
            </a:r>
            <a:r>
              <a:rPr lang="en-US" b="1" dirty="0">
                <a:solidFill>
                  <a:srgbClr val="0000CC"/>
                </a:solidFill>
                <a:latin typeface="Georgia" panose="02040502050405020303" pitchFamily="18" charset="0"/>
              </a:rPr>
              <a:t>[Yahusha] </a:t>
            </a:r>
            <a:r>
              <a:rPr lang="en-US" dirty="0">
                <a:solidFill>
                  <a:prstClr val="black"/>
                </a:solidFill>
                <a:latin typeface="Georgia" panose="02040502050405020303" pitchFamily="18" charset="0"/>
              </a:rPr>
              <a:t>therefore 	 said to them, </a:t>
            </a:r>
            <a:r>
              <a:rPr lang="en-US" b="1" dirty="0">
                <a:solidFill>
                  <a:srgbClr val="0000CC"/>
                </a:solidFill>
                <a:effectLst>
                  <a:glow rad="101600">
                    <a:srgbClr val="34E9FC">
                      <a:alpha val="60000"/>
                    </a:srgbClr>
                  </a:glow>
                </a:effectLst>
                <a:latin typeface="Georgia" panose="02040502050405020303" pitchFamily="18" charset="0"/>
              </a:rPr>
              <a:t>“MY TIME </a:t>
            </a:r>
            <a:r>
              <a:rPr lang="en-US" dirty="0">
                <a:solidFill>
                  <a:prstClr val="black"/>
                </a:solidFill>
                <a:latin typeface="Georgia" panose="02040502050405020303" pitchFamily="18" charset="0"/>
              </a:rPr>
              <a:t>has not yet come, </a:t>
            </a:r>
            <a:endParaRPr lang="en-US" dirty="0"/>
          </a:p>
          <a:p>
            <a:pPr marL="0" indent="0">
              <a:buNone/>
            </a:pPr>
            <a:endParaRPr lang="en-US" dirty="0"/>
          </a:p>
          <a:p>
            <a:endParaRPr lang="en-US" dirty="0"/>
          </a:p>
          <a:p>
            <a:pPr marL="457200" lvl="1" indent="0">
              <a:buNone/>
            </a:pPr>
            <a:endParaRPr lang="en-US" dirty="0"/>
          </a:p>
          <a:p>
            <a:pPr marL="457200" lvl="1" indent="0">
              <a:buNone/>
            </a:pPr>
            <a:r>
              <a:rPr lang="en-US" dirty="0"/>
              <a:t>        </a:t>
            </a:r>
          </a:p>
          <a:p>
            <a:pPr marL="457200" lvl="1" indent="0">
              <a:buNone/>
            </a:pPr>
            <a:r>
              <a:rPr lang="en-US" dirty="0"/>
              <a:t>					</a:t>
            </a:r>
          </a:p>
        </p:txBody>
      </p:sp>
      <p:sp>
        <p:nvSpPr>
          <p:cNvPr id="4" name="Slide Number Placeholder 3"/>
          <p:cNvSpPr>
            <a:spLocks noGrp="1"/>
          </p:cNvSpPr>
          <p:nvPr>
            <p:ph type="sldNum" sz="quarter" idx="12"/>
          </p:nvPr>
        </p:nvSpPr>
        <p:spPr>
          <a:xfrm>
            <a:off x="11579125" y="6274511"/>
            <a:ext cx="384771" cy="365125"/>
          </a:xfrm>
        </p:spPr>
        <p:txBody>
          <a:bodyPr/>
          <a:lstStyle/>
          <a:p>
            <a:fld id="{0B555D82-D20F-4DB7-B3E9-7B7EAC2F87A9}" type="slidenum">
              <a:rPr lang="en-US" smtClean="0">
                <a:solidFill>
                  <a:schemeClr val="tx1"/>
                </a:solidFill>
              </a:rPr>
              <a:t>20</a:t>
            </a:fld>
            <a:endParaRPr lang="en-US" dirty="0">
              <a:solidFill>
                <a:schemeClr val="tx1"/>
              </a:solidFill>
            </a:endParaRPr>
          </a:p>
        </p:txBody>
      </p:sp>
      <p:sp>
        <p:nvSpPr>
          <p:cNvPr id="7" name="Right Brace 6"/>
          <p:cNvSpPr/>
          <p:nvPr/>
        </p:nvSpPr>
        <p:spPr>
          <a:xfrm rot="16200000">
            <a:off x="5772979" y="-1856352"/>
            <a:ext cx="689591" cy="11212289"/>
          </a:xfrm>
          <a:prstGeom prst="rightBrace">
            <a:avLst>
              <a:gd name="adj1" fmla="val 69857"/>
              <a:gd name="adj2" fmla="val 31958"/>
            </a:avLst>
          </a:prstGeom>
          <a:solidFill>
            <a:schemeClr val="accent6">
              <a:lumMod val="40000"/>
              <a:lumOff val="60000"/>
            </a:schemeClr>
          </a:solidFill>
          <a:ln>
            <a:noFill/>
            <a:prstDash val="lgDash"/>
          </a:ln>
          <a:effectLst>
            <a:glow rad="101600">
              <a:schemeClr val="accent4">
                <a:lumMod val="75000"/>
                <a:alpha val="60000"/>
              </a:schemeClr>
            </a:glow>
          </a:effectLst>
          <a:scene3d>
            <a:camera prst="orthographicFront">
              <a:rot lat="0" lon="0" rev="0"/>
            </a:camera>
            <a:lightRig rig="contrasting" dir="t">
              <a:rot lat="0" lon="0" rev="7800000"/>
            </a:lightRig>
          </a:scene3d>
          <a:sp3d>
            <a:bevelT w="139700" h="139700"/>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9" name="Table 18"/>
          <p:cNvGraphicFramePr>
            <a:graphicFrameLocks noGrp="1"/>
          </p:cNvGraphicFramePr>
          <p:nvPr>
            <p:extLst>
              <p:ext uri="{D42A27DB-BD31-4B8C-83A1-F6EECF244321}">
                <p14:modId xmlns:p14="http://schemas.microsoft.com/office/powerpoint/2010/main" val="1037762535"/>
              </p:ext>
            </p:extLst>
          </p:nvPr>
        </p:nvGraphicFramePr>
        <p:xfrm>
          <a:off x="489857" y="4142649"/>
          <a:ext cx="11244944" cy="691416"/>
        </p:xfrm>
        <a:graphic>
          <a:graphicData uri="http://schemas.openxmlformats.org/drawingml/2006/table">
            <a:tbl>
              <a:tblPr firstRow="1" bandRow="1">
                <a:tableStyleId>{5C22544A-7EE6-4342-B048-85BDC9FD1C3A}</a:tableStyleId>
              </a:tblPr>
              <a:tblGrid>
                <a:gridCol w="1405618">
                  <a:extLst>
                    <a:ext uri="{9D8B030D-6E8A-4147-A177-3AD203B41FA5}">
                      <a16:colId xmlns="" xmlns:a16="http://schemas.microsoft.com/office/drawing/2014/main" val="20000"/>
                    </a:ext>
                  </a:extLst>
                </a:gridCol>
                <a:gridCol w="1405618">
                  <a:extLst>
                    <a:ext uri="{9D8B030D-6E8A-4147-A177-3AD203B41FA5}">
                      <a16:colId xmlns="" xmlns:a16="http://schemas.microsoft.com/office/drawing/2014/main" val="20001"/>
                    </a:ext>
                  </a:extLst>
                </a:gridCol>
                <a:gridCol w="1405618">
                  <a:extLst>
                    <a:ext uri="{9D8B030D-6E8A-4147-A177-3AD203B41FA5}">
                      <a16:colId xmlns="" xmlns:a16="http://schemas.microsoft.com/office/drawing/2014/main" val="20002"/>
                    </a:ext>
                  </a:extLst>
                </a:gridCol>
                <a:gridCol w="1405618">
                  <a:extLst>
                    <a:ext uri="{9D8B030D-6E8A-4147-A177-3AD203B41FA5}">
                      <a16:colId xmlns="" xmlns:a16="http://schemas.microsoft.com/office/drawing/2014/main" val="20003"/>
                    </a:ext>
                  </a:extLst>
                </a:gridCol>
                <a:gridCol w="1405618">
                  <a:extLst>
                    <a:ext uri="{9D8B030D-6E8A-4147-A177-3AD203B41FA5}">
                      <a16:colId xmlns="" xmlns:a16="http://schemas.microsoft.com/office/drawing/2014/main" val="20004"/>
                    </a:ext>
                  </a:extLst>
                </a:gridCol>
                <a:gridCol w="1405618">
                  <a:extLst>
                    <a:ext uri="{9D8B030D-6E8A-4147-A177-3AD203B41FA5}">
                      <a16:colId xmlns="" xmlns:a16="http://schemas.microsoft.com/office/drawing/2014/main" val="20005"/>
                    </a:ext>
                  </a:extLst>
                </a:gridCol>
                <a:gridCol w="1405618">
                  <a:extLst>
                    <a:ext uri="{9D8B030D-6E8A-4147-A177-3AD203B41FA5}">
                      <a16:colId xmlns="" xmlns:a16="http://schemas.microsoft.com/office/drawing/2014/main" val="20006"/>
                    </a:ext>
                  </a:extLst>
                </a:gridCol>
                <a:gridCol w="1405618">
                  <a:extLst>
                    <a:ext uri="{9D8B030D-6E8A-4147-A177-3AD203B41FA5}">
                      <a16:colId xmlns="" xmlns:a16="http://schemas.microsoft.com/office/drawing/2014/main" val="20007"/>
                    </a:ext>
                  </a:extLst>
                </a:gridCol>
              </a:tblGrid>
              <a:tr h="691416">
                <a:tc>
                  <a:txBody>
                    <a:bodyPr/>
                    <a:lstStyle/>
                    <a:p>
                      <a:r>
                        <a:rPr lang="en-US" b="1" dirty="0">
                          <a:solidFill>
                            <a:srgbClr val="34E9FC"/>
                          </a:solidFill>
                          <a:effectLst>
                            <a:glow rad="127000">
                              <a:srgbClr val="002060"/>
                            </a:glow>
                          </a:effectLst>
                        </a:rPr>
                        <a:t>15</a:t>
                      </a:r>
                      <a:r>
                        <a:rPr lang="en-US" b="0" dirty="0">
                          <a:solidFill>
                            <a:schemeClr val="tx1"/>
                          </a:solidFill>
                        </a:rPr>
                        <a:t>       </a:t>
                      </a:r>
                      <a:r>
                        <a:rPr lang="en-US" sz="2800" b="0" dirty="0">
                          <a:solidFill>
                            <a:schemeClr val="tx1"/>
                          </a:solidFill>
                        </a:rPr>
                        <a:t>1</a:t>
                      </a:r>
                      <a:endParaRPr lang="en-CA" sz="2800" b="0" dirty="0">
                        <a:blipFill dpi="0" rotWithShape="1">
                          <a:blip r:embed="rId2">
                            <a:extLst>
                              <a:ext uri="{28A0092B-C50C-407E-A947-70E740481C1C}">
                                <a14:useLocalDpi xmlns:a14="http://schemas.microsoft.com/office/drawing/2010/main" val="0"/>
                              </a:ext>
                            </a:extLst>
                          </a:blip>
                          <a:srcRect/>
                          <a:stretch>
                            <a:fillRect/>
                          </a:stretch>
                        </a:blip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chemeClr val="bg1">
                        <a:lumMod val="65000"/>
                      </a:schemeClr>
                    </a:solidFill>
                  </a:tcPr>
                </a:tc>
                <a:tc>
                  <a:txBody>
                    <a:bodyPr/>
                    <a:lstStyle/>
                    <a:p>
                      <a:r>
                        <a:rPr lang="en-US" b="1" dirty="0">
                          <a:solidFill>
                            <a:srgbClr val="34E9FC"/>
                          </a:solidFill>
                          <a:effectLst>
                            <a:glow rad="127000">
                              <a:srgbClr val="002060"/>
                            </a:glow>
                          </a:effectLst>
                        </a:rPr>
                        <a:t>16</a:t>
                      </a:r>
                      <a:r>
                        <a:rPr lang="en-US" b="0" dirty="0">
                          <a:solidFill>
                            <a:schemeClr val="tx1"/>
                          </a:solidFill>
                        </a:rPr>
                        <a:t>     </a:t>
                      </a:r>
                      <a:r>
                        <a:rPr lang="en-US" sz="2800" b="0" dirty="0">
                          <a:solidFill>
                            <a:schemeClr val="tx1"/>
                          </a:solidFill>
                        </a:rPr>
                        <a:t> 2</a:t>
                      </a:r>
                      <a:endParaRPr lang="en-CA" sz="2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chemeClr val="bg1">
                        <a:lumMod val="65000"/>
                      </a:schemeClr>
                    </a:solidFill>
                  </a:tcPr>
                </a:tc>
                <a:tc>
                  <a:txBody>
                    <a:bodyPr/>
                    <a:lstStyle/>
                    <a:p>
                      <a:r>
                        <a:rPr lang="en-US" b="1" dirty="0">
                          <a:solidFill>
                            <a:srgbClr val="34E9FC"/>
                          </a:solidFill>
                          <a:effectLst>
                            <a:glow rad="127000">
                              <a:srgbClr val="002060"/>
                            </a:glow>
                          </a:effectLst>
                        </a:rPr>
                        <a:t>17</a:t>
                      </a:r>
                      <a:r>
                        <a:rPr lang="en-US" b="0" dirty="0">
                          <a:solidFill>
                            <a:schemeClr val="tx1"/>
                          </a:solidFill>
                        </a:rPr>
                        <a:t>      </a:t>
                      </a:r>
                      <a:r>
                        <a:rPr lang="en-US" sz="2800" b="0" dirty="0">
                          <a:solidFill>
                            <a:schemeClr val="tx1"/>
                          </a:solidFill>
                        </a:rPr>
                        <a:t>3</a:t>
                      </a:r>
                      <a:endParaRPr lang="en-CA" sz="2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chemeClr val="bg1">
                        <a:lumMod val="65000"/>
                      </a:schemeClr>
                    </a:solidFill>
                  </a:tcPr>
                </a:tc>
                <a:tc>
                  <a:txBody>
                    <a:bodyPr/>
                    <a:lstStyle/>
                    <a:p>
                      <a:r>
                        <a:rPr lang="en-US" b="0" dirty="0">
                          <a:solidFill>
                            <a:schemeClr val="tx1"/>
                          </a:solidFill>
                        </a:rPr>
                        <a:t>   </a:t>
                      </a:r>
                      <a:r>
                        <a:rPr lang="en-US" b="1" dirty="0">
                          <a:solidFill>
                            <a:srgbClr val="34E9FC"/>
                          </a:solidFill>
                          <a:effectLst>
                            <a:glow rad="127000">
                              <a:srgbClr val="002060"/>
                            </a:glow>
                          </a:effectLst>
                        </a:rPr>
                        <a:t>18</a:t>
                      </a:r>
                      <a:r>
                        <a:rPr lang="en-US" b="0" dirty="0">
                          <a:solidFill>
                            <a:schemeClr val="tx1"/>
                          </a:solidFill>
                        </a:rPr>
                        <a:t>  </a:t>
                      </a:r>
                      <a:r>
                        <a:rPr lang="en-US" sz="2800" b="0" dirty="0">
                          <a:solidFill>
                            <a:schemeClr val="tx1"/>
                          </a:solidFill>
                        </a:rPr>
                        <a:t>4 </a:t>
                      </a:r>
                      <a:r>
                        <a:rPr lang="en-US" sz="2400" b="0" u="sng" dirty="0">
                          <a:solidFill>
                            <a:srgbClr val="222BDC"/>
                          </a:solidFill>
                        </a:rPr>
                        <a:t>Sab</a:t>
                      </a:r>
                      <a:endParaRPr lang="en-CA" sz="2400" b="0" u="sng" dirty="0">
                        <a:solidFill>
                          <a:srgbClr val="222BDC"/>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chemeClr val="accent1">
                        <a:lumMod val="60000"/>
                        <a:lumOff val="40000"/>
                      </a:schemeClr>
                    </a:solidFill>
                  </a:tcPr>
                </a:tc>
                <a:tc>
                  <a:txBody>
                    <a:bodyPr/>
                    <a:lstStyle/>
                    <a:p>
                      <a:r>
                        <a:rPr lang="en-US" b="1" dirty="0">
                          <a:solidFill>
                            <a:srgbClr val="34E9FC"/>
                          </a:solidFill>
                          <a:effectLst>
                            <a:glow rad="127000">
                              <a:srgbClr val="002060"/>
                            </a:glow>
                          </a:effectLst>
                        </a:rPr>
                        <a:t>19</a:t>
                      </a:r>
                      <a:r>
                        <a:rPr lang="en-US" b="0" dirty="0">
                          <a:solidFill>
                            <a:schemeClr val="tx1"/>
                          </a:solidFill>
                        </a:rPr>
                        <a:t>      </a:t>
                      </a:r>
                      <a:r>
                        <a:rPr lang="en-US" sz="2800" b="0" dirty="0">
                          <a:solidFill>
                            <a:schemeClr val="tx1"/>
                          </a:solidFill>
                        </a:rPr>
                        <a:t>5</a:t>
                      </a:r>
                      <a:endParaRPr lang="en-CA" sz="2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chemeClr val="bg1">
                        <a:lumMod val="65000"/>
                      </a:schemeClr>
                    </a:solidFill>
                  </a:tcPr>
                </a:tc>
                <a:tc>
                  <a:txBody>
                    <a:bodyPr/>
                    <a:lstStyle/>
                    <a:p>
                      <a:r>
                        <a:rPr lang="en-US" b="1" dirty="0">
                          <a:solidFill>
                            <a:srgbClr val="34E9FC"/>
                          </a:solidFill>
                          <a:effectLst>
                            <a:glow rad="127000">
                              <a:srgbClr val="002060"/>
                            </a:glow>
                          </a:effectLst>
                        </a:rPr>
                        <a:t> 20</a:t>
                      </a:r>
                      <a:r>
                        <a:rPr lang="en-US" b="0" dirty="0">
                          <a:solidFill>
                            <a:schemeClr val="tx1"/>
                          </a:solidFill>
                        </a:rPr>
                        <a:t>      </a:t>
                      </a:r>
                      <a:r>
                        <a:rPr lang="en-US" sz="2800" b="0" dirty="0">
                          <a:solidFill>
                            <a:schemeClr val="tx1"/>
                          </a:solidFill>
                        </a:rPr>
                        <a:t>6</a:t>
                      </a:r>
                      <a:endParaRPr lang="en-CA" sz="2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chemeClr val="bg1">
                        <a:lumMod val="65000"/>
                      </a:schemeClr>
                    </a:solidFill>
                  </a:tcPr>
                </a:tc>
                <a:tc>
                  <a:txBody>
                    <a:bodyPr/>
                    <a:lstStyle/>
                    <a:p>
                      <a:r>
                        <a:rPr lang="en-US" b="1" dirty="0">
                          <a:solidFill>
                            <a:srgbClr val="34E9FC"/>
                          </a:solidFill>
                          <a:effectLst>
                            <a:glow rad="127000">
                              <a:srgbClr val="002060"/>
                            </a:glow>
                          </a:effectLst>
                        </a:rPr>
                        <a:t>21</a:t>
                      </a:r>
                      <a:r>
                        <a:rPr lang="en-US" b="0" dirty="0">
                          <a:solidFill>
                            <a:schemeClr val="tx1"/>
                          </a:solidFill>
                        </a:rPr>
                        <a:t>      </a:t>
                      </a:r>
                      <a:r>
                        <a:rPr lang="en-US" sz="2800" b="0" dirty="0">
                          <a:solidFill>
                            <a:schemeClr val="tx1"/>
                          </a:solidFill>
                        </a:rPr>
                        <a:t>7</a:t>
                      </a:r>
                      <a:endParaRPr lang="en-CA" sz="2800" b="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chemeClr val="bg1">
                        <a:lumMod val="65000"/>
                      </a:schemeClr>
                    </a:solidFill>
                  </a:tcPr>
                </a:tc>
                <a:tc>
                  <a:txBody>
                    <a:bodyPr/>
                    <a:lstStyle/>
                    <a:p>
                      <a:r>
                        <a:rPr lang="en-US" b="1" dirty="0">
                          <a:solidFill>
                            <a:srgbClr val="34E9FC"/>
                          </a:solidFill>
                          <a:effectLst>
                            <a:glow rad="127000">
                              <a:srgbClr val="002060"/>
                            </a:glow>
                          </a:effectLst>
                        </a:rPr>
                        <a:t>22</a:t>
                      </a:r>
                      <a:r>
                        <a:rPr lang="en-US" b="0" dirty="0">
                          <a:solidFill>
                            <a:schemeClr val="tx1"/>
                          </a:solidFill>
                        </a:rPr>
                        <a:t>      </a:t>
                      </a:r>
                      <a:r>
                        <a:rPr lang="en-US" sz="2800" b="0" dirty="0">
                          <a:solidFill>
                            <a:schemeClr val="tx1"/>
                          </a:solidFill>
                        </a:rPr>
                        <a:t>8</a:t>
                      </a:r>
                      <a:endParaRPr lang="en-CA" sz="2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4">
                        <a:lumMod val="75000"/>
                      </a:schemeClr>
                    </a:solidFill>
                  </a:tcPr>
                </a:tc>
                <a:extLst>
                  <a:ext uri="{0D108BD9-81ED-4DB2-BD59-A6C34878D82A}">
                    <a16:rowId xmlns="" xmlns:a16="http://schemas.microsoft.com/office/drawing/2014/main" val="10000"/>
                  </a:ext>
                </a:extLst>
              </a:tr>
            </a:tbl>
          </a:graphicData>
        </a:graphic>
      </p:graphicFrame>
      <p:cxnSp>
        <p:nvCxnSpPr>
          <p:cNvPr id="41" name="Straight Arrow Connector 40"/>
          <p:cNvCxnSpPr>
            <a:cxnSpLocks/>
          </p:cNvCxnSpPr>
          <p:nvPr/>
        </p:nvCxnSpPr>
        <p:spPr>
          <a:xfrm flipH="1">
            <a:off x="1404258" y="3193963"/>
            <a:ext cx="1791703" cy="1083228"/>
          </a:xfrm>
          <a:prstGeom prst="straightConnector1">
            <a:avLst/>
          </a:prstGeom>
          <a:ln w="76200">
            <a:solidFill>
              <a:srgbClr val="008080"/>
            </a:solidFill>
            <a:headEnd type="none" w="med" len="med"/>
            <a:tailEnd type="arrow" w="med" len="med"/>
          </a:ln>
          <a:effectLst>
            <a:glow rad="228600">
              <a:schemeClr val="accent6">
                <a:satMod val="175000"/>
                <a:alpha val="40000"/>
              </a:schemeClr>
            </a:glow>
          </a:effectLst>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6466114" y="2329543"/>
            <a:ext cx="177130" cy="440460"/>
          </a:xfrm>
          <a:prstGeom prst="straightConnector1">
            <a:avLst/>
          </a:prstGeom>
          <a:ln w="57150">
            <a:solidFill>
              <a:schemeClr val="bg1"/>
            </a:solidFill>
            <a:tailEnd type="arrow"/>
          </a:ln>
          <a:effectLst>
            <a:glow rad="127000">
              <a:schemeClr val="tx1"/>
            </a:glow>
          </a:effectLst>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4883597" y="4838140"/>
            <a:ext cx="7108223" cy="478972"/>
          </a:xfrm>
          <a:prstGeom prst="rect">
            <a:avLst/>
          </a:prstGeom>
          <a:solidFill>
            <a:schemeClr val="accent4">
              <a:lumMod val="60000"/>
              <a:lumOff val="40000"/>
            </a:schemeClr>
          </a:solidFill>
          <a:ln w="28575">
            <a:solidFill>
              <a:srgbClr val="00FF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700" b="1" u="sng" dirty="0">
                <a:solidFill>
                  <a:srgbClr val="FF3399"/>
                </a:solidFill>
                <a:latin typeface="Arial Black" pitchFamily="34" charset="0"/>
              </a:rPr>
              <a:t>MIDST</a:t>
            </a:r>
            <a:r>
              <a:rPr lang="en-US" sz="2800" b="1" dirty="0">
                <a:solidFill>
                  <a:srgbClr val="FF0000"/>
                </a:solidFill>
              </a:rPr>
              <a:t> of the F  east of the Yahudim - </a:t>
            </a:r>
            <a:r>
              <a:rPr lang="en-US" sz="2000" dirty="0">
                <a:solidFill>
                  <a:srgbClr val="00B050"/>
                </a:solidFill>
              </a:rPr>
              <a:t>John 7:14</a:t>
            </a:r>
            <a:endParaRPr lang="en-CA" sz="2000" dirty="0">
              <a:solidFill>
                <a:srgbClr val="00B050"/>
              </a:solidFill>
            </a:endParaRPr>
          </a:p>
        </p:txBody>
      </p:sp>
      <p:sp>
        <p:nvSpPr>
          <p:cNvPr id="13" name="Oval 12"/>
          <p:cNvSpPr/>
          <p:nvPr/>
        </p:nvSpPr>
        <p:spPr>
          <a:xfrm>
            <a:off x="4811484" y="4081075"/>
            <a:ext cx="1295022" cy="691416"/>
          </a:xfrm>
          <a:prstGeom prst="ellipse">
            <a:avLst/>
          </a:prstGeom>
          <a:noFill/>
          <a:ln w="76200">
            <a:solidFill>
              <a:srgbClr val="00FF00"/>
            </a:solidFill>
          </a:ln>
          <a:effectLst>
            <a:glow rad="127000">
              <a:srgbClr val="FF99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3"/>
          <p:cNvSpPr/>
          <p:nvPr/>
        </p:nvSpPr>
        <p:spPr>
          <a:xfrm>
            <a:off x="3500582" y="1893676"/>
            <a:ext cx="4877943" cy="441308"/>
          </a:xfrm>
          <a:prstGeom prst="rect">
            <a:avLst/>
          </a:prstGeom>
          <a:solidFill>
            <a:schemeClr val="tx1"/>
          </a:solidFill>
          <a:ln>
            <a:solidFill>
              <a:srgbClr val="FF99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n>
                  <a:solidFill>
                    <a:srgbClr val="FF3399"/>
                  </a:solidFill>
                </a:ln>
              </a:rPr>
              <a:t>Lunar &amp; Human Manipulation</a:t>
            </a:r>
            <a:endParaRPr lang="en-CA" sz="2800" b="1" dirty="0">
              <a:ln>
                <a:solidFill>
                  <a:srgbClr val="FF3399"/>
                </a:solidFill>
              </a:ln>
            </a:endParaRPr>
          </a:p>
        </p:txBody>
      </p:sp>
      <p:sp>
        <p:nvSpPr>
          <p:cNvPr id="20" name="Rectangle 19"/>
          <p:cNvSpPr/>
          <p:nvPr/>
        </p:nvSpPr>
        <p:spPr>
          <a:xfrm>
            <a:off x="2390408" y="2783987"/>
            <a:ext cx="2921822" cy="428490"/>
          </a:xfrm>
          <a:prstGeom prst="rect">
            <a:avLst/>
          </a:prstGeom>
          <a:noFill/>
          <a:ln>
            <a:noFill/>
          </a:ln>
          <a:effectLst>
            <a:glow rad="127000">
              <a:srgbClr val="FF99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latin typeface="Georgia" panose="02040502050405020303" pitchFamily="18" charset="0"/>
              </a:rPr>
              <a:t>but </a:t>
            </a:r>
            <a:r>
              <a:rPr lang="en-US" sz="2800" u="sng" dirty="0">
                <a:solidFill>
                  <a:schemeClr val="tx1"/>
                </a:solidFill>
                <a:effectLst>
                  <a:glow rad="127000">
                    <a:srgbClr val="FF9900"/>
                  </a:glow>
                </a:effectLst>
                <a:latin typeface="Arial Black" panose="020B0A04020102020204" pitchFamily="34" charset="0"/>
              </a:rPr>
              <a:t>Your Time</a:t>
            </a:r>
            <a:endParaRPr lang="en-CA" sz="2800" dirty="0"/>
          </a:p>
        </p:txBody>
      </p:sp>
      <p:cxnSp>
        <p:nvCxnSpPr>
          <p:cNvPr id="22" name="Straight Connector 21"/>
          <p:cNvCxnSpPr>
            <a:stCxn id="7" idx="1"/>
          </p:cNvCxnSpPr>
          <p:nvPr/>
        </p:nvCxnSpPr>
        <p:spPr>
          <a:xfrm flipH="1" flipV="1">
            <a:off x="4094019" y="3193963"/>
            <a:ext cx="834" cy="211034"/>
          </a:xfrm>
          <a:prstGeom prst="line">
            <a:avLst/>
          </a:prstGeom>
          <a:ln w="57150">
            <a:solidFill>
              <a:srgbClr val="FF99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5178124" y="2726459"/>
            <a:ext cx="3728370" cy="543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r>
              <a:rPr lang="en-US" sz="2800" dirty="0">
                <a:solidFill>
                  <a:prstClr val="black"/>
                </a:solidFill>
                <a:latin typeface="Georgia" panose="02040502050405020303" pitchFamily="18" charset="0"/>
              </a:rPr>
              <a:t>is </a:t>
            </a:r>
            <a:r>
              <a:rPr lang="en-US" sz="2800" b="1" u="sng" dirty="0">
                <a:solidFill>
                  <a:srgbClr val="FF0000"/>
                </a:solidFill>
                <a:latin typeface="Arial Black" pitchFamily="34" charset="0"/>
              </a:rPr>
              <a:t>ALWAYS</a:t>
            </a:r>
            <a:r>
              <a:rPr lang="en-US" sz="2800" dirty="0">
                <a:solidFill>
                  <a:prstClr val="black"/>
                </a:solidFill>
                <a:latin typeface="Georgia" panose="02040502050405020303" pitchFamily="18" charset="0"/>
              </a:rPr>
              <a:t> ready.” </a:t>
            </a:r>
            <a:endParaRPr lang="en-CA" dirty="0"/>
          </a:p>
        </p:txBody>
      </p:sp>
      <p:sp>
        <p:nvSpPr>
          <p:cNvPr id="34" name="Rectangle 33"/>
          <p:cNvSpPr/>
          <p:nvPr/>
        </p:nvSpPr>
        <p:spPr>
          <a:xfrm>
            <a:off x="2339880" y="3711585"/>
            <a:ext cx="3880202" cy="4103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Sukkot Feast of the   </a:t>
            </a:r>
            <a:r>
              <a:rPr lang="en-US" sz="2000" b="1" dirty="0" err="1">
                <a:solidFill>
                  <a:schemeClr val="tx1"/>
                </a:solidFill>
              </a:rPr>
              <a:t>Yahudim</a:t>
            </a:r>
            <a:r>
              <a:rPr lang="en-US" sz="2000" b="1" dirty="0">
                <a:solidFill>
                  <a:schemeClr val="tx1"/>
                </a:solidFill>
              </a:rPr>
              <a:t>!</a:t>
            </a:r>
            <a:endParaRPr lang="en-CA" sz="2000" b="1" dirty="0">
              <a:solidFill>
                <a:schemeClr val="tx1"/>
              </a:solidFill>
            </a:endParaRPr>
          </a:p>
        </p:txBody>
      </p:sp>
      <p:sp>
        <p:nvSpPr>
          <p:cNvPr id="29" name="Rectangle 28"/>
          <p:cNvSpPr/>
          <p:nvPr/>
        </p:nvSpPr>
        <p:spPr>
          <a:xfrm>
            <a:off x="242210" y="4882126"/>
            <a:ext cx="4490820" cy="1574947"/>
          </a:xfrm>
          <a:prstGeom prst="rect">
            <a:avLst/>
          </a:prstGeom>
          <a:solidFill>
            <a:schemeClr val="accent4">
              <a:lumMod val="20000"/>
              <a:lumOff val="80000"/>
            </a:schemeClr>
          </a:solidFill>
          <a:ln w="76200">
            <a:solidFill>
              <a:srgbClr val="CC0099"/>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3200" dirty="0">
                <a:solidFill>
                  <a:srgbClr val="0000CC"/>
                </a:solidFill>
              </a:rPr>
              <a:t>Yahusha was “</a:t>
            </a:r>
            <a:r>
              <a:rPr lang="en-US" sz="3200" u="sng" dirty="0">
                <a:solidFill>
                  <a:srgbClr val="0000CC"/>
                </a:solidFill>
              </a:rPr>
              <a:t>ON TIME</a:t>
            </a:r>
            <a:r>
              <a:rPr lang="en-US" sz="3200" dirty="0">
                <a:solidFill>
                  <a:srgbClr val="0000CC"/>
                </a:solidFill>
              </a:rPr>
              <a:t>” for </a:t>
            </a:r>
            <a:r>
              <a:rPr lang="en-US" sz="3200" b="1" u="sng" dirty="0">
                <a:solidFill>
                  <a:srgbClr val="0000CC"/>
                </a:solidFill>
                <a:latin typeface="Arial Black" panose="020B0A04020102020204" pitchFamily="34" charset="0"/>
              </a:rPr>
              <a:t>His </a:t>
            </a:r>
            <a:r>
              <a:rPr lang="en-US" sz="3200" b="1" u="sng" dirty="0">
                <a:solidFill>
                  <a:srgbClr val="0000CC"/>
                </a:solidFill>
              </a:rPr>
              <a:t>Premier</a:t>
            </a:r>
            <a:r>
              <a:rPr lang="en-US" sz="3200" dirty="0">
                <a:solidFill>
                  <a:srgbClr val="0000CC"/>
                </a:solidFill>
              </a:rPr>
              <a:t> </a:t>
            </a:r>
            <a:br>
              <a:rPr lang="en-US" sz="3200" dirty="0">
                <a:solidFill>
                  <a:srgbClr val="0000CC"/>
                </a:solidFill>
              </a:rPr>
            </a:br>
            <a:r>
              <a:rPr lang="en-US" sz="3200" b="1" dirty="0">
                <a:ln>
                  <a:solidFill>
                    <a:schemeClr val="tx1"/>
                  </a:solidFill>
                </a:ln>
                <a:solidFill>
                  <a:srgbClr val="0000CC"/>
                </a:solidFill>
                <a:effectLst>
                  <a:outerShdw blurRad="50800" dist="50800" dir="5400000" algn="ctr" rotWithShape="0">
                    <a:srgbClr val="CC00FF"/>
                  </a:outerShdw>
                </a:effectLst>
              </a:rPr>
              <a:t>Covenant Shabbat!</a:t>
            </a:r>
            <a:endParaRPr lang="en-CA" sz="3200" b="1" dirty="0">
              <a:ln>
                <a:solidFill>
                  <a:schemeClr val="tx1"/>
                </a:solidFill>
              </a:ln>
              <a:solidFill>
                <a:srgbClr val="FF3399"/>
              </a:solidFill>
              <a:effectLst>
                <a:outerShdw blurRad="50800" dist="50800" dir="5400000" algn="ctr" rotWithShape="0">
                  <a:srgbClr val="CC00FF"/>
                </a:outerShdw>
              </a:effectLst>
            </a:endParaRPr>
          </a:p>
        </p:txBody>
      </p:sp>
      <p:graphicFrame>
        <p:nvGraphicFramePr>
          <p:cNvPr id="8" name="Table 7">
            <a:extLst>
              <a:ext uri="{FF2B5EF4-FFF2-40B4-BE49-F238E27FC236}">
                <a16:creationId xmlns="" xmlns:a16="http://schemas.microsoft.com/office/drawing/2014/main" id="{BCDF23BD-6734-43C5-9839-3ABCB665F0B7}"/>
              </a:ext>
            </a:extLst>
          </p:cNvPr>
          <p:cNvGraphicFramePr>
            <a:graphicFrameLocks noGrp="1"/>
          </p:cNvGraphicFramePr>
          <p:nvPr>
            <p:extLst>
              <p:ext uri="{D42A27DB-BD31-4B8C-83A1-F6EECF244321}">
                <p14:modId xmlns:p14="http://schemas.microsoft.com/office/powerpoint/2010/main" val="1698171254"/>
              </p:ext>
            </p:extLst>
          </p:nvPr>
        </p:nvGraphicFramePr>
        <p:xfrm>
          <a:off x="4811483" y="5584476"/>
          <a:ext cx="6964385" cy="801832"/>
        </p:xfrm>
        <a:graphic>
          <a:graphicData uri="http://schemas.openxmlformats.org/drawingml/2006/table">
            <a:tbl>
              <a:tblPr firstRow="1" bandRow="1">
                <a:tableStyleId>{5C22544A-7EE6-4342-B048-85BDC9FD1C3A}</a:tableStyleId>
              </a:tblPr>
              <a:tblGrid>
                <a:gridCol w="1392877">
                  <a:extLst>
                    <a:ext uri="{9D8B030D-6E8A-4147-A177-3AD203B41FA5}">
                      <a16:colId xmlns="" xmlns:a16="http://schemas.microsoft.com/office/drawing/2014/main" val="3251307042"/>
                    </a:ext>
                  </a:extLst>
                </a:gridCol>
                <a:gridCol w="1392877">
                  <a:extLst>
                    <a:ext uri="{9D8B030D-6E8A-4147-A177-3AD203B41FA5}">
                      <a16:colId xmlns="" xmlns:a16="http://schemas.microsoft.com/office/drawing/2014/main" val="534583380"/>
                    </a:ext>
                  </a:extLst>
                </a:gridCol>
                <a:gridCol w="1392877">
                  <a:extLst>
                    <a:ext uri="{9D8B030D-6E8A-4147-A177-3AD203B41FA5}">
                      <a16:colId xmlns="" xmlns:a16="http://schemas.microsoft.com/office/drawing/2014/main" val="2356957429"/>
                    </a:ext>
                  </a:extLst>
                </a:gridCol>
                <a:gridCol w="1392877">
                  <a:extLst>
                    <a:ext uri="{9D8B030D-6E8A-4147-A177-3AD203B41FA5}">
                      <a16:colId xmlns="" xmlns:a16="http://schemas.microsoft.com/office/drawing/2014/main" val="3431997150"/>
                    </a:ext>
                  </a:extLst>
                </a:gridCol>
                <a:gridCol w="1392877">
                  <a:extLst>
                    <a:ext uri="{9D8B030D-6E8A-4147-A177-3AD203B41FA5}">
                      <a16:colId xmlns="" xmlns:a16="http://schemas.microsoft.com/office/drawing/2014/main" val="2133315205"/>
                    </a:ext>
                  </a:extLst>
                </a:gridCol>
              </a:tblGrid>
              <a:tr h="8018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solidFill>
                              <a:srgbClr val="222BDC"/>
                            </a:solidFill>
                          </a:ln>
                          <a:solidFill>
                            <a:srgbClr val="34E9FC"/>
                          </a:solidFill>
                          <a:effectLst>
                            <a:outerShdw blurRad="50800" dist="50800" dir="5400000" sx="102000" sy="102000" algn="ctr" rotWithShape="0">
                              <a:srgbClr val="FFFF00"/>
                            </a:outerShdw>
                          </a:effectLst>
                          <a:uLnTx/>
                          <a:uFillTx/>
                          <a:latin typeface="+mn-lt"/>
                          <a:ea typeface="+mn-ea"/>
                          <a:cs typeface="+mn-cs"/>
                        </a:rPr>
                        <a:t>7</a:t>
                      </a:r>
                      <a:r>
                        <a:rPr kumimoji="0" lang="en-CA" sz="1800" b="1" i="0" u="none" strike="noStrike" kern="1200" cap="none" spc="0" normalizeH="0" baseline="30000" noProof="0" dirty="0">
                          <a:ln>
                            <a:solidFill>
                              <a:srgbClr val="222BDC"/>
                            </a:solidFill>
                          </a:ln>
                          <a:solidFill>
                            <a:srgbClr val="34E9FC"/>
                          </a:solidFill>
                          <a:effectLst>
                            <a:outerShdw blurRad="50800" dist="50800" dir="5400000" sx="102000" sy="102000" algn="ctr" rotWithShape="0">
                              <a:srgbClr val="FFFF00"/>
                            </a:outerShdw>
                          </a:effectLst>
                          <a:uLnTx/>
                          <a:uFillTx/>
                          <a:latin typeface="+mn-lt"/>
                          <a:ea typeface="+mn-ea"/>
                          <a:cs typeface="+mn-cs"/>
                        </a:rPr>
                        <a:t>th</a:t>
                      </a:r>
                      <a:r>
                        <a:rPr kumimoji="0" lang="en-CA" sz="1800" b="1" i="0" u="none" strike="noStrike" kern="1200" cap="none" spc="0" normalizeH="0" baseline="0" noProof="0" dirty="0">
                          <a:ln>
                            <a:solidFill>
                              <a:srgbClr val="222BDC"/>
                            </a:solidFill>
                          </a:ln>
                          <a:solidFill>
                            <a:srgbClr val="34E9FC"/>
                          </a:solidFill>
                          <a:effectLst>
                            <a:outerShdw blurRad="50800" dist="50800" dir="5400000" sx="102000" sy="102000" algn="ctr" rotWithShape="0">
                              <a:srgbClr val="FFFF00"/>
                            </a:outerShdw>
                          </a:effectLst>
                          <a:uLnTx/>
                          <a:uFillTx/>
                          <a:latin typeface="+mn-lt"/>
                          <a:ea typeface="+mn-ea"/>
                          <a:cs typeface="+mn-cs"/>
                        </a:rPr>
                        <a:t>  day Shabbat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solidFill>
                      <a:srgbClr val="222BDC"/>
                    </a:solidFill>
                  </a:tcPr>
                </a:tc>
                <a:tc>
                  <a:txBody>
                    <a:bodyPr/>
                    <a:lstStyle/>
                    <a:p>
                      <a:r>
                        <a:rPr lang="en-CA" dirty="0"/>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solidFill>
                      <a:schemeClr val="bg2">
                        <a:lumMod val="75000"/>
                      </a:schemeClr>
                    </a:solidFill>
                  </a:tcPr>
                </a:tc>
                <a:tc>
                  <a:txBody>
                    <a:bodyPr/>
                    <a:lstStyle/>
                    <a:p>
                      <a:r>
                        <a:rPr lang="en-CA" dirty="0">
                          <a:solidFill>
                            <a:srgbClr val="222BDC"/>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solidFill>
                      <a:srgbClr val="34E9FC"/>
                    </a:solidFill>
                  </a:tcPr>
                </a:tc>
                <a:tc>
                  <a:txBody>
                    <a:bodyPr/>
                    <a:lstStyle/>
                    <a:p>
                      <a:r>
                        <a:rPr lang="en-CA" dirty="0">
                          <a:solidFill>
                            <a:srgbClr val="222BDC"/>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solidFill>
                      <a:schemeClr val="bg2">
                        <a:lumMod val="75000"/>
                      </a:schemeClr>
                    </a:solidFill>
                  </a:tcPr>
                </a:tc>
                <a:tc>
                  <a:txBody>
                    <a:bodyPr/>
                    <a:lstStyle/>
                    <a:p>
                      <a:r>
                        <a:rPr lang="en-CA" dirty="0">
                          <a:solidFill>
                            <a:srgbClr val="222BDC"/>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solidFill>
                      <a:schemeClr val="bg2">
                        <a:lumMod val="75000"/>
                      </a:schemeClr>
                    </a:solidFill>
                  </a:tcPr>
                </a:tc>
                <a:extLst>
                  <a:ext uri="{0D108BD9-81ED-4DB2-BD59-A6C34878D82A}">
                    <a16:rowId xmlns="" xmlns:a16="http://schemas.microsoft.com/office/drawing/2014/main" val="3639109429"/>
                  </a:ext>
                </a:extLst>
              </a:tr>
            </a:tbl>
          </a:graphicData>
        </a:graphic>
      </p:graphicFrame>
      <p:sp>
        <p:nvSpPr>
          <p:cNvPr id="15" name="Rectangle: Rounded Corners 14">
            <a:extLst>
              <a:ext uri="{FF2B5EF4-FFF2-40B4-BE49-F238E27FC236}">
                <a16:creationId xmlns="" xmlns:a16="http://schemas.microsoft.com/office/drawing/2014/main" id="{9FCBE689-A6FE-4773-9FE5-6E636C78B827}"/>
              </a:ext>
            </a:extLst>
          </p:cNvPr>
          <p:cNvSpPr/>
          <p:nvPr/>
        </p:nvSpPr>
        <p:spPr>
          <a:xfrm>
            <a:off x="7639918" y="5933256"/>
            <a:ext cx="1247756" cy="396961"/>
          </a:xfrm>
          <a:prstGeom prst="roundRect">
            <a:avLst/>
          </a:prstGeom>
          <a:solidFill>
            <a:srgbClr val="FFFF00"/>
          </a:solidFill>
          <a:ln w="28575">
            <a:solidFill>
              <a:srgbClr val="222B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solidFill>
                  <a:srgbClr val="0000CC"/>
                </a:solidFill>
                <a:effectLst>
                  <a:outerShdw blurRad="50800" dist="50800" dir="5400000" algn="ctr" rotWithShape="0">
                    <a:srgbClr val="FF6600"/>
                  </a:outerShdw>
                </a:effectLst>
              </a:rPr>
              <a:t>Trumpets</a:t>
            </a:r>
          </a:p>
        </p:txBody>
      </p:sp>
      <p:cxnSp>
        <p:nvCxnSpPr>
          <p:cNvPr id="24" name="Straight Connector 23"/>
          <p:cNvCxnSpPr>
            <a:cxnSpLocks/>
          </p:cNvCxnSpPr>
          <p:nvPr/>
        </p:nvCxnSpPr>
        <p:spPr>
          <a:xfrm flipV="1">
            <a:off x="7538049" y="3814001"/>
            <a:ext cx="0" cy="2572307"/>
          </a:xfrm>
          <a:prstGeom prst="line">
            <a:avLst/>
          </a:prstGeom>
          <a:ln w="76200">
            <a:solidFill>
              <a:srgbClr val="34E9FC"/>
            </a:solidFill>
          </a:ln>
          <a:effectLst>
            <a:glow rad="127000">
              <a:srgbClr val="FFFF00"/>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 xmlns:a16="http://schemas.microsoft.com/office/drawing/2014/main" id="{0B808C03-0592-4147-ACA9-E66A5B83DB08}"/>
              </a:ext>
            </a:extLst>
          </p:cNvPr>
          <p:cNvCxnSpPr>
            <a:cxnSpLocks/>
          </p:cNvCxnSpPr>
          <p:nvPr/>
        </p:nvCxnSpPr>
        <p:spPr>
          <a:xfrm flipV="1">
            <a:off x="4782908" y="3404996"/>
            <a:ext cx="0" cy="2993820"/>
          </a:xfrm>
          <a:prstGeom prst="line">
            <a:avLst/>
          </a:prstGeom>
          <a:ln w="76200">
            <a:solidFill>
              <a:srgbClr val="34E9FC"/>
            </a:solidFill>
          </a:ln>
          <a:effectLst>
            <a:glow rad="127000">
              <a:srgbClr val="FFFF00"/>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 xmlns:a16="http://schemas.microsoft.com/office/drawing/2014/main" id="{4A70090B-58D7-48AF-9663-B56479F612CD}"/>
              </a:ext>
            </a:extLst>
          </p:cNvPr>
          <p:cNvCxnSpPr>
            <a:cxnSpLocks/>
          </p:cNvCxnSpPr>
          <p:nvPr/>
        </p:nvCxnSpPr>
        <p:spPr>
          <a:xfrm>
            <a:off x="3941379" y="5759680"/>
            <a:ext cx="977462" cy="173576"/>
          </a:xfrm>
          <a:prstGeom prst="straightConnector1">
            <a:avLst/>
          </a:prstGeom>
          <a:ln w="76200">
            <a:solidFill>
              <a:srgbClr val="FF6600"/>
            </a:solidFill>
            <a:tailEnd type="triangl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54" name="Rectangle: Rounded Corners 53">
            <a:extLst>
              <a:ext uri="{FF2B5EF4-FFF2-40B4-BE49-F238E27FC236}">
                <a16:creationId xmlns="" xmlns:a16="http://schemas.microsoft.com/office/drawing/2014/main" id="{4F3DF214-F51E-483C-815E-D0279730D6E4}"/>
              </a:ext>
            </a:extLst>
          </p:cNvPr>
          <p:cNvSpPr/>
          <p:nvPr/>
        </p:nvSpPr>
        <p:spPr>
          <a:xfrm>
            <a:off x="9240467" y="5933256"/>
            <a:ext cx="2318006" cy="396961"/>
          </a:xfrm>
          <a:prstGeom prst="roundRect">
            <a:avLst>
              <a:gd name="adj" fmla="val 50000"/>
            </a:avLst>
          </a:prstGeom>
          <a:solidFill>
            <a:srgbClr val="34E9FC"/>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solidFill>
                  <a:srgbClr val="0000CC"/>
                </a:solidFill>
                <a:effectLst>
                  <a:outerShdw blurRad="50800" dist="50800" dir="5400000" algn="ctr" rotWithShape="0">
                    <a:srgbClr val="FF6600"/>
                  </a:outerShdw>
                </a:effectLst>
              </a:rPr>
              <a:t>Covenant Calendar</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8806" y="67186"/>
            <a:ext cx="1822306" cy="1184498"/>
          </a:xfrm>
          <a:prstGeom prst="ellipse">
            <a:avLst/>
          </a:prstGeom>
          <a:ln w="63500" cap="rnd">
            <a:solidFill>
              <a:srgbClr val="333333"/>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2" name="Picture 31" descr="C:\Users\Rae\Desktop\silver trumpets7.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143" b="100000" l="0" r="100000"/>
                    </a14:imgEffect>
                  </a14:imgLayer>
                </a14:imgProps>
              </a:ext>
              <a:ext uri="{28A0092B-C50C-407E-A947-70E740481C1C}">
                <a14:useLocalDpi xmlns:a14="http://schemas.microsoft.com/office/drawing/2010/main" val="0"/>
              </a:ext>
            </a:extLst>
          </a:blip>
          <a:srcRect/>
          <a:stretch>
            <a:fillRect/>
          </a:stretch>
        </p:blipFill>
        <p:spPr bwMode="auto">
          <a:xfrm rot="10580647" flipV="1">
            <a:off x="6253792" y="5565672"/>
            <a:ext cx="1412932" cy="1102389"/>
          </a:xfrm>
          <a:prstGeom prst="rect">
            <a:avLst/>
          </a:prstGeom>
          <a:noFill/>
          <a:extLst>
            <a:ext uri="{909E8E84-426E-40DD-AFC4-6F175D3DCCD1}">
              <a14:hiddenFill xmlns:a14="http://schemas.microsoft.com/office/drawing/2010/main">
                <a:solidFill>
                  <a:srgbClr val="FFFFFF"/>
                </a:solidFill>
              </a14:hiddenFill>
            </a:ext>
          </a:extLst>
        </p:spPr>
      </p:pic>
      <p:sp>
        <p:nvSpPr>
          <p:cNvPr id="5" name="Speech Bubble: Rectangle with Corners Rounded 4">
            <a:extLst>
              <a:ext uri="{FF2B5EF4-FFF2-40B4-BE49-F238E27FC236}">
                <a16:creationId xmlns="" xmlns:a16="http://schemas.microsoft.com/office/drawing/2014/main" id="{6D44065A-8D25-4985-A81C-C40F28B8A36F}"/>
              </a:ext>
            </a:extLst>
          </p:cNvPr>
          <p:cNvSpPr/>
          <p:nvPr/>
        </p:nvSpPr>
        <p:spPr>
          <a:xfrm>
            <a:off x="9605281" y="2872502"/>
            <a:ext cx="2344508" cy="785098"/>
          </a:xfrm>
          <a:prstGeom prst="wedgeRoundRectCallout">
            <a:avLst>
              <a:gd name="adj1" fmla="val 13182"/>
              <a:gd name="adj2" fmla="val 118526"/>
              <a:gd name="adj3" fmla="val 16667"/>
            </a:avLst>
          </a:prstGeom>
          <a:solidFill>
            <a:schemeClr val="accent4">
              <a:lumMod val="75000"/>
            </a:schemeClr>
          </a:solidFill>
          <a:ln w="57150">
            <a:solidFill>
              <a:srgbClr val="CC0099"/>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a:solidFill>
                  <a:srgbClr val="222BDC"/>
                </a:solidFill>
              </a:rPr>
              <a:t>Shemini Atzeret</a:t>
            </a:r>
            <a:r>
              <a:rPr lang="en-CA" sz="2400" dirty="0">
                <a:solidFill>
                  <a:srgbClr val="222BDC"/>
                </a:solidFill>
              </a:rPr>
              <a:t/>
            </a:r>
            <a:br>
              <a:rPr lang="en-CA" sz="2400" dirty="0">
                <a:solidFill>
                  <a:srgbClr val="222BDC"/>
                </a:solidFill>
              </a:rPr>
            </a:br>
            <a:r>
              <a:rPr lang="en-CA" sz="2400" b="1" dirty="0">
                <a:solidFill>
                  <a:schemeClr val="tx1"/>
                </a:solidFill>
              </a:rPr>
              <a:t>Last Great Day</a:t>
            </a:r>
          </a:p>
        </p:txBody>
      </p:sp>
      <p:grpSp>
        <p:nvGrpSpPr>
          <p:cNvPr id="21" name="Group 20"/>
          <p:cNvGrpSpPr/>
          <p:nvPr/>
        </p:nvGrpSpPr>
        <p:grpSpPr>
          <a:xfrm>
            <a:off x="4899283" y="2826495"/>
            <a:ext cx="4650371" cy="1081613"/>
            <a:chOff x="4899283" y="2826495"/>
            <a:chExt cx="4650371" cy="1081613"/>
          </a:xfrm>
        </p:grpSpPr>
        <p:cxnSp>
          <p:nvCxnSpPr>
            <p:cNvPr id="37" name="Straight Arrow Connector 36">
              <a:extLst>
                <a:ext uri="{FF2B5EF4-FFF2-40B4-BE49-F238E27FC236}">
                  <a16:creationId xmlns="" xmlns:a16="http://schemas.microsoft.com/office/drawing/2014/main" id="{2B696A0B-264E-4FE7-8E19-00E757C322D1}"/>
                </a:ext>
              </a:extLst>
            </p:cNvPr>
            <p:cNvCxnSpPr/>
            <p:nvPr/>
          </p:nvCxnSpPr>
          <p:spPr>
            <a:xfrm flipH="1">
              <a:off x="7658543" y="3893327"/>
              <a:ext cx="1891111" cy="0"/>
            </a:xfrm>
            <a:prstGeom prst="straightConnector1">
              <a:avLst/>
            </a:prstGeom>
            <a:ln w="76200">
              <a:solidFill>
                <a:srgbClr val="CC00FF"/>
              </a:solidFill>
              <a:prstDash val="solid"/>
              <a:headEnd type="none" w="med" len="med"/>
              <a:tailEnd type="arrow" w="med" len="med"/>
            </a:ln>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 xmlns:a16="http://schemas.microsoft.com/office/drawing/2014/main" id="{2B696A0B-264E-4FE7-8E19-00E757C322D1}"/>
                </a:ext>
              </a:extLst>
            </p:cNvPr>
            <p:cNvCxnSpPr/>
            <p:nvPr/>
          </p:nvCxnSpPr>
          <p:spPr>
            <a:xfrm flipH="1" flipV="1">
              <a:off x="4899283" y="3435569"/>
              <a:ext cx="4607170" cy="3439"/>
            </a:xfrm>
            <a:prstGeom prst="straightConnector1">
              <a:avLst/>
            </a:prstGeom>
            <a:ln w="76200">
              <a:solidFill>
                <a:srgbClr val="CC00FF"/>
              </a:solidFill>
              <a:prstDash val="solid"/>
              <a:headEnd type="none" w="med" len="med"/>
              <a:tailEnd type="arrow" w="med" len="med"/>
            </a:ln>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 xmlns:a16="http://schemas.microsoft.com/office/drawing/2014/main" id="{5416B2BA-9F85-446D-A8B5-E5BEECB3D3CD}"/>
                </a:ext>
              </a:extLst>
            </p:cNvPr>
            <p:cNvCxnSpPr>
              <a:cxnSpLocks/>
            </p:cNvCxnSpPr>
            <p:nvPr/>
          </p:nvCxnSpPr>
          <p:spPr>
            <a:xfrm flipH="1">
              <a:off x="9506453" y="2826495"/>
              <a:ext cx="1" cy="1081613"/>
            </a:xfrm>
            <a:prstGeom prst="line">
              <a:avLst/>
            </a:prstGeom>
            <a:ln w="76200">
              <a:solidFill>
                <a:srgbClr val="CC00FF"/>
              </a:solidFill>
              <a:prstDash val="solid"/>
              <a:headEnd type="diamond" w="med" len="med"/>
              <a:tailEnd type="diamond" w="med" len="med"/>
            </a:ln>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97021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250" fill="hold"/>
                                        <p:tgtEl>
                                          <p:spTgt spid="1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anim calcmode="lin" valueType="num">
                                      <p:cBhvr>
                                        <p:cTn id="1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42" presetClass="entr" presetSubtype="0"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par>
                                <p:cTn id="31" presetID="2" presetClass="entr" presetSubtype="8" fill="hold" nodeType="withEffect">
                                  <p:stCondLst>
                                    <p:cond delay="125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1250" fill="hold"/>
                                        <p:tgtEl>
                                          <p:spTgt spid="24"/>
                                        </p:tgtEl>
                                        <p:attrNameLst>
                                          <p:attrName>ppt_x</p:attrName>
                                        </p:attrNameLst>
                                      </p:cBhvr>
                                      <p:tavLst>
                                        <p:tav tm="0">
                                          <p:val>
                                            <p:strVal val="0-#ppt_w/2"/>
                                          </p:val>
                                        </p:tav>
                                        <p:tav tm="100000">
                                          <p:val>
                                            <p:strVal val="#ppt_x"/>
                                          </p:val>
                                        </p:tav>
                                      </p:tavLst>
                                    </p:anim>
                                    <p:anim calcmode="lin" valueType="num">
                                      <p:cBhvr additive="base">
                                        <p:cTn id="34" dur="1250" fill="hold"/>
                                        <p:tgtEl>
                                          <p:spTgt spid="24"/>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125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1250" fill="hold"/>
                                        <p:tgtEl>
                                          <p:spTgt spid="31"/>
                                        </p:tgtEl>
                                        <p:attrNameLst>
                                          <p:attrName>ppt_x</p:attrName>
                                        </p:attrNameLst>
                                      </p:cBhvr>
                                      <p:tavLst>
                                        <p:tav tm="0">
                                          <p:val>
                                            <p:strVal val="0-#ppt_w/2"/>
                                          </p:val>
                                        </p:tav>
                                        <p:tav tm="100000">
                                          <p:val>
                                            <p:strVal val="#ppt_x"/>
                                          </p:val>
                                        </p:tav>
                                      </p:tavLst>
                                    </p:anim>
                                    <p:anim calcmode="lin" valueType="num">
                                      <p:cBhvr additive="base">
                                        <p:cTn id="38" dur="1250" fill="hold"/>
                                        <p:tgtEl>
                                          <p:spTgt spid="31"/>
                                        </p:tgtEl>
                                        <p:attrNameLst>
                                          <p:attrName>ppt_y</p:attrName>
                                        </p:attrNameLst>
                                      </p:cBhvr>
                                      <p:tavLst>
                                        <p:tav tm="0">
                                          <p:val>
                                            <p:strVal val="#ppt_y"/>
                                          </p:val>
                                        </p:tav>
                                        <p:tav tm="100000">
                                          <p:val>
                                            <p:strVal val="#ppt_y"/>
                                          </p:val>
                                        </p:tav>
                                      </p:tavLst>
                                    </p:anim>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fade">
                                      <p:cBhvr>
                                        <p:cTn id="42" dur="1000"/>
                                        <p:tgtEl>
                                          <p:spTgt spid="54"/>
                                        </p:tgtEl>
                                      </p:cBhvr>
                                    </p:animEffect>
                                    <p:anim calcmode="lin" valueType="num">
                                      <p:cBhvr>
                                        <p:cTn id="43" dur="1000" fill="hold"/>
                                        <p:tgtEl>
                                          <p:spTgt spid="54"/>
                                        </p:tgtEl>
                                        <p:attrNameLst>
                                          <p:attrName>ppt_x</p:attrName>
                                        </p:attrNameLst>
                                      </p:cBhvr>
                                      <p:tavLst>
                                        <p:tav tm="0">
                                          <p:val>
                                            <p:strVal val="#ppt_x"/>
                                          </p:val>
                                        </p:tav>
                                        <p:tav tm="100000">
                                          <p:val>
                                            <p:strVal val="#ppt_x"/>
                                          </p:val>
                                        </p:tav>
                                      </p:tavLst>
                                    </p:anim>
                                    <p:anim calcmode="lin" valueType="num">
                                      <p:cBhvr>
                                        <p:cTn id="44"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left)">
                                      <p:cBhvr>
                                        <p:cTn id="49" dur="1500"/>
                                        <p:tgtEl>
                                          <p:spTgt spid="20"/>
                                        </p:tgtEl>
                                      </p:cBhvr>
                                    </p:animEffect>
                                  </p:childTnLst>
                                </p:cTn>
                              </p:par>
                              <p:par>
                                <p:cTn id="50" presetID="47" presetClass="entr" presetSubtype="0" fill="hold" grpId="0" nodeType="withEffect">
                                  <p:stCondLst>
                                    <p:cond delay="100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1000"/>
                                        <p:tgtEl>
                                          <p:spTgt spid="7"/>
                                        </p:tgtEl>
                                      </p:cBhvr>
                                    </p:animEffect>
                                    <p:anim calcmode="lin" valueType="num">
                                      <p:cBhvr>
                                        <p:cTn id="53" dur="1000" fill="hold"/>
                                        <p:tgtEl>
                                          <p:spTgt spid="7"/>
                                        </p:tgtEl>
                                        <p:attrNameLst>
                                          <p:attrName>ppt_x</p:attrName>
                                        </p:attrNameLst>
                                      </p:cBhvr>
                                      <p:tavLst>
                                        <p:tav tm="0">
                                          <p:val>
                                            <p:strVal val="#ppt_x"/>
                                          </p:val>
                                        </p:tav>
                                        <p:tav tm="100000">
                                          <p:val>
                                            <p:strVal val="#ppt_x"/>
                                          </p:val>
                                        </p:tav>
                                      </p:tavLst>
                                    </p:anim>
                                    <p:anim calcmode="lin" valueType="num">
                                      <p:cBhvr>
                                        <p:cTn id="54" dur="1000" fill="hold"/>
                                        <p:tgtEl>
                                          <p:spTgt spid="7"/>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225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par>
                                <p:cTn id="60" presetID="14" presetClass="entr" presetSubtype="10" fill="hold" nodeType="withEffect">
                                  <p:stCondLst>
                                    <p:cond delay="2750"/>
                                  </p:stCondLst>
                                  <p:childTnLst>
                                    <p:set>
                                      <p:cBhvr>
                                        <p:cTn id="61" dur="1" fill="hold">
                                          <p:stCondLst>
                                            <p:cond delay="0"/>
                                          </p:stCondLst>
                                        </p:cTn>
                                        <p:tgtEl>
                                          <p:spTgt spid="22"/>
                                        </p:tgtEl>
                                        <p:attrNameLst>
                                          <p:attrName>style.visibility</p:attrName>
                                        </p:attrNameLst>
                                      </p:cBhvr>
                                      <p:to>
                                        <p:strVal val="visible"/>
                                      </p:to>
                                    </p:set>
                                    <p:animEffect transition="in" filter="randombar(horizontal)">
                                      <p:cBhvr>
                                        <p:cTn id="62" dur="125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30">
                                            <p:txEl>
                                              <p:pRg st="0" end="0"/>
                                            </p:txEl>
                                          </p:spTgt>
                                        </p:tgtEl>
                                        <p:attrNameLst>
                                          <p:attrName>style.visibility</p:attrName>
                                        </p:attrNameLst>
                                      </p:cBhvr>
                                      <p:to>
                                        <p:strVal val="visible"/>
                                      </p:to>
                                    </p:set>
                                    <p:animEffect transition="in" filter="wipe(left)">
                                      <p:cBhvr>
                                        <p:cTn id="67" dur="1500"/>
                                        <p:tgtEl>
                                          <p:spTgt spid="30">
                                            <p:txEl>
                                              <p:pRg st="0" end="0"/>
                                            </p:txEl>
                                          </p:spTgt>
                                        </p:tgtEl>
                                      </p:cBhvr>
                                    </p:animEffect>
                                  </p:childTnLst>
                                </p:cTn>
                              </p:par>
                              <p:par>
                                <p:cTn id="68" presetID="22" presetClass="entr" presetSubtype="2" fill="hold" nodeType="withEffect">
                                  <p:stCondLst>
                                    <p:cond delay="1000"/>
                                  </p:stCondLst>
                                  <p:childTnLst>
                                    <p:set>
                                      <p:cBhvr>
                                        <p:cTn id="69" dur="1" fill="hold">
                                          <p:stCondLst>
                                            <p:cond delay="0"/>
                                          </p:stCondLst>
                                        </p:cTn>
                                        <p:tgtEl>
                                          <p:spTgt spid="41"/>
                                        </p:tgtEl>
                                        <p:attrNameLst>
                                          <p:attrName>style.visibility</p:attrName>
                                        </p:attrNameLst>
                                      </p:cBhvr>
                                      <p:to>
                                        <p:strVal val="visible"/>
                                      </p:to>
                                    </p:set>
                                    <p:animEffect transition="in" filter="wipe(right)">
                                      <p:cBhvr>
                                        <p:cTn id="70" dur="1250"/>
                                        <p:tgtEl>
                                          <p:spTgt spid="41"/>
                                        </p:tgtEl>
                                      </p:cBhvr>
                                    </p:animEffect>
                                  </p:childTnLst>
                                </p:cTn>
                              </p:par>
                            </p:childTnLst>
                          </p:cTn>
                        </p:par>
                      </p:childTnLst>
                    </p:cTn>
                  </p:par>
                  <p:par>
                    <p:cTn id="71" fill="hold">
                      <p:stCondLst>
                        <p:cond delay="indefinite"/>
                      </p:stCondLst>
                      <p:childTnLst>
                        <p:par>
                          <p:cTn id="72" fill="hold">
                            <p:stCondLst>
                              <p:cond delay="0"/>
                            </p:stCondLst>
                            <p:childTnLst>
                              <p:par>
                                <p:cTn id="73" presetID="31" presetClass="entr" presetSubtype="0" fill="hold" grpId="0" nodeType="clickEffect">
                                  <p:stCondLst>
                                    <p:cond delay="0"/>
                                  </p:stCondLst>
                                  <p:childTnLst>
                                    <p:set>
                                      <p:cBhvr>
                                        <p:cTn id="74" dur="1" fill="hold">
                                          <p:stCondLst>
                                            <p:cond delay="0"/>
                                          </p:stCondLst>
                                        </p:cTn>
                                        <p:tgtEl>
                                          <p:spTgt spid="14"/>
                                        </p:tgtEl>
                                        <p:attrNameLst>
                                          <p:attrName>style.visibility</p:attrName>
                                        </p:attrNameLst>
                                      </p:cBhvr>
                                      <p:to>
                                        <p:strVal val="visible"/>
                                      </p:to>
                                    </p:set>
                                    <p:anim calcmode="lin" valueType="num">
                                      <p:cBhvr>
                                        <p:cTn id="75" dur="1500" fill="hold"/>
                                        <p:tgtEl>
                                          <p:spTgt spid="14"/>
                                        </p:tgtEl>
                                        <p:attrNameLst>
                                          <p:attrName>ppt_w</p:attrName>
                                        </p:attrNameLst>
                                      </p:cBhvr>
                                      <p:tavLst>
                                        <p:tav tm="0">
                                          <p:val>
                                            <p:fltVal val="0"/>
                                          </p:val>
                                        </p:tav>
                                        <p:tav tm="100000">
                                          <p:val>
                                            <p:strVal val="#ppt_w"/>
                                          </p:val>
                                        </p:tav>
                                      </p:tavLst>
                                    </p:anim>
                                    <p:anim calcmode="lin" valueType="num">
                                      <p:cBhvr>
                                        <p:cTn id="76" dur="1500" fill="hold"/>
                                        <p:tgtEl>
                                          <p:spTgt spid="14"/>
                                        </p:tgtEl>
                                        <p:attrNameLst>
                                          <p:attrName>ppt_h</p:attrName>
                                        </p:attrNameLst>
                                      </p:cBhvr>
                                      <p:tavLst>
                                        <p:tav tm="0">
                                          <p:val>
                                            <p:fltVal val="0"/>
                                          </p:val>
                                        </p:tav>
                                        <p:tav tm="100000">
                                          <p:val>
                                            <p:strVal val="#ppt_h"/>
                                          </p:val>
                                        </p:tav>
                                      </p:tavLst>
                                    </p:anim>
                                    <p:anim calcmode="lin" valueType="num">
                                      <p:cBhvr>
                                        <p:cTn id="77" dur="1500" fill="hold"/>
                                        <p:tgtEl>
                                          <p:spTgt spid="14"/>
                                        </p:tgtEl>
                                        <p:attrNameLst>
                                          <p:attrName>style.rotation</p:attrName>
                                        </p:attrNameLst>
                                      </p:cBhvr>
                                      <p:tavLst>
                                        <p:tav tm="0">
                                          <p:val>
                                            <p:fltVal val="90"/>
                                          </p:val>
                                        </p:tav>
                                        <p:tav tm="100000">
                                          <p:val>
                                            <p:fltVal val="0"/>
                                          </p:val>
                                        </p:tav>
                                      </p:tavLst>
                                    </p:anim>
                                    <p:animEffect transition="in" filter="fade">
                                      <p:cBhvr>
                                        <p:cTn id="78" dur="1500"/>
                                        <p:tgtEl>
                                          <p:spTgt spid="14"/>
                                        </p:tgtEl>
                                      </p:cBhvr>
                                    </p:animEffect>
                                  </p:childTnLst>
                                </p:cTn>
                              </p:par>
                              <p:par>
                                <p:cTn id="79" presetID="31" presetClass="entr" presetSubtype="0" fill="hold" nodeType="withEffect">
                                  <p:stCondLst>
                                    <p:cond delay="0"/>
                                  </p:stCondLst>
                                  <p:childTnLst>
                                    <p:set>
                                      <p:cBhvr>
                                        <p:cTn id="80" dur="1" fill="hold">
                                          <p:stCondLst>
                                            <p:cond delay="0"/>
                                          </p:stCondLst>
                                        </p:cTn>
                                        <p:tgtEl>
                                          <p:spTgt spid="18"/>
                                        </p:tgtEl>
                                        <p:attrNameLst>
                                          <p:attrName>style.visibility</p:attrName>
                                        </p:attrNameLst>
                                      </p:cBhvr>
                                      <p:to>
                                        <p:strVal val="visible"/>
                                      </p:to>
                                    </p:set>
                                    <p:anim calcmode="lin" valueType="num">
                                      <p:cBhvr>
                                        <p:cTn id="81" dur="1500" fill="hold"/>
                                        <p:tgtEl>
                                          <p:spTgt spid="18"/>
                                        </p:tgtEl>
                                        <p:attrNameLst>
                                          <p:attrName>ppt_w</p:attrName>
                                        </p:attrNameLst>
                                      </p:cBhvr>
                                      <p:tavLst>
                                        <p:tav tm="0">
                                          <p:val>
                                            <p:fltVal val="0"/>
                                          </p:val>
                                        </p:tav>
                                        <p:tav tm="100000">
                                          <p:val>
                                            <p:strVal val="#ppt_w"/>
                                          </p:val>
                                        </p:tav>
                                      </p:tavLst>
                                    </p:anim>
                                    <p:anim calcmode="lin" valueType="num">
                                      <p:cBhvr>
                                        <p:cTn id="82" dur="1500" fill="hold"/>
                                        <p:tgtEl>
                                          <p:spTgt spid="18"/>
                                        </p:tgtEl>
                                        <p:attrNameLst>
                                          <p:attrName>ppt_h</p:attrName>
                                        </p:attrNameLst>
                                      </p:cBhvr>
                                      <p:tavLst>
                                        <p:tav tm="0">
                                          <p:val>
                                            <p:fltVal val="0"/>
                                          </p:val>
                                        </p:tav>
                                        <p:tav tm="100000">
                                          <p:val>
                                            <p:strVal val="#ppt_h"/>
                                          </p:val>
                                        </p:tav>
                                      </p:tavLst>
                                    </p:anim>
                                    <p:anim calcmode="lin" valueType="num">
                                      <p:cBhvr>
                                        <p:cTn id="83" dur="1500" fill="hold"/>
                                        <p:tgtEl>
                                          <p:spTgt spid="18"/>
                                        </p:tgtEl>
                                        <p:attrNameLst>
                                          <p:attrName>style.rotation</p:attrName>
                                        </p:attrNameLst>
                                      </p:cBhvr>
                                      <p:tavLst>
                                        <p:tav tm="0">
                                          <p:val>
                                            <p:fltVal val="90"/>
                                          </p:val>
                                        </p:tav>
                                        <p:tav tm="100000">
                                          <p:val>
                                            <p:fltVal val="0"/>
                                          </p:val>
                                        </p:tav>
                                      </p:tavLst>
                                    </p:anim>
                                    <p:animEffect transition="in" filter="fade">
                                      <p:cBhvr>
                                        <p:cTn id="84" dur="1500"/>
                                        <p:tgtEl>
                                          <p:spTgt spid="18"/>
                                        </p:tgtEl>
                                      </p:cBhvr>
                                    </p:animEffect>
                                  </p:childTnLst>
                                </p:cTn>
                              </p:par>
                            </p:childTnLst>
                          </p:cTn>
                        </p:par>
                      </p:childTnLst>
                    </p:cTn>
                  </p:par>
                  <p:par>
                    <p:cTn id="85" fill="hold">
                      <p:stCondLst>
                        <p:cond delay="indefinite"/>
                      </p:stCondLst>
                      <p:childTnLst>
                        <p:par>
                          <p:cTn id="86" fill="hold">
                            <p:stCondLst>
                              <p:cond delay="0"/>
                            </p:stCondLst>
                            <p:childTnLst>
                              <p:par>
                                <p:cTn id="87" presetID="2" presetClass="entr" presetSubtype="9" fill="hold" grpId="0" nodeType="clickEffect">
                                  <p:stCondLst>
                                    <p:cond delay="0"/>
                                  </p:stCondLst>
                                  <p:childTnLst>
                                    <p:set>
                                      <p:cBhvr>
                                        <p:cTn id="88" dur="1" fill="hold">
                                          <p:stCondLst>
                                            <p:cond delay="0"/>
                                          </p:stCondLst>
                                        </p:cTn>
                                        <p:tgtEl>
                                          <p:spTgt spid="13"/>
                                        </p:tgtEl>
                                        <p:attrNameLst>
                                          <p:attrName>style.visibility</p:attrName>
                                        </p:attrNameLst>
                                      </p:cBhvr>
                                      <p:to>
                                        <p:strVal val="visible"/>
                                      </p:to>
                                    </p:set>
                                    <p:anim calcmode="lin" valueType="num">
                                      <p:cBhvr additive="base">
                                        <p:cTn id="89" dur="2000" fill="hold"/>
                                        <p:tgtEl>
                                          <p:spTgt spid="13"/>
                                        </p:tgtEl>
                                        <p:attrNameLst>
                                          <p:attrName>ppt_x</p:attrName>
                                        </p:attrNameLst>
                                      </p:cBhvr>
                                      <p:tavLst>
                                        <p:tav tm="0">
                                          <p:val>
                                            <p:strVal val="0-#ppt_w/2"/>
                                          </p:val>
                                        </p:tav>
                                        <p:tav tm="100000">
                                          <p:val>
                                            <p:strVal val="#ppt_x"/>
                                          </p:val>
                                        </p:tav>
                                      </p:tavLst>
                                    </p:anim>
                                    <p:anim calcmode="lin" valueType="num">
                                      <p:cBhvr additive="base">
                                        <p:cTn id="90" dur="2000" fill="hold"/>
                                        <p:tgtEl>
                                          <p:spTgt spid="13"/>
                                        </p:tgtEl>
                                        <p:attrNameLst>
                                          <p:attrName>ppt_y</p:attrName>
                                        </p:attrNameLst>
                                      </p:cBhvr>
                                      <p:tavLst>
                                        <p:tav tm="0">
                                          <p:val>
                                            <p:strVal val="0-#ppt_h/2"/>
                                          </p:val>
                                        </p:tav>
                                        <p:tav tm="100000">
                                          <p:val>
                                            <p:strVal val="#ppt_y"/>
                                          </p:val>
                                        </p:tav>
                                      </p:tavLst>
                                    </p:anim>
                                  </p:childTnLst>
                                </p:cTn>
                              </p:par>
                              <p:par>
                                <p:cTn id="91" presetID="21" presetClass="entr" presetSubtype="8" fill="hold" grpId="0" nodeType="withEffect">
                                  <p:stCondLst>
                                    <p:cond delay="1500"/>
                                  </p:stCondLst>
                                  <p:childTnLst>
                                    <p:set>
                                      <p:cBhvr>
                                        <p:cTn id="92" dur="1" fill="hold">
                                          <p:stCondLst>
                                            <p:cond delay="0"/>
                                          </p:stCondLst>
                                        </p:cTn>
                                        <p:tgtEl>
                                          <p:spTgt spid="28"/>
                                        </p:tgtEl>
                                        <p:attrNameLst>
                                          <p:attrName>style.visibility</p:attrName>
                                        </p:attrNameLst>
                                      </p:cBhvr>
                                      <p:to>
                                        <p:strVal val="visible"/>
                                      </p:to>
                                    </p:set>
                                    <p:animEffect transition="in" filter="wheel(8)">
                                      <p:cBhvr>
                                        <p:cTn id="93" dur="2000"/>
                                        <p:tgtEl>
                                          <p:spTgt spid="28"/>
                                        </p:tgtEl>
                                      </p:cBhvr>
                                    </p:animEffect>
                                  </p:childTnLst>
                                </p:cTn>
                              </p:par>
                            </p:childTnLst>
                          </p:cTn>
                        </p:par>
                      </p:childTnLst>
                    </p:cTn>
                  </p:par>
                  <p:par>
                    <p:cTn id="94" fill="hold">
                      <p:stCondLst>
                        <p:cond delay="indefinite"/>
                      </p:stCondLst>
                      <p:childTnLst>
                        <p:par>
                          <p:cTn id="95" fill="hold">
                            <p:stCondLst>
                              <p:cond delay="0"/>
                            </p:stCondLst>
                            <p:childTnLst>
                              <p:par>
                                <p:cTn id="96" presetID="31" presetClass="entr" presetSubtype="0" fill="hold" grpId="0" nodeType="clickEffect">
                                  <p:stCondLst>
                                    <p:cond delay="0"/>
                                  </p:stCondLst>
                                  <p:childTnLst>
                                    <p:set>
                                      <p:cBhvr>
                                        <p:cTn id="97" dur="1" fill="hold">
                                          <p:stCondLst>
                                            <p:cond delay="0"/>
                                          </p:stCondLst>
                                        </p:cTn>
                                        <p:tgtEl>
                                          <p:spTgt spid="29"/>
                                        </p:tgtEl>
                                        <p:attrNameLst>
                                          <p:attrName>style.visibility</p:attrName>
                                        </p:attrNameLst>
                                      </p:cBhvr>
                                      <p:to>
                                        <p:strVal val="visible"/>
                                      </p:to>
                                    </p:set>
                                    <p:anim calcmode="lin" valueType="num">
                                      <p:cBhvr>
                                        <p:cTn id="98" dur="1000" fill="hold"/>
                                        <p:tgtEl>
                                          <p:spTgt spid="29"/>
                                        </p:tgtEl>
                                        <p:attrNameLst>
                                          <p:attrName>ppt_w</p:attrName>
                                        </p:attrNameLst>
                                      </p:cBhvr>
                                      <p:tavLst>
                                        <p:tav tm="0">
                                          <p:val>
                                            <p:fltVal val="0"/>
                                          </p:val>
                                        </p:tav>
                                        <p:tav tm="100000">
                                          <p:val>
                                            <p:strVal val="#ppt_w"/>
                                          </p:val>
                                        </p:tav>
                                      </p:tavLst>
                                    </p:anim>
                                    <p:anim calcmode="lin" valueType="num">
                                      <p:cBhvr>
                                        <p:cTn id="99" dur="1000" fill="hold"/>
                                        <p:tgtEl>
                                          <p:spTgt spid="29"/>
                                        </p:tgtEl>
                                        <p:attrNameLst>
                                          <p:attrName>ppt_h</p:attrName>
                                        </p:attrNameLst>
                                      </p:cBhvr>
                                      <p:tavLst>
                                        <p:tav tm="0">
                                          <p:val>
                                            <p:fltVal val="0"/>
                                          </p:val>
                                        </p:tav>
                                        <p:tav tm="100000">
                                          <p:val>
                                            <p:strVal val="#ppt_h"/>
                                          </p:val>
                                        </p:tav>
                                      </p:tavLst>
                                    </p:anim>
                                    <p:anim calcmode="lin" valueType="num">
                                      <p:cBhvr>
                                        <p:cTn id="100" dur="1000" fill="hold"/>
                                        <p:tgtEl>
                                          <p:spTgt spid="29"/>
                                        </p:tgtEl>
                                        <p:attrNameLst>
                                          <p:attrName>style.rotation</p:attrName>
                                        </p:attrNameLst>
                                      </p:cBhvr>
                                      <p:tavLst>
                                        <p:tav tm="0">
                                          <p:val>
                                            <p:fltVal val="90"/>
                                          </p:val>
                                        </p:tav>
                                        <p:tav tm="100000">
                                          <p:val>
                                            <p:fltVal val="0"/>
                                          </p:val>
                                        </p:tav>
                                      </p:tavLst>
                                    </p:anim>
                                    <p:animEffect transition="in" filter="fade">
                                      <p:cBhvr>
                                        <p:cTn id="101" dur="1000"/>
                                        <p:tgtEl>
                                          <p:spTgt spid="29"/>
                                        </p:tgtEl>
                                      </p:cBhvr>
                                    </p:animEffect>
                                  </p:childTnLst>
                                </p:cTn>
                              </p:par>
                            </p:childTnLst>
                          </p:cTn>
                        </p:par>
                        <p:par>
                          <p:cTn id="102" fill="hold">
                            <p:stCondLst>
                              <p:cond delay="1000"/>
                            </p:stCondLst>
                            <p:childTnLst>
                              <p:par>
                                <p:cTn id="103" presetID="42" presetClass="entr" presetSubtype="0" fill="hold" nodeType="afterEffect">
                                  <p:stCondLst>
                                    <p:cond delay="0"/>
                                  </p:stCondLst>
                                  <p:childTnLst>
                                    <p:set>
                                      <p:cBhvr>
                                        <p:cTn id="104" dur="1" fill="hold">
                                          <p:stCondLst>
                                            <p:cond delay="0"/>
                                          </p:stCondLst>
                                        </p:cTn>
                                        <p:tgtEl>
                                          <p:spTgt spid="11"/>
                                        </p:tgtEl>
                                        <p:attrNameLst>
                                          <p:attrName>style.visibility</p:attrName>
                                        </p:attrNameLst>
                                      </p:cBhvr>
                                      <p:to>
                                        <p:strVal val="visible"/>
                                      </p:to>
                                    </p:set>
                                    <p:animEffect transition="in" filter="fade">
                                      <p:cBhvr>
                                        <p:cTn id="105" dur="1000"/>
                                        <p:tgtEl>
                                          <p:spTgt spid="11"/>
                                        </p:tgtEl>
                                      </p:cBhvr>
                                    </p:animEffect>
                                    <p:anim calcmode="lin" valueType="num">
                                      <p:cBhvr>
                                        <p:cTn id="106" dur="1000" fill="hold"/>
                                        <p:tgtEl>
                                          <p:spTgt spid="11"/>
                                        </p:tgtEl>
                                        <p:attrNameLst>
                                          <p:attrName>ppt_x</p:attrName>
                                        </p:attrNameLst>
                                      </p:cBhvr>
                                      <p:tavLst>
                                        <p:tav tm="0">
                                          <p:val>
                                            <p:strVal val="#ppt_x"/>
                                          </p:val>
                                        </p:tav>
                                        <p:tav tm="100000">
                                          <p:val>
                                            <p:strVal val="#ppt_x"/>
                                          </p:val>
                                        </p:tav>
                                      </p:tavLst>
                                    </p:anim>
                                    <p:anim calcmode="lin" valueType="num">
                                      <p:cBhvr>
                                        <p:cTn id="10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8" grpId="0" animBg="1"/>
      <p:bldP spid="13" grpId="0" animBg="1"/>
      <p:bldP spid="14" grpId="0" animBg="1"/>
      <p:bldP spid="20" grpId="0"/>
      <p:bldP spid="34" grpId="0"/>
      <p:bldP spid="29" grpId="0" animBg="1"/>
      <p:bldP spid="15" grpId="0" animBg="1"/>
      <p:bldP spid="5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rgbClr val="34E9FC"/>
            </a:gs>
            <a:gs pos="84000">
              <a:schemeClr val="bg2">
                <a:tint val="98000"/>
                <a:satMod val="130000"/>
                <a:shade val="90000"/>
                <a:lumMod val="103000"/>
              </a:schemeClr>
            </a:gs>
            <a:gs pos="76000">
              <a:schemeClr val="bg2">
                <a:shade val="63000"/>
                <a:satMod val="120000"/>
              </a:schemeClr>
            </a:gs>
          </a:gsLst>
          <a:lin ang="66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297" y="1351722"/>
            <a:ext cx="11732653" cy="5261113"/>
          </a:xfrm>
          <a:solidFill>
            <a:schemeClr val="bg2"/>
          </a:solidFill>
          <a:ln w="38100">
            <a:solidFill>
              <a:srgbClr val="008080"/>
            </a:solidFill>
          </a:ln>
          <a:effectLst>
            <a:glow rad="101600">
              <a:srgbClr val="FF3399">
                <a:alpha val="60000"/>
              </a:srgbClr>
            </a:glow>
          </a:effectLst>
          <a:scene3d>
            <a:camera prst="orthographicFront"/>
            <a:lightRig rig="threePt" dir="t"/>
          </a:scene3d>
          <a:sp3d>
            <a:bevelT w="139700" h="139700" prst="divot"/>
          </a:sp3d>
        </p:spPr>
        <p:txBody>
          <a:bodyPr>
            <a:normAutofit/>
          </a:bodyPr>
          <a:lstStyle/>
          <a:p>
            <a:pPr marL="0" lvl="0" indent="0">
              <a:lnSpc>
                <a:spcPct val="150000"/>
              </a:lnSpc>
              <a:buNone/>
            </a:pPr>
            <a:r>
              <a:rPr lang="en-US" sz="3000" dirty="0">
                <a:solidFill>
                  <a:prstClr val="black"/>
                </a:solidFill>
                <a:latin typeface="Georgia" panose="02040502050405020303" pitchFamily="18" charset="0"/>
              </a:rPr>
              <a:t> But when </a:t>
            </a:r>
            <a:r>
              <a:rPr lang="en-US" sz="3000" dirty="0">
                <a:solidFill>
                  <a:prstClr val="black"/>
                </a:solidFill>
                <a:effectLst>
                  <a:glow rad="228600">
                    <a:srgbClr val="FFC000">
                      <a:satMod val="175000"/>
                      <a:alpha val="40000"/>
                    </a:srgbClr>
                  </a:glow>
                </a:effectLst>
                <a:latin typeface="Georgia" panose="02040502050405020303" pitchFamily="18" charset="0"/>
              </a:rPr>
              <a:t>His brothers </a:t>
            </a:r>
            <a:r>
              <a:rPr lang="en-US" sz="3000" b="1" u="sng" dirty="0">
                <a:solidFill>
                  <a:prstClr val="black"/>
                </a:solidFill>
                <a:effectLst>
                  <a:glow rad="228600">
                    <a:srgbClr val="FFC000">
                      <a:satMod val="175000"/>
                      <a:alpha val="40000"/>
                    </a:srgbClr>
                  </a:glow>
                </a:effectLst>
                <a:latin typeface="Georgia" panose="02040502050405020303" pitchFamily="18" charset="0"/>
              </a:rPr>
              <a:t>had</a:t>
            </a:r>
            <a:r>
              <a:rPr lang="en-US" sz="3000" b="1" dirty="0">
                <a:solidFill>
                  <a:prstClr val="black"/>
                </a:solidFill>
                <a:effectLst>
                  <a:glow rad="228600">
                    <a:srgbClr val="FFC000">
                      <a:satMod val="175000"/>
                      <a:alpha val="40000"/>
                    </a:srgbClr>
                  </a:glow>
                </a:effectLst>
                <a:latin typeface="Georgia" panose="02040502050405020303" pitchFamily="18" charset="0"/>
              </a:rPr>
              <a:t> g</a:t>
            </a:r>
            <a:r>
              <a:rPr lang="en-US" sz="3000" b="1" u="sng" dirty="0">
                <a:solidFill>
                  <a:prstClr val="black"/>
                </a:solidFill>
                <a:effectLst>
                  <a:glow rad="228600">
                    <a:srgbClr val="FFC000">
                      <a:satMod val="175000"/>
                      <a:alpha val="40000"/>
                    </a:srgbClr>
                  </a:glow>
                </a:effectLst>
                <a:latin typeface="Georgia" panose="02040502050405020303" pitchFamily="18" charset="0"/>
              </a:rPr>
              <a:t>one</a:t>
            </a:r>
            <a:r>
              <a:rPr lang="en-US" sz="3000" b="1" dirty="0">
                <a:solidFill>
                  <a:prstClr val="black"/>
                </a:solidFill>
                <a:effectLst>
                  <a:glow rad="228600">
                    <a:srgbClr val="FFC000">
                      <a:satMod val="175000"/>
                      <a:alpha val="40000"/>
                    </a:srgbClr>
                  </a:glow>
                </a:effectLst>
                <a:latin typeface="Georgia" panose="02040502050405020303" pitchFamily="18" charset="0"/>
              </a:rPr>
              <a:t> </a:t>
            </a:r>
            <a:r>
              <a:rPr lang="en-US" sz="3000" dirty="0">
                <a:solidFill>
                  <a:prstClr val="black"/>
                </a:solidFill>
                <a:effectLst>
                  <a:glow rad="228600">
                    <a:srgbClr val="FFC000">
                      <a:satMod val="175000"/>
                      <a:alpha val="40000"/>
                    </a:srgbClr>
                  </a:glow>
                </a:effectLst>
                <a:latin typeface="Georgia" panose="02040502050405020303" pitchFamily="18" charset="0"/>
              </a:rPr>
              <a:t>up to the festival,</a:t>
            </a:r>
            <a:r>
              <a:rPr lang="en-US" sz="3000" dirty="0">
                <a:solidFill>
                  <a:srgbClr val="008080"/>
                </a:solidFill>
                <a:latin typeface="Georgia" panose="02040502050405020303" pitchFamily="18" charset="0"/>
              </a:rPr>
              <a:t> </a:t>
            </a:r>
          </a:p>
          <a:p>
            <a:pPr marL="0" lvl="0" indent="0">
              <a:lnSpc>
                <a:spcPct val="100000"/>
              </a:lnSpc>
              <a:buNone/>
            </a:pPr>
            <a:r>
              <a:rPr lang="en-US" sz="3000" dirty="0">
                <a:solidFill>
                  <a:srgbClr val="008080"/>
                </a:solidFill>
                <a:latin typeface="Georgia" panose="02040502050405020303" pitchFamily="18" charset="0"/>
              </a:rPr>
              <a:t>				     </a:t>
            </a:r>
            <a:r>
              <a:rPr lang="en-US" sz="3000" dirty="0">
                <a:latin typeface="Georgia" panose="02040502050405020303" pitchFamily="18" charset="0"/>
              </a:rPr>
              <a:t>up, not openly, but as it were in secret.</a:t>
            </a:r>
            <a:endParaRPr lang="en-US" sz="3000" dirty="0">
              <a:solidFill>
                <a:srgbClr val="008080"/>
              </a:solidFill>
              <a:latin typeface="Georgia" panose="02040502050405020303" pitchFamily="18" charset="0"/>
            </a:endParaRPr>
          </a:p>
          <a:p>
            <a:pPr marL="0" lvl="0" indent="0">
              <a:lnSpc>
                <a:spcPct val="100000"/>
              </a:lnSpc>
              <a:buNone/>
            </a:pPr>
            <a:r>
              <a:rPr lang="en-US" sz="2000" dirty="0">
                <a:solidFill>
                  <a:srgbClr val="008080"/>
                </a:solidFill>
                <a:latin typeface="Georgia" panose="02040502050405020303" pitchFamily="18" charset="0"/>
              </a:rPr>
              <a:t>   							John 7:1o</a:t>
            </a:r>
            <a:endParaRPr lang="en-US" sz="2000" dirty="0"/>
          </a:p>
          <a:p>
            <a:pPr marL="457200" lvl="1" indent="0">
              <a:buNone/>
            </a:pPr>
            <a:endParaRPr lang="en-US" dirty="0"/>
          </a:p>
          <a:p>
            <a:pPr marL="457200" lvl="1" indent="0">
              <a:buNone/>
            </a:pPr>
            <a:endParaRPr lang="en-US" dirty="0"/>
          </a:p>
          <a:p>
            <a:pPr marL="457200" lvl="1" indent="0">
              <a:buNone/>
            </a:pPr>
            <a:r>
              <a:rPr lang="en-US" dirty="0"/>
              <a:t>    </a:t>
            </a:r>
          </a:p>
          <a:p>
            <a:pPr marL="457200" lvl="1" indent="0">
              <a:buNone/>
            </a:pPr>
            <a:r>
              <a:rPr lang="en-US" sz="1000" dirty="0"/>
              <a:t>					          	</a:t>
            </a:r>
          </a:p>
          <a:p>
            <a:pPr marL="0" indent="0">
              <a:buNone/>
            </a:pPr>
            <a:r>
              <a:rPr lang="en-US" sz="3200" dirty="0">
                <a:solidFill>
                  <a:srgbClr val="008080"/>
                </a:solidFill>
                <a:latin typeface="Georgia" panose="02040502050405020303" pitchFamily="18" charset="0"/>
              </a:rPr>
              <a:t>  John 7:11</a:t>
            </a:r>
            <a:r>
              <a:rPr lang="en-US" sz="3200" dirty="0">
                <a:solidFill>
                  <a:prstClr val="black"/>
                </a:solidFill>
                <a:latin typeface="Georgia" panose="02040502050405020303" pitchFamily="18" charset="0"/>
              </a:rPr>
              <a:t>  The Yehu</a:t>
            </a:r>
            <a:r>
              <a:rPr lang="en-US" sz="3200" dirty="0">
                <a:solidFill>
                  <a:prstClr val="black"/>
                </a:solidFill>
                <a:latin typeface="TITUS Cyberbit Basic" panose="02020603050405020304" pitchFamily="18" charset="0"/>
              </a:rPr>
              <a:t>ḏ</a:t>
            </a:r>
            <a:r>
              <a:rPr lang="en-US" sz="3200" dirty="0">
                <a:solidFill>
                  <a:prstClr val="black"/>
                </a:solidFill>
                <a:latin typeface="Georgia" panose="02040502050405020303" pitchFamily="18" charset="0"/>
              </a:rPr>
              <a:t>im, therefore, were seeking Him at the</a:t>
            </a:r>
            <a:br>
              <a:rPr lang="en-US" sz="3200" dirty="0">
                <a:solidFill>
                  <a:prstClr val="black"/>
                </a:solidFill>
                <a:latin typeface="Georgia" panose="02040502050405020303" pitchFamily="18" charset="0"/>
              </a:rPr>
            </a:br>
            <a:r>
              <a:rPr lang="en-US" sz="3200" dirty="0">
                <a:solidFill>
                  <a:prstClr val="black"/>
                </a:solidFill>
                <a:latin typeface="Georgia" panose="02040502050405020303" pitchFamily="18" charset="0"/>
              </a:rPr>
              <a:t>  festival, and said, </a:t>
            </a:r>
            <a:endParaRPr lang="en-US" sz="3200" dirty="0"/>
          </a:p>
        </p:txBody>
      </p:sp>
      <p:sp>
        <p:nvSpPr>
          <p:cNvPr id="4" name="Slide Number Placeholder 3"/>
          <p:cNvSpPr>
            <a:spLocks noGrp="1"/>
          </p:cNvSpPr>
          <p:nvPr>
            <p:ph type="sldNum" sz="quarter" idx="12"/>
          </p:nvPr>
        </p:nvSpPr>
        <p:spPr>
          <a:xfrm>
            <a:off x="9036631" y="6075793"/>
            <a:ext cx="2743200" cy="365125"/>
          </a:xfrm>
        </p:spPr>
        <p:txBody>
          <a:bodyPr/>
          <a:lstStyle/>
          <a:p>
            <a:fld id="{0B555D82-D20F-4DB7-B3E9-7B7EAC2F87A9}" type="slidenum">
              <a:rPr lang="en-US" smtClean="0">
                <a:solidFill>
                  <a:schemeClr val="tx1">
                    <a:lumMod val="95000"/>
                    <a:lumOff val="5000"/>
                  </a:schemeClr>
                </a:solidFill>
              </a:rPr>
              <a:t>21</a:t>
            </a:fld>
            <a:endParaRPr lang="en-US" dirty="0">
              <a:solidFill>
                <a:schemeClr val="tx1">
                  <a:lumMod val="95000"/>
                  <a:lumOff val="5000"/>
                </a:schemeClr>
              </a:solidFill>
            </a:endParaRPr>
          </a:p>
        </p:txBody>
      </p:sp>
      <p:sp>
        <p:nvSpPr>
          <p:cNvPr id="26" name="Title 1"/>
          <p:cNvSpPr>
            <a:spLocks noGrp="1"/>
          </p:cNvSpPr>
          <p:nvPr>
            <p:ph type="title"/>
          </p:nvPr>
        </p:nvSpPr>
        <p:spPr>
          <a:xfrm>
            <a:off x="1654636" y="322270"/>
            <a:ext cx="8334513" cy="775416"/>
          </a:xfrm>
          <a:solidFill>
            <a:srgbClr val="F3D1FF"/>
          </a:solidFill>
          <a:ln w="76200">
            <a:solidFill>
              <a:srgbClr val="FF0000"/>
            </a:solidFill>
          </a:ln>
          <a:effectLst>
            <a:glow rad="228600">
              <a:schemeClr val="accent4">
                <a:satMod val="175000"/>
                <a:alpha val="40000"/>
              </a:schemeClr>
            </a:glow>
          </a:effectLst>
          <a:scene3d>
            <a:camera prst="orthographicFront"/>
            <a:lightRig rig="threePt" dir="t"/>
          </a:scene3d>
          <a:sp3d>
            <a:bevelT w="139700" h="139700" prst="divot"/>
          </a:sp3d>
        </p:spPr>
        <p:txBody>
          <a:bodyPr/>
          <a:lstStyle/>
          <a:p>
            <a:pPr algn="ctr"/>
            <a:r>
              <a:rPr lang="en-US" b="1" dirty="0">
                <a:ln>
                  <a:solidFill>
                    <a:schemeClr val="tx1"/>
                  </a:solidFill>
                </a:ln>
                <a:solidFill>
                  <a:srgbClr val="FF0000"/>
                </a:solidFill>
              </a:rPr>
              <a:t>Sukkot Feast of the </a:t>
            </a:r>
            <a:r>
              <a:rPr lang="en-US" b="1" dirty="0">
                <a:ln>
                  <a:solidFill>
                    <a:schemeClr val="tx1"/>
                  </a:solidFill>
                </a:ln>
                <a:solidFill>
                  <a:srgbClr val="FF0000"/>
                </a:solidFill>
                <a:effectLst>
                  <a:glow rad="228600">
                    <a:schemeClr val="accent4">
                      <a:satMod val="175000"/>
                      <a:alpha val="40000"/>
                    </a:schemeClr>
                  </a:glow>
                </a:effectLst>
              </a:rPr>
              <a:t>Yahudim</a:t>
            </a:r>
            <a:r>
              <a:rPr lang="en-US" b="1" dirty="0">
                <a:solidFill>
                  <a:srgbClr val="FF0000"/>
                </a:solidFill>
              </a:rPr>
              <a:t> (Jews)  </a:t>
            </a:r>
            <a:endParaRPr lang="en-US" sz="2800" b="1" i="1" dirty="0">
              <a:solidFill>
                <a:srgbClr val="0000CC"/>
              </a:solidFill>
            </a:endParaRPr>
          </a:p>
        </p:txBody>
      </p:sp>
      <p:sp>
        <p:nvSpPr>
          <p:cNvPr id="34" name="Rectangle 33"/>
          <p:cNvSpPr/>
          <p:nvPr/>
        </p:nvSpPr>
        <p:spPr>
          <a:xfrm>
            <a:off x="358751" y="2182821"/>
            <a:ext cx="3594271" cy="4360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US" sz="3200" b="1" dirty="0">
                <a:solidFill>
                  <a:srgbClr val="CC0099"/>
                </a:solidFill>
                <a:effectLst>
                  <a:glow rad="127000">
                    <a:srgbClr val="00FF00"/>
                  </a:glow>
                </a:effectLst>
                <a:latin typeface="Georgia" panose="02040502050405020303" pitchFamily="18" charset="0"/>
              </a:rPr>
              <a:t>THEN</a:t>
            </a:r>
            <a:r>
              <a:rPr lang="en-US" sz="2800" dirty="0">
                <a:latin typeface="Georgia" panose="02040502050405020303" pitchFamily="18" charset="0"/>
              </a:rPr>
              <a:t> </a:t>
            </a:r>
            <a:r>
              <a:rPr lang="en-US" sz="2800" dirty="0">
                <a:solidFill>
                  <a:schemeClr val="tx1"/>
                </a:solidFill>
                <a:latin typeface="Georgia" panose="02040502050405020303" pitchFamily="18" charset="0"/>
              </a:rPr>
              <a:t>He also went</a:t>
            </a:r>
          </a:p>
        </p:txBody>
      </p:sp>
      <p:sp>
        <p:nvSpPr>
          <p:cNvPr id="35" name="Rectangle 34"/>
          <p:cNvSpPr/>
          <p:nvPr/>
        </p:nvSpPr>
        <p:spPr>
          <a:xfrm>
            <a:off x="3533516" y="4980557"/>
            <a:ext cx="3174275" cy="4833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n>
                  <a:solidFill>
                    <a:schemeClr val="tx1"/>
                  </a:solidFill>
                </a:ln>
                <a:solidFill>
                  <a:srgbClr val="00FF00"/>
                </a:solidFill>
                <a:effectLst>
                  <a:glow rad="101600">
                    <a:schemeClr val="accent4">
                      <a:lumMod val="75000"/>
                      <a:alpha val="60000"/>
                    </a:schemeClr>
                  </a:glow>
                </a:effectLst>
              </a:rPr>
              <a:t>“Where is He?”</a:t>
            </a:r>
          </a:p>
        </p:txBody>
      </p:sp>
      <p:graphicFrame>
        <p:nvGraphicFramePr>
          <p:cNvPr id="20" name="Table 19"/>
          <p:cNvGraphicFramePr>
            <a:graphicFrameLocks noGrp="1"/>
          </p:cNvGraphicFramePr>
          <p:nvPr>
            <p:extLst>
              <p:ext uri="{D42A27DB-BD31-4B8C-83A1-F6EECF244321}">
                <p14:modId xmlns:p14="http://schemas.microsoft.com/office/powerpoint/2010/main" val="1568851848"/>
              </p:ext>
            </p:extLst>
          </p:nvPr>
        </p:nvGraphicFramePr>
        <p:xfrm>
          <a:off x="435429" y="3527679"/>
          <a:ext cx="11244944" cy="675013"/>
        </p:xfrm>
        <a:graphic>
          <a:graphicData uri="http://schemas.openxmlformats.org/drawingml/2006/table">
            <a:tbl>
              <a:tblPr firstRow="1" bandRow="1">
                <a:tableStyleId>{5C22544A-7EE6-4342-B048-85BDC9FD1C3A}</a:tableStyleId>
              </a:tblPr>
              <a:tblGrid>
                <a:gridCol w="1405618">
                  <a:extLst>
                    <a:ext uri="{9D8B030D-6E8A-4147-A177-3AD203B41FA5}">
                      <a16:colId xmlns="" xmlns:a16="http://schemas.microsoft.com/office/drawing/2014/main" val="20000"/>
                    </a:ext>
                  </a:extLst>
                </a:gridCol>
                <a:gridCol w="1405618">
                  <a:extLst>
                    <a:ext uri="{9D8B030D-6E8A-4147-A177-3AD203B41FA5}">
                      <a16:colId xmlns="" xmlns:a16="http://schemas.microsoft.com/office/drawing/2014/main" val="20001"/>
                    </a:ext>
                  </a:extLst>
                </a:gridCol>
                <a:gridCol w="1405618">
                  <a:extLst>
                    <a:ext uri="{9D8B030D-6E8A-4147-A177-3AD203B41FA5}">
                      <a16:colId xmlns="" xmlns:a16="http://schemas.microsoft.com/office/drawing/2014/main" val="20002"/>
                    </a:ext>
                  </a:extLst>
                </a:gridCol>
                <a:gridCol w="1405618">
                  <a:extLst>
                    <a:ext uri="{9D8B030D-6E8A-4147-A177-3AD203B41FA5}">
                      <a16:colId xmlns="" xmlns:a16="http://schemas.microsoft.com/office/drawing/2014/main" val="20003"/>
                    </a:ext>
                  </a:extLst>
                </a:gridCol>
                <a:gridCol w="1405618">
                  <a:extLst>
                    <a:ext uri="{9D8B030D-6E8A-4147-A177-3AD203B41FA5}">
                      <a16:colId xmlns="" xmlns:a16="http://schemas.microsoft.com/office/drawing/2014/main" val="20004"/>
                    </a:ext>
                  </a:extLst>
                </a:gridCol>
                <a:gridCol w="1405618">
                  <a:extLst>
                    <a:ext uri="{9D8B030D-6E8A-4147-A177-3AD203B41FA5}">
                      <a16:colId xmlns="" xmlns:a16="http://schemas.microsoft.com/office/drawing/2014/main" val="20005"/>
                    </a:ext>
                  </a:extLst>
                </a:gridCol>
                <a:gridCol w="1405618">
                  <a:extLst>
                    <a:ext uri="{9D8B030D-6E8A-4147-A177-3AD203B41FA5}">
                      <a16:colId xmlns="" xmlns:a16="http://schemas.microsoft.com/office/drawing/2014/main" val="20006"/>
                    </a:ext>
                  </a:extLst>
                </a:gridCol>
                <a:gridCol w="1405618">
                  <a:extLst>
                    <a:ext uri="{9D8B030D-6E8A-4147-A177-3AD203B41FA5}">
                      <a16:colId xmlns="" xmlns:a16="http://schemas.microsoft.com/office/drawing/2014/main" val="20007"/>
                    </a:ext>
                  </a:extLst>
                </a:gridCol>
              </a:tblGrid>
              <a:tr h="675013">
                <a:tc>
                  <a:txBody>
                    <a:bodyPr/>
                    <a:lstStyle/>
                    <a:p>
                      <a:r>
                        <a:rPr lang="en-US" b="1" dirty="0">
                          <a:solidFill>
                            <a:srgbClr val="34E9FC"/>
                          </a:solidFill>
                          <a:effectLst>
                            <a:glow rad="127000">
                              <a:srgbClr val="002060"/>
                            </a:glow>
                          </a:effectLst>
                        </a:rPr>
                        <a:t>15</a:t>
                      </a:r>
                      <a:r>
                        <a:rPr lang="en-US" b="0" dirty="0">
                          <a:solidFill>
                            <a:schemeClr val="tx1"/>
                          </a:solidFill>
                        </a:rPr>
                        <a:t>       </a:t>
                      </a:r>
                      <a:r>
                        <a:rPr lang="en-US" sz="2800" b="0" dirty="0">
                          <a:solidFill>
                            <a:schemeClr val="tx1"/>
                          </a:solidFill>
                        </a:rPr>
                        <a:t>1</a:t>
                      </a:r>
                      <a:endParaRPr lang="en-CA" sz="2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chemeClr val="bg1">
                        <a:lumMod val="65000"/>
                      </a:schemeClr>
                    </a:solidFill>
                  </a:tcPr>
                </a:tc>
                <a:tc>
                  <a:txBody>
                    <a:bodyPr/>
                    <a:lstStyle/>
                    <a:p>
                      <a:r>
                        <a:rPr lang="en-US" b="1" dirty="0">
                          <a:solidFill>
                            <a:srgbClr val="34E9FC"/>
                          </a:solidFill>
                          <a:effectLst>
                            <a:glow rad="127000">
                              <a:srgbClr val="002060"/>
                            </a:glow>
                          </a:effectLst>
                        </a:rPr>
                        <a:t>16</a:t>
                      </a:r>
                      <a:r>
                        <a:rPr lang="en-US" b="0" dirty="0">
                          <a:solidFill>
                            <a:schemeClr val="tx1"/>
                          </a:solidFill>
                        </a:rPr>
                        <a:t>     </a:t>
                      </a:r>
                      <a:r>
                        <a:rPr lang="en-US" sz="2800" b="0" dirty="0">
                          <a:solidFill>
                            <a:schemeClr val="tx1"/>
                          </a:solidFill>
                        </a:rPr>
                        <a:t> 2</a:t>
                      </a:r>
                      <a:endParaRPr lang="en-CA" sz="2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chemeClr val="bg1">
                        <a:lumMod val="65000"/>
                      </a:schemeClr>
                    </a:solidFill>
                  </a:tcPr>
                </a:tc>
                <a:tc>
                  <a:txBody>
                    <a:bodyPr/>
                    <a:lstStyle/>
                    <a:p>
                      <a:r>
                        <a:rPr lang="en-US" b="1" dirty="0">
                          <a:solidFill>
                            <a:srgbClr val="34E9FC"/>
                          </a:solidFill>
                          <a:effectLst>
                            <a:glow rad="127000">
                              <a:srgbClr val="002060"/>
                            </a:glow>
                          </a:effectLst>
                        </a:rPr>
                        <a:t>17</a:t>
                      </a:r>
                      <a:r>
                        <a:rPr lang="en-US" b="0" dirty="0">
                          <a:solidFill>
                            <a:schemeClr val="tx1"/>
                          </a:solidFill>
                        </a:rPr>
                        <a:t>      </a:t>
                      </a:r>
                      <a:r>
                        <a:rPr lang="en-US" sz="2800" b="0" dirty="0">
                          <a:solidFill>
                            <a:schemeClr val="tx1"/>
                          </a:solidFill>
                        </a:rPr>
                        <a:t>3</a:t>
                      </a:r>
                      <a:endParaRPr lang="en-CA" sz="2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chemeClr val="bg1">
                        <a:lumMod val="65000"/>
                      </a:schemeClr>
                    </a:solidFill>
                  </a:tcPr>
                </a:tc>
                <a:tc>
                  <a:txBody>
                    <a:bodyPr/>
                    <a:lstStyle/>
                    <a:p>
                      <a:r>
                        <a:rPr lang="en-US" b="0" dirty="0">
                          <a:solidFill>
                            <a:schemeClr val="tx1"/>
                          </a:solidFill>
                        </a:rPr>
                        <a:t> </a:t>
                      </a:r>
                      <a:r>
                        <a:rPr lang="en-US" b="1" dirty="0">
                          <a:solidFill>
                            <a:srgbClr val="34E9FC"/>
                          </a:solidFill>
                          <a:effectLst>
                            <a:glow rad="127000">
                              <a:srgbClr val="002060"/>
                            </a:glow>
                          </a:effectLst>
                        </a:rPr>
                        <a:t>18</a:t>
                      </a:r>
                      <a:r>
                        <a:rPr lang="en-US" b="0" dirty="0">
                          <a:solidFill>
                            <a:schemeClr val="tx1"/>
                          </a:solidFill>
                        </a:rPr>
                        <a:t>  </a:t>
                      </a:r>
                      <a:r>
                        <a:rPr lang="en-US" sz="2800" b="0" dirty="0">
                          <a:solidFill>
                            <a:srgbClr val="00FF00"/>
                          </a:solidFill>
                        </a:rPr>
                        <a:t>4</a:t>
                      </a:r>
                      <a:r>
                        <a:rPr lang="en-US" sz="2800" b="0" dirty="0">
                          <a:solidFill>
                            <a:schemeClr val="tx1"/>
                          </a:solidFill>
                        </a:rPr>
                        <a:t> </a:t>
                      </a:r>
                      <a:r>
                        <a:rPr lang="en-US" sz="2800" b="1" u="sng" dirty="0">
                          <a:ln>
                            <a:solidFill>
                              <a:srgbClr val="002060"/>
                            </a:solidFill>
                          </a:ln>
                          <a:solidFill>
                            <a:srgbClr val="34E9FC"/>
                          </a:solidFill>
                        </a:rPr>
                        <a:t>Sab</a:t>
                      </a:r>
                      <a:endParaRPr lang="en-CA" sz="2800" b="1" u="sng" dirty="0">
                        <a:ln>
                          <a:solidFill>
                            <a:srgbClr val="002060"/>
                          </a:solidFill>
                        </a:ln>
                        <a:solidFill>
                          <a:srgbClr val="34E9FC"/>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chemeClr val="accent1">
                        <a:lumMod val="75000"/>
                      </a:schemeClr>
                    </a:solidFill>
                  </a:tcPr>
                </a:tc>
                <a:tc>
                  <a:txBody>
                    <a:bodyPr/>
                    <a:lstStyle/>
                    <a:p>
                      <a:r>
                        <a:rPr lang="en-US" b="1" dirty="0">
                          <a:solidFill>
                            <a:srgbClr val="34E9FC"/>
                          </a:solidFill>
                          <a:effectLst>
                            <a:glow rad="127000">
                              <a:srgbClr val="002060"/>
                            </a:glow>
                          </a:effectLst>
                        </a:rPr>
                        <a:t>19</a:t>
                      </a:r>
                      <a:r>
                        <a:rPr lang="en-US" b="0" dirty="0">
                          <a:solidFill>
                            <a:schemeClr val="tx1"/>
                          </a:solidFill>
                        </a:rPr>
                        <a:t>      </a:t>
                      </a:r>
                      <a:r>
                        <a:rPr lang="en-US" sz="2800" b="0" dirty="0">
                          <a:solidFill>
                            <a:schemeClr val="tx1"/>
                          </a:solidFill>
                        </a:rPr>
                        <a:t>5</a:t>
                      </a:r>
                      <a:endParaRPr lang="en-CA" sz="2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chemeClr val="bg1">
                        <a:lumMod val="65000"/>
                      </a:schemeClr>
                    </a:solidFill>
                  </a:tcPr>
                </a:tc>
                <a:tc>
                  <a:txBody>
                    <a:bodyPr/>
                    <a:lstStyle/>
                    <a:p>
                      <a:r>
                        <a:rPr lang="en-US" b="1" dirty="0">
                          <a:solidFill>
                            <a:srgbClr val="34E9FC"/>
                          </a:solidFill>
                          <a:effectLst>
                            <a:glow rad="127000">
                              <a:srgbClr val="002060"/>
                            </a:glow>
                          </a:effectLst>
                        </a:rPr>
                        <a:t>20</a:t>
                      </a:r>
                      <a:r>
                        <a:rPr lang="en-US" b="0" dirty="0">
                          <a:solidFill>
                            <a:schemeClr val="tx1"/>
                          </a:solidFill>
                        </a:rPr>
                        <a:t>      </a:t>
                      </a:r>
                      <a:r>
                        <a:rPr lang="en-US" sz="2800" b="0" dirty="0">
                          <a:solidFill>
                            <a:schemeClr val="tx1"/>
                          </a:solidFill>
                        </a:rPr>
                        <a:t>6</a:t>
                      </a:r>
                      <a:endParaRPr lang="en-CA" sz="2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chemeClr val="bg1">
                        <a:lumMod val="65000"/>
                      </a:schemeClr>
                    </a:solidFill>
                  </a:tcPr>
                </a:tc>
                <a:tc>
                  <a:txBody>
                    <a:bodyPr/>
                    <a:lstStyle/>
                    <a:p>
                      <a:r>
                        <a:rPr lang="en-US" b="1" dirty="0">
                          <a:solidFill>
                            <a:srgbClr val="34E9FC"/>
                          </a:solidFill>
                          <a:effectLst>
                            <a:glow rad="127000">
                              <a:srgbClr val="002060"/>
                            </a:glow>
                          </a:effectLst>
                        </a:rPr>
                        <a:t>21</a:t>
                      </a:r>
                      <a:r>
                        <a:rPr lang="en-US" b="0" dirty="0">
                          <a:solidFill>
                            <a:schemeClr val="tx1"/>
                          </a:solidFill>
                        </a:rPr>
                        <a:t>      </a:t>
                      </a:r>
                      <a:r>
                        <a:rPr lang="en-US" sz="2800" b="0" dirty="0">
                          <a:solidFill>
                            <a:schemeClr val="tx1"/>
                          </a:solidFill>
                        </a:rPr>
                        <a:t>7</a:t>
                      </a:r>
                      <a:endParaRPr lang="en-CA" sz="2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chemeClr val="bg1">
                        <a:lumMod val="65000"/>
                      </a:schemeClr>
                    </a:solidFill>
                  </a:tcPr>
                </a:tc>
                <a:tc>
                  <a:txBody>
                    <a:bodyPr/>
                    <a:lstStyle/>
                    <a:p>
                      <a:r>
                        <a:rPr lang="en-US" b="1" dirty="0">
                          <a:solidFill>
                            <a:srgbClr val="34E9FC"/>
                          </a:solidFill>
                          <a:effectLst>
                            <a:glow rad="127000">
                              <a:srgbClr val="002060"/>
                            </a:glow>
                          </a:effectLst>
                        </a:rPr>
                        <a:t>22</a:t>
                      </a:r>
                      <a:r>
                        <a:rPr lang="en-US" b="0" dirty="0">
                          <a:solidFill>
                            <a:schemeClr val="tx1"/>
                          </a:solidFill>
                        </a:rPr>
                        <a:t>      </a:t>
                      </a:r>
                      <a:r>
                        <a:rPr lang="en-US" sz="2800" b="0" dirty="0">
                          <a:solidFill>
                            <a:schemeClr val="tx1"/>
                          </a:solidFill>
                        </a:rPr>
                        <a:t>8</a:t>
                      </a:r>
                      <a:endParaRPr lang="en-CA" sz="2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chemeClr val="accent4">
                        <a:lumMod val="75000"/>
                      </a:schemeClr>
                    </a:solidFill>
                  </a:tcPr>
                </a:tc>
                <a:extLst>
                  <a:ext uri="{0D108BD9-81ED-4DB2-BD59-A6C34878D82A}">
                    <a16:rowId xmlns="" xmlns:a16="http://schemas.microsoft.com/office/drawing/2014/main" val="10000"/>
                  </a:ext>
                </a:extLst>
              </a:tr>
            </a:tbl>
          </a:graphicData>
        </a:graphic>
      </p:graphicFrame>
      <p:cxnSp>
        <p:nvCxnSpPr>
          <p:cNvPr id="25" name="Straight Arrow Connector 24"/>
          <p:cNvCxnSpPr/>
          <p:nvPr/>
        </p:nvCxnSpPr>
        <p:spPr>
          <a:xfrm flipH="1">
            <a:off x="1401290" y="2869376"/>
            <a:ext cx="2504905" cy="906977"/>
          </a:xfrm>
          <a:prstGeom prst="straightConnector1">
            <a:avLst/>
          </a:prstGeom>
          <a:ln w="76200">
            <a:solidFill>
              <a:schemeClr val="bg2">
                <a:lumMod val="50000"/>
              </a:schemeClr>
            </a:solidFill>
            <a:headEnd type="none" w="med" len="med"/>
            <a:tailEnd type="triangle" w="med" len="med"/>
          </a:ln>
          <a:effectLst>
            <a:glow rad="127000">
              <a:srgbClr val="FF99FF"/>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3906196" y="2185057"/>
            <a:ext cx="499552" cy="684319"/>
          </a:xfrm>
          <a:prstGeom prst="line">
            <a:avLst/>
          </a:prstGeom>
          <a:ln w="76200">
            <a:solidFill>
              <a:schemeClr val="bg2">
                <a:lumMod val="50000"/>
              </a:schemeClr>
            </a:solidFill>
            <a:headEnd type="oval" w="med" len="med"/>
            <a:tailEnd type="oval" w="med" len="med"/>
          </a:ln>
          <a:effectLst>
            <a:glow rad="127000">
              <a:srgbClr val="FF99FF"/>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Wave 13"/>
          <p:cNvSpPr/>
          <p:nvPr/>
        </p:nvSpPr>
        <p:spPr>
          <a:xfrm>
            <a:off x="358751" y="5463883"/>
            <a:ext cx="11066633" cy="1010007"/>
          </a:xfrm>
          <a:prstGeom prst="wave">
            <a:avLst>
              <a:gd name="adj1" fmla="val 12500"/>
              <a:gd name="adj2" fmla="val 453"/>
            </a:avLst>
          </a:prstGeom>
          <a:gradFill>
            <a:gsLst>
              <a:gs pos="0">
                <a:srgbClr val="CC00FF"/>
              </a:gs>
              <a:gs pos="50000">
                <a:schemeClr val="bg2">
                  <a:tint val="98000"/>
                  <a:satMod val="130000"/>
                  <a:shade val="90000"/>
                  <a:lumMod val="103000"/>
                </a:schemeClr>
              </a:gs>
              <a:gs pos="100000">
                <a:schemeClr val="bg2">
                  <a:shade val="63000"/>
                  <a:satMod val="120000"/>
                </a:schemeClr>
              </a:gs>
            </a:gsLst>
            <a:lin ang="5400000" scaled="0"/>
          </a:gradFill>
          <a:ln w="57150">
            <a:solidFill>
              <a:srgbClr val="0000CC"/>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Wave1">
              <a:avLst/>
            </a:prstTxWarp>
          </a:bodyPr>
          <a:lstStyle/>
          <a:p>
            <a:pPr algn="ctr"/>
            <a:r>
              <a:rPr lang="en-US" sz="2000" dirty="0">
                <a:ln>
                  <a:solidFill>
                    <a:schemeClr val="tx1"/>
                  </a:solidFill>
                </a:ln>
                <a:solidFill>
                  <a:srgbClr val="CC00FF"/>
                </a:solidFill>
                <a:effectLst>
                  <a:glow rad="254000">
                    <a:schemeClr val="accent4">
                      <a:satMod val="175000"/>
                      <a:alpha val="86000"/>
                    </a:schemeClr>
                  </a:glow>
                </a:effectLst>
              </a:rPr>
              <a:t>The Roman Calendars with Lunar Sukkot dates will document  the Lunar 7/18 as a weekly Shabbat. </a:t>
            </a:r>
            <a:endParaRPr lang="en-US" sz="3200" dirty="0">
              <a:ln>
                <a:solidFill>
                  <a:schemeClr val="tx1"/>
                </a:solidFill>
              </a:ln>
              <a:solidFill>
                <a:srgbClr val="CC00FF"/>
              </a:solidFill>
              <a:effectLst>
                <a:glow rad="254000">
                  <a:schemeClr val="accent4">
                    <a:satMod val="175000"/>
                    <a:alpha val="86000"/>
                  </a:schemeClr>
                </a:glow>
              </a:effectLst>
            </a:endParaRPr>
          </a:p>
        </p:txBody>
      </p:sp>
      <p:pic>
        <p:nvPicPr>
          <p:cNvPr id="11" name="Picture 10">
            <a:extLst>
              <a:ext uri="{FF2B5EF4-FFF2-40B4-BE49-F238E27FC236}">
                <a16:creationId xmlns="" xmlns:a16="http://schemas.microsoft.com/office/drawing/2014/main" id="{F24B0475-517E-4FD6-BDB1-523B1E1ED793}"/>
              </a:ext>
            </a:extLst>
          </p:cNvPr>
          <p:cNvPicPr>
            <a:picLocks noChangeAspect="1"/>
          </p:cNvPicPr>
          <p:nvPr/>
        </p:nvPicPr>
        <p:blipFill rotWithShape="1">
          <a:blip r:embed="rId2">
            <a:extLst>
              <a:ext uri="{28A0092B-C50C-407E-A947-70E740481C1C}">
                <a14:useLocalDpi xmlns:a14="http://schemas.microsoft.com/office/drawing/2010/main" val="0"/>
              </a:ext>
            </a:extLst>
          </a:blip>
          <a:srcRect l="36896" t="20785" r="31716" b="28487"/>
          <a:stretch/>
        </p:blipFill>
        <p:spPr>
          <a:xfrm>
            <a:off x="410391" y="2613286"/>
            <a:ext cx="1076345" cy="1155240"/>
          </a:xfrm>
          <a:prstGeom prst="ellipse">
            <a:avLst/>
          </a:prstGeom>
          <a:ln>
            <a:noFill/>
          </a:ln>
          <a:effectLst>
            <a:softEdge rad="112500"/>
          </a:effectLst>
        </p:spPr>
      </p:pic>
      <p:sp>
        <p:nvSpPr>
          <p:cNvPr id="12" name="Speech Bubble: Rectangle with Corners Rounded 11">
            <a:extLst>
              <a:ext uri="{FF2B5EF4-FFF2-40B4-BE49-F238E27FC236}">
                <a16:creationId xmlns="" xmlns:a16="http://schemas.microsoft.com/office/drawing/2014/main" id="{A9430543-CDDA-4479-BACB-47CA3907A472}"/>
              </a:ext>
            </a:extLst>
          </p:cNvPr>
          <p:cNvSpPr/>
          <p:nvPr/>
        </p:nvSpPr>
        <p:spPr>
          <a:xfrm>
            <a:off x="9435323" y="2680065"/>
            <a:ext cx="2344508" cy="785098"/>
          </a:xfrm>
          <a:prstGeom prst="wedgeRoundRectCallout">
            <a:avLst>
              <a:gd name="adj1" fmla="val 16624"/>
              <a:gd name="adj2" fmla="val 72851"/>
              <a:gd name="adj3" fmla="val 16667"/>
            </a:avLst>
          </a:prstGeom>
          <a:solidFill>
            <a:schemeClr val="accent4">
              <a:lumMod val="75000"/>
            </a:schemeClr>
          </a:solidFill>
          <a:ln w="57150">
            <a:solidFill>
              <a:srgbClr val="CC0099"/>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a:solidFill>
                  <a:srgbClr val="222BDC"/>
                </a:solidFill>
              </a:rPr>
              <a:t>Shemini Atzeret</a:t>
            </a:r>
            <a:r>
              <a:rPr lang="en-CA" sz="2400" dirty="0">
                <a:solidFill>
                  <a:srgbClr val="222BDC"/>
                </a:solidFill>
              </a:rPr>
              <a:t/>
            </a:r>
            <a:br>
              <a:rPr lang="en-CA" sz="2400" dirty="0">
                <a:solidFill>
                  <a:srgbClr val="222BDC"/>
                </a:solidFill>
              </a:rPr>
            </a:br>
            <a:r>
              <a:rPr lang="en-CA" sz="2400" b="1" dirty="0">
                <a:solidFill>
                  <a:schemeClr val="tx1"/>
                </a:solidFill>
              </a:rPr>
              <a:t>Last Great Day</a:t>
            </a:r>
          </a:p>
        </p:txBody>
      </p:sp>
    </p:spTree>
    <p:extLst>
      <p:ext uri="{BB962C8B-B14F-4D97-AF65-F5344CB8AC3E}">
        <p14:creationId xmlns:p14="http://schemas.microsoft.com/office/powerpoint/2010/main" val="3359136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300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500"/>
                                        <p:tgtEl>
                                          <p:spTgt spid="20"/>
                                        </p:tgtEl>
                                      </p:cBhvr>
                                    </p:animEffect>
                                  </p:childTnLst>
                                </p:cTn>
                              </p:par>
                              <p:par>
                                <p:cTn id="8" presetID="47" presetClass="entr" presetSubtype="0" fill="hold" nodeType="withEffect">
                                  <p:stCondLst>
                                    <p:cond delay="30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anim calcmode="lin" valueType="num">
                                      <p:cBhvr>
                                        <p:cTn id="11" dur="1000" fill="hold"/>
                                        <p:tgtEl>
                                          <p:spTgt spid="11"/>
                                        </p:tgtEl>
                                        <p:attrNameLst>
                                          <p:attrName>ppt_x</p:attrName>
                                        </p:attrNameLst>
                                      </p:cBhvr>
                                      <p:tavLst>
                                        <p:tav tm="0">
                                          <p:val>
                                            <p:strVal val="#ppt_x"/>
                                          </p:val>
                                        </p:tav>
                                        <p:tav tm="100000">
                                          <p:val>
                                            <p:strVal val="#ppt_x"/>
                                          </p:val>
                                        </p:tav>
                                      </p:tavLst>
                                    </p:anim>
                                    <p:anim calcmode="lin" valueType="num">
                                      <p:cBhvr>
                                        <p:cTn id="1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randombar(horizontal)">
                                      <p:cBhvr>
                                        <p:cTn id="17" dur="1000"/>
                                        <p:tgtEl>
                                          <p:spTgt spid="25"/>
                                        </p:tgtEl>
                                      </p:cBhvr>
                                    </p:animEffect>
                                  </p:childTnLst>
                                </p:cTn>
                              </p:par>
                              <p:par>
                                <p:cTn id="18" presetID="14" presetClass="entr" presetSubtype="10" fill="hold"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randombar(horizontal)">
                                      <p:cBhvr>
                                        <p:cTn id="20" dur="1000"/>
                                        <p:tgtEl>
                                          <p:spTgt spid="33"/>
                                        </p:tgtEl>
                                      </p:cBhvr>
                                    </p:animEffect>
                                  </p:childTnLst>
                                </p:cTn>
                              </p:par>
                              <p:par>
                                <p:cTn id="21" presetID="31" presetClass="entr" presetSubtype="0" fill="hold" grpId="1" nodeType="withEffect">
                                  <p:stCondLst>
                                    <p:cond delay="750"/>
                                  </p:stCondLst>
                                  <p:childTnLst>
                                    <p:set>
                                      <p:cBhvr>
                                        <p:cTn id="22" dur="1" fill="hold">
                                          <p:stCondLst>
                                            <p:cond delay="0"/>
                                          </p:stCondLst>
                                        </p:cTn>
                                        <p:tgtEl>
                                          <p:spTgt spid="34"/>
                                        </p:tgtEl>
                                        <p:attrNameLst>
                                          <p:attrName>style.visibility</p:attrName>
                                        </p:attrNameLst>
                                      </p:cBhvr>
                                      <p:to>
                                        <p:strVal val="visible"/>
                                      </p:to>
                                    </p:set>
                                    <p:anim calcmode="lin" valueType="num">
                                      <p:cBhvr>
                                        <p:cTn id="23" dur="1000" fill="hold"/>
                                        <p:tgtEl>
                                          <p:spTgt spid="34"/>
                                        </p:tgtEl>
                                        <p:attrNameLst>
                                          <p:attrName>ppt_w</p:attrName>
                                        </p:attrNameLst>
                                      </p:cBhvr>
                                      <p:tavLst>
                                        <p:tav tm="0">
                                          <p:val>
                                            <p:fltVal val="0"/>
                                          </p:val>
                                        </p:tav>
                                        <p:tav tm="100000">
                                          <p:val>
                                            <p:strVal val="#ppt_w"/>
                                          </p:val>
                                        </p:tav>
                                      </p:tavLst>
                                    </p:anim>
                                    <p:anim calcmode="lin" valueType="num">
                                      <p:cBhvr>
                                        <p:cTn id="24" dur="1000" fill="hold"/>
                                        <p:tgtEl>
                                          <p:spTgt spid="34"/>
                                        </p:tgtEl>
                                        <p:attrNameLst>
                                          <p:attrName>ppt_h</p:attrName>
                                        </p:attrNameLst>
                                      </p:cBhvr>
                                      <p:tavLst>
                                        <p:tav tm="0">
                                          <p:val>
                                            <p:fltVal val="0"/>
                                          </p:val>
                                        </p:tav>
                                        <p:tav tm="100000">
                                          <p:val>
                                            <p:strVal val="#ppt_h"/>
                                          </p:val>
                                        </p:tav>
                                      </p:tavLst>
                                    </p:anim>
                                    <p:anim calcmode="lin" valueType="num">
                                      <p:cBhvr>
                                        <p:cTn id="25" dur="1000" fill="hold"/>
                                        <p:tgtEl>
                                          <p:spTgt spid="34"/>
                                        </p:tgtEl>
                                        <p:attrNameLst>
                                          <p:attrName>style.rotation</p:attrName>
                                        </p:attrNameLst>
                                      </p:cBhvr>
                                      <p:tavLst>
                                        <p:tav tm="0">
                                          <p:val>
                                            <p:fltVal val="90"/>
                                          </p:val>
                                        </p:tav>
                                        <p:tav tm="100000">
                                          <p:val>
                                            <p:fltVal val="0"/>
                                          </p:val>
                                        </p:tav>
                                      </p:tavLst>
                                    </p:anim>
                                    <p:animEffect transition="in" filter="fade">
                                      <p:cBhvr>
                                        <p:cTn id="26" dur="1000"/>
                                        <p:tgtEl>
                                          <p:spTgt spid="34"/>
                                        </p:tgtEl>
                                      </p:cBhvr>
                                    </p:animEffect>
                                  </p:childTnLst>
                                </p:cTn>
                              </p:par>
                              <p:par>
                                <p:cTn id="27" presetID="26" presetClass="path" presetSubtype="0" accel="50000" decel="50000" fill="hold" grpId="0" nodeType="withEffect">
                                  <p:stCondLst>
                                    <p:cond delay="1500"/>
                                  </p:stCondLst>
                                  <p:childTnLst>
                                    <p:animMotion origin="layout" path="M -0.00234 -0.00278 C -0.00234 0.03032 0.02461 0.05718 0.05769 0.05718 C 0.09662 0.05718 0.11068 0.02731 0.11667 0.00926 L 0.12266 -0.01481 C 0.12865 -0.03287 0.14362 -0.06273 0.18763 -0.06273 C 0.21563 -0.06273 0.24766 -0.03588 0.24766 -0.00278 C 0.24766 0.03032 0.21563 0.05718 0.18763 0.05718 C 0.14362 0.05718 0.12865 0.02731 0.12266 0.00926 L 0.11667 -0.01481 C 0.11068 -0.03287 0.09662 -0.06273 0.05769 -0.06273 C 0.02461 -0.06273 -0.00234 -0.03588 -0.00234 -0.00278 Z " pathEditMode="relative" rAng="0" ptsTypes="AAAAAAAAAAA">
                                      <p:cBhvr>
                                        <p:cTn id="28" dur="2000" fill="hold"/>
                                        <p:tgtEl>
                                          <p:spTgt spid="34"/>
                                        </p:tgtEl>
                                        <p:attrNameLst>
                                          <p:attrName>ppt_x</p:attrName>
                                          <p:attrName>ppt_y</p:attrName>
                                        </p:attrNameLst>
                                      </p:cBhvr>
                                      <p:rCtr x="12500" y="0"/>
                                    </p:animMotion>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barn(inVertical)">
                                      <p:cBhvr>
                                        <p:cTn id="33" dur="2000"/>
                                        <p:tgtEl>
                                          <p:spTgt spid="3">
                                            <p:txEl>
                                              <p:pRg st="7" end="7"/>
                                            </p:txEl>
                                          </p:spTgt>
                                        </p:tgtEl>
                                      </p:cBhvr>
                                    </p:animEffect>
                                  </p:childTnLst>
                                </p:cTn>
                              </p:par>
                              <p:par>
                                <p:cTn id="34" presetID="26" presetClass="entr" presetSubtype="0" fill="hold" grpId="0" nodeType="withEffect">
                                  <p:stCondLst>
                                    <p:cond delay="0"/>
                                  </p:stCondLst>
                                  <p:childTnLst>
                                    <p:set>
                                      <p:cBhvr>
                                        <p:cTn id="35" dur="1" fill="hold">
                                          <p:stCondLst>
                                            <p:cond delay="0"/>
                                          </p:stCondLst>
                                        </p:cTn>
                                        <p:tgtEl>
                                          <p:spTgt spid="35">
                                            <p:txEl>
                                              <p:pRg st="0" end="0"/>
                                            </p:txEl>
                                          </p:spTgt>
                                        </p:tgtEl>
                                        <p:attrNameLst>
                                          <p:attrName>style.visibility</p:attrName>
                                        </p:attrNameLst>
                                      </p:cBhvr>
                                      <p:to>
                                        <p:strVal val="visible"/>
                                      </p:to>
                                    </p:set>
                                    <p:animEffect transition="in" filter="wipe(down)">
                                      <p:cBhvr>
                                        <p:cTn id="36" dur="580">
                                          <p:stCondLst>
                                            <p:cond delay="0"/>
                                          </p:stCondLst>
                                        </p:cTn>
                                        <p:tgtEl>
                                          <p:spTgt spid="35">
                                            <p:txEl>
                                              <p:pRg st="0" end="0"/>
                                            </p:txEl>
                                          </p:spTgt>
                                        </p:tgtEl>
                                      </p:cBhvr>
                                    </p:animEffect>
                                    <p:anim calcmode="lin" valueType="num">
                                      <p:cBhvr>
                                        <p:cTn id="37" dur="1822" tmFilter="0,0; 0.14,0.36; 0.43,0.73; 0.71,0.91; 1.0,1.0">
                                          <p:stCondLst>
                                            <p:cond delay="0"/>
                                          </p:stCondLst>
                                        </p:cTn>
                                        <p:tgtEl>
                                          <p:spTgt spid="35">
                                            <p:txEl>
                                              <p:pRg st="0" end="0"/>
                                            </p:txEl>
                                          </p:spTgt>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35">
                                            <p:txEl>
                                              <p:pRg st="0" end="0"/>
                                            </p:txEl>
                                          </p:spTgt>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35">
                                            <p:txEl>
                                              <p:pRg st="0" end="0"/>
                                            </p:txEl>
                                          </p:spTgt>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35">
                                            <p:txEl>
                                              <p:pRg st="0" end="0"/>
                                            </p:txEl>
                                          </p:spTgt>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35">
                                            <p:txEl>
                                              <p:pRg st="0" end="0"/>
                                            </p:txEl>
                                          </p:spTgt>
                                        </p:tgtEl>
                                        <p:attrNameLst>
                                          <p:attrName>ppt_y</p:attrName>
                                        </p:attrNameLst>
                                      </p:cBhvr>
                                      <p:tavLst>
                                        <p:tav tm="0" fmla="#ppt_y-sin(pi*$)/81">
                                          <p:val>
                                            <p:fltVal val="0"/>
                                          </p:val>
                                        </p:tav>
                                        <p:tav tm="100000">
                                          <p:val>
                                            <p:fltVal val="1"/>
                                          </p:val>
                                        </p:tav>
                                      </p:tavLst>
                                    </p:anim>
                                    <p:animScale>
                                      <p:cBhvr>
                                        <p:cTn id="42" dur="26">
                                          <p:stCondLst>
                                            <p:cond delay="650"/>
                                          </p:stCondLst>
                                        </p:cTn>
                                        <p:tgtEl>
                                          <p:spTgt spid="35">
                                            <p:txEl>
                                              <p:pRg st="0" end="0"/>
                                            </p:txEl>
                                          </p:spTgt>
                                        </p:tgtEl>
                                      </p:cBhvr>
                                      <p:to x="100000" y="60000"/>
                                    </p:animScale>
                                    <p:animScale>
                                      <p:cBhvr>
                                        <p:cTn id="43" dur="166" decel="50000">
                                          <p:stCondLst>
                                            <p:cond delay="676"/>
                                          </p:stCondLst>
                                        </p:cTn>
                                        <p:tgtEl>
                                          <p:spTgt spid="35">
                                            <p:txEl>
                                              <p:pRg st="0" end="0"/>
                                            </p:txEl>
                                          </p:spTgt>
                                        </p:tgtEl>
                                      </p:cBhvr>
                                      <p:to x="100000" y="100000"/>
                                    </p:animScale>
                                    <p:animScale>
                                      <p:cBhvr>
                                        <p:cTn id="44" dur="26">
                                          <p:stCondLst>
                                            <p:cond delay="1312"/>
                                          </p:stCondLst>
                                        </p:cTn>
                                        <p:tgtEl>
                                          <p:spTgt spid="35">
                                            <p:txEl>
                                              <p:pRg st="0" end="0"/>
                                            </p:txEl>
                                          </p:spTgt>
                                        </p:tgtEl>
                                      </p:cBhvr>
                                      <p:to x="100000" y="80000"/>
                                    </p:animScale>
                                    <p:animScale>
                                      <p:cBhvr>
                                        <p:cTn id="45" dur="166" decel="50000">
                                          <p:stCondLst>
                                            <p:cond delay="1338"/>
                                          </p:stCondLst>
                                        </p:cTn>
                                        <p:tgtEl>
                                          <p:spTgt spid="35">
                                            <p:txEl>
                                              <p:pRg st="0" end="0"/>
                                            </p:txEl>
                                          </p:spTgt>
                                        </p:tgtEl>
                                      </p:cBhvr>
                                      <p:to x="100000" y="100000"/>
                                    </p:animScale>
                                    <p:animScale>
                                      <p:cBhvr>
                                        <p:cTn id="46" dur="26">
                                          <p:stCondLst>
                                            <p:cond delay="1642"/>
                                          </p:stCondLst>
                                        </p:cTn>
                                        <p:tgtEl>
                                          <p:spTgt spid="35">
                                            <p:txEl>
                                              <p:pRg st="0" end="0"/>
                                            </p:txEl>
                                          </p:spTgt>
                                        </p:tgtEl>
                                      </p:cBhvr>
                                      <p:to x="100000" y="90000"/>
                                    </p:animScale>
                                    <p:animScale>
                                      <p:cBhvr>
                                        <p:cTn id="47" dur="166" decel="50000">
                                          <p:stCondLst>
                                            <p:cond delay="1668"/>
                                          </p:stCondLst>
                                        </p:cTn>
                                        <p:tgtEl>
                                          <p:spTgt spid="35">
                                            <p:txEl>
                                              <p:pRg st="0" end="0"/>
                                            </p:txEl>
                                          </p:spTgt>
                                        </p:tgtEl>
                                      </p:cBhvr>
                                      <p:to x="100000" y="100000"/>
                                    </p:animScale>
                                    <p:animScale>
                                      <p:cBhvr>
                                        <p:cTn id="48" dur="26">
                                          <p:stCondLst>
                                            <p:cond delay="1808"/>
                                          </p:stCondLst>
                                        </p:cTn>
                                        <p:tgtEl>
                                          <p:spTgt spid="35">
                                            <p:txEl>
                                              <p:pRg st="0" end="0"/>
                                            </p:txEl>
                                          </p:spTgt>
                                        </p:tgtEl>
                                      </p:cBhvr>
                                      <p:to x="100000" y="95000"/>
                                    </p:animScale>
                                    <p:animScale>
                                      <p:cBhvr>
                                        <p:cTn id="49" dur="166" decel="50000">
                                          <p:stCondLst>
                                            <p:cond delay="1834"/>
                                          </p:stCondLst>
                                        </p:cTn>
                                        <p:tgtEl>
                                          <p:spTgt spid="35">
                                            <p:txEl>
                                              <p:pRg st="0" end="0"/>
                                            </p:txEl>
                                          </p:spTgt>
                                        </p:tgtEl>
                                      </p:cBhvr>
                                      <p:to x="100000" y="100000"/>
                                    </p:animScale>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1000" fill="hold"/>
                                        <p:tgtEl>
                                          <p:spTgt spid="14"/>
                                        </p:tgtEl>
                                        <p:attrNameLst>
                                          <p:attrName>ppt_w</p:attrName>
                                        </p:attrNameLst>
                                      </p:cBhvr>
                                      <p:tavLst>
                                        <p:tav tm="0">
                                          <p:val>
                                            <p:fltVal val="0"/>
                                          </p:val>
                                        </p:tav>
                                        <p:tav tm="100000">
                                          <p:val>
                                            <p:strVal val="#ppt_w"/>
                                          </p:val>
                                        </p:tav>
                                      </p:tavLst>
                                    </p:anim>
                                    <p:anim calcmode="lin" valueType="num">
                                      <p:cBhvr>
                                        <p:cTn id="55" dur="1000" fill="hold"/>
                                        <p:tgtEl>
                                          <p:spTgt spid="14"/>
                                        </p:tgtEl>
                                        <p:attrNameLst>
                                          <p:attrName>ppt_h</p:attrName>
                                        </p:attrNameLst>
                                      </p:cBhvr>
                                      <p:tavLst>
                                        <p:tav tm="0">
                                          <p:val>
                                            <p:fltVal val="0"/>
                                          </p:val>
                                        </p:tav>
                                        <p:tav tm="100000">
                                          <p:val>
                                            <p:strVal val="#ppt_h"/>
                                          </p:val>
                                        </p:tav>
                                      </p:tavLst>
                                    </p:anim>
                                    <p:animEffect transition="in" filter="fade">
                                      <p:cBhvr>
                                        <p:cTn id="56"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4" grpId="1"/>
      <p:bldP spid="35" grpId="0" build="allAtOnce"/>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0372" y="365125"/>
            <a:ext cx="11680372" cy="787814"/>
          </a:xfrm>
          <a:solidFill>
            <a:srgbClr val="FDF1E9"/>
          </a:solidFill>
          <a:ln w="38100">
            <a:solidFill>
              <a:schemeClr val="accent4">
                <a:lumMod val="60000"/>
                <a:lumOff val="40000"/>
              </a:schemeClr>
            </a:solidFill>
          </a:ln>
          <a:effectLst>
            <a:glow rad="228600">
              <a:schemeClr val="accent5">
                <a:satMod val="175000"/>
                <a:alpha val="40000"/>
              </a:schemeClr>
            </a:glow>
          </a:effectLst>
          <a:scene3d>
            <a:camera prst="orthographicFront"/>
            <a:lightRig rig="threePt" dir="t"/>
          </a:scene3d>
          <a:sp3d>
            <a:bevelT w="114300" prst="artDeco"/>
          </a:sp3d>
        </p:spPr>
        <p:txBody>
          <a:bodyPr>
            <a:normAutofit fontScale="90000"/>
            <a:sp3d extrusionH="57150">
              <a:bevelT w="38100" h="38100" prst="angle"/>
            </a:sp3d>
          </a:bodyPr>
          <a:lstStyle/>
          <a:p>
            <a:pPr algn="ctr"/>
            <a:r>
              <a:rPr lang="en-US" dirty="0">
                <a:solidFill>
                  <a:srgbClr val="0000CC"/>
                </a:solidFill>
                <a:latin typeface="Arial Black" panose="020B0A04020102020204" pitchFamily="34" charset="0"/>
              </a:rPr>
              <a:t>Yahusha</a:t>
            </a:r>
            <a:r>
              <a:rPr lang="en-US" dirty="0">
                <a:solidFill>
                  <a:srgbClr val="FF0000"/>
                </a:solidFill>
                <a:latin typeface="Arial Black" panose="020B0A04020102020204" pitchFamily="34" charset="0"/>
              </a:rPr>
              <a:t> – </a:t>
            </a:r>
            <a:r>
              <a:rPr lang="en-US" dirty="0">
                <a:latin typeface="Arial Black" panose="020B0A04020102020204" pitchFamily="34" charset="0"/>
              </a:rPr>
              <a:t>AWOL</a:t>
            </a:r>
            <a:r>
              <a:rPr lang="en-US" dirty="0">
                <a:solidFill>
                  <a:srgbClr val="FF0000"/>
                </a:solidFill>
                <a:latin typeface="Arial Black" panose="020B0A04020102020204" pitchFamily="34" charset="0"/>
              </a:rPr>
              <a:t> </a:t>
            </a:r>
            <a:r>
              <a:rPr lang="en-US" dirty="0">
                <a:solidFill>
                  <a:sysClr val="windowText" lastClr="000000"/>
                </a:solidFill>
                <a:latin typeface="Arial Black" panose="020B0A04020102020204" pitchFamily="34" charset="0"/>
              </a:rPr>
              <a:t>From</a:t>
            </a:r>
            <a:r>
              <a:rPr lang="en-US" dirty="0">
                <a:solidFill>
                  <a:srgbClr val="FF0000"/>
                </a:solidFill>
                <a:latin typeface="Arial Black" panose="020B0A04020102020204" pitchFamily="34" charset="0"/>
              </a:rPr>
              <a:t> </a:t>
            </a:r>
            <a:r>
              <a:rPr lang="en-US" dirty="0" err="1">
                <a:ln w="28575">
                  <a:solidFill>
                    <a:srgbClr val="0000CC"/>
                  </a:solidFill>
                </a:ln>
                <a:solidFill>
                  <a:srgbClr val="FF0000"/>
                </a:solidFill>
                <a:latin typeface="Arial Black" panose="020B0A04020102020204" pitchFamily="34" charset="0"/>
              </a:rPr>
              <a:t>Yahuah’s</a:t>
            </a:r>
            <a:r>
              <a:rPr lang="en-US" dirty="0">
                <a:ln w="28575">
                  <a:solidFill>
                    <a:srgbClr val="0000CC"/>
                  </a:solidFill>
                </a:ln>
                <a:solidFill>
                  <a:srgbClr val="FF0000"/>
                </a:solidFill>
                <a:latin typeface="Arial Black" panose="020B0A04020102020204" pitchFamily="34" charset="0"/>
              </a:rPr>
              <a:t> Feast?</a:t>
            </a:r>
          </a:p>
        </p:txBody>
      </p:sp>
      <p:sp>
        <p:nvSpPr>
          <p:cNvPr id="3" name="Content Placeholder 2"/>
          <p:cNvSpPr>
            <a:spLocks noGrp="1"/>
          </p:cNvSpPr>
          <p:nvPr>
            <p:ph idx="1"/>
          </p:nvPr>
        </p:nvSpPr>
        <p:spPr>
          <a:xfrm>
            <a:off x="238539" y="1431235"/>
            <a:ext cx="11728174" cy="5290240"/>
          </a:xfrm>
          <a:solidFill>
            <a:schemeClr val="bg2"/>
          </a:solidFill>
          <a:ln w="38100">
            <a:solidFill>
              <a:srgbClr val="CC00FF"/>
            </a:solidFill>
          </a:ln>
          <a:effectLst>
            <a:glow rad="101600">
              <a:schemeClr val="accent1">
                <a:lumMod val="60000"/>
                <a:lumOff val="40000"/>
                <a:alpha val="60000"/>
              </a:schemeClr>
            </a:glow>
          </a:effectLst>
          <a:scene3d>
            <a:camera prst="orthographicFront"/>
            <a:lightRig rig="threePt" dir="t"/>
          </a:scene3d>
          <a:sp3d>
            <a:bevelT w="114300" prst="artDeco"/>
          </a:sp3d>
        </p:spPr>
        <p:txBody>
          <a:bodyPr anchor="ctr">
            <a:sp3d extrusionH="57150">
              <a:bevelT w="38100" h="38100"/>
            </a:sp3d>
          </a:bodyPr>
          <a:lstStyle/>
          <a:p>
            <a:pPr>
              <a:lnSpc>
                <a:spcPct val="100000"/>
              </a:lnSpc>
              <a:spcBef>
                <a:spcPts val="0"/>
              </a:spcBef>
              <a:spcAft>
                <a:spcPts val="1800"/>
              </a:spcAft>
            </a:pPr>
            <a:r>
              <a:rPr lang="en-US" dirty="0"/>
              <a:t>To this date, there has not been a text found advising us that </a:t>
            </a:r>
            <a:r>
              <a:rPr lang="en-US" b="1" dirty="0">
                <a:solidFill>
                  <a:srgbClr val="0000CC"/>
                </a:solidFill>
              </a:rPr>
              <a:t>Yahusha</a:t>
            </a:r>
            <a:r>
              <a:rPr lang="en-US" dirty="0"/>
              <a:t> was </a:t>
            </a:r>
            <a:r>
              <a:rPr lang="en-US" b="1" u="sng" dirty="0"/>
              <a:t>exem</a:t>
            </a:r>
            <a:r>
              <a:rPr lang="en-US" b="1" dirty="0"/>
              <a:t>p</a:t>
            </a:r>
            <a:r>
              <a:rPr lang="en-US" b="1" u="sng" dirty="0"/>
              <a:t>t</a:t>
            </a:r>
            <a:r>
              <a:rPr lang="en-US" dirty="0"/>
              <a:t> from obeying </a:t>
            </a:r>
            <a:r>
              <a:rPr lang="en-US" b="1" dirty="0" err="1">
                <a:solidFill>
                  <a:srgbClr val="00B050"/>
                </a:solidFill>
              </a:rPr>
              <a:t>Exo</a:t>
            </a:r>
            <a:r>
              <a:rPr lang="en-US" b="1" dirty="0">
                <a:solidFill>
                  <a:srgbClr val="00B050"/>
                </a:solidFill>
              </a:rPr>
              <a:t> 23:16, 17!</a:t>
            </a:r>
          </a:p>
          <a:p>
            <a:pPr marL="1097280" lvl="1" indent="-640080">
              <a:lnSpc>
                <a:spcPct val="100000"/>
              </a:lnSpc>
              <a:spcBef>
                <a:spcPts val="0"/>
              </a:spcBef>
              <a:spcAft>
                <a:spcPts val="1800"/>
              </a:spcAft>
              <a:buNone/>
            </a:pPr>
            <a:r>
              <a:rPr lang="en-US" sz="2800" dirty="0">
                <a:solidFill>
                  <a:srgbClr val="008080"/>
                </a:solidFill>
                <a:latin typeface="Georgia" panose="02040502050405020303" pitchFamily="18" charset="0"/>
              </a:rPr>
              <a:t>Exo 23:16</a:t>
            </a:r>
            <a:r>
              <a:rPr lang="en-US" sz="2800" dirty="0">
                <a:solidFill>
                  <a:prstClr val="black"/>
                </a:solidFill>
                <a:latin typeface="Georgia" panose="02040502050405020303" pitchFamily="18" charset="0"/>
              </a:rPr>
              <a:t>  </a:t>
            </a:r>
            <a:r>
              <a:rPr lang="en-US" sz="2800" dirty="0">
                <a:solidFill>
                  <a:schemeClr val="accent2">
                    <a:lumMod val="75000"/>
                  </a:schemeClr>
                </a:solidFill>
                <a:latin typeface="Georgia" panose="02040502050405020303" pitchFamily="18" charset="0"/>
              </a:rPr>
              <a:t>“And the Festival of the Harvest, the first-fruits of your </a:t>
            </a:r>
            <a:r>
              <a:rPr lang="en-US" sz="2800" dirty="0" err="1">
                <a:solidFill>
                  <a:schemeClr val="accent2">
                    <a:lumMod val="75000"/>
                  </a:schemeClr>
                </a:solidFill>
                <a:latin typeface="Georgia" panose="02040502050405020303" pitchFamily="18" charset="0"/>
              </a:rPr>
              <a:t>labours</a:t>
            </a:r>
            <a:r>
              <a:rPr lang="en-US" sz="2800" dirty="0">
                <a:solidFill>
                  <a:schemeClr val="accent2">
                    <a:lumMod val="75000"/>
                  </a:schemeClr>
                </a:solidFill>
                <a:latin typeface="Georgia" panose="02040502050405020303" pitchFamily="18" charset="0"/>
              </a:rPr>
              <a:t> which you have sown in the field; and the </a:t>
            </a:r>
            <a:r>
              <a:rPr lang="en-US" sz="2800" b="1" dirty="0">
                <a:ln>
                  <a:solidFill>
                    <a:schemeClr val="tx1"/>
                  </a:solidFill>
                </a:ln>
                <a:solidFill>
                  <a:schemeClr val="accent2">
                    <a:lumMod val="75000"/>
                  </a:schemeClr>
                </a:solidFill>
                <a:effectLst>
                  <a:glow rad="228600">
                    <a:schemeClr val="accent4">
                      <a:satMod val="175000"/>
                      <a:alpha val="40000"/>
                    </a:schemeClr>
                  </a:glow>
                </a:effectLst>
                <a:latin typeface="Georgia" panose="02040502050405020303" pitchFamily="18" charset="0"/>
              </a:rPr>
              <a:t>Festival of the Ingathering at the outgoing of the year,</a:t>
            </a:r>
            <a:r>
              <a:rPr lang="en-US" sz="2800" b="1" dirty="0">
                <a:solidFill>
                  <a:schemeClr val="accent2">
                    <a:lumMod val="75000"/>
                  </a:schemeClr>
                </a:solidFill>
                <a:effectLst>
                  <a:glow rad="228600">
                    <a:schemeClr val="accent4">
                      <a:satMod val="175000"/>
                      <a:alpha val="40000"/>
                    </a:schemeClr>
                  </a:glow>
                </a:effectLst>
                <a:latin typeface="Georgia" panose="02040502050405020303" pitchFamily="18" charset="0"/>
              </a:rPr>
              <a:t> </a:t>
            </a:r>
            <a:r>
              <a:rPr lang="en-US" sz="2800" dirty="0">
                <a:solidFill>
                  <a:schemeClr val="accent2">
                    <a:lumMod val="75000"/>
                  </a:schemeClr>
                </a:solidFill>
                <a:latin typeface="Georgia" panose="02040502050405020303" pitchFamily="18" charset="0"/>
              </a:rPr>
              <a:t>when you have gathered in the fruit of your </a:t>
            </a:r>
            <a:r>
              <a:rPr lang="en-US" sz="2800" dirty="0" err="1">
                <a:solidFill>
                  <a:schemeClr val="accent2">
                    <a:lumMod val="75000"/>
                  </a:schemeClr>
                </a:solidFill>
                <a:latin typeface="Georgia" panose="02040502050405020303" pitchFamily="18" charset="0"/>
              </a:rPr>
              <a:t>labours</a:t>
            </a:r>
            <a:r>
              <a:rPr lang="en-US" sz="2800" dirty="0">
                <a:solidFill>
                  <a:schemeClr val="accent2">
                    <a:lumMod val="75000"/>
                  </a:schemeClr>
                </a:solidFill>
                <a:latin typeface="Georgia" panose="02040502050405020303" pitchFamily="18" charset="0"/>
              </a:rPr>
              <a:t> from the field.” </a:t>
            </a:r>
          </a:p>
          <a:p>
            <a:pPr marL="1097280" lvl="1" indent="-640080">
              <a:lnSpc>
                <a:spcPct val="100000"/>
              </a:lnSpc>
              <a:spcBef>
                <a:spcPts val="0"/>
              </a:spcBef>
              <a:spcAft>
                <a:spcPts val="1800"/>
              </a:spcAft>
              <a:buNone/>
            </a:pPr>
            <a:r>
              <a:rPr lang="en-US" sz="2800" dirty="0" err="1">
                <a:solidFill>
                  <a:srgbClr val="008080"/>
                </a:solidFill>
                <a:latin typeface="Georgia" panose="02040502050405020303" pitchFamily="18" charset="0"/>
              </a:rPr>
              <a:t>Exo</a:t>
            </a:r>
            <a:r>
              <a:rPr lang="en-US" sz="2800" dirty="0">
                <a:solidFill>
                  <a:srgbClr val="008080"/>
                </a:solidFill>
                <a:latin typeface="Georgia" panose="02040502050405020303" pitchFamily="18" charset="0"/>
              </a:rPr>
              <a:t> 23:17</a:t>
            </a:r>
            <a:r>
              <a:rPr lang="en-US" sz="2800" dirty="0">
                <a:solidFill>
                  <a:prstClr val="black"/>
                </a:solidFill>
                <a:latin typeface="Georgia" panose="02040502050405020303" pitchFamily="18" charset="0"/>
              </a:rPr>
              <a:t>  </a:t>
            </a:r>
            <a:r>
              <a:rPr lang="en-US" sz="2800" b="1" dirty="0">
                <a:ln>
                  <a:solidFill>
                    <a:schemeClr val="tx1"/>
                  </a:solidFill>
                </a:ln>
                <a:solidFill>
                  <a:schemeClr val="accent2">
                    <a:lumMod val="75000"/>
                  </a:schemeClr>
                </a:solidFill>
                <a:effectLst>
                  <a:glow rad="228600">
                    <a:schemeClr val="accent4">
                      <a:satMod val="175000"/>
                      <a:alpha val="40000"/>
                    </a:schemeClr>
                  </a:glow>
                </a:effectLst>
                <a:latin typeface="Georgia" panose="02040502050405020303" pitchFamily="18" charset="0"/>
              </a:rPr>
              <a:t>“Three times in the year </a:t>
            </a:r>
            <a:r>
              <a:rPr lang="en-US" sz="2800" b="1" dirty="0">
                <a:ln>
                  <a:solidFill>
                    <a:schemeClr val="tx1"/>
                  </a:solidFill>
                </a:ln>
                <a:solidFill>
                  <a:srgbClr val="FF3399"/>
                </a:solidFill>
                <a:effectLst>
                  <a:glow rad="228600">
                    <a:srgbClr val="34E9FC">
                      <a:alpha val="40000"/>
                    </a:srgbClr>
                  </a:glow>
                </a:effectLst>
                <a:latin typeface="Arial Black" pitchFamily="34" charset="0"/>
              </a:rPr>
              <a:t>ALL</a:t>
            </a:r>
            <a:r>
              <a:rPr lang="en-US" sz="2800" b="1" dirty="0">
                <a:ln>
                  <a:solidFill>
                    <a:schemeClr val="tx1"/>
                  </a:solidFill>
                </a:ln>
                <a:solidFill>
                  <a:schemeClr val="accent2">
                    <a:lumMod val="75000"/>
                  </a:schemeClr>
                </a:solidFill>
                <a:effectLst>
                  <a:glow rad="228600">
                    <a:schemeClr val="accent4">
                      <a:satMod val="175000"/>
                      <a:alpha val="40000"/>
                    </a:schemeClr>
                  </a:glow>
                </a:effectLst>
                <a:latin typeface="Georgia" panose="02040502050405020303" pitchFamily="18" charset="0"/>
              </a:rPr>
              <a:t> your males are to appear before the Master </a:t>
            </a:r>
            <a:r>
              <a:rPr lang="he-IL" sz="2800" b="1" dirty="0">
                <a:ln>
                  <a:solidFill>
                    <a:schemeClr val="tx1"/>
                  </a:solidFill>
                </a:ln>
                <a:solidFill>
                  <a:srgbClr val="0000CC"/>
                </a:solidFill>
                <a:effectLst>
                  <a:glow rad="228600">
                    <a:schemeClr val="accent4">
                      <a:satMod val="175000"/>
                      <a:alpha val="40000"/>
                    </a:schemeClr>
                  </a:glow>
                </a:effectLst>
                <a:latin typeface="SBL Hebrew"/>
              </a:rPr>
              <a:t>יהוה</a:t>
            </a:r>
            <a:r>
              <a:rPr lang="en-US" sz="2800" b="1" dirty="0">
                <a:ln>
                  <a:solidFill>
                    <a:schemeClr val="tx1"/>
                  </a:solidFill>
                </a:ln>
                <a:solidFill>
                  <a:srgbClr val="0000CC"/>
                </a:solidFill>
                <a:effectLst>
                  <a:glow rad="228600">
                    <a:schemeClr val="accent4">
                      <a:satMod val="175000"/>
                      <a:alpha val="40000"/>
                    </a:schemeClr>
                  </a:glow>
                </a:effectLst>
                <a:latin typeface="Georgia" panose="02040502050405020303" pitchFamily="18" charset="0"/>
              </a:rPr>
              <a:t> [Yahuah].</a:t>
            </a:r>
            <a:r>
              <a:rPr lang="en-US" sz="2800" b="1" dirty="0">
                <a:ln>
                  <a:solidFill>
                    <a:schemeClr val="tx1"/>
                  </a:solidFill>
                </a:ln>
                <a:solidFill>
                  <a:schemeClr val="accent2">
                    <a:lumMod val="75000"/>
                  </a:schemeClr>
                </a:solidFill>
                <a:effectLst>
                  <a:glow rad="228600">
                    <a:schemeClr val="accent4">
                      <a:satMod val="175000"/>
                      <a:alpha val="40000"/>
                    </a:schemeClr>
                  </a:glow>
                </a:effectLst>
                <a:latin typeface="Georgia" panose="02040502050405020303" pitchFamily="18" charset="0"/>
              </a:rPr>
              <a:t>”</a:t>
            </a:r>
            <a:endParaRPr lang="en-US" sz="2800" b="1" dirty="0">
              <a:ln>
                <a:solidFill>
                  <a:schemeClr val="tx1"/>
                </a:solidFill>
              </a:ln>
              <a:solidFill>
                <a:srgbClr val="0000CC"/>
              </a:solidFill>
              <a:effectLst>
                <a:glow rad="228600">
                  <a:schemeClr val="accent4">
                    <a:satMod val="175000"/>
                    <a:alpha val="40000"/>
                  </a:schemeClr>
                </a:glow>
              </a:effectLst>
              <a:latin typeface="Georgia" panose="02040502050405020303" pitchFamily="18" charset="0"/>
            </a:endParaRPr>
          </a:p>
          <a:p>
            <a:pPr>
              <a:lnSpc>
                <a:spcPct val="100000"/>
              </a:lnSpc>
              <a:spcBef>
                <a:spcPts val="0"/>
              </a:spcBef>
              <a:spcAft>
                <a:spcPts val="1800"/>
              </a:spcAft>
            </a:pPr>
            <a:r>
              <a:rPr lang="en-US" b="1" dirty="0">
                <a:ln>
                  <a:solidFill>
                    <a:schemeClr val="tx1"/>
                  </a:solidFill>
                </a:ln>
                <a:solidFill>
                  <a:srgbClr val="FF3399"/>
                </a:solidFill>
                <a:effectLst>
                  <a:glow rad="228600">
                    <a:schemeClr val="accent4">
                      <a:satMod val="175000"/>
                      <a:alpha val="40000"/>
                    </a:schemeClr>
                  </a:glow>
                </a:effectLst>
                <a:latin typeface="Georgia" panose="02040502050405020303" pitchFamily="18" charset="0"/>
              </a:rPr>
              <a:t>What </a:t>
            </a:r>
            <a:r>
              <a:rPr lang="en-US" b="1" dirty="0">
                <a:ln>
                  <a:solidFill>
                    <a:schemeClr val="tx1"/>
                  </a:solidFill>
                </a:ln>
                <a:solidFill>
                  <a:srgbClr val="0000CC"/>
                </a:solidFill>
                <a:effectLst>
                  <a:glow rad="228600">
                    <a:schemeClr val="accent4">
                      <a:satMod val="175000"/>
                      <a:alpha val="40000"/>
                    </a:schemeClr>
                  </a:glow>
                </a:effectLst>
                <a:latin typeface="Georgia" panose="02040502050405020303" pitchFamily="18" charset="0"/>
              </a:rPr>
              <a:t>Scriptural right </a:t>
            </a:r>
            <a:r>
              <a:rPr lang="en-US" b="1" dirty="0">
                <a:ln>
                  <a:solidFill>
                    <a:schemeClr val="tx1"/>
                  </a:solidFill>
                </a:ln>
                <a:solidFill>
                  <a:srgbClr val="FF3399"/>
                </a:solidFill>
                <a:effectLst>
                  <a:glow rad="228600">
                    <a:schemeClr val="accent4">
                      <a:satMod val="175000"/>
                      <a:alpha val="40000"/>
                    </a:schemeClr>
                  </a:glow>
                </a:effectLst>
                <a:latin typeface="Georgia" panose="02040502050405020303" pitchFamily="18" charset="0"/>
              </a:rPr>
              <a:t>did </a:t>
            </a:r>
            <a:r>
              <a:rPr lang="en-US" b="1" dirty="0">
                <a:ln>
                  <a:solidFill>
                    <a:schemeClr val="tx1"/>
                  </a:solidFill>
                </a:ln>
                <a:solidFill>
                  <a:srgbClr val="34E9FC"/>
                </a:solidFill>
                <a:effectLst>
                  <a:glow rad="228600">
                    <a:schemeClr val="accent4">
                      <a:satMod val="175000"/>
                      <a:alpha val="40000"/>
                    </a:schemeClr>
                  </a:glow>
                </a:effectLst>
                <a:latin typeface="Georgia" panose="02040502050405020303" pitchFamily="18" charset="0"/>
              </a:rPr>
              <a:t>Yahusha</a:t>
            </a:r>
            <a:r>
              <a:rPr lang="en-US" b="1" dirty="0">
                <a:ln>
                  <a:solidFill>
                    <a:schemeClr val="tx1"/>
                  </a:solidFill>
                </a:ln>
                <a:solidFill>
                  <a:schemeClr val="accent2">
                    <a:lumMod val="75000"/>
                  </a:schemeClr>
                </a:solidFill>
                <a:effectLst>
                  <a:glow rad="228600">
                    <a:schemeClr val="accent4">
                      <a:satMod val="175000"/>
                      <a:alpha val="40000"/>
                    </a:schemeClr>
                  </a:glow>
                </a:effectLst>
                <a:latin typeface="Georgia" panose="02040502050405020303" pitchFamily="18" charset="0"/>
              </a:rPr>
              <a:t> </a:t>
            </a:r>
            <a:r>
              <a:rPr lang="en-US" b="1" dirty="0">
                <a:ln>
                  <a:solidFill>
                    <a:schemeClr val="tx1"/>
                  </a:solidFill>
                </a:ln>
                <a:solidFill>
                  <a:srgbClr val="FF3399"/>
                </a:solidFill>
                <a:effectLst>
                  <a:glow rad="228600">
                    <a:schemeClr val="accent4">
                      <a:satMod val="175000"/>
                      <a:alpha val="40000"/>
                    </a:schemeClr>
                  </a:glow>
                </a:effectLst>
                <a:latin typeface="Georgia" panose="02040502050405020303" pitchFamily="18" charset="0"/>
              </a:rPr>
              <a:t>have to be 	        from the first Shabbat of Sukkot (Tabernacles) ?? ??</a:t>
            </a:r>
            <a:endParaRPr lang="en-US" b="1" dirty="0">
              <a:ln>
                <a:solidFill>
                  <a:schemeClr val="tx1"/>
                </a:solidFill>
              </a:ln>
              <a:solidFill>
                <a:srgbClr val="FF3399"/>
              </a:solidFill>
              <a:effectLst>
                <a:glow rad="228600">
                  <a:schemeClr val="accent4">
                    <a:satMod val="175000"/>
                    <a:alpha val="40000"/>
                  </a:schemeClr>
                </a:glow>
              </a:effectLst>
            </a:endParaRPr>
          </a:p>
        </p:txBody>
      </p:sp>
      <p:sp>
        <p:nvSpPr>
          <p:cNvPr id="4" name="Slide Number Placeholder 3"/>
          <p:cNvSpPr>
            <a:spLocks noGrp="1"/>
          </p:cNvSpPr>
          <p:nvPr>
            <p:ph type="sldNum" sz="quarter" idx="12"/>
          </p:nvPr>
        </p:nvSpPr>
        <p:spPr>
          <a:xfrm>
            <a:off x="9098977" y="6231658"/>
            <a:ext cx="2743200" cy="365125"/>
          </a:xfrm>
        </p:spPr>
        <p:txBody>
          <a:bodyPr/>
          <a:lstStyle/>
          <a:p>
            <a:fld id="{0B555D82-D20F-4DB7-B3E9-7B7EAC2F87A9}" type="slidenum">
              <a:rPr lang="en-US" smtClean="0">
                <a:solidFill>
                  <a:schemeClr val="tx1">
                    <a:lumMod val="95000"/>
                    <a:lumOff val="5000"/>
                  </a:schemeClr>
                </a:solidFill>
              </a:rPr>
              <a:t>22</a:t>
            </a:fld>
            <a:endParaRPr lang="en-US" dirty="0">
              <a:solidFill>
                <a:schemeClr val="tx1">
                  <a:lumMod val="95000"/>
                  <a:lumOff val="5000"/>
                </a:schemeClr>
              </a:solidFill>
            </a:endParaRPr>
          </a:p>
        </p:txBody>
      </p:sp>
      <p:sp>
        <p:nvSpPr>
          <p:cNvPr id="5" name="Rectangle 4"/>
          <p:cNvSpPr/>
          <p:nvPr/>
        </p:nvSpPr>
        <p:spPr>
          <a:xfrm>
            <a:off x="8789126" y="5684125"/>
            <a:ext cx="1397725" cy="470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n>
                  <a:solidFill>
                    <a:prstClr val="black"/>
                  </a:solidFill>
                </a:ln>
                <a:solidFill>
                  <a:srgbClr val="00FF00"/>
                </a:solidFill>
                <a:effectLst>
                  <a:glow rad="228600">
                    <a:srgbClr val="FFC000">
                      <a:satMod val="175000"/>
                      <a:alpha val="40000"/>
                    </a:srgbClr>
                  </a:glow>
                </a:effectLst>
                <a:latin typeface="Georgia" panose="02040502050405020303" pitchFamily="18" charset="0"/>
              </a:rPr>
              <a:t>absent</a:t>
            </a:r>
            <a:endParaRPr lang="en-US" dirty="0">
              <a:solidFill>
                <a:srgbClr val="00FF00"/>
              </a:solidFill>
            </a:endParaRPr>
          </a:p>
        </p:txBody>
      </p:sp>
    </p:spTree>
    <p:extLst>
      <p:ext uri="{BB962C8B-B14F-4D97-AF65-F5344CB8AC3E}">
        <p14:creationId xmlns:p14="http://schemas.microsoft.com/office/powerpoint/2010/main" val="2784931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down)">
                                      <p:cBhvr>
                                        <p:cTn id="7" dur="870">
                                          <p:stCondLst>
                                            <p:cond delay="0"/>
                                          </p:stCondLst>
                                        </p:cTn>
                                        <p:tgtEl>
                                          <p:spTgt spid="3">
                                            <p:txEl>
                                              <p:pRg st="3" end="3"/>
                                            </p:txEl>
                                          </p:spTgt>
                                        </p:tgtEl>
                                      </p:cBhvr>
                                    </p:animEffect>
                                    <p:anim calcmode="lin" valueType="num">
                                      <p:cBhvr>
                                        <p:cTn id="8" dur="2733"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9" dur="996"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10" dur="996" tmFilter="0, 0; 0.125,0.2665; 0.25,0.4; 0.375,0.465; 0.5,0.5;  0.625,0.535; 0.75,0.6; 0.875,0.7335; 1,1">
                                          <p:stCondLst>
                                            <p:cond delay="996"/>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11" dur="498" tmFilter="0, 0; 0.125,0.2665; 0.25,0.4; 0.375,0.465; 0.5,0.5;  0.625,0.535; 0.75,0.6; 0.875,0.7335; 1,1">
                                          <p:stCondLst>
                                            <p:cond delay="1986"/>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12" dur="246" tmFilter="0, 0; 0.125,0.2665; 0.25,0.4; 0.375,0.465; 0.5,0.5;  0.625,0.535; 0.75,0.6; 0.875,0.7335; 1,1">
                                          <p:stCondLst>
                                            <p:cond delay="2484"/>
                                          </p:stCondLst>
                                        </p:cTn>
                                        <p:tgtEl>
                                          <p:spTgt spid="3">
                                            <p:txEl>
                                              <p:pRg st="3" end="3"/>
                                            </p:txEl>
                                          </p:spTgt>
                                        </p:tgtEl>
                                        <p:attrNameLst>
                                          <p:attrName>ppt_y</p:attrName>
                                        </p:attrNameLst>
                                      </p:cBhvr>
                                      <p:tavLst>
                                        <p:tav tm="0" fmla="#ppt_y-sin(pi*$)/81">
                                          <p:val>
                                            <p:fltVal val="0"/>
                                          </p:val>
                                        </p:tav>
                                        <p:tav tm="100000">
                                          <p:val>
                                            <p:fltVal val="1"/>
                                          </p:val>
                                        </p:tav>
                                      </p:tavLst>
                                    </p:anim>
                                    <p:animScale>
                                      <p:cBhvr>
                                        <p:cTn id="13" dur="39">
                                          <p:stCondLst>
                                            <p:cond delay="975"/>
                                          </p:stCondLst>
                                        </p:cTn>
                                        <p:tgtEl>
                                          <p:spTgt spid="3">
                                            <p:txEl>
                                              <p:pRg st="3" end="3"/>
                                            </p:txEl>
                                          </p:spTgt>
                                        </p:tgtEl>
                                      </p:cBhvr>
                                      <p:to x="100000" y="60000"/>
                                    </p:animScale>
                                    <p:animScale>
                                      <p:cBhvr>
                                        <p:cTn id="14" dur="249" decel="50000">
                                          <p:stCondLst>
                                            <p:cond delay="1014"/>
                                          </p:stCondLst>
                                        </p:cTn>
                                        <p:tgtEl>
                                          <p:spTgt spid="3">
                                            <p:txEl>
                                              <p:pRg st="3" end="3"/>
                                            </p:txEl>
                                          </p:spTgt>
                                        </p:tgtEl>
                                      </p:cBhvr>
                                      <p:to x="100000" y="100000"/>
                                    </p:animScale>
                                    <p:animScale>
                                      <p:cBhvr>
                                        <p:cTn id="15" dur="39">
                                          <p:stCondLst>
                                            <p:cond delay="1968"/>
                                          </p:stCondLst>
                                        </p:cTn>
                                        <p:tgtEl>
                                          <p:spTgt spid="3">
                                            <p:txEl>
                                              <p:pRg st="3" end="3"/>
                                            </p:txEl>
                                          </p:spTgt>
                                        </p:tgtEl>
                                      </p:cBhvr>
                                      <p:to x="100000" y="80000"/>
                                    </p:animScale>
                                    <p:animScale>
                                      <p:cBhvr>
                                        <p:cTn id="16" dur="249" decel="50000">
                                          <p:stCondLst>
                                            <p:cond delay="2007"/>
                                          </p:stCondLst>
                                        </p:cTn>
                                        <p:tgtEl>
                                          <p:spTgt spid="3">
                                            <p:txEl>
                                              <p:pRg st="3" end="3"/>
                                            </p:txEl>
                                          </p:spTgt>
                                        </p:tgtEl>
                                      </p:cBhvr>
                                      <p:to x="100000" y="100000"/>
                                    </p:animScale>
                                    <p:animScale>
                                      <p:cBhvr>
                                        <p:cTn id="17" dur="39">
                                          <p:stCondLst>
                                            <p:cond delay="2463"/>
                                          </p:stCondLst>
                                        </p:cTn>
                                        <p:tgtEl>
                                          <p:spTgt spid="3">
                                            <p:txEl>
                                              <p:pRg st="3" end="3"/>
                                            </p:txEl>
                                          </p:spTgt>
                                        </p:tgtEl>
                                      </p:cBhvr>
                                      <p:to x="100000" y="90000"/>
                                    </p:animScale>
                                    <p:animScale>
                                      <p:cBhvr>
                                        <p:cTn id="18" dur="249" decel="50000">
                                          <p:stCondLst>
                                            <p:cond delay="2502"/>
                                          </p:stCondLst>
                                        </p:cTn>
                                        <p:tgtEl>
                                          <p:spTgt spid="3">
                                            <p:txEl>
                                              <p:pRg st="3" end="3"/>
                                            </p:txEl>
                                          </p:spTgt>
                                        </p:tgtEl>
                                      </p:cBhvr>
                                      <p:to x="100000" y="100000"/>
                                    </p:animScale>
                                    <p:animScale>
                                      <p:cBhvr>
                                        <p:cTn id="19" dur="39">
                                          <p:stCondLst>
                                            <p:cond delay="2712"/>
                                          </p:stCondLst>
                                        </p:cTn>
                                        <p:tgtEl>
                                          <p:spTgt spid="3">
                                            <p:txEl>
                                              <p:pRg st="3" end="3"/>
                                            </p:txEl>
                                          </p:spTgt>
                                        </p:tgtEl>
                                      </p:cBhvr>
                                      <p:to x="100000" y="95000"/>
                                    </p:animScale>
                                    <p:animScale>
                                      <p:cBhvr>
                                        <p:cTn id="20" dur="249" decel="50000">
                                          <p:stCondLst>
                                            <p:cond delay="2751"/>
                                          </p:stCondLst>
                                        </p:cTn>
                                        <p:tgtEl>
                                          <p:spTgt spid="3">
                                            <p:txEl>
                                              <p:pRg st="3" end="3"/>
                                            </p:txEl>
                                          </p:spTgt>
                                        </p:tgtEl>
                                      </p:cBhvr>
                                      <p:to x="100000" y="100000"/>
                                    </p:animScale>
                                  </p:childTnLst>
                                </p:cTn>
                              </p:par>
                              <p:par>
                                <p:cTn id="21" presetID="31" presetClass="entr" presetSubtype="0" fill="hold" nodeType="withEffect">
                                  <p:stCondLst>
                                    <p:cond delay="2250"/>
                                  </p:st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p:cTn id="23" dur="2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4" dur="2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25" dur="2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26"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3648" y="158058"/>
            <a:ext cx="7393688" cy="735560"/>
          </a:xfrm>
          <a:solidFill>
            <a:schemeClr val="bg2">
              <a:lumMod val="90000"/>
            </a:schemeClr>
          </a:solidFill>
          <a:ln>
            <a:solidFill>
              <a:schemeClr val="bg1">
                <a:lumMod val="50000"/>
              </a:schemeClr>
            </a:solidFill>
          </a:ln>
          <a:effectLst>
            <a:glow rad="228600">
              <a:srgbClr val="FF3399">
                <a:alpha val="40000"/>
              </a:srgbClr>
            </a:glow>
          </a:effectLst>
          <a:scene3d>
            <a:camera prst="orthographicFront"/>
            <a:lightRig rig="threePt" dir="t"/>
          </a:scene3d>
          <a:sp3d>
            <a:bevelT w="114300" prst="artDeco"/>
          </a:sp3d>
        </p:spPr>
        <p:txBody>
          <a:bodyPr>
            <a:normAutofit/>
            <a:sp3d extrusionH="57150">
              <a:bevelT w="38100" h="38100"/>
            </a:sp3d>
          </a:bodyPr>
          <a:lstStyle/>
          <a:p>
            <a:pPr algn="ctr"/>
            <a:r>
              <a:rPr lang="en-US" b="1" dirty="0"/>
              <a:t>Did</a:t>
            </a:r>
            <a:r>
              <a:rPr lang="en-US" b="1" dirty="0">
                <a:solidFill>
                  <a:srgbClr val="0000FF"/>
                </a:solidFill>
              </a:rPr>
              <a:t> </a:t>
            </a:r>
            <a:r>
              <a:rPr lang="en-US" b="1" dirty="0" err="1">
                <a:solidFill>
                  <a:srgbClr val="0000FF"/>
                </a:solidFill>
              </a:rPr>
              <a:t>Yahusha</a:t>
            </a:r>
            <a:r>
              <a:rPr lang="en-US" dirty="0"/>
              <a:t> </a:t>
            </a:r>
            <a:r>
              <a:rPr lang="en-US" b="1" dirty="0"/>
              <a:t>arrive – </a:t>
            </a:r>
            <a:r>
              <a:rPr lang="en-US" b="1" i="1" u="sng" dirty="0">
                <a:solidFill>
                  <a:srgbClr val="FF0000"/>
                </a:solidFill>
                <a:effectLst>
                  <a:glow rad="127000">
                    <a:schemeClr val="tx1"/>
                  </a:glow>
                  <a:outerShdw blurRad="50800" dist="38100" algn="l" rotWithShape="0">
                    <a:prstClr val="black">
                      <a:alpha val="40000"/>
                    </a:prstClr>
                  </a:outerShdw>
                </a:effectLst>
                <a:latin typeface="Arial Black" pitchFamily="34" charset="0"/>
              </a:rPr>
              <a:t>LATE</a:t>
            </a:r>
            <a:r>
              <a:rPr lang="en-US" b="1" i="1" dirty="0">
                <a:solidFill>
                  <a:srgbClr val="FF0000"/>
                </a:solidFill>
                <a:effectLst>
                  <a:glow rad="127000">
                    <a:schemeClr val="tx1"/>
                  </a:glow>
                  <a:outerShdw blurRad="50800" dist="38100" algn="l" rotWithShape="0">
                    <a:prstClr val="black">
                      <a:alpha val="40000"/>
                    </a:prstClr>
                  </a:outerShdw>
                </a:effectLst>
                <a:latin typeface="Arial Black" pitchFamily="34" charset="0"/>
              </a:rPr>
              <a:t>?</a:t>
            </a:r>
          </a:p>
        </p:txBody>
      </p:sp>
      <p:sp>
        <p:nvSpPr>
          <p:cNvPr id="3" name="Content Placeholder 2"/>
          <p:cNvSpPr>
            <a:spLocks noGrp="1"/>
          </p:cNvSpPr>
          <p:nvPr>
            <p:ph idx="1"/>
          </p:nvPr>
        </p:nvSpPr>
        <p:spPr>
          <a:xfrm>
            <a:off x="805373" y="1085183"/>
            <a:ext cx="10458377" cy="5653826"/>
          </a:xfrm>
          <a:solidFill>
            <a:schemeClr val="accent6">
              <a:lumMod val="40000"/>
              <a:lumOff val="60000"/>
            </a:schemeClr>
          </a:solidFill>
          <a:ln w="38100">
            <a:solidFill>
              <a:srgbClr val="FB6BEA"/>
            </a:solidFill>
          </a:ln>
          <a:scene3d>
            <a:camera prst="orthographicFront"/>
            <a:lightRig rig="threePt" dir="t"/>
          </a:scene3d>
          <a:sp3d>
            <a:bevelT w="114300" prst="artDeco"/>
          </a:sp3d>
        </p:spPr>
        <p:txBody>
          <a:bodyPr lIns="182880" tIns="91440">
            <a:normAutofit lnSpcReduction="10000"/>
            <a:sp3d extrusionH="57150">
              <a:bevelT w="38100" h="38100"/>
            </a:sp3d>
          </a:bodyPr>
          <a:lstStyle/>
          <a:p>
            <a:pPr marL="365760" indent="-914400">
              <a:spcBef>
                <a:spcPts val="0"/>
              </a:spcBef>
              <a:buNone/>
            </a:pPr>
            <a:endParaRPr lang="en-US" sz="800" dirty="0">
              <a:solidFill>
                <a:srgbClr val="008080"/>
              </a:solidFill>
              <a:latin typeface="Georgia" panose="02040502050405020303" pitchFamily="18" charset="0"/>
            </a:endParaRPr>
          </a:p>
          <a:p>
            <a:pPr marL="365760" indent="-914400">
              <a:spcBef>
                <a:spcPts val="0"/>
              </a:spcBef>
              <a:buNone/>
            </a:pPr>
            <a:endParaRPr lang="en-US" dirty="0">
              <a:solidFill>
                <a:srgbClr val="008080"/>
              </a:solidFill>
              <a:latin typeface="Georgia" panose="02040502050405020303" pitchFamily="18" charset="0"/>
            </a:endParaRPr>
          </a:p>
          <a:p>
            <a:pPr marL="365760" indent="-914400">
              <a:spcBef>
                <a:spcPts val="0"/>
              </a:spcBef>
              <a:buNone/>
            </a:pPr>
            <a:endParaRPr lang="en-US" dirty="0">
              <a:solidFill>
                <a:srgbClr val="008080"/>
              </a:solidFill>
              <a:latin typeface="Georgia" panose="02040502050405020303" pitchFamily="18" charset="0"/>
            </a:endParaRPr>
          </a:p>
          <a:p>
            <a:pPr marL="1920240" indent="-1920240">
              <a:lnSpc>
                <a:spcPct val="100000"/>
              </a:lnSpc>
              <a:spcBef>
                <a:spcPts val="0"/>
              </a:spcBef>
              <a:spcAft>
                <a:spcPts val="2400"/>
              </a:spcAft>
              <a:buNone/>
            </a:pPr>
            <a:r>
              <a:rPr lang="en-US" sz="3200" dirty="0">
                <a:solidFill>
                  <a:srgbClr val="008080"/>
                </a:solidFill>
                <a:latin typeface="Georgia" panose="02040502050405020303" pitchFamily="18" charset="0"/>
              </a:rPr>
              <a:t>John 7:14</a:t>
            </a:r>
            <a:r>
              <a:rPr lang="en-US" sz="3200" dirty="0">
                <a:solidFill>
                  <a:prstClr val="black"/>
                </a:solidFill>
                <a:latin typeface="Georgia" panose="02040502050405020303" pitchFamily="18" charset="0"/>
              </a:rPr>
              <a:t>	</a:t>
            </a:r>
            <a:r>
              <a:rPr lang="en-US" sz="3200" dirty="0">
                <a:solidFill>
                  <a:schemeClr val="accent2">
                    <a:lumMod val="75000"/>
                  </a:schemeClr>
                </a:solidFill>
                <a:latin typeface="Georgia" panose="02040502050405020303" pitchFamily="18" charset="0"/>
              </a:rPr>
              <a:t>And </a:t>
            </a:r>
            <a:r>
              <a:rPr lang="en-US" sz="3200" b="1" dirty="0">
                <a:solidFill>
                  <a:schemeClr val="accent2">
                    <a:lumMod val="75000"/>
                  </a:schemeClr>
                </a:solidFill>
                <a:effectLst>
                  <a:outerShdw blurRad="50800" dist="50800" dir="5400000" sx="101000" sy="101000" algn="ctr" rotWithShape="0">
                    <a:srgbClr val="382030"/>
                  </a:outerShdw>
                </a:effectLst>
                <a:latin typeface="Georgia" panose="02040502050405020303" pitchFamily="18" charset="0"/>
              </a:rPr>
              <a:t>about</a:t>
            </a:r>
            <a:r>
              <a:rPr lang="en-US" sz="3200" dirty="0">
                <a:solidFill>
                  <a:schemeClr val="accent2">
                    <a:lumMod val="75000"/>
                  </a:schemeClr>
                </a:solidFill>
                <a:latin typeface="Georgia" panose="02040502050405020303" pitchFamily="18" charset="0"/>
              </a:rPr>
              <a:t> the </a:t>
            </a:r>
            <a:r>
              <a:rPr lang="en-US" sz="3200" b="1" i="1" dirty="0">
                <a:ln>
                  <a:solidFill>
                    <a:schemeClr val="tx1"/>
                  </a:solidFill>
                </a:ln>
                <a:solidFill>
                  <a:srgbClr val="CC00FF"/>
                </a:solidFill>
                <a:effectLst>
                  <a:glow rad="101600">
                    <a:srgbClr val="34E9FC">
                      <a:alpha val="60000"/>
                    </a:srgbClr>
                  </a:glow>
                </a:effectLst>
                <a:latin typeface="Georgia" panose="02040502050405020303" pitchFamily="18" charset="0"/>
              </a:rPr>
              <a:t>MIDDLE</a:t>
            </a:r>
            <a:r>
              <a:rPr lang="en-US" sz="3200" dirty="0">
                <a:solidFill>
                  <a:schemeClr val="accent2">
                    <a:lumMod val="75000"/>
                  </a:schemeClr>
                </a:solidFill>
                <a:latin typeface="Georgia" panose="02040502050405020303" pitchFamily="18" charset="0"/>
              </a:rPr>
              <a:t> of the festival </a:t>
            </a:r>
            <a:r>
              <a:rPr lang="he-IL" sz="3200" dirty="0">
                <a:solidFill>
                  <a:srgbClr val="0000FF"/>
                </a:solidFill>
                <a:latin typeface="SBL Hebrew"/>
              </a:rPr>
              <a:t>יהושע</a:t>
            </a:r>
            <a:r>
              <a:rPr lang="en-US" sz="3200" dirty="0">
                <a:solidFill>
                  <a:srgbClr val="0000FF"/>
                </a:solidFill>
                <a:latin typeface="Georgia" panose="02040502050405020303" pitchFamily="18" charset="0"/>
              </a:rPr>
              <a:t> </a:t>
            </a:r>
            <a:r>
              <a:rPr lang="en-US" sz="2400" dirty="0">
                <a:solidFill>
                  <a:srgbClr val="0000FF"/>
                </a:solidFill>
                <a:latin typeface="Georgia" panose="02040502050405020303" pitchFamily="18" charset="0"/>
              </a:rPr>
              <a:t>[Yahusha] </a:t>
            </a:r>
            <a:r>
              <a:rPr lang="en-US" sz="3200" dirty="0">
                <a:ln>
                  <a:solidFill>
                    <a:schemeClr val="tx1"/>
                  </a:solidFill>
                </a:ln>
                <a:solidFill>
                  <a:schemeClr val="accent2">
                    <a:lumMod val="75000"/>
                  </a:schemeClr>
                </a:solidFill>
                <a:effectLst>
                  <a:glow rad="228600">
                    <a:schemeClr val="accent4">
                      <a:satMod val="175000"/>
                      <a:alpha val="40000"/>
                    </a:schemeClr>
                  </a:glow>
                </a:effectLst>
                <a:latin typeface="Georgia" panose="02040502050405020303" pitchFamily="18" charset="0"/>
              </a:rPr>
              <a:t>went up into the Set-apart Place, </a:t>
            </a:r>
            <a:r>
              <a:rPr lang="en-US" sz="3200" dirty="0">
                <a:solidFill>
                  <a:schemeClr val="accent2">
                    <a:lumMod val="75000"/>
                  </a:schemeClr>
                </a:solidFill>
                <a:latin typeface="Georgia" panose="02040502050405020303" pitchFamily="18" charset="0"/>
              </a:rPr>
              <a:t>and He was teaching. </a:t>
            </a:r>
            <a:endParaRPr lang="en-US" sz="3200" dirty="0"/>
          </a:p>
          <a:p>
            <a:pPr marL="0" indent="0">
              <a:lnSpc>
                <a:spcPct val="100000"/>
              </a:lnSpc>
              <a:spcBef>
                <a:spcPts val="0"/>
              </a:spcBef>
              <a:spcAft>
                <a:spcPts val="2400"/>
              </a:spcAft>
              <a:buNone/>
            </a:pPr>
            <a:r>
              <a:rPr lang="en-US" sz="3200" dirty="0"/>
              <a:t>What could possibly be </a:t>
            </a:r>
            <a:r>
              <a:rPr lang="en-US" sz="3200" b="1" dirty="0">
                <a:solidFill>
                  <a:srgbClr val="0000FF"/>
                </a:solidFill>
              </a:rPr>
              <a:t>Yahusha’s</a:t>
            </a:r>
            <a:r>
              <a:rPr lang="en-US" sz="3200" dirty="0"/>
              <a:t> reasoning for arriving in the </a:t>
            </a:r>
            <a:r>
              <a:rPr lang="en-US" sz="3200" b="1" u="sng" dirty="0"/>
              <a:t>middle</a:t>
            </a:r>
            <a:r>
              <a:rPr lang="en-US" sz="3200" dirty="0"/>
              <a:t> of the Jews’ Festival?</a:t>
            </a:r>
          </a:p>
          <a:p>
            <a:pPr marL="0" indent="0">
              <a:buNone/>
            </a:pPr>
            <a:r>
              <a:rPr lang="en-US" sz="3200" dirty="0"/>
              <a:t>What Scriptural </a:t>
            </a:r>
            <a:r>
              <a:rPr lang="en-US" sz="3200" b="1" dirty="0">
                <a:effectLst>
                  <a:glow rad="127000">
                    <a:srgbClr val="00FF00"/>
                  </a:glow>
                </a:effectLst>
              </a:rPr>
              <a:t>Calendar Reckoning </a:t>
            </a:r>
            <a:r>
              <a:rPr lang="en-US" sz="3200" dirty="0"/>
              <a:t>could </a:t>
            </a:r>
            <a:r>
              <a:rPr lang="en-US" sz="3200" b="1" dirty="0">
                <a:solidFill>
                  <a:srgbClr val="0000FF"/>
                </a:solidFill>
              </a:rPr>
              <a:t>Yahusha</a:t>
            </a:r>
            <a:r>
              <a:rPr lang="en-US" sz="3200" dirty="0"/>
              <a:t> cite that would still reckon Him </a:t>
            </a:r>
            <a:r>
              <a:rPr lang="en-US" sz="3200" b="1" dirty="0"/>
              <a:t>SINLESS, </a:t>
            </a:r>
            <a:r>
              <a:rPr lang="en-US" sz="3200" u="sng" dirty="0"/>
              <a:t>in ali</a:t>
            </a:r>
            <a:r>
              <a:rPr lang="en-US" sz="3200" dirty="0"/>
              <a:t>g</a:t>
            </a:r>
            <a:r>
              <a:rPr lang="en-US" sz="3200" u="sng" dirty="0"/>
              <a:t>nment with</a:t>
            </a:r>
            <a:r>
              <a:rPr lang="en-US" sz="3200" dirty="0"/>
              <a:t> </a:t>
            </a:r>
            <a:r>
              <a:rPr lang="en-US" sz="3200" b="1" u="sng" dirty="0">
                <a:solidFill>
                  <a:srgbClr val="0000FF"/>
                </a:solidFill>
              </a:rPr>
              <a:t>Yahuah’s</a:t>
            </a:r>
            <a:r>
              <a:rPr lang="en-US" sz="3200" dirty="0"/>
              <a:t> </a:t>
            </a:r>
            <a:r>
              <a:rPr lang="en-US" sz="3200" u="sng" dirty="0"/>
              <a:t>will</a:t>
            </a:r>
            <a:r>
              <a:rPr lang="en-US" sz="3200" dirty="0"/>
              <a:t>, </a:t>
            </a:r>
            <a:r>
              <a:rPr lang="en-US" sz="3200" b="1" dirty="0">
                <a:solidFill>
                  <a:srgbClr val="FF0000"/>
                </a:solidFill>
              </a:rPr>
              <a:t>and justify being </a:t>
            </a:r>
            <a:r>
              <a:rPr lang="en-US" sz="3200" b="1" dirty="0">
                <a:ln>
                  <a:solidFill>
                    <a:schemeClr val="tx1"/>
                  </a:solidFill>
                </a:ln>
                <a:solidFill>
                  <a:srgbClr val="FF0000"/>
                </a:solidFill>
                <a:effectLst>
                  <a:glow rad="228600">
                    <a:schemeClr val="accent4">
                      <a:satMod val="175000"/>
                      <a:alpha val="86000"/>
                    </a:schemeClr>
                  </a:glow>
                </a:effectLst>
              </a:rPr>
              <a:t>absent</a:t>
            </a:r>
            <a:r>
              <a:rPr lang="en-US" sz="3200" b="1" dirty="0">
                <a:solidFill>
                  <a:srgbClr val="FF0000"/>
                </a:solidFill>
              </a:rPr>
              <a:t> for the first part of the </a:t>
            </a:r>
            <a:r>
              <a:rPr lang="en-US" sz="3200" b="1" u="sng" dirty="0"/>
              <a:t>f</a:t>
            </a:r>
            <a:r>
              <a:rPr lang="en-US" sz="3200" b="1" dirty="0">
                <a:solidFill>
                  <a:srgbClr val="FF0000"/>
                </a:solidFill>
              </a:rPr>
              <a:t>east -</a:t>
            </a:r>
          </a:p>
          <a:p>
            <a:pPr marL="0" indent="0">
              <a:buNone/>
            </a:pPr>
            <a:r>
              <a:rPr lang="en-US" sz="3200" b="1" dirty="0">
                <a:solidFill>
                  <a:srgbClr val="FF0000"/>
                </a:solidFill>
              </a:rPr>
              <a:t>			the </a:t>
            </a:r>
            <a:r>
              <a:rPr lang="en-US" sz="3200" b="1" u="sng" dirty="0"/>
              <a:t>f</a:t>
            </a:r>
            <a:r>
              <a:rPr lang="en-US" sz="3200" b="1" dirty="0">
                <a:solidFill>
                  <a:srgbClr val="FF0000"/>
                </a:solidFill>
              </a:rPr>
              <a:t>east of the </a:t>
            </a:r>
            <a:r>
              <a:rPr lang="en-US" sz="3200" b="1" u="sng" dirty="0">
                <a:ln>
                  <a:solidFill>
                    <a:sysClr val="windowText" lastClr="000000"/>
                  </a:solidFill>
                </a:ln>
                <a:solidFill>
                  <a:srgbClr val="FF0000"/>
                </a:solidFill>
              </a:rPr>
              <a:t>Yahudim</a:t>
            </a:r>
            <a:r>
              <a:rPr lang="en-US" sz="3200" b="1" dirty="0">
                <a:ln>
                  <a:solidFill>
                    <a:sysClr val="windowText" lastClr="000000"/>
                  </a:solidFill>
                </a:ln>
                <a:solidFill>
                  <a:srgbClr val="FF0000"/>
                </a:solidFill>
              </a:rPr>
              <a:t>?</a:t>
            </a:r>
            <a:endParaRPr lang="en-US" sz="3200" dirty="0"/>
          </a:p>
          <a:p>
            <a:pPr marL="0" indent="0">
              <a:buNone/>
            </a:pPr>
            <a:endParaRPr lang="en-US" dirty="0"/>
          </a:p>
        </p:txBody>
      </p:sp>
      <p:cxnSp>
        <p:nvCxnSpPr>
          <p:cNvPr id="6" name="Straight Arrow Connector 5"/>
          <p:cNvCxnSpPr/>
          <p:nvPr/>
        </p:nvCxnSpPr>
        <p:spPr>
          <a:xfrm>
            <a:off x="2373086" y="893618"/>
            <a:ext cx="3145971" cy="1000496"/>
          </a:xfrm>
          <a:prstGeom prst="straightConnector1">
            <a:avLst/>
          </a:prstGeom>
          <a:ln w="76200">
            <a:solidFill>
              <a:srgbClr val="0000FF"/>
            </a:solidFill>
            <a:headEnd type="none" w="med" len="med"/>
            <a:tailEnd type="arrow" w="med" len="med"/>
          </a:ln>
          <a:effectLst>
            <a:glow rad="228600">
              <a:schemeClr val="accent4">
                <a:satMod val="175000"/>
                <a:alpha val="82000"/>
              </a:schemeClr>
            </a:glow>
          </a:effectLst>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4" name="Explosion 1 3"/>
          <p:cNvSpPr/>
          <p:nvPr/>
        </p:nvSpPr>
        <p:spPr>
          <a:xfrm>
            <a:off x="210143" y="62774"/>
            <a:ext cx="3223504" cy="1661688"/>
          </a:xfrm>
          <a:prstGeom prst="irregularSeal1">
            <a:avLst/>
          </a:prstGeom>
          <a:solidFill>
            <a:srgbClr val="FB6BEA"/>
          </a:solidFill>
          <a:ln w="76200">
            <a:solidFill>
              <a:schemeClr val="accent6">
                <a:lumMod val="60000"/>
                <a:lumOff val="40000"/>
              </a:schemeClr>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a:xfrm>
            <a:off x="8385467" y="6244225"/>
            <a:ext cx="2743200" cy="365125"/>
          </a:xfrm>
        </p:spPr>
        <p:txBody>
          <a:bodyPr/>
          <a:lstStyle/>
          <a:p>
            <a:fld id="{0B555D82-D20F-4DB7-B3E9-7B7EAC2F87A9}" type="slidenum">
              <a:rPr lang="en-US" smtClean="0">
                <a:solidFill>
                  <a:schemeClr val="tx1"/>
                </a:solidFill>
              </a:rPr>
              <a:t>23</a:t>
            </a:fld>
            <a:endParaRPr lang="en-US" dirty="0">
              <a:solidFill>
                <a:schemeClr val="tx1"/>
              </a:solidFill>
            </a:endParaRPr>
          </a:p>
        </p:txBody>
      </p:sp>
    </p:spTree>
    <p:extLst>
      <p:ext uri="{BB962C8B-B14F-4D97-AF65-F5344CB8AC3E}">
        <p14:creationId xmlns:p14="http://schemas.microsoft.com/office/powerpoint/2010/main" val="2770996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8)">
                                      <p:cBhvr>
                                        <p:cTn id="7" dur="1250"/>
                                        <p:tgtEl>
                                          <p:spTgt spid="4"/>
                                        </p:tgtEl>
                                      </p:cBhvr>
                                    </p:animEffect>
                                  </p:childTnLst>
                                </p:cTn>
                              </p:par>
                              <p:par>
                                <p:cTn id="8" presetID="22" presetClass="entr" presetSubtype="8" repeatCount="5000" fill="hold" nodeType="withEffect">
                                  <p:stCondLst>
                                    <p:cond delay="200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1000"/>
                                        <p:tgtEl>
                                          <p:spTgt spid="3">
                                            <p:txEl>
                                              <p:pRg st="4" end="4"/>
                                            </p:txEl>
                                          </p:spTgt>
                                        </p:tgtEl>
                                      </p:cBhvr>
                                    </p:animEffect>
                                    <p:anim calcmode="lin" valueType="num">
                                      <p:cBhvr>
                                        <p:cTn id="1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arn(inVertical)">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131" y="251068"/>
            <a:ext cx="10927169" cy="781897"/>
          </a:xfrm>
          <a:solidFill>
            <a:schemeClr val="accent4">
              <a:lumMod val="20000"/>
              <a:lumOff val="80000"/>
            </a:schemeClr>
          </a:solidFill>
          <a:ln w="76200">
            <a:solidFill>
              <a:schemeClr val="accent2">
                <a:lumMod val="75000"/>
              </a:schemeClr>
            </a:solidFill>
          </a:ln>
          <a:effectLst>
            <a:glow rad="520700">
              <a:srgbClr val="34E9FC">
                <a:alpha val="90000"/>
              </a:srgbClr>
            </a:glow>
          </a:effectLst>
          <a:scene3d>
            <a:camera prst="orthographicFront"/>
            <a:lightRig rig="threePt" dir="t"/>
          </a:scene3d>
          <a:sp3d>
            <a:bevelT prst="angle"/>
          </a:sp3d>
        </p:spPr>
        <p:txBody>
          <a:bodyPr>
            <a:normAutofit fontScale="90000"/>
            <a:sp3d extrusionH="57150">
              <a:bevelT w="38100" h="38100"/>
            </a:sp3d>
          </a:bodyPr>
          <a:lstStyle/>
          <a:p>
            <a:pPr algn="ctr"/>
            <a:r>
              <a:rPr lang="en-US" b="1" dirty="0">
                <a:ln>
                  <a:solidFill>
                    <a:schemeClr val="tx1"/>
                  </a:solidFill>
                </a:ln>
                <a:solidFill>
                  <a:srgbClr val="34E9FC"/>
                </a:solidFill>
                <a:effectLst>
                  <a:glow rad="127000">
                    <a:srgbClr val="00FF00"/>
                  </a:glow>
                </a:effectLst>
                <a:latin typeface="Arial Black" panose="020B0A04020102020204" pitchFamily="34" charset="0"/>
              </a:rPr>
              <a:t>Yahusha</a:t>
            </a:r>
            <a:r>
              <a:rPr lang="en-US" b="1" dirty="0">
                <a:ln>
                  <a:solidFill>
                    <a:schemeClr val="tx1"/>
                  </a:solidFill>
                </a:ln>
                <a:solidFill>
                  <a:srgbClr val="FF3399"/>
                </a:solidFill>
                <a:effectLst>
                  <a:glow rad="127000">
                    <a:srgbClr val="00FF00"/>
                  </a:glow>
                </a:effectLst>
              </a:rPr>
              <a:t> Arrives </a:t>
            </a:r>
            <a:r>
              <a:rPr lang="en-US" b="1" dirty="0">
                <a:ln w="19050">
                  <a:solidFill>
                    <a:schemeClr val="tx1"/>
                  </a:solidFill>
                </a:ln>
                <a:solidFill>
                  <a:srgbClr val="FF3399"/>
                </a:solidFill>
                <a:effectLst>
                  <a:glow rad="127000">
                    <a:srgbClr val="00FF00"/>
                  </a:glow>
                </a:effectLst>
              </a:rPr>
              <a:t>“Late” - </a:t>
            </a:r>
            <a:r>
              <a:rPr lang="en-US" b="1" dirty="0">
                <a:ln>
                  <a:solidFill>
                    <a:schemeClr val="tx1"/>
                  </a:solidFill>
                </a:ln>
                <a:solidFill>
                  <a:srgbClr val="FF3399"/>
                </a:solidFill>
                <a:effectLst>
                  <a:glow rad="127000">
                    <a:srgbClr val="00FF00"/>
                  </a:glow>
                </a:effectLst>
              </a:rPr>
              <a:t>But Right </a:t>
            </a:r>
            <a:r>
              <a:rPr lang="en-US" b="1" dirty="0">
                <a:ln w="28575">
                  <a:solidFill>
                    <a:srgbClr val="CC00FF"/>
                  </a:solidFill>
                </a:ln>
                <a:solidFill>
                  <a:srgbClr val="34E9FC"/>
                </a:solidFill>
                <a:effectLst>
                  <a:glow rad="127000">
                    <a:srgbClr val="00FF00"/>
                  </a:glow>
                </a:effectLst>
                <a:latin typeface="Arial Black" panose="020B0A04020102020204" pitchFamily="34" charset="0"/>
              </a:rPr>
              <a:t>“On Time!”</a:t>
            </a:r>
          </a:p>
        </p:txBody>
      </p:sp>
      <p:sp>
        <p:nvSpPr>
          <p:cNvPr id="3" name="Content Placeholder 2"/>
          <p:cNvSpPr>
            <a:spLocks noGrp="1"/>
          </p:cNvSpPr>
          <p:nvPr>
            <p:ph idx="1"/>
          </p:nvPr>
        </p:nvSpPr>
        <p:spPr>
          <a:xfrm>
            <a:off x="215153" y="1250576"/>
            <a:ext cx="11739282" cy="5351930"/>
          </a:xfrm>
          <a:solidFill>
            <a:schemeClr val="bg2"/>
          </a:solidFill>
          <a:ln w="28575">
            <a:solidFill>
              <a:schemeClr val="accent5">
                <a:lumMod val="75000"/>
              </a:schemeClr>
            </a:solidFill>
          </a:ln>
          <a:effectLst/>
          <a:scene3d>
            <a:camera prst="orthographicFront"/>
            <a:lightRig rig="threePt" dir="t"/>
          </a:scene3d>
          <a:sp3d>
            <a:bevelT w="114300" prst="artDeco"/>
          </a:sp3d>
        </p:spPr>
        <p:txBody>
          <a:bodyPr>
            <a:normAutofit/>
            <a:sp3d extrusionH="57150">
              <a:bevelT w="38100" h="38100"/>
            </a:sp3d>
          </a:bodyPr>
          <a:lstStyle/>
          <a:p>
            <a:pPr marL="0" lvl="0" indent="0">
              <a:buNone/>
            </a:pPr>
            <a:r>
              <a:rPr lang="en-US" dirty="0">
                <a:solidFill>
                  <a:srgbClr val="008080"/>
                </a:solidFill>
                <a:latin typeface="Georgia" panose="02040502050405020303" pitchFamily="18" charset="0"/>
              </a:rPr>
              <a:t>John 7:6</a:t>
            </a:r>
            <a:r>
              <a:rPr lang="en-US" dirty="0">
                <a:solidFill>
                  <a:prstClr val="black"/>
                </a:solidFill>
                <a:latin typeface="Georgia" panose="02040502050405020303" pitchFamily="18" charset="0"/>
              </a:rPr>
              <a:t>  </a:t>
            </a:r>
            <a:r>
              <a:rPr lang="he-IL" b="1" dirty="0">
                <a:solidFill>
                  <a:srgbClr val="0000CC"/>
                </a:solidFill>
                <a:latin typeface="SBL Hebrew"/>
              </a:rPr>
              <a:t>יהושע</a:t>
            </a:r>
            <a:r>
              <a:rPr lang="en-US" b="1" dirty="0">
                <a:solidFill>
                  <a:srgbClr val="0000CC"/>
                </a:solidFill>
                <a:latin typeface="Georgia" panose="02040502050405020303" pitchFamily="18" charset="0"/>
              </a:rPr>
              <a:t> [Yahusha] </a:t>
            </a:r>
            <a:r>
              <a:rPr lang="en-US" dirty="0">
                <a:solidFill>
                  <a:prstClr val="black"/>
                </a:solidFill>
                <a:latin typeface="Georgia" panose="02040502050405020303" pitchFamily="18" charset="0"/>
              </a:rPr>
              <a:t>therefore said to them, </a:t>
            </a:r>
            <a:r>
              <a:rPr lang="en-US" b="1" dirty="0">
                <a:solidFill>
                  <a:srgbClr val="0000CC"/>
                </a:solidFill>
                <a:effectLst>
                  <a:glow rad="101600">
                    <a:srgbClr val="34E9FC">
                      <a:alpha val="60000"/>
                    </a:srgbClr>
                  </a:glow>
                </a:effectLst>
                <a:latin typeface="Georgia" panose="02040502050405020303" pitchFamily="18" charset="0"/>
              </a:rPr>
              <a:t>“MY TIME </a:t>
            </a:r>
            <a:r>
              <a:rPr lang="en-US" dirty="0">
                <a:solidFill>
                  <a:prstClr val="black"/>
                </a:solidFill>
                <a:latin typeface="Georgia" panose="02040502050405020303" pitchFamily="18" charset="0"/>
              </a:rPr>
              <a:t>has not yet come, </a:t>
            </a:r>
          </a:p>
          <a:p>
            <a:pPr marL="0" lvl="0" indent="0">
              <a:buNone/>
            </a:pPr>
            <a:endParaRPr lang="en-US" dirty="0">
              <a:solidFill>
                <a:prstClr val="black"/>
              </a:solidFill>
              <a:latin typeface="Georgia" panose="02040502050405020303" pitchFamily="18" charset="0"/>
            </a:endParaRPr>
          </a:p>
          <a:p>
            <a:pPr marL="0" lvl="0" indent="0">
              <a:buNone/>
            </a:pPr>
            <a:r>
              <a:rPr lang="en-US" dirty="0">
                <a:solidFill>
                  <a:prstClr val="black"/>
                </a:solidFill>
                <a:latin typeface="Georgia" panose="02040502050405020303" pitchFamily="18" charset="0"/>
              </a:rPr>
              <a:t>     </a:t>
            </a:r>
            <a:endParaRPr lang="en-US" dirty="0">
              <a:solidFill>
                <a:prstClr val="black"/>
              </a:solidFill>
            </a:endParaRPr>
          </a:p>
          <a:p>
            <a:pPr marL="457200" lvl="1" indent="0">
              <a:buNone/>
            </a:pPr>
            <a:endParaRPr lang="en-US" dirty="0">
              <a:solidFill>
                <a:prstClr val="black"/>
              </a:solidFill>
            </a:endParaRPr>
          </a:p>
          <a:p>
            <a:pPr marL="457200" lvl="1" indent="0">
              <a:buNone/>
            </a:pPr>
            <a:r>
              <a:rPr lang="en-US" dirty="0">
                <a:solidFill>
                  <a:prstClr val="black"/>
                </a:solidFill>
              </a:rPr>
              <a:t>       </a:t>
            </a:r>
          </a:p>
          <a:p>
            <a:pPr marL="457200" lvl="1" indent="0">
              <a:buNone/>
            </a:pPr>
            <a:r>
              <a:rPr lang="en-US" dirty="0">
                <a:solidFill>
                  <a:prstClr val="black"/>
                </a:solidFill>
              </a:rPr>
              <a:t>					</a:t>
            </a:r>
            <a:endParaRPr lang="en-US" dirty="0">
              <a:solidFill>
                <a:srgbClr val="008080"/>
              </a:solidFill>
              <a:latin typeface="Georgia" panose="02040502050405020303" pitchFamily="18" charset="0"/>
            </a:endParaRPr>
          </a:p>
          <a:p>
            <a:pPr marL="0" indent="0">
              <a:buNone/>
            </a:pPr>
            <a:endParaRPr lang="en-US" dirty="0">
              <a:solidFill>
                <a:srgbClr val="008080"/>
              </a:solidFill>
              <a:latin typeface="Georgia" panose="02040502050405020303" pitchFamily="18" charset="0"/>
            </a:endParaRPr>
          </a:p>
          <a:p>
            <a:pPr marL="0" indent="0">
              <a:buNone/>
            </a:pPr>
            <a:endParaRPr lang="en-US" dirty="0">
              <a:solidFill>
                <a:srgbClr val="008080"/>
              </a:solidFill>
              <a:latin typeface="Georgia" panose="02040502050405020303" pitchFamily="18" charset="0"/>
            </a:endParaRPr>
          </a:p>
          <a:p>
            <a:pPr marL="0" indent="0">
              <a:buNone/>
            </a:pPr>
            <a:r>
              <a:rPr lang="en-US" dirty="0">
                <a:solidFill>
                  <a:srgbClr val="008080"/>
                </a:solidFill>
                <a:latin typeface="Georgia" panose="02040502050405020303" pitchFamily="18" charset="0"/>
              </a:rPr>
              <a:t>John 7:14</a:t>
            </a:r>
            <a:r>
              <a:rPr lang="en-US" dirty="0">
                <a:solidFill>
                  <a:prstClr val="black"/>
                </a:solidFill>
                <a:latin typeface="Georgia" panose="02040502050405020303" pitchFamily="18" charset="0"/>
              </a:rPr>
              <a:t>  </a:t>
            </a:r>
            <a:r>
              <a:rPr lang="en-US" dirty="0">
                <a:solidFill>
                  <a:schemeClr val="accent2">
                    <a:lumMod val="75000"/>
                  </a:schemeClr>
                </a:solidFill>
                <a:latin typeface="Georgia" panose="02040502050405020303" pitchFamily="18" charset="0"/>
              </a:rPr>
              <a:t>And </a:t>
            </a:r>
            <a:r>
              <a:rPr lang="en-US" b="1" dirty="0">
                <a:ln>
                  <a:solidFill>
                    <a:sysClr val="windowText" lastClr="000000"/>
                  </a:solidFill>
                </a:ln>
                <a:solidFill>
                  <a:schemeClr val="accent2">
                    <a:lumMod val="75000"/>
                  </a:schemeClr>
                </a:solidFill>
                <a:effectLst>
                  <a:outerShdw blurRad="50800" dist="50800" dir="5400000" algn="ctr" rotWithShape="0">
                    <a:srgbClr val="0000CC">
                      <a:alpha val="98000"/>
                    </a:srgbClr>
                  </a:outerShdw>
                </a:effectLst>
                <a:latin typeface="Georgia" panose="02040502050405020303" pitchFamily="18" charset="0"/>
              </a:rPr>
              <a:t>about</a:t>
            </a:r>
            <a:r>
              <a:rPr lang="en-US" dirty="0">
                <a:solidFill>
                  <a:schemeClr val="accent2">
                    <a:lumMod val="75000"/>
                  </a:schemeClr>
                </a:solidFill>
                <a:latin typeface="Georgia" panose="02040502050405020303" pitchFamily="18" charset="0"/>
              </a:rPr>
              <a:t> the     				         </a:t>
            </a:r>
            <a:r>
              <a:rPr lang="he-IL" dirty="0">
                <a:solidFill>
                  <a:srgbClr val="0000CC"/>
                </a:solidFill>
                <a:latin typeface="SBL Hebrew"/>
              </a:rPr>
              <a:t>יהושע</a:t>
            </a:r>
            <a:r>
              <a:rPr lang="en-US" dirty="0">
                <a:solidFill>
                  <a:srgbClr val="0000CC"/>
                </a:solidFill>
                <a:latin typeface="SBL Hebrew"/>
              </a:rPr>
              <a:t> </a:t>
            </a:r>
            <a:r>
              <a:rPr lang="en-US" dirty="0">
                <a:solidFill>
                  <a:srgbClr val="0000CC"/>
                </a:solidFill>
                <a:latin typeface="Georgia" panose="02040502050405020303" pitchFamily="18" charset="0"/>
              </a:rPr>
              <a:t>[Yahusha] </a:t>
            </a:r>
            <a:br>
              <a:rPr lang="en-US" dirty="0">
                <a:solidFill>
                  <a:srgbClr val="0000CC"/>
                </a:solidFill>
                <a:latin typeface="Georgia" panose="02040502050405020303" pitchFamily="18" charset="0"/>
              </a:rPr>
            </a:br>
            <a:r>
              <a:rPr lang="en-US" b="1" dirty="0">
                <a:ln>
                  <a:solidFill>
                    <a:schemeClr val="tx1"/>
                  </a:solidFill>
                </a:ln>
                <a:solidFill>
                  <a:schemeClr val="accent2">
                    <a:lumMod val="75000"/>
                  </a:schemeClr>
                </a:solidFill>
                <a:effectLst>
                  <a:glow rad="127000">
                    <a:srgbClr val="34E9FC"/>
                  </a:glow>
                </a:effectLst>
                <a:latin typeface="Georgia" panose="02040502050405020303" pitchFamily="18" charset="0"/>
              </a:rPr>
              <a:t>	 went up into the Set-apart Place,</a:t>
            </a:r>
            <a:r>
              <a:rPr lang="en-US" dirty="0">
                <a:solidFill>
                  <a:schemeClr val="accent2">
                    <a:lumMod val="75000"/>
                  </a:schemeClr>
                </a:solidFill>
                <a:latin typeface="Georgia" panose="02040502050405020303" pitchFamily="18" charset="0"/>
              </a:rPr>
              <a:t> and He was teaching. </a:t>
            </a:r>
            <a:endParaRPr lang="en-US" dirty="0">
              <a:solidFill>
                <a:prstClr val="black"/>
              </a:solidFill>
            </a:endParaRPr>
          </a:p>
        </p:txBody>
      </p:sp>
      <p:sp>
        <p:nvSpPr>
          <p:cNvPr id="4" name="Slide Number Placeholder 3"/>
          <p:cNvSpPr>
            <a:spLocks noGrp="1"/>
          </p:cNvSpPr>
          <p:nvPr>
            <p:ph type="sldNum" sz="quarter" idx="12"/>
          </p:nvPr>
        </p:nvSpPr>
        <p:spPr>
          <a:xfrm>
            <a:off x="9108141" y="6143862"/>
            <a:ext cx="2743200" cy="365125"/>
          </a:xfrm>
        </p:spPr>
        <p:txBody>
          <a:bodyPr/>
          <a:lstStyle/>
          <a:p>
            <a:fld id="{0B555D82-D20F-4DB7-B3E9-7B7EAC2F87A9}" type="slidenum">
              <a:rPr lang="en-US" smtClean="0">
                <a:solidFill>
                  <a:schemeClr val="tx1"/>
                </a:solidFill>
              </a:rPr>
              <a:t>24</a:t>
            </a:fld>
            <a:endParaRPr lang="en-US" dirty="0">
              <a:solidFill>
                <a:schemeClr val="tx1"/>
              </a:solidFill>
            </a:endParaRPr>
          </a:p>
        </p:txBody>
      </p:sp>
      <p:cxnSp>
        <p:nvCxnSpPr>
          <p:cNvPr id="26" name="Straight Arrow Connector 25"/>
          <p:cNvCxnSpPr>
            <a:cxnSpLocks/>
          </p:cNvCxnSpPr>
          <p:nvPr/>
        </p:nvCxnSpPr>
        <p:spPr>
          <a:xfrm>
            <a:off x="2673104" y="2074076"/>
            <a:ext cx="0" cy="361470"/>
          </a:xfrm>
          <a:prstGeom prst="straightConnector1">
            <a:avLst/>
          </a:prstGeom>
          <a:ln w="76200">
            <a:solidFill>
              <a:schemeClr val="bg2">
                <a:lumMod val="50000"/>
              </a:schemeClr>
            </a:solidFill>
            <a:tailEnd type="triangle"/>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4373029" y="5377090"/>
            <a:ext cx="4030907" cy="4051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n>
                  <a:solidFill>
                    <a:schemeClr val="tx1"/>
                  </a:solidFill>
                </a:ln>
                <a:solidFill>
                  <a:schemeClr val="accent2">
                    <a:lumMod val="75000"/>
                  </a:schemeClr>
                </a:solidFill>
                <a:effectLst>
                  <a:glow rad="101600">
                    <a:srgbClr val="34E9FC">
                      <a:alpha val="90000"/>
                    </a:srgbClr>
                  </a:glow>
                </a:effectLst>
                <a:latin typeface="Georgia" panose="02040502050405020303" pitchFamily="18" charset="0"/>
              </a:rPr>
              <a:t>middle of the festival</a:t>
            </a:r>
          </a:p>
        </p:txBody>
      </p:sp>
      <p:sp>
        <p:nvSpPr>
          <p:cNvPr id="5" name="Rectangle 4"/>
          <p:cNvSpPr/>
          <p:nvPr/>
        </p:nvSpPr>
        <p:spPr>
          <a:xfrm>
            <a:off x="1729289" y="1659017"/>
            <a:ext cx="5643968" cy="4150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latin typeface="Georgia" panose="02040502050405020303" pitchFamily="18" charset="0"/>
              </a:rPr>
              <a:t>but </a:t>
            </a:r>
            <a:r>
              <a:rPr lang="en-US" sz="2800" u="sng" dirty="0">
                <a:solidFill>
                  <a:prstClr val="black"/>
                </a:solidFill>
                <a:latin typeface="Arial Black" panose="020B0A04020102020204" pitchFamily="34" charset="0"/>
              </a:rPr>
              <a:t>Your Time</a:t>
            </a:r>
            <a:r>
              <a:rPr lang="en-US" sz="2800" dirty="0">
                <a:solidFill>
                  <a:prstClr val="black"/>
                </a:solidFill>
                <a:latin typeface="Georgia" panose="02040502050405020303" pitchFamily="18" charset="0"/>
              </a:rPr>
              <a:t> is </a:t>
            </a:r>
            <a:r>
              <a:rPr lang="en-US" sz="2800" dirty="0">
                <a:solidFill>
                  <a:prstClr val="black"/>
                </a:solidFill>
                <a:effectLst>
                  <a:outerShdw blurRad="50800" dist="50800" dir="5400000" algn="ctr" rotWithShape="0">
                    <a:srgbClr val="00FF00"/>
                  </a:outerShdw>
                </a:effectLst>
                <a:latin typeface="Georgia" panose="02040502050405020303" pitchFamily="18" charset="0"/>
              </a:rPr>
              <a:t>always </a:t>
            </a:r>
            <a:r>
              <a:rPr lang="en-US" sz="2800" dirty="0">
                <a:ln>
                  <a:solidFill>
                    <a:sysClr val="windowText" lastClr="000000"/>
                  </a:solidFill>
                </a:ln>
                <a:solidFill>
                  <a:srgbClr val="FF0000"/>
                </a:solidFill>
                <a:effectLst>
                  <a:outerShdw blurRad="50800" dist="50800" dir="5400000" algn="ctr" rotWithShape="0">
                    <a:srgbClr val="00FF00"/>
                  </a:outerShdw>
                </a:effectLst>
                <a:latin typeface="Cooper Black" panose="0208090404030B020404" pitchFamily="18" charset="0"/>
              </a:rPr>
              <a:t>ready</a:t>
            </a:r>
            <a:r>
              <a:rPr lang="en-US" sz="2800" dirty="0">
                <a:ln>
                  <a:solidFill>
                    <a:sysClr val="windowText" lastClr="000000"/>
                  </a:solidFill>
                </a:ln>
                <a:solidFill>
                  <a:srgbClr val="FF0000"/>
                </a:solidFill>
                <a:effectLst>
                  <a:outerShdw blurRad="50800" dist="50800" dir="5400000" algn="ctr" rotWithShape="0">
                    <a:srgbClr val="00FF00"/>
                  </a:outerShdw>
                </a:effectLst>
                <a:latin typeface="Georgia" panose="02040502050405020303" pitchFamily="18" charset="0"/>
              </a:rPr>
              <a:t>.”</a:t>
            </a:r>
            <a:endParaRPr lang="en-US" dirty="0">
              <a:ln>
                <a:solidFill>
                  <a:sysClr val="windowText" lastClr="000000"/>
                </a:solidFill>
              </a:ln>
              <a:solidFill>
                <a:srgbClr val="FF0000"/>
              </a:solidFill>
              <a:effectLst>
                <a:outerShdw blurRad="50800" dist="50800" dir="5400000" algn="ctr" rotWithShape="0">
                  <a:srgbClr val="00FF00"/>
                </a:outerShdw>
              </a:effectLst>
            </a:endParaRPr>
          </a:p>
        </p:txBody>
      </p:sp>
      <p:graphicFrame>
        <p:nvGraphicFramePr>
          <p:cNvPr id="32" name="Table 31"/>
          <p:cNvGraphicFramePr>
            <a:graphicFrameLocks noGrp="1"/>
          </p:cNvGraphicFramePr>
          <p:nvPr>
            <p:extLst>
              <p:ext uri="{D42A27DB-BD31-4B8C-83A1-F6EECF244321}">
                <p14:modId xmlns:p14="http://schemas.microsoft.com/office/powerpoint/2010/main" val="717431972"/>
              </p:ext>
            </p:extLst>
          </p:nvPr>
        </p:nvGraphicFramePr>
        <p:xfrm>
          <a:off x="435431" y="3476960"/>
          <a:ext cx="11244944" cy="675013"/>
        </p:xfrm>
        <a:graphic>
          <a:graphicData uri="http://schemas.openxmlformats.org/drawingml/2006/table">
            <a:tbl>
              <a:tblPr firstRow="1" bandRow="1">
                <a:tableStyleId>{5C22544A-7EE6-4342-B048-85BDC9FD1C3A}</a:tableStyleId>
              </a:tblPr>
              <a:tblGrid>
                <a:gridCol w="1405618">
                  <a:extLst>
                    <a:ext uri="{9D8B030D-6E8A-4147-A177-3AD203B41FA5}">
                      <a16:colId xmlns="" xmlns:a16="http://schemas.microsoft.com/office/drawing/2014/main" val="20000"/>
                    </a:ext>
                  </a:extLst>
                </a:gridCol>
                <a:gridCol w="1405618">
                  <a:extLst>
                    <a:ext uri="{9D8B030D-6E8A-4147-A177-3AD203B41FA5}">
                      <a16:colId xmlns="" xmlns:a16="http://schemas.microsoft.com/office/drawing/2014/main" val="20001"/>
                    </a:ext>
                  </a:extLst>
                </a:gridCol>
                <a:gridCol w="1405618">
                  <a:extLst>
                    <a:ext uri="{9D8B030D-6E8A-4147-A177-3AD203B41FA5}">
                      <a16:colId xmlns="" xmlns:a16="http://schemas.microsoft.com/office/drawing/2014/main" val="20002"/>
                    </a:ext>
                  </a:extLst>
                </a:gridCol>
                <a:gridCol w="1405618">
                  <a:extLst>
                    <a:ext uri="{9D8B030D-6E8A-4147-A177-3AD203B41FA5}">
                      <a16:colId xmlns="" xmlns:a16="http://schemas.microsoft.com/office/drawing/2014/main" val="20003"/>
                    </a:ext>
                  </a:extLst>
                </a:gridCol>
                <a:gridCol w="1405618">
                  <a:extLst>
                    <a:ext uri="{9D8B030D-6E8A-4147-A177-3AD203B41FA5}">
                      <a16:colId xmlns="" xmlns:a16="http://schemas.microsoft.com/office/drawing/2014/main" val="20004"/>
                    </a:ext>
                  </a:extLst>
                </a:gridCol>
                <a:gridCol w="1405618">
                  <a:extLst>
                    <a:ext uri="{9D8B030D-6E8A-4147-A177-3AD203B41FA5}">
                      <a16:colId xmlns="" xmlns:a16="http://schemas.microsoft.com/office/drawing/2014/main" val="20005"/>
                    </a:ext>
                  </a:extLst>
                </a:gridCol>
                <a:gridCol w="1405618">
                  <a:extLst>
                    <a:ext uri="{9D8B030D-6E8A-4147-A177-3AD203B41FA5}">
                      <a16:colId xmlns="" xmlns:a16="http://schemas.microsoft.com/office/drawing/2014/main" val="20006"/>
                    </a:ext>
                  </a:extLst>
                </a:gridCol>
                <a:gridCol w="1405618">
                  <a:extLst>
                    <a:ext uri="{9D8B030D-6E8A-4147-A177-3AD203B41FA5}">
                      <a16:colId xmlns="" xmlns:a16="http://schemas.microsoft.com/office/drawing/2014/main" val="20007"/>
                    </a:ext>
                  </a:extLst>
                </a:gridCol>
              </a:tblGrid>
              <a:tr h="675013">
                <a:tc>
                  <a:txBody>
                    <a:bodyPr/>
                    <a:lstStyle/>
                    <a:p>
                      <a:r>
                        <a:rPr lang="en-US" b="1" dirty="0">
                          <a:solidFill>
                            <a:srgbClr val="34E9FC"/>
                          </a:solidFill>
                          <a:effectLst>
                            <a:glow rad="127000">
                              <a:srgbClr val="002060"/>
                            </a:glow>
                          </a:effectLst>
                        </a:rPr>
                        <a:t>15</a:t>
                      </a:r>
                      <a:r>
                        <a:rPr lang="en-US" b="0" dirty="0">
                          <a:solidFill>
                            <a:schemeClr val="tx1"/>
                          </a:solidFill>
                        </a:rPr>
                        <a:t>       </a:t>
                      </a:r>
                      <a:r>
                        <a:rPr lang="en-US" sz="2800" b="0" dirty="0">
                          <a:solidFill>
                            <a:schemeClr val="tx1"/>
                          </a:solidFill>
                        </a:rPr>
                        <a:t>1</a:t>
                      </a:r>
                      <a:endParaRPr lang="en-CA" sz="2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chemeClr val="bg1">
                        <a:lumMod val="65000"/>
                      </a:schemeClr>
                    </a:solidFill>
                  </a:tcPr>
                </a:tc>
                <a:tc>
                  <a:txBody>
                    <a:bodyPr/>
                    <a:lstStyle/>
                    <a:p>
                      <a:r>
                        <a:rPr lang="en-US" b="1" dirty="0">
                          <a:solidFill>
                            <a:srgbClr val="34E9FC"/>
                          </a:solidFill>
                          <a:effectLst>
                            <a:glow rad="127000">
                              <a:srgbClr val="002060"/>
                            </a:glow>
                          </a:effectLst>
                        </a:rPr>
                        <a:t>16</a:t>
                      </a:r>
                      <a:r>
                        <a:rPr lang="en-US" b="0" dirty="0">
                          <a:solidFill>
                            <a:schemeClr val="tx1"/>
                          </a:solidFill>
                        </a:rPr>
                        <a:t>     </a:t>
                      </a:r>
                      <a:r>
                        <a:rPr lang="en-US" sz="2800" b="0" dirty="0">
                          <a:solidFill>
                            <a:schemeClr val="tx1"/>
                          </a:solidFill>
                        </a:rPr>
                        <a:t> 2</a:t>
                      </a:r>
                      <a:endParaRPr lang="en-CA" sz="2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chemeClr val="bg1">
                        <a:lumMod val="65000"/>
                      </a:schemeClr>
                    </a:solidFill>
                  </a:tcPr>
                </a:tc>
                <a:tc>
                  <a:txBody>
                    <a:bodyPr/>
                    <a:lstStyle/>
                    <a:p>
                      <a:r>
                        <a:rPr lang="en-US" b="1" dirty="0">
                          <a:solidFill>
                            <a:srgbClr val="34E9FC"/>
                          </a:solidFill>
                          <a:effectLst>
                            <a:glow rad="127000">
                              <a:srgbClr val="002060"/>
                            </a:glow>
                          </a:effectLst>
                        </a:rPr>
                        <a:t>17</a:t>
                      </a:r>
                      <a:r>
                        <a:rPr lang="en-US" b="0" dirty="0">
                          <a:solidFill>
                            <a:schemeClr val="tx1"/>
                          </a:solidFill>
                        </a:rPr>
                        <a:t>      </a:t>
                      </a:r>
                      <a:r>
                        <a:rPr lang="en-US" sz="2800" b="0" dirty="0">
                          <a:solidFill>
                            <a:schemeClr val="tx1"/>
                          </a:solidFill>
                        </a:rPr>
                        <a:t>3</a:t>
                      </a:r>
                      <a:endParaRPr lang="en-CA" sz="2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chemeClr val="bg1">
                        <a:lumMod val="65000"/>
                      </a:schemeClr>
                    </a:solidFill>
                  </a:tcPr>
                </a:tc>
                <a:tc>
                  <a:txBody>
                    <a:bodyPr/>
                    <a:lstStyle/>
                    <a:p>
                      <a:r>
                        <a:rPr lang="en-US" b="1" dirty="0">
                          <a:solidFill>
                            <a:srgbClr val="34E9FC"/>
                          </a:solidFill>
                          <a:effectLst>
                            <a:glow rad="127000">
                              <a:srgbClr val="002060"/>
                            </a:glow>
                          </a:effectLst>
                        </a:rPr>
                        <a:t>18</a:t>
                      </a:r>
                      <a:r>
                        <a:rPr lang="en-US" b="0" dirty="0">
                          <a:solidFill>
                            <a:schemeClr val="tx1"/>
                          </a:solidFill>
                        </a:rPr>
                        <a:t>   </a:t>
                      </a:r>
                      <a:r>
                        <a:rPr lang="en-US" sz="2800" b="0" dirty="0">
                          <a:solidFill>
                            <a:srgbClr val="00FF00"/>
                          </a:solidFill>
                        </a:rPr>
                        <a:t>4</a:t>
                      </a:r>
                      <a:r>
                        <a:rPr lang="en-US" sz="2800" b="0" dirty="0">
                          <a:solidFill>
                            <a:schemeClr val="tx1"/>
                          </a:solidFill>
                        </a:rPr>
                        <a:t> </a:t>
                      </a:r>
                      <a:r>
                        <a:rPr lang="en-US" sz="2800" b="1" u="sng" dirty="0">
                          <a:ln>
                            <a:solidFill>
                              <a:srgbClr val="002060"/>
                            </a:solidFill>
                          </a:ln>
                          <a:solidFill>
                            <a:srgbClr val="34E9FC"/>
                          </a:solidFill>
                        </a:rPr>
                        <a:t>Sab</a:t>
                      </a:r>
                      <a:endParaRPr lang="en-CA" sz="2800" b="1" u="sng" dirty="0">
                        <a:ln>
                          <a:solidFill>
                            <a:srgbClr val="002060"/>
                          </a:solidFill>
                        </a:ln>
                        <a:solidFill>
                          <a:srgbClr val="34E9FC"/>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chemeClr val="accent1">
                        <a:lumMod val="75000"/>
                      </a:schemeClr>
                    </a:solidFill>
                  </a:tcPr>
                </a:tc>
                <a:tc>
                  <a:txBody>
                    <a:bodyPr/>
                    <a:lstStyle/>
                    <a:p>
                      <a:r>
                        <a:rPr lang="en-US" b="1" dirty="0">
                          <a:solidFill>
                            <a:srgbClr val="34E9FC"/>
                          </a:solidFill>
                          <a:effectLst>
                            <a:glow rad="127000">
                              <a:srgbClr val="002060"/>
                            </a:glow>
                          </a:effectLst>
                        </a:rPr>
                        <a:t>19</a:t>
                      </a:r>
                      <a:r>
                        <a:rPr lang="en-US" b="0" dirty="0">
                          <a:solidFill>
                            <a:schemeClr val="tx1"/>
                          </a:solidFill>
                        </a:rPr>
                        <a:t>      </a:t>
                      </a:r>
                      <a:r>
                        <a:rPr lang="en-US" sz="2800" b="0" dirty="0">
                          <a:solidFill>
                            <a:schemeClr val="tx1"/>
                          </a:solidFill>
                        </a:rPr>
                        <a:t>5</a:t>
                      </a:r>
                      <a:endParaRPr lang="en-CA" sz="2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chemeClr val="bg1">
                        <a:lumMod val="65000"/>
                      </a:schemeClr>
                    </a:solidFill>
                  </a:tcPr>
                </a:tc>
                <a:tc>
                  <a:txBody>
                    <a:bodyPr/>
                    <a:lstStyle/>
                    <a:p>
                      <a:r>
                        <a:rPr lang="en-US" b="1" dirty="0">
                          <a:solidFill>
                            <a:srgbClr val="34E9FC"/>
                          </a:solidFill>
                          <a:effectLst>
                            <a:glow rad="127000">
                              <a:srgbClr val="002060"/>
                            </a:glow>
                          </a:effectLst>
                        </a:rPr>
                        <a:t>20</a:t>
                      </a:r>
                      <a:r>
                        <a:rPr lang="en-US" b="0" dirty="0">
                          <a:solidFill>
                            <a:schemeClr val="tx1"/>
                          </a:solidFill>
                        </a:rPr>
                        <a:t>      </a:t>
                      </a:r>
                      <a:r>
                        <a:rPr lang="en-US" sz="2800" b="0" dirty="0">
                          <a:solidFill>
                            <a:schemeClr val="tx1"/>
                          </a:solidFill>
                        </a:rPr>
                        <a:t>6</a:t>
                      </a:r>
                      <a:endParaRPr lang="en-CA" sz="2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chemeClr val="bg1">
                        <a:lumMod val="65000"/>
                      </a:schemeClr>
                    </a:solidFill>
                  </a:tcPr>
                </a:tc>
                <a:tc>
                  <a:txBody>
                    <a:bodyPr/>
                    <a:lstStyle/>
                    <a:p>
                      <a:r>
                        <a:rPr lang="en-US" b="1" dirty="0">
                          <a:solidFill>
                            <a:srgbClr val="34E9FC"/>
                          </a:solidFill>
                          <a:effectLst>
                            <a:glow rad="127000">
                              <a:srgbClr val="002060"/>
                            </a:glow>
                          </a:effectLst>
                        </a:rPr>
                        <a:t>21</a:t>
                      </a:r>
                      <a:r>
                        <a:rPr lang="en-US" b="0" dirty="0">
                          <a:solidFill>
                            <a:schemeClr val="tx1"/>
                          </a:solidFill>
                        </a:rPr>
                        <a:t>      </a:t>
                      </a:r>
                      <a:r>
                        <a:rPr lang="en-US" sz="2800" b="0" dirty="0">
                          <a:solidFill>
                            <a:schemeClr val="tx1"/>
                          </a:solidFill>
                        </a:rPr>
                        <a:t>7</a:t>
                      </a:r>
                      <a:endParaRPr lang="en-CA" sz="2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chemeClr val="bg1">
                        <a:lumMod val="65000"/>
                      </a:schemeClr>
                    </a:solidFill>
                  </a:tcPr>
                </a:tc>
                <a:tc>
                  <a:txBody>
                    <a:bodyPr/>
                    <a:lstStyle/>
                    <a:p>
                      <a:r>
                        <a:rPr lang="en-US" b="1" dirty="0">
                          <a:solidFill>
                            <a:srgbClr val="34E9FC"/>
                          </a:solidFill>
                          <a:effectLst>
                            <a:glow rad="127000">
                              <a:srgbClr val="002060"/>
                            </a:glow>
                          </a:effectLst>
                        </a:rPr>
                        <a:t>22</a:t>
                      </a:r>
                      <a:endParaRPr lang="en-CA" sz="2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chemeClr val="accent2">
                        <a:lumMod val="75000"/>
                      </a:schemeClr>
                    </a:solidFill>
                  </a:tcPr>
                </a:tc>
                <a:extLst>
                  <a:ext uri="{0D108BD9-81ED-4DB2-BD59-A6C34878D82A}">
                    <a16:rowId xmlns="" xmlns:a16="http://schemas.microsoft.com/office/drawing/2014/main" val="10000"/>
                  </a:ext>
                </a:extLst>
              </a:tr>
            </a:tbl>
          </a:graphicData>
        </a:graphic>
      </p:graphicFrame>
      <p:sp>
        <p:nvSpPr>
          <p:cNvPr id="36" name="Right Brace 35"/>
          <p:cNvSpPr/>
          <p:nvPr/>
        </p:nvSpPr>
        <p:spPr>
          <a:xfrm rot="16200000">
            <a:off x="5751209" y="-2420181"/>
            <a:ext cx="646043" cy="11212289"/>
          </a:xfrm>
          <a:prstGeom prst="rightBrace">
            <a:avLst>
              <a:gd name="adj1" fmla="val 69857"/>
              <a:gd name="adj2" fmla="val 30016"/>
            </a:avLst>
          </a:prstGeom>
          <a:solidFill>
            <a:schemeClr val="accent6">
              <a:lumMod val="40000"/>
              <a:lumOff val="60000"/>
            </a:schemeClr>
          </a:solidFill>
          <a:ln w="38100">
            <a:solidFill>
              <a:srgbClr val="CC0099"/>
            </a:solidFill>
            <a:prstDash val="lgDash"/>
          </a:ln>
          <a:effectLst>
            <a:glow rad="101600">
              <a:schemeClr val="accent4">
                <a:lumMod val="75000"/>
                <a:alpha val="60000"/>
              </a:schemeClr>
            </a:glow>
          </a:effectLst>
          <a:scene3d>
            <a:camera prst="orthographicFront">
              <a:rot lat="0" lon="0" rev="0"/>
            </a:camera>
            <a:lightRig rig="contrasting" dir="t">
              <a:rot lat="0" lon="0" rev="7800000"/>
            </a:lightRig>
          </a:scene3d>
          <a:sp3d>
            <a:bevelT w="139700" h="139700"/>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Rectangle 36"/>
          <p:cNvSpPr/>
          <p:nvPr/>
        </p:nvSpPr>
        <p:spPr>
          <a:xfrm>
            <a:off x="1993782" y="2186364"/>
            <a:ext cx="5708021" cy="620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US" sz="2800" b="1" u="sng" dirty="0">
                <a:solidFill>
                  <a:srgbClr val="FF0000"/>
                </a:solidFill>
              </a:rPr>
              <a:t>Lunar</a:t>
            </a:r>
            <a:r>
              <a:rPr lang="en-US" sz="2800" b="1" dirty="0">
                <a:solidFill>
                  <a:schemeClr val="tx1"/>
                </a:solidFill>
              </a:rPr>
              <a:t> Sukkot Feast of the </a:t>
            </a:r>
            <a:r>
              <a:rPr lang="en-US" sz="2800" b="1" dirty="0">
                <a:solidFill>
                  <a:srgbClr val="CC0099"/>
                </a:solidFill>
              </a:rPr>
              <a:t>Yahudim!</a:t>
            </a:r>
            <a:endParaRPr lang="en-CA" sz="2800" b="1" dirty="0">
              <a:solidFill>
                <a:srgbClr val="CC0099"/>
              </a:solidFill>
            </a:endParaRPr>
          </a:p>
        </p:txBody>
      </p:sp>
      <p:sp>
        <p:nvSpPr>
          <p:cNvPr id="41" name="Notched Right Arrow 40"/>
          <p:cNvSpPr/>
          <p:nvPr/>
        </p:nvSpPr>
        <p:spPr>
          <a:xfrm rot="16200000">
            <a:off x="4647834" y="4563024"/>
            <a:ext cx="1154185" cy="492999"/>
          </a:xfrm>
          <a:prstGeom prst="notchedRightArrow">
            <a:avLst>
              <a:gd name="adj1" fmla="val 42244"/>
              <a:gd name="adj2" fmla="val 88186"/>
            </a:avLst>
          </a:prstGeom>
          <a:solidFill>
            <a:schemeClr val="accent2">
              <a:lumMod val="75000"/>
            </a:schemeClr>
          </a:solidFill>
          <a:ln w="28575">
            <a:solidFill>
              <a:schemeClr val="tx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peech Bubble: Rectangle with Corners Rounded 5">
            <a:extLst>
              <a:ext uri="{FF2B5EF4-FFF2-40B4-BE49-F238E27FC236}">
                <a16:creationId xmlns="" xmlns:a16="http://schemas.microsoft.com/office/drawing/2014/main" id="{9C45B1DA-923A-4C00-B30A-D4C44594631A}"/>
              </a:ext>
            </a:extLst>
          </p:cNvPr>
          <p:cNvSpPr/>
          <p:nvPr/>
        </p:nvSpPr>
        <p:spPr>
          <a:xfrm>
            <a:off x="710214" y="4407713"/>
            <a:ext cx="4137579" cy="901134"/>
          </a:xfrm>
          <a:prstGeom prst="wedgeRoundRectCallout">
            <a:avLst>
              <a:gd name="adj1" fmla="val 61687"/>
              <a:gd name="adj2" fmla="val -100276"/>
              <a:gd name="adj3" fmla="val 16667"/>
            </a:avLst>
          </a:prstGeom>
          <a:solidFill>
            <a:srgbClr val="0000CC"/>
          </a:solidFill>
          <a:ln w="28575">
            <a:solidFill>
              <a:srgbClr val="FF3399"/>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b="1" dirty="0">
                <a:ln>
                  <a:solidFill>
                    <a:srgbClr val="00FF00"/>
                  </a:solidFill>
                </a:ln>
              </a:rPr>
              <a:t>Yahusha was </a:t>
            </a:r>
            <a:r>
              <a:rPr lang="en-CA" sz="2800" b="1" u="sng" dirty="0">
                <a:ln>
                  <a:solidFill>
                    <a:srgbClr val="00FF00"/>
                  </a:solidFill>
                </a:ln>
                <a:solidFill>
                  <a:srgbClr val="FFFF00"/>
                </a:solidFill>
              </a:rPr>
              <a:t>On Time</a:t>
            </a:r>
            <a:r>
              <a:rPr lang="en-CA" sz="2800" b="1" dirty="0">
                <a:ln>
                  <a:solidFill>
                    <a:srgbClr val="00FF00"/>
                  </a:solidFill>
                </a:ln>
                <a:solidFill>
                  <a:srgbClr val="FFFF00"/>
                </a:solidFill>
              </a:rPr>
              <a:t> </a:t>
            </a:r>
            <a:r>
              <a:rPr lang="en-CA" sz="2800" b="1" dirty="0">
                <a:ln>
                  <a:solidFill>
                    <a:srgbClr val="00FF00"/>
                  </a:solidFill>
                </a:ln>
              </a:rPr>
              <a:t>for the 7</a:t>
            </a:r>
            <a:r>
              <a:rPr lang="en-CA" sz="2800" b="1" baseline="30000" dirty="0">
                <a:ln>
                  <a:solidFill>
                    <a:srgbClr val="00FF00"/>
                  </a:solidFill>
                </a:ln>
              </a:rPr>
              <a:t>th</a:t>
            </a:r>
            <a:r>
              <a:rPr lang="en-CA" sz="2800" b="1" dirty="0">
                <a:ln>
                  <a:solidFill>
                    <a:srgbClr val="00FF00"/>
                  </a:solidFill>
                </a:ln>
              </a:rPr>
              <a:t> day Shabbat! </a:t>
            </a:r>
            <a:r>
              <a:rPr lang="en-CA" sz="2800" b="1" dirty="0">
                <a:ln>
                  <a:solidFill>
                    <a:srgbClr val="00FF00"/>
                  </a:solidFill>
                </a:ln>
                <a:sym typeface="Wingdings" panose="05000000000000000000" pitchFamily="2" charset="2"/>
              </a:rPr>
              <a:t></a:t>
            </a:r>
            <a:endParaRPr lang="en-CA" sz="2800" b="1" dirty="0">
              <a:ln>
                <a:solidFill>
                  <a:srgbClr val="00FF00"/>
                </a:solidFill>
              </a:ln>
            </a:endParaRPr>
          </a:p>
        </p:txBody>
      </p:sp>
      <p:sp>
        <p:nvSpPr>
          <p:cNvPr id="7" name="Speech Bubble: Rectangle with Corners Rounded 6">
            <a:extLst>
              <a:ext uri="{FF2B5EF4-FFF2-40B4-BE49-F238E27FC236}">
                <a16:creationId xmlns="" xmlns:a16="http://schemas.microsoft.com/office/drawing/2014/main" id="{A167A740-894F-4941-ACC7-27A37D96431B}"/>
              </a:ext>
            </a:extLst>
          </p:cNvPr>
          <p:cNvSpPr/>
          <p:nvPr/>
        </p:nvSpPr>
        <p:spPr>
          <a:xfrm>
            <a:off x="9350373" y="1786804"/>
            <a:ext cx="2394783" cy="1297484"/>
          </a:xfrm>
          <a:prstGeom prst="wedgeRoundRectCallout">
            <a:avLst>
              <a:gd name="adj1" fmla="val -137897"/>
              <a:gd name="adj2" fmla="val -35186"/>
              <a:gd name="adj3" fmla="val 16667"/>
            </a:avLst>
          </a:prstGeom>
          <a:solidFill>
            <a:schemeClr val="tx1"/>
          </a:solid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t>G2092</a:t>
            </a:r>
            <a:r>
              <a:rPr lang="en-CA" sz="2800" dirty="0"/>
              <a:t> </a:t>
            </a:r>
            <a:r>
              <a:rPr lang="en-CA" sz="2800" dirty="0" err="1"/>
              <a:t>hetoimos</a:t>
            </a:r>
            <a:r>
              <a:rPr lang="en-CA" sz="2800" dirty="0"/>
              <a:t/>
            </a:r>
            <a:br>
              <a:rPr lang="en-CA" sz="2800" dirty="0"/>
            </a:br>
            <a:r>
              <a:rPr lang="en-CA" sz="2800" b="1" dirty="0">
                <a:solidFill>
                  <a:srgbClr val="FF0000"/>
                </a:solidFill>
                <a:effectLst>
                  <a:outerShdw blurRad="50800" dist="50800" dir="5400000" sx="102000" sy="102000" algn="ctr" rotWithShape="0">
                    <a:srgbClr val="FF99FF"/>
                  </a:outerShdw>
                </a:effectLst>
              </a:rPr>
              <a:t>ADJUSTABLE</a:t>
            </a:r>
          </a:p>
        </p:txBody>
      </p:sp>
      <p:graphicFrame>
        <p:nvGraphicFramePr>
          <p:cNvPr id="16" name="Table 15">
            <a:extLst>
              <a:ext uri="{FF2B5EF4-FFF2-40B4-BE49-F238E27FC236}">
                <a16:creationId xmlns="" xmlns:a16="http://schemas.microsoft.com/office/drawing/2014/main" id="{F69C8A87-B487-4BF5-A72C-4683A3F4CA8B}"/>
              </a:ext>
            </a:extLst>
          </p:cNvPr>
          <p:cNvGraphicFramePr>
            <a:graphicFrameLocks noGrp="1"/>
          </p:cNvGraphicFramePr>
          <p:nvPr>
            <p:extLst>
              <p:ext uri="{D42A27DB-BD31-4B8C-83A1-F6EECF244321}">
                <p14:modId xmlns:p14="http://schemas.microsoft.com/office/powerpoint/2010/main" val="274818334"/>
              </p:ext>
            </p:extLst>
          </p:nvPr>
        </p:nvGraphicFramePr>
        <p:xfrm>
          <a:off x="7466120" y="4319518"/>
          <a:ext cx="4202259" cy="801832"/>
        </p:xfrm>
        <a:graphic>
          <a:graphicData uri="http://schemas.openxmlformats.org/drawingml/2006/table">
            <a:tbl>
              <a:tblPr firstRow="1" bandRow="1">
                <a:tableStyleId>{5C22544A-7EE6-4342-B048-85BDC9FD1C3A}</a:tableStyleId>
              </a:tblPr>
              <a:tblGrid>
                <a:gridCol w="1400753">
                  <a:extLst>
                    <a:ext uri="{9D8B030D-6E8A-4147-A177-3AD203B41FA5}">
                      <a16:colId xmlns="" xmlns:a16="http://schemas.microsoft.com/office/drawing/2014/main" val="581806656"/>
                    </a:ext>
                  </a:extLst>
                </a:gridCol>
                <a:gridCol w="1400753">
                  <a:extLst>
                    <a:ext uri="{9D8B030D-6E8A-4147-A177-3AD203B41FA5}">
                      <a16:colId xmlns="" xmlns:a16="http://schemas.microsoft.com/office/drawing/2014/main" val="1924268123"/>
                    </a:ext>
                  </a:extLst>
                </a:gridCol>
                <a:gridCol w="1400753">
                  <a:extLst>
                    <a:ext uri="{9D8B030D-6E8A-4147-A177-3AD203B41FA5}">
                      <a16:colId xmlns="" xmlns:a16="http://schemas.microsoft.com/office/drawing/2014/main" val="669862730"/>
                    </a:ext>
                  </a:extLst>
                </a:gridCol>
              </a:tblGrid>
              <a:tr h="801832">
                <a:tc>
                  <a:txBody>
                    <a:bodyPr/>
                    <a:lstStyle/>
                    <a:p>
                      <a:r>
                        <a:rPr lang="en-CA" dirty="0">
                          <a:solidFill>
                            <a:srgbClr val="0000CC"/>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tcPr>
                </a:tc>
                <a:tc>
                  <a:txBody>
                    <a:bodyPr/>
                    <a:lstStyle/>
                    <a:p>
                      <a:r>
                        <a:rPr lang="en-CA"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solidFill>
                      <a:schemeClr val="bg1">
                        <a:lumMod val="75000"/>
                      </a:schemeClr>
                    </a:solidFill>
                  </a:tcPr>
                </a:tc>
                <a:tc>
                  <a:txBody>
                    <a:bodyPr/>
                    <a:lstStyle/>
                    <a:p>
                      <a:r>
                        <a:rPr lang="en-CA"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solidFill>
                      <a:schemeClr val="bg1">
                        <a:lumMod val="75000"/>
                      </a:schemeClr>
                    </a:solidFill>
                  </a:tcPr>
                </a:tc>
                <a:extLst>
                  <a:ext uri="{0D108BD9-81ED-4DB2-BD59-A6C34878D82A}">
                    <a16:rowId xmlns="" xmlns:a16="http://schemas.microsoft.com/office/drawing/2014/main" val="4123817968"/>
                  </a:ext>
                </a:extLst>
              </a:tr>
            </a:tbl>
          </a:graphicData>
        </a:graphic>
      </p:graphicFrame>
      <p:sp>
        <p:nvSpPr>
          <p:cNvPr id="17" name="Rectangle: Rounded Corners 16">
            <a:extLst>
              <a:ext uri="{FF2B5EF4-FFF2-40B4-BE49-F238E27FC236}">
                <a16:creationId xmlns="" xmlns:a16="http://schemas.microsoft.com/office/drawing/2014/main" id="{E9E6ABA1-A02A-4A20-B030-FB52EBCD9251}"/>
              </a:ext>
            </a:extLst>
          </p:cNvPr>
          <p:cNvSpPr/>
          <p:nvPr/>
        </p:nvSpPr>
        <p:spPr>
          <a:xfrm>
            <a:off x="7559836" y="4668298"/>
            <a:ext cx="1247756" cy="396961"/>
          </a:xfrm>
          <a:prstGeom prst="roundRect">
            <a:avLst/>
          </a:prstGeom>
          <a:solidFill>
            <a:srgbClr val="FFFF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solidFill>
                  <a:srgbClr val="0000CC"/>
                </a:solidFill>
                <a:effectLst>
                  <a:outerShdw blurRad="50800" dist="50800" dir="5400000" algn="ctr" rotWithShape="0">
                    <a:srgbClr val="FF6600"/>
                  </a:outerShdw>
                </a:effectLst>
              </a:rPr>
              <a:t>Trumpets</a:t>
            </a:r>
          </a:p>
        </p:txBody>
      </p:sp>
      <p:cxnSp>
        <p:nvCxnSpPr>
          <p:cNvPr id="35" name="Straight Arrow Connector 34"/>
          <p:cNvCxnSpPr>
            <a:cxnSpLocks/>
          </p:cNvCxnSpPr>
          <p:nvPr/>
        </p:nvCxnSpPr>
        <p:spPr>
          <a:xfrm flipH="1">
            <a:off x="8403936" y="1710845"/>
            <a:ext cx="829253" cy="2764464"/>
          </a:xfrm>
          <a:prstGeom prst="straightConnector1">
            <a:avLst/>
          </a:prstGeom>
          <a:ln w="76200">
            <a:solidFill>
              <a:srgbClr val="0000CC"/>
            </a:solidFill>
            <a:headEnd type="none" w="med" len="med"/>
            <a:tailEnd type="arrow" w="med" len="med"/>
          </a:ln>
          <a:effectLst>
            <a:glow rad="228600">
              <a:srgbClr val="34E9FC">
                <a:alpha val="82000"/>
              </a:srgbClr>
            </a:glow>
          </a:effectLst>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 xmlns:a16="http://schemas.microsoft.com/office/drawing/2014/main" id="{BC7C2CB9-E6D8-4AFA-9B5F-B7E0E9DAFDDB}"/>
              </a:ext>
            </a:extLst>
          </p:cNvPr>
          <p:cNvSpPr/>
          <p:nvPr/>
        </p:nvSpPr>
        <p:spPr>
          <a:xfrm>
            <a:off x="9108141" y="4690906"/>
            <a:ext cx="2318006" cy="396961"/>
          </a:xfrm>
          <a:prstGeom prst="roundRect">
            <a:avLst>
              <a:gd name="adj" fmla="val 50000"/>
            </a:avLst>
          </a:prstGeom>
          <a:solidFill>
            <a:srgbClr val="34E9FC"/>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solidFill>
                  <a:srgbClr val="0000CC"/>
                </a:solidFill>
                <a:effectLst>
                  <a:outerShdw blurRad="50800" dist="50800" dir="5400000" algn="ctr" rotWithShape="0">
                    <a:srgbClr val="FF6600"/>
                  </a:outerShdw>
                </a:effectLst>
              </a:rPr>
              <a:t>Covenant Calendar</a:t>
            </a:r>
          </a:p>
        </p:txBody>
      </p:sp>
      <p:pic>
        <p:nvPicPr>
          <p:cNvPr id="18" name="Picture 17">
            <a:extLst>
              <a:ext uri="{FF2B5EF4-FFF2-40B4-BE49-F238E27FC236}">
                <a16:creationId xmlns="" xmlns:a16="http://schemas.microsoft.com/office/drawing/2014/main" id="{19039832-B736-4311-A3A7-A47DA4EF52E5}"/>
              </a:ext>
            </a:extLst>
          </p:cNvPr>
          <p:cNvPicPr>
            <a:picLocks noChangeAspect="1"/>
          </p:cNvPicPr>
          <p:nvPr/>
        </p:nvPicPr>
        <p:blipFill rotWithShape="1">
          <a:blip r:embed="rId2">
            <a:extLst>
              <a:ext uri="{28A0092B-C50C-407E-A947-70E740481C1C}">
                <a14:useLocalDpi xmlns:a14="http://schemas.microsoft.com/office/drawing/2010/main" val="0"/>
              </a:ext>
            </a:extLst>
          </a:blip>
          <a:srcRect l="36896" t="20785" r="31716" b="28487"/>
          <a:stretch/>
        </p:blipFill>
        <p:spPr>
          <a:xfrm>
            <a:off x="1104252" y="2065980"/>
            <a:ext cx="1076345" cy="1155240"/>
          </a:xfrm>
          <a:prstGeom prst="ellipse">
            <a:avLst/>
          </a:prstGeom>
          <a:ln>
            <a:noFill/>
          </a:ln>
          <a:effectLst>
            <a:softEdge rad="112500"/>
          </a:effectLst>
        </p:spPr>
      </p:pic>
      <p:pic>
        <p:nvPicPr>
          <p:cNvPr id="20" name="Picture 19" descr="C:\Users\Rae\Desktop\silver trumpets7.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143" b="100000" l="0" r="100000"/>
                    </a14:imgEffect>
                  </a14:imgLayer>
                </a14:imgProps>
              </a:ext>
              <a:ext uri="{28A0092B-C50C-407E-A947-70E740481C1C}">
                <a14:useLocalDpi xmlns:a14="http://schemas.microsoft.com/office/drawing/2010/main" val="0"/>
              </a:ext>
            </a:extLst>
          </a:blip>
          <a:srcRect/>
          <a:stretch>
            <a:fillRect/>
          </a:stretch>
        </p:blipFill>
        <p:spPr bwMode="auto">
          <a:xfrm rot="10580647" flipV="1">
            <a:off x="6114424" y="4200709"/>
            <a:ext cx="1412932" cy="1102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003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5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5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1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1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5" dur="15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6" dur="1500"/>
                                        <p:tgtEl>
                                          <p:spTgt spid="3">
                                            <p:txEl>
                                              <p:pRg st="2" end="2"/>
                                            </p:txEl>
                                          </p:spTgt>
                                        </p:tgtEl>
                                      </p:cBhvr>
                                    </p:animEffect>
                                  </p:childTnLst>
                                </p:cTn>
                              </p:par>
                              <p:par>
                                <p:cTn id="17" presetID="31" presetClass="entr" presetSubtype="0" fill="hold" nodeType="withEffect">
                                  <p:stCondLst>
                                    <p:cond delay="2000"/>
                                  </p:stCondLst>
                                  <p:childTnLst>
                                    <p:set>
                                      <p:cBhvr>
                                        <p:cTn id="18" dur="1" fill="hold">
                                          <p:stCondLst>
                                            <p:cond delay="0"/>
                                          </p:stCondLst>
                                        </p:cTn>
                                        <p:tgtEl>
                                          <p:spTgt spid="35"/>
                                        </p:tgtEl>
                                        <p:attrNameLst>
                                          <p:attrName>style.visibility</p:attrName>
                                        </p:attrNameLst>
                                      </p:cBhvr>
                                      <p:to>
                                        <p:strVal val="visible"/>
                                      </p:to>
                                    </p:set>
                                    <p:anim calcmode="lin" valueType="num">
                                      <p:cBhvr>
                                        <p:cTn id="19" dur="1000" fill="hold"/>
                                        <p:tgtEl>
                                          <p:spTgt spid="35"/>
                                        </p:tgtEl>
                                        <p:attrNameLst>
                                          <p:attrName>ppt_w</p:attrName>
                                        </p:attrNameLst>
                                      </p:cBhvr>
                                      <p:tavLst>
                                        <p:tav tm="0">
                                          <p:val>
                                            <p:fltVal val="0"/>
                                          </p:val>
                                        </p:tav>
                                        <p:tav tm="100000">
                                          <p:val>
                                            <p:strVal val="#ppt_w"/>
                                          </p:val>
                                        </p:tav>
                                      </p:tavLst>
                                    </p:anim>
                                    <p:anim calcmode="lin" valueType="num">
                                      <p:cBhvr>
                                        <p:cTn id="20" dur="1000" fill="hold"/>
                                        <p:tgtEl>
                                          <p:spTgt spid="35"/>
                                        </p:tgtEl>
                                        <p:attrNameLst>
                                          <p:attrName>ppt_h</p:attrName>
                                        </p:attrNameLst>
                                      </p:cBhvr>
                                      <p:tavLst>
                                        <p:tav tm="0">
                                          <p:val>
                                            <p:fltVal val="0"/>
                                          </p:val>
                                        </p:tav>
                                        <p:tav tm="100000">
                                          <p:val>
                                            <p:strVal val="#ppt_h"/>
                                          </p:val>
                                        </p:tav>
                                      </p:tavLst>
                                    </p:anim>
                                    <p:anim calcmode="lin" valueType="num">
                                      <p:cBhvr>
                                        <p:cTn id="21" dur="1000" fill="hold"/>
                                        <p:tgtEl>
                                          <p:spTgt spid="35"/>
                                        </p:tgtEl>
                                        <p:attrNameLst>
                                          <p:attrName>style.rotation</p:attrName>
                                        </p:attrNameLst>
                                      </p:cBhvr>
                                      <p:tavLst>
                                        <p:tav tm="0">
                                          <p:val>
                                            <p:fltVal val="90"/>
                                          </p:val>
                                        </p:tav>
                                        <p:tav tm="100000">
                                          <p:val>
                                            <p:fltVal val="0"/>
                                          </p:val>
                                        </p:tav>
                                      </p:tavLst>
                                    </p:anim>
                                    <p:animEffect transition="in" filter="fade">
                                      <p:cBhvr>
                                        <p:cTn id="22" dur="1000"/>
                                        <p:tgtEl>
                                          <p:spTgt spid="35"/>
                                        </p:tgtEl>
                                      </p:cBhvr>
                                    </p:animEffect>
                                  </p:childTnLst>
                                </p:cTn>
                              </p:par>
                            </p:childTnLst>
                          </p:cTn>
                        </p:par>
                        <p:par>
                          <p:cTn id="23" fill="hold">
                            <p:stCondLst>
                              <p:cond delay="3000"/>
                            </p:stCondLst>
                            <p:childTnLst>
                              <p:par>
                                <p:cTn id="24" presetID="22" presetClass="entr" presetSubtype="1" repeatCount="2000"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up)">
                                      <p:cBhvr>
                                        <p:cTn id="26" dur="500"/>
                                        <p:tgtEl>
                                          <p:spTgt spid="35"/>
                                        </p:tgtEl>
                                      </p:cBhvr>
                                    </p:animEffect>
                                  </p:childTnLst>
                                </p:cTn>
                              </p:par>
                            </p:childTnLst>
                          </p:cTn>
                        </p:par>
                        <p:par>
                          <p:cTn id="27" fill="hold">
                            <p:stCondLst>
                              <p:cond delay="4000"/>
                            </p:stCondLst>
                            <p:childTnLst>
                              <p:par>
                                <p:cTn id="28" presetID="42" presetClass="entr" presetSubtype="0"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1000"/>
                                        <p:tgtEl>
                                          <p:spTgt spid="16"/>
                                        </p:tgtEl>
                                      </p:cBhvr>
                                    </p:animEffect>
                                    <p:anim calcmode="lin" valueType="num">
                                      <p:cBhvr>
                                        <p:cTn id="31" dur="1000" fill="hold"/>
                                        <p:tgtEl>
                                          <p:spTgt spid="16"/>
                                        </p:tgtEl>
                                        <p:attrNameLst>
                                          <p:attrName>ppt_x</p:attrName>
                                        </p:attrNameLst>
                                      </p:cBhvr>
                                      <p:tavLst>
                                        <p:tav tm="0">
                                          <p:val>
                                            <p:strVal val="#ppt_x"/>
                                          </p:val>
                                        </p:tav>
                                        <p:tav tm="100000">
                                          <p:val>
                                            <p:strVal val="#ppt_x"/>
                                          </p:val>
                                        </p:tav>
                                      </p:tavLst>
                                    </p:anim>
                                    <p:anim calcmode="lin" valueType="num">
                                      <p:cBhvr>
                                        <p:cTn id="32" dur="1000" fill="hold"/>
                                        <p:tgtEl>
                                          <p:spTgt spid="16"/>
                                        </p:tgtEl>
                                        <p:attrNameLst>
                                          <p:attrName>ppt_y</p:attrName>
                                        </p:attrNameLst>
                                      </p:cBhvr>
                                      <p:tavLst>
                                        <p:tav tm="0">
                                          <p:val>
                                            <p:strVal val="#ppt_y+.1"/>
                                          </p:val>
                                        </p:tav>
                                        <p:tav tm="100000">
                                          <p:val>
                                            <p:strVal val="#ppt_y"/>
                                          </p:val>
                                        </p:tav>
                                      </p:tavLst>
                                    </p:anim>
                                  </p:childTnLst>
                                </p:cTn>
                              </p:par>
                            </p:childTnLst>
                          </p:cTn>
                        </p:par>
                        <p:par>
                          <p:cTn id="33" fill="hold">
                            <p:stCondLst>
                              <p:cond delay="5000"/>
                            </p:stCondLst>
                            <p:childTnLst>
                              <p:par>
                                <p:cTn id="34" presetID="42" presetClass="entr" presetSubtype="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anim calcmode="lin" valueType="num">
                                      <p:cBhvr>
                                        <p:cTn id="37" dur="1000" fill="hold"/>
                                        <p:tgtEl>
                                          <p:spTgt spid="17"/>
                                        </p:tgtEl>
                                        <p:attrNameLst>
                                          <p:attrName>ppt_x</p:attrName>
                                        </p:attrNameLst>
                                      </p:cBhvr>
                                      <p:tavLst>
                                        <p:tav tm="0">
                                          <p:val>
                                            <p:strVal val="#ppt_x"/>
                                          </p:val>
                                        </p:tav>
                                        <p:tav tm="100000">
                                          <p:val>
                                            <p:strVal val="#ppt_x"/>
                                          </p:val>
                                        </p:tav>
                                      </p:tavLst>
                                    </p:anim>
                                    <p:anim calcmode="lin" valueType="num">
                                      <p:cBhvr>
                                        <p:cTn id="38" dur="1000" fill="hold"/>
                                        <p:tgtEl>
                                          <p:spTgt spid="17"/>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1000"/>
                                        <p:tgtEl>
                                          <p:spTgt spid="20"/>
                                        </p:tgtEl>
                                      </p:cBhvr>
                                    </p:animEffect>
                                    <p:anim calcmode="lin" valueType="num">
                                      <p:cBhvr>
                                        <p:cTn id="42" dur="1000" fill="hold"/>
                                        <p:tgtEl>
                                          <p:spTgt spid="20"/>
                                        </p:tgtEl>
                                        <p:attrNameLst>
                                          <p:attrName>ppt_x</p:attrName>
                                        </p:attrNameLst>
                                      </p:cBhvr>
                                      <p:tavLst>
                                        <p:tav tm="0">
                                          <p:val>
                                            <p:strVal val="#ppt_x"/>
                                          </p:val>
                                        </p:tav>
                                        <p:tav tm="100000">
                                          <p:val>
                                            <p:strVal val="#ppt_x"/>
                                          </p:val>
                                        </p:tav>
                                      </p:tavLst>
                                    </p:anim>
                                    <p:anim calcmode="lin" valueType="num">
                                      <p:cBhvr>
                                        <p:cTn id="43" dur="1000" fill="hold"/>
                                        <p:tgtEl>
                                          <p:spTgt spid="20"/>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1000"/>
                                        <p:tgtEl>
                                          <p:spTgt spid="19"/>
                                        </p:tgtEl>
                                      </p:cBhvr>
                                    </p:animEffect>
                                    <p:anim calcmode="lin" valueType="num">
                                      <p:cBhvr>
                                        <p:cTn id="48" dur="1000" fill="hold"/>
                                        <p:tgtEl>
                                          <p:spTgt spid="19"/>
                                        </p:tgtEl>
                                        <p:attrNameLst>
                                          <p:attrName>ppt_x</p:attrName>
                                        </p:attrNameLst>
                                      </p:cBhvr>
                                      <p:tavLst>
                                        <p:tav tm="0">
                                          <p:val>
                                            <p:strVal val="#ppt_x"/>
                                          </p:val>
                                        </p:tav>
                                        <p:tav tm="100000">
                                          <p:val>
                                            <p:strVal val="#ppt_x"/>
                                          </p:val>
                                        </p:tav>
                                      </p:tavLst>
                                    </p:anim>
                                    <p:anim calcmode="lin" valueType="num">
                                      <p:cBhvr>
                                        <p:cTn id="4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5">
                                            <p:txEl>
                                              <p:pRg st="0" end="0"/>
                                            </p:txEl>
                                          </p:spTgt>
                                        </p:tgtEl>
                                        <p:attrNameLst>
                                          <p:attrName>style.visibility</p:attrName>
                                        </p:attrNameLst>
                                      </p:cBhvr>
                                      <p:to>
                                        <p:strVal val="visible"/>
                                      </p:to>
                                    </p:set>
                                    <p:animEffect transition="in" filter="wipe(left)">
                                      <p:cBhvr>
                                        <p:cTn id="54" dur="3000"/>
                                        <p:tgtEl>
                                          <p:spTgt spid="5">
                                            <p:txEl>
                                              <p:pRg st="0" end="0"/>
                                            </p:txEl>
                                          </p:spTgt>
                                        </p:tgtEl>
                                      </p:cBhvr>
                                    </p:animEffect>
                                  </p:childTnLst>
                                </p:cTn>
                              </p:par>
                              <p:par>
                                <p:cTn id="55" presetID="47" presetClass="entr" presetSubtype="0" fill="hold" grpId="0" nodeType="withEffect">
                                  <p:stCondLst>
                                    <p:cond delay="1500"/>
                                  </p:stCondLst>
                                  <p:childTnLst>
                                    <p:set>
                                      <p:cBhvr>
                                        <p:cTn id="56" dur="1" fill="hold">
                                          <p:stCondLst>
                                            <p:cond delay="0"/>
                                          </p:stCondLst>
                                        </p:cTn>
                                        <p:tgtEl>
                                          <p:spTgt spid="37"/>
                                        </p:tgtEl>
                                        <p:attrNameLst>
                                          <p:attrName>style.visibility</p:attrName>
                                        </p:attrNameLst>
                                      </p:cBhvr>
                                      <p:to>
                                        <p:strVal val="visible"/>
                                      </p:to>
                                    </p:set>
                                    <p:animEffect transition="in" filter="fade">
                                      <p:cBhvr>
                                        <p:cTn id="57" dur="1000"/>
                                        <p:tgtEl>
                                          <p:spTgt spid="37"/>
                                        </p:tgtEl>
                                      </p:cBhvr>
                                    </p:animEffect>
                                    <p:anim calcmode="lin" valueType="num">
                                      <p:cBhvr>
                                        <p:cTn id="58" dur="1000" fill="hold"/>
                                        <p:tgtEl>
                                          <p:spTgt spid="37"/>
                                        </p:tgtEl>
                                        <p:attrNameLst>
                                          <p:attrName>ppt_x</p:attrName>
                                        </p:attrNameLst>
                                      </p:cBhvr>
                                      <p:tavLst>
                                        <p:tav tm="0">
                                          <p:val>
                                            <p:strVal val="#ppt_x"/>
                                          </p:val>
                                        </p:tav>
                                        <p:tav tm="100000">
                                          <p:val>
                                            <p:strVal val="#ppt_x"/>
                                          </p:val>
                                        </p:tav>
                                      </p:tavLst>
                                    </p:anim>
                                    <p:anim calcmode="lin" valueType="num">
                                      <p:cBhvr>
                                        <p:cTn id="59" dur="1000" fill="hold"/>
                                        <p:tgtEl>
                                          <p:spTgt spid="37"/>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425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7" presetClass="entr" presetSubtype="0" fill="hold" nodeType="withEffect">
                                  <p:stCondLst>
                                    <p:cond delay="425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26" presetClass="entr" presetSubtype="0" fill="hold" nodeType="withEffect">
                                  <p:stCondLst>
                                    <p:cond delay="1500"/>
                                  </p:stCondLst>
                                  <p:childTnLst>
                                    <p:set>
                                      <p:cBhvr>
                                        <p:cTn id="71" dur="1" fill="hold">
                                          <p:stCondLst>
                                            <p:cond delay="0"/>
                                          </p:stCondLst>
                                        </p:cTn>
                                        <p:tgtEl>
                                          <p:spTgt spid="26"/>
                                        </p:tgtEl>
                                        <p:attrNameLst>
                                          <p:attrName>style.visibility</p:attrName>
                                        </p:attrNameLst>
                                      </p:cBhvr>
                                      <p:to>
                                        <p:strVal val="visible"/>
                                      </p:to>
                                    </p:set>
                                    <p:animEffect transition="in" filter="wipe(down)">
                                      <p:cBhvr>
                                        <p:cTn id="72" dur="580">
                                          <p:stCondLst>
                                            <p:cond delay="0"/>
                                          </p:stCondLst>
                                        </p:cTn>
                                        <p:tgtEl>
                                          <p:spTgt spid="26"/>
                                        </p:tgtEl>
                                      </p:cBhvr>
                                    </p:animEffect>
                                    <p:anim calcmode="lin" valueType="num">
                                      <p:cBhvr>
                                        <p:cTn id="73"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74"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75"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76"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77"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78" dur="26">
                                          <p:stCondLst>
                                            <p:cond delay="650"/>
                                          </p:stCondLst>
                                        </p:cTn>
                                        <p:tgtEl>
                                          <p:spTgt spid="26"/>
                                        </p:tgtEl>
                                      </p:cBhvr>
                                      <p:to x="100000" y="60000"/>
                                    </p:animScale>
                                    <p:animScale>
                                      <p:cBhvr>
                                        <p:cTn id="79" dur="166" decel="50000">
                                          <p:stCondLst>
                                            <p:cond delay="676"/>
                                          </p:stCondLst>
                                        </p:cTn>
                                        <p:tgtEl>
                                          <p:spTgt spid="26"/>
                                        </p:tgtEl>
                                      </p:cBhvr>
                                      <p:to x="100000" y="100000"/>
                                    </p:animScale>
                                    <p:animScale>
                                      <p:cBhvr>
                                        <p:cTn id="80" dur="26">
                                          <p:stCondLst>
                                            <p:cond delay="1312"/>
                                          </p:stCondLst>
                                        </p:cTn>
                                        <p:tgtEl>
                                          <p:spTgt spid="26"/>
                                        </p:tgtEl>
                                      </p:cBhvr>
                                      <p:to x="100000" y="80000"/>
                                    </p:animScale>
                                    <p:animScale>
                                      <p:cBhvr>
                                        <p:cTn id="81" dur="166" decel="50000">
                                          <p:stCondLst>
                                            <p:cond delay="1338"/>
                                          </p:stCondLst>
                                        </p:cTn>
                                        <p:tgtEl>
                                          <p:spTgt spid="26"/>
                                        </p:tgtEl>
                                      </p:cBhvr>
                                      <p:to x="100000" y="100000"/>
                                    </p:animScale>
                                    <p:animScale>
                                      <p:cBhvr>
                                        <p:cTn id="82" dur="26">
                                          <p:stCondLst>
                                            <p:cond delay="1642"/>
                                          </p:stCondLst>
                                        </p:cTn>
                                        <p:tgtEl>
                                          <p:spTgt spid="26"/>
                                        </p:tgtEl>
                                      </p:cBhvr>
                                      <p:to x="100000" y="90000"/>
                                    </p:animScale>
                                    <p:animScale>
                                      <p:cBhvr>
                                        <p:cTn id="83" dur="166" decel="50000">
                                          <p:stCondLst>
                                            <p:cond delay="1668"/>
                                          </p:stCondLst>
                                        </p:cTn>
                                        <p:tgtEl>
                                          <p:spTgt spid="26"/>
                                        </p:tgtEl>
                                      </p:cBhvr>
                                      <p:to x="100000" y="100000"/>
                                    </p:animScale>
                                    <p:animScale>
                                      <p:cBhvr>
                                        <p:cTn id="84" dur="26">
                                          <p:stCondLst>
                                            <p:cond delay="1808"/>
                                          </p:stCondLst>
                                        </p:cTn>
                                        <p:tgtEl>
                                          <p:spTgt spid="26"/>
                                        </p:tgtEl>
                                      </p:cBhvr>
                                      <p:to x="100000" y="95000"/>
                                    </p:animScale>
                                    <p:animScale>
                                      <p:cBhvr>
                                        <p:cTn id="85" dur="166" decel="50000">
                                          <p:stCondLst>
                                            <p:cond delay="1834"/>
                                          </p:stCondLst>
                                        </p:cTn>
                                        <p:tgtEl>
                                          <p:spTgt spid="26"/>
                                        </p:tgtEl>
                                      </p:cBhvr>
                                      <p:to x="100000" y="100000"/>
                                    </p:animScale>
                                  </p:childTnLst>
                                </p:cTn>
                              </p:par>
                              <p:par>
                                <p:cTn id="86" presetID="22" presetClass="entr" presetSubtype="8" fill="hold" nodeType="withEffect">
                                  <p:stCondLst>
                                    <p:cond delay="425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1500"/>
                                        <p:tgtEl>
                                          <p:spTgt spid="32"/>
                                        </p:tgtEl>
                                      </p:cBhvr>
                                    </p:animEffect>
                                  </p:childTnLst>
                                </p:cTn>
                              </p:par>
                            </p:childTnLst>
                          </p:cTn>
                        </p:par>
                      </p:childTnLst>
                    </p:cTn>
                  </p:par>
                  <p:par>
                    <p:cTn id="89" fill="hold">
                      <p:stCondLst>
                        <p:cond delay="indefinite"/>
                      </p:stCondLst>
                      <p:childTnLst>
                        <p:par>
                          <p:cTn id="90" fill="hold">
                            <p:stCondLst>
                              <p:cond delay="0"/>
                            </p:stCondLst>
                            <p:childTnLst>
                              <p:par>
                                <p:cTn id="91" presetID="6" presetClass="entr" presetSubtype="16" fill="hold" grpId="0" nodeType="click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circle(in)">
                                      <p:cBhvr>
                                        <p:cTn id="93" dur="2000"/>
                                        <p:tgtEl>
                                          <p:spTgt spid="7"/>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nodeType="clickEffect">
                                  <p:stCondLst>
                                    <p:cond delay="0"/>
                                  </p:stCondLst>
                                  <p:childTnLst>
                                    <p:set>
                                      <p:cBhvr>
                                        <p:cTn id="97" dur="1" fill="hold">
                                          <p:stCondLst>
                                            <p:cond delay="0"/>
                                          </p:stCondLst>
                                        </p:cTn>
                                        <p:tgtEl>
                                          <p:spTgt spid="3">
                                            <p:txEl>
                                              <p:pRg st="8" end="8"/>
                                            </p:txEl>
                                          </p:spTgt>
                                        </p:tgtEl>
                                        <p:attrNameLst>
                                          <p:attrName>style.visibility</p:attrName>
                                        </p:attrNameLst>
                                      </p:cBhvr>
                                      <p:to>
                                        <p:strVal val="visible"/>
                                      </p:to>
                                    </p:set>
                                    <p:animEffect transition="in" filter="wipe(left)">
                                      <p:cBhvr>
                                        <p:cTn id="98" dur="1000"/>
                                        <p:tgtEl>
                                          <p:spTgt spid="3">
                                            <p:txEl>
                                              <p:pRg st="8" end="8"/>
                                            </p:txEl>
                                          </p:spTgt>
                                        </p:tgtEl>
                                      </p:cBhvr>
                                    </p:animEffect>
                                  </p:childTnLst>
                                </p:cTn>
                              </p:par>
                              <p:par>
                                <p:cTn id="99" presetID="26" presetClass="entr" presetSubtype="0" fill="hold" grpId="0" nodeType="withEffect">
                                  <p:stCondLst>
                                    <p:cond delay="1250"/>
                                  </p:stCondLst>
                                  <p:childTnLst>
                                    <p:set>
                                      <p:cBhvr>
                                        <p:cTn id="100" dur="1" fill="hold">
                                          <p:stCondLst>
                                            <p:cond delay="0"/>
                                          </p:stCondLst>
                                        </p:cTn>
                                        <p:tgtEl>
                                          <p:spTgt spid="38"/>
                                        </p:tgtEl>
                                        <p:attrNameLst>
                                          <p:attrName>style.visibility</p:attrName>
                                        </p:attrNameLst>
                                      </p:cBhvr>
                                      <p:to>
                                        <p:strVal val="visible"/>
                                      </p:to>
                                    </p:set>
                                    <p:animEffect transition="in" filter="wipe(down)">
                                      <p:cBhvr>
                                        <p:cTn id="101" dur="870">
                                          <p:stCondLst>
                                            <p:cond delay="0"/>
                                          </p:stCondLst>
                                        </p:cTn>
                                        <p:tgtEl>
                                          <p:spTgt spid="38"/>
                                        </p:tgtEl>
                                      </p:cBhvr>
                                    </p:animEffect>
                                    <p:anim calcmode="lin" valueType="num">
                                      <p:cBhvr>
                                        <p:cTn id="102" dur="2733"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103" dur="99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104" dur="996" tmFilter="0, 0; 0.125,0.2665; 0.25,0.4; 0.375,0.465; 0.5,0.5;  0.625,0.535; 0.75,0.6; 0.875,0.7335; 1,1">
                                          <p:stCondLst>
                                            <p:cond delay="996"/>
                                          </p:stCondLst>
                                        </p:cTn>
                                        <p:tgtEl>
                                          <p:spTgt spid="38"/>
                                        </p:tgtEl>
                                        <p:attrNameLst>
                                          <p:attrName>ppt_y</p:attrName>
                                        </p:attrNameLst>
                                      </p:cBhvr>
                                      <p:tavLst>
                                        <p:tav tm="0" fmla="#ppt_y-sin(pi*$)/9">
                                          <p:val>
                                            <p:fltVal val="0"/>
                                          </p:val>
                                        </p:tav>
                                        <p:tav tm="100000">
                                          <p:val>
                                            <p:fltVal val="1"/>
                                          </p:val>
                                        </p:tav>
                                      </p:tavLst>
                                    </p:anim>
                                    <p:anim calcmode="lin" valueType="num">
                                      <p:cBhvr>
                                        <p:cTn id="105" dur="498" tmFilter="0, 0; 0.125,0.2665; 0.25,0.4; 0.375,0.465; 0.5,0.5;  0.625,0.535; 0.75,0.6; 0.875,0.7335; 1,1">
                                          <p:stCondLst>
                                            <p:cond delay="1986"/>
                                          </p:stCondLst>
                                        </p:cTn>
                                        <p:tgtEl>
                                          <p:spTgt spid="38"/>
                                        </p:tgtEl>
                                        <p:attrNameLst>
                                          <p:attrName>ppt_y</p:attrName>
                                        </p:attrNameLst>
                                      </p:cBhvr>
                                      <p:tavLst>
                                        <p:tav tm="0" fmla="#ppt_y-sin(pi*$)/27">
                                          <p:val>
                                            <p:fltVal val="0"/>
                                          </p:val>
                                        </p:tav>
                                        <p:tav tm="100000">
                                          <p:val>
                                            <p:fltVal val="1"/>
                                          </p:val>
                                        </p:tav>
                                      </p:tavLst>
                                    </p:anim>
                                    <p:anim calcmode="lin" valueType="num">
                                      <p:cBhvr>
                                        <p:cTn id="106" dur="246" tmFilter="0, 0; 0.125,0.2665; 0.25,0.4; 0.375,0.465; 0.5,0.5;  0.625,0.535; 0.75,0.6; 0.875,0.7335; 1,1">
                                          <p:stCondLst>
                                            <p:cond delay="2484"/>
                                          </p:stCondLst>
                                        </p:cTn>
                                        <p:tgtEl>
                                          <p:spTgt spid="38"/>
                                        </p:tgtEl>
                                        <p:attrNameLst>
                                          <p:attrName>ppt_y</p:attrName>
                                        </p:attrNameLst>
                                      </p:cBhvr>
                                      <p:tavLst>
                                        <p:tav tm="0" fmla="#ppt_y-sin(pi*$)/81">
                                          <p:val>
                                            <p:fltVal val="0"/>
                                          </p:val>
                                        </p:tav>
                                        <p:tav tm="100000">
                                          <p:val>
                                            <p:fltVal val="1"/>
                                          </p:val>
                                        </p:tav>
                                      </p:tavLst>
                                    </p:anim>
                                    <p:animScale>
                                      <p:cBhvr>
                                        <p:cTn id="107" dur="39">
                                          <p:stCondLst>
                                            <p:cond delay="975"/>
                                          </p:stCondLst>
                                        </p:cTn>
                                        <p:tgtEl>
                                          <p:spTgt spid="38"/>
                                        </p:tgtEl>
                                      </p:cBhvr>
                                      <p:to x="100000" y="60000"/>
                                    </p:animScale>
                                    <p:animScale>
                                      <p:cBhvr>
                                        <p:cTn id="108" dur="249" decel="50000">
                                          <p:stCondLst>
                                            <p:cond delay="1014"/>
                                          </p:stCondLst>
                                        </p:cTn>
                                        <p:tgtEl>
                                          <p:spTgt spid="38"/>
                                        </p:tgtEl>
                                      </p:cBhvr>
                                      <p:to x="100000" y="100000"/>
                                    </p:animScale>
                                    <p:animScale>
                                      <p:cBhvr>
                                        <p:cTn id="109" dur="39">
                                          <p:stCondLst>
                                            <p:cond delay="1968"/>
                                          </p:stCondLst>
                                        </p:cTn>
                                        <p:tgtEl>
                                          <p:spTgt spid="38"/>
                                        </p:tgtEl>
                                      </p:cBhvr>
                                      <p:to x="100000" y="80000"/>
                                    </p:animScale>
                                    <p:animScale>
                                      <p:cBhvr>
                                        <p:cTn id="110" dur="249" decel="50000">
                                          <p:stCondLst>
                                            <p:cond delay="2007"/>
                                          </p:stCondLst>
                                        </p:cTn>
                                        <p:tgtEl>
                                          <p:spTgt spid="38"/>
                                        </p:tgtEl>
                                      </p:cBhvr>
                                      <p:to x="100000" y="100000"/>
                                    </p:animScale>
                                    <p:animScale>
                                      <p:cBhvr>
                                        <p:cTn id="111" dur="39">
                                          <p:stCondLst>
                                            <p:cond delay="2463"/>
                                          </p:stCondLst>
                                        </p:cTn>
                                        <p:tgtEl>
                                          <p:spTgt spid="38"/>
                                        </p:tgtEl>
                                      </p:cBhvr>
                                      <p:to x="100000" y="90000"/>
                                    </p:animScale>
                                    <p:animScale>
                                      <p:cBhvr>
                                        <p:cTn id="112" dur="249" decel="50000">
                                          <p:stCondLst>
                                            <p:cond delay="2502"/>
                                          </p:stCondLst>
                                        </p:cTn>
                                        <p:tgtEl>
                                          <p:spTgt spid="38"/>
                                        </p:tgtEl>
                                      </p:cBhvr>
                                      <p:to x="100000" y="100000"/>
                                    </p:animScale>
                                    <p:animScale>
                                      <p:cBhvr>
                                        <p:cTn id="113" dur="39">
                                          <p:stCondLst>
                                            <p:cond delay="2712"/>
                                          </p:stCondLst>
                                        </p:cTn>
                                        <p:tgtEl>
                                          <p:spTgt spid="38"/>
                                        </p:tgtEl>
                                      </p:cBhvr>
                                      <p:to x="100000" y="95000"/>
                                    </p:animScale>
                                    <p:animScale>
                                      <p:cBhvr>
                                        <p:cTn id="114" dur="249" decel="50000">
                                          <p:stCondLst>
                                            <p:cond delay="2751"/>
                                          </p:stCondLst>
                                        </p:cTn>
                                        <p:tgtEl>
                                          <p:spTgt spid="38"/>
                                        </p:tgtEl>
                                      </p:cBhvr>
                                      <p:to x="100000" y="100000"/>
                                    </p:animScale>
                                  </p:childTnLst>
                                </p:cTn>
                              </p:par>
                              <p:par>
                                <p:cTn id="115" presetID="26" presetClass="entr" presetSubtype="0" fill="hold" grpId="0" nodeType="withEffect">
                                  <p:stCondLst>
                                    <p:cond delay="1250"/>
                                  </p:stCondLst>
                                  <p:childTnLst>
                                    <p:set>
                                      <p:cBhvr>
                                        <p:cTn id="116" dur="1" fill="hold">
                                          <p:stCondLst>
                                            <p:cond delay="0"/>
                                          </p:stCondLst>
                                        </p:cTn>
                                        <p:tgtEl>
                                          <p:spTgt spid="41"/>
                                        </p:tgtEl>
                                        <p:attrNameLst>
                                          <p:attrName>style.visibility</p:attrName>
                                        </p:attrNameLst>
                                      </p:cBhvr>
                                      <p:to>
                                        <p:strVal val="visible"/>
                                      </p:to>
                                    </p:set>
                                    <p:animEffect transition="in" filter="wipe(down)">
                                      <p:cBhvr>
                                        <p:cTn id="117" dur="870">
                                          <p:stCondLst>
                                            <p:cond delay="0"/>
                                          </p:stCondLst>
                                        </p:cTn>
                                        <p:tgtEl>
                                          <p:spTgt spid="41"/>
                                        </p:tgtEl>
                                      </p:cBhvr>
                                    </p:animEffect>
                                    <p:anim calcmode="lin" valueType="num">
                                      <p:cBhvr>
                                        <p:cTn id="118" dur="2733"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119" dur="996"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120" dur="996" tmFilter="0, 0; 0.125,0.2665; 0.25,0.4; 0.375,0.465; 0.5,0.5;  0.625,0.535; 0.75,0.6; 0.875,0.7335; 1,1">
                                          <p:stCondLst>
                                            <p:cond delay="996"/>
                                          </p:stCondLst>
                                        </p:cTn>
                                        <p:tgtEl>
                                          <p:spTgt spid="41"/>
                                        </p:tgtEl>
                                        <p:attrNameLst>
                                          <p:attrName>ppt_y</p:attrName>
                                        </p:attrNameLst>
                                      </p:cBhvr>
                                      <p:tavLst>
                                        <p:tav tm="0" fmla="#ppt_y-sin(pi*$)/9">
                                          <p:val>
                                            <p:fltVal val="0"/>
                                          </p:val>
                                        </p:tav>
                                        <p:tav tm="100000">
                                          <p:val>
                                            <p:fltVal val="1"/>
                                          </p:val>
                                        </p:tav>
                                      </p:tavLst>
                                    </p:anim>
                                    <p:anim calcmode="lin" valueType="num">
                                      <p:cBhvr>
                                        <p:cTn id="121" dur="498" tmFilter="0, 0; 0.125,0.2665; 0.25,0.4; 0.375,0.465; 0.5,0.5;  0.625,0.535; 0.75,0.6; 0.875,0.7335; 1,1">
                                          <p:stCondLst>
                                            <p:cond delay="1986"/>
                                          </p:stCondLst>
                                        </p:cTn>
                                        <p:tgtEl>
                                          <p:spTgt spid="41"/>
                                        </p:tgtEl>
                                        <p:attrNameLst>
                                          <p:attrName>ppt_y</p:attrName>
                                        </p:attrNameLst>
                                      </p:cBhvr>
                                      <p:tavLst>
                                        <p:tav tm="0" fmla="#ppt_y-sin(pi*$)/27">
                                          <p:val>
                                            <p:fltVal val="0"/>
                                          </p:val>
                                        </p:tav>
                                        <p:tav tm="100000">
                                          <p:val>
                                            <p:fltVal val="1"/>
                                          </p:val>
                                        </p:tav>
                                      </p:tavLst>
                                    </p:anim>
                                    <p:anim calcmode="lin" valueType="num">
                                      <p:cBhvr>
                                        <p:cTn id="122" dur="246" tmFilter="0, 0; 0.125,0.2665; 0.25,0.4; 0.375,0.465; 0.5,0.5;  0.625,0.535; 0.75,0.6; 0.875,0.7335; 1,1">
                                          <p:stCondLst>
                                            <p:cond delay="2484"/>
                                          </p:stCondLst>
                                        </p:cTn>
                                        <p:tgtEl>
                                          <p:spTgt spid="41"/>
                                        </p:tgtEl>
                                        <p:attrNameLst>
                                          <p:attrName>ppt_y</p:attrName>
                                        </p:attrNameLst>
                                      </p:cBhvr>
                                      <p:tavLst>
                                        <p:tav tm="0" fmla="#ppt_y-sin(pi*$)/81">
                                          <p:val>
                                            <p:fltVal val="0"/>
                                          </p:val>
                                        </p:tav>
                                        <p:tav tm="100000">
                                          <p:val>
                                            <p:fltVal val="1"/>
                                          </p:val>
                                        </p:tav>
                                      </p:tavLst>
                                    </p:anim>
                                    <p:animScale>
                                      <p:cBhvr>
                                        <p:cTn id="123" dur="39">
                                          <p:stCondLst>
                                            <p:cond delay="975"/>
                                          </p:stCondLst>
                                        </p:cTn>
                                        <p:tgtEl>
                                          <p:spTgt spid="41"/>
                                        </p:tgtEl>
                                      </p:cBhvr>
                                      <p:to x="100000" y="60000"/>
                                    </p:animScale>
                                    <p:animScale>
                                      <p:cBhvr>
                                        <p:cTn id="124" dur="249" decel="50000">
                                          <p:stCondLst>
                                            <p:cond delay="1014"/>
                                          </p:stCondLst>
                                        </p:cTn>
                                        <p:tgtEl>
                                          <p:spTgt spid="41"/>
                                        </p:tgtEl>
                                      </p:cBhvr>
                                      <p:to x="100000" y="100000"/>
                                    </p:animScale>
                                    <p:animScale>
                                      <p:cBhvr>
                                        <p:cTn id="125" dur="39">
                                          <p:stCondLst>
                                            <p:cond delay="1968"/>
                                          </p:stCondLst>
                                        </p:cTn>
                                        <p:tgtEl>
                                          <p:spTgt spid="41"/>
                                        </p:tgtEl>
                                      </p:cBhvr>
                                      <p:to x="100000" y="80000"/>
                                    </p:animScale>
                                    <p:animScale>
                                      <p:cBhvr>
                                        <p:cTn id="126" dur="249" decel="50000">
                                          <p:stCondLst>
                                            <p:cond delay="2007"/>
                                          </p:stCondLst>
                                        </p:cTn>
                                        <p:tgtEl>
                                          <p:spTgt spid="41"/>
                                        </p:tgtEl>
                                      </p:cBhvr>
                                      <p:to x="100000" y="100000"/>
                                    </p:animScale>
                                    <p:animScale>
                                      <p:cBhvr>
                                        <p:cTn id="127" dur="39">
                                          <p:stCondLst>
                                            <p:cond delay="2463"/>
                                          </p:stCondLst>
                                        </p:cTn>
                                        <p:tgtEl>
                                          <p:spTgt spid="41"/>
                                        </p:tgtEl>
                                      </p:cBhvr>
                                      <p:to x="100000" y="90000"/>
                                    </p:animScale>
                                    <p:animScale>
                                      <p:cBhvr>
                                        <p:cTn id="128" dur="249" decel="50000">
                                          <p:stCondLst>
                                            <p:cond delay="2502"/>
                                          </p:stCondLst>
                                        </p:cTn>
                                        <p:tgtEl>
                                          <p:spTgt spid="41"/>
                                        </p:tgtEl>
                                      </p:cBhvr>
                                      <p:to x="100000" y="100000"/>
                                    </p:animScale>
                                    <p:animScale>
                                      <p:cBhvr>
                                        <p:cTn id="129" dur="39">
                                          <p:stCondLst>
                                            <p:cond delay="2712"/>
                                          </p:stCondLst>
                                        </p:cTn>
                                        <p:tgtEl>
                                          <p:spTgt spid="41"/>
                                        </p:tgtEl>
                                      </p:cBhvr>
                                      <p:to x="100000" y="95000"/>
                                    </p:animScale>
                                    <p:animScale>
                                      <p:cBhvr>
                                        <p:cTn id="130" dur="249" decel="50000">
                                          <p:stCondLst>
                                            <p:cond delay="2751"/>
                                          </p:stCondLst>
                                        </p:cTn>
                                        <p:tgtEl>
                                          <p:spTgt spid="41"/>
                                        </p:tgtEl>
                                      </p:cBhvr>
                                      <p:to x="100000" y="100000"/>
                                    </p:animScale>
                                  </p:childTnLst>
                                </p:cTn>
                              </p:par>
                            </p:childTnLst>
                          </p:cTn>
                        </p:par>
                        <p:par>
                          <p:cTn id="131" fill="hold">
                            <p:stCondLst>
                              <p:cond delay="4250"/>
                            </p:stCondLst>
                            <p:childTnLst>
                              <p:par>
                                <p:cTn id="132" presetID="22" presetClass="entr" presetSubtype="1" fill="hold" grpId="0" nodeType="afterEffect">
                                  <p:stCondLst>
                                    <p:cond delay="0"/>
                                  </p:stCondLst>
                                  <p:childTnLst>
                                    <p:set>
                                      <p:cBhvr>
                                        <p:cTn id="133" dur="1" fill="hold">
                                          <p:stCondLst>
                                            <p:cond delay="0"/>
                                          </p:stCondLst>
                                        </p:cTn>
                                        <p:tgtEl>
                                          <p:spTgt spid="6"/>
                                        </p:tgtEl>
                                        <p:attrNameLst>
                                          <p:attrName>style.visibility</p:attrName>
                                        </p:attrNameLst>
                                      </p:cBhvr>
                                      <p:to>
                                        <p:strVal val="visible"/>
                                      </p:to>
                                    </p:set>
                                    <p:animEffect transition="in" filter="wipe(up)">
                                      <p:cBhvr>
                                        <p:cTn id="134"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6" grpId="0" animBg="1"/>
      <p:bldP spid="37" grpId="0"/>
      <p:bldP spid="41" grpId="0" animBg="1"/>
      <p:bldP spid="6" grpId="0" animBg="1"/>
      <p:bldP spid="7" grpId="0" animBg="1"/>
      <p:bldP spid="17"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727" y="251068"/>
            <a:ext cx="11280955" cy="781897"/>
          </a:xfrm>
          <a:solidFill>
            <a:schemeClr val="accent4">
              <a:lumMod val="20000"/>
              <a:lumOff val="80000"/>
            </a:schemeClr>
          </a:solidFill>
          <a:ln w="76200">
            <a:solidFill>
              <a:schemeClr val="accent2">
                <a:lumMod val="75000"/>
              </a:schemeClr>
            </a:solidFill>
          </a:ln>
          <a:effectLst>
            <a:glow rad="520700">
              <a:srgbClr val="34E9FC">
                <a:alpha val="90000"/>
              </a:srgbClr>
            </a:glow>
          </a:effectLst>
          <a:scene3d>
            <a:camera prst="orthographicFront"/>
            <a:lightRig rig="threePt" dir="t"/>
          </a:scene3d>
          <a:sp3d>
            <a:bevelT prst="angle"/>
          </a:sp3d>
        </p:spPr>
        <p:txBody>
          <a:bodyPr>
            <a:normAutofit fontScale="90000"/>
            <a:sp3d extrusionH="57150">
              <a:bevelT w="38100" h="38100"/>
            </a:sp3d>
          </a:bodyPr>
          <a:lstStyle/>
          <a:p>
            <a:pPr algn="ctr"/>
            <a:r>
              <a:rPr lang="en-US" b="1" dirty="0">
                <a:ln>
                  <a:solidFill>
                    <a:schemeClr val="tx1"/>
                  </a:solidFill>
                </a:ln>
                <a:solidFill>
                  <a:srgbClr val="34E9FC"/>
                </a:solidFill>
                <a:effectLst>
                  <a:glow rad="127000">
                    <a:srgbClr val="00FF00"/>
                  </a:glow>
                </a:effectLst>
                <a:latin typeface="Arial Black" panose="020B0A04020102020204" pitchFamily="34" charset="0"/>
              </a:rPr>
              <a:t>Yahusha</a:t>
            </a:r>
            <a:r>
              <a:rPr lang="en-US" b="1" dirty="0">
                <a:ln>
                  <a:solidFill>
                    <a:schemeClr val="tx1"/>
                  </a:solidFill>
                </a:ln>
                <a:solidFill>
                  <a:srgbClr val="FF3399"/>
                </a:solidFill>
                <a:effectLst>
                  <a:glow rad="127000">
                    <a:srgbClr val="00FF00"/>
                  </a:glow>
                </a:effectLst>
              </a:rPr>
              <a:t> Arrives </a:t>
            </a:r>
            <a:r>
              <a:rPr lang="en-US" b="1" dirty="0">
                <a:ln w="19050">
                  <a:solidFill>
                    <a:schemeClr val="tx1"/>
                  </a:solidFill>
                </a:ln>
                <a:solidFill>
                  <a:srgbClr val="FF3399"/>
                </a:solidFill>
                <a:effectLst>
                  <a:glow rad="127000">
                    <a:srgbClr val="00FF00"/>
                  </a:glow>
                </a:effectLst>
              </a:rPr>
              <a:t>“Late” - </a:t>
            </a:r>
            <a:r>
              <a:rPr lang="en-US" b="1" dirty="0">
                <a:ln>
                  <a:solidFill>
                    <a:schemeClr val="tx1"/>
                  </a:solidFill>
                </a:ln>
                <a:solidFill>
                  <a:srgbClr val="FF3399"/>
                </a:solidFill>
                <a:effectLst>
                  <a:glow rad="127000">
                    <a:srgbClr val="00FF00"/>
                  </a:glow>
                </a:effectLst>
              </a:rPr>
              <a:t>But Very  -  </a:t>
            </a:r>
            <a:r>
              <a:rPr lang="en-US" b="1" dirty="0">
                <a:ln w="28575">
                  <a:solidFill>
                    <a:srgbClr val="CC00FF"/>
                  </a:solidFill>
                </a:ln>
                <a:solidFill>
                  <a:srgbClr val="34E9FC"/>
                </a:solidFill>
                <a:effectLst>
                  <a:glow rad="127000">
                    <a:srgbClr val="00FF00"/>
                  </a:glow>
                </a:effectLst>
                <a:latin typeface="Arial Black" panose="020B0A04020102020204" pitchFamily="34" charset="0"/>
              </a:rPr>
              <a:t>“On Time!”</a:t>
            </a:r>
          </a:p>
        </p:txBody>
      </p:sp>
      <p:sp>
        <p:nvSpPr>
          <p:cNvPr id="3" name="Content Placeholder 2"/>
          <p:cNvSpPr>
            <a:spLocks noGrp="1"/>
          </p:cNvSpPr>
          <p:nvPr>
            <p:ph idx="1"/>
          </p:nvPr>
        </p:nvSpPr>
        <p:spPr>
          <a:xfrm>
            <a:off x="215153" y="1250576"/>
            <a:ext cx="11739282" cy="5351930"/>
          </a:xfrm>
          <a:solidFill>
            <a:schemeClr val="bg2"/>
          </a:solidFill>
          <a:ln w="28575">
            <a:solidFill>
              <a:schemeClr val="accent5">
                <a:lumMod val="75000"/>
              </a:schemeClr>
            </a:solidFill>
          </a:ln>
          <a:effectLst/>
          <a:scene3d>
            <a:camera prst="orthographicFront"/>
            <a:lightRig rig="threePt" dir="t"/>
          </a:scene3d>
          <a:sp3d>
            <a:bevelT w="114300" prst="artDeco"/>
          </a:sp3d>
        </p:spPr>
        <p:txBody>
          <a:bodyPr>
            <a:normAutofit/>
            <a:sp3d extrusionH="57150">
              <a:bevelT w="38100" h="38100"/>
            </a:sp3d>
          </a:bodyPr>
          <a:lstStyle/>
          <a:p>
            <a:pPr marL="0" lvl="0" indent="0">
              <a:buNone/>
            </a:pPr>
            <a:endParaRPr lang="en-US" dirty="0">
              <a:solidFill>
                <a:prstClr val="black"/>
              </a:solidFill>
              <a:latin typeface="Georgia" panose="02040502050405020303" pitchFamily="18" charset="0"/>
            </a:endParaRPr>
          </a:p>
          <a:p>
            <a:pPr marL="0" lvl="0" indent="0">
              <a:buNone/>
            </a:pPr>
            <a:r>
              <a:rPr lang="en-US" dirty="0">
                <a:solidFill>
                  <a:prstClr val="black"/>
                </a:solidFill>
                <a:latin typeface="Georgia" panose="02040502050405020303" pitchFamily="18" charset="0"/>
              </a:rPr>
              <a:t>     </a:t>
            </a:r>
            <a:endParaRPr lang="en-US" dirty="0">
              <a:solidFill>
                <a:prstClr val="black"/>
              </a:solidFill>
            </a:endParaRPr>
          </a:p>
          <a:p>
            <a:pPr marL="457200" lvl="1" indent="0">
              <a:buNone/>
            </a:pPr>
            <a:endParaRPr lang="en-US" dirty="0">
              <a:solidFill>
                <a:prstClr val="black"/>
              </a:solidFill>
            </a:endParaRPr>
          </a:p>
          <a:p>
            <a:pPr marL="457200" lvl="1" indent="0">
              <a:buNone/>
            </a:pPr>
            <a:r>
              <a:rPr lang="en-US" dirty="0">
                <a:solidFill>
                  <a:prstClr val="black"/>
                </a:solidFill>
              </a:rPr>
              <a:t>       </a:t>
            </a:r>
          </a:p>
          <a:p>
            <a:pPr marL="457200" lvl="1" indent="0">
              <a:buNone/>
            </a:pPr>
            <a:r>
              <a:rPr lang="en-US" dirty="0">
                <a:solidFill>
                  <a:prstClr val="black"/>
                </a:solidFill>
              </a:rPr>
              <a:t>					</a:t>
            </a:r>
            <a:endParaRPr lang="en-US" dirty="0">
              <a:solidFill>
                <a:srgbClr val="008080"/>
              </a:solidFill>
              <a:latin typeface="Georgia" panose="02040502050405020303" pitchFamily="18" charset="0"/>
            </a:endParaRPr>
          </a:p>
          <a:p>
            <a:pPr marL="0" indent="0">
              <a:buNone/>
            </a:pPr>
            <a:r>
              <a:rPr lang="en-US" dirty="0">
                <a:solidFill>
                  <a:srgbClr val="008080"/>
                </a:solidFill>
                <a:latin typeface="Georgia" panose="02040502050405020303" pitchFamily="18" charset="0"/>
              </a:rPr>
              <a:t>John 7:14</a:t>
            </a:r>
            <a:r>
              <a:rPr lang="en-US" dirty="0">
                <a:solidFill>
                  <a:prstClr val="black"/>
                </a:solidFill>
                <a:latin typeface="Georgia" panose="02040502050405020303" pitchFamily="18" charset="0"/>
              </a:rPr>
              <a:t>  </a:t>
            </a:r>
            <a:r>
              <a:rPr lang="en-US" dirty="0">
                <a:solidFill>
                  <a:schemeClr val="accent2">
                    <a:lumMod val="75000"/>
                  </a:schemeClr>
                </a:solidFill>
                <a:latin typeface="Georgia" panose="02040502050405020303" pitchFamily="18" charset="0"/>
              </a:rPr>
              <a:t>And </a:t>
            </a:r>
            <a:r>
              <a:rPr lang="en-US" b="1" u="sng" dirty="0">
                <a:ln>
                  <a:solidFill>
                    <a:sysClr val="windowText" lastClr="000000"/>
                  </a:solidFill>
                </a:ln>
                <a:solidFill>
                  <a:schemeClr val="accent2">
                    <a:lumMod val="75000"/>
                  </a:schemeClr>
                </a:solidFill>
                <a:latin typeface="Georgia" panose="02040502050405020303" pitchFamily="18" charset="0"/>
              </a:rPr>
              <a:t>about</a:t>
            </a:r>
            <a:r>
              <a:rPr lang="en-US" dirty="0">
                <a:solidFill>
                  <a:schemeClr val="accent2">
                    <a:lumMod val="75000"/>
                  </a:schemeClr>
                </a:solidFill>
                <a:latin typeface="Georgia" panose="02040502050405020303" pitchFamily="18" charset="0"/>
              </a:rPr>
              <a:t> the        				        </a:t>
            </a:r>
            <a:r>
              <a:rPr lang="he-IL" dirty="0">
                <a:solidFill>
                  <a:srgbClr val="0000CC"/>
                </a:solidFill>
                <a:latin typeface="SBL Hebrew"/>
              </a:rPr>
              <a:t>יהושע</a:t>
            </a:r>
            <a:r>
              <a:rPr lang="en-US" dirty="0">
                <a:solidFill>
                  <a:srgbClr val="0000CC"/>
                </a:solidFill>
                <a:latin typeface="SBL Hebrew"/>
              </a:rPr>
              <a:t> </a:t>
            </a:r>
            <a:r>
              <a:rPr lang="en-US" dirty="0">
                <a:solidFill>
                  <a:srgbClr val="0000CC"/>
                </a:solidFill>
                <a:latin typeface="Georgia" panose="02040502050405020303" pitchFamily="18" charset="0"/>
              </a:rPr>
              <a:t>[Yahusha] 	</a:t>
            </a:r>
            <a:r>
              <a:rPr lang="en-US" b="1" dirty="0">
                <a:ln>
                  <a:solidFill>
                    <a:schemeClr val="tx1"/>
                  </a:solidFill>
                </a:ln>
                <a:solidFill>
                  <a:schemeClr val="accent2">
                    <a:lumMod val="75000"/>
                  </a:schemeClr>
                </a:solidFill>
                <a:effectLst>
                  <a:glow rad="127000">
                    <a:srgbClr val="34E9FC"/>
                  </a:glow>
                </a:effectLst>
                <a:latin typeface="Georgia" panose="02040502050405020303" pitchFamily="18" charset="0"/>
              </a:rPr>
              <a:t>went up into the Set-apart Place,</a:t>
            </a:r>
            <a:r>
              <a:rPr lang="en-US" dirty="0">
                <a:solidFill>
                  <a:schemeClr val="accent2">
                    <a:lumMod val="75000"/>
                  </a:schemeClr>
                </a:solidFill>
                <a:latin typeface="Georgia" panose="02040502050405020303" pitchFamily="18" charset="0"/>
              </a:rPr>
              <a:t> and He was teaching. </a:t>
            </a:r>
            <a:endParaRPr lang="en-US" dirty="0">
              <a:solidFill>
                <a:prstClr val="black"/>
              </a:solidFill>
            </a:endParaRPr>
          </a:p>
        </p:txBody>
      </p:sp>
      <p:sp>
        <p:nvSpPr>
          <p:cNvPr id="4" name="Slide Number Placeholder 3"/>
          <p:cNvSpPr>
            <a:spLocks noGrp="1"/>
          </p:cNvSpPr>
          <p:nvPr>
            <p:ph type="sldNum" sz="quarter" idx="12"/>
          </p:nvPr>
        </p:nvSpPr>
        <p:spPr>
          <a:xfrm>
            <a:off x="11850366" y="6512136"/>
            <a:ext cx="366912" cy="365125"/>
          </a:xfrm>
        </p:spPr>
        <p:txBody>
          <a:bodyPr/>
          <a:lstStyle/>
          <a:p>
            <a:fld id="{0B555D82-D20F-4DB7-B3E9-7B7EAC2F87A9}" type="slidenum">
              <a:rPr lang="en-US" smtClean="0">
                <a:solidFill>
                  <a:schemeClr val="tx1"/>
                </a:solidFill>
              </a:rPr>
              <a:t>25</a:t>
            </a:fld>
            <a:endParaRPr lang="en-US" dirty="0">
              <a:solidFill>
                <a:schemeClr val="tx1"/>
              </a:solidFill>
            </a:endParaRPr>
          </a:p>
        </p:txBody>
      </p:sp>
      <p:sp>
        <p:nvSpPr>
          <p:cNvPr id="38" name="Rectangle 37"/>
          <p:cNvSpPr/>
          <p:nvPr/>
        </p:nvSpPr>
        <p:spPr>
          <a:xfrm>
            <a:off x="4362357" y="3331029"/>
            <a:ext cx="4820234" cy="5937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US" sz="3600" b="1" dirty="0">
                <a:ln>
                  <a:solidFill>
                    <a:schemeClr val="tx1"/>
                  </a:solidFill>
                </a:ln>
                <a:solidFill>
                  <a:schemeClr val="accent2">
                    <a:lumMod val="75000"/>
                  </a:schemeClr>
                </a:solidFill>
                <a:effectLst>
                  <a:glow rad="101600">
                    <a:srgbClr val="34E9FC">
                      <a:alpha val="90000"/>
                    </a:srgbClr>
                  </a:glow>
                </a:effectLst>
                <a:latin typeface="Georgia" panose="02040502050405020303" pitchFamily="18" charset="0"/>
              </a:rPr>
              <a:t>MIDDLE</a:t>
            </a:r>
            <a:r>
              <a:rPr lang="en-US" sz="2800" b="1" dirty="0">
                <a:ln>
                  <a:solidFill>
                    <a:schemeClr val="tx1"/>
                  </a:solidFill>
                </a:ln>
                <a:solidFill>
                  <a:schemeClr val="accent2">
                    <a:lumMod val="75000"/>
                  </a:schemeClr>
                </a:solidFill>
                <a:effectLst>
                  <a:glow rad="101600">
                    <a:srgbClr val="34E9FC">
                      <a:alpha val="90000"/>
                    </a:srgbClr>
                  </a:glow>
                </a:effectLst>
                <a:latin typeface="Georgia" panose="02040502050405020303" pitchFamily="18" charset="0"/>
              </a:rPr>
              <a:t> of the festival</a:t>
            </a:r>
          </a:p>
        </p:txBody>
      </p:sp>
      <p:graphicFrame>
        <p:nvGraphicFramePr>
          <p:cNvPr id="32" name="Table 31"/>
          <p:cNvGraphicFramePr>
            <a:graphicFrameLocks noGrp="1"/>
          </p:cNvGraphicFramePr>
          <p:nvPr>
            <p:extLst>
              <p:ext uri="{D42A27DB-BD31-4B8C-83A1-F6EECF244321}">
                <p14:modId xmlns:p14="http://schemas.microsoft.com/office/powerpoint/2010/main" val="2771257572"/>
              </p:ext>
            </p:extLst>
          </p:nvPr>
        </p:nvGraphicFramePr>
        <p:xfrm>
          <a:off x="435431" y="2048317"/>
          <a:ext cx="11244944" cy="675013"/>
        </p:xfrm>
        <a:graphic>
          <a:graphicData uri="http://schemas.openxmlformats.org/drawingml/2006/table">
            <a:tbl>
              <a:tblPr firstRow="1" bandRow="1">
                <a:tableStyleId>{5C22544A-7EE6-4342-B048-85BDC9FD1C3A}</a:tableStyleId>
              </a:tblPr>
              <a:tblGrid>
                <a:gridCol w="1405618">
                  <a:extLst>
                    <a:ext uri="{9D8B030D-6E8A-4147-A177-3AD203B41FA5}">
                      <a16:colId xmlns="" xmlns:a16="http://schemas.microsoft.com/office/drawing/2014/main" val="20000"/>
                    </a:ext>
                  </a:extLst>
                </a:gridCol>
                <a:gridCol w="1405618">
                  <a:extLst>
                    <a:ext uri="{9D8B030D-6E8A-4147-A177-3AD203B41FA5}">
                      <a16:colId xmlns="" xmlns:a16="http://schemas.microsoft.com/office/drawing/2014/main" val="20001"/>
                    </a:ext>
                  </a:extLst>
                </a:gridCol>
                <a:gridCol w="1405618">
                  <a:extLst>
                    <a:ext uri="{9D8B030D-6E8A-4147-A177-3AD203B41FA5}">
                      <a16:colId xmlns="" xmlns:a16="http://schemas.microsoft.com/office/drawing/2014/main" val="20002"/>
                    </a:ext>
                  </a:extLst>
                </a:gridCol>
                <a:gridCol w="1405618">
                  <a:extLst>
                    <a:ext uri="{9D8B030D-6E8A-4147-A177-3AD203B41FA5}">
                      <a16:colId xmlns="" xmlns:a16="http://schemas.microsoft.com/office/drawing/2014/main" val="20003"/>
                    </a:ext>
                  </a:extLst>
                </a:gridCol>
                <a:gridCol w="1405618">
                  <a:extLst>
                    <a:ext uri="{9D8B030D-6E8A-4147-A177-3AD203B41FA5}">
                      <a16:colId xmlns="" xmlns:a16="http://schemas.microsoft.com/office/drawing/2014/main" val="20004"/>
                    </a:ext>
                  </a:extLst>
                </a:gridCol>
                <a:gridCol w="1405618">
                  <a:extLst>
                    <a:ext uri="{9D8B030D-6E8A-4147-A177-3AD203B41FA5}">
                      <a16:colId xmlns="" xmlns:a16="http://schemas.microsoft.com/office/drawing/2014/main" val="20005"/>
                    </a:ext>
                  </a:extLst>
                </a:gridCol>
                <a:gridCol w="1405618">
                  <a:extLst>
                    <a:ext uri="{9D8B030D-6E8A-4147-A177-3AD203B41FA5}">
                      <a16:colId xmlns="" xmlns:a16="http://schemas.microsoft.com/office/drawing/2014/main" val="20006"/>
                    </a:ext>
                  </a:extLst>
                </a:gridCol>
                <a:gridCol w="1405618">
                  <a:extLst>
                    <a:ext uri="{9D8B030D-6E8A-4147-A177-3AD203B41FA5}">
                      <a16:colId xmlns="" xmlns:a16="http://schemas.microsoft.com/office/drawing/2014/main" val="20007"/>
                    </a:ext>
                  </a:extLst>
                </a:gridCol>
              </a:tblGrid>
              <a:tr h="675013">
                <a:tc>
                  <a:txBody>
                    <a:bodyPr/>
                    <a:lstStyle/>
                    <a:p>
                      <a:r>
                        <a:rPr lang="en-US" b="1" dirty="0">
                          <a:solidFill>
                            <a:srgbClr val="34E9FC"/>
                          </a:solidFill>
                          <a:effectLst>
                            <a:glow rad="127000">
                              <a:srgbClr val="002060"/>
                            </a:glow>
                          </a:effectLst>
                        </a:rPr>
                        <a:t>15</a:t>
                      </a:r>
                      <a:r>
                        <a:rPr lang="en-US" b="0" dirty="0">
                          <a:solidFill>
                            <a:schemeClr val="tx1"/>
                          </a:solidFill>
                        </a:rPr>
                        <a:t>       </a:t>
                      </a:r>
                      <a:r>
                        <a:rPr lang="en-US" sz="2800" b="0" dirty="0">
                          <a:solidFill>
                            <a:schemeClr val="tx1"/>
                          </a:solidFill>
                        </a:rPr>
                        <a:t>1</a:t>
                      </a:r>
                      <a:endParaRPr lang="en-CA" sz="2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chemeClr val="bg1">
                        <a:lumMod val="65000"/>
                      </a:schemeClr>
                    </a:solidFill>
                  </a:tcPr>
                </a:tc>
                <a:tc>
                  <a:txBody>
                    <a:bodyPr/>
                    <a:lstStyle/>
                    <a:p>
                      <a:r>
                        <a:rPr lang="en-US" b="1" dirty="0">
                          <a:solidFill>
                            <a:srgbClr val="34E9FC"/>
                          </a:solidFill>
                          <a:effectLst>
                            <a:glow rad="127000">
                              <a:srgbClr val="002060"/>
                            </a:glow>
                          </a:effectLst>
                        </a:rPr>
                        <a:t>16</a:t>
                      </a:r>
                      <a:r>
                        <a:rPr lang="en-US" b="0" dirty="0">
                          <a:solidFill>
                            <a:schemeClr val="tx1"/>
                          </a:solidFill>
                        </a:rPr>
                        <a:t>     </a:t>
                      </a:r>
                      <a:r>
                        <a:rPr lang="en-US" sz="2800" b="0" dirty="0">
                          <a:solidFill>
                            <a:schemeClr val="tx1"/>
                          </a:solidFill>
                        </a:rPr>
                        <a:t> 2</a:t>
                      </a:r>
                      <a:endParaRPr lang="en-CA" sz="2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chemeClr val="bg1">
                        <a:lumMod val="65000"/>
                      </a:schemeClr>
                    </a:solidFill>
                  </a:tcPr>
                </a:tc>
                <a:tc>
                  <a:txBody>
                    <a:bodyPr/>
                    <a:lstStyle/>
                    <a:p>
                      <a:r>
                        <a:rPr lang="en-US" b="1" dirty="0">
                          <a:solidFill>
                            <a:srgbClr val="34E9FC"/>
                          </a:solidFill>
                          <a:effectLst>
                            <a:glow rad="127000">
                              <a:srgbClr val="002060"/>
                            </a:glow>
                          </a:effectLst>
                        </a:rPr>
                        <a:t>17</a:t>
                      </a:r>
                      <a:r>
                        <a:rPr lang="en-US" b="0" dirty="0">
                          <a:solidFill>
                            <a:schemeClr val="tx1"/>
                          </a:solidFill>
                        </a:rPr>
                        <a:t>    </a:t>
                      </a:r>
                      <a:r>
                        <a:rPr lang="en-US" sz="2800" b="0" dirty="0">
                          <a:solidFill>
                            <a:schemeClr val="tx1"/>
                          </a:solidFill>
                        </a:rPr>
                        <a:t>3 </a:t>
                      </a:r>
                      <a:r>
                        <a:rPr lang="en-US" sz="2800" b="0" u="sng" dirty="0">
                          <a:solidFill>
                            <a:srgbClr val="00FF00"/>
                          </a:solidFill>
                        </a:rPr>
                        <a:t>Fri</a:t>
                      </a:r>
                      <a:endParaRPr lang="en-CA" sz="2800" b="0" u="sng" dirty="0">
                        <a:solidFill>
                          <a:srgbClr val="00FF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chemeClr val="bg1">
                        <a:lumMod val="65000"/>
                      </a:schemeClr>
                    </a:solidFill>
                  </a:tcPr>
                </a:tc>
                <a:tc>
                  <a:txBody>
                    <a:bodyPr/>
                    <a:lstStyle/>
                    <a:p>
                      <a:r>
                        <a:rPr lang="en-US" b="0" dirty="0">
                          <a:solidFill>
                            <a:schemeClr val="tx1"/>
                          </a:solidFill>
                        </a:rPr>
                        <a:t> </a:t>
                      </a:r>
                      <a:r>
                        <a:rPr lang="en-US" b="1" dirty="0">
                          <a:solidFill>
                            <a:srgbClr val="34E9FC"/>
                          </a:solidFill>
                          <a:effectLst>
                            <a:glow rad="127000">
                              <a:srgbClr val="002060"/>
                            </a:glow>
                          </a:effectLst>
                        </a:rPr>
                        <a:t>18</a:t>
                      </a:r>
                      <a:r>
                        <a:rPr lang="en-US" b="0" dirty="0">
                          <a:solidFill>
                            <a:schemeClr val="tx1"/>
                          </a:solidFill>
                        </a:rPr>
                        <a:t>  </a:t>
                      </a:r>
                      <a:r>
                        <a:rPr lang="en-US" sz="2800" b="0" dirty="0">
                          <a:solidFill>
                            <a:schemeClr val="tx1"/>
                          </a:solidFill>
                        </a:rPr>
                        <a:t>4 </a:t>
                      </a:r>
                      <a:r>
                        <a:rPr lang="en-US" sz="2800" b="1" u="sng" dirty="0">
                          <a:ln>
                            <a:solidFill>
                              <a:srgbClr val="002060"/>
                            </a:solidFill>
                          </a:ln>
                          <a:solidFill>
                            <a:srgbClr val="34E9FC"/>
                          </a:solidFill>
                        </a:rPr>
                        <a:t>Sab</a:t>
                      </a:r>
                      <a:endParaRPr lang="en-CA" sz="2800" b="1" u="sng" dirty="0">
                        <a:ln>
                          <a:solidFill>
                            <a:srgbClr val="002060"/>
                          </a:solidFill>
                        </a:ln>
                        <a:solidFill>
                          <a:srgbClr val="34E9FC"/>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chemeClr val="accent1">
                        <a:lumMod val="75000"/>
                      </a:schemeClr>
                    </a:solidFill>
                  </a:tcPr>
                </a:tc>
                <a:tc>
                  <a:txBody>
                    <a:bodyPr/>
                    <a:lstStyle/>
                    <a:p>
                      <a:r>
                        <a:rPr lang="en-US" b="1" dirty="0">
                          <a:solidFill>
                            <a:srgbClr val="34E9FC"/>
                          </a:solidFill>
                          <a:effectLst>
                            <a:glow rad="127000">
                              <a:srgbClr val="002060"/>
                            </a:glow>
                          </a:effectLst>
                        </a:rPr>
                        <a:t>19</a:t>
                      </a:r>
                      <a:r>
                        <a:rPr lang="en-US" b="0" dirty="0">
                          <a:solidFill>
                            <a:schemeClr val="tx1"/>
                          </a:solidFill>
                        </a:rPr>
                        <a:t>      </a:t>
                      </a:r>
                      <a:r>
                        <a:rPr lang="en-US" sz="2800" b="0" dirty="0">
                          <a:solidFill>
                            <a:schemeClr val="tx1"/>
                          </a:solidFill>
                        </a:rPr>
                        <a:t>5</a:t>
                      </a:r>
                      <a:endParaRPr lang="en-CA" sz="2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chemeClr val="bg1">
                        <a:lumMod val="65000"/>
                      </a:schemeClr>
                    </a:solidFill>
                  </a:tcPr>
                </a:tc>
                <a:tc>
                  <a:txBody>
                    <a:bodyPr/>
                    <a:lstStyle/>
                    <a:p>
                      <a:r>
                        <a:rPr lang="en-US" b="1" dirty="0">
                          <a:solidFill>
                            <a:srgbClr val="34E9FC"/>
                          </a:solidFill>
                          <a:effectLst>
                            <a:glow rad="127000">
                              <a:srgbClr val="002060"/>
                            </a:glow>
                          </a:effectLst>
                        </a:rPr>
                        <a:t>20</a:t>
                      </a:r>
                      <a:r>
                        <a:rPr lang="en-US" b="0" dirty="0">
                          <a:solidFill>
                            <a:schemeClr val="tx1"/>
                          </a:solidFill>
                        </a:rPr>
                        <a:t>      </a:t>
                      </a:r>
                      <a:r>
                        <a:rPr lang="en-US" sz="2800" b="0" dirty="0">
                          <a:solidFill>
                            <a:schemeClr val="tx1"/>
                          </a:solidFill>
                        </a:rPr>
                        <a:t>6</a:t>
                      </a:r>
                      <a:endParaRPr lang="en-CA" sz="2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chemeClr val="bg1">
                        <a:lumMod val="65000"/>
                      </a:schemeClr>
                    </a:solidFill>
                  </a:tcPr>
                </a:tc>
                <a:tc>
                  <a:txBody>
                    <a:bodyPr/>
                    <a:lstStyle/>
                    <a:p>
                      <a:r>
                        <a:rPr lang="en-US" b="1" dirty="0">
                          <a:solidFill>
                            <a:srgbClr val="34E9FC"/>
                          </a:solidFill>
                          <a:effectLst>
                            <a:glow rad="127000">
                              <a:srgbClr val="002060"/>
                            </a:glow>
                          </a:effectLst>
                        </a:rPr>
                        <a:t>21</a:t>
                      </a:r>
                      <a:r>
                        <a:rPr lang="en-US" b="0" dirty="0">
                          <a:solidFill>
                            <a:schemeClr val="tx1"/>
                          </a:solidFill>
                        </a:rPr>
                        <a:t>      </a:t>
                      </a:r>
                      <a:r>
                        <a:rPr lang="en-US" sz="2800" b="0" dirty="0">
                          <a:solidFill>
                            <a:schemeClr val="tx1"/>
                          </a:solidFill>
                        </a:rPr>
                        <a:t>7</a:t>
                      </a:r>
                      <a:endParaRPr lang="en-CA" sz="2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chemeClr val="bg1">
                        <a:lumMod val="65000"/>
                      </a:schemeClr>
                    </a:solidFill>
                  </a:tcPr>
                </a:tc>
                <a:tc>
                  <a:txBody>
                    <a:bodyPr/>
                    <a:lstStyle/>
                    <a:p>
                      <a:r>
                        <a:rPr lang="en-US" b="1" dirty="0">
                          <a:solidFill>
                            <a:srgbClr val="34E9FC"/>
                          </a:solidFill>
                          <a:effectLst>
                            <a:glow rad="127000">
                              <a:srgbClr val="002060"/>
                            </a:glow>
                          </a:effectLst>
                        </a:rPr>
                        <a:t>22</a:t>
                      </a:r>
                      <a:r>
                        <a:rPr lang="en-US" b="0" dirty="0">
                          <a:solidFill>
                            <a:schemeClr val="tx1"/>
                          </a:solidFill>
                        </a:rPr>
                        <a:t>      </a:t>
                      </a:r>
                      <a:endParaRPr lang="en-CA" sz="2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solidFill>
                      <a:schemeClr val="bg1">
                        <a:lumMod val="65000"/>
                      </a:schemeClr>
                    </a:solidFill>
                  </a:tcPr>
                </a:tc>
                <a:extLst>
                  <a:ext uri="{0D108BD9-81ED-4DB2-BD59-A6C34878D82A}">
                    <a16:rowId xmlns="" xmlns:a16="http://schemas.microsoft.com/office/drawing/2014/main" val="10000"/>
                  </a:ext>
                </a:extLst>
              </a:tr>
            </a:tbl>
          </a:graphicData>
        </a:graphic>
      </p:graphicFrame>
      <p:sp>
        <p:nvSpPr>
          <p:cNvPr id="41" name="Notched Right Arrow 40"/>
          <p:cNvSpPr/>
          <p:nvPr/>
        </p:nvSpPr>
        <p:spPr>
          <a:xfrm rot="16200000">
            <a:off x="4922522" y="2749460"/>
            <a:ext cx="757209" cy="492999"/>
          </a:xfrm>
          <a:prstGeom prst="notchedRightArrow">
            <a:avLst>
              <a:gd name="adj1" fmla="val 42244"/>
              <a:gd name="adj2" fmla="val 88186"/>
            </a:avLst>
          </a:prstGeom>
          <a:solidFill>
            <a:schemeClr val="accent2">
              <a:lumMod val="75000"/>
            </a:schemeClr>
          </a:solidFill>
          <a:ln w="28575">
            <a:solidFill>
              <a:schemeClr val="tx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Bracket 5"/>
          <p:cNvSpPr/>
          <p:nvPr/>
        </p:nvSpPr>
        <p:spPr>
          <a:xfrm rot="16200000">
            <a:off x="5709562" y="-3924304"/>
            <a:ext cx="729342" cy="11212293"/>
          </a:xfrm>
          <a:prstGeom prst="rightBracket">
            <a:avLst>
              <a:gd name="adj" fmla="val 142675"/>
            </a:avLst>
          </a:prstGeom>
          <a:solidFill>
            <a:schemeClr val="accent6">
              <a:lumMod val="40000"/>
              <a:lumOff val="60000"/>
            </a:schemeClr>
          </a:solidFill>
          <a:ln w="76200">
            <a:solidFill>
              <a:srgbClr val="CC00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7" name="Rectangle 6"/>
          <p:cNvSpPr/>
          <p:nvPr/>
        </p:nvSpPr>
        <p:spPr>
          <a:xfrm>
            <a:off x="4953002" y="1426282"/>
            <a:ext cx="5274131" cy="544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2">
                    <a:lumMod val="10000"/>
                  </a:schemeClr>
                </a:solidFill>
                <a:effectLst>
                  <a:glow rad="127000">
                    <a:srgbClr val="FF9900"/>
                  </a:glow>
                </a:effectLst>
              </a:rPr>
              <a:t>Feast of the </a:t>
            </a:r>
            <a:r>
              <a:rPr lang="en-US" sz="4400" dirty="0" err="1">
                <a:solidFill>
                  <a:schemeClr val="bg2">
                    <a:lumMod val="10000"/>
                  </a:schemeClr>
                </a:solidFill>
                <a:effectLst>
                  <a:glow rad="127000">
                    <a:srgbClr val="FF9900"/>
                  </a:glow>
                </a:effectLst>
              </a:rPr>
              <a:t>Yahudim</a:t>
            </a:r>
            <a:r>
              <a:rPr lang="en-US" sz="4400" dirty="0">
                <a:solidFill>
                  <a:schemeClr val="bg2">
                    <a:lumMod val="10000"/>
                  </a:schemeClr>
                </a:solidFill>
                <a:effectLst>
                  <a:glow rad="127000">
                    <a:srgbClr val="FF9900"/>
                  </a:glow>
                </a:effectLst>
              </a:rPr>
              <a:t>! </a:t>
            </a:r>
            <a:endParaRPr lang="en-CA" sz="4400" dirty="0">
              <a:solidFill>
                <a:schemeClr val="bg2">
                  <a:lumMod val="10000"/>
                </a:schemeClr>
              </a:solidFill>
              <a:effectLst>
                <a:glow rad="127000">
                  <a:srgbClr val="FF9900"/>
                </a:glow>
              </a:effectLst>
            </a:endParaRPr>
          </a:p>
        </p:txBody>
      </p:sp>
      <p:sp>
        <p:nvSpPr>
          <p:cNvPr id="8" name="Rounded Rectangle 7"/>
          <p:cNvSpPr/>
          <p:nvPr/>
        </p:nvSpPr>
        <p:spPr>
          <a:xfrm>
            <a:off x="311727" y="4379976"/>
            <a:ext cx="11513128" cy="2366197"/>
          </a:xfrm>
          <a:prstGeom prst="roundRect">
            <a:avLst/>
          </a:prstGeom>
          <a:solidFill>
            <a:schemeClr val="accent6">
              <a:lumMod val="60000"/>
              <a:lumOff val="40000"/>
            </a:schemeClr>
          </a:solidFill>
          <a:ln w="76200">
            <a:solidFill>
              <a:srgbClr val="0000CC"/>
            </a:solidFill>
          </a:ln>
          <a:effectLst>
            <a:glow rad="127000">
              <a:srgbClr val="FF99FF"/>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4000" dirty="0">
                <a:solidFill>
                  <a:schemeClr val="bg2">
                    <a:lumMod val="10000"/>
                  </a:schemeClr>
                </a:solidFill>
              </a:rPr>
              <a:t>What </a:t>
            </a:r>
            <a:r>
              <a:rPr lang="en-US" sz="4000" dirty="0">
                <a:solidFill>
                  <a:srgbClr val="FF0000"/>
                </a:solidFill>
              </a:rPr>
              <a:t>LEGAL</a:t>
            </a:r>
            <a:r>
              <a:rPr lang="en-US" sz="4000" dirty="0">
                <a:solidFill>
                  <a:schemeClr val="bg2">
                    <a:lumMod val="10000"/>
                  </a:schemeClr>
                </a:solidFill>
              </a:rPr>
              <a:t> right does </a:t>
            </a:r>
            <a:r>
              <a:rPr lang="en-US" sz="4000" b="1" dirty="0">
                <a:solidFill>
                  <a:srgbClr val="0070C0"/>
                </a:solidFill>
              </a:rPr>
              <a:t>Yahusha Ha </a:t>
            </a:r>
            <a:r>
              <a:rPr lang="en-US" sz="4000" b="1" dirty="0" err="1">
                <a:solidFill>
                  <a:srgbClr val="0070C0"/>
                </a:solidFill>
              </a:rPr>
              <a:t>Mashiach</a:t>
            </a:r>
            <a:r>
              <a:rPr lang="en-US" sz="4000" b="1" dirty="0">
                <a:solidFill>
                  <a:srgbClr val="0070C0"/>
                </a:solidFill>
              </a:rPr>
              <a:t> </a:t>
            </a:r>
            <a:r>
              <a:rPr lang="en-US" sz="4000" dirty="0">
                <a:solidFill>
                  <a:schemeClr val="bg2">
                    <a:lumMod val="10000"/>
                  </a:schemeClr>
                </a:solidFill>
              </a:rPr>
              <a:t>claim from the Scriptures that rightfully allowed Him to </a:t>
            </a:r>
            <a:r>
              <a:rPr lang="en-US" sz="4000" b="1" dirty="0">
                <a:solidFill>
                  <a:schemeClr val="bg2">
                    <a:lumMod val="10000"/>
                  </a:schemeClr>
                </a:solidFill>
                <a:effectLst>
                  <a:outerShdw blurRad="50800" dist="38100" dir="13500000" algn="br" rotWithShape="0">
                    <a:srgbClr val="FF0000"/>
                  </a:outerShdw>
                </a:effectLst>
              </a:rPr>
              <a:t>miss out</a:t>
            </a:r>
            <a:r>
              <a:rPr lang="en-US" sz="4000" b="1" dirty="0">
                <a:solidFill>
                  <a:schemeClr val="bg2">
                    <a:lumMod val="10000"/>
                  </a:schemeClr>
                </a:solidFill>
                <a:effectLst>
                  <a:outerShdw dist="50800" dir="5400000" sx="101000" sy="101000" algn="ctr" rotWithShape="0">
                    <a:srgbClr val="0000CC"/>
                  </a:outerShdw>
                </a:effectLst>
              </a:rPr>
              <a:t> </a:t>
            </a:r>
            <a:r>
              <a:rPr lang="en-US" sz="4000" dirty="0">
                <a:solidFill>
                  <a:schemeClr val="bg2">
                    <a:lumMod val="10000"/>
                  </a:schemeClr>
                </a:solidFill>
              </a:rPr>
              <a:t>on the first part of Sukkot (Tabernacles) – </a:t>
            </a:r>
            <a:br>
              <a:rPr lang="en-US" sz="4000" dirty="0">
                <a:solidFill>
                  <a:schemeClr val="bg2">
                    <a:lumMod val="10000"/>
                  </a:schemeClr>
                </a:solidFill>
              </a:rPr>
            </a:br>
            <a:r>
              <a:rPr lang="en-US" sz="4000" dirty="0">
                <a:solidFill>
                  <a:schemeClr val="bg2">
                    <a:lumMod val="10000"/>
                  </a:schemeClr>
                </a:solidFill>
                <a:effectLst>
                  <a:glow rad="127000">
                    <a:srgbClr val="FF9900"/>
                  </a:glow>
                </a:effectLst>
              </a:rPr>
              <a:t>AND NOT BREAK THE STATUTES OF EXODUS 23:17? </a:t>
            </a:r>
            <a:endParaRPr lang="en-CA" sz="4000" dirty="0">
              <a:solidFill>
                <a:schemeClr val="bg2">
                  <a:lumMod val="10000"/>
                </a:schemeClr>
              </a:solidFill>
              <a:effectLst>
                <a:glow rad="127000">
                  <a:srgbClr val="FF9900"/>
                </a:glow>
              </a:effectLst>
            </a:endParaRPr>
          </a:p>
        </p:txBody>
      </p:sp>
      <p:sp>
        <p:nvSpPr>
          <p:cNvPr id="5" name="Rectangle 4"/>
          <p:cNvSpPr/>
          <p:nvPr/>
        </p:nvSpPr>
        <p:spPr>
          <a:xfrm>
            <a:off x="2050170" y="1382738"/>
            <a:ext cx="3004457" cy="593715"/>
          </a:xfrm>
          <a:prstGeom prst="rect">
            <a:avLst/>
          </a:prstGeom>
          <a:solidFill>
            <a:schemeClr val="tx1"/>
          </a:solidFill>
          <a:ln>
            <a:solidFill>
              <a:srgbClr val="FF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ln>
                  <a:solidFill>
                    <a:sysClr val="windowText" lastClr="000000"/>
                  </a:solidFill>
                </a:ln>
                <a:solidFill>
                  <a:srgbClr val="FF99FF"/>
                </a:solidFill>
                <a:effectLst>
                  <a:glow rad="127000">
                    <a:srgbClr val="FF9900"/>
                  </a:glow>
                </a:effectLst>
              </a:rPr>
              <a:t>Lunar Based </a:t>
            </a:r>
            <a:endParaRPr lang="en-CA" dirty="0">
              <a:ln>
                <a:solidFill>
                  <a:sysClr val="windowText" lastClr="000000"/>
                </a:solidFill>
              </a:ln>
              <a:solidFill>
                <a:srgbClr val="FF99FF"/>
              </a:solidFill>
            </a:endParaRPr>
          </a:p>
        </p:txBody>
      </p:sp>
    </p:spTree>
    <p:extLst>
      <p:ext uri="{BB962C8B-B14F-4D97-AF65-F5344CB8AC3E}">
        <p14:creationId xmlns:p14="http://schemas.microsoft.com/office/powerpoint/2010/main" val="2794744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25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21" presetClass="entr" presetSubtype="8" fill="hold" grpId="0" nodeType="withEffect">
                                  <p:stCondLst>
                                    <p:cond delay="1000"/>
                                  </p:stCondLst>
                                  <p:iterate type="lt">
                                    <p:tmPct val="0"/>
                                  </p:iterate>
                                  <p:childTnLst>
                                    <p:set>
                                      <p:cBhvr>
                                        <p:cTn id="16" dur="1" fill="hold">
                                          <p:stCondLst>
                                            <p:cond delay="0"/>
                                          </p:stCondLst>
                                        </p:cTn>
                                        <p:tgtEl>
                                          <p:spTgt spid="5"/>
                                        </p:tgtEl>
                                        <p:attrNameLst>
                                          <p:attrName>style.visibility</p:attrName>
                                        </p:attrNameLst>
                                      </p:cBhvr>
                                      <p:to>
                                        <p:strVal val="visible"/>
                                      </p:to>
                                    </p:set>
                                    <p:animEffect transition="in" filter="wheel(8)">
                                      <p:cBhvr>
                                        <p:cTn id="17" dur="1500"/>
                                        <p:tgtEl>
                                          <p:spTgt spid="5"/>
                                        </p:tgtEl>
                                      </p:cBhvr>
                                    </p:animEffect>
                                  </p:childTnLst>
                                </p:cTn>
                              </p:par>
                              <p:par>
                                <p:cTn id="18" presetID="22" presetClass="entr" presetSubtype="8" fill="hold" grpId="0" nodeType="withEffect">
                                  <p:stCondLst>
                                    <p:cond delay="275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125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wipe(down)">
                                      <p:cBhvr>
                                        <p:cTn id="25" dur="1250"/>
                                        <p:tgtEl>
                                          <p:spTgt spid="3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250"/>
                                        <p:tgtEl>
                                          <p:spTgt spid="41"/>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checkerboard(across)">
                                      <p:cBhvr>
                                        <p:cTn id="40" dur="1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1" grpId="0" animBg="1"/>
      <p:bldP spid="6" grpId="0" animBg="1"/>
      <p:bldP spid="7" grpId="0"/>
      <p:bldP spid="8"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2070" y="145233"/>
            <a:ext cx="6204844" cy="784407"/>
          </a:xfrm>
          <a:solidFill>
            <a:schemeClr val="bg1"/>
          </a:solidFill>
          <a:ln w="76200">
            <a:solidFill>
              <a:srgbClr val="0000CC"/>
            </a:solidFill>
          </a:ln>
          <a:effectLst>
            <a:glow rad="228600">
              <a:schemeClr val="accent1">
                <a:satMod val="175000"/>
                <a:alpha val="40000"/>
              </a:schemeClr>
            </a:glow>
          </a:effectLst>
          <a:scene3d>
            <a:camera prst="orthographicFront"/>
            <a:lightRig rig="threePt" dir="t"/>
          </a:scene3d>
          <a:sp3d>
            <a:bevelT w="139700" h="139700" prst="divot"/>
          </a:sp3d>
        </p:spPr>
        <p:txBody>
          <a:bodyPr>
            <a:sp3d extrusionH="57150">
              <a:bevelT w="38100" h="38100"/>
            </a:sp3d>
          </a:bodyPr>
          <a:lstStyle/>
          <a:p>
            <a:pPr algn="ctr"/>
            <a:r>
              <a:rPr lang="en-US" b="1" dirty="0" err="1">
                <a:solidFill>
                  <a:srgbClr val="0000CC"/>
                </a:solidFill>
              </a:rPr>
              <a:t>Yahusha’s</a:t>
            </a:r>
            <a:r>
              <a:rPr lang="en-US" b="1" dirty="0">
                <a:solidFill>
                  <a:srgbClr val="0000CC"/>
                </a:solidFill>
              </a:rPr>
              <a:t>  </a:t>
            </a:r>
            <a:r>
              <a:rPr lang="en-US" b="1" i="1" dirty="0">
                <a:ln>
                  <a:solidFill>
                    <a:sysClr val="windowText" lastClr="000000"/>
                  </a:solidFill>
                </a:ln>
                <a:solidFill>
                  <a:srgbClr val="7030A0"/>
                </a:solidFill>
                <a:effectLst>
                  <a:glow rad="127000">
                    <a:srgbClr val="FF9900"/>
                  </a:glow>
                </a:effectLst>
                <a:latin typeface="Comic Sans MS" pitchFamily="66" charset="0"/>
              </a:rPr>
              <a:t>Legal Right!</a:t>
            </a:r>
          </a:p>
        </p:txBody>
      </p:sp>
      <p:sp>
        <p:nvSpPr>
          <p:cNvPr id="3" name="Content Placeholder 2"/>
          <p:cNvSpPr>
            <a:spLocks noGrp="1"/>
          </p:cNvSpPr>
          <p:nvPr>
            <p:ph idx="1"/>
          </p:nvPr>
        </p:nvSpPr>
        <p:spPr>
          <a:xfrm>
            <a:off x="199999" y="1215142"/>
            <a:ext cx="11782697" cy="5454378"/>
          </a:xfrm>
          <a:solidFill>
            <a:schemeClr val="bg2"/>
          </a:solidFill>
          <a:ln w="57150">
            <a:solidFill>
              <a:srgbClr val="FFFF00"/>
            </a:solidFill>
          </a:ln>
          <a:effectLst>
            <a:glow rad="228600">
              <a:srgbClr val="0070C0">
                <a:alpha val="40000"/>
              </a:srgbClr>
            </a:glow>
          </a:effectLst>
          <a:scene3d>
            <a:camera prst="orthographicFront"/>
            <a:lightRig rig="threePt" dir="t"/>
          </a:scene3d>
          <a:sp3d>
            <a:bevelT w="101600" prst="riblet"/>
          </a:sp3d>
        </p:spPr>
        <p:txBody>
          <a:bodyPr lIns="182880" anchor="ctr">
            <a:normAutofit/>
            <a:sp3d extrusionH="57150">
              <a:bevelT w="38100" h="38100"/>
            </a:sp3d>
          </a:bodyPr>
          <a:lstStyle/>
          <a:p>
            <a:pPr marL="0" indent="0">
              <a:lnSpc>
                <a:spcPct val="100000"/>
              </a:lnSpc>
              <a:buNone/>
            </a:pPr>
            <a:r>
              <a:rPr lang="en-US" dirty="0">
                <a:solidFill>
                  <a:srgbClr val="008080"/>
                </a:solidFill>
                <a:latin typeface="Georgia" panose="02040502050405020303" pitchFamily="18" charset="0"/>
              </a:rPr>
              <a:t>John 7:8</a:t>
            </a:r>
            <a:r>
              <a:rPr lang="en-US" dirty="0">
                <a:solidFill>
                  <a:prstClr val="black"/>
                </a:solidFill>
                <a:latin typeface="Georgia" panose="02040502050405020303" pitchFamily="18" charset="0"/>
              </a:rPr>
              <a:t>  “You go up to this festival. I am not yet going up to this festival, 	       </a:t>
            </a:r>
            <a:r>
              <a:rPr lang="en-US" sz="4000" dirty="0">
                <a:solidFill>
                  <a:prstClr val="black"/>
                </a:solidFill>
                <a:effectLst>
                  <a:glow rad="50800">
                    <a:srgbClr val="FF0000">
                      <a:alpha val="94000"/>
                    </a:srgbClr>
                  </a:glow>
                </a:effectLst>
                <a:latin typeface="Georgia" panose="02040502050405020303" pitchFamily="18" charset="0"/>
              </a:rPr>
              <a:t>for </a:t>
            </a:r>
            <a:r>
              <a:rPr lang="en-US" sz="4000" dirty="0">
                <a:solidFill>
                  <a:prstClr val="black"/>
                </a:solidFill>
                <a:effectLst>
                  <a:glow rad="50800">
                    <a:srgbClr val="0070C0">
                      <a:alpha val="94000"/>
                    </a:srgbClr>
                  </a:glow>
                </a:effectLst>
                <a:latin typeface="Georgia" panose="02040502050405020303" pitchFamily="18" charset="0"/>
              </a:rPr>
              <a:t>My Time </a:t>
            </a:r>
            <a:r>
              <a:rPr lang="en-US" sz="4000" dirty="0">
                <a:solidFill>
                  <a:prstClr val="black"/>
                </a:solidFill>
                <a:effectLst>
                  <a:glow rad="50800">
                    <a:srgbClr val="FF0000">
                      <a:alpha val="94000"/>
                    </a:srgbClr>
                  </a:glow>
                </a:effectLst>
                <a:latin typeface="Georgia" panose="02040502050405020303" pitchFamily="18" charset="0"/>
              </a:rPr>
              <a:t>has not yet been filled.”</a:t>
            </a:r>
            <a:r>
              <a:rPr lang="en-US" sz="1800" dirty="0">
                <a:solidFill>
                  <a:prstClr val="black"/>
                </a:solidFill>
                <a:effectLst>
                  <a:glow rad="50800">
                    <a:srgbClr val="FF0000">
                      <a:alpha val="94000"/>
                    </a:srgbClr>
                  </a:glow>
                </a:effectLst>
                <a:latin typeface="Georgia" panose="02040502050405020303" pitchFamily="18" charset="0"/>
              </a:rPr>
              <a:t> </a:t>
            </a:r>
            <a:r>
              <a:rPr lang="en-US" sz="2000" i="1" dirty="0">
                <a:solidFill>
                  <a:srgbClr val="008080"/>
                </a:solidFill>
                <a:latin typeface="Georgia" panose="02040502050405020303" pitchFamily="18" charset="0"/>
              </a:rPr>
              <a:t>The Scriptures</a:t>
            </a:r>
          </a:p>
          <a:p>
            <a:pPr marL="0" indent="0">
              <a:lnSpc>
                <a:spcPct val="100000"/>
              </a:lnSpc>
              <a:buNone/>
            </a:pPr>
            <a:endParaRPr lang="en-US" sz="2000" i="1" dirty="0">
              <a:solidFill>
                <a:srgbClr val="008080"/>
              </a:solidFill>
              <a:latin typeface="Georgia" panose="02040502050405020303" pitchFamily="18" charset="0"/>
            </a:endParaRPr>
          </a:p>
          <a:p>
            <a:pPr marL="0" indent="0">
              <a:lnSpc>
                <a:spcPct val="100000"/>
              </a:lnSpc>
              <a:buNone/>
            </a:pPr>
            <a:endParaRPr lang="en-US" sz="2000" i="1" dirty="0">
              <a:solidFill>
                <a:srgbClr val="008080"/>
              </a:solidFill>
              <a:latin typeface="Georgia" panose="02040502050405020303" pitchFamily="18" charset="0"/>
            </a:endParaRPr>
          </a:p>
          <a:p>
            <a:pPr marL="0" indent="0">
              <a:lnSpc>
                <a:spcPct val="100000"/>
              </a:lnSpc>
              <a:buNone/>
            </a:pPr>
            <a:endParaRPr lang="en-US" sz="2000" i="1" dirty="0">
              <a:solidFill>
                <a:srgbClr val="008080"/>
              </a:solidFill>
              <a:latin typeface="Georgia" panose="02040502050405020303" pitchFamily="18" charset="0"/>
            </a:endParaRPr>
          </a:p>
          <a:p>
            <a:pPr marL="0" indent="0">
              <a:lnSpc>
                <a:spcPct val="100000"/>
              </a:lnSpc>
              <a:buNone/>
            </a:pPr>
            <a:endParaRPr lang="en-US" sz="2000" i="1" dirty="0">
              <a:solidFill>
                <a:srgbClr val="008080"/>
              </a:solidFill>
            </a:endParaRPr>
          </a:p>
          <a:p>
            <a:pPr marL="0" indent="0">
              <a:lnSpc>
                <a:spcPct val="100000"/>
              </a:lnSpc>
              <a:buNone/>
            </a:pPr>
            <a:endParaRPr lang="en-US" sz="2000" i="1" dirty="0">
              <a:solidFill>
                <a:srgbClr val="008080"/>
              </a:solidFill>
            </a:endParaRPr>
          </a:p>
          <a:p>
            <a:pPr marL="0" indent="0">
              <a:lnSpc>
                <a:spcPct val="100000"/>
              </a:lnSpc>
              <a:buNone/>
            </a:pPr>
            <a:endParaRPr lang="en-US" sz="2000" i="1" dirty="0">
              <a:solidFill>
                <a:srgbClr val="008080"/>
              </a:solidFill>
            </a:endParaRPr>
          </a:p>
          <a:p>
            <a:pPr marL="0" indent="0" algn="ctr">
              <a:lnSpc>
                <a:spcPct val="100000"/>
              </a:lnSpc>
              <a:buNone/>
            </a:pPr>
            <a:r>
              <a:rPr lang="en-US" sz="4000" dirty="0"/>
              <a:t>Where do we find  </a:t>
            </a:r>
            <a:r>
              <a:rPr lang="en-US" sz="4000" b="1" dirty="0">
                <a:solidFill>
                  <a:srgbClr val="0000CC"/>
                </a:solidFill>
              </a:rPr>
              <a:t>“Yahusha’s Time”?</a:t>
            </a:r>
          </a:p>
          <a:p>
            <a:pPr marL="0" indent="0" algn="ctr">
              <a:lnSpc>
                <a:spcPct val="100000"/>
              </a:lnSpc>
              <a:buNone/>
            </a:pPr>
            <a:r>
              <a:rPr lang="en-US" sz="4000" b="1" dirty="0">
                <a:ln>
                  <a:solidFill>
                    <a:schemeClr val="tx1"/>
                  </a:solidFill>
                </a:ln>
                <a:solidFill>
                  <a:srgbClr val="FFFF00"/>
                </a:solidFill>
              </a:rPr>
              <a:t>In the </a:t>
            </a:r>
            <a:r>
              <a:rPr lang="en-US" sz="4000" b="1" dirty="0">
                <a:ln>
                  <a:solidFill>
                    <a:schemeClr val="tx1"/>
                  </a:solidFill>
                </a:ln>
                <a:solidFill>
                  <a:srgbClr val="0000CC"/>
                </a:solidFill>
                <a:effectLst>
                  <a:glow rad="101600">
                    <a:srgbClr val="34E9FC">
                      <a:alpha val="60000"/>
                    </a:srgbClr>
                  </a:glow>
                </a:effectLst>
              </a:rPr>
              <a:t>Covenant Calendar </a:t>
            </a:r>
            <a:r>
              <a:rPr lang="en-US" sz="4000" b="1" dirty="0">
                <a:solidFill>
                  <a:srgbClr val="0000CC"/>
                </a:solidFill>
              </a:rPr>
              <a:t> </a:t>
            </a:r>
            <a:r>
              <a:rPr lang="en-US" sz="4000" b="1" dirty="0">
                <a:ln>
                  <a:solidFill>
                    <a:schemeClr val="tx1"/>
                  </a:solidFill>
                </a:ln>
                <a:solidFill>
                  <a:srgbClr val="FFFF00"/>
                </a:solidFill>
              </a:rPr>
              <a:t>– Gen 1 – </a:t>
            </a:r>
            <a:r>
              <a:rPr lang="en-US" sz="4000" b="1" dirty="0" err="1">
                <a:ln>
                  <a:solidFill>
                    <a:schemeClr val="tx1"/>
                  </a:solidFill>
                </a:ln>
                <a:solidFill>
                  <a:srgbClr val="FFFF00"/>
                </a:solidFill>
              </a:rPr>
              <a:t>Exo</a:t>
            </a:r>
            <a:r>
              <a:rPr lang="en-US" sz="4000" b="1" dirty="0">
                <a:ln>
                  <a:solidFill>
                    <a:schemeClr val="tx1"/>
                  </a:solidFill>
                </a:ln>
                <a:solidFill>
                  <a:srgbClr val="FFFF00"/>
                </a:solidFill>
              </a:rPr>
              <a:t> 24:11!  </a:t>
            </a:r>
            <a:r>
              <a:rPr lang="en-US" sz="4000" b="1" dirty="0">
                <a:ln>
                  <a:solidFill>
                    <a:schemeClr val="tx1"/>
                  </a:solidFill>
                </a:ln>
                <a:solidFill>
                  <a:srgbClr val="FFFF00"/>
                </a:solidFill>
                <a:effectLst>
                  <a:outerShdw blurRad="38100" dist="38100" dir="2700000" algn="tl">
                    <a:srgbClr val="000000">
                      <a:alpha val="43137"/>
                    </a:srgbClr>
                  </a:outerShdw>
                </a:effectLst>
                <a:sym typeface="Wingdings" panose="05000000000000000000" pitchFamily="2" charset="2"/>
              </a:rPr>
              <a:t></a:t>
            </a:r>
            <a:endParaRPr lang="en-US" sz="4000" b="1" dirty="0">
              <a:ln>
                <a:solidFill>
                  <a:schemeClr val="tx1"/>
                </a:solidFill>
              </a:ln>
              <a:solidFill>
                <a:srgbClr val="FFFF00"/>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a:xfrm>
            <a:off x="9161323" y="6200485"/>
            <a:ext cx="2743200" cy="365125"/>
          </a:xfrm>
        </p:spPr>
        <p:txBody>
          <a:bodyPr/>
          <a:lstStyle/>
          <a:p>
            <a:fld id="{0B555D82-D20F-4DB7-B3E9-7B7EAC2F87A9}" type="slidenum">
              <a:rPr lang="en-US" smtClean="0">
                <a:solidFill>
                  <a:schemeClr val="tx1">
                    <a:lumMod val="95000"/>
                    <a:lumOff val="5000"/>
                  </a:schemeClr>
                </a:solidFill>
              </a:rPr>
              <a:t>26</a:t>
            </a:fld>
            <a:endParaRPr lang="en-US" dirty="0">
              <a:solidFill>
                <a:schemeClr val="tx1">
                  <a:lumMod val="95000"/>
                  <a:lumOff val="5000"/>
                </a:schemeClr>
              </a:solidFill>
            </a:endParaRPr>
          </a:p>
        </p:txBody>
      </p:sp>
      <p:sp>
        <p:nvSpPr>
          <p:cNvPr id="5" name="Cloud Callout 4"/>
          <p:cNvSpPr/>
          <p:nvPr/>
        </p:nvSpPr>
        <p:spPr>
          <a:xfrm>
            <a:off x="620493" y="3014571"/>
            <a:ext cx="10983686" cy="1648869"/>
          </a:xfrm>
          <a:prstGeom prst="cloudCallout">
            <a:avLst>
              <a:gd name="adj1" fmla="val -22527"/>
              <a:gd name="adj2" fmla="val -72091"/>
            </a:avLst>
          </a:prstGeom>
          <a:solidFill>
            <a:schemeClr val="bg1">
              <a:lumMod val="75000"/>
            </a:schemeClr>
          </a:solidFill>
          <a:ln w="57150">
            <a:solidFill>
              <a:schemeClr val="accent6">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rPr>
              <a:t>What?  Why?  &amp; How?</a:t>
            </a:r>
          </a:p>
        </p:txBody>
      </p:sp>
      <p:cxnSp>
        <p:nvCxnSpPr>
          <p:cNvPr id="7" name="Straight Connector 6"/>
          <p:cNvCxnSpPr/>
          <p:nvPr/>
        </p:nvCxnSpPr>
        <p:spPr>
          <a:xfrm>
            <a:off x="2623457" y="2481941"/>
            <a:ext cx="2024743" cy="0"/>
          </a:xfrm>
          <a:prstGeom prst="line">
            <a:avLst/>
          </a:prstGeom>
          <a:ln w="76200">
            <a:solidFill>
              <a:srgbClr val="FFFF00"/>
            </a:solidFill>
          </a:ln>
          <a:effectLst>
            <a:glow rad="127000">
              <a:schemeClr val="tx1"/>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4267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3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1000"/>
                                        <p:tgtEl>
                                          <p:spTgt spid="5"/>
                                        </p:tgtEl>
                                      </p:cBhvr>
                                    </p:animEffect>
                                  </p:childTnLst>
                                </p:cTn>
                              </p:par>
                              <p:par>
                                <p:cTn id="15" presetID="7" presetClass="emph" presetSubtype="6" accel="500" fill="hold" nodeType="withEffect">
                                  <p:stCondLst>
                                    <p:cond delay="1000"/>
                                  </p:stCondLst>
                                  <p:childTnLst>
                                    <p:animClr clrSpc="hsl" dir="cw">
                                      <p:cBhvr>
                                        <p:cTn id="16" dur="3000" fill="hold"/>
                                        <p:tgtEl>
                                          <p:spTgt spid="5"/>
                                        </p:tgtEl>
                                        <p:attrNameLst>
                                          <p:attrName>stroke.color</p:attrName>
                                        </p:attrNameLst>
                                      </p:cBhvr>
                                      <p:to>
                                        <a:srgbClr val="F727D9"/>
                                      </p:to>
                                    </p:animClr>
                                    <p:set>
                                      <p:cBhvr>
                                        <p:cTn id="17" dur="3000" fill="hold"/>
                                        <p:tgtEl>
                                          <p:spTgt spid="5"/>
                                        </p:tgtEl>
                                        <p:attrNameLst>
                                          <p:attrName>stroke.on</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wipe(up)">
                                      <p:cBhvr>
                                        <p:cTn id="22" dur="750"/>
                                        <p:tgtEl>
                                          <p:spTgt spid="3">
                                            <p:txEl>
                                              <p:pRg st="7" end="7"/>
                                            </p:txEl>
                                          </p:spTgt>
                                        </p:tgtEl>
                                      </p:cBhvr>
                                    </p:animEffect>
                                  </p:childTnLst>
                                </p:cTn>
                              </p:par>
                              <p:par>
                                <p:cTn id="23" presetID="22" presetClass="entr" presetSubtype="1"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wipe(up)">
                                      <p:cBhvr>
                                        <p:cTn id="25" dur="75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815" y="145233"/>
            <a:ext cx="10780309" cy="784407"/>
          </a:xfrm>
          <a:solidFill>
            <a:schemeClr val="bg1"/>
          </a:solidFill>
          <a:ln w="76200">
            <a:solidFill>
              <a:srgbClr val="0000CC"/>
            </a:solidFill>
          </a:ln>
          <a:effectLst>
            <a:glow rad="228600">
              <a:schemeClr val="accent1">
                <a:satMod val="175000"/>
                <a:alpha val="40000"/>
              </a:schemeClr>
            </a:glow>
          </a:effectLst>
          <a:scene3d>
            <a:camera prst="orthographicFront"/>
            <a:lightRig rig="threePt" dir="t"/>
          </a:scene3d>
          <a:sp3d>
            <a:bevelT w="139700" h="139700" prst="divot"/>
          </a:sp3d>
        </p:spPr>
        <p:txBody>
          <a:bodyPr/>
          <a:lstStyle/>
          <a:p>
            <a:r>
              <a:rPr lang="en-US" b="1" dirty="0">
                <a:solidFill>
                  <a:srgbClr val="0000CC"/>
                </a:solidFill>
              </a:rPr>
              <a:t>MelchiTzedek Witness</a:t>
            </a:r>
            <a:endParaRPr lang="en-US" b="1" i="1" dirty="0">
              <a:ln>
                <a:solidFill>
                  <a:sysClr val="windowText" lastClr="000000"/>
                </a:solidFill>
              </a:ln>
              <a:solidFill>
                <a:srgbClr val="7030A0"/>
              </a:solidFill>
              <a:effectLst>
                <a:glow rad="127000">
                  <a:srgbClr val="FF9900"/>
                </a:glow>
              </a:effectLst>
              <a:latin typeface="Comic Sans MS" pitchFamily="66" charset="0"/>
            </a:endParaRPr>
          </a:p>
        </p:txBody>
      </p:sp>
      <p:sp>
        <p:nvSpPr>
          <p:cNvPr id="3" name="Content Placeholder 2"/>
          <p:cNvSpPr>
            <a:spLocks noGrp="1"/>
          </p:cNvSpPr>
          <p:nvPr>
            <p:ph idx="1"/>
          </p:nvPr>
        </p:nvSpPr>
        <p:spPr>
          <a:xfrm>
            <a:off x="199999" y="1215142"/>
            <a:ext cx="11782697" cy="5454378"/>
          </a:xfrm>
          <a:solidFill>
            <a:schemeClr val="bg2"/>
          </a:solidFill>
          <a:ln w="57150">
            <a:solidFill>
              <a:srgbClr val="FFFF00"/>
            </a:solidFill>
          </a:ln>
          <a:effectLst>
            <a:glow rad="228600">
              <a:srgbClr val="0070C0">
                <a:alpha val="40000"/>
              </a:srgbClr>
            </a:glow>
          </a:effectLst>
          <a:scene3d>
            <a:camera prst="orthographicFront"/>
            <a:lightRig rig="threePt" dir="t"/>
          </a:scene3d>
          <a:sp3d>
            <a:bevelT w="101600" prst="riblet"/>
          </a:sp3d>
        </p:spPr>
        <p:txBody>
          <a:bodyPr lIns="182880" anchor="ctr">
            <a:normAutofit/>
          </a:bodyPr>
          <a:lstStyle/>
          <a:p>
            <a:pPr marL="0" indent="0">
              <a:lnSpc>
                <a:spcPct val="100000"/>
              </a:lnSpc>
              <a:buNone/>
            </a:pPr>
            <a:endParaRPr lang="en-US" sz="2000" i="1" dirty="0">
              <a:solidFill>
                <a:srgbClr val="008080"/>
              </a:solidFill>
              <a:latin typeface="Georgia" panose="02040502050405020303" pitchFamily="18" charset="0"/>
            </a:endParaRPr>
          </a:p>
          <a:p>
            <a:pPr marL="0" indent="0">
              <a:lnSpc>
                <a:spcPct val="100000"/>
              </a:lnSpc>
              <a:buNone/>
            </a:pPr>
            <a:endParaRPr lang="en-US" sz="2000" i="1" dirty="0">
              <a:solidFill>
                <a:srgbClr val="008080"/>
              </a:solidFill>
              <a:latin typeface="Georgia" panose="02040502050405020303" pitchFamily="18" charset="0"/>
            </a:endParaRPr>
          </a:p>
          <a:p>
            <a:pPr marL="0" indent="0">
              <a:lnSpc>
                <a:spcPct val="100000"/>
              </a:lnSpc>
              <a:buNone/>
            </a:pPr>
            <a:endParaRPr lang="en-US" sz="2000" i="1" dirty="0">
              <a:solidFill>
                <a:srgbClr val="008080"/>
              </a:solidFill>
              <a:latin typeface="Georgia" panose="02040502050405020303" pitchFamily="18" charset="0"/>
            </a:endParaRPr>
          </a:p>
          <a:p>
            <a:pPr marL="0" indent="0">
              <a:lnSpc>
                <a:spcPct val="100000"/>
              </a:lnSpc>
              <a:buNone/>
            </a:pPr>
            <a:endParaRPr lang="en-US" sz="2000" i="1" dirty="0">
              <a:solidFill>
                <a:srgbClr val="008080"/>
              </a:solidFill>
              <a:latin typeface="Georgia" panose="02040502050405020303" pitchFamily="18" charset="0"/>
            </a:endParaRPr>
          </a:p>
          <a:p>
            <a:pPr marL="0" indent="0">
              <a:lnSpc>
                <a:spcPct val="100000"/>
              </a:lnSpc>
              <a:buNone/>
            </a:pPr>
            <a:endParaRPr lang="en-US" sz="2000" i="1" dirty="0">
              <a:solidFill>
                <a:srgbClr val="008080"/>
              </a:solidFill>
            </a:endParaRPr>
          </a:p>
          <a:p>
            <a:pPr marL="0" indent="0">
              <a:lnSpc>
                <a:spcPct val="100000"/>
              </a:lnSpc>
              <a:buNone/>
            </a:pPr>
            <a:endParaRPr lang="en-US" sz="2000" i="1" dirty="0">
              <a:solidFill>
                <a:srgbClr val="008080"/>
              </a:solidFill>
            </a:endParaRPr>
          </a:p>
          <a:p>
            <a:pPr marL="0" indent="0">
              <a:lnSpc>
                <a:spcPct val="100000"/>
              </a:lnSpc>
              <a:buNone/>
            </a:pPr>
            <a:endParaRPr lang="en-US" sz="2000" i="1" dirty="0">
              <a:solidFill>
                <a:srgbClr val="008080"/>
              </a:solidFill>
            </a:endParaRPr>
          </a:p>
        </p:txBody>
      </p:sp>
      <p:sp>
        <p:nvSpPr>
          <p:cNvPr id="4" name="Slide Number Placeholder 3"/>
          <p:cNvSpPr>
            <a:spLocks noGrp="1"/>
          </p:cNvSpPr>
          <p:nvPr>
            <p:ph type="sldNum" sz="quarter" idx="12"/>
          </p:nvPr>
        </p:nvSpPr>
        <p:spPr>
          <a:xfrm>
            <a:off x="9161323" y="6200485"/>
            <a:ext cx="2743200" cy="365125"/>
          </a:xfrm>
        </p:spPr>
        <p:txBody>
          <a:bodyPr/>
          <a:lstStyle/>
          <a:p>
            <a:fld id="{0B555D82-D20F-4DB7-B3E9-7B7EAC2F87A9}" type="slidenum">
              <a:rPr lang="en-US" smtClean="0">
                <a:solidFill>
                  <a:schemeClr val="tx1">
                    <a:lumMod val="95000"/>
                    <a:lumOff val="5000"/>
                  </a:schemeClr>
                </a:solidFill>
              </a:rPr>
              <a:t>27</a:t>
            </a:fld>
            <a:endParaRPr lang="en-US" dirty="0">
              <a:solidFill>
                <a:schemeClr val="tx1">
                  <a:lumMod val="95000"/>
                  <a:lumOff val="5000"/>
                </a:schemeClr>
              </a:solidFill>
            </a:endParaRPr>
          </a:p>
        </p:txBody>
      </p:sp>
      <p:sp>
        <p:nvSpPr>
          <p:cNvPr id="6" name="12-Point Star 5"/>
          <p:cNvSpPr/>
          <p:nvPr/>
        </p:nvSpPr>
        <p:spPr>
          <a:xfrm>
            <a:off x="336470" y="1288472"/>
            <a:ext cx="4322618" cy="2429987"/>
          </a:xfrm>
          <a:prstGeom prst="star12">
            <a:avLst/>
          </a:prstGeom>
          <a:solidFill>
            <a:srgbClr val="34E9FC"/>
          </a:solidFill>
          <a:ln w="76200">
            <a:solidFill>
              <a:srgbClr val="0000CC"/>
            </a:solidFill>
          </a:ln>
          <a:effectLst>
            <a:glow rad="127000">
              <a:srgbClr val="FFFF00"/>
            </a:glow>
            <a:softEdge rad="31750"/>
          </a:effectLst>
          <a:scene3d>
            <a:camera prst="isometricOffAxis1Right"/>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n>
                  <a:solidFill>
                    <a:srgbClr val="0000CC"/>
                  </a:solidFill>
                </a:ln>
                <a:solidFill>
                  <a:srgbClr val="FF3399"/>
                </a:solidFill>
                <a:effectLst>
                  <a:outerShdw blurRad="50800" dist="50800" dir="5400000" algn="ctr" rotWithShape="0">
                    <a:srgbClr val="CC00FF"/>
                  </a:outerShdw>
                </a:effectLst>
              </a:rPr>
              <a:t>Sukkot begins with the</a:t>
            </a:r>
            <a:endParaRPr lang="en-CA" sz="4000" dirty="0">
              <a:ln>
                <a:solidFill>
                  <a:srgbClr val="0000CC"/>
                </a:solidFill>
              </a:ln>
              <a:solidFill>
                <a:srgbClr val="FF3399"/>
              </a:solidFill>
              <a:effectLst>
                <a:outerShdw blurRad="50800" dist="50800" dir="5400000" algn="ctr" rotWithShape="0">
                  <a:srgbClr val="CC00FF"/>
                </a:outerShdw>
              </a:effectLst>
            </a:endParaRPr>
          </a:p>
        </p:txBody>
      </p:sp>
      <p:sp>
        <p:nvSpPr>
          <p:cNvPr id="7" name="Cloud Callout 6"/>
          <p:cNvSpPr/>
          <p:nvPr/>
        </p:nvSpPr>
        <p:spPr>
          <a:xfrm>
            <a:off x="446807" y="4208317"/>
            <a:ext cx="5850083" cy="2379519"/>
          </a:xfrm>
          <a:prstGeom prst="cloudCallout">
            <a:avLst>
              <a:gd name="adj1" fmla="val -8965"/>
              <a:gd name="adj2" fmla="val -74450"/>
            </a:avLst>
          </a:prstGeom>
          <a:solidFill>
            <a:srgbClr val="FF0000"/>
          </a:solidFill>
          <a:ln w="76200">
            <a:solidFill>
              <a:srgbClr val="66FFFF"/>
            </a:solidFill>
          </a:ln>
          <a:effectLst>
            <a:glow rad="127000">
              <a:srgbClr val="7030A0"/>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scene3d>
              <a:camera prst="orthographicFront"/>
              <a:lightRig rig="threePt" dir="t"/>
            </a:scene3d>
            <a:sp3d extrusionH="57150">
              <a:bevelT w="82550" h="38100" prst="coolSlant"/>
            </a:sp3d>
          </a:bodyPr>
          <a:lstStyle/>
          <a:p>
            <a:pPr algn="ctr"/>
            <a:r>
              <a:rPr lang="en-US" sz="6000" b="1" dirty="0">
                <a:ln>
                  <a:solidFill>
                    <a:srgbClr val="0000CC"/>
                  </a:solidFill>
                </a:ln>
                <a:solidFill>
                  <a:srgbClr val="CC00FF"/>
                </a:solidFill>
                <a:effectLst>
                  <a:glow rad="127000">
                    <a:srgbClr val="FFFF00"/>
                  </a:glow>
                </a:effectLst>
              </a:rPr>
              <a:t>Mazzaroth!</a:t>
            </a:r>
            <a:br>
              <a:rPr lang="en-US" sz="6000" b="1" dirty="0">
                <a:ln>
                  <a:solidFill>
                    <a:srgbClr val="0000CC"/>
                  </a:solidFill>
                </a:ln>
                <a:solidFill>
                  <a:srgbClr val="CC00FF"/>
                </a:solidFill>
                <a:effectLst>
                  <a:glow rad="127000">
                    <a:srgbClr val="FFFF00"/>
                  </a:glow>
                </a:effectLst>
              </a:rPr>
            </a:br>
            <a:r>
              <a:rPr lang="en-US" sz="2400" b="1" dirty="0">
                <a:ln>
                  <a:solidFill>
                    <a:srgbClr val="0000CC"/>
                  </a:solidFill>
                </a:ln>
                <a:solidFill>
                  <a:srgbClr val="CC00FF"/>
                </a:solidFill>
                <a:effectLst>
                  <a:glow rad="127000">
                    <a:srgbClr val="FFFF00"/>
                  </a:glow>
                </a:effectLst>
              </a:rPr>
              <a:t>Teach us to </a:t>
            </a:r>
            <a:r>
              <a:rPr lang="en-US" sz="2400" b="1" u="sng" dirty="0">
                <a:ln>
                  <a:solidFill>
                    <a:srgbClr val="0000CC"/>
                  </a:solidFill>
                </a:ln>
                <a:solidFill>
                  <a:srgbClr val="CC00FF"/>
                </a:solidFill>
                <a:effectLst>
                  <a:glow rad="127000">
                    <a:srgbClr val="00FF00"/>
                  </a:glow>
                </a:effectLst>
              </a:rPr>
              <a:t>number</a:t>
            </a:r>
            <a:r>
              <a:rPr lang="en-US" sz="2400" b="1" dirty="0">
                <a:ln>
                  <a:solidFill>
                    <a:srgbClr val="0000CC"/>
                  </a:solidFill>
                </a:ln>
                <a:solidFill>
                  <a:srgbClr val="CC00FF"/>
                </a:solidFill>
                <a:effectLst>
                  <a:glow rad="127000">
                    <a:srgbClr val="FFFF00"/>
                  </a:glow>
                </a:effectLst>
              </a:rPr>
              <a:t> our days…  </a:t>
            </a:r>
            <a:r>
              <a:rPr lang="en-US" b="1" dirty="0">
                <a:ln>
                  <a:solidFill>
                    <a:srgbClr val="0000CC"/>
                  </a:solidFill>
                </a:ln>
                <a:solidFill>
                  <a:srgbClr val="CC00FF"/>
                </a:solidFill>
                <a:effectLst>
                  <a:glow rad="127000">
                    <a:srgbClr val="FFFF00"/>
                  </a:glow>
                </a:effectLst>
              </a:rPr>
              <a:t>Ps 90:12</a:t>
            </a:r>
            <a:endParaRPr lang="en-CA" b="1" dirty="0">
              <a:ln>
                <a:solidFill>
                  <a:srgbClr val="0000CC"/>
                </a:solidFill>
              </a:ln>
              <a:solidFill>
                <a:srgbClr val="CC00FF"/>
              </a:solidFill>
              <a:effectLst>
                <a:glow rad="127000">
                  <a:srgbClr val="FFFF00"/>
                </a:glow>
              </a:effectLst>
            </a:endParaRPr>
          </a:p>
        </p:txBody>
      </p:sp>
      <p:sp>
        <p:nvSpPr>
          <p:cNvPr id="8" name="Oval 7"/>
          <p:cNvSpPr/>
          <p:nvPr/>
        </p:nvSpPr>
        <p:spPr>
          <a:xfrm>
            <a:off x="4457700" y="1288472"/>
            <a:ext cx="3138055" cy="329391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2550" h="38100" prst="coolSlant"/>
            </a:sp3d>
          </a:bodyPr>
          <a:lstStyle/>
          <a:p>
            <a:pPr algn="ctr"/>
            <a:r>
              <a:rPr lang="en-US" sz="16000" dirty="0">
                <a:solidFill>
                  <a:srgbClr val="CC00FF"/>
                </a:solidFill>
                <a:effectLst>
                  <a:glow rad="127000">
                    <a:srgbClr val="FF9900"/>
                  </a:glow>
                </a:effectLst>
              </a:rPr>
              <a:t>??</a:t>
            </a:r>
            <a:endParaRPr lang="en-CA" sz="16000" dirty="0">
              <a:solidFill>
                <a:srgbClr val="CC00FF"/>
              </a:solidFill>
              <a:effectLst>
                <a:glow rad="127000">
                  <a:srgbClr val="FF9900"/>
                </a:glow>
              </a:effectLst>
            </a:endParaRPr>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t="-2158" r="31821"/>
          <a:stretch/>
        </p:blipFill>
        <p:spPr>
          <a:xfrm>
            <a:off x="7539560" y="3019434"/>
            <a:ext cx="3656522" cy="3568401"/>
          </a:xfrm>
          <a:prstGeom prst="rect">
            <a:avLst/>
          </a:prstGeom>
          <a:ln>
            <a:noFill/>
          </a:ln>
          <a:effectLst/>
          <a:scene3d>
            <a:camera prst="orthographicFront">
              <a:rot lat="0" lon="0" rev="0"/>
            </a:camera>
            <a:lightRig rig="glow" dir="t">
              <a:rot lat="0" lon="0" rev="14100000"/>
            </a:lightRig>
          </a:scene3d>
          <a:sp3d prstMaterial="softEdge">
            <a:bevelT w="127000" prst="artDeco"/>
          </a:sp3d>
        </p:spPr>
      </p:pic>
      <p:sp>
        <p:nvSpPr>
          <p:cNvPr id="5" name="12-Point Star 4"/>
          <p:cNvSpPr/>
          <p:nvPr/>
        </p:nvSpPr>
        <p:spPr>
          <a:xfrm>
            <a:off x="6870700" y="1361208"/>
            <a:ext cx="4756727" cy="3096491"/>
          </a:xfrm>
          <a:prstGeom prst="star12">
            <a:avLst/>
          </a:prstGeom>
          <a:solidFill>
            <a:schemeClr val="tx1"/>
          </a:solidFill>
          <a:ln w="76200">
            <a:solidFill>
              <a:srgbClr val="00FF00"/>
            </a:solidFill>
          </a:ln>
          <a:effectLst>
            <a:glow rad="127000">
              <a:srgbClr val="FF99FF"/>
            </a:glow>
            <a:softEdge rad="31750"/>
          </a:effectLst>
          <a:scene3d>
            <a:camera prst="isometricOffAxis2Left"/>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4400" b="1" dirty="0">
                <a:ln>
                  <a:solidFill>
                    <a:srgbClr val="063760"/>
                  </a:solidFill>
                </a:ln>
              </a:rPr>
              <a:t>Sukkot starts here!</a:t>
            </a:r>
            <a:endParaRPr lang="en-CA" sz="4400" b="1" dirty="0">
              <a:ln>
                <a:solidFill>
                  <a:srgbClr val="063760"/>
                </a:solidFill>
              </a:ln>
            </a:endParaRPr>
          </a:p>
        </p:txBody>
      </p:sp>
      <p:sp>
        <p:nvSpPr>
          <p:cNvPr id="13" name="Rectangle 12">
            <a:extLst>
              <a:ext uri="{FF2B5EF4-FFF2-40B4-BE49-F238E27FC236}">
                <a16:creationId xmlns="" xmlns:a16="http://schemas.microsoft.com/office/drawing/2014/main" id="{9B036130-A79B-49B2-8ED7-3D58FB862EE9}"/>
              </a:ext>
            </a:extLst>
          </p:cNvPr>
          <p:cNvSpPr/>
          <p:nvPr/>
        </p:nvSpPr>
        <p:spPr>
          <a:xfrm>
            <a:off x="5777880" y="80236"/>
            <a:ext cx="5556824"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US" sz="4400" b="1" dirty="0">
                <a:solidFill>
                  <a:prstClr val="black"/>
                </a:solidFill>
                <a:latin typeface="Calibri Light"/>
                <a:ea typeface="+mj-ea"/>
                <a:cs typeface="+mj-cs"/>
              </a:rPr>
              <a:t>or</a:t>
            </a:r>
            <a:r>
              <a:rPr lang="en-US" sz="4400" b="1" dirty="0">
                <a:solidFill>
                  <a:srgbClr val="0000CC"/>
                </a:solidFill>
                <a:latin typeface="Calibri Light"/>
                <a:ea typeface="+mj-ea"/>
                <a:cs typeface="+mj-cs"/>
              </a:rPr>
              <a:t>  </a:t>
            </a:r>
            <a:r>
              <a:rPr lang="en-US" sz="4400" b="1" i="1" dirty="0">
                <a:ln>
                  <a:solidFill>
                    <a:sysClr val="windowText" lastClr="000000"/>
                  </a:solidFill>
                </a:ln>
                <a:solidFill>
                  <a:srgbClr val="7030A0"/>
                </a:solidFill>
                <a:effectLst>
                  <a:glow rad="127000">
                    <a:srgbClr val="FF9900"/>
                  </a:glow>
                </a:effectLst>
                <a:latin typeface="Comic Sans MS" pitchFamily="66" charset="0"/>
                <a:ea typeface="+mj-ea"/>
                <a:cs typeface="+mj-cs"/>
              </a:rPr>
              <a:t>Lunar Confusion?</a:t>
            </a:r>
            <a:endParaRPr lang="en-CA" dirty="0"/>
          </a:p>
        </p:txBody>
      </p:sp>
    </p:spTree>
    <p:extLst>
      <p:ext uri="{BB962C8B-B14F-4D97-AF65-F5344CB8AC3E}">
        <p14:creationId xmlns:p14="http://schemas.microsoft.com/office/powerpoint/2010/main" val="196824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style.rotation</p:attrName>
                                        </p:attrNameLst>
                                      </p:cBhvr>
                                      <p:tavLst>
                                        <p:tav tm="0">
                                          <p:val>
                                            <p:fltVal val="90"/>
                                          </p:val>
                                        </p:tav>
                                        <p:tav tm="100000">
                                          <p:val>
                                            <p:fltVal val="0"/>
                                          </p:val>
                                        </p:tav>
                                      </p:tavLst>
                                    </p:anim>
                                    <p:animEffect transition="in" filter="fade">
                                      <p:cBhvr>
                                        <p:cTn id="17" dur="1000"/>
                                        <p:tgtEl>
                                          <p:spTgt spid="6"/>
                                        </p:tgtEl>
                                      </p:cBhvr>
                                    </p:animEffect>
                                  </p:childTnLst>
                                </p:cTn>
                              </p:par>
                            </p:childTnLst>
                          </p:cTn>
                        </p:par>
                        <p:par>
                          <p:cTn id="18" fill="hold">
                            <p:stCondLst>
                              <p:cond delay="1000"/>
                            </p:stCondLst>
                            <p:childTnLst>
                              <p:par>
                                <p:cTn id="19" presetID="26"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80">
                                          <p:stCondLst>
                                            <p:cond delay="0"/>
                                          </p:stCondLst>
                                        </p:cTn>
                                        <p:tgtEl>
                                          <p:spTgt spid="7"/>
                                        </p:tgtEl>
                                      </p:cBhvr>
                                    </p:animEffect>
                                    <p:anim calcmode="lin" valueType="num">
                                      <p:cBhvr>
                                        <p:cTn id="2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7" dur="26">
                                          <p:stCondLst>
                                            <p:cond delay="650"/>
                                          </p:stCondLst>
                                        </p:cTn>
                                        <p:tgtEl>
                                          <p:spTgt spid="7"/>
                                        </p:tgtEl>
                                      </p:cBhvr>
                                      <p:to x="100000" y="60000"/>
                                    </p:animScale>
                                    <p:animScale>
                                      <p:cBhvr>
                                        <p:cTn id="28" dur="166" decel="50000">
                                          <p:stCondLst>
                                            <p:cond delay="676"/>
                                          </p:stCondLst>
                                        </p:cTn>
                                        <p:tgtEl>
                                          <p:spTgt spid="7"/>
                                        </p:tgtEl>
                                      </p:cBhvr>
                                      <p:to x="100000" y="100000"/>
                                    </p:animScale>
                                    <p:animScale>
                                      <p:cBhvr>
                                        <p:cTn id="29" dur="26">
                                          <p:stCondLst>
                                            <p:cond delay="1312"/>
                                          </p:stCondLst>
                                        </p:cTn>
                                        <p:tgtEl>
                                          <p:spTgt spid="7"/>
                                        </p:tgtEl>
                                      </p:cBhvr>
                                      <p:to x="100000" y="80000"/>
                                    </p:animScale>
                                    <p:animScale>
                                      <p:cBhvr>
                                        <p:cTn id="30" dur="166" decel="50000">
                                          <p:stCondLst>
                                            <p:cond delay="1338"/>
                                          </p:stCondLst>
                                        </p:cTn>
                                        <p:tgtEl>
                                          <p:spTgt spid="7"/>
                                        </p:tgtEl>
                                      </p:cBhvr>
                                      <p:to x="100000" y="100000"/>
                                    </p:animScale>
                                    <p:animScale>
                                      <p:cBhvr>
                                        <p:cTn id="31" dur="26">
                                          <p:stCondLst>
                                            <p:cond delay="1642"/>
                                          </p:stCondLst>
                                        </p:cTn>
                                        <p:tgtEl>
                                          <p:spTgt spid="7"/>
                                        </p:tgtEl>
                                      </p:cBhvr>
                                      <p:to x="100000" y="90000"/>
                                    </p:animScale>
                                    <p:animScale>
                                      <p:cBhvr>
                                        <p:cTn id="32" dur="166" decel="50000">
                                          <p:stCondLst>
                                            <p:cond delay="1668"/>
                                          </p:stCondLst>
                                        </p:cTn>
                                        <p:tgtEl>
                                          <p:spTgt spid="7"/>
                                        </p:tgtEl>
                                      </p:cBhvr>
                                      <p:to x="100000" y="100000"/>
                                    </p:animScale>
                                    <p:animScale>
                                      <p:cBhvr>
                                        <p:cTn id="33" dur="26">
                                          <p:stCondLst>
                                            <p:cond delay="1808"/>
                                          </p:stCondLst>
                                        </p:cTn>
                                        <p:tgtEl>
                                          <p:spTgt spid="7"/>
                                        </p:tgtEl>
                                      </p:cBhvr>
                                      <p:to x="100000" y="95000"/>
                                    </p:animScale>
                                    <p:animScale>
                                      <p:cBhvr>
                                        <p:cTn id="34" dur="166" decel="50000">
                                          <p:stCondLst>
                                            <p:cond delay="1834"/>
                                          </p:stCondLst>
                                        </p:cTn>
                                        <p:tgtEl>
                                          <p:spTgt spid="7"/>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par>
                          <p:cTn id="40" fill="hold">
                            <p:stCondLst>
                              <p:cond delay="500"/>
                            </p:stCondLst>
                            <p:childTnLst>
                              <p:par>
                                <p:cTn id="41" presetID="9" presetClass="entr" presetSubtype="0" fill="hold" grpId="0" nodeType="afterEffect">
                                  <p:stCondLst>
                                    <p:cond delay="1250"/>
                                  </p:stCondLst>
                                  <p:childTnLst>
                                    <p:set>
                                      <p:cBhvr>
                                        <p:cTn id="42" dur="1" fill="hold">
                                          <p:stCondLst>
                                            <p:cond delay="0"/>
                                          </p:stCondLst>
                                        </p:cTn>
                                        <p:tgtEl>
                                          <p:spTgt spid="5"/>
                                        </p:tgtEl>
                                        <p:attrNameLst>
                                          <p:attrName>style.visibility</p:attrName>
                                        </p:attrNameLst>
                                      </p:cBhvr>
                                      <p:to>
                                        <p:strVal val="visible"/>
                                      </p:to>
                                    </p:set>
                                    <p:animEffect transition="in" filter="dissolve">
                                      <p:cBhvr>
                                        <p:cTn id="43" dur="1750"/>
                                        <p:tgtEl>
                                          <p:spTgt spid="5"/>
                                        </p:tgtEl>
                                      </p:cBhvr>
                                    </p:animEffect>
                                  </p:childTnLst>
                                </p:cTn>
                              </p:par>
                            </p:childTnLst>
                          </p:cTn>
                        </p:par>
                        <p:par>
                          <p:cTn id="44" fill="hold">
                            <p:stCondLst>
                              <p:cond delay="3500"/>
                            </p:stCondLst>
                            <p:childTnLst>
                              <p:par>
                                <p:cTn id="45" presetID="42" presetClass="entr" presetSubtype="0" fill="hold"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0" presetClass="entr" presetSubtype="0" repeatCount="4000"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edge">
                                      <p:cBhvr>
                                        <p:cTn id="5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p:bldP spid="5" grpId="0" animBg="1"/>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pattFill prst="divot">
          <a:fgClr>
            <a:srgbClr val="CC0099"/>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06009" y="189964"/>
            <a:ext cx="6414655" cy="745217"/>
          </a:xfrm>
          <a:solidFill>
            <a:schemeClr val="bg1"/>
          </a:solidFill>
          <a:ln w="38100">
            <a:solidFill>
              <a:srgbClr val="00B050"/>
            </a:solidFill>
          </a:ln>
          <a:effectLst>
            <a:glow rad="228600">
              <a:schemeClr val="accent1">
                <a:satMod val="175000"/>
                <a:alpha val="40000"/>
              </a:schemeClr>
            </a:glow>
          </a:effectLst>
          <a:scene3d>
            <a:camera prst="orthographicFront"/>
            <a:lightRig rig="threePt" dir="t"/>
          </a:scene3d>
          <a:sp3d>
            <a:bevelT w="114300" prst="artDeco"/>
          </a:sp3d>
        </p:spPr>
        <p:txBody>
          <a:bodyPr>
            <a:normAutofit fontScale="90000"/>
          </a:bodyPr>
          <a:lstStyle/>
          <a:p>
            <a:pPr algn="ctr"/>
            <a:r>
              <a:rPr lang="en-US" b="1" dirty="0" err="1">
                <a:ln>
                  <a:solidFill>
                    <a:schemeClr val="tx1"/>
                  </a:solidFill>
                </a:ln>
                <a:solidFill>
                  <a:srgbClr val="0000CC"/>
                </a:solidFill>
              </a:rPr>
              <a:t>Yahusha’s</a:t>
            </a:r>
            <a:r>
              <a:rPr lang="en-US" b="1" dirty="0">
                <a:ln>
                  <a:solidFill>
                    <a:schemeClr val="tx1"/>
                  </a:solidFill>
                </a:ln>
                <a:solidFill>
                  <a:srgbClr val="0000CC"/>
                </a:solidFill>
              </a:rPr>
              <a:t> Time </a:t>
            </a:r>
            <a:r>
              <a:rPr lang="en-US" dirty="0">
                <a:ln>
                  <a:solidFill>
                    <a:schemeClr val="tx1"/>
                  </a:solidFill>
                </a:ln>
              </a:rPr>
              <a:t>– </a:t>
            </a:r>
            <a:r>
              <a:rPr lang="en-US" b="1" dirty="0">
                <a:ln>
                  <a:solidFill>
                    <a:schemeClr val="tx1"/>
                  </a:solidFill>
                </a:ln>
                <a:solidFill>
                  <a:srgbClr val="00B050"/>
                </a:solidFill>
              </a:rPr>
              <a:t>Leviticus 23</a:t>
            </a:r>
          </a:p>
        </p:txBody>
      </p:sp>
      <p:sp>
        <p:nvSpPr>
          <p:cNvPr id="3" name="Content Placeholder 2"/>
          <p:cNvSpPr>
            <a:spLocks noGrp="1"/>
          </p:cNvSpPr>
          <p:nvPr>
            <p:ph idx="1"/>
          </p:nvPr>
        </p:nvSpPr>
        <p:spPr>
          <a:xfrm>
            <a:off x="862445" y="1236518"/>
            <a:ext cx="10515600" cy="5205846"/>
          </a:xfrm>
          <a:solidFill>
            <a:schemeClr val="bg2"/>
          </a:solidFill>
          <a:ln w="57150">
            <a:solidFill>
              <a:srgbClr val="34E9FC"/>
            </a:solidFill>
          </a:ln>
          <a:effectLst>
            <a:glow rad="63500">
              <a:srgbClr val="CC00FF">
                <a:alpha val="91000"/>
              </a:srgbClr>
            </a:glow>
          </a:effectLst>
          <a:scene3d>
            <a:camera prst="orthographicFront"/>
            <a:lightRig rig="threePt" dir="t"/>
          </a:scene3d>
          <a:sp3d>
            <a:bevelT w="114300" prst="artDeco"/>
          </a:sp3d>
        </p:spPr>
        <p:txBody>
          <a:bodyPr anchor="ctr">
            <a:sp3d extrusionH="57150">
              <a:bevelT w="38100" h="38100"/>
            </a:sp3d>
          </a:bodyPr>
          <a:lstStyle/>
          <a:p>
            <a:pPr marL="1828800" lvl="0" indent="-1828800">
              <a:lnSpc>
                <a:spcPct val="100000"/>
              </a:lnSpc>
              <a:spcBef>
                <a:spcPts val="0"/>
              </a:spcBef>
              <a:spcAft>
                <a:spcPts val="1800"/>
              </a:spcAft>
              <a:buNone/>
            </a:pPr>
            <a:r>
              <a:rPr lang="en-US" dirty="0">
                <a:solidFill>
                  <a:srgbClr val="008080"/>
                </a:solidFill>
                <a:latin typeface="Georgia" panose="02040502050405020303" pitchFamily="18" charset="0"/>
              </a:rPr>
              <a:t>Lev 23:24</a:t>
            </a:r>
            <a:r>
              <a:rPr lang="en-US" dirty="0">
                <a:solidFill>
                  <a:prstClr val="black"/>
                </a:solidFill>
                <a:latin typeface="Georgia" panose="02040502050405020303" pitchFamily="18" charset="0"/>
              </a:rPr>
              <a:t>	“Speak to the children of </a:t>
            </a:r>
            <a:r>
              <a:rPr lang="en-US" dirty="0" err="1">
                <a:solidFill>
                  <a:prstClr val="black"/>
                </a:solidFill>
                <a:latin typeface="Georgia" panose="02040502050405020303" pitchFamily="18" charset="0"/>
              </a:rPr>
              <a:t>Yisra’ĕl</a:t>
            </a:r>
            <a:r>
              <a:rPr lang="en-US" dirty="0">
                <a:solidFill>
                  <a:prstClr val="black"/>
                </a:solidFill>
                <a:latin typeface="Georgia" panose="02040502050405020303" pitchFamily="18" charset="0"/>
              </a:rPr>
              <a:t>, saying, </a:t>
            </a:r>
            <a:r>
              <a:rPr lang="en-US" dirty="0">
                <a:ln>
                  <a:solidFill>
                    <a:prstClr val="black"/>
                  </a:solidFill>
                </a:ln>
                <a:solidFill>
                  <a:srgbClr val="CC00FF"/>
                </a:solidFill>
                <a:effectLst>
                  <a:glow rad="127000">
                    <a:srgbClr val="00FF00"/>
                  </a:glow>
                </a:effectLst>
                <a:latin typeface="Georgia" panose="02040502050405020303" pitchFamily="18" charset="0"/>
              </a:rPr>
              <a:t>‘In the seventh month, on the first day of the month,</a:t>
            </a:r>
            <a:r>
              <a:rPr lang="en-US" dirty="0">
                <a:solidFill>
                  <a:prstClr val="black"/>
                </a:solidFill>
                <a:latin typeface="Georgia" panose="02040502050405020303" pitchFamily="18" charset="0"/>
              </a:rPr>
              <a:t> you have a rest, a remembrance of blowing of trumpets, a set-apart gathering.</a:t>
            </a:r>
          </a:p>
          <a:p>
            <a:pPr marL="1828800" lvl="0" indent="-1828800">
              <a:lnSpc>
                <a:spcPct val="100000"/>
              </a:lnSpc>
              <a:spcBef>
                <a:spcPts val="0"/>
              </a:spcBef>
              <a:spcAft>
                <a:spcPts val="1800"/>
              </a:spcAft>
              <a:buNone/>
            </a:pPr>
            <a:r>
              <a:rPr lang="en-US" dirty="0">
                <a:solidFill>
                  <a:srgbClr val="008080"/>
                </a:solidFill>
                <a:latin typeface="Georgia" panose="02040502050405020303" pitchFamily="18" charset="0"/>
              </a:rPr>
              <a:t>Lev 23:34</a:t>
            </a:r>
            <a:r>
              <a:rPr lang="en-US" dirty="0">
                <a:solidFill>
                  <a:prstClr val="black"/>
                </a:solidFill>
                <a:latin typeface="Georgia" panose="02040502050405020303" pitchFamily="18" charset="0"/>
              </a:rPr>
              <a:t>	“Speak to the children of </a:t>
            </a:r>
            <a:r>
              <a:rPr lang="en-US" dirty="0" err="1">
                <a:solidFill>
                  <a:prstClr val="black"/>
                </a:solidFill>
                <a:latin typeface="Georgia" panose="02040502050405020303" pitchFamily="18" charset="0"/>
              </a:rPr>
              <a:t>Yisra’ĕl</a:t>
            </a:r>
            <a:r>
              <a:rPr lang="en-US" dirty="0">
                <a:solidFill>
                  <a:prstClr val="black"/>
                </a:solidFill>
                <a:latin typeface="Georgia" panose="02040502050405020303" pitchFamily="18" charset="0"/>
              </a:rPr>
              <a:t>, saying, </a:t>
            </a:r>
            <a:r>
              <a:rPr lang="en-US" dirty="0">
                <a:ln>
                  <a:solidFill>
                    <a:prstClr val="black"/>
                  </a:solidFill>
                </a:ln>
                <a:solidFill>
                  <a:srgbClr val="CC00FF"/>
                </a:solidFill>
                <a:effectLst>
                  <a:glow rad="127000">
                    <a:srgbClr val="00FF00"/>
                  </a:glow>
                </a:effectLst>
                <a:latin typeface="Georgia" panose="02040502050405020303" pitchFamily="18" charset="0"/>
              </a:rPr>
              <a:t>‘On the fifteenth day of this seventh month is the Festival of Booths </a:t>
            </a:r>
            <a:r>
              <a:rPr lang="en-US" dirty="0">
                <a:solidFill>
                  <a:prstClr val="black"/>
                </a:solidFill>
                <a:latin typeface="Georgia" panose="02040502050405020303" pitchFamily="18" charset="0"/>
              </a:rPr>
              <a:t>for seven days to </a:t>
            </a:r>
            <a:r>
              <a:rPr lang="he-IL" dirty="0">
                <a:solidFill>
                  <a:srgbClr val="0000CC"/>
                </a:solidFill>
                <a:latin typeface="SBL Hebrew"/>
              </a:rPr>
              <a:t>יהוה</a:t>
            </a:r>
            <a:r>
              <a:rPr lang="en-US" dirty="0">
                <a:solidFill>
                  <a:srgbClr val="0000CC"/>
                </a:solidFill>
                <a:latin typeface="Georgia" panose="02040502050405020303" pitchFamily="18" charset="0"/>
              </a:rPr>
              <a:t> [Yahuah].’</a:t>
            </a:r>
            <a:r>
              <a:rPr lang="en-US" sz="1400" dirty="0">
                <a:solidFill>
                  <a:srgbClr val="0000CC"/>
                </a:solidFill>
                <a:latin typeface="Georgia" panose="02040502050405020303" pitchFamily="18" charset="0"/>
              </a:rPr>
              <a:t> </a:t>
            </a:r>
            <a:r>
              <a:rPr lang="en-US" dirty="0">
                <a:solidFill>
                  <a:srgbClr val="0000CC"/>
                </a:solidFill>
                <a:latin typeface="Georgia" panose="02040502050405020303" pitchFamily="18" charset="0"/>
              </a:rPr>
              <a:t>”</a:t>
            </a:r>
          </a:p>
          <a:p>
            <a:pPr marL="0" lvl="0" indent="0">
              <a:lnSpc>
                <a:spcPct val="100000"/>
              </a:lnSpc>
              <a:buNone/>
            </a:pPr>
            <a:r>
              <a:rPr lang="en-US" dirty="0">
                <a:solidFill>
                  <a:prstClr val="black"/>
                </a:solidFill>
                <a:latin typeface="Georgia" panose="02040502050405020303" pitchFamily="18" charset="0"/>
              </a:rPr>
              <a:t>When </a:t>
            </a:r>
            <a:r>
              <a:rPr lang="en-US" b="1" dirty="0">
                <a:solidFill>
                  <a:srgbClr val="0000CC"/>
                </a:solidFill>
                <a:latin typeface="Georgia" panose="02040502050405020303" pitchFamily="18" charset="0"/>
              </a:rPr>
              <a:t>Yahusha</a:t>
            </a:r>
            <a:r>
              <a:rPr lang="en-US" dirty="0">
                <a:solidFill>
                  <a:prstClr val="black"/>
                </a:solidFill>
                <a:latin typeface="Georgia" panose="02040502050405020303" pitchFamily="18" charset="0"/>
              </a:rPr>
              <a:t> said – </a:t>
            </a:r>
            <a:r>
              <a:rPr lang="en-US" b="1" dirty="0">
                <a:solidFill>
                  <a:srgbClr val="0000CC"/>
                </a:solidFill>
                <a:latin typeface="Georgia" panose="02040502050405020303" pitchFamily="18" charset="0"/>
              </a:rPr>
              <a:t>“… For </a:t>
            </a:r>
            <a:r>
              <a:rPr lang="en-US" b="1" dirty="0">
                <a:solidFill>
                  <a:srgbClr val="0000CC"/>
                </a:solidFill>
                <a:effectLst>
                  <a:glow rad="127000">
                    <a:srgbClr val="FF99FF"/>
                  </a:glow>
                </a:effectLst>
                <a:latin typeface="Georgia" panose="02040502050405020303" pitchFamily="18" charset="0"/>
              </a:rPr>
              <a:t>My Time </a:t>
            </a:r>
            <a:r>
              <a:rPr lang="en-US" b="1" dirty="0">
                <a:solidFill>
                  <a:srgbClr val="0000CC"/>
                </a:solidFill>
                <a:latin typeface="Georgia" panose="02040502050405020303" pitchFamily="18" charset="0"/>
              </a:rPr>
              <a:t>has not yet been filled ...” </a:t>
            </a:r>
            <a:r>
              <a:rPr lang="en-US" dirty="0">
                <a:latin typeface="Georgia" panose="02040502050405020303" pitchFamily="18" charset="0"/>
              </a:rPr>
              <a:t>it is these </a:t>
            </a:r>
            <a:r>
              <a:rPr lang="en-US" b="1" dirty="0">
                <a:solidFill>
                  <a:srgbClr val="CC0099"/>
                </a:solidFill>
                <a:effectLst>
                  <a:glow rad="228600">
                    <a:schemeClr val="accent4">
                      <a:satMod val="175000"/>
                      <a:alpha val="89000"/>
                    </a:schemeClr>
                  </a:glow>
                </a:effectLst>
                <a:latin typeface="Georgia" panose="02040502050405020303" pitchFamily="18" charset="0"/>
              </a:rPr>
              <a:t>“times”</a:t>
            </a:r>
            <a:r>
              <a:rPr lang="en-US" dirty="0">
                <a:latin typeface="Georgia" panose="02040502050405020303" pitchFamily="18" charset="0"/>
              </a:rPr>
              <a:t> found in the </a:t>
            </a:r>
            <a:r>
              <a:rPr lang="en-US" b="1" dirty="0">
                <a:solidFill>
                  <a:srgbClr val="222BDC"/>
                </a:solidFill>
                <a:latin typeface="Georgia" panose="02040502050405020303" pitchFamily="18" charset="0"/>
              </a:rPr>
              <a:t>Torah,</a:t>
            </a:r>
            <a:r>
              <a:rPr lang="en-US" dirty="0">
                <a:latin typeface="Georgia" panose="02040502050405020303" pitchFamily="18" charset="0"/>
              </a:rPr>
              <a:t> that must be fulfilled completely.  </a:t>
            </a:r>
            <a:r>
              <a:rPr lang="en-US" b="1" dirty="0">
                <a:ln>
                  <a:solidFill>
                    <a:srgbClr val="222BDC"/>
                  </a:solidFill>
                </a:ln>
                <a:solidFill>
                  <a:srgbClr val="FF6600"/>
                </a:solidFill>
                <a:effectLst>
                  <a:outerShdw blurRad="50800" dist="50800" dir="5400000" algn="ctr" rotWithShape="0">
                    <a:srgbClr val="D46DE7"/>
                  </a:outerShdw>
                </a:effectLst>
                <a:latin typeface="Georgia" panose="02040502050405020303" pitchFamily="18" charset="0"/>
              </a:rPr>
              <a:t>Yes, even by Yahusha Himself!</a:t>
            </a:r>
            <a:endParaRPr lang="en-US" b="1" dirty="0">
              <a:ln>
                <a:solidFill>
                  <a:srgbClr val="222BDC"/>
                </a:solidFill>
              </a:ln>
              <a:solidFill>
                <a:srgbClr val="FF6600"/>
              </a:solidFill>
              <a:effectLst>
                <a:outerShdw blurRad="50800" dist="50800" dir="5400000" algn="ctr" rotWithShape="0">
                  <a:srgbClr val="D46DE7"/>
                </a:outerShdw>
              </a:effectLst>
            </a:endParaRPr>
          </a:p>
        </p:txBody>
      </p:sp>
      <p:sp>
        <p:nvSpPr>
          <p:cNvPr id="4" name="Slide Number Placeholder 3"/>
          <p:cNvSpPr>
            <a:spLocks noGrp="1"/>
          </p:cNvSpPr>
          <p:nvPr>
            <p:ph type="sldNum" sz="quarter" idx="12"/>
          </p:nvPr>
        </p:nvSpPr>
        <p:spPr>
          <a:xfrm>
            <a:off x="8547657" y="5974217"/>
            <a:ext cx="2743200" cy="365125"/>
          </a:xfrm>
        </p:spPr>
        <p:txBody>
          <a:bodyPr/>
          <a:lstStyle/>
          <a:p>
            <a:fld id="{0B555D82-D20F-4DB7-B3E9-7B7EAC2F87A9}" type="slidenum">
              <a:rPr lang="en-US" smtClean="0">
                <a:solidFill>
                  <a:schemeClr val="tx1"/>
                </a:solidFill>
              </a:rPr>
              <a:t>28</a:t>
            </a:fld>
            <a:endParaRPr lang="en-US" dirty="0">
              <a:solidFill>
                <a:schemeClr val="tx1"/>
              </a:solidFill>
            </a:endParaRPr>
          </a:p>
        </p:txBody>
      </p:sp>
    </p:spTree>
    <p:extLst>
      <p:ext uri="{BB962C8B-B14F-4D97-AF65-F5344CB8AC3E}">
        <p14:creationId xmlns:p14="http://schemas.microsoft.com/office/powerpoint/2010/main" val="273773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264" y="72736"/>
            <a:ext cx="11680452" cy="602673"/>
          </a:xfrm>
          <a:solidFill>
            <a:srgbClr val="FAEBFF"/>
          </a:solidFill>
          <a:ln w="57150">
            <a:solidFill>
              <a:srgbClr val="34E9FC"/>
            </a:solidFill>
          </a:ln>
          <a:effectLst>
            <a:glow rad="228600">
              <a:schemeClr val="accent4">
                <a:satMod val="175000"/>
                <a:alpha val="40000"/>
              </a:schemeClr>
            </a:glow>
          </a:effectLst>
          <a:scene3d>
            <a:camera prst="orthographicFront"/>
            <a:lightRig rig="threePt" dir="t"/>
          </a:scene3d>
          <a:sp3d>
            <a:bevelT w="114300" prst="artDeco"/>
          </a:sp3d>
        </p:spPr>
        <p:txBody>
          <a:bodyPr>
            <a:normAutofit fontScale="90000"/>
            <a:sp3d extrusionH="57150">
              <a:bevelT w="38100" h="38100"/>
            </a:sp3d>
          </a:bodyPr>
          <a:lstStyle/>
          <a:p>
            <a:pPr algn="ctr"/>
            <a:r>
              <a:rPr lang="en-US" b="1" dirty="0">
                <a:solidFill>
                  <a:srgbClr val="CC0099"/>
                </a:solidFill>
              </a:rPr>
              <a:t>Determining the Start of the Year for </a:t>
            </a:r>
            <a:r>
              <a:rPr lang="en-US" b="1" dirty="0">
                <a:solidFill>
                  <a:srgbClr val="222BDC"/>
                </a:solidFill>
              </a:rPr>
              <a:t>Covenant Calendar</a:t>
            </a:r>
          </a:p>
        </p:txBody>
      </p:sp>
      <p:sp>
        <p:nvSpPr>
          <p:cNvPr id="3" name="Content Placeholder 2"/>
          <p:cNvSpPr>
            <a:spLocks noGrp="1"/>
          </p:cNvSpPr>
          <p:nvPr>
            <p:ph idx="1"/>
          </p:nvPr>
        </p:nvSpPr>
        <p:spPr>
          <a:xfrm>
            <a:off x="287383" y="770709"/>
            <a:ext cx="11586754" cy="5969725"/>
          </a:xfrm>
          <a:solidFill>
            <a:schemeClr val="bg2"/>
          </a:solidFill>
          <a:ln w="57150">
            <a:solidFill>
              <a:schemeClr val="bg2">
                <a:lumMod val="50000"/>
              </a:schemeClr>
            </a:solidFill>
          </a:ln>
          <a:effectLst>
            <a:glow rad="101600">
              <a:srgbClr val="FF3399">
                <a:alpha val="60000"/>
              </a:srgbClr>
            </a:glow>
          </a:effectLst>
          <a:scene3d>
            <a:camera prst="orthographicFront"/>
            <a:lightRig rig="threePt" dir="t"/>
          </a:scene3d>
          <a:sp3d>
            <a:bevelT w="114300" prst="artDeco"/>
          </a:sp3d>
        </p:spPr>
        <p:txBody>
          <a:bodyPr lIns="182880" anchor="ctr">
            <a:noAutofit/>
            <a:sp3d extrusionH="57150">
              <a:bevelT w="38100" h="38100"/>
            </a:sp3d>
          </a:bodyPr>
          <a:lstStyle/>
          <a:p>
            <a:r>
              <a:rPr lang="en-US" sz="2700" dirty="0"/>
              <a:t>To determine the 7</a:t>
            </a:r>
            <a:r>
              <a:rPr lang="en-US" sz="2700" baseline="30000" dirty="0"/>
              <a:t>th</a:t>
            </a:r>
            <a:r>
              <a:rPr lang="en-US" sz="2700" dirty="0"/>
              <a:t> month correctly, the very first day of the year must be ascertained first.</a:t>
            </a:r>
          </a:p>
          <a:p>
            <a:r>
              <a:rPr lang="en-US" sz="2700" dirty="0"/>
              <a:t>There are 10 verses in the Tanach that indicate very clearly what celestial event develops, ending </a:t>
            </a:r>
            <a:r>
              <a:rPr lang="en-US" sz="2700" b="1" dirty="0">
                <a:solidFill>
                  <a:srgbClr val="0000CC"/>
                </a:solidFill>
              </a:rPr>
              <a:t>Yahuah’s</a:t>
            </a:r>
            <a:r>
              <a:rPr lang="en-US" sz="2700" dirty="0"/>
              <a:t> year.  One is </a:t>
            </a:r>
            <a:r>
              <a:rPr lang="en-US" sz="2700" dirty="0" err="1">
                <a:solidFill>
                  <a:srgbClr val="00B050"/>
                </a:solidFill>
              </a:rPr>
              <a:t>Exo</a:t>
            </a:r>
            <a:r>
              <a:rPr lang="en-US" sz="2700" dirty="0">
                <a:solidFill>
                  <a:srgbClr val="00B050"/>
                </a:solidFill>
              </a:rPr>
              <a:t> 34:22 </a:t>
            </a:r>
            <a:r>
              <a:rPr lang="en-US" sz="2700" dirty="0"/>
              <a:t>in</a:t>
            </a:r>
            <a:r>
              <a:rPr lang="en-US" sz="2700" dirty="0">
                <a:solidFill>
                  <a:srgbClr val="00B050"/>
                </a:solidFill>
              </a:rPr>
              <a:t> </a:t>
            </a:r>
            <a:r>
              <a:rPr lang="en-US" sz="2700" dirty="0"/>
              <a:t>which the autumnal </a:t>
            </a:r>
            <a:r>
              <a:rPr lang="en-US" sz="2700" i="1" dirty="0">
                <a:solidFill>
                  <a:srgbClr val="CC00FF"/>
                </a:solidFill>
              </a:rPr>
              <a:t>tequfah (equinox)</a:t>
            </a:r>
            <a:r>
              <a:rPr lang="en-US" sz="2700" dirty="0"/>
              <a:t> signals final events of </a:t>
            </a:r>
            <a:r>
              <a:rPr lang="en-US" sz="2700" b="1" dirty="0">
                <a:solidFill>
                  <a:srgbClr val="0000CC"/>
                </a:solidFill>
              </a:rPr>
              <a:t>Yahuah’s</a:t>
            </a:r>
            <a:r>
              <a:rPr lang="en-US" sz="2700" dirty="0"/>
              <a:t> worship calendar year.</a:t>
            </a:r>
            <a:endParaRPr lang="en-US" sz="2700" dirty="0">
              <a:solidFill>
                <a:srgbClr val="0000CC"/>
              </a:solidFill>
            </a:endParaRPr>
          </a:p>
          <a:p>
            <a:r>
              <a:rPr lang="en-US" sz="2700" dirty="0"/>
              <a:t>6 Months prior is the spring </a:t>
            </a:r>
            <a:r>
              <a:rPr lang="en-US" sz="2700" i="1" dirty="0">
                <a:solidFill>
                  <a:srgbClr val="CC00FF"/>
                </a:solidFill>
              </a:rPr>
              <a:t>tequfah</a:t>
            </a:r>
            <a:r>
              <a:rPr lang="en-US" sz="2700" dirty="0"/>
              <a:t> (equinox) which ushers in the start of the new year.  If this is not realized specifically by the Torah instructions, the Feasts and Festivals will not be on </a:t>
            </a:r>
            <a:r>
              <a:rPr lang="en-US" sz="2700" b="1" dirty="0">
                <a:solidFill>
                  <a:srgbClr val="0000CC"/>
                </a:solidFill>
              </a:rPr>
              <a:t>Yahuah’s</a:t>
            </a:r>
            <a:r>
              <a:rPr lang="en-US" sz="2700" dirty="0">
                <a:solidFill>
                  <a:srgbClr val="0000CC"/>
                </a:solidFill>
              </a:rPr>
              <a:t> </a:t>
            </a:r>
            <a:r>
              <a:rPr lang="en-US" sz="2700" dirty="0" err="1">
                <a:solidFill>
                  <a:srgbClr val="0000CC"/>
                </a:solidFill>
              </a:rPr>
              <a:t>Qodesh</a:t>
            </a:r>
            <a:r>
              <a:rPr lang="en-US" sz="2700" dirty="0"/>
              <a:t> (Set-Apart) </a:t>
            </a:r>
            <a:r>
              <a:rPr lang="en-US" sz="2700" dirty="0">
                <a:solidFill>
                  <a:srgbClr val="0000CC"/>
                </a:solidFill>
              </a:rPr>
              <a:t>Calendar.  </a:t>
            </a:r>
          </a:p>
          <a:p>
            <a:r>
              <a:rPr lang="en-US" sz="2700" b="1" dirty="0">
                <a:solidFill>
                  <a:srgbClr val="0000CC"/>
                </a:solidFill>
              </a:rPr>
              <a:t>Yahusha</a:t>
            </a:r>
            <a:r>
              <a:rPr lang="en-US" sz="2700" dirty="0">
                <a:solidFill>
                  <a:srgbClr val="0000CC"/>
                </a:solidFill>
              </a:rPr>
              <a:t> </a:t>
            </a:r>
            <a:r>
              <a:rPr lang="en-US" sz="2700" dirty="0"/>
              <a:t>was living out the Torah and </a:t>
            </a:r>
            <a:r>
              <a:rPr lang="en-US" sz="2700" b="1" dirty="0">
                <a:solidFill>
                  <a:srgbClr val="0000CC"/>
                </a:solidFill>
              </a:rPr>
              <a:t>His Time </a:t>
            </a:r>
            <a:r>
              <a:rPr lang="en-US" sz="2700" dirty="0"/>
              <a:t>was according to the </a:t>
            </a:r>
            <a:r>
              <a:rPr lang="en-US" sz="2700" i="1" dirty="0">
                <a:solidFill>
                  <a:srgbClr val="CC00FF"/>
                </a:solidFill>
              </a:rPr>
              <a:t>tequfah</a:t>
            </a:r>
            <a:r>
              <a:rPr lang="en-US" sz="2700" dirty="0"/>
              <a:t> (equinox) system for determining the new year.  </a:t>
            </a:r>
          </a:p>
          <a:p>
            <a:r>
              <a:rPr lang="en-US" sz="2700" dirty="0"/>
              <a:t>The Pharisees (Yahudim) of the second Temple era were observing times by the lunar calculations </a:t>
            </a:r>
            <a:r>
              <a:rPr lang="en-US" sz="2700" dirty="0">
                <a:solidFill>
                  <a:srgbClr val="FF0000"/>
                </a:solidFill>
              </a:rPr>
              <a:t>– beginning the year with the new moon before the equinox.</a:t>
            </a:r>
          </a:p>
          <a:p>
            <a:r>
              <a:rPr lang="en-US" sz="2700" b="1" dirty="0">
                <a:solidFill>
                  <a:srgbClr val="0000CC"/>
                </a:solidFill>
              </a:rPr>
              <a:t>Yahusha</a:t>
            </a:r>
            <a:r>
              <a:rPr lang="en-US" sz="2700" dirty="0"/>
              <a:t> could not, and would not, observe feasts of </a:t>
            </a:r>
            <a:r>
              <a:rPr lang="en-US" sz="2700" b="1" dirty="0">
                <a:solidFill>
                  <a:srgbClr val="0000CC"/>
                </a:solidFill>
              </a:rPr>
              <a:t>Yahuah</a:t>
            </a:r>
            <a:r>
              <a:rPr lang="en-US" sz="2700" dirty="0"/>
              <a:t> on a lunar based calendar.</a:t>
            </a:r>
            <a:endParaRPr lang="en-US" sz="2700" dirty="0">
              <a:solidFill>
                <a:srgbClr val="0000CC"/>
              </a:solidFill>
            </a:endParaRPr>
          </a:p>
        </p:txBody>
      </p:sp>
      <p:sp>
        <p:nvSpPr>
          <p:cNvPr id="4" name="Slide Number Placeholder 3"/>
          <p:cNvSpPr>
            <a:spLocks noGrp="1"/>
          </p:cNvSpPr>
          <p:nvPr>
            <p:ph type="sldNum" sz="quarter" idx="12"/>
          </p:nvPr>
        </p:nvSpPr>
        <p:spPr>
          <a:xfrm>
            <a:off x="9028611" y="6265462"/>
            <a:ext cx="2743200" cy="365125"/>
          </a:xfrm>
        </p:spPr>
        <p:txBody>
          <a:bodyPr/>
          <a:lstStyle/>
          <a:p>
            <a:fld id="{0B555D82-D20F-4DB7-B3E9-7B7EAC2F87A9}" type="slidenum">
              <a:rPr lang="en-US" smtClean="0">
                <a:solidFill>
                  <a:schemeClr val="tx1"/>
                </a:solidFill>
              </a:rPr>
              <a:t>29</a:t>
            </a:fld>
            <a:endParaRPr lang="en-US" dirty="0">
              <a:solidFill>
                <a:schemeClr val="tx1"/>
              </a:solidFill>
            </a:endParaRPr>
          </a:p>
        </p:txBody>
      </p:sp>
    </p:spTree>
    <p:extLst>
      <p:ext uri="{BB962C8B-B14F-4D97-AF65-F5344CB8AC3E}">
        <p14:creationId xmlns:p14="http://schemas.microsoft.com/office/powerpoint/2010/main" val="3048946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arn(inVertical)">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arn(inVertical)">
                                      <p:cBhvr>
                                        <p:cTn id="15" dur="500"/>
                                        <p:tgtEl>
                                          <p:spTgt spid="3">
                                            <p:txEl>
                                              <p:pRg st="4" end="4"/>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barn(inVertical)">
                                      <p:cBhvr>
                                        <p:cTn id="1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1815"/>
          <a:stretch/>
        </p:blipFill>
        <p:spPr>
          <a:xfrm>
            <a:off x="5424056" y="883228"/>
            <a:ext cx="6037118" cy="4850190"/>
          </a:xfrm>
          <a:prstGeom prst="ellipse">
            <a:avLst/>
          </a:prstGeom>
          <a:ln w="63500" cap="rnd">
            <a:solidFill>
              <a:srgbClr val="FF66FF"/>
            </a:solidFill>
          </a:ln>
          <a:effectLst>
            <a:outerShdw blurRad="381000" dist="292100" dir="5400000" sx="-80000" sy="-18000" rotWithShape="0">
              <a:srgbClr val="000000">
                <a:alpha val="22000"/>
              </a:srgbClr>
            </a:outerShdw>
            <a:softEdge rad="12700"/>
          </a:effectLst>
          <a:scene3d>
            <a:camera prst="orthographicFront"/>
            <a:lightRig rig="contrasting" dir="t">
              <a:rot lat="0" lon="0" rev="3000000"/>
            </a:lightRig>
          </a:scene3d>
          <a:sp3d contourW="7620">
            <a:bevelT w="95250" h="31750" prst="artDeco"/>
            <a:contourClr>
              <a:srgbClr val="333333"/>
            </a:contourClr>
          </a:sp3d>
        </p:spPr>
      </p:pic>
      <p:sp>
        <p:nvSpPr>
          <p:cNvPr id="34" name="Text Placeholder 33"/>
          <p:cNvSpPr>
            <a:spLocks noGrp="1"/>
          </p:cNvSpPr>
          <p:nvPr>
            <p:ph type="body" sz="half" idx="2"/>
          </p:nvPr>
        </p:nvSpPr>
        <p:spPr>
          <a:xfrm>
            <a:off x="839788" y="955964"/>
            <a:ext cx="3932237" cy="4904509"/>
          </a:xfrm>
          <a:solidFill>
            <a:schemeClr val="bg1">
              <a:lumMod val="75000"/>
            </a:schemeClr>
          </a:solidFill>
          <a:ln w="76200">
            <a:solidFill>
              <a:srgbClr val="FB6BEA"/>
            </a:solidFill>
            <a:prstDash val="lgDash"/>
          </a:ln>
          <a:scene3d>
            <a:camera prst="orthographicFront"/>
            <a:lightRig rig="threePt" dir="t"/>
          </a:scene3d>
          <a:sp3d>
            <a:bevelT w="114300" prst="artDeco"/>
          </a:sp3d>
        </p:spPr>
        <p:txBody>
          <a:bodyPr tIns="182880">
            <a:normAutofit/>
            <a:sp3d extrusionH="57150">
              <a:bevelT w="38100" h="38100"/>
            </a:sp3d>
          </a:bodyPr>
          <a:lstStyle/>
          <a:p>
            <a:pPr algn="ctr"/>
            <a:r>
              <a:rPr lang="en-US" sz="5400" b="1" dirty="0">
                <a:ln>
                  <a:solidFill>
                    <a:srgbClr val="382030"/>
                  </a:solidFill>
                </a:ln>
                <a:solidFill>
                  <a:srgbClr val="D46DE7"/>
                </a:solidFill>
              </a:rPr>
              <a:t>The appearance of the flower of this thistle is most beautiful.</a:t>
            </a:r>
          </a:p>
        </p:txBody>
      </p:sp>
      <p:sp>
        <p:nvSpPr>
          <p:cNvPr id="2" name="Slide Number Placeholder 1"/>
          <p:cNvSpPr>
            <a:spLocks noGrp="1"/>
          </p:cNvSpPr>
          <p:nvPr>
            <p:ph type="sldNum" sz="quarter" idx="12"/>
          </p:nvPr>
        </p:nvSpPr>
        <p:spPr>
          <a:xfrm>
            <a:off x="9358752" y="6418696"/>
            <a:ext cx="2743200" cy="365125"/>
          </a:xfrm>
        </p:spPr>
        <p:txBody>
          <a:bodyPr/>
          <a:lstStyle/>
          <a:p>
            <a:fld id="{0B555D82-D20F-4DB7-B3E9-7B7EAC2F87A9}" type="slidenum">
              <a:rPr lang="en-US" smtClean="0">
                <a:solidFill>
                  <a:srgbClr val="000000"/>
                </a:solidFill>
              </a:rPr>
              <a:t>3</a:t>
            </a:fld>
            <a:endParaRPr lang="en-US" dirty="0">
              <a:solidFill>
                <a:srgbClr val="000000"/>
              </a:solidFill>
            </a:endParaRPr>
          </a:p>
        </p:txBody>
      </p:sp>
    </p:spTree>
    <p:extLst>
      <p:ext uri="{BB962C8B-B14F-4D97-AF65-F5344CB8AC3E}">
        <p14:creationId xmlns:p14="http://schemas.microsoft.com/office/powerpoint/2010/main" val="19919334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23000">
              <a:schemeClr val="accent1">
                <a:lumMod val="40000"/>
                <a:lumOff val="60000"/>
                <a:alpha val="74000"/>
              </a:schemeClr>
            </a:gs>
            <a:gs pos="50000">
              <a:srgbClr val="FF99FF">
                <a:alpha val="67000"/>
              </a:srgbClr>
            </a:gs>
            <a:gs pos="80000">
              <a:schemeClr val="accent4">
                <a:lumMod val="60000"/>
                <a:lumOff val="40000"/>
                <a:alpha val="72000"/>
              </a:schemeClr>
            </a:gs>
          </a:gsLst>
          <a:lin ang="5400000" scaled="0"/>
        </a:gradFill>
        <a:effectLst/>
      </p:bgPr>
    </p:bg>
    <p:spTree>
      <p:nvGrpSpPr>
        <p:cNvPr id="1" name=""/>
        <p:cNvGrpSpPr/>
        <p:nvPr/>
      </p:nvGrpSpPr>
      <p:grpSpPr>
        <a:xfrm>
          <a:off x="0" y="0"/>
          <a:ext cx="0" cy="0"/>
          <a:chOff x="0" y="0"/>
          <a:chExt cx="0" cy="0"/>
        </a:xfrm>
      </p:grpSpPr>
      <p:sp>
        <p:nvSpPr>
          <p:cNvPr id="13" name="Content Placeholder 12"/>
          <p:cNvSpPr>
            <a:spLocks noGrp="1"/>
          </p:cNvSpPr>
          <p:nvPr>
            <p:ph idx="1"/>
          </p:nvPr>
        </p:nvSpPr>
        <p:spPr>
          <a:xfrm>
            <a:off x="2533650" y="1678869"/>
            <a:ext cx="9426843" cy="5042606"/>
          </a:xfrm>
        </p:spPr>
        <p:txBody>
          <a:bodyPr>
            <a:normAutofit fontScale="77500" lnSpcReduction="20000"/>
          </a:bodyPr>
          <a:lstStyle/>
          <a:p>
            <a:r>
              <a:rPr lang="en-US" dirty="0"/>
              <a:t>Our civil world today functions from the dating on the Roman calendar so we know when to meet appointments, not only for man’s secular dates, but also for dating Scriptural dates.</a:t>
            </a:r>
          </a:p>
          <a:p>
            <a:r>
              <a:rPr lang="en-US" dirty="0"/>
              <a:t>Of the many calendars in the world that lay out what each profess to believe as the correct Scriptural dating of </a:t>
            </a:r>
            <a:r>
              <a:rPr lang="en-US" b="1" dirty="0">
                <a:solidFill>
                  <a:schemeClr val="accent5">
                    <a:lumMod val="75000"/>
                  </a:schemeClr>
                </a:solidFill>
              </a:rPr>
              <a:t>Yahuah's</a:t>
            </a:r>
            <a:r>
              <a:rPr lang="en-US" dirty="0"/>
              <a:t> festivals, right or wrong, these dates are syncretized with the Roman calendar so their followers can meet together.</a:t>
            </a:r>
          </a:p>
          <a:p>
            <a:r>
              <a:rPr lang="en-US" dirty="0"/>
              <a:t>This is very true for the “lunar” calendar in this study, as well as, </a:t>
            </a:r>
            <a:r>
              <a:rPr lang="en-US" b="1" dirty="0">
                <a:solidFill>
                  <a:schemeClr val="accent5">
                    <a:lumMod val="75000"/>
                  </a:schemeClr>
                </a:solidFill>
              </a:rPr>
              <a:t>Yahuah’s </a:t>
            </a:r>
            <a:r>
              <a:rPr lang="en-US" b="1" dirty="0">
                <a:solidFill>
                  <a:srgbClr val="222BDC"/>
                </a:solidFill>
              </a:rPr>
              <a:t>Covenant Calendar, </a:t>
            </a:r>
            <a:r>
              <a:rPr lang="en-US" dirty="0"/>
              <a:t>as different as they are.</a:t>
            </a:r>
            <a:endParaRPr lang="en-CA" dirty="0"/>
          </a:p>
          <a:p>
            <a:r>
              <a:rPr lang="en-US" dirty="0"/>
              <a:t>According to Julian Morgenstern, the Jews’ changed their method of calculating the new lunar year in many different ways.  For John 7, their lunar year was reckoned </a:t>
            </a:r>
            <a:r>
              <a:rPr lang="en-US" b="1" dirty="0">
                <a:effectLst>
                  <a:outerShdw blurRad="50800" dist="50800" dir="5400000" algn="ctr" rotWithShape="0">
                    <a:srgbClr val="00FF00"/>
                  </a:outerShdw>
                </a:effectLst>
              </a:rPr>
              <a:t>beginning before the </a:t>
            </a:r>
            <a:r>
              <a:rPr lang="en-US" b="1" dirty="0" err="1">
                <a:effectLst>
                  <a:outerShdw blurRad="50800" dist="50800" dir="5400000" algn="ctr" rotWithShape="0">
                    <a:srgbClr val="00FF00"/>
                  </a:outerShdw>
                </a:effectLst>
              </a:rPr>
              <a:t>tequfah</a:t>
            </a:r>
            <a:r>
              <a:rPr lang="en-US" dirty="0"/>
              <a:t>/spring equinox.</a:t>
            </a:r>
          </a:p>
          <a:p>
            <a:r>
              <a:rPr lang="en-US" b="1" dirty="0">
                <a:solidFill>
                  <a:srgbClr val="222BDC"/>
                </a:solidFill>
              </a:rPr>
              <a:t>Covenant Calendar’s</a:t>
            </a:r>
            <a:r>
              <a:rPr lang="en-US" dirty="0"/>
              <a:t> new year is </a:t>
            </a:r>
            <a:r>
              <a:rPr lang="en-US" b="1" dirty="0">
                <a:effectLst>
                  <a:outerShdw blurRad="50800" dist="50800" dir="5400000" sx="101000" sy="101000" algn="ctr" rotWithShape="0">
                    <a:srgbClr val="34E9FC"/>
                  </a:outerShdw>
                </a:effectLst>
              </a:rPr>
              <a:t>always reckoned on the day </a:t>
            </a:r>
            <a:r>
              <a:rPr lang="en-US" b="1" u="sng" dirty="0">
                <a:effectLst>
                  <a:outerShdw blurRad="50800" dist="50800" dir="5400000" sx="101000" sy="101000" algn="ctr" rotWithShape="0">
                    <a:srgbClr val="34E9FC"/>
                  </a:outerShdw>
                </a:effectLst>
              </a:rPr>
              <a:t>after</a:t>
            </a:r>
            <a:r>
              <a:rPr lang="en-US" b="1" dirty="0">
                <a:effectLst>
                  <a:outerShdw blurRad="50800" dist="50800" dir="5400000" sx="101000" sy="101000" algn="ctr" rotWithShape="0">
                    <a:srgbClr val="34E9FC"/>
                  </a:outerShdw>
                </a:effectLst>
              </a:rPr>
              <a:t> </a:t>
            </a:r>
            <a:r>
              <a:rPr lang="en-US" dirty="0"/>
              <a:t>the tequfah/spring equinox.</a:t>
            </a:r>
          </a:p>
          <a:p>
            <a:r>
              <a:rPr lang="en-US" dirty="0"/>
              <a:t>On the next two slides, there will be a very brief comparison of the Jews’ lunar calendar, and </a:t>
            </a:r>
            <a:r>
              <a:rPr lang="en-US" b="1" dirty="0">
                <a:solidFill>
                  <a:srgbClr val="222BDC"/>
                </a:solidFill>
              </a:rPr>
              <a:t>Yahuah’s Covenant calendar </a:t>
            </a:r>
            <a:r>
              <a:rPr lang="en-US" dirty="0"/>
              <a:t>– overlaid on the Roman calendar.</a:t>
            </a:r>
          </a:p>
          <a:p>
            <a:r>
              <a:rPr lang="en-US" dirty="0"/>
              <a:t>You will see where the calendar months are found for both examples, and how the two calendars differ.</a:t>
            </a:r>
          </a:p>
        </p:txBody>
      </p:sp>
      <p:sp>
        <p:nvSpPr>
          <p:cNvPr id="2" name="Slide Number Placeholder 1"/>
          <p:cNvSpPr>
            <a:spLocks noGrp="1"/>
          </p:cNvSpPr>
          <p:nvPr>
            <p:ph type="sldNum" sz="quarter" idx="12"/>
          </p:nvPr>
        </p:nvSpPr>
        <p:spPr>
          <a:xfrm>
            <a:off x="8610600" y="6356350"/>
            <a:ext cx="3501108" cy="365125"/>
          </a:xfrm>
        </p:spPr>
        <p:txBody>
          <a:bodyPr/>
          <a:lstStyle/>
          <a:p>
            <a:fld id="{0B555D82-D20F-4DB7-B3E9-7B7EAC2F87A9}" type="slidenum">
              <a:rPr lang="en-US" smtClean="0">
                <a:solidFill>
                  <a:schemeClr val="tx1"/>
                </a:solidFill>
              </a:rPr>
              <a:t>30</a:t>
            </a:fld>
            <a:endParaRPr lang="en-US"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224" y="249762"/>
            <a:ext cx="2978956" cy="327739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9" name="Picture 8"/>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69852" y="3053022"/>
            <a:ext cx="1579925" cy="1269037"/>
          </a:xfrm>
          <a:prstGeom prst="rect">
            <a:avLst/>
          </a:prstGeom>
          <a:effectLst>
            <a:glow rad="190500">
              <a:srgbClr val="34E9FC">
                <a:alpha val="38000"/>
              </a:srgbClr>
            </a:glow>
          </a:effectLst>
        </p:spPr>
      </p:pic>
      <p:sp>
        <p:nvSpPr>
          <p:cNvPr id="14" name="Title 1"/>
          <p:cNvSpPr>
            <a:spLocks noGrp="1"/>
          </p:cNvSpPr>
          <p:nvPr>
            <p:ph type="title"/>
          </p:nvPr>
        </p:nvSpPr>
        <p:spPr>
          <a:xfrm>
            <a:off x="2349777" y="270966"/>
            <a:ext cx="9610716" cy="1260764"/>
          </a:xfrm>
          <a:solidFill>
            <a:srgbClr val="FAEBFF"/>
          </a:solidFill>
          <a:ln w="57150">
            <a:solidFill>
              <a:schemeClr val="accent5">
                <a:lumMod val="75000"/>
              </a:schemeClr>
            </a:solidFill>
          </a:ln>
          <a:effectLst>
            <a:glow rad="228600">
              <a:schemeClr val="accent4">
                <a:satMod val="175000"/>
                <a:alpha val="40000"/>
              </a:schemeClr>
            </a:glow>
          </a:effectLst>
          <a:scene3d>
            <a:camera prst="orthographicFront"/>
            <a:lightRig rig="threePt" dir="t"/>
          </a:scene3d>
          <a:sp3d>
            <a:bevelT w="114300" prst="artDeco"/>
          </a:sp3d>
        </p:spPr>
        <p:txBody>
          <a:bodyPr>
            <a:normAutofit fontScale="90000"/>
            <a:sp3d extrusionH="57150">
              <a:bevelT w="38100" h="38100" prst="angle"/>
            </a:sp3d>
          </a:bodyPr>
          <a:lstStyle/>
          <a:p>
            <a:pPr algn="ctr"/>
            <a:r>
              <a:rPr lang="en-US" b="1" dirty="0">
                <a:solidFill>
                  <a:schemeClr val="accent5">
                    <a:lumMod val="75000"/>
                  </a:schemeClr>
                </a:solidFill>
                <a:latin typeface="+mn-lt"/>
              </a:rPr>
              <a:t>Comparing the Lunar &amp; </a:t>
            </a:r>
            <a:r>
              <a:rPr lang="en-US" b="1" dirty="0">
                <a:solidFill>
                  <a:schemeClr val="accent5">
                    <a:lumMod val="75000"/>
                  </a:schemeClr>
                </a:solidFill>
                <a:effectLst>
                  <a:outerShdw blurRad="50800" dist="50800" dir="5400000" sx="101000" sy="101000" algn="ctr" rotWithShape="0">
                    <a:srgbClr val="34E9FC"/>
                  </a:outerShdw>
                </a:effectLst>
                <a:latin typeface="+mn-lt"/>
              </a:rPr>
              <a:t>Covenant Calendar </a:t>
            </a:r>
            <a:r>
              <a:rPr lang="en-US" b="1" dirty="0">
                <a:solidFill>
                  <a:schemeClr val="accent5">
                    <a:lumMod val="75000"/>
                  </a:schemeClr>
                </a:solidFill>
                <a:latin typeface="+mn-lt"/>
              </a:rPr>
              <a:t>Dates on the Roman Calendar Profile</a:t>
            </a:r>
          </a:p>
        </p:txBody>
      </p:sp>
      <p:sp>
        <p:nvSpPr>
          <p:cNvPr id="15" name="Rectangle 14"/>
          <p:cNvSpPr/>
          <p:nvPr/>
        </p:nvSpPr>
        <p:spPr>
          <a:xfrm>
            <a:off x="198527" y="4334990"/>
            <a:ext cx="2183908" cy="22397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US" sz="2800" b="1" dirty="0">
                <a:ln>
                  <a:solidFill>
                    <a:schemeClr val="tx1"/>
                  </a:solidFill>
                </a:ln>
                <a:solidFill>
                  <a:srgbClr val="D46DE7"/>
                </a:solidFill>
                <a:effectLst>
                  <a:glow rad="101600">
                    <a:srgbClr val="34E9FC">
                      <a:alpha val="90000"/>
                    </a:srgbClr>
                  </a:glow>
                </a:effectLst>
                <a:latin typeface="Comic Sans MS" panose="030F0702030302020204" pitchFamily="66" charset="0"/>
              </a:rPr>
              <a:t>This is really important information for Part 2!</a:t>
            </a:r>
          </a:p>
        </p:txBody>
      </p:sp>
    </p:spTree>
    <p:extLst>
      <p:ext uri="{BB962C8B-B14F-4D97-AF65-F5344CB8AC3E}">
        <p14:creationId xmlns:p14="http://schemas.microsoft.com/office/powerpoint/2010/main" val="61728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750"/>
                                        <p:tgtEl>
                                          <p:spTgt spid="15"/>
                                        </p:tgtEl>
                                      </p:cBhvr>
                                    </p:animEffect>
                                    <p:anim calcmode="lin" valueType="num">
                                      <p:cBhvr>
                                        <p:cTn id="8" dur="750" fill="hold"/>
                                        <p:tgtEl>
                                          <p:spTgt spid="15"/>
                                        </p:tgtEl>
                                        <p:attrNameLst>
                                          <p:attrName>ppt_x</p:attrName>
                                        </p:attrNameLst>
                                      </p:cBhvr>
                                      <p:tavLst>
                                        <p:tav tm="0">
                                          <p:val>
                                            <p:strVal val="#ppt_x"/>
                                          </p:val>
                                        </p:tav>
                                        <p:tav tm="100000">
                                          <p:val>
                                            <p:strVal val="#ppt_x"/>
                                          </p:val>
                                        </p:tav>
                                      </p:tavLst>
                                    </p:anim>
                                    <p:anim calcmode="lin" valueType="num">
                                      <p:cBhvr>
                                        <p:cTn id="9" dur="75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7895" y="988122"/>
            <a:ext cx="4770365" cy="451454"/>
          </a:xfrm>
        </p:spPr>
      </p:pic>
      <p:sp>
        <p:nvSpPr>
          <p:cNvPr id="4" name="Slide Number Placeholder 3"/>
          <p:cNvSpPr>
            <a:spLocks noGrp="1"/>
          </p:cNvSpPr>
          <p:nvPr>
            <p:ph type="sldNum" sz="quarter" idx="12"/>
          </p:nvPr>
        </p:nvSpPr>
        <p:spPr>
          <a:xfrm>
            <a:off x="9033134" y="6399089"/>
            <a:ext cx="2743200" cy="365125"/>
          </a:xfrm>
        </p:spPr>
        <p:txBody>
          <a:bodyPr/>
          <a:lstStyle/>
          <a:p>
            <a:fld id="{0B555D82-D20F-4DB7-B3E9-7B7EAC2F87A9}" type="slidenum">
              <a:rPr lang="en-US" smtClean="0"/>
              <a:t>31</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670" y="4320411"/>
            <a:ext cx="5797296" cy="198729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8870" y="4333906"/>
            <a:ext cx="5797296" cy="193243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9039" y="1511299"/>
            <a:ext cx="5783053" cy="1789703"/>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7670" y="1510302"/>
            <a:ext cx="5797296" cy="1975104"/>
          </a:xfrm>
          <a:prstGeom prst="rect">
            <a:avLst/>
          </a:prstGeom>
        </p:spPr>
      </p:pic>
      <p:sp>
        <p:nvSpPr>
          <p:cNvPr id="10" name="Rectangle 9"/>
          <p:cNvSpPr/>
          <p:nvPr/>
        </p:nvSpPr>
        <p:spPr>
          <a:xfrm>
            <a:off x="4056063" y="2191385"/>
            <a:ext cx="233680" cy="182880"/>
          </a:xfrm>
          <a:prstGeom prst="rect">
            <a:avLst/>
          </a:prstGeom>
          <a:solidFill>
            <a:srgbClr val="FF0000">
              <a:alpha val="20000"/>
            </a:srgbClr>
          </a:solidFill>
          <a:ln>
            <a:solidFill>
              <a:srgbClr val="FF000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11" name="Rectangle 10"/>
          <p:cNvSpPr/>
          <p:nvPr/>
        </p:nvSpPr>
        <p:spPr>
          <a:xfrm>
            <a:off x="4237037" y="3213735"/>
            <a:ext cx="300037" cy="182880"/>
          </a:xfrm>
          <a:prstGeom prst="rect">
            <a:avLst/>
          </a:prstGeom>
          <a:solidFill>
            <a:srgbClr val="FF0000">
              <a:alpha val="20000"/>
            </a:srgbClr>
          </a:solidFill>
          <a:ln>
            <a:solidFill>
              <a:srgbClr val="FF000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12" name="Rectangle 11"/>
          <p:cNvSpPr/>
          <p:nvPr/>
        </p:nvSpPr>
        <p:spPr>
          <a:xfrm>
            <a:off x="6302534" y="3037021"/>
            <a:ext cx="300037" cy="182880"/>
          </a:xfrm>
          <a:prstGeom prst="rect">
            <a:avLst/>
          </a:prstGeom>
          <a:solidFill>
            <a:srgbClr val="FF0000">
              <a:alpha val="20000"/>
            </a:srgbClr>
          </a:solidFill>
          <a:ln>
            <a:solidFill>
              <a:srgbClr val="FF000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13" name="Rectangle 12"/>
          <p:cNvSpPr/>
          <p:nvPr/>
        </p:nvSpPr>
        <p:spPr>
          <a:xfrm>
            <a:off x="8126573" y="3037021"/>
            <a:ext cx="300037" cy="182880"/>
          </a:xfrm>
          <a:prstGeom prst="rect">
            <a:avLst/>
          </a:prstGeom>
          <a:solidFill>
            <a:srgbClr val="FF0000">
              <a:alpha val="20000"/>
            </a:srgbClr>
          </a:solidFill>
          <a:ln>
            <a:solidFill>
              <a:srgbClr val="FF000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14" name="Rectangle 13"/>
          <p:cNvSpPr/>
          <p:nvPr/>
        </p:nvSpPr>
        <p:spPr>
          <a:xfrm>
            <a:off x="9872822" y="3040310"/>
            <a:ext cx="300037" cy="182880"/>
          </a:xfrm>
          <a:prstGeom prst="rect">
            <a:avLst/>
          </a:prstGeom>
          <a:solidFill>
            <a:srgbClr val="FF0000">
              <a:alpha val="20000"/>
            </a:srgbClr>
          </a:solidFill>
          <a:ln>
            <a:solidFill>
              <a:srgbClr val="FF000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15" name="Rectangle 14"/>
          <p:cNvSpPr/>
          <p:nvPr/>
        </p:nvSpPr>
        <p:spPr>
          <a:xfrm>
            <a:off x="4725138" y="7554954"/>
            <a:ext cx="1241425" cy="182880"/>
          </a:xfrm>
          <a:prstGeom prst="rect">
            <a:avLst/>
          </a:prstGeom>
          <a:solidFill>
            <a:srgbClr val="FF0000">
              <a:alpha val="20000"/>
            </a:srgbClr>
          </a:solidFill>
          <a:ln>
            <a:solidFill>
              <a:srgbClr val="FF000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16" name="Rectangle 15"/>
          <p:cNvSpPr/>
          <p:nvPr/>
        </p:nvSpPr>
        <p:spPr>
          <a:xfrm>
            <a:off x="3432178" y="6032488"/>
            <a:ext cx="354329" cy="182880"/>
          </a:xfrm>
          <a:prstGeom prst="rect">
            <a:avLst/>
          </a:prstGeom>
          <a:solidFill>
            <a:srgbClr val="FF0000">
              <a:alpha val="20000"/>
            </a:srgbClr>
          </a:solidFill>
          <a:ln>
            <a:solidFill>
              <a:srgbClr val="FF000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17" name="Rectangle 16"/>
          <p:cNvSpPr/>
          <p:nvPr/>
        </p:nvSpPr>
        <p:spPr>
          <a:xfrm>
            <a:off x="1621635" y="6032488"/>
            <a:ext cx="354329" cy="182880"/>
          </a:xfrm>
          <a:prstGeom prst="rect">
            <a:avLst/>
          </a:prstGeom>
          <a:solidFill>
            <a:srgbClr val="FF0000">
              <a:alpha val="20000"/>
            </a:srgbClr>
          </a:solidFill>
          <a:ln>
            <a:solidFill>
              <a:srgbClr val="FF000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18" name="Rectangle 17"/>
          <p:cNvSpPr/>
          <p:nvPr/>
        </p:nvSpPr>
        <p:spPr>
          <a:xfrm>
            <a:off x="6485731" y="2192844"/>
            <a:ext cx="233680" cy="182880"/>
          </a:xfrm>
          <a:prstGeom prst="rect">
            <a:avLst/>
          </a:prstGeom>
          <a:solidFill>
            <a:srgbClr val="FF0000">
              <a:alpha val="20000"/>
            </a:srgbClr>
          </a:solidFill>
          <a:ln>
            <a:solidFill>
              <a:srgbClr val="FF000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19" name="Rectangle 18"/>
          <p:cNvSpPr/>
          <p:nvPr/>
        </p:nvSpPr>
        <p:spPr>
          <a:xfrm>
            <a:off x="8799454" y="2009964"/>
            <a:ext cx="233680" cy="182880"/>
          </a:xfrm>
          <a:prstGeom prst="rect">
            <a:avLst/>
          </a:prstGeom>
          <a:solidFill>
            <a:srgbClr val="FF0000">
              <a:alpha val="20000"/>
            </a:srgbClr>
          </a:solidFill>
          <a:ln>
            <a:solidFill>
              <a:srgbClr val="FF000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20" name="Rectangle 19"/>
          <p:cNvSpPr/>
          <p:nvPr/>
        </p:nvSpPr>
        <p:spPr>
          <a:xfrm>
            <a:off x="11249961" y="2008374"/>
            <a:ext cx="233680" cy="182880"/>
          </a:xfrm>
          <a:prstGeom prst="rect">
            <a:avLst/>
          </a:prstGeom>
          <a:solidFill>
            <a:srgbClr val="FF0000">
              <a:alpha val="20000"/>
            </a:srgbClr>
          </a:solidFill>
          <a:ln>
            <a:solidFill>
              <a:srgbClr val="FF000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21" name="Rectangle 20"/>
          <p:cNvSpPr/>
          <p:nvPr/>
        </p:nvSpPr>
        <p:spPr>
          <a:xfrm>
            <a:off x="1890874" y="4822332"/>
            <a:ext cx="233680" cy="182880"/>
          </a:xfrm>
          <a:prstGeom prst="rect">
            <a:avLst/>
          </a:prstGeom>
          <a:solidFill>
            <a:srgbClr val="FF0000">
              <a:alpha val="20000"/>
            </a:srgbClr>
          </a:solidFill>
          <a:ln>
            <a:solidFill>
              <a:srgbClr val="FF000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22" name="Rectangle 21"/>
          <p:cNvSpPr/>
          <p:nvPr/>
        </p:nvSpPr>
        <p:spPr>
          <a:xfrm>
            <a:off x="414972" y="5793882"/>
            <a:ext cx="233680" cy="182880"/>
          </a:xfrm>
          <a:prstGeom prst="rect">
            <a:avLst/>
          </a:prstGeom>
          <a:solidFill>
            <a:srgbClr val="FF0000">
              <a:alpha val="20000"/>
            </a:srgbClr>
          </a:solidFill>
          <a:ln>
            <a:solidFill>
              <a:srgbClr val="FF000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23" name="Rectangle 22"/>
          <p:cNvSpPr/>
          <p:nvPr/>
        </p:nvSpPr>
        <p:spPr>
          <a:xfrm>
            <a:off x="2739501" y="5588130"/>
            <a:ext cx="233680" cy="182880"/>
          </a:xfrm>
          <a:prstGeom prst="rect">
            <a:avLst/>
          </a:prstGeom>
          <a:solidFill>
            <a:srgbClr val="FF0000">
              <a:alpha val="20000"/>
            </a:srgbClr>
          </a:solidFill>
          <a:ln>
            <a:solidFill>
              <a:srgbClr val="FF000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24" name="Rectangle 23"/>
          <p:cNvSpPr/>
          <p:nvPr/>
        </p:nvSpPr>
        <p:spPr>
          <a:xfrm>
            <a:off x="5193453" y="7367654"/>
            <a:ext cx="233680" cy="182880"/>
          </a:xfrm>
          <a:prstGeom prst="rect">
            <a:avLst/>
          </a:prstGeom>
          <a:solidFill>
            <a:srgbClr val="FF0000">
              <a:alpha val="20000"/>
            </a:srgbClr>
          </a:solidFill>
          <a:ln>
            <a:solidFill>
              <a:schemeClr val="accent5">
                <a:lumMod val="50000"/>
              </a:schemeClr>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25" name="Rectangle 24"/>
          <p:cNvSpPr/>
          <p:nvPr/>
        </p:nvSpPr>
        <p:spPr>
          <a:xfrm>
            <a:off x="4622801" y="2580005"/>
            <a:ext cx="233680" cy="182880"/>
          </a:xfrm>
          <a:prstGeom prst="rect">
            <a:avLst/>
          </a:prstGeom>
          <a:solidFill>
            <a:schemeClr val="accent4">
              <a:alpha val="60000"/>
            </a:schemeClr>
          </a:solidFill>
          <a:ln>
            <a:solidFill>
              <a:schemeClr val="accent4">
                <a:lumMod val="50000"/>
              </a:schemeClr>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26" name="Title 1"/>
          <p:cNvSpPr txBox="1">
            <a:spLocks/>
          </p:cNvSpPr>
          <p:nvPr/>
        </p:nvSpPr>
        <p:spPr>
          <a:xfrm>
            <a:off x="419410" y="234661"/>
            <a:ext cx="11350560" cy="602673"/>
          </a:xfrm>
          <a:prstGeom prst="rect">
            <a:avLst/>
          </a:prstGeom>
          <a:solidFill>
            <a:srgbClr val="FAEBFF"/>
          </a:solidFill>
          <a:ln w="57150">
            <a:solidFill>
              <a:srgbClr val="C00000"/>
            </a:solidFill>
          </a:ln>
          <a:effectLst>
            <a:glow rad="190500">
              <a:srgbClr val="FF0000">
                <a:alpha val="20000"/>
              </a:srgbClr>
            </a:glow>
          </a:effectLst>
          <a:scene3d>
            <a:camera prst="orthographicFront"/>
            <a:lightRig rig="threePt" dir="t"/>
          </a:scene3d>
          <a:sp3d>
            <a:bevelT w="114300" prst="artDeco"/>
          </a:sp3d>
        </p:spPr>
        <p:txBody>
          <a:bodyPr vert="horz" lIns="91440" tIns="45720" rIns="91440" bIns="45720" rtlCol="0" anchor="ctr">
            <a:normAutofit fontScale="75000" lnSpcReduction="20000"/>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C00000"/>
                </a:solidFill>
                <a:latin typeface="Comic Sans MS" panose="030F0702030302020204" pitchFamily="66" charset="0"/>
              </a:rPr>
              <a:t>29 CE Lunar Calendar:  Year-start Before Equinox</a:t>
            </a:r>
          </a:p>
        </p:txBody>
      </p:sp>
      <p:sp>
        <p:nvSpPr>
          <p:cNvPr id="27" name="Rectangle 26"/>
          <p:cNvSpPr/>
          <p:nvPr/>
        </p:nvSpPr>
        <p:spPr>
          <a:xfrm>
            <a:off x="3629529" y="967136"/>
            <a:ext cx="2265940" cy="46166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cap="none" spc="0" dirty="0">
                <a:ln>
                  <a:solidFill>
                    <a:schemeClr val="accent2">
                      <a:lumMod val="50000"/>
                    </a:schemeClr>
                  </a:solidFill>
                </a:ln>
                <a:solidFill>
                  <a:schemeClr val="accent4"/>
                </a:solidFill>
                <a:effectLst/>
              </a:rPr>
              <a:t>Equinox: Mar 22</a:t>
            </a:r>
          </a:p>
        </p:txBody>
      </p:sp>
      <p:sp>
        <p:nvSpPr>
          <p:cNvPr id="28" name="TextBox 27"/>
          <p:cNvSpPr txBox="1"/>
          <p:nvPr/>
        </p:nvSpPr>
        <p:spPr>
          <a:xfrm>
            <a:off x="6099039" y="950022"/>
            <a:ext cx="5783053" cy="584775"/>
          </a:xfrm>
          <a:prstGeom prst="rect">
            <a:avLst/>
          </a:prstGeom>
          <a:noFill/>
        </p:spPr>
        <p:txBody>
          <a:bodyPr wrap="square" rtlCol="0">
            <a:spAutoFit/>
          </a:bodyPr>
          <a:lstStyle/>
          <a:p>
            <a:pPr algn="ctr"/>
            <a:r>
              <a:rPr lang="en-US" sz="1600" b="1" dirty="0">
                <a:solidFill>
                  <a:srgbClr val="002060"/>
                </a:solidFill>
              </a:rPr>
              <a:t>According to Morgenstern, at this time the Jews were calculating their festal calendar to begin </a:t>
            </a:r>
            <a:r>
              <a:rPr lang="en-US" sz="1600" b="1" u="sng" dirty="0">
                <a:solidFill>
                  <a:srgbClr val="002060"/>
                </a:solidFill>
              </a:rPr>
              <a:t>before</a:t>
            </a:r>
            <a:r>
              <a:rPr lang="en-US" sz="1600" b="1" dirty="0">
                <a:solidFill>
                  <a:srgbClr val="002060"/>
                </a:solidFill>
              </a:rPr>
              <a:t> the spring </a:t>
            </a:r>
            <a:r>
              <a:rPr lang="en-US" sz="1600" b="1" dirty="0" err="1">
                <a:solidFill>
                  <a:srgbClr val="002060"/>
                </a:solidFill>
              </a:rPr>
              <a:t>tequfah</a:t>
            </a:r>
            <a:r>
              <a:rPr lang="en-US" sz="1600" b="1" dirty="0">
                <a:solidFill>
                  <a:srgbClr val="002060"/>
                </a:solidFill>
              </a:rPr>
              <a:t>/equinox.</a:t>
            </a:r>
            <a:endParaRPr lang="en-CA" sz="1600" b="1" dirty="0">
              <a:solidFill>
                <a:srgbClr val="002060"/>
              </a:solidFill>
            </a:endParaRPr>
          </a:p>
        </p:txBody>
      </p:sp>
      <p:sp>
        <p:nvSpPr>
          <p:cNvPr id="29" name="TextBox 28"/>
          <p:cNvSpPr txBox="1"/>
          <p:nvPr/>
        </p:nvSpPr>
        <p:spPr>
          <a:xfrm>
            <a:off x="205422" y="3503975"/>
            <a:ext cx="4441509" cy="830997"/>
          </a:xfrm>
          <a:prstGeom prst="rect">
            <a:avLst/>
          </a:prstGeom>
          <a:noFill/>
          <a:effectLst>
            <a:glow rad="622300">
              <a:schemeClr val="accent1">
                <a:satMod val="175000"/>
                <a:alpha val="53000"/>
              </a:schemeClr>
            </a:glow>
          </a:effectLst>
        </p:spPr>
        <p:txBody>
          <a:bodyPr wrap="square" rtlCol="0">
            <a:spAutoFit/>
          </a:bodyPr>
          <a:lstStyle/>
          <a:p>
            <a:pPr algn="ctr"/>
            <a:r>
              <a:rPr lang="en-US" sz="1600" dirty="0">
                <a:solidFill>
                  <a:srgbClr val="002060"/>
                </a:solidFill>
                <a:effectLst/>
              </a:rPr>
              <a:t>Note:  the sliver moon is sighted at sunset.  This ushers in the Night Season of the 1</a:t>
            </a:r>
            <a:r>
              <a:rPr lang="en-US" sz="1600" baseline="30000" dirty="0">
                <a:solidFill>
                  <a:srgbClr val="002060"/>
                </a:solidFill>
                <a:effectLst/>
              </a:rPr>
              <a:t>st</a:t>
            </a:r>
            <a:r>
              <a:rPr lang="en-US" sz="1600" dirty="0">
                <a:solidFill>
                  <a:srgbClr val="002060"/>
                </a:solidFill>
                <a:effectLst/>
              </a:rPr>
              <a:t> day, but the Day Season is not until the </a:t>
            </a:r>
            <a:r>
              <a:rPr lang="en-US" sz="1600" b="1" u="sng" dirty="0">
                <a:solidFill>
                  <a:srgbClr val="002060"/>
                </a:solidFill>
                <a:effectLst/>
              </a:rPr>
              <a:t>next</a:t>
            </a:r>
            <a:r>
              <a:rPr lang="en-US" sz="1600" dirty="0">
                <a:solidFill>
                  <a:srgbClr val="002060"/>
                </a:solidFill>
                <a:effectLst/>
              </a:rPr>
              <a:t> calendar “</a:t>
            </a:r>
            <a:r>
              <a:rPr lang="en-US" sz="1600" b="1" u="sng" dirty="0">
                <a:solidFill>
                  <a:srgbClr val="002060"/>
                </a:solidFill>
                <a:effectLst/>
              </a:rPr>
              <a:t>date</a:t>
            </a:r>
            <a:r>
              <a:rPr lang="en-US" sz="1600" dirty="0">
                <a:solidFill>
                  <a:srgbClr val="002060"/>
                </a:solidFill>
                <a:effectLst/>
              </a:rPr>
              <a:t>.”</a:t>
            </a:r>
            <a:endParaRPr lang="en-CA" sz="1600" dirty="0">
              <a:solidFill>
                <a:srgbClr val="002060"/>
              </a:solidFill>
              <a:effectLst/>
            </a:endParaRPr>
          </a:p>
        </p:txBody>
      </p:sp>
      <p:sp>
        <p:nvSpPr>
          <p:cNvPr id="30" name="TextBox 29"/>
          <p:cNvSpPr txBox="1"/>
          <p:nvPr/>
        </p:nvSpPr>
        <p:spPr>
          <a:xfrm>
            <a:off x="4629725" y="3436882"/>
            <a:ext cx="1085275" cy="584775"/>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1600" dirty="0">
                <a:solidFill>
                  <a:srgbClr val="FF0000"/>
                </a:solidFill>
                <a:latin typeface="Arial Rounded MT Bold" panose="020F0704030504030204" pitchFamily="34" charset="0"/>
              </a:rPr>
              <a:t>1</a:t>
            </a:r>
            <a:r>
              <a:rPr lang="en-US" sz="1600" baseline="30000" dirty="0">
                <a:solidFill>
                  <a:srgbClr val="FF0000"/>
                </a:solidFill>
                <a:latin typeface="Arial Rounded MT Bold" panose="020F0704030504030204" pitchFamily="34" charset="0"/>
              </a:rPr>
              <a:t>st</a:t>
            </a:r>
            <a:r>
              <a:rPr lang="en-US" sz="1600" dirty="0">
                <a:solidFill>
                  <a:srgbClr val="FF0000"/>
                </a:solidFill>
                <a:latin typeface="Arial Rounded MT Bold" panose="020F0704030504030204" pitchFamily="34" charset="0"/>
              </a:rPr>
              <a:t> Mon </a:t>
            </a:r>
            <a:br>
              <a:rPr lang="en-US" sz="1600" dirty="0">
                <a:solidFill>
                  <a:srgbClr val="FF0000"/>
                </a:solidFill>
                <a:latin typeface="Arial Rounded MT Bold" panose="020F0704030504030204" pitchFamily="34" charset="0"/>
              </a:rPr>
            </a:br>
            <a:r>
              <a:rPr lang="en-US" sz="1600" dirty="0">
                <a:solidFill>
                  <a:srgbClr val="FF0000"/>
                </a:solidFill>
                <a:latin typeface="Arial Rounded MT Bold" panose="020F0704030504030204" pitchFamily="34" charset="0"/>
              </a:rPr>
              <a:t>Mar 6</a:t>
            </a:r>
            <a:endParaRPr lang="en-CA" sz="1600" dirty="0">
              <a:solidFill>
                <a:srgbClr val="FF0000"/>
              </a:solidFill>
              <a:latin typeface="Arial Rounded MT Bold" panose="020F0704030504030204" pitchFamily="34" charset="0"/>
            </a:endParaRPr>
          </a:p>
        </p:txBody>
      </p:sp>
      <p:sp>
        <p:nvSpPr>
          <p:cNvPr id="31" name="TextBox 30"/>
          <p:cNvSpPr txBox="1"/>
          <p:nvPr/>
        </p:nvSpPr>
        <p:spPr>
          <a:xfrm>
            <a:off x="6414898" y="3248929"/>
            <a:ext cx="1300352" cy="584775"/>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1600" dirty="0">
                <a:solidFill>
                  <a:srgbClr val="FF0000"/>
                </a:solidFill>
                <a:latin typeface="Arial Rounded MT Bold" panose="020F0704030504030204" pitchFamily="34" charset="0"/>
              </a:rPr>
              <a:t>2</a:t>
            </a:r>
            <a:r>
              <a:rPr lang="en-US" sz="1600" baseline="30000" dirty="0">
                <a:solidFill>
                  <a:srgbClr val="FF0000"/>
                </a:solidFill>
                <a:latin typeface="Arial Rounded MT Bold" panose="020F0704030504030204" pitchFamily="34" charset="0"/>
              </a:rPr>
              <a:t>nd</a:t>
            </a:r>
            <a:r>
              <a:rPr lang="en-US" sz="1600" dirty="0">
                <a:solidFill>
                  <a:srgbClr val="FF0000"/>
                </a:solidFill>
                <a:latin typeface="Arial Rounded MT Bold" panose="020F0704030504030204" pitchFamily="34" charset="0"/>
              </a:rPr>
              <a:t> Mon </a:t>
            </a:r>
            <a:br>
              <a:rPr lang="en-US" sz="1600" dirty="0">
                <a:solidFill>
                  <a:srgbClr val="FF0000"/>
                </a:solidFill>
                <a:latin typeface="Arial Rounded MT Bold" panose="020F0704030504030204" pitchFamily="34" charset="0"/>
              </a:rPr>
            </a:br>
            <a:r>
              <a:rPr lang="en-US" sz="1600" dirty="0">
                <a:solidFill>
                  <a:srgbClr val="FF0000"/>
                </a:solidFill>
                <a:latin typeface="Arial Rounded MT Bold" panose="020F0704030504030204" pitchFamily="34" charset="0"/>
              </a:rPr>
              <a:t>Apr 4</a:t>
            </a:r>
            <a:endParaRPr lang="en-CA" sz="1600" dirty="0">
              <a:solidFill>
                <a:srgbClr val="FF0000"/>
              </a:solidFill>
              <a:latin typeface="Arial Rounded MT Bold" panose="020F0704030504030204" pitchFamily="34" charset="0"/>
            </a:endParaRPr>
          </a:p>
        </p:txBody>
      </p:sp>
      <p:sp>
        <p:nvSpPr>
          <p:cNvPr id="32" name="TextBox 31"/>
          <p:cNvSpPr txBox="1"/>
          <p:nvPr/>
        </p:nvSpPr>
        <p:spPr>
          <a:xfrm>
            <a:off x="8229887" y="3251255"/>
            <a:ext cx="1323688" cy="584775"/>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1600" b="1" dirty="0">
                <a:solidFill>
                  <a:srgbClr val="FF0000"/>
                </a:solidFill>
                <a:latin typeface="Arial Rounded MT Bold" panose="020F0704030504030204" pitchFamily="34" charset="0"/>
              </a:rPr>
              <a:t>3</a:t>
            </a:r>
            <a:r>
              <a:rPr lang="en-US" sz="1600" b="1" baseline="30000" dirty="0">
                <a:solidFill>
                  <a:srgbClr val="FF0000"/>
                </a:solidFill>
                <a:latin typeface="Arial Rounded MT Bold" panose="020F0704030504030204" pitchFamily="34" charset="0"/>
              </a:rPr>
              <a:t>rd</a:t>
            </a:r>
            <a:r>
              <a:rPr lang="en-US" sz="1600" b="1" dirty="0">
                <a:solidFill>
                  <a:srgbClr val="FF0000"/>
                </a:solidFill>
                <a:latin typeface="Arial Rounded MT Bold" panose="020F0704030504030204" pitchFamily="34" charset="0"/>
              </a:rPr>
              <a:t> Mon </a:t>
            </a:r>
            <a:br>
              <a:rPr lang="en-US" sz="1600" b="1" dirty="0">
                <a:solidFill>
                  <a:srgbClr val="FF0000"/>
                </a:solidFill>
                <a:latin typeface="Arial Rounded MT Bold" panose="020F0704030504030204" pitchFamily="34" charset="0"/>
              </a:rPr>
            </a:br>
            <a:r>
              <a:rPr lang="en-US" sz="1600" b="1" dirty="0">
                <a:solidFill>
                  <a:srgbClr val="FF0000"/>
                </a:solidFill>
                <a:latin typeface="Arial Rounded MT Bold" panose="020F0704030504030204" pitchFamily="34" charset="0"/>
              </a:rPr>
              <a:t>May 4</a:t>
            </a:r>
            <a:endParaRPr lang="en-CA" sz="1600" b="1" dirty="0">
              <a:solidFill>
                <a:srgbClr val="FF0000"/>
              </a:solidFill>
              <a:latin typeface="Arial Rounded MT Bold" panose="020F0704030504030204" pitchFamily="34" charset="0"/>
            </a:endParaRPr>
          </a:p>
        </p:txBody>
      </p:sp>
      <p:sp>
        <p:nvSpPr>
          <p:cNvPr id="33" name="TextBox 32"/>
          <p:cNvSpPr txBox="1"/>
          <p:nvPr/>
        </p:nvSpPr>
        <p:spPr>
          <a:xfrm>
            <a:off x="10025192" y="3251255"/>
            <a:ext cx="1357183" cy="584775"/>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1600" b="1" dirty="0">
                <a:solidFill>
                  <a:srgbClr val="FF0000"/>
                </a:solidFill>
                <a:latin typeface="Arial Rounded MT Bold" panose="020F0704030504030204" pitchFamily="34" charset="0"/>
              </a:rPr>
              <a:t>4</a:t>
            </a:r>
            <a:r>
              <a:rPr lang="en-US" sz="1600" b="1" baseline="30000" dirty="0">
                <a:solidFill>
                  <a:srgbClr val="FF0000"/>
                </a:solidFill>
                <a:latin typeface="Arial Rounded MT Bold" panose="020F0704030504030204" pitchFamily="34" charset="0"/>
              </a:rPr>
              <a:t>th</a:t>
            </a:r>
            <a:r>
              <a:rPr lang="en-US" sz="1600" b="1" dirty="0">
                <a:solidFill>
                  <a:srgbClr val="FF0000"/>
                </a:solidFill>
                <a:latin typeface="Arial Rounded MT Bold" panose="020F0704030504030204" pitchFamily="34" charset="0"/>
              </a:rPr>
              <a:t> Mon </a:t>
            </a:r>
            <a:br>
              <a:rPr lang="en-US" sz="1600" b="1" dirty="0">
                <a:solidFill>
                  <a:srgbClr val="FF0000"/>
                </a:solidFill>
                <a:latin typeface="Arial Rounded MT Bold" panose="020F0704030504030204" pitchFamily="34" charset="0"/>
              </a:rPr>
            </a:br>
            <a:r>
              <a:rPr lang="en-US" sz="1600" b="1" dirty="0">
                <a:solidFill>
                  <a:srgbClr val="FF0000"/>
                </a:solidFill>
                <a:latin typeface="Arial Rounded MT Bold" panose="020F0704030504030204" pitchFamily="34" charset="0"/>
              </a:rPr>
              <a:t>Jun 3</a:t>
            </a:r>
            <a:endParaRPr lang="en-CA" sz="1600" b="1" dirty="0">
              <a:solidFill>
                <a:srgbClr val="FF0000"/>
              </a:solidFill>
              <a:latin typeface="Arial Rounded MT Bold" panose="020F0704030504030204" pitchFamily="34" charset="0"/>
            </a:endParaRPr>
          </a:p>
        </p:txBody>
      </p:sp>
      <p:sp>
        <p:nvSpPr>
          <p:cNvPr id="34" name="TextBox 33"/>
          <p:cNvSpPr txBox="1"/>
          <p:nvPr/>
        </p:nvSpPr>
        <p:spPr>
          <a:xfrm>
            <a:off x="310676" y="6243943"/>
            <a:ext cx="1918174" cy="584775"/>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1600" dirty="0">
                <a:solidFill>
                  <a:srgbClr val="FF0000"/>
                </a:solidFill>
                <a:latin typeface="Arial Rounded MT Bold" panose="020F0704030504030204" pitchFamily="34" charset="0"/>
              </a:rPr>
              <a:t>5</a:t>
            </a:r>
            <a:r>
              <a:rPr lang="en-US" sz="1600" baseline="30000" dirty="0">
                <a:solidFill>
                  <a:srgbClr val="FF0000"/>
                </a:solidFill>
                <a:latin typeface="Arial Rounded MT Bold" panose="020F0704030504030204" pitchFamily="34" charset="0"/>
              </a:rPr>
              <a:t>th</a:t>
            </a:r>
            <a:r>
              <a:rPr lang="en-US" sz="1600" dirty="0">
                <a:solidFill>
                  <a:srgbClr val="FF0000"/>
                </a:solidFill>
                <a:latin typeface="Arial Rounded MT Bold" panose="020F0704030504030204" pitchFamily="34" charset="0"/>
              </a:rPr>
              <a:t> Mon Jul 2</a:t>
            </a:r>
            <a:br>
              <a:rPr lang="en-US" sz="1600" dirty="0">
                <a:solidFill>
                  <a:srgbClr val="FF0000"/>
                </a:solidFill>
                <a:latin typeface="Arial Rounded MT Bold" panose="020F0704030504030204" pitchFamily="34" charset="0"/>
              </a:rPr>
            </a:br>
            <a:r>
              <a:rPr lang="en-US" sz="1600" dirty="0">
                <a:solidFill>
                  <a:srgbClr val="FF0000"/>
                </a:solidFill>
                <a:latin typeface="Arial Rounded MT Bold" panose="020F0704030504030204" pitchFamily="34" charset="0"/>
              </a:rPr>
              <a:t>6</a:t>
            </a:r>
            <a:r>
              <a:rPr lang="en-US" sz="1600" baseline="30000" dirty="0">
                <a:solidFill>
                  <a:srgbClr val="FF0000"/>
                </a:solidFill>
                <a:latin typeface="Arial Rounded MT Bold" panose="020F0704030504030204" pitchFamily="34" charset="0"/>
              </a:rPr>
              <a:t>th</a:t>
            </a:r>
            <a:r>
              <a:rPr lang="en-US" sz="1600" dirty="0">
                <a:solidFill>
                  <a:srgbClr val="FF0000"/>
                </a:solidFill>
                <a:latin typeface="Arial Rounded MT Bold" panose="020F0704030504030204" pitchFamily="34" charset="0"/>
              </a:rPr>
              <a:t> Mon Jul 31</a:t>
            </a:r>
            <a:endParaRPr lang="en-CA" sz="1600" dirty="0">
              <a:solidFill>
                <a:srgbClr val="FF0000"/>
              </a:solidFill>
              <a:latin typeface="Arial Rounded MT Bold" panose="020F0704030504030204" pitchFamily="34" charset="0"/>
            </a:endParaRPr>
          </a:p>
        </p:txBody>
      </p:sp>
      <p:sp>
        <p:nvSpPr>
          <p:cNvPr id="35" name="TextBox 34"/>
          <p:cNvSpPr txBox="1"/>
          <p:nvPr/>
        </p:nvSpPr>
        <p:spPr>
          <a:xfrm>
            <a:off x="2237486" y="6246269"/>
            <a:ext cx="1743964" cy="584775"/>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1600" b="1" dirty="0">
                <a:solidFill>
                  <a:srgbClr val="FF0000"/>
                </a:solidFill>
                <a:latin typeface="Arial Rounded MT Bold" panose="020F0704030504030204" pitchFamily="34" charset="0"/>
              </a:rPr>
              <a:t>7</a:t>
            </a:r>
            <a:r>
              <a:rPr lang="en-US" sz="1600" b="1" baseline="30000" dirty="0">
                <a:solidFill>
                  <a:srgbClr val="FF0000"/>
                </a:solidFill>
                <a:latin typeface="Arial Rounded MT Bold" panose="020F0704030504030204" pitchFamily="34" charset="0"/>
              </a:rPr>
              <a:t>th</a:t>
            </a:r>
            <a:r>
              <a:rPr lang="en-US" sz="1600" b="1" dirty="0">
                <a:solidFill>
                  <a:srgbClr val="FF0000"/>
                </a:solidFill>
                <a:latin typeface="Arial Rounded MT Bold" panose="020F0704030504030204" pitchFamily="34" charset="0"/>
              </a:rPr>
              <a:t> Mon </a:t>
            </a:r>
            <a:br>
              <a:rPr lang="en-US" sz="1600" b="1" dirty="0">
                <a:solidFill>
                  <a:srgbClr val="FF0000"/>
                </a:solidFill>
                <a:latin typeface="Arial Rounded MT Bold" panose="020F0704030504030204" pitchFamily="34" charset="0"/>
              </a:rPr>
            </a:br>
            <a:r>
              <a:rPr lang="en-US" sz="1600" b="1" dirty="0">
                <a:solidFill>
                  <a:srgbClr val="FF0000"/>
                </a:solidFill>
                <a:latin typeface="Arial Rounded MT Bold" panose="020F0704030504030204" pitchFamily="34" charset="0"/>
              </a:rPr>
              <a:t>Aug 30</a:t>
            </a:r>
            <a:endParaRPr lang="en-CA" sz="1600" b="1" dirty="0">
              <a:solidFill>
                <a:srgbClr val="FF0000"/>
              </a:solidFill>
              <a:latin typeface="Arial Rounded MT Bold" panose="020F0704030504030204" pitchFamily="34" charset="0"/>
            </a:endParaRPr>
          </a:p>
        </p:txBody>
      </p:sp>
      <p:sp>
        <p:nvSpPr>
          <p:cNvPr id="36" name="TextBox 35"/>
          <p:cNvSpPr txBox="1"/>
          <p:nvPr/>
        </p:nvSpPr>
        <p:spPr>
          <a:xfrm>
            <a:off x="4026440" y="6246269"/>
            <a:ext cx="1948909" cy="584775"/>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1600" b="1" dirty="0">
                <a:solidFill>
                  <a:srgbClr val="FF0000"/>
                </a:solidFill>
                <a:latin typeface="Arial Rounded MT Bold" panose="020F0704030504030204" pitchFamily="34" charset="0"/>
              </a:rPr>
              <a:t>8</a:t>
            </a:r>
            <a:r>
              <a:rPr lang="en-US" sz="1600" b="1" baseline="30000" dirty="0">
                <a:solidFill>
                  <a:srgbClr val="FF0000"/>
                </a:solidFill>
                <a:latin typeface="Arial Rounded MT Bold" panose="020F0704030504030204" pitchFamily="34" charset="0"/>
              </a:rPr>
              <a:t>th</a:t>
            </a:r>
            <a:r>
              <a:rPr lang="en-US" sz="1600" b="1" dirty="0">
                <a:solidFill>
                  <a:srgbClr val="FF0000"/>
                </a:solidFill>
                <a:latin typeface="Arial Rounded MT Bold" panose="020F0704030504030204" pitchFamily="34" charset="0"/>
              </a:rPr>
              <a:t> Mon </a:t>
            </a:r>
            <a:r>
              <a:rPr lang="en-US" sz="1600" b="1" dirty="0">
                <a:solidFill>
                  <a:srgbClr val="002060"/>
                </a:solidFill>
                <a:latin typeface="Arial Rounded MT Bold" panose="020F0704030504030204" pitchFamily="34" charset="0"/>
              </a:rPr>
              <a:t/>
            </a:r>
            <a:br>
              <a:rPr lang="en-US" sz="1600" b="1" dirty="0">
                <a:solidFill>
                  <a:srgbClr val="002060"/>
                </a:solidFill>
                <a:latin typeface="Arial Rounded MT Bold" panose="020F0704030504030204" pitchFamily="34" charset="0"/>
              </a:rPr>
            </a:br>
            <a:r>
              <a:rPr lang="en-US" sz="1600" b="1" dirty="0">
                <a:solidFill>
                  <a:srgbClr val="FF0000"/>
                </a:solidFill>
                <a:latin typeface="Arial Rounded MT Bold" panose="020F0704030504030204" pitchFamily="34" charset="0"/>
              </a:rPr>
              <a:t>Sep 28</a:t>
            </a:r>
            <a:endParaRPr lang="en-CA" sz="1100" b="1" dirty="0">
              <a:solidFill>
                <a:srgbClr val="002060"/>
              </a:solidFill>
              <a:latin typeface="Arial Rounded MT Bold" panose="020F0704030504030204" pitchFamily="34" charset="0"/>
            </a:endParaRPr>
          </a:p>
        </p:txBody>
      </p:sp>
      <p:sp>
        <p:nvSpPr>
          <p:cNvPr id="38" name="Rectangle 37"/>
          <p:cNvSpPr/>
          <p:nvPr/>
        </p:nvSpPr>
        <p:spPr>
          <a:xfrm>
            <a:off x="4067598" y="7751804"/>
            <a:ext cx="948054" cy="182880"/>
          </a:xfrm>
          <a:prstGeom prst="rect">
            <a:avLst/>
          </a:prstGeom>
          <a:solidFill>
            <a:srgbClr val="FF0000">
              <a:alpha val="20000"/>
            </a:srgbClr>
          </a:solidFill>
          <a:ln>
            <a:solidFill>
              <a:srgbClr val="FF000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39" name="Rectangle 38"/>
          <p:cNvSpPr/>
          <p:nvPr/>
        </p:nvSpPr>
        <p:spPr>
          <a:xfrm>
            <a:off x="5471367" y="7556701"/>
            <a:ext cx="485155" cy="182880"/>
          </a:xfrm>
          <a:prstGeom prst="rect">
            <a:avLst/>
          </a:prstGeom>
          <a:solidFill>
            <a:schemeClr val="accent4">
              <a:alpha val="32000"/>
            </a:schemeClr>
          </a:solidFill>
          <a:ln>
            <a:solidFill>
              <a:schemeClr val="accent2">
                <a:lumMod val="50000"/>
              </a:schemeClr>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pic>
        <p:nvPicPr>
          <p:cNvPr id="37" name="Picture 3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169" y="49298"/>
            <a:ext cx="964579" cy="106121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40" name="Rectangle 39"/>
          <p:cNvSpPr/>
          <p:nvPr/>
        </p:nvSpPr>
        <p:spPr>
          <a:xfrm>
            <a:off x="5346703" y="6038838"/>
            <a:ext cx="354329" cy="182880"/>
          </a:xfrm>
          <a:prstGeom prst="rect">
            <a:avLst/>
          </a:prstGeom>
          <a:solidFill>
            <a:srgbClr val="FF0000">
              <a:alpha val="20000"/>
            </a:srgbClr>
          </a:solidFill>
          <a:ln>
            <a:solidFill>
              <a:srgbClr val="FF000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41" name="Rectangle 40"/>
          <p:cNvSpPr/>
          <p:nvPr/>
        </p:nvSpPr>
        <p:spPr>
          <a:xfrm>
            <a:off x="7410453" y="6042013"/>
            <a:ext cx="354329" cy="182880"/>
          </a:xfrm>
          <a:prstGeom prst="rect">
            <a:avLst/>
          </a:prstGeom>
          <a:solidFill>
            <a:srgbClr val="FF0000">
              <a:alpha val="20000"/>
            </a:srgbClr>
          </a:solidFill>
          <a:ln>
            <a:solidFill>
              <a:srgbClr val="FF000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42" name="Rectangle 41"/>
          <p:cNvSpPr/>
          <p:nvPr/>
        </p:nvSpPr>
        <p:spPr>
          <a:xfrm>
            <a:off x="9229728" y="6045188"/>
            <a:ext cx="354329" cy="182880"/>
          </a:xfrm>
          <a:prstGeom prst="rect">
            <a:avLst/>
          </a:prstGeom>
          <a:solidFill>
            <a:srgbClr val="FF0000">
              <a:alpha val="20000"/>
            </a:srgbClr>
          </a:solidFill>
          <a:ln>
            <a:solidFill>
              <a:srgbClr val="FF000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43" name="Rectangle 42"/>
          <p:cNvSpPr/>
          <p:nvPr/>
        </p:nvSpPr>
        <p:spPr>
          <a:xfrm>
            <a:off x="10947403" y="6045188"/>
            <a:ext cx="354329" cy="182880"/>
          </a:xfrm>
          <a:prstGeom prst="rect">
            <a:avLst/>
          </a:prstGeom>
          <a:solidFill>
            <a:srgbClr val="FF0000">
              <a:alpha val="20000"/>
            </a:srgbClr>
          </a:solidFill>
          <a:ln>
            <a:solidFill>
              <a:srgbClr val="FF000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44" name="Rectangle 43"/>
          <p:cNvSpPr/>
          <p:nvPr/>
        </p:nvSpPr>
        <p:spPr>
          <a:xfrm>
            <a:off x="4908026" y="5588130"/>
            <a:ext cx="233680" cy="182880"/>
          </a:xfrm>
          <a:prstGeom prst="rect">
            <a:avLst/>
          </a:prstGeom>
          <a:solidFill>
            <a:srgbClr val="FF0000">
              <a:alpha val="20000"/>
            </a:srgbClr>
          </a:solidFill>
          <a:ln>
            <a:solidFill>
              <a:srgbClr val="FF000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45" name="Rectangle 44"/>
          <p:cNvSpPr/>
          <p:nvPr/>
        </p:nvSpPr>
        <p:spPr>
          <a:xfrm>
            <a:off x="7460726" y="5595750"/>
            <a:ext cx="233680" cy="182880"/>
          </a:xfrm>
          <a:prstGeom prst="rect">
            <a:avLst/>
          </a:prstGeom>
          <a:solidFill>
            <a:srgbClr val="FF0000">
              <a:alpha val="20000"/>
            </a:srgbClr>
          </a:solidFill>
          <a:ln>
            <a:solidFill>
              <a:srgbClr val="FF000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46" name="Rectangle 45"/>
          <p:cNvSpPr/>
          <p:nvPr/>
        </p:nvSpPr>
        <p:spPr>
          <a:xfrm>
            <a:off x="9495266" y="5412870"/>
            <a:ext cx="233680" cy="182880"/>
          </a:xfrm>
          <a:prstGeom prst="rect">
            <a:avLst/>
          </a:prstGeom>
          <a:solidFill>
            <a:srgbClr val="FF0000">
              <a:alpha val="20000"/>
            </a:srgbClr>
          </a:solidFill>
          <a:ln>
            <a:solidFill>
              <a:srgbClr val="FF000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47" name="Rectangle 46"/>
          <p:cNvSpPr/>
          <p:nvPr/>
        </p:nvSpPr>
        <p:spPr>
          <a:xfrm>
            <a:off x="10135346" y="5603370"/>
            <a:ext cx="233680" cy="182880"/>
          </a:xfrm>
          <a:prstGeom prst="rect">
            <a:avLst/>
          </a:prstGeom>
          <a:solidFill>
            <a:srgbClr val="FF0000">
              <a:alpha val="20000"/>
            </a:srgbClr>
          </a:solidFill>
          <a:ln>
            <a:solidFill>
              <a:srgbClr val="FF000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48" name="Rectangle 47"/>
          <p:cNvSpPr/>
          <p:nvPr/>
        </p:nvSpPr>
        <p:spPr>
          <a:xfrm>
            <a:off x="11276332" y="3033960"/>
            <a:ext cx="395129" cy="182880"/>
          </a:xfrm>
          <a:prstGeom prst="rect">
            <a:avLst/>
          </a:prstGeom>
          <a:solidFill>
            <a:srgbClr val="FF0000">
              <a:alpha val="20000"/>
            </a:srgbClr>
          </a:solidFill>
          <a:ln>
            <a:solidFill>
              <a:srgbClr val="FF000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49" name="TextBox 48"/>
          <p:cNvSpPr txBox="1"/>
          <p:nvPr/>
        </p:nvSpPr>
        <p:spPr>
          <a:xfrm>
            <a:off x="6719951" y="7135928"/>
            <a:ext cx="1948909" cy="64633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1600" b="1" dirty="0">
                <a:solidFill>
                  <a:srgbClr val="FF0000"/>
                </a:solidFill>
                <a:latin typeface="Arial Rounded MT Bold" panose="020F0704030504030204" pitchFamily="34" charset="0"/>
              </a:rPr>
              <a:t>Sep 8 </a:t>
            </a:r>
            <a:r>
              <a:rPr lang="en-US" sz="1200" b="1" dirty="0">
                <a:solidFill>
                  <a:srgbClr val="002060"/>
                </a:solidFill>
                <a:latin typeface="Arial Rounded MT Bold" panose="020F0704030504030204" pitchFamily="34" charset="0"/>
              </a:rPr>
              <a:t>Yom Kippur</a:t>
            </a:r>
            <a:r>
              <a:rPr lang="en-US" sz="1600" b="1" dirty="0">
                <a:solidFill>
                  <a:srgbClr val="002060"/>
                </a:solidFill>
                <a:latin typeface="Arial Rounded MT Bold" panose="020F0704030504030204" pitchFamily="34" charset="0"/>
              </a:rPr>
              <a:t/>
            </a:r>
            <a:br>
              <a:rPr lang="en-US" sz="1600" b="1" dirty="0">
                <a:solidFill>
                  <a:srgbClr val="002060"/>
                </a:solidFill>
                <a:latin typeface="Arial Rounded MT Bold" panose="020F0704030504030204" pitchFamily="34" charset="0"/>
              </a:rPr>
            </a:br>
            <a:r>
              <a:rPr lang="en-US" sz="1600" b="1" dirty="0">
                <a:solidFill>
                  <a:srgbClr val="FF0000"/>
                </a:solidFill>
                <a:latin typeface="Arial Rounded MT Bold" panose="020F0704030504030204" pitchFamily="34" charset="0"/>
              </a:rPr>
              <a:t>Sep 13-20</a:t>
            </a:r>
            <a:r>
              <a:rPr lang="en-US" sz="2000" b="1" dirty="0">
                <a:solidFill>
                  <a:srgbClr val="FF0000"/>
                </a:solidFill>
                <a:latin typeface="Arial Rounded MT Bold" panose="020F0704030504030204" pitchFamily="34" charset="0"/>
              </a:rPr>
              <a:t> </a:t>
            </a:r>
            <a:r>
              <a:rPr lang="en-US" sz="1400" b="1" dirty="0">
                <a:solidFill>
                  <a:srgbClr val="FF0000"/>
                </a:solidFill>
                <a:latin typeface="Arial Rounded MT Bold" panose="020F0704030504030204" pitchFamily="34" charset="0"/>
              </a:rPr>
              <a:t>- </a:t>
            </a:r>
            <a:r>
              <a:rPr lang="en-US" sz="1100" b="1" dirty="0">
                <a:solidFill>
                  <a:srgbClr val="002060"/>
                </a:solidFill>
                <a:latin typeface="Arial Rounded MT Bold" panose="020F0704030504030204" pitchFamily="34" charset="0"/>
              </a:rPr>
              <a:t>Sukkot</a:t>
            </a:r>
            <a:endParaRPr lang="en-CA" sz="1100" b="1" dirty="0">
              <a:solidFill>
                <a:srgbClr val="002060"/>
              </a:solidFill>
              <a:latin typeface="Arial Rounded MT Bold" panose="020F0704030504030204" pitchFamily="34" charset="0"/>
            </a:endParaRPr>
          </a:p>
        </p:txBody>
      </p:sp>
      <p:sp>
        <p:nvSpPr>
          <p:cNvPr id="50" name="TextBox 49"/>
          <p:cNvSpPr txBox="1"/>
          <p:nvPr/>
        </p:nvSpPr>
        <p:spPr>
          <a:xfrm>
            <a:off x="6208488" y="6234815"/>
            <a:ext cx="1714448" cy="584775"/>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1600" b="1" dirty="0">
                <a:solidFill>
                  <a:srgbClr val="FF0000"/>
                </a:solidFill>
                <a:latin typeface="Arial Rounded MT Bold" panose="020F0704030504030204" pitchFamily="34" charset="0"/>
              </a:rPr>
              <a:t>9</a:t>
            </a:r>
            <a:r>
              <a:rPr lang="en-US" sz="1600" b="1" baseline="30000" dirty="0">
                <a:solidFill>
                  <a:srgbClr val="FF0000"/>
                </a:solidFill>
                <a:latin typeface="Arial Rounded MT Bold" panose="020F0704030504030204" pitchFamily="34" charset="0"/>
              </a:rPr>
              <a:t>th</a:t>
            </a:r>
            <a:r>
              <a:rPr lang="en-US" sz="1600" b="1" dirty="0">
                <a:solidFill>
                  <a:srgbClr val="FF0000"/>
                </a:solidFill>
                <a:latin typeface="Arial Rounded MT Bold" panose="020F0704030504030204" pitchFamily="34" charset="0"/>
              </a:rPr>
              <a:t> Mon </a:t>
            </a:r>
            <a:r>
              <a:rPr lang="en-US" sz="1600" b="1" dirty="0">
                <a:solidFill>
                  <a:srgbClr val="002060"/>
                </a:solidFill>
                <a:latin typeface="Arial Rounded MT Bold" panose="020F0704030504030204" pitchFamily="34" charset="0"/>
              </a:rPr>
              <a:t/>
            </a:r>
            <a:br>
              <a:rPr lang="en-US" sz="1600" b="1" dirty="0">
                <a:solidFill>
                  <a:srgbClr val="002060"/>
                </a:solidFill>
                <a:latin typeface="Arial Rounded MT Bold" panose="020F0704030504030204" pitchFamily="34" charset="0"/>
              </a:rPr>
            </a:br>
            <a:r>
              <a:rPr lang="en-US" sz="1600" b="1" dirty="0">
                <a:solidFill>
                  <a:srgbClr val="FF0000"/>
                </a:solidFill>
                <a:latin typeface="Arial Rounded MT Bold" panose="020F0704030504030204" pitchFamily="34" charset="0"/>
              </a:rPr>
              <a:t> Oct 28</a:t>
            </a:r>
            <a:endParaRPr lang="en-CA" sz="1100" b="1" dirty="0">
              <a:solidFill>
                <a:srgbClr val="002060"/>
              </a:solidFill>
              <a:latin typeface="Arial Rounded MT Bold" panose="020F0704030504030204" pitchFamily="34" charset="0"/>
            </a:endParaRPr>
          </a:p>
        </p:txBody>
      </p:sp>
      <p:sp>
        <p:nvSpPr>
          <p:cNvPr id="51" name="TextBox 50"/>
          <p:cNvSpPr txBox="1"/>
          <p:nvPr/>
        </p:nvSpPr>
        <p:spPr>
          <a:xfrm>
            <a:off x="8038099" y="6256617"/>
            <a:ext cx="1714448" cy="584775"/>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1600" b="1" dirty="0">
                <a:solidFill>
                  <a:srgbClr val="FF0000"/>
                </a:solidFill>
                <a:latin typeface="Arial Rounded MT Bold" panose="020F0704030504030204" pitchFamily="34" charset="0"/>
              </a:rPr>
              <a:t>10</a:t>
            </a:r>
            <a:r>
              <a:rPr lang="en-US" sz="1600" b="1" baseline="30000" dirty="0">
                <a:solidFill>
                  <a:srgbClr val="FF0000"/>
                </a:solidFill>
                <a:latin typeface="Arial Rounded MT Bold" panose="020F0704030504030204" pitchFamily="34" charset="0"/>
              </a:rPr>
              <a:t>th</a:t>
            </a:r>
            <a:r>
              <a:rPr lang="en-US" sz="1600" b="1" dirty="0">
                <a:solidFill>
                  <a:srgbClr val="FF0000"/>
                </a:solidFill>
                <a:latin typeface="Arial Rounded MT Bold" panose="020F0704030504030204" pitchFamily="34" charset="0"/>
              </a:rPr>
              <a:t> Mon </a:t>
            </a:r>
            <a:r>
              <a:rPr lang="en-US" sz="1600" b="1" dirty="0">
                <a:solidFill>
                  <a:srgbClr val="002060"/>
                </a:solidFill>
                <a:latin typeface="Arial Rounded MT Bold" panose="020F0704030504030204" pitchFamily="34" charset="0"/>
              </a:rPr>
              <a:t/>
            </a:r>
            <a:br>
              <a:rPr lang="en-US" sz="1600" b="1" dirty="0">
                <a:solidFill>
                  <a:srgbClr val="002060"/>
                </a:solidFill>
                <a:latin typeface="Arial Rounded MT Bold" panose="020F0704030504030204" pitchFamily="34" charset="0"/>
              </a:rPr>
            </a:br>
            <a:r>
              <a:rPr lang="en-US" sz="1600" b="1" dirty="0">
                <a:solidFill>
                  <a:srgbClr val="FF0000"/>
                </a:solidFill>
                <a:latin typeface="Arial Rounded MT Bold" panose="020F0704030504030204" pitchFamily="34" charset="0"/>
              </a:rPr>
              <a:t> Nov 26</a:t>
            </a:r>
            <a:endParaRPr lang="en-CA" sz="1100" b="1" dirty="0">
              <a:solidFill>
                <a:srgbClr val="002060"/>
              </a:solidFill>
              <a:latin typeface="Arial Rounded MT Bold" panose="020F0704030504030204" pitchFamily="34" charset="0"/>
            </a:endParaRPr>
          </a:p>
        </p:txBody>
      </p:sp>
      <p:sp>
        <p:nvSpPr>
          <p:cNvPr id="52" name="TextBox 51"/>
          <p:cNvSpPr txBox="1"/>
          <p:nvPr/>
        </p:nvSpPr>
        <p:spPr>
          <a:xfrm>
            <a:off x="9917699" y="6262967"/>
            <a:ext cx="1714448" cy="584775"/>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1600" b="1" dirty="0">
                <a:solidFill>
                  <a:srgbClr val="FF0000"/>
                </a:solidFill>
                <a:latin typeface="Arial Rounded MT Bold" panose="020F0704030504030204" pitchFamily="34" charset="0"/>
              </a:rPr>
              <a:t>11</a:t>
            </a:r>
            <a:r>
              <a:rPr lang="en-US" sz="1600" b="1" baseline="30000" dirty="0">
                <a:solidFill>
                  <a:srgbClr val="FF0000"/>
                </a:solidFill>
                <a:latin typeface="Arial Rounded MT Bold" panose="020F0704030504030204" pitchFamily="34" charset="0"/>
              </a:rPr>
              <a:t>th</a:t>
            </a:r>
            <a:r>
              <a:rPr lang="en-US" sz="1600" b="1" dirty="0">
                <a:solidFill>
                  <a:srgbClr val="FF0000"/>
                </a:solidFill>
                <a:latin typeface="Arial Rounded MT Bold" panose="020F0704030504030204" pitchFamily="34" charset="0"/>
              </a:rPr>
              <a:t> Mon </a:t>
            </a:r>
            <a:r>
              <a:rPr lang="en-US" sz="1600" b="1" dirty="0">
                <a:solidFill>
                  <a:srgbClr val="002060"/>
                </a:solidFill>
                <a:latin typeface="Arial Rounded MT Bold" panose="020F0704030504030204" pitchFamily="34" charset="0"/>
              </a:rPr>
              <a:t/>
            </a:r>
            <a:br>
              <a:rPr lang="en-US" sz="1600" b="1" dirty="0">
                <a:solidFill>
                  <a:srgbClr val="002060"/>
                </a:solidFill>
                <a:latin typeface="Arial Rounded MT Bold" panose="020F0704030504030204" pitchFamily="34" charset="0"/>
              </a:rPr>
            </a:br>
            <a:r>
              <a:rPr lang="en-US" sz="1600" b="1" dirty="0">
                <a:solidFill>
                  <a:srgbClr val="FF0000"/>
                </a:solidFill>
                <a:latin typeface="Arial Rounded MT Bold" panose="020F0704030504030204" pitchFamily="34" charset="0"/>
              </a:rPr>
              <a:t> Dec 26</a:t>
            </a:r>
            <a:endParaRPr lang="en-CA" sz="1100" b="1" dirty="0">
              <a:solidFill>
                <a:srgbClr val="002060"/>
              </a:solidFill>
              <a:latin typeface="Arial Rounded MT Bold" panose="020F0704030504030204" pitchFamily="34" charset="0"/>
            </a:endParaRPr>
          </a:p>
        </p:txBody>
      </p:sp>
    </p:spTree>
    <p:extLst>
      <p:ext uri="{BB962C8B-B14F-4D97-AF65-F5344CB8AC3E}">
        <p14:creationId xmlns:p14="http://schemas.microsoft.com/office/powerpoint/2010/main" val="4423184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7895" y="988122"/>
            <a:ext cx="4770365" cy="451454"/>
          </a:xfrm>
        </p:spPr>
      </p:pic>
      <p:sp>
        <p:nvSpPr>
          <p:cNvPr id="4" name="Slide Number Placeholder 3"/>
          <p:cNvSpPr>
            <a:spLocks noGrp="1"/>
          </p:cNvSpPr>
          <p:nvPr>
            <p:ph type="sldNum" sz="quarter" idx="12"/>
          </p:nvPr>
        </p:nvSpPr>
        <p:spPr>
          <a:xfrm>
            <a:off x="9167506" y="6452576"/>
            <a:ext cx="2743200" cy="365125"/>
          </a:xfrm>
        </p:spPr>
        <p:txBody>
          <a:bodyPr/>
          <a:lstStyle/>
          <a:p>
            <a:fld id="{0B555D82-D20F-4DB7-B3E9-7B7EAC2F87A9}" type="slidenum">
              <a:rPr lang="en-US" smtClean="0"/>
              <a:t>32</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670" y="4320411"/>
            <a:ext cx="5797296" cy="198729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8870" y="4322182"/>
            <a:ext cx="5797296" cy="198370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9039" y="1511299"/>
            <a:ext cx="5783053" cy="1789703"/>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7670" y="1510302"/>
            <a:ext cx="5797296" cy="1975104"/>
          </a:xfrm>
          <a:prstGeom prst="rect">
            <a:avLst/>
          </a:prstGeom>
        </p:spPr>
      </p:pic>
      <p:sp>
        <p:nvSpPr>
          <p:cNvPr id="25" name="Rectangle 24"/>
          <p:cNvSpPr/>
          <p:nvPr/>
        </p:nvSpPr>
        <p:spPr>
          <a:xfrm>
            <a:off x="4622801" y="2580005"/>
            <a:ext cx="233680" cy="182880"/>
          </a:xfrm>
          <a:prstGeom prst="rect">
            <a:avLst/>
          </a:prstGeom>
          <a:solidFill>
            <a:schemeClr val="accent4">
              <a:alpha val="60000"/>
            </a:schemeClr>
          </a:solidFill>
          <a:ln>
            <a:solidFill>
              <a:schemeClr val="accent4">
                <a:lumMod val="50000"/>
              </a:schemeClr>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26" name="Title 1"/>
          <p:cNvSpPr txBox="1">
            <a:spLocks/>
          </p:cNvSpPr>
          <p:nvPr/>
        </p:nvSpPr>
        <p:spPr>
          <a:xfrm>
            <a:off x="419410" y="234661"/>
            <a:ext cx="11350560" cy="602673"/>
          </a:xfrm>
          <a:prstGeom prst="rect">
            <a:avLst/>
          </a:prstGeom>
          <a:solidFill>
            <a:srgbClr val="FAEBFF"/>
          </a:solidFill>
          <a:ln w="57150">
            <a:solidFill>
              <a:srgbClr val="002060"/>
            </a:solidFill>
          </a:ln>
          <a:effectLst>
            <a:glow rad="215900">
              <a:srgbClr val="002060">
                <a:alpha val="29000"/>
              </a:srgbClr>
            </a:glow>
          </a:effectLst>
          <a:scene3d>
            <a:camera prst="orthographicFront"/>
            <a:lightRig rig="threePt" dir="t"/>
          </a:scene3d>
          <a:sp3d>
            <a:bevelT w="114300" prst="artDeco"/>
          </a:sp3d>
        </p:spPr>
        <p:txBody>
          <a:bodyPr vert="horz" lIns="91440" tIns="45720" rIns="91440" bIns="45720" rtlCol="0" anchor="ctr">
            <a:normAutofit fontScale="75000" lnSpcReduction="20000"/>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0070C0"/>
                </a:solidFill>
                <a:latin typeface="Comic Sans MS" panose="030F0702030302020204" pitchFamily="66" charset="0"/>
              </a:rPr>
              <a:t>29 CE </a:t>
            </a:r>
            <a:r>
              <a:rPr lang="en-US" b="1" dirty="0">
                <a:solidFill>
                  <a:srgbClr val="0070C0"/>
                </a:solidFill>
                <a:effectLst>
                  <a:outerShdw blurRad="50800" dist="50800" dir="5400000" algn="ctr" rotWithShape="0">
                    <a:srgbClr val="0000CC"/>
                  </a:outerShdw>
                </a:effectLst>
                <a:latin typeface="Comic Sans MS" panose="030F0702030302020204" pitchFamily="66" charset="0"/>
              </a:rPr>
              <a:t>Covenant Calendar</a:t>
            </a:r>
            <a:r>
              <a:rPr lang="en-US" b="1" dirty="0">
                <a:solidFill>
                  <a:srgbClr val="0070C0"/>
                </a:solidFill>
                <a:latin typeface="Comic Sans MS" panose="030F0702030302020204" pitchFamily="66" charset="0"/>
              </a:rPr>
              <a:t>: Year-start After Equinox</a:t>
            </a:r>
          </a:p>
        </p:txBody>
      </p:sp>
      <p:sp>
        <p:nvSpPr>
          <p:cNvPr id="27" name="Rectangle 26"/>
          <p:cNvSpPr/>
          <p:nvPr/>
        </p:nvSpPr>
        <p:spPr>
          <a:xfrm>
            <a:off x="3629529" y="967136"/>
            <a:ext cx="2265940" cy="46166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cap="none" spc="0" dirty="0">
                <a:ln>
                  <a:solidFill>
                    <a:schemeClr val="accent2">
                      <a:lumMod val="50000"/>
                    </a:schemeClr>
                  </a:solidFill>
                </a:ln>
                <a:solidFill>
                  <a:schemeClr val="accent4"/>
                </a:solidFill>
                <a:effectLst/>
              </a:rPr>
              <a:t>Equinox: Mar 22</a:t>
            </a:r>
          </a:p>
        </p:txBody>
      </p:sp>
      <p:sp>
        <p:nvSpPr>
          <p:cNvPr id="28" name="TextBox 27"/>
          <p:cNvSpPr txBox="1"/>
          <p:nvPr/>
        </p:nvSpPr>
        <p:spPr>
          <a:xfrm>
            <a:off x="6099039" y="950022"/>
            <a:ext cx="5783053" cy="584775"/>
          </a:xfrm>
          <a:prstGeom prst="rect">
            <a:avLst/>
          </a:prstGeom>
          <a:noFill/>
        </p:spPr>
        <p:txBody>
          <a:bodyPr wrap="square" rtlCol="0">
            <a:spAutoFit/>
          </a:bodyPr>
          <a:lstStyle/>
          <a:p>
            <a:pPr algn="ctr"/>
            <a:r>
              <a:rPr lang="en-US" sz="1600" b="1" dirty="0">
                <a:solidFill>
                  <a:srgbClr val="002060"/>
                </a:solidFill>
              </a:rPr>
              <a:t>According to, Covenant Calendar count for the festal calendar begins the day </a:t>
            </a:r>
            <a:r>
              <a:rPr lang="en-US" sz="1600" b="1" u="sng" dirty="0">
                <a:solidFill>
                  <a:srgbClr val="002060"/>
                </a:solidFill>
              </a:rPr>
              <a:t>after</a:t>
            </a:r>
            <a:r>
              <a:rPr lang="en-US" sz="1600" b="1" dirty="0">
                <a:solidFill>
                  <a:srgbClr val="002060"/>
                </a:solidFill>
              </a:rPr>
              <a:t> the spring </a:t>
            </a:r>
            <a:r>
              <a:rPr lang="en-US" sz="1600" b="1" dirty="0" err="1">
                <a:solidFill>
                  <a:srgbClr val="002060"/>
                </a:solidFill>
              </a:rPr>
              <a:t>tequfah</a:t>
            </a:r>
            <a:r>
              <a:rPr lang="en-US" sz="1600" b="1" dirty="0">
                <a:solidFill>
                  <a:srgbClr val="002060"/>
                </a:solidFill>
              </a:rPr>
              <a:t>/equinox.</a:t>
            </a:r>
            <a:endParaRPr lang="en-CA" sz="1600" b="1" dirty="0">
              <a:solidFill>
                <a:srgbClr val="002060"/>
              </a:solidFill>
            </a:endParaRPr>
          </a:p>
        </p:txBody>
      </p:sp>
      <p:sp>
        <p:nvSpPr>
          <p:cNvPr id="29" name="TextBox 28"/>
          <p:cNvSpPr txBox="1"/>
          <p:nvPr/>
        </p:nvSpPr>
        <p:spPr>
          <a:xfrm>
            <a:off x="419410" y="3557991"/>
            <a:ext cx="3607030" cy="584775"/>
          </a:xfrm>
          <a:prstGeom prst="rect">
            <a:avLst/>
          </a:prstGeom>
          <a:noFill/>
          <a:effectLst>
            <a:glow rad="622300">
              <a:schemeClr val="accent1">
                <a:satMod val="175000"/>
                <a:alpha val="53000"/>
              </a:schemeClr>
            </a:glow>
          </a:effectLst>
        </p:spPr>
        <p:txBody>
          <a:bodyPr wrap="square" rtlCol="0">
            <a:spAutoFit/>
          </a:bodyPr>
          <a:lstStyle/>
          <a:p>
            <a:pPr algn="ctr"/>
            <a:r>
              <a:rPr lang="en-US" sz="1600" b="1" dirty="0">
                <a:solidFill>
                  <a:srgbClr val="002060"/>
                </a:solidFill>
                <a:effectLst/>
              </a:rPr>
              <a:t>All months for Covenant Calendar are </a:t>
            </a:r>
            <a:br>
              <a:rPr lang="en-US" sz="1600" b="1" dirty="0">
                <a:solidFill>
                  <a:srgbClr val="002060"/>
                </a:solidFill>
                <a:effectLst/>
              </a:rPr>
            </a:br>
            <a:r>
              <a:rPr lang="en-US" sz="1600" b="1" dirty="0">
                <a:solidFill>
                  <a:srgbClr val="002060"/>
                </a:solidFill>
                <a:effectLst/>
              </a:rPr>
              <a:t>counted out as 30 days each. </a:t>
            </a:r>
            <a:endParaRPr lang="en-CA" sz="1600" b="1" dirty="0">
              <a:solidFill>
                <a:srgbClr val="002060"/>
              </a:solidFill>
              <a:effectLst/>
            </a:endParaRPr>
          </a:p>
        </p:txBody>
      </p:sp>
      <p:sp>
        <p:nvSpPr>
          <p:cNvPr id="30" name="TextBox 29"/>
          <p:cNvSpPr txBox="1"/>
          <p:nvPr/>
        </p:nvSpPr>
        <p:spPr>
          <a:xfrm>
            <a:off x="4245687" y="3436882"/>
            <a:ext cx="1469314" cy="584775"/>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1600" dirty="0">
                <a:solidFill>
                  <a:srgbClr val="FF0000"/>
                </a:solidFill>
                <a:latin typeface="Arial Rounded MT Bold" panose="020F0704030504030204" pitchFamily="34" charset="0"/>
              </a:rPr>
              <a:t>1</a:t>
            </a:r>
            <a:r>
              <a:rPr lang="en-US" sz="1600" baseline="30000" dirty="0">
                <a:solidFill>
                  <a:srgbClr val="FF0000"/>
                </a:solidFill>
                <a:latin typeface="Arial Rounded MT Bold" panose="020F0704030504030204" pitchFamily="34" charset="0"/>
              </a:rPr>
              <a:t>st</a:t>
            </a:r>
            <a:r>
              <a:rPr lang="en-US" sz="1600" dirty="0">
                <a:solidFill>
                  <a:srgbClr val="FF0000"/>
                </a:solidFill>
                <a:latin typeface="Arial Rounded MT Bold" panose="020F0704030504030204" pitchFamily="34" charset="0"/>
              </a:rPr>
              <a:t> Mon </a:t>
            </a:r>
            <a:br>
              <a:rPr lang="en-US" sz="1600" dirty="0">
                <a:solidFill>
                  <a:srgbClr val="FF0000"/>
                </a:solidFill>
                <a:latin typeface="Arial Rounded MT Bold" panose="020F0704030504030204" pitchFamily="34" charset="0"/>
              </a:rPr>
            </a:br>
            <a:r>
              <a:rPr lang="en-US" sz="1600" dirty="0">
                <a:solidFill>
                  <a:srgbClr val="FF0000"/>
                </a:solidFill>
                <a:latin typeface="Arial Rounded MT Bold" panose="020F0704030504030204" pitchFamily="34" charset="0"/>
              </a:rPr>
              <a:t>Mar 23</a:t>
            </a:r>
            <a:endParaRPr lang="en-CA" sz="1600" dirty="0">
              <a:solidFill>
                <a:srgbClr val="FF0000"/>
              </a:solidFill>
              <a:latin typeface="Arial Rounded MT Bold" panose="020F0704030504030204" pitchFamily="34" charset="0"/>
            </a:endParaRPr>
          </a:p>
        </p:txBody>
      </p:sp>
      <p:sp>
        <p:nvSpPr>
          <p:cNvPr id="31" name="TextBox 30"/>
          <p:cNvSpPr txBox="1"/>
          <p:nvPr/>
        </p:nvSpPr>
        <p:spPr>
          <a:xfrm>
            <a:off x="6414898" y="3248929"/>
            <a:ext cx="1300352" cy="584775"/>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1600" dirty="0">
                <a:solidFill>
                  <a:srgbClr val="FF0000"/>
                </a:solidFill>
                <a:latin typeface="Arial Rounded MT Bold" panose="020F0704030504030204" pitchFamily="34" charset="0"/>
              </a:rPr>
              <a:t>2</a:t>
            </a:r>
            <a:r>
              <a:rPr lang="en-US" sz="1600" baseline="30000" dirty="0">
                <a:solidFill>
                  <a:srgbClr val="FF0000"/>
                </a:solidFill>
                <a:latin typeface="Arial Rounded MT Bold" panose="020F0704030504030204" pitchFamily="34" charset="0"/>
              </a:rPr>
              <a:t>nd</a:t>
            </a:r>
            <a:r>
              <a:rPr lang="en-US" sz="1600" dirty="0">
                <a:solidFill>
                  <a:srgbClr val="FF0000"/>
                </a:solidFill>
                <a:latin typeface="Arial Rounded MT Bold" panose="020F0704030504030204" pitchFamily="34" charset="0"/>
              </a:rPr>
              <a:t> Mon </a:t>
            </a:r>
            <a:br>
              <a:rPr lang="en-US" sz="1600" dirty="0">
                <a:solidFill>
                  <a:srgbClr val="FF0000"/>
                </a:solidFill>
                <a:latin typeface="Arial Rounded MT Bold" panose="020F0704030504030204" pitchFamily="34" charset="0"/>
              </a:rPr>
            </a:br>
            <a:r>
              <a:rPr lang="en-US" sz="1600" dirty="0">
                <a:solidFill>
                  <a:srgbClr val="FF0000"/>
                </a:solidFill>
                <a:latin typeface="Arial Rounded MT Bold" panose="020F0704030504030204" pitchFamily="34" charset="0"/>
              </a:rPr>
              <a:t>Apr 22</a:t>
            </a:r>
            <a:endParaRPr lang="en-CA" sz="1600" dirty="0">
              <a:solidFill>
                <a:srgbClr val="FF0000"/>
              </a:solidFill>
              <a:latin typeface="Arial Rounded MT Bold" panose="020F0704030504030204" pitchFamily="34" charset="0"/>
            </a:endParaRPr>
          </a:p>
        </p:txBody>
      </p:sp>
      <p:sp>
        <p:nvSpPr>
          <p:cNvPr id="32" name="TextBox 31"/>
          <p:cNvSpPr txBox="1"/>
          <p:nvPr/>
        </p:nvSpPr>
        <p:spPr>
          <a:xfrm>
            <a:off x="8229887" y="3251255"/>
            <a:ext cx="1323688" cy="584775"/>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1600" b="1" dirty="0">
                <a:solidFill>
                  <a:srgbClr val="FF0000"/>
                </a:solidFill>
                <a:latin typeface="Arial Rounded MT Bold" panose="020F0704030504030204" pitchFamily="34" charset="0"/>
              </a:rPr>
              <a:t>3</a:t>
            </a:r>
            <a:r>
              <a:rPr lang="en-US" sz="1600" b="1" baseline="30000" dirty="0">
                <a:solidFill>
                  <a:srgbClr val="FF0000"/>
                </a:solidFill>
                <a:latin typeface="Arial Rounded MT Bold" panose="020F0704030504030204" pitchFamily="34" charset="0"/>
              </a:rPr>
              <a:t>rd</a:t>
            </a:r>
            <a:r>
              <a:rPr lang="en-US" sz="1600" b="1" dirty="0">
                <a:solidFill>
                  <a:srgbClr val="FF0000"/>
                </a:solidFill>
                <a:latin typeface="Arial Rounded MT Bold" panose="020F0704030504030204" pitchFamily="34" charset="0"/>
              </a:rPr>
              <a:t> Mon </a:t>
            </a:r>
            <a:br>
              <a:rPr lang="en-US" sz="1600" b="1" dirty="0">
                <a:solidFill>
                  <a:srgbClr val="FF0000"/>
                </a:solidFill>
                <a:latin typeface="Arial Rounded MT Bold" panose="020F0704030504030204" pitchFamily="34" charset="0"/>
              </a:rPr>
            </a:br>
            <a:r>
              <a:rPr lang="en-US" sz="1600" b="1" dirty="0">
                <a:solidFill>
                  <a:srgbClr val="FF0000"/>
                </a:solidFill>
                <a:latin typeface="Arial Rounded MT Bold" panose="020F0704030504030204" pitchFamily="34" charset="0"/>
              </a:rPr>
              <a:t>May 22</a:t>
            </a:r>
            <a:endParaRPr lang="en-CA" sz="1600" b="1" dirty="0">
              <a:solidFill>
                <a:srgbClr val="FF0000"/>
              </a:solidFill>
              <a:latin typeface="Arial Rounded MT Bold" panose="020F0704030504030204" pitchFamily="34" charset="0"/>
            </a:endParaRPr>
          </a:p>
        </p:txBody>
      </p:sp>
      <p:sp>
        <p:nvSpPr>
          <p:cNvPr id="33" name="TextBox 32"/>
          <p:cNvSpPr txBox="1"/>
          <p:nvPr/>
        </p:nvSpPr>
        <p:spPr>
          <a:xfrm>
            <a:off x="10025192" y="3251255"/>
            <a:ext cx="1357183" cy="584775"/>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1600" b="1" dirty="0">
                <a:solidFill>
                  <a:srgbClr val="FF0000"/>
                </a:solidFill>
                <a:latin typeface="Arial Rounded MT Bold" panose="020F0704030504030204" pitchFamily="34" charset="0"/>
              </a:rPr>
              <a:t>4</a:t>
            </a:r>
            <a:r>
              <a:rPr lang="en-US" sz="1600" b="1" baseline="30000" dirty="0">
                <a:solidFill>
                  <a:srgbClr val="FF0000"/>
                </a:solidFill>
                <a:latin typeface="Arial Rounded MT Bold" panose="020F0704030504030204" pitchFamily="34" charset="0"/>
              </a:rPr>
              <a:t>th</a:t>
            </a:r>
            <a:r>
              <a:rPr lang="en-US" sz="1600" b="1" dirty="0">
                <a:solidFill>
                  <a:srgbClr val="FF0000"/>
                </a:solidFill>
                <a:latin typeface="Arial Rounded MT Bold" panose="020F0704030504030204" pitchFamily="34" charset="0"/>
              </a:rPr>
              <a:t> Mon </a:t>
            </a:r>
            <a:br>
              <a:rPr lang="en-US" sz="1600" b="1" dirty="0">
                <a:solidFill>
                  <a:srgbClr val="FF0000"/>
                </a:solidFill>
                <a:latin typeface="Arial Rounded MT Bold" panose="020F0704030504030204" pitchFamily="34" charset="0"/>
              </a:rPr>
            </a:br>
            <a:r>
              <a:rPr lang="en-US" sz="1600" b="1" dirty="0">
                <a:solidFill>
                  <a:srgbClr val="FF0000"/>
                </a:solidFill>
                <a:latin typeface="Arial Rounded MT Bold" panose="020F0704030504030204" pitchFamily="34" charset="0"/>
              </a:rPr>
              <a:t>Jun 21</a:t>
            </a:r>
            <a:endParaRPr lang="en-CA" sz="1600" b="1" dirty="0">
              <a:solidFill>
                <a:srgbClr val="FF0000"/>
              </a:solidFill>
              <a:latin typeface="Arial Rounded MT Bold" panose="020F0704030504030204" pitchFamily="34" charset="0"/>
            </a:endParaRPr>
          </a:p>
        </p:txBody>
      </p:sp>
      <p:sp>
        <p:nvSpPr>
          <p:cNvPr id="34" name="TextBox 33"/>
          <p:cNvSpPr txBox="1"/>
          <p:nvPr/>
        </p:nvSpPr>
        <p:spPr>
          <a:xfrm>
            <a:off x="310676" y="6243943"/>
            <a:ext cx="1918174" cy="584775"/>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1600" dirty="0">
                <a:solidFill>
                  <a:srgbClr val="FF0000"/>
                </a:solidFill>
                <a:latin typeface="Arial Rounded MT Bold" panose="020F0704030504030204" pitchFamily="34" charset="0"/>
              </a:rPr>
              <a:t>5</a:t>
            </a:r>
            <a:r>
              <a:rPr lang="en-US" sz="1600" baseline="30000" dirty="0">
                <a:solidFill>
                  <a:srgbClr val="FF0000"/>
                </a:solidFill>
                <a:latin typeface="Arial Rounded MT Bold" panose="020F0704030504030204" pitchFamily="34" charset="0"/>
              </a:rPr>
              <a:t>th</a:t>
            </a:r>
            <a:r>
              <a:rPr lang="en-US" sz="1600" dirty="0">
                <a:solidFill>
                  <a:srgbClr val="FF0000"/>
                </a:solidFill>
                <a:latin typeface="Arial Rounded MT Bold" panose="020F0704030504030204" pitchFamily="34" charset="0"/>
              </a:rPr>
              <a:t> Mon </a:t>
            </a:r>
            <a:br>
              <a:rPr lang="en-US" sz="1600" dirty="0">
                <a:solidFill>
                  <a:srgbClr val="FF0000"/>
                </a:solidFill>
                <a:latin typeface="Arial Rounded MT Bold" panose="020F0704030504030204" pitchFamily="34" charset="0"/>
              </a:rPr>
            </a:br>
            <a:r>
              <a:rPr lang="en-US" sz="1600" dirty="0">
                <a:solidFill>
                  <a:srgbClr val="FF0000"/>
                </a:solidFill>
                <a:latin typeface="Arial Rounded MT Bold" panose="020F0704030504030204" pitchFamily="34" charset="0"/>
              </a:rPr>
              <a:t>Jul 21</a:t>
            </a:r>
            <a:endParaRPr lang="en-CA" sz="1600" dirty="0">
              <a:solidFill>
                <a:srgbClr val="FF0000"/>
              </a:solidFill>
              <a:latin typeface="Arial Rounded MT Bold" panose="020F0704030504030204" pitchFamily="34" charset="0"/>
            </a:endParaRPr>
          </a:p>
        </p:txBody>
      </p:sp>
      <p:sp>
        <p:nvSpPr>
          <p:cNvPr id="35" name="TextBox 34"/>
          <p:cNvSpPr txBox="1"/>
          <p:nvPr/>
        </p:nvSpPr>
        <p:spPr>
          <a:xfrm>
            <a:off x="2237486" y="6246269"/>
            <a:ext cx="1743964" cy="584775"/>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1600" b="1" dirty="0">
                <a:solidFill>
                  <a:srgbClr val="FF0000"/>
                </a:solidFill>
                <a:latin typeface="Arial Rounded MT Bold" panose="020F0704030504030204" pitchFamily="34" charset="0"/>
              </a:rPr>
              <a:t>6</a:t>
            </a:r>
            <a:r>
              <a:rPr lang="en-US" sz="1600" b="1" baseline="30000" dirty="0">
                <a:solidFill>
                  <a:srgbClr val="FF0000"/>
                </a:solidFill>
                <a:latin typeface="Arial Rounded MT Bold" panose="020F0704030504030204" pitchFamily="34" charset="0"/>
              </a:rPr>
              <a:t>th</a:t>
            </a:r>
            <a:r>
              <a:rPr lang="en-US" sz="1600" b="1" dirty="0">
                <a:solidFill>
                  <a:srgbClr val="FF0000"/>
                </a:solidFill>
                <a:latin typeface="Arial Rounded MT Bold" panose="020F0704030504030204" pitchFamily="34" charset="0"/>
              </a:rPr>
              <a:t> Mon </a:t>
            </a:r>
            <a:br>
              <a:rPr lang="en-US" sz="1600" b="1" dirty="0">
                <a:solidFill>
                  <a:srgbClr val="FF0000"/>
                </a:solidFill>
                <a:latin typeface="Arial Rounded MT Bold" panose="020F0704030504030204" pitchFamily="34" charset="0"/>
              </a:rPr>
            </a:br>
            <a:r>
              <a:rPr lang="en-US" sz="1600" b="1" dirty="0">
                <a:solidFill>
                  <a:srgbClr val="FF0000"/>
                </a:solidFill>
                <a:latin typeface="Arial Rounded MT Bold" panose="020F0704030504030204" pitchFamily="34" charset="0"/>
              </a:rPr>
              <a:t>Aug 20</a:t>
            </a:r>
            <a:endParaRPr lang="en-CA" sz="1600" b="1" dirty="0">
              <a:solidFill>
                <a:srgbClr val="FF0000"/>
              </a:solidFill>
              <a:latin typeface="Arial Rounded MT Bold" panose="020F0704030504030204" pitchFamily="34" charset="0"/>
            </a:endParaRPr>
          </a:p>
        </p:txBody>
      </p:sp>
      <p:sp>
        <p:nvSpPr>
          <p:cNvPr id="36" name="TextBox 35"/>
          <p:cNvSpPr txBox="1"/>
          <p:nvPr/>
        </p:nvSpPr>
        <p:spPr>
          <a:xfrm>
            <a:off x="4026440" y="6246269"/>
            <a:ext cx="1948909" cy="584775"/>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1600" b="1" dirty="0">
                <a:solidFill>
                  <a:srgbClr val="FF0000"/>
                </a:solidFill>
                <a:latin typeface="Arial Rounded MT Bold" panose="020F0704030504030204" pitchFamily="34" charset="0"/>
              </a:rPr>
              <a:t>7</a:t>
            </a:r>
            <a:r>
              <a:rPr lang="en-US" sz="1600" b="1" baseline="30000" dirty="0">
                <a:solidFill>
                  <a:srgbClr val="FF0000"/>
                </a:solidFill>
                <a:latin typeface="Arial Rounded MT Bold" panose="020F0704030504030204" pitchFamily="34" charset="0"/>
              </a:rPr>
              <a:t>th</a:t>
            </a:r>
            <a:r>
              <a:rPr lang="en-US" sz="1600" b="1" dirty="0">
                <a:solidFill>
                  <a:srgbClr val="FF0000"/>
                </a:solidFill>
                <a:latin typeface="Arial Rounded MT Bold" panose="020F0704030504030204" pitchFamily="34" charset="0"/>
              </a:rPr>
              <a:t> Mon </a:t>
            </a:r>
            <a:br>
              <a:rPr lang="en-US" sz="1600" b="1" dirty="0">
                <a:solidFill>
                  <a:srgbClr val="FF0000"/>
                </a:solidFill>
                <a:latin typeface="Arial Rounded MT Bold" panose="020F0704030504030204" pitchFamily="34" charset="0"/>
              </a:rPr>
            </a:br>
            <a:r>
              <a:rPr lang="en-US" sz="1600" b="1" dirty="0">
                <a:solidFill>
                  <a:srgbClr val="FF0000"/>
                </a:solidFill>
                <a:latin typeface="Arial Rounded MT Bold" panose="020F0704030504030204" pitchFamily="34" charset="0"/>
              </a:rPr>
              <a:t>Sep 19 </a:t>
            </a:r>
            <a:endParaRPr lang="en-CA" sz="1100" b="1" dirty="0">
              <a:solidFill>
                <a:srgbClr val="002060"/>
              </a:solidFill>
              <a:latin typeface="Arial Rounded MT Bold" panose="020F0704030504030204" pitchFamily="34" charset="0"/>
            </a:endParaRPr>
          </a:p>
        </p:txBody>
      </p:sp>
      <p:sp>
        <p:nvSpPr>
          <p:cNvPr id="37" name="Rectangle 36"/>
          <p:cNvSpPr/>
          <p:nvPr/>
        </p:nvSpPr>
        <p:spPr>
          <a:xfrm>
            <a:off x="4906166" y="2581593"/>
            <a:ext cx="233680" cy="182880"/>
          </a:xfrm>
          <a:prstGeom prst="rect">
            <a:avLst/>
          </a:prstGeom>
          <a:solidFill>
            <a:srgbClr val="002060">
              <a:alpha val="30000"/>
            </a:srgbClr>
          </a:solidFill>
          <a:ln>
            <a:solidFill>
              <a:srgbClr val="00206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40" name="Rectangle 39"/>
          <p:cNvSpPr/>
          <p:nvPr/>
        </p:nvSpPr>
        <p:spPr>
          <a:xfrm>
            <a:off x="7478885" y="2582532"/>
            <a:ext cx="233680" cy="182880"/>
          </a:xfrm>
          <a:prstGeom prst="rect">
            <a:avLst/>
          </a:prstGeom>
          <a:solidFill>
            <a:srgbClr val="002060">
              <a:alpha val="30000"/>
            </a:srgbClr>
          </a:solidFill>
          <a:ln>
            <a:solidFill>
              <a:srgbClr val="00206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41" name="Rectangle 40"/>
          <p:cNvSpPr/>
          <p:nvPr/>
        </p:nvSpPr>
        <p:spPr>
          <a:xfrm>
            <a:off x="8045067" y="2582532"/>
            <a:ext cx="233680" cy="182880"/>
          </a:xfrm>
          <a:prstGeom prst="rect">
            <a:avLst/>
          </a:prstGeom>
          <a:solidFill>
            <a:srgbClr val="002060">
              <a:alpha val="30000"/>
            </a:srgbClr>
          </a:solidFill>
          <a:ln>
            <a:solidFill>
              <a:srgbClr val="00206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42" name="Rectangle 41"/>
          <p:cNvSpPr/>
          <p:nvPr/>
        </p:nvSpPr>
        <p:spPr>
          <a:xfrm>
            <a:off x="10422266" y="2583863"/>
            <a:ext cx="233680" cy="182880"/>
          </a:xfrm>
          <a:prstGeom prst="rect">
            <a:avLst/>
          </a:prstGeom>
          <a:solidFill>
            <a:srgbClr val="002060">
              <a:alpha val="30000"/>
            </a:srgbClr>
          </a:solidFill>
          <a:ln>
            <a:solidFill>
              <a:srgbClr val="00206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43" name="Rectangle 42"/>
          <p:cNvSpPr/>
          <p:nvPr/>
        </p:nvSpPr>
        <p:spPr>
          <a:xfrm>
            <a:off x="1455007" y="5397472"/>
            <a:ext cx="233680" cy="182880"/>
          </a:xfrm>
          <a:prstGeom prst="rect">
            <a:avLst/>
          </a:prstGeom>
          <a:solidFill>
            <a:srgbClr val="002060">
              <a:alpha val="30000"/>
            </a:srgbClr>
          </a:solidFill>
          <a:ln>
            <a:solidFill>
              <a:srgbClr val="00206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44" name="Rectangle 43"/>
          <p:cNvSpPr/>
          <p:nvPr/>
        </p:nvSpPr>
        <p:spPr>
          <a:xfrm>
            <a:off x="3719654" y="5199364"/>
            <a:ext cx="233680" cy="182880"/>
          </a:xfrm>
          <a:prstGeom prst="rect">
            <a:avLst/>
          </a:prstGeom>
          <a:solidFill>
            <a:srgbClr val="002060">
              <a:alpha val="30000"/>
            </a:srgbClr>
          </a:solidFill>
          <a:ln>
            <a:solidFill>
              <a:srgbClr val="00206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45" name="Rectangle 44"/>
          <p:cNvSpPr/>
          <p:nvPr/>
        </p:nvSpPr>
        <p:spPr>
          <a:xfrm>
            <a:off x="4363096" y="5393347"/>
            <a:ext cx="233680" cy="182880"/>
          </a:xfrm>
          <a:prstGeom prst="rect">
            <a:avLst/>
          </a:prstGeom>
          <a:solidFill>
            <a:srgbClr val="002060">
              <a:alpha val="30000"/>
            </a:srgbClr>
          </a:solidFill>
          <a:ln>
            <a:solidFill>
              <a:srgbClr val="00206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47" name="Rectangle 46"/>
          <p:cNvSpPr/>
          <p:nvPr/>
        </p:nvSpPr>
        <p:spPr>
          <a:xfrm>
            <a:off x="6342463" y="7173002"/>
            <a:ext cx="476258" cy="182880"/>
          </a:xfrm>
          <a:prstGeom prst="rect">
            <a:avLst/>
          </a:prstGeom>
          <a:solidFill>
            <a:srgbClr val="002060">
              <a:alpha val="30000"/>
            </a:srgbClr>
          </a:solidFill>
          <a:ln>
            <a:solidFill>
              <a:srgbClr val="00206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48" name="TextBox 47"/>
          <p:cNvSpPr txBox="1"/>
          <p:nvPr/>
        </p:nvSpPr>
        <p:spPr>
          <a:xfrm>
            <a:off x="6222833" y="6260019"/>
            <a:ext cx="1702604" cy="584775"/>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1600" b="1" dirty="0">
                <a:solidFill>
                  <a:srgbClr val="FF0000"/>
                </a:solidFill>
                <a:latin typeface="Arial Rounded MT Bold" panose="020F0704030504030204" pitchFamily="34" charset="0"/>
              </a:rPr>
              <a:t>8</a:t>
            </a:r>
            <a:r>
              <a:rPr lang="en-US" sz="1600" b="1" baseline="30000" dirty="0">
                <a:solidFill>
                  <a:srgbClr val="FF0000"/>
                </a:solidFill>
                <a:latin typeface="Arial Rounded MT Bold" panose="020F0704030504030204" pitchFamily="34" charset="0"/>
              </a:rPr>
              <a:t>th</a:t>
            </a:r>
            <a:r>
              <a:rPr lang="en-US" sz="1600" b="1" dirty="0">
                <a:solidFill>
                  <a:srgbClr val="FF0000"/>
                </a:solidFill>
                <a:latin typeface="Arial Rounded MT Bold" panose="020F0704030504030204" pitchFamily="34" charset="0"/>
              </a:rPr>
              <a:t> Mon</a:t>
            </a:r>
            <a:br>
              <a:rPr lang="en-US" sz="1600" b="1" dirty="0">
                <a:solidFill>
                  <a:srgbClr val="FF0000"/>
                </a:solidFill>
                <a:latin typeface="Arial Rounded MT Bold" panose="020F0704030504030204" pitchFamily="34" charset="0"/>
              </a:rPr>
            </a:br>
            <a:r>
              <a:rPr lang="en-US" sz="1600" b="1" dirty="0">
                <a:solidFill>
                  <a:srgbClr val="FF0000"/>
                </a:solidFill>
                <a:latin typeface="Arial Rounded MT Bold" panose="020F0704030504030204" pitchFamily="34" charset="0"/>
              </a:rPr>
              <a:t>Oct 19 </a:t>
            </a:r>
            <a:endParaRPr lang="en-CA" sz="1100" b="1" dirty="0">
              <a:solidFill>
                <a:srgbClr val="002060"/>
              </a:solidFill>
              <a:latin typeface="Arial Rounded MT Bold" panose="020F0704030504030204" pitchFamily="34" charset="0"/>
            </a:endParaRPr>
          </a:p>
        </p:txBody>
      </p:sp>
      <p:sp>
        <p:nvSpPr>
          <p:cNvPr id="49" name="TextBox 48"/>
          <p:cNvSpPr txBox="1"/>
          <p:nvPr/>
        </p:nvSpPr>
        <p:spPr>
          <a:xfrm>
            <a:off x="4156339" y="7161826"/>
            <a:ext cx="1948909" cy="276999"/>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1200" b="1" dirty="0">
                <a:solidFill>
                  <a:srgbClr val="FF0000"/>
                </a:solidFill>
                <a:latin typeface="Arial Rounded MT Bold" panose="020F0704030504030204" pitchFamily="34" charset="0"/>
              </a:rPr>
              <a:t>Sep 28 </a:t>
            </a:r>
            <a:r>
              <a:rPr lang="en-US" sz="1200" b="1" dirty="0">
                <a:solidFill>
                  <a:srgbClr val="002060"/>
                </a:solidFill>
                <a:latin typeface="Arial Rounded MT Bold" panose="020F0704030504030204" pitchFamily="34" charset="0"/>
              </a:rPr>
              <a:t>Yom Kippur</a:t>
            </a:r>
            <a:endParaRPr lang="en-CA" sz="1100" b="1" dirty="0">
              <a:solidFill>
                <a:srgbClr val="002060"/>
              </a:solidFill>
              <a:latin typeface="Arial Rounded MT Bold" panose="020F0704030504030204" pitchFamily="34" charset="0"/>
            </a:endParaRPr>
          </a:p>
        </p:txBody>
      </p:sp>
      <p:pic>
        <p:nvPicPr>
          <p:cNvPr id="38" name="Picture 3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318" y="90312"/>
            <a:ext cx="964579" cy="106121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39" name="Rectangle 38"/>
          <p:cNvSpPr/>
          <p:nvPr/>
        </p:nvSpPr>
        <p:spPr>
          <a:xfrm>
            <a:off x="6984376" y="5423827"/>
            <a:ext cx="233680" cy="182880"/>
          </a:xfrm>
          <a:prstGeom prst="rect">
            <a:avLst/>
          </a:prstGeom>
          <a:solidFill>
            <a:srgbClr val="002060">
              <a:alpha val="30000"/>
            </a:srgbClr>
          </a:solidFill>
          <a:ln>
            <a:solidFill>
              <a:srgbClr val="00206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50" name="Rectangle 49"/>
          <p:cNvSpPr/>
          <p:nvPr/>
        </p:nvSpPr>
        <p:spPr>
          <a:xfrm>
            <a:off x="9285616" y="5225707"/>
            <a:ext cx="233680" cy="182880"/>
          </a:xfrm>
          <a:prstGeom prst="rect">
            <a:avLst/>
          </a:prstGeom>
          <a:solidFill>
            <a:srgbClr val="002060">
              <a:alpha val="30000"/>
            </a:srgbClr>
          </a:solidFill>
          <a:ln>
            <a:solidFill>
              <a:srgbClr val="00206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51" name="Rectangle 50"/>
          <p:cNvSpPr/>
          <p:nvPr/>
        </p:nvSpPr>
        <p:spPr>
          <a:xfrm>
            <a:off x="9849496" y="5431447"/>
            <a:ext cx="233680" cy="182880"/>
          </a:xfrm>
          <a:prstGeom prst="rect">
            <a:avLst/>
          </a:prstGeom>
          <a:solidFill>
            <a:srgbClr val="002060">
              <a:alpha val="30000"/>
            </a:srgbClr>
          </a:solidFill>
          <a:ln>
            <a:solidFill>
              <a:srgbClr val="002060"/>
            </a:solidFill>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52" name="TextBox 51"/>
          <p:cNvSpPr txBox="1"/>
          <p:nvPr/>
        </p:nvSpPr>
        <p:spPr>
          <a:xfrm>
            <a:off x="8020050" y="6259137"/>
            <a:ext cx="1702604" cy="584775"/>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1600" b="1" dirty="0">
                <a:solidFill>
                  <a:srgbClr val="FF0000"/>
                </a:solidFill>
                <a:latin typeface="Arial Rounded MT Bold" panose="020F0704030504030204" pitchFamily="34" charset="0"/>
              </a:rPr>
              <a:t>9</a:t>
            </a:r>
            <a:r>
              <a:rPr lang="en-US" sz="1600" b="1" baseline="30000" dirty="0">
                <a:solidFill>
                  <a:srgbClr val="FF0000"/>
                </a:solidFill>
                <a:latin typeface="Arial Rounded MT Bold" panose="020F0704030504030204" pitchFamily="34" charset="0"/>
              </a:rPr>
              <a:t>th</a:t>
            </a:r>
            <a:r>
              <a:rPr lang="en-US" sz="1600" b="1" dirty="0">
                <a:solidFill>
                  <a:srgbClr val="FF0000"/>
                </a:solidFill>
                <a:latin typeface="Arial Rounded MT Bold" panose="020F0704030504030204" pitchFamily="34" charset="0"/>
              </a:rPr>
              <a:t> Mon</a:t>
            </a:r>
            <a:br>
              <a:rPr lang="en-US" sz="1600" b="1" dirty="0">
                <a:solidFill>
                  <a:srgbClr val="FF0000"/>
                </a:solidFill>
                <a:latin typeface="Arial Rounded MT Bold" panose="020F0704030504030204" pitchFamily="34" charset="0"/>
              </a:rPr>
            </a:br>
            <a:r>
              <a:rPr lang="en-US" sz="1600" b="1" dirty="0">
                <a:solidFill>
                  <a:srgbClr val="FF0000"/>
                </a:solidFill>
                <a:latin typeface="Arial Rounded MT Bold" panose="020F0704030504030204" pitchFamily="34" charset="0"/>
              </a:rPr>
              <a:t>Nov 18 </a:t>
            </a:r>
            <a:endParaRPr lang="en-CA" sz="1100" b="1" dirty="0">
              <a:solidFill>
                <a:srgbClr val="002060"/>
              </a:solidFill>
              <a:latin typeface="Arial Rounded MT Bold" panose="020F0704030504030204" pitchFamily="34" charset="0"/>
            </a:endParaRPr>
          </a:p>
        </p:txBody>
      </p:sp>
      <p:sp>
        <p:nvSpPr>
          <p:cNvPr id="53" name="TextBox 52"/>
          <p:cNvSpPr txBox="1"/>
          <p:nvPr/>
        </p:nvSpPr>
        <p:spPr>
          <a:xfrm>
            <a:off x="9945134" y="6253704"/>
            <a:ext cx="1702604" cy="584775"/>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1600" b="1" dirty="0">
                <a:solidFill>
                  <a:srgbClr val="FF0000"/>
                </a:solidFill>
                <a:latin typeface="Arial Rounded MT Bold" panose="020F0704030504030204" pitchFamily="34" charset="0"/>
              </a:rPr>
              <a:t>10</a:t>
            </a:r>
            <a:r>
              <a:rPr lang="en-US" sz="1600" b="1" baseline="30000" dirty="0">
                <a:solidFill>
                  <a:srgbClr val="FF0000"/>
                </a:solidFill>
                <a:latin typeface="Arial Rounded MT Bold" panose="020F0704030504030204" pitchFamily="34" charset="0"/>
              </a:rPr>
              <a:t>th</a:t>
            </a:r>
            <a:r>
              <a:rPr lang="en-US" sz="1600" b="1" dirty="0">
                <a:solidFill>
                  <a:srgbClr val="FF0000"/>
                </a:solidFill>
                <a:latin typeface="Arial Rounded MT Bold" panose="020F0704030504030204" pitchFamily="34" charset="0"/>
              </a:rPr>
              <a:t> Mon</a:t>
            </a:r>
            <a:br>
              <a:rPr lang="en-US" sz="1600" b="1" dirty="0">
                <a:solidFill>
                  <a:srgbClr val="FF0000"/>
                </a:solidFill>
                <a:latin typeface="Arial Rounded MT Bold" panose="020F0704030504030204" pitchFamily="34" charset="0"/>
              </a:rPr>
            </a:br>
            <a:r>
              <a:rPr lang="en-US" sz="1600" b="1" dirty="0">
                <a:solidFill>
                  <a:srgbClr val="FF0000"/>
                </a:solidFill>
                <a:latin typeface="Arial Rounded MT Bold" panose="020F0704030504030204" pitchFamily="34" charset="0"/>
              </a:rPr>
              <a:t>Dec 18</a:t>
            </a:r>
            <a:endParaRPr lang="en-CA" sz="1100" b="1" dirty="0">
              <a:solidFill>
                <a:srgbClr val="002060"/>
              </a:solidFill>
              <a:latin typeface="Arial Rounded MT Bold" panose="020F0704030504030204" pitchFamily="34" charset="0"/>
            </a:endParaRPr>
          </a:p>
        </p:txBody>
      </p:sp>
    </p:spTree>
    <p:extLst>
      <p:ext uri="{BB962C8B-B14F-4D97-AF65-F5344CB8AC3E}">
        <p14:creationId xmlns:p14="http://schemas.microsoft.com/office/powerpoint/2010/main" val="3231937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23000">
              <a:schemeClr val="accent1">
                <a:lumMod val="40000"/>
                <a:lumOff val="60000"/>
                <a:alpha val="74000"/>
              </a:schemeClr>
            </a:gs>
            <a:gs pos="50000">
              <a:srgbClr val="FF99FF">
                <a:alpha val="67000"/>
              </a:srgbClr>
            </a:gs>
            <a:gs pos="80000">
              <a:schemeClr val="accent4">
                <a:lumMod val="60000"/>
                <a:lumOff val="40000"/>
                <a:alpha val="72000"/>
              </a:schemeClr>
            </a:gs>
          </a:gsLst>
          <a:lin ang="5400000" scaled="0"/>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10599" y="6356350"/>
            <a:ext cx="3349893" cy="365125"/>
          </a:xfrm>
        </p:spPr>
        <p:txBody>
          <a:bodyPr/>
          <a:lstStyle/>
          <a:p>
            <a:fld id="{0B555D82-D20F-4DB7-B3E9-7B7EAC2F87A9}" type="slidenum">
              <a:rPr lang="en-US" smtClean="0">
                <a:solidFill>
                  <a:schemeClr val="tx1"/>
                </a:solidFill>
              </a:rPr>
              <a:t>33</a:t>
            </a:fld>
            <a:endParaRPr lang="en-US" dirty="0">
              <a:solidFill>
                <a:schemeClr val="tx1"/>
              </a:solidFill>
            </a:endParaRPr>
          </a:p>
        </p:txBody>
      </p:sp>
      <p:sp>
        <p:nvSpPr>
          <p:cNvPr id="14" name="Title 1"/>
          <p:cNvSpPr>
            <a:spLocks noGrp="1"/>
          </p:cNvSpPr>
          <p:nvPr>
            <p:ph type="title"/>
          </p:nvPr>
        </p:nvSpPr>
        <p:spPr>
          <a:xfrm>
            <a:off x="4093029" y="354669"/>
            <a:ext cx="7867463" cy="3564467"/>
          </a:xfrm>
          <a:gradFill flip="none" rotWithShape="1">
            <a:gsLst>
              <a:gs pos="23000">
                <a:schemeClr val="accent1">
                  <a:lumMod val="40000"/>
                  <a:lumOff val="60000"/>
                  <a:alpha val="74000"/>
                </a:schemeClr>
              </a:gs>
              <a:gs pos="50000">
                <a:srgbClr val="FF99FF">
                  <a:alpha val="67000"/>
                </a:srgbClr>
              </a:gs>
              <a:gs pos="80000">
                <a:schemeClr val="accent4">
                  <a:lumMod val="60000"/>
                  <a:lumOff val="40000"/>
                  <a:alpha val="72000"/>
                </a:schemeClr>
              </a:gs>
            </a:gsLst>
            <a:path path="shape">
              <a:fillToRect l="50000" t="50000" r="50000" b="50000"/>
            </a:path>
            <a:tileRect/>
          </a:gradFill>
          <a:ln w="57150">
            <a:solidFill>
              <a:schemeClr val="accent5">
                <a:lumMod val="75000"/>
              </a:schemeClr>
            </a:solidFill>
          </a:ln>
          <a:effectLst>
            <a:glow rad="228600">
              <a:schemeClr val="accent4">
                <a:satMod val="175000"/>
                <a:alpha val="40000"/>
              </a:schemeClr>
            </a:glow>
          </a:effectLst>
          <a:scene3d>
            <a:camera prst="orthographicFront"/>
            <a:lightRig rig="threePt" dir="t"/>
          </a:scene3d>
          <a:sp3d>
            <a:bevelT w="114300" prst="artDeco"/>
          </a:sp3d>
        </p:spPr>
        <p:txBody>
          <a:bodyPr>
            <a:noAutofit/>
            <a:sp3d extrusionH="57150">
              <a:bevelT w="38100" h="38100" prst="angle"/>
            </a:sp3d>
          </a:bodyPr>
          <a:lstStyle/>
          <a:p>
            <a:pPr algn="ctr"/>
            <a:r>
              <a:rPr lang="en-US" sz="3400" b="1" dirty="0">
                <a:solidFill>
                  <a:schemeClr val="accent5">
                    <a:lumMod val="75000"/>
                  </a:schemeClr>
                </a:solidFill>
                <a:latin typeface="Comic Sans MS" panose="030F0702030302020204" pitchFamily="66" charset="0"/>
              </a:rPr>
              <a:t>Keeping in mind that you have just observed documentation of how the Roman dates for each month differ between the Lunar and Covenant Calendar timing, we are </a:t>
            </a:r>
            <a:r>
              <a:rPr lang="en-US" sz="3400" b="1" dirty="0">
                <a:solidFill>
                  <a:schemeClr val="accent5">
                    <a:lumMod val="75000"/>
                  </a:schemeClr>
                </a:solidFill>
                <a:effectLst>
                  <a:outerShdw blurRad="60007" dist="310007" dir="7680000" sy="30000" kx="1300200" algn="ctr" rotWithShape="0">
                    <a:prstClr val="black">
                      <a:alpha val="32000"/>
                    </a:prstClr>
                  </a:outerShdw>
                </a:effectLst>
                <a:latin typeface="Comic Sans MS" panose="030F0702030302020204" pitchFamily="66" charset="0"/>
              </a:rPr>
              <a:t>now ready to move forward in this teaching.</a:t>
            </a:r>
            <a:r>
              <a:rPr lang="en-US" sz="3600" b="1" dirty="0">
                <a:solidFill>
                  <a:schemeClr val="accent5">
                    <a:lumMod val="75000"/>
                  </a:schemeClr>
                </a:solidFill>
                <a:latin typeface="Comic Sans MS" panose="030F0702030302020204" pitchFamily="66" charset="0"/>
              </a:rPr>
              <a:t/>
            </a:r>
            <a:br>
              <a:rPr lang="en-US" sz="3600" b="1" dirty="0">
                <a:solidFill>
                  <a:schemeClr val="accent5">
                    <a:lumMod val="75000"/>
                  </a:schemeClr>
                </a:solidFill>
                <a:latin typeface="Comic Sans MS" panose="030F0702030302020204" pitchFamily="66" charset="0"/>
              </a:rPr>
            </a:br>
            <a:endParaRPr lang="en-US" sz="3600" b="1" dirty="0">
              <a:solidFill>
                <a:schemeClr val="accent5">
                  <a:lumMod val="75000"/>
                </a:schemeClr>
              </a:solidFill>
              <a:latin typeface="Comic Sans MS" panose="030F0702030302020204" pitchFamily="66" charset="0"/>
            </a:endParaRPr>
          </a:p>
        </p:txBody>
      </p:sp>
      <p:pic>
        <p:nvPicPr>
          <p:cNvPr id="8" name="Picture 2" descr="C:\Users\Rae\Desktop\Mario's CCC Announcement for 24 May 19 in PPT\audience participation table png 4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970" y="3196407"/>
            <a:ext cx="4722575" cy="394335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118849" y="1081108"/>
            <a:ext cx="4227689" cy="4677210"/>
            <a:chOff x="588887" y="1508267"/>
            <a:chExt cx="4227689" cy="4677210"/>
          </a:xfrm>
        </p:grpSpPr>
        <p:pic>
          <p:nvPicPr>
            <p:cNvPr id="16" name="Picture 3" descr="C:\Users\Rae\Desktop\Art on Desktop\white man clip art\3d white people\3d white board 3.jpg"/>
            <p:cNvPicPr>
              <a:picLocks noChangeAspect="1" noChangeArrowheads="1"/>
            </p:cNvPicPr>
            <p:nvPr/>
          </p:nvPicPr>
          <p:blipFill>
            <a:blip r:embed="rId3">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588887" y="1957788"/>
              <a:ext cx="4227689" cy="422768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8" name="Picture 2" descr="C:\Users\Rae\Desktop\black hat clear.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rot="20429207">
              <a:off x="1024689" y="1508267"/>
              <a:ext cx="1276683" cy="1147399"/>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Rectangle 14"/>
          <p:cNvSpPr/>
          <p:nvPr/>
        </p:nvSpPr>
        <p:spPr>
          <a:xfrm>
            <a:off x="1305882" y="2799243"/>
            <a:ext cx="2183908" cy="22397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US" sz="2400" b="1" dirty="0">
                <a:ln>
                  <a:solidFill>
                    <a:schemeClr val="tx1"/>
                  </a:solidFill>
                </a:ln>
                <a:solidFill>
                  <a:srgbClr val="D46DE7"/>
                </a:solidFill>
                <a:effectLst>
                  <a:glow rad="101600">
                    <a:srgbClr val="34E9FC">
                      <a:alpha val="90000"/>
                    </a:srgbClr>
                  </a:glow>
                </a:effectLst>
                <a:latin typeface="Comic Sans MS" panose="030F0702030302020204" pitchFamily="66" charset="0"/>
              </a:rPr>
              <a:t>Keep your</a:t>
            </a:r>
            <a:br>
              <a:rPr lang="en-US" sz="2400" b="1" dirty="0">
                <a:ln>
                  <a:solidFill>
                    <a:schemeClr val="tx1"/>
                  </a:solidFill>
                </a:ln>
                <a:solidFill>
                  <a:srgbClr val="D46DE7"/>
                </a:solidFill>
                <a:effectLst>
                  <a:glow rad="101600">
                    <a:srgbClr val="34E9FC">
                      <a:alpha val="90000"/>
                    </a:srgbClr>
                  </a:glow>
                </a:effectLst>
                <a:latin typeface="Comic Sans MS" panose="030F0702030302020204" pitchFamily="66" charset="0"/>
              </a:rPr>
            </a:br>
            <a:r>
              <a:rPr lang="en-US" sz="2400" b="1" dirty="0">
                <a:ln>
                  <a:solidFill>
                    <a:schemeClr val="tx1"/>
                  </a:solidFill>
                </a:ln>
                <a:solidFill>
                  <a:srgbClr val="D46DE7"/>
                </a:solidFill>
                <a:effectLst>
                  <a:glow rad="101600">
                    <a:srgbClr val="34E9FC">
                      <a:alpha val="90000"/>
                    </a:srgbClr>
                  </a:glow>
                </a:effectLst>
                <a:latin typeface="Comic Sans MS" panose="030F0702030302020204" pitchFamily="66" charset="0"/>
              </a:rPr>
              <a:t>mind open</a:t>
            </a:r>
            <a:br>
              <a:rPr lang="en-US" sz="2400" b="1" dirty="0">
                <a:ln>
                  <a:solidFill>
                    <a:schemeClr val="tx1"/>
                  </a:solidFill>
                </a:ln>
                <a:solidFill>
                  <a:srgbClr val="D46DE7"/>
                </a:solidFill>
                <a:effectLst>
                  <a:glow rad="101600">
                    <a:srgbClr val="34E9FC">
                      <a:alpha val="90000"/>
                    </a:srgbClr>
                  </a:glow>
                </a:effectLst>
                <a:latin typeface="Comic Sans MS" panose="030F0702030302020204" pitchFamily="66" charset="0"/>
              </a:rPr>
            </a:br>
            <a:r>
              <a:rPr lang="en-US" sz="2400" b="1" dirty="0">
                <a:ln>
                  <a:solidFill>
                    <a:schemeClr val="tx1"/>
                  </a:solidFill>
                </a:ln>
                <a:solidFill>
                  <a:srgbClr val="D46DE7"/>
                </a:solidFill>
                <a:effectLst>
                  <a:glow rad="101600">
                    <a:srgbClr val="34E9FC">
                      <a:alpha val="90000"/>
                    </a:srgbClr>
                  </a:glow>
                </a:effectLst>
                <a:latin typeface="Comic Sans MS" panose="030F0702030302020204" pitchFamily="66" charset="0"/>
              </a:rPr>
              <a:t>for more</a:t>
            </a:r>
            <a:br>
              <a:rPr lang="en-US" sz="2400" b="1" dirty="0">
                <a:ln>
                  <a:solidFill>
                    <a:schemeClr val="tx1"/>
                  </a:solidFill>
                </a:ln>
                <a:solidFill>
                  <a:srgbClr val="D46DE7"/>
                </a:solidFill>
                <a:effectLst>
                  <a:glow rad="101600">
                    <a:srgbClr val="34E9FC">
                      <a:alpha val="90000"/>
                    </a:srgbClr>
                  </a:glow>
                </a:effectLst>
                <a:latin typeface="Comic Sans MS" panose="030F0702030302020204" pitchFamily="66" charset="0"/>
              </a:rPr>
            </a:br>
            <a:r>
              <a:rPr lang="en-US" sz="2400" b="1" dirty="0">
                <a:ln>
                  <a:solidFill>
                    <a:schemeClr val="tx1"/>
                  </a:solidFill>
                </a:ln>
                <a:solidFill>
                  <a:srgbClr val="D46DE7"/>
                </a:solidFill>
                <a:effectLst>
                  <a:glow rad="101600">
                    <a:srgbClr val="34E9FC">
                      <a:alpha val="90000"/>
                    </a:srgbClr>
                  </a:glow>
                </a:effectLst>
                <a:latin typeface="Comic Sans MS" panose="030F0702030302020204" pitchFamily="66" charset="0"/>
              </a:rPr>
              <a:t>information.</a:t>
            </a:r>
          </a:p>
        </p:txBody>
      </p:sp>
    </p:spTree>
    <p:extLst>
      <p:ext uri="{BB962C8B-B14F-4D97-AF65-F5344CB8AC3E}">
        <p14:creationId xmlns:p14="http://schemas.microsoft.com/office/powerpoint/2010/main" val="2253786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750"/>
                                        <p:tgtEl>
                                          <p:spTgt spid="15"/>
                                        </p:tgtEl>
                                      </p:cBhvr>
                                    </p:animEffect>
                                    <p:anim calcmode="lin" valueType="num">
                                      <p:cBhvr>
                                        <p:cTn id="8" dur="750" fill="hold"/>
                                        <p:tgtEl>
                                          <p:spTgt spid="15"/>
                                        </p:tgtEl>
                                        <p:attrNameLst>
                                          <p:attrName>ppt_x</p:attrName>
                                        </p:attrNameLst>
                                      </p:cBhvr>
                                      <p:tavLst>
                                        <p:tav tm="0">
                                          <p:val>
                                            <p:strVal val="#ppt_x"/>
                                          </p:val>
                                        </p:tav>
                                        <p:tav tm="100000">
                                          <p:val>
                                            <p:strVal val="#ppt_x"/>
                                          </p:val>
                                        </p:tav>
                                      </p:tavLst>
                                    </p:anim>
                                    <p:anim calcmode="lin" valueType="num">
                                      <p:cBhvr>
                                        <p:cTn id="9" dur="75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983" y="212570"/>
            <a:ext cx="11092515" cy="789418"/>
          </a:xfrm>
          <a:solidFill>
            <a:srgbClr val="34E9FC"/>
          </a:solidFill>
          <a:ln w="28575">
            <a:solidFill>
              <a:srgbClr val="CC00FF"/>
            </a:solidFill>
          </a:ln>
          <a:effectLst>
            <a:glow rad="431800">
              <a:srgbClr val="00FF00">
                <a:alpha val="40000"/>
              </a:srgbClr>
            </a:glow>
          </a:effectLst>
          <a:scene3d>
            <a:camera prst="orthographicFront"/>
            <a:lightRig rig="threePt" dir="t"/>
          </a:scene3d>
          <a:sp3d>
            <a:bevelT prst="angle"/>
          </a:sp3d>
        </p:spPr>
        <p:txBody>
          <a:bodyPr>
            <a:normAutofit fontScale="90000"/>
            <a:sp3d extrusionH="57150">
              <a:bevelT w="38100" h="38100"/>
            </a:sp3d>
          </a:bodyPr>
          <a:lstStyle/>
          <a:p>
            <a:pPr algn="ctr"/>
            <a:r>
              <a:rPr lang="en-US" b="1" dirty="0" err="1">
                <a:solidFill>
                  <a:srgbClr val="0000CC"/>
                </a:solidFill>
                <a:latin typeface="Arial Black" pitchFamily="34" charset="0"/>
              </a:rPr>
              <a:t>Yahusha</a:t>
            </a:r>
            <a:r>
              <a:rPr lang="en-US" b="1" dirty="0"/>
              <a:t> – declares </a:t>
            </a:r>
            <a:r>
              <a:rPr lang="en-US" b="1" dirty="0">
                <a:effectLst>
                  <a:outerShdw blurRad="50800" dist="50800" dir="5400000" algn="ctr" rotWithShape="0">
                    <a:srgbClr val="CC00FF">
                      <a:alpha val="97000"/>
                    </a:srgbClr>
                  </a:outerShdw>
                </a:effectLst>
              </a:rPr>
              <a:t>His</a:t>
            </a:r>
            <a:r>
              <a:rPr lang="en-US" b="1" dirty="0"/>
              <a:t> </a:t>
            </a:r>
            <a:r>
              <a:rPr lang="en-US" b="1" i="1" dirty="0">
                <a:solidFill>
                  <a:srgbClr val="FF0000"/>
                </a:solidFill>
                <a:latin typeface="Arial Black" pitchFamily="34" charset="0"/>
              </a:rPr>
              <a:t>METHOD</a:t>
            </a:r>
            <a:r>
              <a:rPr lang="en-US" b="1" dirty="0"/>
              <a:t> of </a:t>
            </a:r>
            <a:r>
              <a:rPr lang="en-US" b="1" dirty="0">
                <a:effectLst>
                  <a:glow rad="127000">
                    <a:srgbClr val="FFFF00"/>
                  </a:glow>
                </a:effectLst>
              </a:rPr>
              <a:t>Witnessing</a:t>
            </a:r>
            <a:endParaRPr lang="en-US" b="1" dirty="0">
              <a:solidFill>
                <a:srgbClr val="0000CC"/>
              </a:solidFill>
            </a:endParaRPr>
          </a:p>
        </p:txBody>
      </p:sp>
      <p:sp>
        <p:nvSpPr>
          <p:cNvPr id="3" name="Content Placeholder 2"/>
          <p:cNvSpPr>
            <a:spLocks noGrp="1"/>
          </p:cNvSpPr>
          <p:nvPr>
            <p:ph idx="1"/>
          </p:nvPr>
        </p:nvSpPr>
        <p:spPr>
          <a:xfrm>
            <a:off x="259774" y="1223889"/>
            <a:ext cx="11617036" cy="5497585"/>
          </a:xfrm>
          <a:solidFill>
            <a:schemeClr val="bg2"/>
          </a:solidFill>
          <a:ln w="28575">
            <a:solidFill>
              <a:srgbClr val="CC00FF"/>
            </a:solidFill>
          </a:ln>
          <a:effectLst>
            <a:glow rad="139700">
              <a:schemeClr val="accent4">
                <a:satMod val="175000"/>
                <a:alpha val="40000"/>
              </a:schemeClr>
            </a:glow>
          </a:effectLst>
          <a:scene3d>
            <a:camera prst="orthographicFront"/>
            <a:lightRig rig="threePt" dir="t"/>
          </a:scene3d>
          <a:sp3d>
            <a:bevelT prst="relaxedInset"/>
          </a:sp3d>
        </p:spPr>
        <p:txBody>
          <a:bodyPr lIns="182880" anchor="ctr">
            <a:normAutofit fontScale="92500" lnSpcReduction="10000"/>
            <a:sp3d extrusionH="57150">
              <a:bevelT w="38100" h="38100"/>
            </a:sp3d>
          </a:bodyPr>
          <a:lstStyle/>
          <a:p>
            <a:r>
              <a:rPr lang="en-CA" sz="2000" b="1" dirty="0">
                <a:solidFill>
                  <a:srgbClr val="00B050"/>
                </a:solidFill>
                <a:latin typeface="Verdana"/>
              </a:rPr>
              <a:t>John 10:25</a:t>
            </a:r>
            <a:r>
              <a:rPr lang="en-CA" dirty="0">
                <a:solidFill>
                  <a:srgbClr val="208080"/>
                </a:solidFill>
                <a:latin typeface="Verdana"/>
              </a:rPr>
              <a:t>  </a:t>
            </a:r>
            <a:r>
              <a:rPr lang="he-IL" sz="3200" dirty="0">
                <a:solidFill>
                  <a:srgbClr val="0000CC"/>
                </a:solidFill>
                <a:latin typeface="Arial"/>
              </a:rPr>
              <a:t>יהושע</a:t>
            </a:r>
            <a:r>
              <a:rPr lang="en-CA" dirty="0">
                <a:solidFill>
                  <a:srgbClr val="800000"/>
                </a:solidFill>
                <a:latin typeface="Verdana"/>
              </a:rPr>
              <a:t> answered them, “I have told you, and you do</a:t>
            </a:r>
            <a:br>
              <a:rPr lang="en-CA" dirty="0">
                <a:solidFill>
                  <a:srgbClr val="800000"/>
                </a:solidFill>
                <a:latin typeface="Verdana"/>
              </a:rPr>
            </a:br>
            <a:endParaRPr lang="en-CA" dirty="0">
              <a:solidFill>
                <a:srgbClr val="800000"/>
              </a:solidFill>
              <a:latin typeface="Verdana"/>
            </a:endParaRPr>
          </a:p>
          <a:p>
            <a:pPr marL="0" indent="0">
              <a:buNone/>
            </a:pPr>
            <a:r>
              <a:rPr lang="en-CA" dirty="0">
                <a:solidFill>
                  <a:srgbClr val="800000"/>
                </a:solidFill>
                <a:latin typeface="Verdana"/>
              </a:rPr>
              <a:t> not believe. 				  		    </a:t>
            </a:r>
            <a:r>
              <a:rPr lang="en-CA" dirty="0">
                <a:ln>
                  <a:solidFill>
                    <a:sysClr val="windowText" lastClr="000000"/>
                  </a:solidFill>
                </a:ln>
                <a:solidFill>
                  <a:srgbClr val="0000CC"/>
                </a:solidFill>
                <a:effectLst>
                  <a:glow rad="50800">
                    <a:srgbClr val="FF6600"/>
                  </a:glow>
                </a:effectLst>
                <a:latin typeface="Verdana"/>
              </a:rPr>
              <a:t>in My Father’s Name,</a:t>
            </a:r>
            <a:br>
              <a:rPr lang="en-CA" dirty="0">
                <a:ln>
                  <a:solidFill>
                    <a:sysClr val="windowText" lastClr="000000"/>
                  </a:solidFill>
                </a:ln>
                <a:solidFill>
                  <a:srgbClr val="0000CC"/>
                </a:solidFill>
                <a:effectLst>
                  <a:glow rad="50800">
                    <a:srgbClr val="FF6600"/>
                  </a:glow>
                </a:effectLst>
                <a:latin typeface="Verdana"/>
              </a:rPr>
            </a:br>
            <a:endParaRPr lang="en-CA" dirty="0">
              <a:ln>
                <a:solidFill>
                  <a:sysClr val="windowText" lastClr="000000"/>
                </a:solidFill>
              </a:ln>
              <a:solidFill>
                <a:srgbClr val="0000CC"/>
              </a:solidFill>
              <a:effectLst>
                <a:glow rad="50800">
                  <a:srgbClr val="FF6600"/>
                </a:glow>
              </a:effectLst>
              <a:latin typeface="Verdana"/>
            </a:endParaRPr>
          </a:p>
          <a:p>
            <a:pPr marL="0" indent="0">
              <a:buNone/>
            </a:pPr>
            <a:r>
              <a:rPr lang="en-CA" dirty="0">
                <a:ln>
                  <a:solidFill>
                    <a:sysClr val="windowText" lastClr="000000"/>
                  </a:solidFill>
                </a:ln>
                <a:solidFill>
                  <a:srgbClr val="0000CC"/>
                </a:solidFill>
                <a:effectLst>
                  <a:glow rad="63500">
                    <a:srgbClr val="FF6600"/>
                  </a:glow>
                </a:effectLst>
                <a:latin typeface="Verdana"/>
              </a:rPr>
              <a:t> they  			</a:t>
            </a:r>
            <a:r>
              <a:rPr lang="en-CA" i="1" dirty="0">
                <a:ln>
                  <a:solidFill>
                    <a:sysClr val="windowText" lastClr="000000"/>
                  </a:solidFill>
                </a:ln>
                <a:solidFill>
                  <a:srgbClr val="0000CC"/>
                </a:solidFill>
                <a:effectLst>
                  <a:glow rad="127000">
                    <a:srgbClr val="FF6600"/>
                  </a:glow>
                </a:effectLst>
                <a:latin typeface="Comic Sans MS" pitchFamily="66" charset="0"/>
              </a:rPr>
              <a:t>	  </a:t>
            </a:r>
            <a:r>
              <a:rPr lang="en-CA" dirty="0">
                <a:ln>
                  <a:solidFill>
                    <a:sysClr val="windowText" lastClr="000000"/>
                  </a:solidFill>
                </a:ln>
                <a:solidFill>
                  <a:srgbClr val="0000CC"/>
                </a:solidFill>
                <a:effectLst>
                  <a:glow rad="63500">
                    <a:srgbClr val="FF6600"/>
                  </a:glow>
                </a:effectLst>
                <a:latin typeface="Verdana"/>
              </a:rPr>
              <a:t>concerning Me.</a:t>
            </a:r>
          </a:p>
          <a:p>
            <a:endParaRPr lang="en-CA" dirty="0">
              <a:solidFill>
                <a:srgbClr val="800000"/>
              </a:solidFill>
              <a:latin typeface="Verdana"/>
            </a:endParaRPr>
          </a:p>
          <a:p>
            <a:pPr marL="0" indent="0">
              <a:buNone/>
            </a:pPr>
            <a:r>
              <a:rPr lang="en-CA" dirty="0">
                <a:solidFill>
                  <a:srgbClr val="800000"/>
                </a:solidFill>
                <a:latin typeface="Verdana"/>
              </a:rPr>
              <a:t> </a:t>
            </a:r>
          </a:p>
          <a:p>
            <a:r>
              <a:rPr lang="en-CA" sz="2000" b="1" dirty="0">
                <a:solidFill>
                  <a:srgbClr val="00B050"/>
                </a:solidFill>
                <a:latin typeface="Verdana"/>
              </a:rPr>
              <a:t>John 10:26</a:t>
            </a:r>
            <a:r>
              <a:rPr lang="en-CA" dirty="0">
                <a:solidFill>
                  <a:srgbClr val="208080"/>
                </a:solidFill>
                <a:latin typeface="Verdana"/>
              </a:rPr>
              <a:t>  </a:t>
            </a:r>
            <a:r>
              <a:rPr lang="en-CA" dirty="0">
                <a:solidFill>
                  <a:srgbClr val="800000"/>
                </a:solidFill>
                <a:latin typeface="Verdana"/>
              </a:rPr>
              <a:t>“But you do not believe, because you are not of My sheep, as I said to you.</a:t>
            </a:r>
          </a:p>
          <a:p>
            <a:endParaRPr lang="en-US" dirty="0">
              <a:solidFill>
                <a:srgbClr val="800000"/>
              </a:solidFill>
              <a:latin typeface="Verdana"/>
            </a:endParaRPr>
          </a:p>
          <a:p>
            <a:endParaRPr lang="en-CA" dirty="0">
              <a:solidFill>
                <a:srgbClr val="208080"/>
              </a:solidFill>
              <a:latin typeface="Verdana"/>
            </a:endParaRPr>
          </a:p>
          <a:p>
            <a:r>
              <a:rPr lang="en-CA" sz="2000" b="1" dirty="0">
                <a:solidFill>
                  <a:srgbClr val="00B050"/>
                </a:solidFill>
                <a:latin typeface="Verdana"/>
              </a:rPr>
              <a:t>John 10:27</a:t>
            </a:r>
            <a:r>
              <a:rPr lang="en-CA" dirty="0">
                <a:solidFill>
                  <a:srgbClr val="208080"/>
                </a:solidFill>
                <a:latin typeface="Verdana"/>
              </a:rPr>
              <a:t>  </a:t>
            </a:r>
            <a:r>
              <a:rPr lang="en-CA" b="1" dirty="0">
                <a:solidFill>
                  <a:srgbClr val="800000"/>
                </a:solidFill>
                <a:effectLst>
                  <a:glow rad="127000">
                    <a:schemeClr val="accent4">
                      <a:lumMod val="75000"/>
                    </a:schemeClr>
                  </a:glow>
                </a:effectLst>
                <a:latin typeface="Verdana"/>
              </a:rPr>
              <a:t>“My sheep hear My voice,</a:t>
            </a:r>
            <a:r>
              <a:rPr lang="en-CA" dirty="0">
                <a:solidFill>
                  <a:srgbClr val="800000"/>
                </a:solidFill>
                <a:latin typeface="Verdana"/>
              </a:rPr>
              <a:t> and I know them, and they follow Me.”</a:t>
            </a:r>
            <a:endParaRPr lang="en-US" b="1" dirty="0">
              <a:effectLst>
                <a:glow rad="228600">
                  <a:schemeClr val="accent4">
                    <a:satMod val="175000"/>
                    <a:alpha val="85000"/>
                  </a:schemeClr>
                </a:glow>
              </a:effectLst>
            </a:endParaRPr>
          </a:p>
        </p:txBody>
      </p:sp>
      <p:sp>
        <p:nvSpPr>
          <p:cNvPr id="4" name="Slide Number Placeholder 3"/>
          <p:cNvSpPr>
            <a:spLocks noGrp="1"/>
          </p:cNvSpPr>
          <p:nvPr>
            <p:ph type="sldNum" sz="quarter" idx="12"/>
          </p:nvPr>
        </p:nvSpPr>
        <p:spPr>
          <a:xfrm>
            <a:off x="9057703" y="6290347"/>
            <a:ext cx="2743200" cy="365125"/>
          </a:xfrm>
        </p:spPr>
        <p:txBody>
          <a:bodyPr/>
          <a:lstStyle/>
          <a:p>
            <a:fld id="{0B555D82-D20F-4DB7-B3E9-7B7EAC2F87A9}" type="slidenum">
              <a:rPr lang="en-US" smtClean="0">
                <a:solidFill>
                  <a:schemeClr val="tx1"/>
                </a:solidFill>
              </a:rPr>
              <a:t>34</a:t>
            </a:fld>
            <a:endParaRPr lang="en-US" dirty="0">
              <a:solidFill>
                <a:schemeClr val="tx1"/>
              </a:solidFill>
            </a:endParaRPr>
          </a:p>
        </p:txBody>
      </p:sp>
      <p:sp>
        <p:nvSpPr>
          <p:cNvPr id="20" name="Bent Arrow 19"/>
          <p:cNvSpPr/>
          <p:nvPr/>
        </p:nvSpPr>
        <p:spPr>
          <a:xfrm rot="16200000" flipH="1">
            <a:off x="5590307" y="2691250"/>
            <a:ext cx="872842" cy="5507182"/>
          </a:xfrm>
          <a:prstGeom prst="bentArrow">
            <a:avLst>
              <a:gd name="adj1" fmla="val 25000"/>
              <a:gd name="adj2" fmla="val 48810"/>
              <a:gd name="adj3" fmla="val 25000"/>
              <a:gd name="adj4" fmla="val 75000"/>
            </a:avLst>
          </a:prstGeom>
          <a:solidFill>
            <a:srgbClr val="800000"/>
          </a:solidFill>
          <a:ln w="38100">
            <a:solidFill>
              <a:srgbClr val="34E9FC"/>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5" name="U-Turn Arrow 14"/>
          <p:cNvSpPr/>
          <p:nvPr/>
        </p:nvSpPr>
        <p:spPr>
          <a:xfrm rot="10800000">
            <a:off x="3157799" y="2992584"/>
            <a:ext cx="1829836" cy="976276"/>
          </a:xfrm>
          <a:prstGeom prst="uturnArrow">
            <a:avLst>
              <a:gd name="adj1" fmla="val 18614"/>
              <a:gd name="adj2" fmla="val 25000"/>
              <a:gd name="adj3" fmla="val 31386"/>
              <a:gd name="adj4" fmla="val 50000"/>
              <a:gd name="adj5" fmla="val 59579"/>
            </a:avLst>
          </a:prstGeom>
          <a:solidFill>
            <a:srgbClr val="FF6600"/>
          </a:solidFill>
          <a:ln w="57150">
            <a:solidFill>
              <a:srgbClr val="34E9FC"/>
            </a:solidFill>
          </a:ln>
          <a:effectLst>
            <a:glow rad="127000">
              <a:schemeClr val="tx1"/>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7" name="Rectangle 16"/>
          <p:cNvSpPr/>
          <p:nvPr/>
        </p:nvSpPr>
        <p:spPr>
          <a:xfrm>
            <a:off x="2566555" y="1891147"/>
            <a:ext cx="5507182" cy="706583"/>
          </a:xfrm>
          <a:prstGeom prst="rect">
            <a:avLst/>
          </a:prstGeom>
          <a:solidFill>
            <a:schemeClr val="bg1">
              <a:lumMod val="85000"/>
            </a:schemeClr>
          </a:solidFill>
          <a:ln w="38100">
            <a:solidFill>
              <a:srgbClr val="34E9F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2800" dirty="0">
                <a:ln>
                  <a:solidFill>
                    <a:sysClr val="windowText" lastClr="000000"/>
                  </a:solidFill>
                </a:ln>
                <a:solidFill>
                  <a:srgbClr val="0000CC"/>
                </a:solidFill>
                <a:effectLst>
                  <a:glow rad="127000">
                    <a:srgbClr val="FF6600"/>
                  </a:glow>
                </a:effectLst>
                <a:latin typeface="Verdana"/>
              </a:rPr>
              <a:t>The </a:t>
            </a:r>
            <a:r>
              <a:rPr lang="en-CA" sz="4800" i="1" dirty="0">
                <a:ln>
                  <a:solidFill>
                    <a:sysClr val="windowText" lastClr="000000"/>
                  </a:solidFill>
                </a:ln>
                <a:solidFill>
                  <a:srgbClr val="0000CC"/>
                </a:solidFill>
                <a:effectLst>
                  <a:glow rad="127000">
                    <a:srgbClr val="FF6600"/>
                  </a:glow>
                </a:effectLst>
                <a:latin typeface="Comic Sans MS" pitchFamily="66" charset="0"/>
              </a:rPr>
              <a:t>WORKS</a:t>
            </a:r>
            <a:r>
              <a:rPr lang="en-CA" sz="2800" dirty="0">
                <a:ln>
                  <a:solidFill>
                    <a:sysClr val="windowText" lastClr="000000"/>
                  </a:solidFill>
                </a:ln>
                <a:solidFill>
                  <a:srgbClr val="0000CC"/>
                </a:solidFill>
                <a:effectLst>
                  <a:glow rad="50800">
                    <a:srgbClr val="FF6600"/>
                  </a:glow>
                </a:effectLst>
                <a:latin typeface="Verdana"/>
              </a:rPr>
              <a:t> that </a:t>
            </a:r>
            <a:r>
              <a:rPr lang="en-CA" sz="4000" dirty="0">
                <a:ln>
                  <a:solidFill>
                    <a:sysClr val="windowText" lastClr="000000"/>
                  </a:solidFill>
                </a:ln>
                <a:solidFill>
                  <a:srgbClr val="0000CC"/>
                </a:solidFill>
                <a:effectLst>
                  <a:glow rad="50800">
                    <a:srgbClr val="FF6600"/>
                  </a:glow>
                </a:effectLst>
                <a:latin typeface="Arial Black" pitchFamily="34" charset="0"/>
              </a:rPr>
              <a:t>I DO</a:t>
            </a:r>
            <a:r>
              <a:rPr lang="en-CA" sz="4000" dirty="0">
                <a:ln>
                  <a:solidFill>
                    <a:sysClr val="windowText" lastClr="000000"/>
                  </a:solidFill>
                </a:ln>
                <a:solidFill>
                  <a:srgbClr val="0000CC"/>
                </a:solidFill>
                <a:effectLst>
                  <a:glow rad="127000">
                    <a:srgbClr val="FF6600"/>
                  </a:glow>
                </a:effectLst>
                <a:latin typeface="Arial Black" pitchFamily="34" charset="0"/>
              </a:rPr>
              <a:t> </a:t>
            </a:r>
            <a:endParaRPr lang="en-CA" sz="4000" dirty="0">
              <a:latin typeface="Arial Black" pitchFamily="34" charset="0"/>
            </a:endParaRPr>
          </a:p>
        </p:txBody>
      </p:sp>
      <p:sp>
        <p:nvSpPr>
          <p:cNvPr id="18" name="Rectangle 17"/>
          <p:cNvSpPr/>
          <p:nvPr/>
        </p:nvSpPr>
        <p:spPr>
          <a:xfrm>
            <a:off x="1475508" y="2810860"/>
            <a:ext cx="3054928" cy="488139"/>
          </a:xfrm>
          <a:prstGeom prst="rect">
            <a:avLst/>
          </a:prstGeom>
          <a:solidFill>
            <a:schemeClr val="bg1">
              <a:lumMod val="50000"/>
            </a:schemeClr>
          </a:solid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i="1" dirty="0">
                <a:ln>
                  <a:solidFill>
                    <a:sysClr val="windowText" lastClr="000000"/>
                  </a:solidFill>
                </a:ln>
                <a:solidFill>
                  <a:srgbClr val="0000CC"/>
                </a:solidFill>
                <a:effectLst>
                  <a:glow rad="127000">
                    <a:srgbClr val="FF6600"/>
                  </a:glow>
                </a:effectLst>
                <a:latin typeface="Comic Sans MS" pitchFamily="66" charset="0"/>
              </a:rPr>
              <a:t>BEAR WITNESS </a:t>
            </a:r>
            <a:endParaRPr lang="en-CA" dirty="0"/>
          </a:p>
        </p:txBody>
      </p:sp>
      <p:sp>
        <p:nvSpPr>
          <p:cNvPr id="5" name="Explosion 1 4"/>
          <p:cNvSpPr/>
          <p:nvPr/>
        </p:nvSpPr>
        <p:spPr>
          <a:xfrm>
            <a:off x="7710186" y="4665518"/>
            <a:ext cx="2950892" cy="1194955"/>
          </a:xfrm>
          <a:prstGeom prst="irregularSeal1">
            <a:avLst/>
          </a:prstGeom>
          <a:solidFill>
            <a:srgbClr val="00B0F0"/>
          </a:solidFill>
          <a:ln w="57150">
            <a:solidFill>
              <a:srgbClr val="FF0000"/>
            </a:solidFill>
          </a:ln>
          <a:effectLst>
            <a:glow rad="228600">
              <a:srgbClr val="FF9900">
                <a:alpha val="40000"/>
              </a:srgbClr>
            </a:glow>
            <a:outerShdw blurRad="225425" dist="50800" dir="5220000" algn="ctr">
              <a:srgbClr val="000000">
                <a:alpha val="33000"/>
              </a:srgbClr>
            </a:outerShdw>
          </a:effectLst>
          <a:scene3d>
            <a:camera prst="orthographicFront"/>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n w="28575">
                <a:solidFill>
                  <a:schemeClr val="accent6">
                    <a:lumMod val="75000"/>
                  </a:schemeClr>
                </a:solidFill>
              </a:ln>
              <a:solidFill>
                <a:srgbClr val="66FF33"/>
              </a:solidFill>
              <a:effectLst>
                <a:outerShdw blurRad="38100" dist="38100" dir="2700000" algn="tl">
                  <a:srgbClr val="000000">
                    <a:alpha val="43137"/>
                  </a:srgbClr>
                </a:outerShdw>
              </a:effectLst>
              <a:latin typeface="Arial Black" panose="020B0A04020102020204" pitchFamily="34" charset="0"/>
            </a:endParaRPr>
          </a:p>
        </p:txBody>
      </p:sp>
      <p:sp>
        <p:nvSpPr>
          <p:cNvPr id="6" name="Rectangle: Rounded Corners 5">
            <a:extLst>
              <a:ext uri="{FF2B5EF4-FFF2-40B4-BE49-F238E27FC236}">
                <a16:creationId xmlns="" xmlns:a16="http://schemas.microsoft.com/office/drawing/2014/main" id="{9DFD665B-8CE9-4796-A596-606429274EAE}"/>
              </a:ext>
            </a:extLst>
          </p:cNvPr>
          <p:cNvSpPr/>
          <p:nvPr/>
        </p:nvSpPr>
        <p:spPr>
          <a:xfrm>
            <a:off x="7781364" y="2667782"/>
            <a:ext cx="4410635" cy="1449411"/>
          </a:xfrm>
          <a:prstGeom prst="roundRect">
            <a:avLst>
              <a:gd name="adj" fmla="val 14161"/>
            </a:avLst>
          </a:prstGeom>
          <a:solidFill>
            <a:srgbClr val="7030A0"/>
          </a:solidFill>
          <a:ln w="38100">
            <a:solidFill>
              <a:srgbClr val="34E9FC"/>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b="1" dirty="0">
                <a:ln>
                  <a:solidFill>
                    <a:schemeClr val="tx1"/>
                  </a:solidFill>
                </a:ln>
                <a:solidFill>
                  <a:srgbClr val="00FF00"/>
                </a:solidFill>
                <a:effectLst>
                  <a:outerShdw blurRad="50800" dist="50800" dir="5400000" algn="ctr" rotWithShape="0">
                    <a:srgbClr val="FF6600"/>
                  </a:outerShdw>
                </a:effectLst>
              </a:rPr>
              <a:t>Have we been studying thoroughly to catch His </a:t>
            </a:r>
            <a:r>
              <a:rPr lang="en-CA" sz="2800" b="1" dirty="0">
                <a:ln>
                  <a:solidFill>
                    <a:srgbClr val="222BDC"/>
                  </a:solidFill>
                </a:ln>
                <a:solidFill>
                  <a:srgbClr val="FFFF00"/>
                </a:solidFill>
                <a:effectLst>
                  <a:outerShdw blurRad="50800" dist="50800" dir="5400000" algn="ctr" rotWithShape="0">
                    <a:srgbClr val="FF6600"/>
                  </a:outerShdw>
                </a:effectLst>
                <a:latin typeface="Snap ITC" panose="04040A07060A02020202" pitchFamily="82" charset="0"/>
              </a:rPr>
              <a:t>WITNESSING</a:t>
            </a:r>
            <a:r>
              <a:rPr lang="en-CA" sz="2800" b="1" dirty="0">
                <a:ln>
                  <a:solidFill>
                    <a:schemeClr val="tx1"/>
                  </a:solidFill>
                </a:ln>
                <a:solidFill>
                  <a:srgbClr val="00FF00"/>
                </a:solidFill>
                <a:effectLst>
                  <a:outerShdw blurRad="50800" dist="50800" dir="5400000" algn="ctr" rotWithShape="0">
                    <a:srgbClr val="FF6600"/>
                  </a:outerShdw>
                </a:effectLst>
              </a:rPr>
              <a:t> events?</a:t>
            </a:r>
          </a:p>
        </p:txBody>
      </p:sp>
    </p:spTree>
    <p:extLst>
      <p:ext uri="{BB962C8B-B14F-4D97-AF65-F5344CB8AC3E}">
        <p14:creationId xmlns:p14="http://schemas.microsoft.com/office/powerpoint/2010/main" val="437990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250"/>
                                        <p:tgtEl>
                                          <p:spTgt spid="3">
                                            <p:txEl>
                                              <p:pRg st="0" end="0"/>
                                            </p:txEl>
                                          </p:spTgt>
                                        </p:tgtEl>
                                      </p:cBhvr>
                                    </p:animEffect>
                                    <p:anim calcmode="lin" valueType="num">
                                      <p:cBhvr>
                                        <p:cTn id="13" dur="1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25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250"/>
                                        <p:tgtEl>
                                          <p:spTgt spid="3">
                                            <p:txEl>
                                              <p:pRg st="1" end="1"/>
                                            </p:txEl>
                                          </p:spTgt>
                                        </p:tgtEl>
                                      </p:cBhvr>
                                    </p:animEffect>
                                    <p:anim calcmode="lin" valueType="num">
                                      <p:cBhvr>
                                        <p:cTn id="18" dur="1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25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250"/>
                                        <p:tgtEl>
                                          <p:spTgt spid="3">
                                            <p:txEl>
                                              <p:pRg st="2" end="2"/>
                                            </p:txEl>
                                          </p:spTgt>
                                        </p:tgtEl>
                                      </p:cBhvr>
                                    </p:animEffect>
                                    <p:anim calcmode="lin" valueType="num">
                                      <p:cBhvr>
                                        <p:cTn id="23" dur="1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2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8"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heel(8)">
                                      <p:cBhvr>
                                        <p:cTn id="29" dur="1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1000" fill="hold"/>
                                        <p:tgtEl>
                                          <p:spTgt spid="18"/>
                                        </p:tgtEl>
                                        <p:attrNameLst>
                                          <p:attrName>ppt_w</p:attrName>
                                        </p:attrNameLst>
                                      </p:cBhvr>
                                      <p:tavLst>
                                        <p:tav tm="0">
                                          <p:val>
                                            <p:fltVal val="0"/>
                                          </p:val>
                                        </p:tav>
                                        <p:tav tm="100000">
                                          <p:val>
                                            <p:strVal val="#ppt_w"/>
                                          </p:val>
                                        </p:tav>
                                      </p:tavLst>
                                    </p:anim>
                                    <p:anim calcmode="lin" valueType="num">
                                      <p:cBhvr>
                                        <p:cTn id="35" dur="1000" fill="hold"/>
                                        <p:tgtEl>
                                          <p:spTgt spid="18"/>
                                        </p:tgtEl>
                                        <p:attrNameLst>
                                          <p:attrName>ppt_h</p:attrName>
                                        </p:attrNameLst>
                                      </p:cBhvr>
                                      <p:tavLst>
                                        <p:tav tm="0">
                                          <p:val>
                                            <p:fltVal val="0"/>
                                          </p:val>
                                        </p:tav>
                                        <p:tav tm="100000">
                                          <p:val>
                                            <p:strVal val="#ppt_h"/>
                                          </p:val>
                                        </p:tav>
                                      </p:tavLst>
                                    </p:anim>
                                    <p:anim calcmode="lin" valueType="num">
                                      <p:cBhvr>
                                        <p:cTn id="36" dur="1000" fill="hold"/>
                                        <p:tgtEl>
                                          <p:spTgt spid="18"/>
                                        </p:tgtEl>
                                        <p:attrNameLst>
                                          <p:attrName>style.rotation</p:attrName>
                                        </p:attrNameLst>
                                      </p:cBhvr>
                                      <p:tavLst>
                                        <p:tav tm="0">
                                          <p:val>
                                            <p:fltVal val="90"/>
                                          </p:val>
                                        </p:tav>
                                        <p:tav tm="100000">
                                          <p:val>
                                            <p:fltVal val="0"/>
                                          </p:val>
                                        </p:tav>
                                      </p:tavLst>
                                    </p:anim>
                                    <p:animEffect transition="in" filter="fade">
                                      <p:cBhvr>
                                        <p:cTn id="37" dur="1000"/>
                                        <p:tgtEl>
                                          <p:spTgt spid="18"/>
                                        </p:tgtEl>
                                      </p:cBhvr>
                                    </p:animEffect>
                                  </p:childTnLst>
                                </p:cTn>
                              </p:par>
                              <p:par>
                                <p:cTn id="38" presetID="53" presetClass="entr" presetSubtype="16" repeatCount="3000" fill="hold" grpId="0" nodeType="withEffect">
                                  <p:stCondLst>
                                    <p:cond delay="150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checkerboard(across)">
                                      <p:cBhvr>
                                        <p:cTn id="47" dur="125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Effect transition="in" filter="fade">
                                      <p:cBhvr>
                                        <p:cTn id="52" dur="1000"/>
                                        <p:tgtEl>
                                          <p:spTgt spid="3">
                                            <p:txEl>
                                              <p:pRg st="5" end="5"/>
                                            </p:txEl>
                                          </p:spTgt>
                                        </p:tgtEl>
                                      </p:cBhvr>
                                    </p:animEffect>
                                    <p:anim calcmode="lin" valueType="num">
                                      <p:cBhvr>
                                        <p:cTn id="5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7" presetClass="entr" presetSubtype="0" fill="hold" nodeType="click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Effect transition="in" filter="fade">
                                      <p:cBhvr>
                                        <p:cTn id="59" dur="1000"/>
                                        <p:tgtEl>
                                          <p:spTgt spid="3">
                                            <p:txEl>
                                              <p:pRg st="8" end="8"/>
                                            </p:txEl>
                                          </p:spTgt>
                                        </p:tgtEl>
                                      </p:cBhvr>
                                    </p:animEffect>
                                    <p:anim calcmode="lin" valueType="num">
                                      <p:cBhvr>
                                        <p:cTn id="6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8" end="8"/>
                                            </p:txEl>
                                          </p:spTgt>
                                        </p:tgtEl>
                                        <p:attrNameLst>
                                          <p:attrName>ppt_y</p:attrName>
                                        </p:attrNameLst>
                                      </p:cBhvr>
                                      <p:tavLst>
                                        <p:tav tm="0">
                                          <p:val>
                                            <p:strVal val="#ppt_y-.1"/>
                                          </p:val>
                                        </p:tav>
                                        <p:tav tm="100000">
                                          <p:val>
                                            <p:strVal val="#ppt_y"/>
                                          </p:val>
                                        </p:tav>
                                      </p:tavLst>
                                    </p:anim>
                                  </p:childTnLst>
                                </p:cTn>
                              </p:par>
                              <p:par>
                                <p:cTn id="62" presetID="31" presetClass="entr" presetSubtype="0" fill="hold" grpId="0" nodeType="withEffect">
                                  <p:stCondLst>
                                    <p:cond delay="3000"/>
                                  </p:stCondLst>
                                  <p:childTnLst>
                                    <p:set>
                                      <p:cBhvr>
                                        <p:cTn id="63" dur="1" fill="hold">
                                          <p:stCondLst>
                                            <p:cond delay="0"/>
                                          </p:stCondLst>
                                        </p:cTn>
                                        <p:tgtEl>
                                          <p:spTgt spid="5"/>
                                        </p:tgtEl>
                                        <p:attrNameLst>
                                          <p:attrName>style.visibility</p:attrName>
                                        </p:attrNameLst>
                                      </p:cBhvr>
                                      <p:to>
                                        <p:strVal val="visible"/>
                                      </p:to>
                                    </p:set>
                                    <p:anim calcmode="lin" valueType="num">
                                      <p:cBhvr>
                                        <p:cTn id="64" dur="1250" fill="hold"/>
                                        <p:tgtEl>
                                          <p:spTgt spid="5"/>
                                        </p:tgtEl>
                                        <p:attrNameLst>
                                          <p:attrName>ppt_w</p:attrName>
                                        </p:attrNameLst>
                                      </p:cBhvr>
                                      <p:tavLst>
                                        <p:tav tm="0">
                                          <p:val>
                                            <p:fltVal val="0"/>
                                          </p:val>
                                        </p:tav>
                                        <p:tav tm="100000">
                                          <p:val>
                                            <p:strVal val="#ppt_w"/>
                                          </p:val>
                                        </p:tav>
                                      </p:tavLst>
                                    </p:anim>
                                    <p:anim calcmode="lin" valueType="num">
                                      <p:cBhvr>
                                        <p:cTn id="65" dur="1250" fill="hold"/>
                                        <p:tgtEl>
                                          <p:spTgt spid="5"/>
                                        </p:tgtEl>
                                        <p:attrNameLst>
                                          <p:attrName>ppt_h</p:attrName>
                                        </p:attrNameLst>
                                      </p:cBhvr>
                                      <p:tavLst>
                                        <p:tav tm="0">
                                          <p:val>
                                            <p:fltVal val="0"/>
                                          </p:val>
                                        </p:tav>
                                        <p:tav tm="100000">
                                          <p:val>
                                            <p:strVal val="#ppt_h"/>
                                          </p:val>
                                        </p:tav>
                                      </p:tavLst>
                                    </p:anim>
                                    <p:anim calcmode="lin" valueType="num">
                                      <p:cBhvr>
                                        <p:cTn id="66" dur="1250" fill="hold"/>
                                        <p:tgtEl>
                                          <p:spTgt spid="5"/>
                                        </p:tgtEl>
                                        <p:attrNameLst>
                                          <p:attrName>style.rotation</p:attrName>
                                        </p:attrNameLst>
                                      </p:cBhvr>
                                      <p:tavLst>
                                        <p:tav tm="0">
                                          <p:val>
                                            <p:fltVal val="90"/>
                                          </p:val>
                                        </p:tav>
                                        <p:tav tm="100000">
                                          <p:val>
                                            <p:fltVal val="0"/>
                                          </p:val>
                                        </p:tav>
                                      </p:tavLst>
                                    </p:anim>
                                    <p:animEffect transition="in" filter="fade">
                                      <p:cBhvr>
                                        <p:cTn id="67" dur="1250"/>
                                        <p:tgtEl>
                                          <p:spTgt spid="5"/>
                                        </p:tgtEl>
                                      </p:cBhvr>
                                    </p:animEffect>
                                  </p:childTnLst>
                                </p:cTn>
                              </p:par>
                              <p:par>
                                <p:cTn id="68" presetID="22" presetClass="entr" presetSubtype="2" fill="hold" grpId="0" nodeType="withEffect">
                                  <p:stCondLst>
                                    <p:cond delay="300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12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animBg="1"/>
      <p:bldP spid="15" grpId="0" animBg="1"/>
      <p:bldP spid="17" grpId="0" animBg="1"/>
      <p:bldP spid="18" grpId="0" animBg="1"/>
      <p:bldP spid="5" grpId="0" animBg="1"/>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7000">
              <a:srgbClr val="CC0099">
                <a:alpha val="52000"/>
              </a:srgbClr>
            </a:gs>
            <a:gs pos="50000">
              <a:srgbClr val="00FF00">
                <a:alpha val="80000"/>
              </a:srgbClr>
            </a:gs>
            <a:gs pos="100000">
              <a:srgbClr val="00B0F0">
                <a:alpha val="62000"/>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52118" y="6446212"/>
            <a:ext cx="412470" cy="365125"/>
          </a:xfrm>
        </p:spPr>
        <p:txBody>
          <a:bodyPr/>
          <a:lstStyle/>
          <a:p>
            <a:fld id="{0B555D82-D20F-4DB7-B3E9-7B7EAC2F87A9}" type="slidenum">
              <a:rPr lang="en-US" smtClean="0">
                <a:solidFill>
                  <a:schemeClr val="tx1"/>
                </a:solidFill>
              </a:rPr>
              <a:t>35</a:t>
            </a:fld>
            <a:endParaRPr lang="en-US" dirty="0">
              <a:solidFill>
                <a:schemeClr val="tx1"/>
              </a:solidFill>
            </a:endParaRPr>
          </a:p>
        </p:txBody>
      </p:sp>
      <p:sp>
        <p:nvSpPr>
          <p:cNvPr id="15" name="Cloud 14"/>
          <p:cNvSpPr/>
          <p:nvPr/>
        </p:nvSpPr>
        <p:spPr>
          <a:xfrm>
            <a:off x="1111824" y="249383"/>
            <a:ext cx="10172700" cy="6057899"/>
          </a:xfrm>
          <a:prstGeom prst="cloud">
            <a:avLst/>
          </a:prstGeom>
          <a:solidFill>
            <a:schemeClr val="accent4">
              <a:lumMod val="40000"/>
              <a:lumOff val="60000"/>
            </a:schemeClr>
          </a:solidFill>
          <a:ln w="76200">
            <a:solidFill>
              <a:srgbClr val="FF3399"/>
            </a:solidFill>
          </a:ln>
          <a:effectLst>
            <a:glow rad="571500">
              <a:srgbClr val="FFFF00"/>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6000" dirty="0">
                <a:solidFill>
                  <a:srgbClr val="800000"/>
                </a:solidFill>
              </a:rPr>
              <a:t>Did </a:t>
            </a:r>
            <a:r>
              <a:rPr lang="en-US" sz="6000" b="1" dirty="0" err="1">
                <a:solidFill>
                  <a:srgbClr val="0000CC"/>
                </a:solidFill>
              </a:rPr>
              <a:t>Yahusha</a:t>
            </a:r>
            <a:r>
              <a:rPr lang="en-US" sz="6000" dirty="0">
                <a:solidFill>
                  <a:srgbClr val="800000"/>
                </a:solidFill>
              </a:rPr>
              <a:t> </a:t>
            </a:r>
            <a:r>
              <a:rPr lang="en-US" sz="6000" b="1" dirty="0">
                <a:ln w="19050">
                  <a:solidFill>
                    <a:srgbClr val="00FF00"/>
                  </a:solidFill>
                </a:ln>
                <a:solidFill>
                  <a:srgbClr val="800000"/>
                </a:solidFill>
                <a:effectLst>
                  <a:glow rad="165100">
                    <a:srgbClr val="34E9FC"/>
                  </a:glow>
                </a:effectLst>
              </a:rPr>
              <a:t>WITNESS AGAINST</a:t>
            </a:r>
            <a:r>
              <a:rPr lang="en-US" sz="6000" dirty="0">
                <a:solidFill>
                  <a:srgbClr val="800000"/>
                </a:solidFill>
              </a:rPr>
              <a:t> the </a:t>
            </a:r>
            <a:r>
              <a:rPr lang="en-US" sz="6000" b="1" u="sng" dirty="0">
                <a:solidFill>
                  <a:srgbClr val="FF0000"/>
                </a:solidFill>
              </a:rPr>
              <a:t>lunar</a:t>
            </a:r>
            <a:r>
              <a:rPr lang="en-US" sz="6000" u="sng" dirty="0">
                <a:solidFill>
                  <a:srgbClr val="FF0000"/>
                </a:solidFill>
              </a:rPr>
              <a:t> </a:t>
            </a:r>
            <a:r>
              <a:rPr lang="en-US" sz="6000" b="1" u="sng" dirty="0">
                <a:solidFill>
                  <a:srgbClr val="FF0000"/>
                </a:solidFill>
              </a:rPr>
              <a:t>based</a:t>
            </a:r>
            <a:r>
              <a:rPr lang="en-US" sz="6000" u="sng" dirty="0">
                <a:solidFill>
                  <a:srgbClr val="FF0000"/>
                </a:solidFill>
              </a:rPr>
              <a:t> </a:t>
            </a:r>
            <a:r>
              <a:rPr lang="en-US" sz="6000" b="1" dirty="0">
                <a:solidFill>
                  <a:srgbClr val="FF0000"/>
                </a:solidFill>
              </a:rPr>
              <a:t>worship</a:t>
            </a:r>
            <a:r>
              <a:rPr lang="en-US" sz="6000" dirty="0">
                <a:solidFill>
                  <a:srgbClr val="FF0000"/>
                </a:solidFill>
              </a:rPr>
              <a:t> </a:t>
            </a:r>
            <a:r>
              <a:rPr lang="en-US" sz="6000" b="1" dirty="0">
                <a:solidFill>
                  <a:srgbClr val="FF0000"/>
                </a:solidFill>
              </a:rPr>
              <a:t>system</a:t>
            </a:r>
            <a:r>
              <a:rPr lang="en-US" sz="6000" dirty="0">
                <a:solidFill>
                  <a:srgbClr val="FF0000"/>
                </a:solidFill>
              </a:rPr>
              <a:t> </a:t>
            </a:r>
            <a:r>
              <a:rPr lang="en-US" sz="6000" dirty="0">
                <a:solidFill>
                  <a:srgbClr val="800000"/>
                </a:solidFill>
              </a:rPr>
              <a:t>of the 2</a:t>
            </a:r>
            <a:r>
              <a:rPr lang="en-US" sz="6000" baseline="30000" dirty="0">
                <a:solidFill>
                  <a:srgbClr val="800000"/>
                </a:solidFill>
              </a:rPr>
              <a:t>nd</a:t>
            </a:r>
            <a:r>
              <a:rPr lang="en-US" sz="6000" dirty="0">
                <a:solidFill>
                  <a:srgbClr val="800000"/>
                </a:solidFill>
              </a:rPr>
              <a:t> Temple?</a:t>
            </a:r>
            <a:endParaRPr lang="en-CA" sz="6000" dirty="0">
              <a:solidFill>
                <a:srgbClr val="800000"/>
              </a:solidFill>
            </a:endParaRPr>
          </a:p>
        </p:txBody>
      </p:sp>
      <p:sp>
        <p:nvSpPr>
          <p:cNvPr id="16" name="Rectangle 15"/>
          <p:cNvSpPr/>
          <p:nvPr/>
        </p:nvSpPr>
        <p:spPr>
          <a:xfrm>
            <a:off x="1142998" y="5891648"/>
            <a:ext cx="10037615" cy="654627"/>
          </a:xfrm>
          <a:prstGeom prst="rect">
            <a:avLst/>
          </a:prstGeom>
          <a:solidFill>
            <a:schemeClr val="bg1">
              <a:lumMod val="75000"/>
            </a:schemeClr>
          </a:solidFill>
          <a:ln w="57150">
            <a:solidFill>
              <a:srgbClr val="FF66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From where did </a:t>
            </a:r>
            <a:r>
              <a:rPr lang="en-US" sz="3600" b="1" dirty="0" err="1">
                <a:solidFill>
                  <a:srgbClr val="0000CC"/>
                </a:solidFill>
              </a:rPr>
              <a:t>Yahusha</a:t>
            </a:r>
            <a:r>
              <a:rPr lang="en-US" sz="3600" dirty="0">
                <a:solidFill>
                  <a:schemeClr val="tx1"/>
                </a:solidFill>
              </a:rPr>
              <a:t> receive His </a:t>
            </a:r>
            <a:r>
              <a:rPr lang="en-US" sz="3600" b="1" dirty="0">
                <a:solidFill>
                  <a:schemeClr val="tx1"/>
                </a:solidFill>
              </a:rPr>
              <a:t>DIRECTIVES?</a:t>
            </a:r>
            <a:endParaRPr lang="en-CA" sz="3600" b="1" dirty="0">
              <a:solidFill>
                <a:schemeClr val="tx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06795" y="2440546"/>
            <a:ext cx="2437026" cy="1584066"/>
          </a:xfrm>
          <a:prstGeom prst="ellipse">
            <a:avLst/>
          </a:prstGeom>
          <a:ln w="63500" cap="rnd">
            <a:solidFill>
              <a:srgbClr val="333333"/>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67324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8)">
                                      <p:cBhvr>
                                        <p:cTn id="7" dur="1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6851" y="223456"/>
            <a:ext cx="7349836" cy="789418"/>
          </a:xfrm>
          <a:solidFill>
            <a:srgbClr val="34E9FC"/>
          </a:solidFill>
          <a:ln w="28575">
            <a:solidFill>
              <a:srgbClr val="CC00FF"/>
            </a:solidFill>
          </a:ln>
          <a:effectLst>
            <a:glow rad="228600">
              <a:schemeClr val="accent4">
                <a:satMod val="175000"/>
                <a:alpha val="40000"/>
              </a:schemeClr>
            </a:glow>
          </a:effectLst>
          <a:scene3d>
            <a:camera prst="orthographicFront"/>
            <a:lightRig rig="threePt" dir="t"/>
          </a:scene3d>
          <a:sp3d>
            <a:bevelT prst="angle"/>
          </a:sp3d>
        </p:spPr>
        <p:txBody>
          <a:bodyPr>
            <a:normAutofit/>
          </a:bodyPr>
          <a:lstStyle/>
          <a:p>
            <a:pPr algn="ctr"/>
            <a:r>
              <a:rPr lang="en-US" b="1" dirty="0">
                <a:solidFill>
                  <a:srgbClr val="0000CC"/>
                </a:solidFill>
              </a:rPr>
              <a:t>Yahusha</a:t>
            </a:r>
            <a:r>
              <a:rPr lang="en-US" b="1" dirty="0"/>
              <a:t> - a </a:t>
            </a:r>
            <a:r>
              <a:rPr lang="en-US" b="1" dirty="0">
                <a:effectLst>
                  <a:glow rad="127000">
                    <a:srgbClr val="FFFF00"/>
                  </a:glow>
                </a:effectLst>
              </a:rPr>
              <a:t>Witness</a:t>
            </a:r>
            <a:r>
              <a:rPr lang="en-US" b="1" dirty="0"/>
              <a:t> for </a:t>
            </a:r>
            <a:r>
              <a:rPr lang="en-US" b="1" dirty="0">
                <a:solidFill>
                  <a:srgbClr val="0000CC"/>
                </a:solidFill>
              </a:rPr>
              <a:t>Yahuah</a:t>
            </a:r>
          </a:p>
        </p:txBody>
      </p:sp>
      <p:sp>
        <p:nvSpPr>
          <p:cNvPr id="3" name="Content Placeholder 2"/>
          <p:cNvSpPr>
            <a:spLocks noGrp="1"/>
          </p:cNvSpPr>
          <p:nvPr>
            <p:ph idx="1"/>
          </p:nvPr>
        </p:nvSpPr>
        <p:spPr>
          <a:xfrm>
            <a:off x="270164" y="1223889"/>
            <a:ext cx="11617036" cy="5497585"/>
          </a:xfrm>
          <a:solidFill>
            <a:schemeClr val="bg2"/>
          </a:solidFill>
          <a:ln w="28575">
            <a:solidFill>
              <a:srgbClr val="CC00FF"/>
            </a:solidFill>
          </a:ln>
          <a:effectLst>
            <a:glow rad="139700">
              <a:schemeClr val="accent4">
                <a:satMod val="175000"/>
                <a:alpha val="40000"/>
              </a:schemeClr>
            </a:glow>
          </a:effectLst>
          <a:scene3d>
            <a:camera prst="orthographicFront"/>
            <a:lightRig rig="threePt" dir="t"/>
          </a:scene3d>
          <a:sp3d>
            <a:bevelT prst="relaxedInset"/>
          </a:sp3d>
        </p:spPr>
        <p:txBody>
          <a:bodyPr lIns="182880" anchor="ctr">
            <a:sp3d extrusionH="57150">
              <a:bevelT w="38100" h="38100"/>
            </a:sp3d>
          </a:bodyPr>
          <a:lstStyle/>
          <a:p>
            <a:r>
              <a:rPr lang="en-US" dirty="0"/>
              <a:t>How can we know that </a:t>
            </a:r>
            <a:r>
              <a:rPr lang="en-US" b="1" dirty="0">
                <a:solidFill>
                  <a:srgbClr val="0000CC"/>
                </a:solidFill>
              </a:rPr>
              <a:t>Yahusha</a:t>
            </a:r>
            <a:r>
              <a:rPr lang="en-US" dirty="0">
                <a:solidFill>
                  <a:srgbClr val="0000CC"/>
                </a:solidFill>
              </a:rPr>
              <a:t> </a:t>
            </a:r>
            <a:r>
              <a:rPr lang="en-US" dirty="0"/>
              <a:t>is testifying for </a:t>
            </a:r>
            <a:r>
              <a:rPr lang="en-US" b="1" dirty="0">
                <a:solidFill>
                  <a:srgbClr val="0000CC"/>
                </a:solidFill>
              </a:rPr>
              <a:t>Yahuah’s</a:t>
            </a:r>
            <a:r>
              <a:rPr lang="en-US" dirty="0">
                <a:solidFill>
                  <a:srgbClr val="0000CC"/>
                </a:solidFill>
              </a:rPr>
              <a:t> </a:t>
            </a:r>
            <a:r>
              <a:rPr lang="en-US" dirty="0"/>
              <a:t>will?</a:t>
            </a:r>
          </a:p>
          <a:p>
            <a:r>
              <a:rPr lang="en-US" b="1" dirty="0">
                <a:solidFill>
                  <a:srgbClr val="0000CC"/>
                </a:solidFill>
              </a:rPr>
              <a:t>Yahusha</a:t>
            </a:r>
            <a:r>
              <a:rPr lang="en-US" dirty="0"/>
              <a:t> was teaching the people and they were amazed at the depth of understanding being delivered to them.</a:t>
            </a:r>
          </a:p>
          <a:p>
            <a:r>
              <a:rPr lang="en-US" dirty="0"/>
              <a:t>What was His response to their inquiry of where He received His knowledge?</a:t>
            </a:r>
          </a:p>
          <a:p>
            <a:pPr marL="548640" indent="-914400">
              <a:buNone/>
            </a:pPr>
            <a:r>
              <a:rPr lang="en-US" dirty="0">
                <a:solidFill>
                  <a:srgbClr val="008080"/>
                </a:solidFill>
                <a:latin typeface="Georgia" panose="02040502050405020303" pitchFamily="18" charset="0"/>
              </a:rPr>
              <a:t>John 7:16</a:t>
            </a:r>
            <a:r>
              <a:rPr lang="en-US" dirty="0">
                <a:solidFill>
                  <a:prstClr val="black"/>
                </a:solidFill>
                <a:latin typeface="Georgia" panose="02040502050405020303" pitchFamily="18" charset="0"/>
              </a:rPr>
              <a:t>  </a:t>
            </a:r>
            <a:r>
              <a:rPr lang="he-IL" b="1" dirty="0">
                <a:solidFill>
                  <a:srgbClr val="0000CC"/>
                </a:solidFill>
                <a:latin typeface="SBL Hebrew"/>
              </a:rPr>
              <a:t>יהושע</a:t>
            </a:r>
            <a:r>
              <a:rPr lang="en-US" b="1" dirty="0">
                <a:solidFill>
                  <a:srgbClr val="0000CC"/>
                </a:solidFill>
                <a:latin typeface="Georgia" panose="02040502050405020303" pitchFamily="18" charset="0"/>
              </a:rPr>
              <a:t> [Yahusha] </a:t>
            </a:r>
            <a:r>
              <a:rPr lang="en-US" dirty="0">
                <a:solidFill>
                  <a:prstClr val="black"/>
                </a:solidFill>
                <a:latin typeface="Georgia" panose="02040502050405020303" pitchFamily="18" charset="0"/>
              </a:rPr>
              <a:t>answered them and said, </a:t>
            </a:r>
            <a:r>
              <a:rPr lang="en-US" dirty="0">
                <a:solidFill>
                  <a:srgbClr val="0000FF"/>
                </a:solidFill>
                <a:latin typeface="Georgia" panose="02040502050405020303" pitchFamily="18" charset="0"/>
              </a:rPr>
              <a:t>“My teaching is not Mine, </a:t>
            </a:r>
            <a:r>
              <a:rPr lang="en-US" b="1" dirty="0">
                <a:solidFill>
                  <a:srgbClr val="0000FF"/>
                </a:solidFill>
                <a:effectLst>
                  <a:glow rad="228600">
                    <a:schemeClr val="accent4">
                      <a:satMod val="175000"/>
                      <a:alpha val="85000"/>
                    </a:schemeClr>
                  </a:glow>
                </a:effectLst>
                <a:latin typeface="Georgia" panose="02040502050405020303" pitchFamily="18" charset="0"/>
              </a:rPr>
              <a:t>but His who sent Me.”</a:t>
            </a:r>
            <a:r>
              <a:rPr lang="en-US" b="1" dirty="0">
                <a:effectLst>
                  <a:glow rad="228600">
                    <a:schemeClr val="accent4">
                      <a:satMod val="175000"/>
                      <a:alpha val="85000"/>
                    </a:schemeClr>
                  </a:glow>
                </a:effectLst>
              </a:rPr>
              <a:t>  </a:t>
            </a:r>
          </a:p>
          <a:p>
            <a:pPr marL="548640" indent="-914400">
              <a:buNone/>
            </a:pPr>
            <a:endParaRPr lang="en-US" b="1" dirty="0">
              <a:effectLst>
                <a:glow rad="228600">
                  <a:schemeClr val="accent4">
                    <a:satMod val="175000"/>
                    <a:alpha val="85000"/>
                  </a:schemeClr>
                </a:glow>
              </a:effectLst>
            </a:endParaRPr>
          </a:p>
          <a:p>
            <a:pPr marL="548640" indent="-914400">
              <a:buNone/>
            </a:pPr>
            <a:endParaRPr lang="en-US" b="1" dirty="0">
              <a:effectLst>
                <a:glow rad="228600">
                  <a:schemeClr val="accent4">
                    <a:satMod val="175000"/>
                    <a:alpha val="85000"/>
                  </a:schemeClr>
                </a:glow>
              </a:effectLst>
            </a:endParaRPr>
          </a:p>
          <a:p>
            <a:pPr marL="548640" indent="-914400">
              <a:buNone/>
            </a:pPr>
            <a:endParaRPr lang="en-US" b="1" dirty="0">
              <a:effectLst>
                <a:glow rad="228600">
                  <a:schemeClr val="accent4">
                    <a:satMod val="175000"/>
                    <a:alpha val="85000"/>
                  </a:schemeClr>
                </a:glow>
              </a:effectLst>
            </a:endParaRPr>
          </a:p>
          <a:p>
            <a:pPr marL="548640" indent="-914400">
              <a:buNone/>
            </a:pPr>
            <a:r>
              <a:rPr lang="en-US" b="1" dirty="0">
                <a:effectLst>
                  <a:glow rad="228600">
                    <a:schemeClr val="accent4">
                      <a:satMod val="175000"/>
                      <a:alpha val="85000"/>
                    </a:schemeClr>
                  </a:glow>
                </a:effectLst>
              </a:rPr>
              <a:t>Can we verify this from the Torah?</a:t>
            </a:r>
          </a:p>
        </p:txBody>
      </p:sp>
      <p:sp>
        <p:nvSpPr>
          <p:cNvPr id="4" name="Slide Number Placeholder 3"/>
          <p:cNvSpPr>
            <a:spLocks noGrp="1"/>
          </p:cNvSpPr>
          <p:nvPr>
            <p:ph type="sldNum" sz="quarter" idx="12"/>
          </p:nvPr>
        </p:nvSpPr>
        <p:spPr>
          <a:xfrm>
            <a:off x="9057703" y="6290347"/>
            <a:ext cx="2743200" cy="365125"/>
          </a:xfrm>
        </p:spPr>
        <p:txBody>
          <a:bodyPr/>
          <a:lstStyle/>
          <a:p>
            <a:fld id="{0B555D82-D20F-4DB7-B3E9-7B7EAC2F87A9}" type="slidenum">
              <a:rPr lang="en-US" smtClean="0">
                <a:solidFill>
                  <a:schemeClr val="tx1"/>
                </a:solidFill>
              </a:rPr>
              <a:t>36</a:t>
            </a:fld>
            <a:endParaRPr lang="en-US" dirty="0">
              <a:solidFill>
                <a:schemeClr val="tx1"/>
              </a:solidFill>
            </a:endParaRPr>
          </a:p>
        </p:txBody>
      </p:sp>
      <p:cxnSp>
        <p:nvCxnSpPr>
          <p:cNvPr id="7" name="Straight Arrow Connector 6"/>
          <p:cNvCxnSpPr/>
          <p:nvPr/>
        </p:nvCxnSpPr>
        <p:spPr>
          <a:xfrm flipH="1" flipV="1">
            <a:off x="5342110" y="4402757"/>
            <a:ext cx="2099698" cy="1013259"/>
          </a:xfrm>
          <a:prstGeom prst="straightConnector1">
            <a:avLst/>
          </a:prstGeom>
          <a:ln w="76200">
            <a:solidFill>
              <a:schemeClr val="bg2">
                <a:lumMod val="25000"/>
              </a:schemeClr>
            </a:solidFill>
            <a:tailEnd type="triangle"/>
          </a:ln>
          <a:effectLst>
            <a:glow rad="228600">
              <a:schemeClr val="accent6">
                <a:satMod val="175000"/>
                <a:alpha val="40000"/>
              </a:schemeClr>
            </a:glow>
          </a:effectLst>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5613009" y="5416016"/>
            <a:ext cx="1828799" cy="562753"/>
          </a:xfrm>
          <a:prstGeom prst="straightConnector1">
            <a:avLst/>
          </a:prstGeom>
          <a:ln w="76200">
            <a:solidFill>
              <a:schemeClr val="bg2">
                <a:lumMod val="25000"/>
              </a:schemeClr>
            </a:solidFill>
            <a:tailEnd type="triangle"/>
          </a:ln>
          <a:effectLst>
            <a:glow rad="228600">
              <a:schemeClr val="accent6">
                <a:satMod val="175000"/>
                <a:alpha val="40000"/>
              </a:schemeClr>
            </a:glow>
          </a:effectLst>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5" name="Explosion 1 4"/>
          <p:cNvSpPr/>
          <p:nvPr/>
        </p:nvSpPr>
        <p:spPr>
          <a:xfrm>
            <a:off x="7336108" y="4402757"/>
            <a:ext cx="3657599" cy="2026519"/>
          </a:xfrm>
          <a:prstGeom prst="irregularSeal1">
            <a:avLst/>
          </a:prstGeom>
          <a:solidFill>
            <a:srgbClr val="00B0F0"/>
          </a:solidFill>
          <a:ln w="57150">
            <a:solidFill>
              <a:srgbClr val="FF0000"/>
            </a:solidFill>
          </a:ln>
          <a:effectLst>
            <a:glow rad="228600">
              <a:schemeClr val="accent6">
                <a:satMod val="175000"/>
                <a:alpha val="40000"/>
              </a:schemeClr>
            </a:glow>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ln w="28575">
                  <a:solidFill>
                    <a:schemeClr val="accent6">
                      <a:lumMod val="75000"/>
                    </a:schemeClr>
                  </a:solidFill>
                </a:ln>
                <a:solidFill>
                  <a:srgbClr val="66FF33"/>
                </a:solidFill>
                <a:effectLst>
                  <a:outerShdw blurRad="38100" dist="38100" dir="2700000" algn="tl">
                    <a:srgbClr val="000000">
                      <a:alpha val="43137"/>
                    </a:srgbClr>
                  </a:outerShdw>
                </a:effectLst>
                <a:latin typeface="Arial Black" panose="020B0A04020102020204" pitchFamily="34" charset="0"/>
              </a:rPr>
              <a:t>!</a:t>
            </a:r>
          </a:p>
        </p:txBody>
      </p:sp>
    </p:spTree>
    <p:extLst>
      <p:ext uri="{BB962C8B-B14F-4D97-AF65-F5344CB8AC3E}">
        <p14:creationId xmlns:p14="http://schemas.microsoft.com/office/powerpoint/2010/main" val="521345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par>
                                <p:cTn id="18" presetID="31"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fltVal val="0"/>
                                          </p:val>
                                        </p:tav>
                                        <p:tav tm="100000">
                                          <p:val>
                                            <p:strVal val="#ppt_w"/>
                                          </p:val>
                                        </p:tav>
                                      </p:tavLst>
                                    </p:anim>
                                    <p:anim calcmode="lin" valueType="num">
                                      <p:cBhvr>
                                        <p:cTn id="21" dur="1000" fill="hold"/>
                                        <p:tgtEl>
                                          <p:spTgt spid="7"/>
                                        </p:tgtEl>
                                        <p:attrNameLst>
                                          <p:attrName>ppt_h</p:attrName>
                                        </p:attrNameLst>
                                      </p:cBhvr>
                                      <p:tavLst>
                                        <p:tav tm="0">
                                          <p:val>
                                            <p:fltVal val="0"/>
                                          </p:val>
                                        </p:tav>
                                        <p:tav tm="100000">
                                          <p:val>
                                            <p:strVal val="#ppt_h"/>
                                          </p:val>
                                        </p:tav>
                                      </p:tavLst>
                                    </p:anim>
                                    <p:anim calcmode="lin" valueType="num">
                                      <p:cBhvr>
                                        <p:cTn id="22" dur="1000" fill="hold"/>
                                        <p:tgtEl>
                                          <p:spTgt spid="7"/>
                                        </p:tgtEl>
                                        <p:attrNameLst>
                                          <p:attrName>style.rotation</p:attrName>
                                        </p:attrNameLst>
                                      </p:cBhvr>
                                      <p:tavLst>
                                        <p:tav tm="0">
                                          <p:val>
                                            <p:fltVal val="90"/>
                                          </p:val>
                                        </p:tav>
                                        <p:tav tm="100000">
                                          <p:val>
                                            <p:fltVal val="0"/>
                                          </p:val>
                                        </p:tav>
                                      </p:tavLst>
                                    </p:anim>
                                    <p:animEffect transition="in" filter="fade">
                                      <p:cBhvr>
                                        <p:cTn id="23" dur="1000"/>
                                        <p:tgtEl>
                                          <p:spTgt spid="7"/>
                                        </p:tgtEl>
                                      </p:cBhvr>
                                    </p:animEffect>
                                  </p:childTnLst>
                                </p:cTn>
                              </p:par>
                              <p:par>
                                <p:cTn id="24" presetID="31"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1000" fill="hold"/>
                                        <p:tgtEl>
                                          <p:spTgt spid="10"/>
                                        </p:tgtEl>
                                        <p:attrNameLst>
                                          <p:attrName>ppt_w</p:attrName>
                                        </p:attrNameLst>
                                      </p:cBhvr>
                                      <p:tavLst>
                                        <p:tav tm="0">
                                          <p:val>
                                            <p:fltVal val="0"/>
                                          </p:val>
                                        </p:tav>
                                        <p:tav tm="100000">
                                          <p:val>
                                            <p:strVal val="#ppt_w"/>
                                          </p:val>
                                        </p:tav>
                                      </p:tavLst>
                                    </p:anim>
                                    <p:anim calcmode="lin" valueType="num">
                                      <p:cBhvr>
                                        <p:cTn id="27" dur="1000" fill="hold"/>
                                        <p:tgtEl>
                                          <p:spTgt spid="10"/>
                                        </p:tgtEl>
                                        <p:attrNameLst>
                                          <p:attrName>ppt_h</p:attrName>
                                        </p:attrNameLst>
                                      </p:cBhvr>
                                      <p:tavLst>
                                        <p:tav tm="0">
                                          <p:val>
                                            <p:fltVal val="0"/>
                                          </p:val>
                                        </p:tav>
                                        <p:tav tm="100000">
                                          <p:val>
                                            <p:strVal val="#ppt_h"/>
                                          </p:val>
                                        </p:tav>
                                      </p:tavLst>
                                    </p:anim>
                                    <p:anim calcmode="lin" valueType="num">
                                      <p:cBhvr>
                                        <p:cTn id="28" dur="1000" fill="hold"/>
                                        <p:tgtEl>
                                          <p:spTgt spid="10"/>
                                        </p:tgtEl>
                                        <p:attrNameLst>
                                          <p:attrName>style.rotation</p:attrName>
                                        </p:attrNameLst>
                                      </p:cBhvr>
                                      <p:tavLst>
                                        <p:tav tm="0">
                                          <p:val>
                                            <p:fltVal val="90"/>
                                          </p:val>
                                        </p:tav>
                                        <p:tav tm="100000">
                                          <p:val>
                                            <p:fltVal val="0"/>
                                          </p:val>
                                        </p:tav>
                                      </p:tavLst>
                                    </p:anim>
                                    <p:animEffect transition="in" filter="fade">
                                      <p:cBhvr>
                                        <p:cTn id="29" dur="1000"/>
                                        <p:tgtEl>
                                          <p:spTgt spid="10"/>
                                        </p:tgtEl>
                                      </p:cBhvr>
                                    </p:animEffect>
                                  </p:childTnLst>
                                </p:cTn>
                              </p:par>
                              <p:par>
                                <p:cTn id="30" presetID="35" presetClass="emph" presetSubtype="0" repeatCount="5000" fill="hold" nodeType="withEffect">
                                  <p:stCondLst>
                                    <p:cond delay="0"/>
                                  </p:stCondLst>
                                  <p:childTnLst>
                                    <p:anim calcmode="discrete" valueType="str">
                                      <p:cBhvr>
                                        <p:cTn id="31" dur="2000" fill="hold"/>
                                        <p:tgtEl>
                                          <p:spTgt spid="7"/>
                                        </p:tgtEl>
                                        <p:attrNameLst>
                                          <p:attrName>style.visibility</p:attrName>
                                        </p:attrNameLst>
                                      </p:cBhvr>
                                      <p:tavLst>
                                        <p:tav tm="0">
                                          <p:val>
                                            <p:strVal val="hidden"/>
                                          </p:val>
                                        </p:tav>
                                        <p:tav tm="50000">
                                          <p:val>
                                            <p:strVal val="visible"/>
                                          </p:val>
                                        </p:tav>
                                      </p:tavLst>
                                    </p:anim>
                                  </p:childTnLst>
                                </p:cTn>
                              </p:par>
                              <p:par>
                                <p:cTn id="32" presetID="35" presetClass="emph" presetSubtype="0" repeatCount="5000" fill="hold" nodeType="withEffect">
                                  <p:stCondLst>
                                    <p:cond delay="0"/>
                                  </p:stCondLst>
                                  <p:childTnLst>
                                    <p:anim calcmode="discrete" valueType="str">
                                      <p:cBhvr>
                                        <p:cTn id="33" dur="2000" fill="hold"/>
                                        <p:tgtEl>
                                          <p:spTgt spid="10"/>
                                        </p:tgtEl>
                                        <p:attrNameLst>
                                          <p:attrName>style.visibility</p:attrName>
                                        </p:attrNameLst>
                                      </p:cBhvr>
                                      <p:tavLst>
                                        <p:tav tm="0">
                                          <p:val>
                                            <p:strVal val="hidden"/>
                                          </p:val>
                                        </p:tav>
                                        <p:tav tm="50000">
                                          <p:val>
                                            <p:strVal val="visible"/>
                                          </p:val>
                                        </p:tav>
                                      </p:tavLst>
                                    </p:anim>
                                  </p:childTnLst>
                                </p:cTn>
                              </p:par>
                              <p:par>
                                <p:cTn id="34" presetID="22" presetClass="entr" presetSubtype="8"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wipe(left)">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950" y="112523"/>
            <a:ext cx="10220497" cy="833050"/>
          </a:xfrm>
          <a:solidFill>
            <a:schemeClr val="bg2">
              <a:lumMod val="75000"/>
            </a:schemeClr>
          </a:solidFill>
          <a:ln>
            <a:solidFill>
              <a:schemeClr val="bg2">
                <a:lumMod val="50000"/>
              </a:schemeClr>
            </a:solidFill>
          </a:ln>
          <a:effectLst>
            <a:glow rad="228600">
              <a:schemeClr val="accent6">
                <a:satMod val="175000"/>
                <a:alpha val="40000"/>
              </a:schemeClr>
            </a:glow>
          </a:effectLst>
          <a:scene3d>
            <a:camera prst="orthographicFront"/>
            <a:lightRig rig="threePt" dir="t"/>
          </a:scene3d>
          <a:sp3d>
            <a:bevelT w="114300" prst="artDeco"/>
          </a:sp3d>
        </p:spPr>
        <p:txBody>
          <a:bodyPr>
            <a:sp3d extrusionH="57150">
              <a:bevelT w="38100" h="38100"/>
            </a:sp3d>
          </a:bodyPr>
          <a:lstStyle/>
          <a:p>
            <a:pPr algn="ctr"/>
            <a:r>
              <a:rPr lang="en-US" b="1" dirty="0">
                <a:solidFill>
                  <a:srgbClr val="0000FF"/>
                </a:solidFill>
              </a:rPr>
              <a:t>Yahuah’s</a:t>
            </a:r>
            <a:r>
              <a:rPr lang="en-US" dirty="0">
                <a:solidFill>
                  <a:srgbClr val="0000FF"/>
                </a:solidFill>
              </a:rPr>
              <a:t> </a:t>
            </a:r>
            <a:r>
              <a:rPr lang="en-US" dirty="0"/>
              <a:t>Speaks to Mosheh – </a:t>
            </a:r>
            <a:r>
              <a:rPr lang="en-US" b="1" i="1" dirty="0">
                <a:solidFill>
                  <a:srgbClr val="CC0099"/>
                </a:solidFill>
                <a:latin typeface="Georgia" panose="02040502050405020303" pitchFamily="18" charset="0"/>
              </a:rPr>
              <a:t>Your Clue </a:t>
            </a:r>
          </a:p>
        </p:txBody>
      </p:sp>
      <p:sp>
        <p:nvSpPr>
          <p:cNvPr id="3" name="Content Placeholder 2"/>
          <p:cNvSpPr>
            <a:spLocks noGrp="1"/>
          </p:cNvSpPr>
          <p:nvPr>
            <p:ph idx="1"/>
          </p:nvPr>
        </p:nvSpPr>
        <p:spPr>
          <a:xfrm>
            <a:off x="296214" y="1042061"/>
            <a:ext cx="11565228" cy="5653825"/>
          </a:xfrm>
          <a:solidFill>
            <a:schemeClr val="bg1"/>
          </a:solidFill>
          <a:ln w="38100">
            <a:solidFill>
              <a:srgbClr val="FB6BEA"/>
            </a:solidFill>
          </a:ln>
          <a:scene3d>
            <a:camera prst="orthographicFront"/>
            <a:lightRig rig="threePt" dir="t"/>
          </a:scene3d>
          <a:sp3d>
            <a:bevelT w="114300" prst="artDeco"/>
          </a:sp3d>
        </p:spPr>
        <p:txBody>
          <a:bodyPr>
            <a:normAutofit/>
            <a:sp3d extrusionH="57150">
              <a:bevelT w="38100" h="38100"/>
            </a:sp3d>
          </a:bodyPr>
          <a:lstStyle/>
          <a:p>
            <a:pPr marL="365760" indent="-914400">
              <a:buNone/>
            </a:pPr>
            <a:endParaRPr lang="en-US" sz="800" dirty="0">
              <a:solidFill>
                <a:srgbClr val="008080"/>
              </a:solidFill>
              <a:latin typeface="Georgia" panose="02040502050405020303" pitchFamily="18" charset="0"/>
            </a:endParaRPr>
          </a:p>
          <a:p>
            <a:pPr marL="1920240" indent="-1920240">
              <a:lnSpc>
                <a:spcPct val="100000"/>
              </a:lnSpc>
              <a:spcBef>
                <a:spcPts val="0"/>
              </a:spcBef>
              <a:spcAft>
                <a:spcPts val="1800"/>
              </a:spcAft>
              <a:buNone/>
            </a:pPr>
            <a:r>
              <a:rPr lang="en-US" dirty="0" err="1">
                <a:solidFill>
                  <a:srgbClr val="008080"/>
                </a:solidFill>
                <a:latin typeface="Georgia" panose="02040502050405020303" pitchFamily="18" charset="0"/>
              </a:rPr>
              <a:t>Deut</a:t>
            </a:r>
            <a:r>
              <a:rPr lang="en-US" dirty="0">
                <a:solidFill>
                  <a:srgbClr val="008080"/>
                </a:solidFill>
                <a:latin typeface="Georgia" panose="02040502050405020303" pitchFamily="18" charset="0"/>
              </a:rPr>
              <a:t> 18:18</a:t>
            </a:r>
            <a:r>
              <a:rPr lang="en-US" dirty="0">
                <a:solidFill>
                  <a:prstClr val="black"/>
                </a:solidFill>
                <a:latin typeface="Georgia" panose="02040502050405020303" pitchFamily="18" charset="0"/>
              </a:rPr>
              <a:t>	</a:t>
            </a:r>
            <a:r>
              <a:rPr lang="en-US" dirty="0">
                <a:solidFill>
                  <a:srgbClr val="0000FF"/>
                </a:solidFill>
                <a:latin typeface="Georgia" panose="02040502050405020303" pitchFamily="18" charset="0"/>
              </a:rPr>
              <a:t>‘I shall raise up for them a Prophet like you out of the midst of their brothers. </a:t>
            </a:r>
            <a:r>
              <a:rPr lang="en-US" b="1" i="1" dirty="0">
                <a:solidFill>
                  <a:srgbClr val="9900CC"/>
                </a:solidFill>
                <a:latin typeface="Georgia" panose="02040502050405020303" pitchFamily="18" charset="0"/>
              </a:rPr>
              <a:t>And</a:t>
            </a:r>
            <a:r>
              <a:rPr lang="en-US" b="1" i="1" dirty="0">
                <a:solidFill>
                  <a:srgbClr val="0000CC"/>
                </a:solidFill>
                <a:effectLst>
                  <a:glow rad="127000">
                    <a:srgbClr val="FFFF00"/>
                  </a:glow>
                  <a:outerShdw blurRad="50800" dist="50800" dir="5400000" algn="ctr" rotWithShape="0">
                    <a:srgbClr val="FFFF00"/>
                  </a:outerShdw>
                </a:effectLst>
                <a:latin typeface="Georgia" panose="02040502050405020303" pitchFamily="18" charset="0"/>
              </a:rPr>
              <a:t> I </a:t>
            </a:r>
            <a:r>
              <a:rPr lang="en-US" b="1" i="1" dirty="0">
                <a:solidFill>
                  <a:srgbClr val="9900CC"/>
                </a:solidFill>
                <a:latin typeface="Georgia" panose="02040502050405020303" pitchFamily="18" charset="0"/>
              </a:rPr>
              <a:t>shall put </a:t>
            </a:r>
            <a:r>
              <a:rPr lang="en-US" b="1" i="1" dirty="0">
                <a:ln w="13462">
                  <a:solidFill>
                    <a:schemeClr val="tx1"/>
                  </a:solidFill>
                  <a:prstDash val="solid"/>
                </a:ln>
                <a:solidFill>
                  <a:srgbClr val="34E9FC"/>
                </a:solidFill>
                <a:effectLst>
                  <a:outerShdw dist="38100" dir="2700000" algn="bl" rotWithShape="0">
                    <a:schemeClr val="accent5"/>
                  </a:outerShdw>
                </a:effectLst>
                <a:latin typeface="Georgia" panose="02040502050405020303" pitchFamily="18" charset="0"/>
              </a:rPr>
              <a:t>My Words in His mouth,</a:t>
            </a:r>
            <a:r>
              <a:rPr lang="en-US" b="1" i="1" dirty="0">
                <a:solidFill>
                  <a:srgbClr val="9900CC"/>
                </a:solidFill>
                <a:latin typeface="Georgia" panose="02040502050405020303" pitchFamily="18" charset="0"/>
              </a:rPr>
              <a:t> and He shall speak to them all that I command Him. </a:t>
            </a:r>
          </a:p>
          <a:p>
            <a:pPr marL="1920240" indent="-1920240">
              <a:lnSpc>
                <a:spcPct val="100000"/>
              </a:lnSpc>
              <a:spcBef>
                <a:spcPts val="0"/>
              </a:spcBef>
              <a:spcAft>
                <a:spcPts val="1800"/>
              </a:spcAft>
              <a:buNone/>
            </a:pPr>
            <a:r>
              <a:rPr lang="en-US" dirty="0" err="1">
                <a:solidFill>
                  <a:srgbClr val="008080"/>
                </a:solidFill>
                <a:latin typeface="Georgia" panose="02040502050405020303" pitchFamily="18" charset="0"/>
              </a:rPr>
              <a:t>Deut</a:t>
            </a:r>
            <a:r>
              <a:rPr lang="en-US" dirty="0">
                <a:solidFill>
                  <a:srgbClr val="008080"/>
                </a:solidFill>
                <a:latin typeface="Georgia" panose="02040502050405020303" pitchFamily="18" charset="0"/>
              </a:rPr>
              <a:t> 18:19</a:t>
            </a:r>
            <a:r>
              <a:rPr lang="en-US" dirty="0">
                <a:solidFill>
                  <a:prstClr val="black"/>
                </a:solidFill>
                <a:latin typeface="Georgia" panose="02040502050405020303" pitchFamily="18" charset="0"/>
              </a:rPr>
              <a:t>	</a:t>
            </a:r>
            <a:r>
              <a:rPr lang="en-US" dirty="0">
                <a:solidFill>
                  <a:srgbClr val="0070C0"/>
                </a:solidFill>
                <a:latin typeface="Georgia" panose="02040502050405020303" pitchFamily="18" charset="0"/>
              </a:rPr>
              <a:t>‘And it shall be, </a:t>
            </a:r>
            <a:r>
              <a:rPr lang="en-US" u="sng" dirty="0">
                <a:solidFill>
                  <a:srgbClr val="0070C0"/>
                </a:solidFill>
                <a:latin typeface="Georgia" panose="02040502050405020303" pitchFamily="18" charset="0"/>
              </a:rPr>
              <a:t>the man who does not listen to M</a:t>
            </a:r>
            <a:r>
              <a:rPr lang="en-US" dirty="0">
                <a:solidFill>
                  <a:srgbClr val="0070C0"/>
                </a:solidFill>
                <a:latin typeface="Georgia" panose="02040502050405020303" pitchFamily="18" charset="0"/>
              </a:rPr>
              <a:t>y </a:t>
            </a:r>
            <a:r>
              <a:rPr lang="en-US" u="sng" dirty="0">
                <a:solidFill>
                  <a:srgbClr val="0070C0"/>
                </a:solidFill>
                <a:latin typeface="Georgia" panose="02040502050405020303" pitchFamily="18" charset="0"/>
              </a:rPr>
              <a:t>Words which He s</a:t>
            </a:r>
            <a:r>
              <a:rPr lang="en-US" dirty="0">
                <a:solidFill>
                  <a:srgbClr val="0070C0"/>
                </a:solidFill>
                <a:latin typeface="Georgia" panose="02040502050405020303" pitchFamily="18" charset="0"/>
              </a:rPr>
              <a:t>p</a:t>
            </a:r>
            <a:r>
              <a:rPr lang="en-US" u="sng" dirty="0">
                <a:solidFill>
                  <a:srgbClr val="0070C0"/>
                </a:solidFill>
                <a:latin typeface="Georgia" panose="02040502050405020303" pitchFamily="18" charset="0"/>
              </a:rPr>
              <a:t>eaks in M</a:t>
            </a:r>
            <a:r>
              <a:rPr lang="en-US" dirty="0">
                <a:solidFill>
                  <a:srgbClr val="0070C0"/>
                </a:solidFill>
                <a:latin typeface="Georgia" panose="02040502050405020303" pitchFamily="18" charset="0"/>
              </a:rPr>
              <a:t>y </a:t>
            </a:r>
            <a:r>
              <a:rPr lang="en-US" u="sng" dirty="0">
                <a:solidFill>
                  <a:srgbClr val="0070C0"/>
                </a:solidFill>
                <a:latin typeface="Georgia" panose="02040502050405020303" pitchFamily="18" charset="0"/>
              </a:rPr>
              <a:t>Name</a:t>
            </a:r>
            <a:r>
              <a:rPr lang="en-US" dirty="0">
                <a:solidFill>
                  <a:srgbClr val="0070C0"/>
                </a:solidFill>
                <a:latin typeface="Georgia" panose="02040502050405020303" pitchFamily="18" charset="0"/>
              </a:rPr>
              <a:t>, </a:t>
            </a:r>
            <a:r>
              <a:rPr lang="en-US" u="sng" dirty="0">
                <a:solidFill>
                  <a:srgbClr val="0070C0"/>
                </a:solidFill>
                <a:latin typeface="Georgia" panose="02040502050405020303" pitchFamily="18" charset="0"/>
              </a:rPr>
              <a:t>I re</a:t>
            </a:r>
            <a:r>
              <a:rPr lang="en-US" dirty="0">
                <a:solidFill>
                  <a:srgbClr val="0070C0"/>
                </a:solidFill>
                <a:latin typeface="Georgia" panose="02040502050405020303" pitchFamily="18" charset="0"/>
              </a:rPr>
              <a:t>q</a:t>
            </a:r>
            <a:r>
              <a:rPr lang="en-US" u="sng" dirty="0">
                <a:solidFill>
                  <a:srgbClr val="0070C0"/>
                </a:solidFill>
                <a:latin typeface="Georgia" panose="02040502050405020303" pitchFamily="18" charset="0"/>
              </a:rPr>
              <a:t>uire it of him</a:t>
            </a:r>
            <a:r>
              <a:rPr lang="en-US" dirty="0">
                <a:solidFill>
                  <a:srgbClr val="0070C0"/>
                </a:solidFill>
                <a:latin typeface="Georgia" panose="02040502050405020303" pitchFamily="18" charset="0"/>
              </a:rPr>
              <a:t>.’ </a:t>
            </a:r>
          </a:p>
          <a:p>
            <a:pPr marL="365760" indent="-914400">
              <a:spcBef>
                <a:spcPts val="0"/>
              </a:spcBef>
              <a:spcAft>
                <a:spcPts val="1200"/>
              </a:spcAft>
              <a:buNone/>
            </a:pPr>
            <a:r>
              <a:rPr lang="en-US" dirty="0"/>
              <a:t>With this information in mind, when </a:t>
            </a:r>
            <a:r>
              <a:rPr lang="en-US" b="1" dirty="0">
                <a:solidFill>
                  <a:srgbClr val="0000FF"/>
                </a:solidFill>
              </a:rPr>
              <a:t>Yahusha</a:t>
            </a:r>
            <a:r>
              <a:rPr lang="en-US" dirty="0"/>
              <a:t> told His brothers  –</a:t>
            </a:r>
          </a:p>
          <a:p>
            <a:pPr marL="0" indent="0">
              <a:buNone/>
            </a:pPr>
            <a:r>
              <a:rPr lang="en-US" sz="2000" i="1" dirty="0">
                <a:solidFill>
                  <a:srgbClr val="008080"/>
                </a:solidFill>
                <a:latin typeface="Georgia" panose="02040502050405020303" pitchFamily="18" charset="0"/>
              </a:rPr>
              <a:t>	</a:t>
            </a:r>
          </a:p>
          <a:p>
            <a:pPr marL="0" indent="0">
              <a:buNone/>
            </a:pPr>
            <a:endParaRPr lang="en-US" sz="2000" i="1" dirty="0">
              <a:solidFill>
                <a:srgbClr val="008080"/>
              </a:solidFill>
              <a:latin typeface="Georgia" panose="02040502050405020303" pitchFamily="18" charset="0"/>
            </a:endParaRPr>
          </a:p>
          <a:p>
            <a:pPr marL="0" indent="0">
              <a:buNone/>
            </a:pPr>
            <a:endParaRPr lang="en-US" sz="2000" i="1" dirty="0">
              <a:solidFill>
                <a:srgbClr val="008080"/>
              </a:solidFill>
              <a:latin typeface="Georgia" panose="02040502050405020303" pitchFamily="18" charset="0"/>
            </a:endParaRPr>
          </a:p>
          <a:p>
            <a:pPr marL="0" indent="0">
              <a:buNone/>
            </a:pPr>
            <a:r>
              <a:rPr lang="en-US" dirty="0"/>
              <a:t>			  from</a:t>
            </a:r>
            <a:r>
              <a:rPr lang="en-US" i="1" dirty="0">
                <a:solidFill>
                  <a:srgbClr val="E46C0A"/>
                </a:solidFill>
                <a:latin typeface="Georgia" panose="02040502050405020303" pitchFamily="18" charset="0"/>
              </a:rPr>
              <a:t> </a:t>
            </a:r>
            <a:r>
              <a:rPr lang="en-US" b="1" i="1" u="sng" dirty="0">
                <a:solidFill>
                  <a:srgbClr val="0000FF"/>
                </a:solidFill>
                <a:latin typeface="Georgia" panose="02040502050405020303" pitchFamily="18" charset="0"/>
              </a:rPr>
              <a:t>Whom</a:t>
            </a:r>
            <a:r>
              <a:rPr lang="en-US" i="1" dirty="0">
                <a:solidFill>
                  <a:srgbClr val="E46C0A"/>
                </a:solidFill>
                <a:latin typeface="Georgia" panose="02040502050405020303" pitchFamily="18" charset="0"/>
              </a:rPr>
              <a:t> </a:t>
            </a:r>
            <a:r>
              <a:rPr lang="en-US" dirty="0"/>
              <a:t>did these words originate?</a:t>
            </a:r>
          </a:p>
        </p:txBody>
      </p:sp>
      <p:sp>
        <p:nvSpPr>
          <p:cNvPr id="4" name="Slide Number Placeholder 3"/>
          <p:cNvSpPr>
            <a:spLocks noGrp="1"/>
          </p:cNvSpPr>
          <p:nvPr>
            <p:ph type="sldNum" sz="quarter" idx="12"/>
          </p:nvPr>
        </p:nvSpPr>
        <p:spPr>
          <a:xfrm>
            <a:off x="9047022" y="6231658"/>
            <a:ext cx="2743200" cy="365125"/>
          </a:xfrm>
        </p:spPr>
        <p:txBody>
          <a:bodyPr/>
          <a:lstStyle/>
          <a:p>
            <a:fld id="{0B555D82-D20F-4DB7-B3E9-7B7EAC2F87A9}" type="slidenum">
              <a:rPr lang="en-US" smtClean="0">
                <a:solidFill>
                  <a:schemeClr val="tx1"/>
                </a:solidFill>
              </a:rPr>
              <a:t>37</a:t>
            </a:fld>
            <a:endParaRPr lang="en-US" dirty="0">
              <a:solidFill>
                <a:schemeClr val="tx1"/>
              </a:solidFill>
            </a:endParaRPr>
          </a:p>
        </p:txBody>
      </p:sp>
      <p:sp>
        <p:nvSpPr>
          <p:cNvPr id="5" name="Rectangle 4"/>
          <p:cNvSpPr/>
          <p:nvPr/>
        </p:nvSpPr>
        <p:spPr>
          <a:xfrm>
            <a:off x="640080" y="4783373"/>
            <a:ext cx="10842171" cy="990410"/>
          </a:xfrm>
          <a:prstGeom prst="rect">
            <a:avLst/>
          </a:prstGeom>
          <a:solidFill>
            <a:schemeClr val="accent4">
              <a:lumMod val="75000"/>
            </a:schemeClr>
          </a:solidFill>
          <a:ln w="57150">
            <a:solidFill>
              <a:srgbClr val="FFFF00"/>
            </a:solidFill>
          </a:ln>
          <a:effectLst>
            <a:glow rad="228600">
              <a:schemeClr val="accent1">
                <a:satMod val="175000"/>
                <a:alpha val="40000"/>
              </a:schemeClr>
            </a:glo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6000" i="1" dirty="0">
                <a:ln>
                  <a:solidFill>
                    <a:srgbClr val="002060"/>
                  </a:solidFill>
                </a:ln>
                <a:solidFill>
                  <a:srgbClr val="34E9FC"/>
                </a:solidFill>
                <a:latin typeface="Georgia" panose="02040502050405020303" pitchFamily="18" charset="0"/>
              </a:rPr>
              <a:t>“My Time has not yet come ...”</a:t>
            </a:r>
          </a:p>
        </p:txBody>
      </p:sp>
    </p:spTree>
    <p:extLst>
      <p:ext uri="{BB962C8B-B14F-4D97-AF65-F5344CB8AC3E}">
        <p14:creationId xmlns:p14="http://schemas.microsoft.com/office/powerpoint/2010/main" val="3622326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3" end="3"/>
                                            </p:txEl>
                                          </p:spTgt>
                                        </p:tgtEl>
                                      </p:cBhvr>
                                    </p:animEffect>
                                  </p:childTnLst>
                                </p:cTn>
                              </p:par>
                              <p:par>
                                <p:cTn id="11" presetID="2" presetClass="entr" presetSubtype="4" fill="hold" grpId="0" nodeType="withEffect">
                                  <p:stCondLst>
                                    <p:cond delay="300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2" presetClass="entr" presetSubtype="8" fill="hold" nodeType="withEffect">
                                  <p:stCondLst>
                                    <p:cond delay="500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wipe(left)">
                                      <p:cBhvr>
                                        <p:cTn id="1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512" y="62345"/>
            <a:ext cx="11457954" cy="841663"/>
          </a:xfrm>
          <a:solidFill>
            <a:schemeClr val="bg2">
              <a:lumMod val="90000"/>
            </a:schemeClr>
          </a:solidFill>
          <a:ln w="57150">
            <a:solidFill>
              <a:srgbClr val="FFFF00"/>
            </a:solidFill>
          </a:ln>
          <a:effectLst>
            <a:glow rad="228600">
              <a:schemeClr val="accent2">
                <a:satMod val="175000"/>
                <a:alpha val="40000"/>
              </a:schemeClr>
            </a:glow>
          </a:effectLst>
          <a:scene3d>
            <a:camera prst="orthographicFront"/>
            <a:lightRig rig="threePt" dir="t"/>
          </a:scene3d>
          <a:sp3d>
            <a:bevelT w="114300" prst="artDeco"/>
          </a:sp3d>
        </p:spPr>
        <p:txBody>
          <a:bodyPr>
            <a:sp3d extrusionH="57150">
              <a:bevelT w="38100" h="38100"/>
            </a:sp3d>
          </a:bodyPr>
          <a:lstStyle/>
          <a:p>
            <a:pPr algn="ctr"/>
            <a:r>
              <a:rPr lang="en-US" dirty="0"/>
              <a:t>Teaching by </a:t>
            </a:r>
            <a:r>
              <a:rPr lang="en-US" b="1" dirty="0">
                <a:solidFill>
                  <a:srgbClr val="FF3399"/>
                </a:solidFill>
              </a:rPr>
              <a:t>example, </a:t>
            </a:r>
            <a:r>
              <a:rPr lang="en-US" dirty="0"/>
              <a:t>or just simple conversation?</a:t>
            </a:r>
          </a:p>
        </p:txBody>
      </p:sp>
      <p:sp>
        <p:nvSpPr>
          <p:cNvPr id="3" name="Content Placeholder 2"/>
          <p:cNvSpPr>
            <a:spLocks noGrp="1"/>
          </p:cNvSpPr>
          <p:nvPr>
            <p:ph idx="1"/>
          </p:nvPr>
        </p:nvSpPr>
        <p:spPr>
          <a:xfrm>
            <a:off x="231819" y="990713"/>
            <a:ext cx="11706895" cy="5749373"/>
          </a:xfrm>
          <a:solidFill>
            <a:schemeClr val="bg1"/>
          </a:solidFill>
          <a:ln w="38100">
            <a:solidFill>
              <a:schemeClr val="accent2">
                <a:lumMod val="75000"/>
              </a:schemeClr>
            </a:solidFill>
          </a:ln>
          <a:effectLst>
            <a:innerShdw blurRad="114300">
              <a:prstClr val="black"/>
            </a:innerShdw>
          </a:effectLst>
          <a:scene3d>
            <a:camera prst="orthographicFront"/>
            <a:lightRig rig="threePt" dir="t"/>
          </a:scene3d>
          <a:sp3d>
            <a:bevelT w="114300" prst="artDeco"/>
          </a:sp3d>
        </p:spPr>
        <p:txBody>
          <a:bodyPr lIns="182880" tIns="182880">
            <a:normAutofit/>
            <a:sp3d extrusionH="57150">
              <a:bevelT w="38100" h="38100"/>
            </a:sp3d>
          </a:bodyPr>
          <a:lstStyle/>
          <a:p>
            <a:pPr marL="0" indent="0">
              <a:spcBef>
                <a:spcPts val="0"/>
              </a:spcBef>
              <a:spcAft>
                <a:spcPts val="1200"/>
              </a:spcAft>
              <a:buNone/>
            </a:pPr>
            <a:r>
              <a:rPr lang="en-US" dirty="0"/>
              <a:t>When </a:t>
            </a:r>
            <a:r>
              <a:rPr lang="en-US" b="1" dirty="0">
                <a:solidFill>
                  <a:srgbClr val="0000FF"/>
                </a:solidFill>
              </a:rPr>
              <a:t>Yahusha</a:t>
            </a:r>
            <a:r>
              <a:rPr lang="en-US" dirty="0"/>
              <a:t> told His brothers  – </a:t>
            </a:r>
            <a:r>
              <a:rPr lang="en-US" b="1" dirty="0">
                <a:solidFill>
                  <a:srgbClr val="0000FF"/>
                </a:solidFill>
              </a:rPr>
              <a:t>“My Time has not yet come...,” </a:t>
            </a:r>
            <a:r>
              <a:rPr lang="en-US" dirty="0"/>
              <a:t>is it possible He was alluding to a </a:t>
            </a:r>
            <a:r>
              <a:rPr lang="en-US" b="1" dirty="0">
                <a:solidFill>
                  <a:srgbClr val="FF0000"/>
                </a:solidFill>
              </a:rPr>
              <a:t>imposter </a:t>
            </a:r>
            <a:r>
              <a:rPr lang="en-US" b="1" u="sng" dirty="0">
                <a:solidFill>
                  <a:srgbClr val="FF0000"/>
                </a:solidFill>
              </a:rPr>
              <a:t>LUNAR</a:t>
            </a:r>
            <a:r>
              <a:rPr lang="en-US" b="1" dirty="0">
                <a:solidFill>
                  <a:srgbClr val="FF0000"/>
                </a:solidFill>
              </a:rPr>
              <a:t> calendar issue </a:t>
            </a:r>
            <a:r>
              <a:rPr lang="en-US" dirty="0"/>
              <a:t>which was being enforced by the high priest at that time?  </a:t>
            </a:r>
            <a:r>
              <a:rPr lang="en-US" dirty="0">
                <a:effectLst>
                  <a:glow rad="228600">
                    <a:schemeClr val="accent2">
                      <a:satMod val="175000"/>
                      <a:alpha val="40000"/>
                    </a:schemeClr>
                  </a:glow>
                </a:effectLst>
              </a:rPr>
              <a:t>Would that be the imposter high priest that later tore his faulty priestly garment? !! </a:t>
            </a:r>
            <a:endParaRPr lang="en-US" sz="500" dirty="0">
              <a:effectLst>
                <a:glow rad="228600">
                  <a:schemeClr val="accent2">
                    <a:satMod val="175000"/>
                    <a:alpha val="40000"/>
                  </a:schemeClr>
                </a:glow>
              </a:effectLst>
            </a:endParaRPr>
          </a:p>
          <a:p>
            <a:pPr marL="0" indent="0">
              <a:spcBef>
                <a:spcPts val="0"/>
              </a:spcBef>
              <a:spcAft>
                <a:spcPts val="1200"/>
              </a:spcAft>
              <a:buNone/>
            </a:pPr>
            <a:r>
              <a:rPr lang="en-US" dirty="0"/>
              <a:t>Was </a:t>
            </a:r>
            <a:r>
              <a:rPr lang="en-US" b="1" dirty="0">
                <a:solidFill>
                  <a:srgbClr val="0000FF"/>
                </a:solidFill>
              </a:rPr>
              <a:t>Yahusha</a:t>
            </a:r>
            <a:r>
              <a:rPr lang="en-US" dirty="0"/>
              <a:t> </a:t>
            </a:r>
            <a:r>
              <a:rPr lang="en-US" b="1" dirty="0">
                <a:solidFill>
                  <a:srgbClr val="FF0000"/>
                </a:solidFill>
              </a:rPr>
              <a:t>TEACHING</a:t>
            </a:r>
            <a:r>
              <a:rPr lang="en-US" dirty="0"/>
              <a:t> his brothers with </a:t>
            </a:r>
            <a:r>
              <a:rPr lang="en-US" b="1" dirty="0">
                <a:effectLst>
                  <a:glow rad="127000">
                    <a:srgbClr val="34E9FC"/>
                  </a:glow>
                </a:effectLst>
              </a:rPr>
              <a:t>WORDS</a:t>
            </a:r>
            <a:r>
              <a:rPr lang="en-US" dirty="0"/>
              <a:t> instilled in Him from </a:t>
            </a:r>
            <a:r>
              <a:rPr lang="en-US" b="1" dirty="0">
                <a:solidFill>
                  <a:srgbClr val="0000FF"/>
                </a:solidFill>
              </a:rPr>
              <a:t>Yahuah </a:t>
            </a:r>
            <a:r>
              <a:rPr lang="en-US" dirty="0">
                <a:solidFill>
                  <a:srgbClr val="00B050"/>
                </a:solidFill>
              </a:rPr>
              <a:t>(Deut 18:18), </a:t>
            </a:r>
            <a:r>
              <a:rPr lang="en-US" dirty="0"/>
              <a:t>and also by </a:t>
            </a:r>
            <a:r>
              <a:rPr lang="en-US" b="1" dirty="0">
                <a:effectLst>
                  <a:outerShdw blurRad="50800" dist="50800" dir="5400000" sx="101000" sy="101000" algn="ctr" rotWithShape="0">
                    <a:srgbClr val="FF99FF"/>
                  </a:outerShdw>
                </a:effectLst>
              </a:rPr>
              <a:t>walking out </a:t>
            </a:r>
            <a:r>
              <a:rPr lang="en-US" dirty="0"/>
              <a:t>His </a:t>
            </a:r>
            <a:r>
              <a:rPr lang="en-US" b="1" dirty="0">
                <a:solidFill>
                  <a:srgbClr val="FF0000"/>
                </a:solidFill>
                <a:effectLst>
                  <a:glow rad="101600">
                    <a:srgbClr val="00FF00">
                      <a:alpha val="89000"/>
                    </a:srgbClr>
                  </a:glow>
                </a:effectLst>
              </a:rPr>
              <a:t>PHYSICAL EXAMPLE?   </a:t>
            </a:r>
            <a:br>
              <a:rPr lang="en-US" b="1" dirty="0">
                <a:solidFill>
                  <a:srgbClr val="FF0000"/>
                </a:solidFill>
                <a:effectLst>
                  <a:glow rad="101600">
                    <a:srgbClr val="00FF00">
                      <a:alpha val="89000"/>
                    </a:srgbClr>
                  </a:glow>
                </a:effectLst>
              </a:rPr>
            </a:br>
            <a:r>
              <a:rPr lang="en-US" dirty="0"/>
              <a:t>Let’s read His words further in the same conversation with His brothers –</a:t>
            </a:r>
          </a:p>
          <a:p>
            <a:pPr marL="1828800" lvl="0" indent="-1828800">
              <a:spcBef>
                <a:spcPts val="0"/>
              </a:spcBef>
              <a:spcAft>
                <a:spcPts val="1200"/>
              </a:spcAft>
              <a:buNone/>
            </a:pPr>
            <a:r>
              <a:rPr lang="en-US" dirty="0">
                <a:solidFill>
                  <a:srgbClr val="008080"/>
                </a:solidFill>
                <a:latin typeface="Georgia" panose="02040502050405020303" pitchFamily="18" charset="0"/>
              </a:rPr>
              <a:t>John 7:17</a:t>
            </a:r>
            <a:r>
              <a:rPr lang="en-US" dirty="0">
                <a:solidFill>
                  <a:prstClr val="black"/>
                </a:solidFill>
                <a:latin typeface="Georgia" panose="02040502050405020303" pitchFamily="18" charset="0"/>
              </a:rPr>
              <a:t>	</a:t>
            </a:r>
            <a:r>
              <a:rPr lang="en-US" dirty="0">
                <a:solidFill>
                  <a:srgbClr val="0000FF"/>
                </a:solidFill>
                <a:latin typeface="Georgia" panose="02040502050405020303" pitchFamily="18" charset="0"/>
              </a:rPr>
              <a:t>“If anyone desires to do His desire, </a:t>
            </a:r>
            <a:r>
              <a:rPr lang="en-US" b="1" u="sng" dirty="0">
                <a:solidFill>
                  <a:srgbClr val="9900CC"/>
                </a:solidFill>
                <a:latin typeface="Georgia" panose="02040502050405020303" pitchFamily="18" charset="0"/>
              </a:rPr>
              <a:t>he shall know concernin</a:t>
            </a:r>
            <a:r>
              <a:rPr lang="en-US" b="1" dirty="0">
                <a:solidFill>
                  <a:srgbClr val="9900CC"/>
                </a:solidFill>
                <a:latin typeface="Georgia" panose="02040502050405020303" pitchFamily="18" charset="0"/>
              </a:rPr>
              <a:t>g </a:t>
            </a:r>
            <a:r>
              <a:rPr lang="en-US" b="1" u="sng" dirty="0">
                <a:solidFill>
                  <a:srgbClr val="9900CC"/>
                </a:solidFill>
                <a:latin typeface="Georgia" panose="02040502050405020303" pitchFamily="18" charset="0"/>
              </a:rPr>
              <a:t>the teachin</a:t>
            </a:r>
            <a:r>
              <a:rPr lang="en-US" b="1" dirty="0">
                <a:solidFill>
                  <a:srgbClr val="9900CC"/>
                </a:solidFill>
                <a:latin typeface="Georgia" panose="02040502050405020303" pitchFamily="18" charset="0"/>
              </a:rPr>
              <a:t>g, </a:t>
            </a:r>
            <a:r>
              <a:rPr lang="en-US" i="1" dirty="0">
                <a:solidFill>
                  <a:srgbClr val="0000FF"/>
                </a:solidFill>
                <a:latin typeface="Georgia" panose="02040502050405020303" pitchFamily="18" charset="0"/>
              </a:rPr>
              <a:t>whether</a:t>
            </a:r>
            <a:r>
              <a:rPr lang="en-US" dirty="0">
                <a:solidFill>
                  <a:srgbClr val="0000FF"/>
                </a:solidFill>
                <a:latin typeface="Georgia" panose="02040502050405020303" pitchFamily="18" charset="0"/>
              </a:rPr>
              <a:t> it is from Elohim, or whether I speak from Myself. </a:t>
            </a:r>
          </a:p>
          <a:p>
            <a:pPr marL="1828800" lvl="0" indent="-1828800">
              <a:spcBef>
                <a:spcPts val="0"/>
              </a:spcBef>
              <a:spcAft>
                <a:spcPts val="1200"/>
              </a:spcAft>
              <a:buNone/>
            </a:pPr>
            <a:r>
              <a:rPr lang="en-US" dirty="0">
                <a:solidFill>
                  <a:srgbClr val="008080"/>
                </a:solidFill>
                <a:latin typeface="Georgia" panose="02040502050405020303" pitchFamily="18" charset="0"/>
              </a:rPr>
              <a:t>John  7:18</a:t>
            </a:r>
            <a:r>
              <a:rPr lang="en-US" dirty="0">
                <a:solidFill>
                  <a:prstClr val="black"/>
                </a:solidFill>
                <a:latin typeface="Georgia" panose="02040502050405020303" pitchFamily="18" charset="0"/>
              </a:rPr>
              <a:t>	</a:t>
            </a:r>
            <a:r>
              <a:rPr lang="en-US" dirty="0">
                <a:solidFill>
                  <a:srgbClr val="0000FF"/>
                </a:solidFill>
                <a:latin typeface="Georgia" panose="02040502050405020303" pitchFamily="18" charset="0"/>
              </a:rPr>
              <a:t>“He who speaks from himself is seeking his own esteem, but He who seeks the esteem of the One who sent Him is true, and no unrighteousness is in Him.” </a:t>
            </a:r>
          </a:p>
        </p:txBody>
      </p:sp>
      <p:sp>
        <p:nvSpPr>
          <p:cNvPr id="4" name="Slide Number Placeholder 3"/>
          <p:cNvSpPr>
            <a:spLocks noGrp="1"/>
          </p:cNvSpPr>
          <p:nvPr>
            <p:ph type="sldNum" sz="quarter" idx="12"/>
          </p:nvPr>
        </p:nvSpPr>
        <p:spPr>
          <a:xfrm>
            <a:off x="9109368" y="6294004"/>
            <a:ext cx="2743200" cy="365125"/>
          </a:xfrm>
        </p:spPr>
        <p:txBody>
          <a:bodyPr/>
          <a:lstStyle/>
          <a:p>
            <a:fld id="{0B555D82-D20F-4DB7-B3E9-7B7EAC2F87A9}" type="slidenum">
              <a:rPr lang="en-US" smtClean="0">
                <a:solidFill>
                  <a:schemeClr val="tx1">
                    <a:lumMod val="95000"/>
                    <a:lumOff val="5000"/>
                  </a:schemeClr>
                </a:solidFill>
              </a:rPr>
              <a:t>38</a:t>
            </a:fld>
            <a:endParaRPr lang="en-US" dirty="0">
              <a:solidFill>
                <a:schemeClr val="tx1">
                  <a:lumMod val="95000"/>
                  <a:lumOff val="5000"/>
                </a:schemeClr>
              </a:solidFill>
            </a:endParaRPr>
          </a:p>
        </p:txBody>
      </p:sp>
    </p:spTree>
    <p:extLst>
      <p:ext uri="{BB962C8B-B14F-4D97-AF65-F5344CB8AC3E}">
        <p14:creationId xmlns:p14="http://schemas.microsoft.com/office/powerpoint/2010/main" val="121344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80">
                                          <p:stCondLst>
                                            <p:cond delay="0"/>
                                          </p:stCondLst>
                                        </p:cTn>
                                        <p:tgtEl>
                                          <p:spTgt spid="3">
                                            <p:txEl>
                                              <p:pRg st="1" end="1"/>
                                            </p:txEl>
                                          </p:spTgt>
                                        </p:tgtEl>
                                      </p:cBhvr>
                                    </p:animEffect>
                                    <p:anim calcmode="lin" valueType="num">
                                      <p:cBhvr>
                                        <p:cTn id="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1" end="1"/>
                                            </p:txEl>
                                          </p:spTgt>
                                        </p:tgtEl>
                                      </p:cBhvr>
                                      <p:to x="100000" y="60000"/>
                                    </p:animScale>
                                    <p:animScale>
                                      <p:cBhvr>
                                        <p:cTn id="14" dur="166" decel="50000">
                                          <p:stCondLst>
                                            <p:cond delay="676"/>
                                          </p:stCondLst>
                                        </p:cTn>
                                        <p:tgtEl>
                                          <p:spTgt spid="3">
                                            <p:txEl>
                                              <p:pRg st="1" end="1"/>
                                            </p:txEl>
                                          </p:spTgt>
                                        </p:tgtEl>
                                      </p:cBhvr>
                                      <p:to x="100000" y="100000"/>
                                    </p:animScale>
                                    <p:animScale>
                                      <p:cBhvr>
                                        <p:cTn id="15" dur="26">
                                          <p:stCondLst>
                                            <p:cond delay="1312"/>
                                          </p:stCondLst>
                                        </p:cTn>
                                        <p:tgtEl>
                                          <p:spTgt spid="3">
                                            <p:txEl>
                                              <p:pRg st="1" end="1"/>
                                            </p:txEl>
                                          </p:spTgt>
                                        </p:tgtEl>
                                      </p:cBhvr>
                                      <p:to x="100000" y="80000"/>
                                    </p:animScale>
                                    <p:animScale>
                                      <p:cBhvr>
                                        <p:cTn id="16" dur="166" decel="50000">
                                          <p:stCondLst>
                                            <p:cond delay="1338"/>
                                          </p:stCondLst>
                                        </p:cTn>
                                        <p:tgtEl>
                                          <p:spTgt spid="3">
                                            <p:txEl>
                                              <p:pRg st="1" end="1"/>
                                            </p:txEl>
                                          </p:spTgt>
                                        </p:tgtEl>
                                      </p:cBhvr>
                                      <p:to x="100000" y="100000"/>
                                    </p:animScale>
                                    <p:animScale>
                                      <p:cBhvr>
                                        <p:cTn id="17" dur="26">
                                          <p:stCondLst>
                                            <p:cond delay="1642"/>
                                          </p:stCondLst>
                                        </p:cTn>
                                        <p:tgtEl>
                                          <p:spTgt spid="3">
                                            <p:txEl>
                                              <p:pRg st="1" end="1"/>
                                            </p:txEl>
                                          </p:spTgt>
                                        </p:tgtEl>
                                      </p:cBhvr>
                                      <p:to x="100000" y="90000"/>
                                    </p:animScale>
                                    <p:animScale>
                                      <p:cBhvr>
                                        <p:cTn id="18" dur="166" decel="50000">
                                          <p:stCondLst>
                                            <p:cond delay="1668"/>
                                          </p:stCondLst>
                                        </p:cTn>
                                        <p:tgtEl>
                                          <p:spTgt spid="3">
                                            <p:txEl>
                                              <p:pRg st="1" end="1"/>
                                            </p:txEl>
                                          </p:spTgt>
                                        </p:tgtEl>
                                      </p:cBhvr>
                                      <p:to x="100000" y="100000"/>
                                    </p:animScale>
                                    <p:animScale>
                                      <p:cBhvr>
                                        <p:cTn id="19" dur="26">
                                          <p:stCondLst>
                                            <p:cond delay="1808"/>
                                          </p:stCondLst>
                                        </p:cTn>
                                        <p:tgtEl>
                                          <p:spTgt spid="3">
                                            <p:txEl>
                                              <p:pRg st="1" end="1"/>
                                            </p:txEl>
                                          </p:spTgt>
                                        </p:tgtEl>
                                      </p:cBhvr>
                                      <p:to x="100000" y="95000"/>
                                    </p:animScale>
                                    <p:animScale>
                                      <p:cBhvr>
                                        <p:cTn id="20" dur="166" decel="50000">
                                          <p:stCondLst>
                                            <p:cond delay="1834"/>
                                          </p:stCondLst>
                                        </p:cTn>
                                        <p:tgtEl>
                                          <p:spTgt spid="3">
                                            <p:txEl>
                                              <p:pRg st="1" end="1"/>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3037" y="197427"/>
            <a:ext cx="6722919" cy="832610"/>
          </a:xfrm>
          <a:gradFill>
            <a:gsLst>
              <a:gs pos="0">
                <a:srgbClr val="00FF00"/>
              </a:gs>
              <a:gs pos="50000">
                <a:schemeClr val="bg2">
                  <a:tint val="98000"/>
                  <a:satMod val="130000"/>
                  <a:shade val="90000"/>
                  <a:lumMod val="103000"/>
                </a:schemeClr>
              </a:gs>
              <a:gs pos="100000">
                <a:schemeClr val="bg2">
                  <a:shade val="63000"/>
                  <a:satMod val="120000"/>
                </a:schemeClr>
              </a:gs>
            </a:gsLst>
            <a:lin ang="5400000" scaled="0"/>
          </a:gradFill>
          <a:ln>
            <a:solidFill>
              <a:schemeClr val="bg2">
                <a:lumMod val="50000"/>
              </a:schemeClr>
            </a:solidFill>
          </a:ln>
          <a:effectLst>
            <a:glow rad="228600">
              <a:srgbClr val="CC0099">
                <a:alpha val="40000"/>
              </a:srgbClr>
            </a:glow>
          </a:effectLst>
          <a:scene3d>
            <a:camera prst="orthographicFront"/>
            <a:lightRig rig="threePt" dir="t"/>
          </a:scene3d>
          <a:sp3d>
            <a:bevelT w="114300" prst="artDeco"/>
          </a:sp3d>
        </p:spPr>
        <p:txBody>
          <a:bodyPr>
            <a:sp3d extrusionH="57150">
              <a:bevelT w="38100" h="38100"/>
            </a:sp3d>
          </a:bodyPr>
          <a:lstStyle/>
          <a:p>
            <a:pPr algn="ctr"/>
            <a:r>
              <a:rPr lang="en-US" b="1" dirty="0" err="1">
                <a:solidFill>
                  <a:srgbClr val="0000FF"/>
                </a:solidFill>
              </a:rPr>
              <a:t>Yahusha’s</a:t>
            </a:r>
            <a:r>
              <a:rPr lang="en-US" dirty="0">
                <a:solidFill>
                  <a:srgbClr val="0000FF"/>
                </a:solidFill>
              </a:rPr>
              <a:t> </a:t>
            </a:r>
            <a:r>
              <a:rPr lang="en-US" b="1" dirty="0">
                <a:solidFill>
                  <a:srgbClr val="0000FF"/>
                </a:solidFill>
              </a:rPr>
              <a:t>Example</a:t>
            </a:r>
          </a:p>
        </p:txBody>
      </p:sp>
      <p:sp>
        <p:nvSpPr>
          <p:cNvPr id="3" name="Content Placeholder 2"/>
          <p:cNvSpPr>
            <a:spLocks noGrp="1"/>
          </p:cNvSpPr>
          <p:nvPr>
            <p:ph idx="1"/>
          </p:nvPr>
        </p:nvSpPr>
        <p:spPr>
          <a:xfrm>
            <a:off x="280555" y="1315993"/>
            <a:ext cx="11565083" cy="5209504"/>
          </a:xfrm>
          <a:solidFill>
            <a:schemeClr val="bg1">
              <a:lumMod val="85000"/>
            </a:schemeClr>
          </a:solidFill>
          <a:ln w="76200">
            <a:solidFill>
              <a:srgbClr val="0000FF"/>
            </a:solidFill>
          </a:ln>
          <a:effectLst>
            <a:glow rad="228600">
              <a:schemeClr val="accent4">
                <a:satMod val="175000"/>
                <a:alpha val="40000"/>
              </a:schemeClr>
            </a:glow>
          </a:effectLst>
          <a:scene3d>
            <a:camera prst="orthographicFront"/>
            <a:lightRig rig="threePt" dir="t"/>
          </a:scene3d>
          <a:sp3d>
            <a:bevelT w="139700" h="139700" prst="divot"/>
          </a:sp3d>
        </p:spPr>
        <p:txBody>
          <a:bodyPr lIns="182880" tIns="182880">
            <a:normAutofit/>
            <a:sp3d extrusionH="57150">
              <a:bevelT w="38100" h="38100"/>
            </a:sp3d>
          </a:bodyPr>
          <a:lstStyle/>
          <a:p>
            <a:pPr marL="1920240" indent="-1920240">
              <a:lnSpc>
                <a:spcPct val="110000"/>
              </a:lnSpc>
              <a:spcBef>
                <a:spcPts val="0"/>
              </a:spcBef>
              <a:spcAft>
                <a:spcPts val="1800"/>
              </a:spcAft>
              <a:buNone/>
            </a:pPr>
            <a:r>
              <a:rPr lang="en-US" dirty="0">
                <a:solidFill>
                  <a:srgbClr val="008080"/>
                </a:solidFill>
                <a:latin typeface="Georgia" panose="02040502050405020303" pitchFamily="18" charset="0"/>
              </a:rPr>
              <a:t>Luke 24:27</a:t>
            </a:r>
            <a:r>
              <a:rPr lang="en-US" dirty="0">
                <a:solidFill>
                  <a:prstClr val="black"/>
                </a:solidFill>
                <a:latin typeface="Georgia" panose="02040502050405020303" pitchFamily="18" charset="0"/>
              </a:rPr>
              <a:t>	</a:t>
            </a:r>
            <a:r>
              <a:rPr lang="en-US" dirty="0">
                <a:solidFill>
                  <a:schemeClr val="accent2">
                    <a:lumMod val="75000"/>
                  </a:schemeClr>
                </a:solidFill>
                <a:latin typeface="Georgia" panose="02040502050405020303" pitchFamily="18" charset="0"/>
              </a:rPr>
              <a:t>And </a:t>
            </a:r>
            <a:r>
              <a:rPr lang="en-US" b="1" dirty="0">
                <a:ln>
                  <a:solidFill>
                    <a:srgbClr val="0000CC"/>
                  </a:solidFill>
                </a:ln>
                <a:solidFill>
                  <a:schemeClr val="accent2">
                    <a:lumMod val="75000"/>
                  </a:schemeClr>
                </a:solidFill>
                <a:effectLst>
                  <a:outerShdw blurRad="50800" dist="50800" dir="5400000" algn="ctr" rotWithShape="0">
                    <a:srgbClr val="00FF00"/>
                  </a:outerShdw>
                </a:effectLst>
                <a:latin typeface="Georgia" panose="02040502050405020303" pitchFamily="18" charset="0"/>
              </a:rPr>
              <a:t>beginning at </a:t>
            </a:r>
            <a:r>
              <a:rPr lang="en-US" b="1" dirty="0" err="1">
                <a:ln>
                  <a:solidFill>
                    <a:srgbClr val="0000CC"/>
                  </a:solidFill>
                </a:ln>
                <a:solidFill>
                  <a:schemeClr val="accent2">
                    <a:lumMod val="75000"/>
                  </a:schemeClr>
                </a:solidFill>
                <a:effectLst>
                  <a:outerShdw blurRad="50800" dist="50800" dir="5400000" algn="ctr" rotWithShape="0">
                    <a:srgbClr val="00FF00"/>
                  </a:outerShdw>
                </a:effectLst>
                <a:latin typeface="Georgia" panose="02040502050405020303" pitchFamily="18" charset="0"/>
              </a:rPr>
              <a:t>Mosheh</a:t>
            </a:r>
            <a:r>
              <a:rPr lang="en-US" b="1" dirty="0">
                <a:ln>
                  <a:solidFill>
                    <a:srgbClr val="0000CC"/>
                  </a:solidFill>
                </a:ln>
                <a:solidFill>
                  <a:schemeClr val="accent2">
                    <a:lumMod val="75000"/>
                  </a:schemeClr>
                </a:solidFill>
                <a:effectLst>
                  <a:outerShdw blurRad="50800" dist="50800" dir="5400000" algn="ctr" rotWithShape="0">
                    <a:srgbClr val="00FF00"/>
                  </a:outerShdw>
                </a:effectLst>
                <a:latin typeface="Georgia" panose="02040502050405020303" pitchFamily="18" charset="0"/>
              </a:rPr>
              <a:t> </a:t>
            </a:r>
            <a:r>
              <a:rPr lang="en-US" b="1" dirty="0">
                <a:solidFill>
                  <a:srgbClr val="0000FF"/>
                </a:solidFill>
                <a:latin typeface="Arial Black" panose="020B0A04020102020204" pitchFamily="34" charset="0"/>
              </a:rPr>
              <a:t>[Torah] </a:t>
            </a:r>
            <a:r>
              <a:rPr lang="en-US" dirty="0">
                <a:solidFill>
                  <a:schemeClr val="accent2">
                    <a:lumMod val="75000"/>
                  </a:schemeClr>
                </a:solidFill>
                <a:latin typeface="Georgia" panose="02040502050405020303" pitchFamily="18" charset="0"/>
              </a:rPr>
              <a:t>and all the Prophets, He was explaining to them in all the Scriptures the </a:t>
            </a:r>
            <a:r>
              <a:rPr lang="en-US" i="1" dirty="0">
                <a:solidFill>
                  <a:schemeClr val="accent2">
                    <a:lumMod val="75000"/>
                  </a:schemeClr>
                </a:solidFill>
                <a:latin typeface="Georgia" panose="02040502050405020303" pitchFamily="18" charset="0"/>
              </a:rPr>
              <a:t>matters</a:t>
            </a:r>
            <a:r>
              <a:rPr lang="en-US" dirty="0">
                <a:solidFill>
                  <a:schemeClr val="accent2">
                    <a:lumMod val="75000"/>
                  </a:schemeClr>
                </a:solidFill>
                <a:latin typeface="Georgia" panose="02040502050405020303" pitchFamily="18" charset="0"/>
              </a:rPr>
              <a:t> concerning Himself.</a:t>
            </a:r>
          </a:p>
          <a:p>
            <a:pPr marL="0" indent="0">
              <a:spcBef>
                <a:spcPts val="0"/>
              </a:spcBef>
              <a:spcAft>
                <a:spcPts val="1800"/>
              </a:spcAft>
              <a:buNone/>
            </a:pPr>
            <a:r>
              <a:rPr lang="en-US" b="1" dirty="0">
                <a:solidFill>
                  <a:srgbClr val="0000FF"/>
                </a:solidFill>
              </a:rPr>
              <a:t>Yahusha</a:t>
            </a:r>
            <a:r>
              <a:rPr lang="en-US" dirty="0">
                <a:solidFill>
                  <a:schemeClr val="accent2">
                    <a:lumMod val="75000"/>
                  </a:schemeClr>
                </a:solidFill>
              </a:rPr>
              <a:t> </a:t>
            </a:r>
            <a:r>
              <a:rPr lang="en-US" dirty="0"/>
              <a:t>tells us </a:t>
            </a:r>
            <a:r>
              <a:rPr lang="en-US" dirty="0">
                <a:solidFill>
                  <a:srgbClr val="00B050"/>
                </a:solidFill>
              </a:rPr>
              <a:t>(John 7:17) </a:t>
            </a:r>
            <a:r>
              <a:rPr lang="en-US" u="sng" dirty="0"/>
              <a:t>if we trul</a:t>
            </a:r>
            <a:r>
              <a:rPr lang="en-US" dirty="0"/>
              <a:t>y </a:t>
            </a:r>
            <a:r>
              <a:rPr lang="en-US" u="sng" dirty="0"/>
              <a:t>desire to know His </a:t>
            </a:r>
            <a:r>
              <a:rPr lang="en-US" b="1" u="sng" dirty="0">
                <a:effectLst>
                  <a:outerShdw blurRad="50800" dist="50800" dir="5400000" algn="ctr" rotWithShape="0">
                    <a:srgbClr val="00FF00"/>
                  </a:outerShdw>
                </a:effectLst>
              </a:rPr>
              <a:t>Wa</a:t>
            </a:r>
            <a:r>
              <a:rPr lang="en-US" b="1" dirty="0">
                <a:effectLst>
                  <a:outerShdw blurRad="50800" dist="50800" dir="5400000" algn="ctr" rotWithShape="0">
                    <a:srgbClr val="00FF00"/>
                  </a:outerShdw>
                </a:effectLst>
              </a:rPr>
              <a:t>y</a:t>
            </a:r>
            <a:r>
              <a:rPr lang="en-US" b="1" u="sng" dirty="0">
                <a:effectLst>
                  <a:outerShdw blurRad="50800" dist="50800" dir="5400000" algn="ctr" rotWithShape="0">
                    <a:srgbClr val="00FF00"/>
                  </a:outerShdw>
                </a:effectLst>
              </a:rPr>
              <a:t>s</a:t>
            </a:r>
            <a:r>
              <a:rPr lang="en-US" dirty="0"/>
              <a:t> we will be given that understanding. </a:t>
            </a:r>
          </a:p>
          <a:p>
            <a:pPr marL="0" indent="0">
              <a:spcBef>
                <a:spcPts val="0"/>
              </a:spcBef>
              <a:spcAft>
                <a:spcPts val="1800"/>
              </a:spcAft>
              <a:buNone/>
            </a:pPr>
            <a:r>
              <a:rPr lang="en-US" dirty="0"/>
              <a:t>So, if we are truly desiring to be on the</a:t>
            </a:r>
            <a:r>
              <a:rPr lang="en-US" b="1" dirty="0">
                <a:solidFill>
                  <a:srgbClr val="FF0000"/>
                </a:solidFill>
              </a:rPr>
              <a:t> correct </a:t>
            </a:r>
            <a:r>
              <a:rPr lang="en-US" dirty="0"/>
              <a:t>Worship Calendar of </a:t>
            </a:r>
            <a:r>
              <a:rPr lang="en-US" b="1" dirty="0">
                <a:solidFill>
                  <a:srgbClr val="0000FF"/>
                </a:solidFill>
              </a:rPr>
              <a:t>Yahuah, </a:t>
            </a:r>
            <a:r>
              <a:rPr lang="en-US" dirty="0"/>
              <a:t>would it be appropriate to search the </a:t>
            </a:r>
            <a:r>
              <a:rPr lang="en-US" dirty="0">
                <a:solidFill>
                  <a:srgbClr val="0000FF"/>
                </a:solidFill>
                <a:latin typeface="Arial Black" panose="020B0A04020102020204" pitchFamily="34" charset="0"/>
              </a:rPr>
              <a:t>Torah</a:t>
            </a:r>
            <a:r>
              <a:rPr lang="en-US" dirty="0"/>
              <a:t> for information </a:t>
            </a:r>
            <a:br>
              <a:rPr lang="en-US" dirty="0"/>
            </a:br>
            <a:r>
              <a:rPr lang="en-US" dirty="0"/>
              <a:t>exposing –  </a:t>
            </a:r>
            <a:r>
              <a:rPr lang="en-US" b="1" dirty="0">
                <a:solidFill>
                  <a:srgbClr val="0000FF"/>
                </a:solidFill>
              </a:rPr>
              <a:t>“MY TIME”????? </a:t>
            </a:r>
            <a:r>
              <a:rPr lang="en-US" dirty="0"/>
              <a:t>(Reference to </a:t>
            </a:r>
            <a:r>
              <a:rPr lang="en-US" dirty="0">
                <a:solidFill>
                  <a:srgbClr val="00B050"/>
                </a:solidFill>
              </a:rPr>
              <a:t>John 7:6.</a:t>
            </a:r>
            <a:r>
              <a:rPr lang="en-US" dirty="0"/>
              <a:t>)</a:t>
            </a:r>
          </a:p>
          <a:p>
            <a:pPr marL="0" indent="0" algn="ctr">
              <a:spcBef>
                <a:spcPts val="0"/>
              </a:spcBef>
              <a:spcAft>
                <a:spcPts val="1800"/>
              </a:spcAft>
              <a:buNone/>
            </a:pPr>
            <a:r>
              <a:rPr lang="en-US" dirty="0">
                <a:solidFill>
                  <a:srgbClr val="FF0000"/>
                </a:solidFill>
              </a:rPr>
              <a:t>Or, should we just accept the Rabbinical </a:t>
            </a:r>
            <a:r>
              <a:rPr lang="en-US" b="1" dirty="0" err="1">
                <a:solidFill>
                  <a:srgbClr val="FF0000"/>
                </a:solidFill>
                <a:effectLst>
                  <a:outerShdw blurRad="50800" dist="50800" dir="5400000" sx="101000" sy="101000" algn="ctr" rotWithShape="0">
                    <a:schemeClr val="tx1"/>
                  </a:outerShdw>
                </a:effectLst>
              </a:rPr>
              <a:t>Luni</a:t>
            </a:r>
            <a:r>
              <a:rPr lang="en-US" b="1" dirty="0">
                <a:solidFill>
                  <a:srgbClr val="FF0000"/>
                </a:solidFill>
              </a:rPr>
              <a:t>/Solar</a:t>
            </a:r>
            <a:r>
              <a:rPr lang="en-US" dirty="0">
                <a:solidFill>
                  <a:srgbClr val="FF0000"/>
                </a:solidFill>
              </a:rPr>
              <a:t> calendar named the  </a:t>
            </a:r>
            <a:br>
              <a:rPr lang="en-US" dirty="0">
                <a:solidFill>
                  <a:srgbClr val="FF0000"/>
                </a:solidFill>
              </a:rPr>
            </a:br>
            <a:r>
              <a:rPr lang="en-US" dirty="0">
                <a:solidFill>
                  <a:srgbClr val="FF0000"/>
                </a:solidFill>
              </a:rPr>
              <a:t>“Hebraic Calendar” which is formulated and promoted by Judaism today?</a:t>
            </a:r>
          </a:p>
        </p:txBody>
      </p:sp>
      <p:sp>
        <p:nvSpPr>
          <p:cNvPr id="4" name="Slide Number Placeholder 3"/>
          <p:cNvSpPr>
            <a:spLocks noGrp="1"/>
          </p:cNvSpPr>
          <p:nvPr>
            <p:ph type="sldNum" sz="quarter" idx="12"/>
          </p:nvPr>
        </p:nvSpPr>
        <p:spPr>
          <a:xfrm>
            <a:off x="9047022" y="6127748"/>
            <a:ext cx="2743200" cy="365125"/>
          </a:xfrm>
        </p:spPr>
        <p:txBody>
          <a:bodyPr/>
          <a:lstStyle/>
          <a:p>
            <a:fld id="{0B555D82-D20F-4DB7-B3E9-7B7EAC2F87A9}" type="slidenum">
              <a:rPr lang="en-US" smtClean="0">
                <a:solidFill>
                  <a:schemeClr val="tx1">
                    <a:lumMod val="95000"/>
                    <a:lumOff val="5000"/>
                  </a:schemeClr>
                </a:solidFill>
              </a:rPr>
              <a:t>39</a:t>
            </a:fld>
            <a:endParaRPr lang="en-US" dirty="0">
              <a:solidFill>
                <a:schemeClr val="tx1">
                  <a:lumMod val="95000"/>
                  <a:lumOff val="5000"/>
                </a:schemeClr>
              </a:solidFill>
            </a:endParaRPr>
          </a:p>
        </p:txBody>
      </p:sp>
      <p:pic>
        <p:nvPicPr>
          <p:cNvPr id="5" name="Picture 2" descr="C:\Documents and Settings\Demo\Desktop\Garrick DAWN jpegs\Art\rabbi'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25975" y="4377278"/>
            <a:ext cx="2211071" cy="127827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Speech Bubble: Rectangle with Corners Rounded 5">
            <a:extLst>
              <a:ext uri="{FF2B5EF4-FFF2-40B4-BE49-F238E27FC236}">
                <a16:creationId xmlns="" xmlns:a16="http://schemas.microsoft.com/office/drawing/2014/main" id="{B7EEC024-39E5-49BD-977C-5184556EA41C}"/>
              </a:ext>
            </a:extLst>
          </p:cNvPr>
          <p:cNvSpPr/>
          <p:nvPr/>
        </p:nvSpPr>
        <p:spPr>
          <a:xfrm>
            <a:off x="9195956" y="2423572"/>
            <a:ext cx="2014969" cy="612648"/>
          </a:xfrm>
          <a:prstGeom prst="wedgeRoundRectCallout">
            <a:avLst>
              <a:gd name="adj1" fmla="val -38117"/>
              <a:gd name="adj2" fmla="val 66847"/>
              <a:gd name="adj3" fmla="val 16667"/>
            </a:avLst>
          </a:prstGeom>
          <a:solidFill>
            <a:schemeClr val="bg1">
              <a:lumMod val="50000"/>
            </a:schemeClr>
          </a:solidFill>
          <a:ln w="76200">
            <a:solidFill>
              <a:srgbClr val="222BD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dirty="0">
                <a:ln w="28575">
                  <a:solidFill>
                    <a:srgbClr val="CC00FF"/>
                  </a:solidFill>
                </a:ln>
                <a:solidFill>
                  <a:srgbClr val="FFFF00"/>
                </a:solidFill>
                <a:effectLst>
                  <a:outerShdw blurRad="50800" dist="50800" dir="5400000" sx="101000" sy="101000" algn="ctr" rotWithShape="0">
                    <a:srgbClr val="34E9FC"/>
                  </a:outerShdw>
                </a:effectLst>
                <a:latin typeface="Snap ITC" panose="04040A07060A02020202" pitchFamily="82" charset="0"/>
              </a:rPr>
              <a:t>Derek</a:t>
            </a:r>
          </a:p>
        </p:txBody>
      </p:sp>
    </p:spTree>
    <p:extLst>
      <p:ext uri="{BB962C8B-B14F-4D97-AF65-F5344CB8AC3E}">
        <p14:creationId xmlns:p14="http://schemas.microsoft.com/office/powerpoint/2010/main" val="43284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anim calcmode="lin" valueType="num">
                                      <p:cBhvr>
                                        <p:cTn id="8"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additive="base">
                                        <p:cTn id="1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53" presetClass="entr" presetSubtype="16" fill="hold" nodeType="afterEffect">
                                  <p:stCondLst>
                                    <p:cond delay="500"/>
                                  </p:stCondLst>
                                  <p:childTnLst>
                                    <p:set>
                                      <p:cBhvr>
                                        <p:cTn id="18" dur="1" fill="hold">
                                          <p:stCondLst>
                                            <p:cond delay="0"/>
                                          </p:stCondLst>
                                        </p:cTn>
                                        <p:tgtEl>
                                          <p:spTgt spid="5"/>
                                        </p:tgtEl>
                                        <p:attrNameLst>
                                          <p:attrName>style.visibility</p:attrName>
                                        </p:attrNameLst>
                                      </p:cBhvr>
                                      <p:to>
                                        <p:strVal val="visible"/>
                                      </p:to>
                                    </p:set>
                                    <p:anim calcmode="lin" valueType="num">
                                      <p:cBhvr>
                                        <p:cTn id="19" dur="1250" fill="hold"/>
                                        <p:tgtEl>
                                          <p:spTgt spid="5"/>
                                        </p:tgtEl>
                                        <p:attrNameLst>
                                          <p:attrName>ppt_w</p:attrName>
                                        </p:attrNameLst>
                                      </p:cBhvr>
                                      <p:tavLst>
                                        <p:tav tm="0">
                                          <p:val>
                                            <p:fltVal val="0"/>
                                          </p:val>
                                        </p:tav>
                                        <p:tav tm="100000">
                                          <p:val>
                                            <p:strVal val="#ppt_w"/>
                                          </p:val>
                                        </p:tav>
                                      </p:tavLst>
                                    </p:anim>
                                    <p:anim calcmode="lin" valueType="num">
                                      <p:cBhvr>
                                        <p:cTn id="20" dur="1250" fill="hold"/>
                                        <p:tgtEl>
                                          <p:spTgt spid="5"/>
                                        </p:tgtEl>
                                        <p:attrNameLst>
                                          <p:attrName>ppt_h</p:attrName>
                                        </p:attrNameLst>
                                      </p:cBhvr>
                                      <p:tavLst>
                                        <p:tav tm="0">
                                          <p:val>
                                            <p:fltVal val="0"/>
                                          </p:val>
                                        </p:tav>
                                        <p:tav tm="100000">
                                          <p:val>
                                            <p:strVal val="#ppt_h"/>
                                          </p:val>
                                        </p:tav>
                                      </p:tavLst>
                                    </p:anim>
                                    <p:animEffect transition="in" filter="fade">
                                      <p:cBhvr>
                                        <p:cTn id="21"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2431" r="2431"/>
          <a:stretch>
            <a:fillRect/>
          </a:stretch>
        </p:blipFill>
        <p:spPr>
          <a:prstGeom prst="rect">
            <a:avLst/>
          </a:prstGeom>
          <a:ln w="88900" cap="sq" cmpd="thickThin">
            <a:solidFill>
              <a:srgbClr val="9900CC"/>
            </a:solidFill>
            <a:prstDash val="solid"/>
            <a:miter lim="800000"/>
          </a:ln>
          <a:effectLst>
            <a:innerShdw blurRad="76200">
              <a:srgbClr val="000000"/>
            </a:innerShdw>
          </a:effectLst>
          <a:scene3d>
            <a:camera prst="orthographicFront"/>
            <a:lightRig rig="threePt" dir="t"/>
          </a:scene3d>
          <a:sp3d>
            <a:bevelT w="101600" prst="riblet"/>
          </a:sp3d>
        </p:spPr>
      </p:pic>
      <p:sp>
        <p:nvSpPr>
          <p:cNvPr id="15" name="Text Placeholder 14"/>
          <p:cNvSpPr>
            <a:spLocks noGrp="1"/>
          </p:cNvSpPr>
          <p:nvPr>
            <p:ph type="body" sz="half" idx="2"/>
          </p:nvPr>
        </p:nvSpPr>
        <p:spPr>
          <a:xfrm>
            <a:off x="244700" y="309093"/>
            <a:ext cx="4527326" cy="6323527"/>
          </a:xfrm>
          <a:solidFill>
            <a:schemeClr val="accent1">
              <a:lumMod val="40000"/>
              <a:lumOff val="60000"/>
            </a:schemeClr>
          </a:solidFill>
          <a:ln w="76200">
            <a:solidFill>
              <a:srgbClr val="FB6BEA"/>
            </a:solidFill>
            <a:prstDash val="dashDot"/>
          </a:ln>
          <a:effectLst>
            <a:glow rad="101600">
              <a:schemeClr val="accent5">
                <a:satMod val="175000"/>
                <a:alpha val="40000"/>
              </a:schemeClr>
            </a:glow>
          </a:effectLst>
        </p:spPr>
        <p:txBody>
          <a:bodyPr tIns="182880">
            <a:noAutofit/>
            <a:scene3d>
              <a:camera prst="orthographicFront"/>
              <a:lightRig rig="threePt" dir="t"/>
            </a:scene3d>
            <a:sp3d extrusionH="57150">
              <a:bevelT w="38100" h="38100"/>
            </a:sp3d>
          </a:bodyPr>
          <a:lstStyle/>
          <a:p>
            <a:pPr algn="ctr"/>
            <a:r>
              <a:rPr lang="en-US" sz="5200" b="1" dirty="0">
                <a:ln>
                  <a:solidFill>
                    <a:srgbClr val="382030"/>
                  </a:solidFill>
                </a:ln>
                <a:solidFill>
                  <a:srgbClr val="D46DE7"/>
                </a:solidFill>
                <a:effectLst>
                  <a:outerShdw blurRad="38100" dist="38100" dir="2700000" algn="tl">
                    <a:srgbClr val="000000">
                      <a:alpha val="43137"/>
                    </a:srgbClr>
                  </a:outerShdw>
                </a:effectLst>
              </a:rPr>
              <a:t>The top surface portrays exquisite beauty.</a:t>
            </a:r>
          </a:p>
          <a:p>
            <a:pPr algn="ctr"/>
            <a:r>
              <a:rPr lang="en-US" sz="5400" b="1" dirty="0">
                <a:solidFill>
                  <a:srgbClr val="382030"/>
                </a:solidFill>
              </a:rPr>
              <a:t>Just below the surface is a more rugged look.</a:t>
            </a:r>
          </a:p>
        </p:txBody>
      </p:sp>
      <p:sp>
        <p:nvSpPr>
          <p:cNvPr id="2" name="Slide Number Placeholder 1"/>
          <p:cNvSpPr>
            <a:spLocks noGrp="1"/>
          </p:cNvSpPr>
          <p:nvPr>
            <p:ph type="sldNum" sz="quarter" idx="12"/>
          </p:nvPr>
        </p:nvSpPr>
        <p:spPr>
          <a:xfrm>
            <a:off x="9306797" y="6397914"/>
            <a:ext cx="2743200" cy="365125"/>
          </a:xfrm>
        </p:spPr>
        <p:txBody>
          <a:bodyPr/>
          <a:lstStyle/>
          <a:p>
            <a:fld id="{0B555D82-D20F-4DB7-B3E9-7B7EAC2F87A9}" type="slidenum">
              <a:rPr lang="en-US" smtClean="0">
                <a:solidFill>
                  <a:srgbClr val="000000"/>
                </a:solidFill>
              </a:rPr>
              <a:t>4</a:t>
            </a:fld>
            <a:endParaRPr lang="en-US" dirty="0">
              <a:solidFill>
                <a:srgbClr val="000000"/>
              </a:solidFill>
            </a:endParaRPr>
          </a:p>
        </p:txBody>
      </p:sp>
    </p:spTree>
    <p:extLst>
      <p:ext uri="{BB962C8B-B14F-4D97-AF65-F5344CB8AC3E}">
        <p14:creationId xmlns:p14="http://schemas.microsoft.com/office/powerpoint/2010/main" val="3702641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3037" y="197427"/>
            <a:ext cx="6722919" cy="832610"/>
          </a:xfrm>
          <a:gradFill>
            <a:gsLst>
              <a:gs pos="0">
                <a:srgbClr val="00FF00"/>
              </a:gs>
              <a:gs pos="50000">
                <a:schemeClr val="bg2">
                  <a:tint val="98000"/>
                  <a:satMod val="130000"/>
                  <a:shade val="90000"/>
                  <a:lumMod val="103000"/>
                </a:schemeClr>
              </a:gs>
              <a:gs pos="100000">
                <a:schemeClr val="bg2">
                  <a:shade val="63000"/>
                  <a:satMod val="120000"/>
                </a:schemeClr>
              </a:gs>
            </a:gsLst>
            <a:lin ang="5400000" scaled="0"/>
          </a:gradFill>
          <a:ln>
            <a:solidFill>
              <a:schemeClr val="bg2">
                <a:lumMod val="50000"/>
              </a:schemeClr>
            </a:solidFill>
          </a:ln>
          <a:effectLst>
            <a:glow rad="228600">
              <a:srgbClr val="CC0099">
                <a:alpha val="40000"/>
              </a:srgbClr>
            </a:glow>
          </a:effectLst>
          <a:scene3d>
            <a:camera prst="orthographicFront"/>
            <a:lightRig rig="threePt" dir="t"/>
          </a:scene3d>
          <a:sp3d>
            <a:bevelT w="114300" prst="artDeco"/>
          </a:sp3d>
        </p:spPr>
        <p:txBody>
          <a:bodyPr/>
          <a:lstStyle/>
          <a:p>
            <a:pPr algn="ctr"/>
            <a:r>
              <a:rPr lang="en-US" b="1" dirty="0">
                <a:solidFill>
                  <a:srgbClr val="0000FF"/>
                </a:solidFill>
                <a:effectLst>
                  <a:outerShdw blurRad="50800" dist="50800" dir="5400000" sx="101000" sy="101000" algn="ctr" rotWithShape="0">
                    <a:srgbClr val="FF99FF"/>
                  </a:outerShdw>
                </a:effectLst>
              </a:rPr>
              <a:t>Yahusha’s</a:t>
            </a:r>
            <a:r>
              <a:rPr lang="en-US" dirty="0">
                <a:solidFill>
                  <a:srgbClr val="0000FF"/>
                </a:solidFill>
              </a:rPr>
              <a:t> </a:t>
            </a:r>
            <a:r>
              <a:rPr lang="en-US" b="1" dirty="0">
                <a:solidFill>
                  <a:srgbClr val="0000FF"/>
                </a:solidFill>
              </a:rPr>
              <a:t>Example </a:t>
            </a:r>
            <a:r>
              <a:rPr lang="en-US" b="1" dirty="0">
                <a:solidFill>
                  <a:srgbClr val="0000FF"/>
                </a:solidFill>
                <a:effectLst>
                  <a:glow rad="228600">
                    <a:schemeClr val="accent4">
                      <a:satMod val="175000"/>
                      <a:alpha val="40000"/>
                    </a:schemeClr>
                  </a:glow>
                </a:effectLst>
              </a:rPr>
              <a:t>#2!</a:t>
            </a:r>
          </a:p>
        </p:txBody>
      </p:sp>
      <p:sp>
        <p:nvSpPr>
          <p:cNvPr id="3" name="Content Placeholder 2"/>
          <p:cNvSpPr>
            <a:spLocks noGrp="1"/>
          </p:cNvSpPr>
          <p:nvPr>
            <p:ph idx="1"/>
          </p:nvPr>
        </p:nvSpPr>
        <p:spPr>
          <a:xfrm>
            <a:off x="218409" y="1315993"/>
            <a:ext cx="11739810" cy="5344580"/>
          </a:xfrm>
          <a:solidFill>
            <a:schemeClr val="bg1">
              <a:lumMod val="85000"/>
            </a:schemeClr>
          </a:solidFill>
          <a:ln w="76200">
            <a:solidFill>
              <a:srgbClr val="0000FF"/>
            </a:solidFill>
          </a:ln>
          <a:effectLst>
            <a:glow rad="228600">
              <a:schemeClr val="accent4">
                <a:satMod val="175000"/>
                <a:alpha val="40000"/>
              </a:schemeClr>
            </a:glow>
          </a:effectLst>
          <a:scene3d>
            <a:camera prst="orthographicFront"/>
            <a:lightRig rig="threePt" dir="t"/>
          </a:scene3d>
          <a:sp3d>
            <a:bevelT w="139700" h="139700" prst="divot"/>
          </a:sp3d>
        </p:spPr>
        <p:txBody>
          <a:bodyPr lIns="182880" tIns="182880" anchor="ctr">
            <a:normAutofit/>
            <a:sp3d extrusionH="57150">
              <a:bevelT w="38100" h="38100"/>
            </a:sp3d>
          </a:bodyPr>
          <a:lstStyle/>
          <a:p>
            <a:pPr marL="1920240" indent="-1920240">
              <a:lnSpc>
                <a:spcPct val="110000"/>
              </a:lnSpc>
              <a:spcBef>
                <a:spcPts val="0"/>
              </a:spcBef>
              <a:spcAft>
                <a:spcPts val="1800"/>
              </a:spcAft>
              <a:buNone/>
            </a:pPr>
            <a:r>
              <a:rPr lang="en-US" dirty="0">
                <a:solidFill>
                  <a:srgbClr val="008080"/>
                </a:solidFill>
                <a:latin typeface="Georgia" panose="02040502050405020303" pitchFamily="18" charset="0"/>
              </a:rPr>
              <a:t>Luke 24:27</a:t>
            </a:r>
            <a:r>
              <a:rPr lang="en-US" dirty="0">
                <a:solidFill>
                  <a:prstClr val="black"/>
                </a:solidFill>
                <a:latin typeface="Georgia" panose="02040502050405020303" pitchFamily="18" charset="0"/>
              </a:rPr>
              <a:t>	</a:t>
            </a:r>
            <a:r>
              <a:rPr lang="en-US" dirty="0">
                <a:solidFill>
                  <a:schemeClr val="accent2">
                    <a:lumMod val="75000"/>
                  </a:schemeClr>
                </a:solidFill>
                <a:latin typeface="Georgia" panose="02040502050405020303" pitchFamily="18" charset="0"/>
              </a:rPr>
              <a:t> </a:t>
            </a:r>
            <a:r>
              <a:rPr lang="en-US" dirty="0">
                <a:solidFill>
                  <a:srgbClr val="ED7D31">
                    <a:lumMod val="75000"/>
                  </a:srgbClr>
                </a:solidFill>
                <a:latin typeface="Georgia" panose="02040502050405020303" pitchFamily="18" charset="0"/>
              </a:rPr>
              <a:t>And </a:t>
            </a:r>
            <a:r>
              <a:rPr lang="en-US" b="1" dirty="0">
                <a:ln>
                  <a:solidFill>
                    <a:srgbClr val="0000CC"/>
                  </a:solidFill>
                </a:ln>
                <a:solidFill>
                  <a:srgbClr val="ED7D31">
                    <a:lumMod val="75000"/>
                  </a:srgbClr>
                </a:solidFill>
                <a:effectLst>
                  <a:outerShdw blurRad="50800" dist="50800" dir="5400000" algn="ctr" rotWithShape="0">
                    <a:srgbClr val="CC00FF"/>
                  </a:outerShdw>
                </a:effectLst>
                <a:latin typeface="Georgia" panose="02040502050405020303" pitchFamily="18" charset="0"/>
              </a:rPr>
              <a:t>beginning at Mosheh </a:t>
            </a:r>
            <a:r>
              <a:rPr lang="en-US" b="1" dirty="0">
                <a:solidFill>
                  <a:srgbClr val="0000FF"/>
                </a:solidFill>
                <a:latin typeface="Arial Black" panose="020B0A04020102020204" pitchFamily="34" charset="0"/>
              </a:rPr>
              <a:t>[Torah] </a:t>
            </a:r>
            <a:r>
              <a:rPr lang="en-US" dirty="0">
                <a:solidFill>
                  <a:schemeClr val="accent2">
                    <a:lumMod val="75000"/>
                  </a:schemeClr>
                </a:solidFill>
                <a:latin typeface="Georgia" panose="02040502050405020303" pitchFamily="18" charset="0"/>
              </a:rPr>
              <a:t>and all the Prophets, </a:t>
            </a:r>
            <a:br>
              <a:rPr lang="en-US" dirty="0">
                <a:solidFill>
                  <a:schemeClr val="accent2">
                    <a:lumMod val="75000"/>
                  </a:schemeClr>
                </a:solidFill>
                <a:latin typeface="Georgia" panose="02040502050405020303" pitchFamily="18" charset="0"/>
              </a:rPr>
            </a:br>
            <a:r>
              <a:rPr lang="en-US" dirty="0">
                <a:solidFill>
                  <a:schemeClr val="accent2">
                    <a:lumMod val="75000"/>
                  </a:schemeClr>
                </a:solidFill>
                <a:latin typeface="Georgia" panose="02040502050405020303" pitchFamily="18" charset="0"/>
              </a:rPr>
              <a:t>He was explaining to them in all the Scriptures the </a:t>
            </a:r>
            <a:r>
              <a:rPr lang="en-US" i="1" dirty="0">
                <a:solidFill>
                  <a:schemeClr val="accent2">
                    <a:lumMod val="75000"/>
                  </a:schemeClr>
                </a:solidFill>
                <a:latin typeface="Georgia" panose="02040502050405020303" pitchFamily="18" charset="0"/>
              </a:rPr>
              <a:t>matters</a:t>
            </a:r>
            <a:r>
              <a:rPr lang="en-US" dirty="0">
                <a:solidFill>
                  <a:schemeClr val="accent2">
                    <a:lumMod val="75000"/>
                  </a:schemeClr>
                </a:solidFill>
                <a:latin typeface="Georgia" panose="02040502050405020303" pitchFamily="18" charset="0"/>
              </a:rPr>
              <a:t> concerning Himself.</a:t>
            </a:r>
          </a:p>
          <a:p>
            <a:pPr marL="1920240" indent="-1920240">
              <a:lnSpc>
                <a:spcPct val="110000"/>
              </a:lnSpc>
              <a:spcBef>
                <a:spcPts val="0"/>
              </a:spcBef>
              <a:spcAft>
                <a:spcPts val="1800"/>
              </a:spcAft>
              <a:buNone/>
            </a:pPr>
            <a:r>
              <a:rPr lang="en-US" dirty="0">
                <a:solidFill>
                  <a:sysClr val="windowText" lastClr="000000"/>
                </a:solidFill>
              </a:rPr>
              <a:t>Why is it that we </a:t>
            </a:r>
            <a:r>
              <a:rPr lang="en-US" b="1" u="sng" dirty="0">
                <a:solidFill>
                  <a:sysClr val="windowText" lastClr="000000"/>
                </a:solidFill>
                <a:latin typeface="Cooper Black" panose="0208090404030B020404" pitchFamily="18" charset="0"/>
              </a:rPr>
              <a:t>DO NOT</a:t>
            </a:r>
            <a:r>
              <a:rPr lang="en-US" b="1" dirty="0">
                <a:solidFill>
                  <a:sysClr val="windowText" lastClr="000000"/>
                </a:solidFill>
                <a:latin typeface="Cooper Black" panose="0208090404030B020404" pitchFamily="18" charset="0"/>
              </a:rPr>
              <a:t> </a:t>
            </a:r>
            <a:r>
              <a:rPr lang="en-US" dirty="0">
                <a:solidFill>
                  <a:sysClr val="windowText" lastClr="000000"/>
                </a:solidFill>
              </a:rPr>
              <a:t>read:  </a:t>
            </a:r>
            <a:r>
              <a:rPr lang="en-US" b="1" dirty="0">
                <a:ln>
                  <a:solidFill>
                    <a:srgbClr val="0000CC"/>
                  </a:solidFill>
                </a:ln>
                <a:solidFill>
                  <a:schemeClr val="accent2">
                    <a:lumMod val="75000"/>
                  </a:schemeClr>
                </a:solidFill>
                <a:latin typeface="Georgia" panose="02040502050405020303" pitchFamily="18" charset="0"/>
              </a:rPr>
              <a:t>And beginning at  -  </a:t>
            </a:r>
            <a:r>
              <a:rPr lang="en-US" sz="4400" b="1" dirty="0">
                <a:ln>
                  <a:solidFill>
                    <a:srgbClr val="0000CC"/>
                  </a:solidFill>
                </a:ln>
                <a:solidFill>
                  <a:srgbClr val="FF0000"/>
                </a:solidFill>
                <a:effectLst>
                  <a:glow rad="190500">
                    <a:srgbClr val="00FF00"/>
                  </a:glow>
                  <a:outerShdw blurRad="50800" dist="50800" dir="5400000" sx="101000" sy="101000" algn="ctr" rotWithShape="0">
                    <a:srgbClr val="00FF00"/>
                  </a:outerShdw>
                </a:effectLst>
                <a:latin typeface="Cooper Black" panose="0208090404030B020404" pitchFamily="18" charset="0"/>
              </a:rPr>
              <a:t>Enoch - ?</a:t>
            </a:r>
          </a:p>
          <a:p>
            <a:pPr marL="1920240" indent="-1920240">
              <a:lnSpc>
                <a:spcPct val="110000"/>
              </a:lnSpc>
              <a:spcBef>
                <a:spcPts val="0"/>
              </a:spcBef>
              <a:spcAft>
                <a:spcPts val="1800"/>
              </a:spcAft>
              <a:buNone/>
            </a:pPr>
            <a:endParaRPr lang="en-US" sz="4400" b="1" dirty="0">
              <a:ln>
                <a:solidFill>
                  <a:srgbClr val="0000CC"/>
                </a:solidFill>
              </a:ln>
              <a:solidFill>
                <a:srgbClr val="FF0000"/>
              </a:solidFill>
              <a:effectLst>
                <a:glow rad="190500">
                  <a:srgbClr val="00FF00"/>
                </a:glow>
                <a:outerShdw blurRad="50800" dist="50800" dir="5400000" sx="101000" sy="101000" algn="ctr" rotWithShape="0">
                  <a:srgbClr val="00FF00"/>
                </a:outerShdw>
              </a:effectLst>
              <a:latin typeface="Cooper Black" panose="0208090404030B020404" pitchFamily="18" charset="0"/>
            </a:endParaRPr>
          </a:p>
          <a:p>
            <a:pPr marL="1920240" indent="-1920240">
              <a:lnSpc>
                <a:spcPct val="110000"/>
              </a:lnSpc>
              <a:spcBef>
                <a:spcPts val="0"/>
              </a:spcBef>
              <a:spcAft>
                <a:spcPts val="1800"/>
              </a:spcAft>
              <a:buNone/>
            </a:pPr>
            <a:endParaRPr lang="en-US" dirty="0">
              <a:solidFill>
                <a:sysClr val="windowText" lastClr="000000"/>
              </a:solidFill>
            </a:endParaRPr>
          </a:p>
          <a:p>
            <a:pPr marL="1920240" indent="-1920240">
              <a:lnSpc>
                <a:spcPct val="110000"/>
              </a:lnSpc>
              <a:spcBef>
                <a:spcPts val="0"/>
              </a:spcBef>
              <a:spcAft>
                <a:spcPts val="1800"/>
              </a:spcAft>
              <a:buNone/>
            </a:pPr>
            <a:r>
              <a:rPr lang="en-US" dirty="0">
                <a:solidFill>
                  <a:sysClr val="windowText" lastClr="000000"/>
                </a:solidFill>
              </a:rPr>
              <a:t>Why is it that the Scriptures do </a:t>
            </a:r>
            <a:r>
              <a:rPr lang="en-US" b="1" u="sng" dirty="0">
                <a:solidFill>
                  <a:srgbClr val="FF0000"/>
                </a:solidFill>
              </a:rPr>
              <a:t>NOT</a:t>
            </a:r>
            <a:r>
              <a:rPr lang="en-US" dirty="0">
                <a:solidFill>
                  <a:sysClr val="windowText" lastClr="000000"/>
                </a:solidFill>
              </a:rPr>
              <a:t> consider the books of Enoch as </a:t>
            </a:r>
            <a:r>
              <a:rPr lang="en-US" b="1" dirty="0">
                <a:solidFill>
                  <a:srgbClr val="0000CC"/>
                </a:solidFill>
              </a:rPr>
              <a:t>Truth?</a:t>
            </a:r>
            <a:r>
              <a:rPr lang="en-US" dirty="0">
                <a:solidFill>
                  <a:sysClr val="windowText" lastClr="000000"/>
                </a:solidFill>
              </a:rPr>
              <a:t> </a:t>
            </a:r>
            <a:r>
              <a:rPr lang="en-US" b="1" dirty="0">
                <a:ln>
                  <a:solidFill>
                    <a:srgbClr val="0000CC"/>
                  </a:solidFill>
                </a:ln>
                <a:solidFill>
                  <a:schemeClr val="accent2">
                    <a:lumMod val="75000"/>
                  </a:schemeClr>
                </a:solidFill>
                <a:latin typeface="Georgia" panose="02040502050405020303" pitchFamily="18" charset="0"/>
              </a:rPr>
              <a:t> </a:t>
            </a:r>
            <a:r>
              <a:rPr lang="en-US" dirty="0">
                <a:solidFill>
                  <a:sysClr val="windowText" lastClr="000000"/>
                </a:solidFill>
              </a:rPr>
              <a:t> </a:t>
            </a:r>
          </a:p>
        </p:txBody>
      </p:sp>
      <p:sp>
        <p:nvSpPr>
          <p:cNvPr id="4" name="Slide Number Placeholder 3"/>
          <p:cNvSpPr>
            <a:spLocks noGrp="1"/>
          </p:cNvSpPr>
          <p:nvPr>
            <p:ph type="sldNum" sz="quarter" idx="12"/>
          </p:nvPr>
        </p:nvSpPr>
        <p:spPr>
          <a:xfrm>
            <a:off x="9047022" y="6127748"/>
            <a:ext cx="2743200" cy="365125"/>
          </a:xfrm>
        </p:spPr>
        <p:txBody>
          <a:bodyPr/>
          <a:lstStyle/>
          <a:p>
            <a:fld id="{0B555D82-D20F-4DB7-B3E9-7B7EAC2F87A9}" type="slidenum">
              <a:rPr lang="en-US" smtClean="0">
                <a:solidFill>
                  <a:schemeClr val="tx1">
                    <a:lumMod val="95000"/>
                    <a:lumOff val="5000"/>
                  </a:schemeClr>
                </a:solidFill>
              </a:rPr>
              <a:t>40</a:t>
            </a:fld>
            <a:endParaRPr lang="en-US" dirty="0">
              <a:solidFill>
                <a:schemeClr val="tx1">
                  <a:lumMod val="95000"/>
                  <a:lumOff val="5000"/>
                </a:schemeClr>
              </a:solidFill>
            </a:endParaRPr>
          </a:p>
        </p:txBody>
      </p:sp>
      <p:sp>
        <p:nvSpPr>
          <p:cNvPr id="7" name="Rectangle 6">
            <a:extLst>
              <a:ext uri="{FF2B5EF4-FFF2-40B4-BE49-F238E27FC236}">
                <a16:creationId xmlns="" xmlns:a16="http://schemas.microsoft.com/office/drawing/2014/main" id="{31B1169D-C1A0-4A61-91F1-091904002637}"/>
              </a:ext>
            </a:extLst>
          </p:cNvPr>
          <p:cNvSpPr/>
          <p:nvPr/>
        </p:nvSpPr>
        <p:spPr>
          <a:xfrm>
            <a:off x="430214" y="4479133"/>
            <a:ext cx="11265764" cy="1282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r>
              <a:rPr lang="en-CA" sz="2800" dirty="0">
                <a:solidFill>
                  <a:schemeClr val="tx1"/>
                </a:solidFill>
              </a:rPr>
              <a:t>Could it be that the </a:t>
            </a:r>
            <a:r>
              <a:rPr lang="en-CA" sz="2800" b="1" dirty="0">
                <a:ln>
                  <a:solidFill>
                    <a:srgbClr val="0000CC"/>
                  </a:solidFill>
                </a:ln>
                <a:solidFill>
                  <a:srgbClr val="FF3399"/>
                </a:solidFill>
                <a:effectLst>
                  <a:glow rad="127000">
                    <a:srgbClr val="FFFF00"/>
                  </a:glow>
                </a:effectLst>
              </a:rPr>
              <a:t>evidences</a:t>
            </a:r>
            <a:r>
              <a:rPr lang="en-CA" sz="2800" dirty="0">
                <a:solidFill>
                  <a:schemeClr val="tx1"/>
                </a:solidFill>
              </a:rPr>
              <a:t> of the </a:t>
            </a:r>
            <a:r>
              <a:rPr lang="en-CA" sz="2800" u="sng" dirty="0">
                <a:solidFill>
                  <a:schemeClr val="tx1"/>
                </a:solidFill>
              </a:rPr>
              <a:t>numerous books</a:t>
            </a:r>
            <a:r>
              <a:rPr lang="en-CA" sz="2800" dirty="0">
                <a:solidFill>
                  <a:schemeClr val="tx1"/>
                </a:solidFill>
              </a:rPr>
              <a:t> of Enoch (</a:t>
            </a:r>
            <a:r>
              <a:rPr lang="en-CA" sz="2800" dirty="0">
                <a:solidFill>
                  <a:srgbClr val="FF0000"/>
                </a:solidFill>
              </a:rPr>
              <a:t>that all vary from each other</a:t>
            </a:r>
            <a:r>
              <a:rPr lang="en-CA" sz="2800" dirty="0">
                <a:solidFill>
                  <a:schemeClr val="tx1"/>
                </a:solidFill>
              </a:rPr>
              <a:t>), exposing they were written shortly p</a:t>
            </a:r>
            <a:r>
              <a:rPr lang="en-CA" sz="2800" u="sng" dirty="0">
                <a:solidFill>
                  <a:schemeClr val="tx1"/>
                </a:solidFill>
              </a:rPr>
              <a:t>rior to </a:t>
            </a:r>
            <a:r>
              <a:rPr lang="en-CA" sz="2800" b="1" u="sng" dirty="0">
                <a:solidFill>
                  <a:srgbClr val="0000CC"/>
                </a:solidFill>
              </a:rPr>
              <a:t>Yahusha</a:t>
            </a:r>
            <a:r>
              <a:rPr lang="en-CA" sz="2800" u="sng" dirty="0">
                <a:solidFill>
                  <a:schemeClr val="tx1"/>
                </a:solidFill>
              </a:rPr>
              <a:t> livin</a:t>
            </a:r>
            <a:r>
              <a:rPr lang="en-CA" sz="2800" dirty="0">
                <a:solidFill>
                  <a:schemeClr val="tx1"/>
                </a:solidFill>
              </a:rPr>
              <a:t>g </a:t>
            </a:r>
            <a:r>
              <a:rPr lang="en-CA" sz="2800" u="sng" dirty="0">
                <a:solidFill>
                  <a:schemeClr val="tx1"/>
                </a:solidFill>
              </a:rPr>
              <a:t>on this earth</a:t>
            </a:r>
            <a:r>
              <a:rPr lang="en-CA" sz="2800" dirty="0">
                <a:solidFill>
                  <a:schemeClr val="tx1"/>
                </a:solidFill>
              </a:rPr>
              <a:t> </a:t>
            </a:r>
            <a:r>
              <a:rPr lang="en-CA" sz="2800" u="sng" dirty="0">
                <a:solidFill>
                  <a:schemeClr val="tx1"/>
                </a:solidFill>
              </a:rPr>
              <a:t>and throu</a:t>
            </a:r>
            <a:r>
              <a:rPr lang="en-CA" sz="2800" dirty="0">
                <a:solidFill>
                  <a:schemeClr val="tx1"/>
                </a:solidFill>
              </a:rPr>
              <a:t>g</a:t>
            </a:r>
            <a:r>
              <a:rPr lang="en-CA" sz="2800" u="sng" dirty="0">
                <a:solidFill>
                  <a:schemeClr val="tx1"/>
                </a:solidFill>
              </a:rPr>
              <a:t>h His lifetime</a:t>
            </a:r>
            <a:r>
              <a:rPr lang="en-CA" sz="2800" dirty="0">
                <a:solidFill>
                  <a:schemeClr val="tx1"/>
                </a:solidFill>
              </a:rPr>
              <a:t>; could these evidences </a:t>
            </a:r>
            <a:r>
              <a:rPr lang="en-CA" sz="2800" b="1" dirty="0">
                <a:solidFill>
                  <a:schemeClr val="tx1"/>
                </a:solidFill>
                <a:effectLst>
                  <a:outerShdw blurRad="50800" dist="50800" dir="5400000" algn="ctr" rotWithShape="0">
                    <a:srgbClr val="34E9FC"/>
                  </a:outerShdw>
                </a:effectLst>
              </a:rPr>
              <a:t>be factual?  </a:t>
            </a:r>
          </a:p>
        </p:txBody>
      </p:sp>
      <p:sp>
        <p:nvSpPr>
          <p:cNvPr id="5" name="Right Brace 4">
            <a:extLst>
              <a:ext uri="{FF2B5EF4-FFF2-40B4-BE49-F238E27FC236}">
                <a16:creationId xmlns="" xmlns:a16="http://schemas.microsoft.com/office/drawing/2014/main" id="{42014D17-DDAC-4889-A123-C8514AA4F678}"/>
              </a:ext>
            </a:extLst>
          </p:cNvPr>
          <p:cNvSpPr/>
          <p:nvPr/>
        </p:nvSpPr>
        <p:spPr>
          <a:xfrm rot="16200000">
            <a:off x="4636903" y="-576181"/>
            <a:ext cx="832610" cy="3813770"/>
          </a:xfrm>
          <a:prstGeom prst="rightBrace">
            <a:avLst>
              <a:gd name="adj1" fmla="val 52711"/>
              <a:gd name="adj2" fmla="val 36568"/>
            </a:avLst>
          </a:prstGeom>
          <a:solidFill>
            <a:srgbClr val="FF99FF"/>
          </a:solidFill>
          <a:ln w="57150">
            <a:solidFill>
              <a:srgbClr val="CC0099"/>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Tree>
    <p:extLst>
      <p:ext uri="{BB962C8B-B14F-4D97-AF65-F5344CB8AC3E}">
        <p14:creationId xmlns:p14="http://schemas.microsoft.com/office/powerpoint/2010/main" val="177722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7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0830" y="68557"/>
            <a:ext cx="5383370" cy="793889"/>
          </a:xfrm>
          <a:solidFill>
            <a:schemeClr val="bg1">
              <a:lumMod val="85000"/>
            </a:schemeClr>
          </a:solidFill>
          <a:ln>
            <a:solidFill>
              <a:schemeClr val="bg1">
                <a:lumMod val="50000"/>
              </a:schemeClr>
            </a:solidFill>
          </a:ln>
          <a:effectLst>
            <a:glow rad="101600">
              <a:srgbClr val="FF0000">
                <a:alpha val="60000"/>
              </a:srgbClr>
            </a:glow>
          </a:effectLst>
          <a:scene3d>
            <a:camera prst="orthographicFront"/>
            <a:lightRig rig="threePt" dir="t"/>
          </a:scene3d>
          <a:sp3d>
            <a:bevelT/>
          </a:sp3d>
        </p:spPr>
        <p:txBody>
          <a:bodyPr>
            <a:sp3d extrusionH="57150">
              <a:bevelT h="25400" prst="softRound"/>
            </a:sp3d>
          </a:bodyPr>
          <a:lstStyle/>
          <a:p>
            <a:pPr algn="ctr"/>
            <a:r>
              <a:rPr lang="en-US" b="1" dirty="0" err="1">
                <a:solidFill>
                  <a:srgbClr val="0000FF"/>
                </a:solidFill>
              </a:rPr>
              <a:t>Yahusha’s</a:t>
            </a:r>
            <a:r>
              <a:rPr lang="en-US" b="1" dirty="0">
                <a:solidFill>
                  <a:srgbClr val="0000FF"/>
                </a:solidFill>
              </a:rPr>
              <a:t> </a:t>
            </a:r>
            <a:r>
              <a:rPr lang="en-US" u="sng" dirty="0">
                <a:solidFill>
                  <a:srgbClr val="CC0099"/>
                </a:solidFill>
                <a:latin typeface="Arial Black" panose="020B0A04020102020204" pitchFamily="34" charset="0"/>
              </a:rPr>
              <a:t>HAMMER</a:t>
            </a:r>
          </a:p>
        </p:txBody>
      </p:sp>
      <p:sp>
        <p:nvSpPr>
          <p:cNvPr id="3" name="Content Placeholder 2"/>
          <p:cNvSpPr>
            <a:spLocks noGrp="1"/>
          </p:cNvSpPr>
          <p:nvPr>
            <p:ph idx="1"/>
          </p:nvPr>
        </p:nvSpPr>
        <p:spPr>
          <a:xfrm>
            <a:off x="309093" y="972649"/>
            <a:ext cx="11500834" cy="5708708"/>
          </a:xfrm>
          <a:solidFill>
            <a:schemeClr val="accent4">
              <a:lumMod val="60000"/>
              <a:lumOff val="40000"/>
            </a:schemeClr>
          </a:solidFill>
          <a:ln w="38100">
            <a:solidFill>
              <a:srgbClr val="FF0000"/>
            </a:solidFill>
          </a:ln>
          <a:effectLst>
            <a:glow rad="228600">
              <a:schemeClr val="accent1">
                <a:satMod val="175000"/>
                <a:alpha val="40000"/>
              </a:schemeClr>
            </a:glow>
          </a:effectLst>
          <a:scene3d>
            <a:camera prst="orthographicFront"/>
            <a:lightRig rig="threePt" dir="t"/>
          </a:scene3d>
          <a:sp3d>
            <a:bevelT w="114300" prst="artDeco"/>
          </a:sp3d>
        </p:spPr>
        <p:txBody>
          <a:bodyPr lIns="182880">
            <a:normAutofit fontScale="92500" lnSpcReduction="10000"/>
            <a:sp3d extrusionH="57150">
              <a:bevelT w="38100" h="38100"/>
            </a:sp3d>
          </a:bodyPr>
          <a:lstStyle/>
          <a:p>
            <a:pPr marL="365760" indent="-914400">
              <a:buNone/>
            </a:pPr>
            <a:endParaRPr lang="en-US" sz="800" dirty="0">
              <a:solidFill>
                <a:srgbClr val="008080"/>
              </a:solidFill>
              <a:latin typeface="Georgia" panose="02040502050405020303" pitchFamily="18" charset="0"/>
            </a:endParaRPr>
          </a:p>
          <a:p>
            <a:pPr marL="365760" indent="-914400">
              <a:buNone/>
            </a:pPr>
            <a:r>
              <a:rPr lang="en-US" dirty="0">
                <a:solidFill>
                  <a:srgbClr val="008080"/>
                </a:solidFill>
                <a:latin typeface="Georgia" panose="02040502050405020303" pitchFamily="18" charset="0"/>
              </a:rPr>
              <a:t>John 7:19</a:t>
            </a:r>
            <a:r>
              <a:rPr lang="en-US" dirty="0">
                <a:solidFill>
                  <a:prstClr val="black"/>
                </a:solidFill>
                <a:latin typeface="Georgia" panose="02040502050405020303" pitchFamily="18" charset="0"/>
              </a:rPr>
              <a:t>  </a:t>
            </a:r>
          </a:p>
          <a:p>
            <a:pPr marL="365760" indent="-914400">
              <a:spcAft>
                <a:spcPts val="1200"/>
              </a:spcAft>
              <a:buNone/>
            </a:pPr>
            <a:r>
              <a:rPr lang="en-US" dirty="0">
                <a:solidFill>
                  <a:prstClr val="black"/>
                </a:solidFill>
                <a:latin typeface="Georgia" panose="02040502050405020303" pitchFamily="18" charset="0"/>
              </a:rPr>
              <a:t>	“Did not </a:t>
            </a:r>
            <a:r>
              <a:rPr lang="en-US" dirty="0" err="1">
                <a:solidFill>
                  <a:prstClr val="black"/>
                </a:solidFill>
                <a:latin typeface="Georgia" panose="02040502050405020303" pitchFamily="18" charset="0"/>
              </a:rPr>
              <a:t>Mosheh</a:t>
            </a:r>
            <a:r>
              <a:rPr lang="en-US" dirty="0">
                <a:solidFill>
                  <a:prstClr val="black"/>
                </a:solidFill>
                <a:latin typeface="Georgia" panose="02040502050405020303" pitchFamily="18" charset="0"/>
              </a:rPr>
              <a:t> give you the Torah? </a:t>
            </a:r>
            <a:br>
              <a:rPr lang="en-US" dirty="0">
                <a:solidFill>
                  <a:prstClr val="black"/>
                </a:solidFill>
                <a:latin typeface="Georgia" panose="02040502050405020303" pitchFamily="18" charset="0"/>
              </a:rPr>
            </a:br>
            <a:r>
              <a:rPr lang="en-US" sz="5400" dirty="0">
                <a:solidFill>
                  <a:srgbClr val="0000FF"/>
                </a:solidFill>
                <a:latin typeface="Georgia" panose="02040502050405020303" pitchFamily="18" charset="0"/>
              </a:rPr>
              <a:t>Yet </a:t>
            </a:r>
            <a:r>
              <a:rPr lang="en-US" sz="5400" dirty="0">
                <a:solidFill>
                  <a:srgbClr val="0000FF"/>
                </a:solidFill>
                <a:effectLst>
                  <a:outerShdw blurRad="50800" dist="50800" dir="5400000" sx="102000" sy="102000" algn="ctr" rotWithShape="0">
                    <a:srgbClr val="00FF00"/>
                  </a:outerShdw>
                </a:effectLst>
                <a:latin typeface="Georgia" panose="02040502050405020303" pitchFamily="18" charset="0"/>
              </a:rPr>
              <a:t>not one</a:t>
            </a:r>
            <a:r>
              <a:rPr lang="en-US" sz="5400" dirty="0">
                <a:solidFill>
                  <a:srgbClr val="0000FF"/>
                </a:solidFill>
                <a:latin typeface="Georgia" panose="02040502050405020303" pitchFamily="18" charset="0"/>
              </a:rPr>
              <a:t> of you 	        the Torah!</a:t>
            </a:r>
            <a:r>
              <a:rPr lang="en-US" sz="5400" dirty="0">
                <a:solidFill>
                  <a:prstClr val="black"/>
                </a:solidFill>
                <a:latin typeface="Georgia" panose="02040502050405020303" pitchFamily="18" charset="0"/>
              </a:rPr>
              <a:t> </a:t>
            </a:r>
            <a:r>
              <a:rPr lang="en-US" sz="7200" dirty="0">
                <a:solidFill>
                  <a:prstClr val="black"/>
                </a:solidFill>
                <a:latin typeface="Georgia" panose="02040502050405020303" pitchFamily="18" charset="0"/>
              </a:rPr>
              <a:t/>
            </a:r>
            <a:br>
              <a:rPr lang="en-US" sz="7200" dirty="0">
                <a:solidFill>
                  <a:prstClr val="black"/>
                </a:solidFill>
                <a:latin typeface="Georgia" panose="02040502050405020303" pitchFamily="18" charset="0"/>
              </a:rPr>
            </a:br>
            <a:r>
              <a:rPr lang="en-US" dirty="0">
                <a:solidFill>
                  <a:prstClr val="black"/>
                </a:solidFill>
                <a:latin typeface="Georgia" panose="02040502050405020303" pitchFamily="18" charset="0"/>
              </a:rPr>
              <a:t>Why do you seek to kill Me?”</a:t>
            </a:r>
          </a:p>
          <a:p>
            <a:pPr marL="365760" indent="-914400">
              <a:spcAft>
                <a:spcPts val="600"/>
              </a:spcAft>
              <a:buNone/>
            </a:pPr>
            <a:r>
              <a:rPr lang="en-US" b="1" i="1" dirty="0">
                <a:solidFill>
                  <a:srgbClr val="008080"/>
                </a:solidFill>
                <a:latin typeface="Georgia" panose="02040502050405020303" pitchFamily="18" charset="0"/>
              </a:rPr>
              <a:t>Note:  </a:t>
            </a:r>
            <a:r>
              <a:rPr lang="en-US" sz="3000" b="1" i="1" dirty="0">
                <a:solidFill>
                  <a:srgbClr val="CC0099"/>
                </a:solidFill>
                <a:effectLst>
                  <a:glow rad="101600">
                    <a:srgbClr val="00FF00">
                      <a:alpha val="60000"/>
                    </a:srgbClr>
                  </a:glow>
                </a:effectLst>
                <a:latin typeface="Georgia" panose="02040502050405020303" pitchFamily="18" charset="0"/>
              </a:rPr>
              <a:t>“DOES” </a:t>
            </a:r>
            <a:r>
              <a:rPr lang="en-US" dirty="0">
                <a:solidFill>
                  <a:prstClr val="black"/>
                </a:solidFill>
                <a:latin typeface="Georgia" panose="02040502050405020303" pitchFamily="18" charset="0"/>
              </a:rPr>
              <a:t>is an </a:t>
            </a:r>
            <a:r>
              <a:rPr lang="en-US" dirty="0">
                <a:solidFill>
                  <a:prstClr val="black"/>
                </a:solidFill>
                <a:effectLst>
                  <a:glow rad="101600">
                    <a:srgbClr val="34E9FC">
                      <a:alpha val="60000"/>
                    </a:srgbClr>
                  </a:glow>
                </a:effectLst>
                <a:latin typeface="Georgia" panose="02040502050405020303" pitchFamily="18" charset="0"/>
              </a:rPr>
              <a:t>action</a:t>
            </a:r>
            <a:r>
              <a:rPr lang="en-US" dirty="0">
                <a:solidFill>
                  <a:prstClr val="black"/>
                </a:solidFill>
                <a:latin typeface="Georgia" panose="02040502050405020303" pitchFamily="18" charset="0"/>
              </a:rPr>
              <a:t> word, </a:t>
            </a:r>
            <a:r>
              <a:rPr lang="en-US" b="1" i="1" dirty="0">
                <a:solidFill>
                  <a:prstClr val="black"/>
                </a:solidFill>
                <a:latin typeface="Georgia" panose="02040502050405020303" pitchFamily="18" charset="0"/>
              </a:rPr>
              <a:t>not a belief value.  </a:t>
            </a:r>
            <a:r>
              <a:rPr lang="en-US" dirty="0">
                <a:solidFill>
                  <a:prstClr val="black"/>
                </a:solidFill>
                <a:latin typeface="Georgia" panose="02040502050405020303" pitchFamily="18" charset="0"/>
              </a:rPr>
              <a:t>Physical steps must be taken to fulfill this word. </a:t>
            </a:r>
            <a:r>
              <a:rPr lang="en-US" dirty="0">
                <a:solidFill>
                  <a:srgbClr val="0000FF"/>
                </a:solidFill>
                <a:latin typeface="Georgia" panose="02040502050405020303" pitchFamily="18" charset="0"/>
              </a:rPr>
              <a:t> </a:t>
            </a:r>
            <a:r>
              <a:rPr lang="en-US" dirty="0">
                <a:solidFill>
                  <a:srgbClr val="FF0000"/>
                </a:solidFill>
                <a:latin typeface="Georgia" panose="02040502050405020303" pitchFamily="18" charset="0"/>
              </a:rPr>
              <a:t>What physical action were the Pharisees, either innocently or intentionally, going afoul with by </a:t>
            </a:r>
            <a:br>
              <a:rPr lang="en-US" dirty="0">
                <a:solidFill>
                  <a:srgbClr val="FF0000"/>
                </a:solidFill>
                <a:latin typeface="Georgia" panose="02040502050405020303" pitchFamily="18" charset="0"/>
              </a:rPr>
            </a:br>
            <a:r>
              <a:rPr lang="en-US" dirty="0">
                <a:solidFill>
                  <a:srgbClr val="FF0000"/>
                </a:solidFill>
                <a:latin typeface="Georgia" panose="02040502050405020303" pitchFamily="18" charset="0"/>
              </a:rPr>
              <a:t>observing </a:t>
            </a:r>
            <a:r>
              <a:rPr lang="en-US" b="1" u="sng" dirty="0">
                <a:latin typeface="Georgia" panose="02040502050405020303" pitchFamily="18" charset="0"/>
              </a:rPr>
              <a:t>their</a:t>
            </a:r>
            <a:r>
              <a:rPr lang="en-US" dirty="0">
                <a:latin typeface="Georgia" panose="02040502050405020303" pitchFamily="18" charset="0"/>
              </a:rPr>
              <a:t> </a:t>
            </a:r>
            <a:r>
              <a:rPr lang="en-US" dirty="0">
                <a:solidFill>
                  <a:srgbClr val="FF0000"/>
                </a:solidFill>
                <a:latin typeface="Georgia" panose="02040502050405020303" pitchFamily="18" charset="0"/>
              </a:rPr>
              <a:t>Feasts </a:t>
            </a:r>
            <a:r>
              <a:rPr lang="en-US" dirty="0">
                <a:latin typeface="Georgia" panose="02040502050405020303" pitchFamily="18" charset="0"/>
              </a:rPr>
              <a:t>(the feasts of the Yehudim)? </a:t>
            </a:r>
            <a:endParaRPr lang="en-US" sz="500" baseline="30000" dirty="0">
              <a:latin typeface="Georgia" panose="02040502050405020303" pitchFamily="18" charset="0"/>
            </a:endParaRPr>
          </a:p>
          <a:p>
            <a:pPr marL="365760" indent="-914400">
              <a:buNone/>
            </a:pPr>
            <a:r>
              <a:rPr lang="en-US" dirty="0"/>
              <a:t>Read also -  </a:t>
            </a:r>
            <a:r>
              <a:rPr lang="en-US" dirty="0">
                <a:solidFill>
                  <a:srgbClr val="00B050"/>
                </a:solidFill>
              </a:rPr>
              <a:t>Matthew 5:20.   </a:t>
            </a:r>
            <a:r>
              <a:rPr lang="en-US" dirty="0"/>
              <a:t>What is it that we need to be doing that</a:t>
            </a:r>
            <a:br>
              <a:rPr lang="en-US" dirty="0"/>
            </a:br>
            <a:r>
              <a:rPr lang="en-US" dirty="0"/>
              <a:t> </a:t>
            </a:r>
            <a:r>
              <a:rPr lang="en-US" b="1" dirty="0">
                <a:solidFill>
                  <a:srgbClr val="FF0000"/>
                </a:solidFill>
              </a:rPr>
              <a:t>“</a:t>
            </a:r>
            <a:r>
              <a:rPr lang="en-US" b="1" dirty="0">
                <a:ln>
                  <a:solidFill>
                    <a:schemeClr val="tx1"/>
                  </a:solidFill>
                </a:ln>
                <a:solidFill>
                  <a:srgbClr val="FF0000"/>
                </a:solidFill>
                <a:effectLst>
                  <a:outerShdw blurRad="50800" dist="50800" dir="5400000" algn="ctr" rotWithShape="0">
                    <a:srgbClr val="D46DE7"/>
                  </a:outerShdw>
                </a:effectLst>
              </a:rPr>
              <a:t>exceeds</a:t>
            </a:r>
            <a:r>
              <a:rPr lang="en-US" b="1" dirty="0">
                <a:solidFill>
                  <a:srgbClr val="FF0000"/>
                </a:solidFill>
              </a:rPr>
              <a:t>” </a:t>
            </a:r>
            <a:r>
              <a:rPr lang="en-US" dirty="0"/>
              <a:t>that of the Scribes and Pharisees?</a:t>
            </a:r>
          </a:p>
          <a:p>
            <a:pPr marL="365760" indent="-914400">
              <a:buNone/>
            </a:pPr>
            <a:endParaRPr lang="en-US" sz="500" dirty="0"/>
          </a:p>
          <a:p>
            <a:pPr marL="365760" indent="-914400">
              <a:buNone/>
            </a:pPr>
            <a:r>
              <a:rPr lang="en-US" dirty="0"/>
              <a:t>What declaration from </a:t>
            </a:r>
            <a:r>
              <a:rPr lang="en-US" b="1" dirty="0">
                <a:solidFill>
                  <a:srgbClr val="0000FF"/>
                </a:solidFill>
              </a:rPr>
              <a:t>Yahusha</a:t>
            </a:r>
            <a:r>
              <a:rPr lang="en-US" dirty="0"/>
              <a:t> should send </a:t>
            </a:r>
            <a:r>
              <a:rPr lang="en-US" b="1" dirty="0">
                <a:solidFill>
                  <a:srgbClr val="FF0000"/>
                </a:solidFill>
              </a:rPr>
              <a:t>red flags </a:t>
            </a:r>
            <a:r>
              <a:rPr lang="en-US" dirty="0"/>
              <a:t>blazing into </a:t>
            </a:r>
            <a:br>
              <a:rPr lang="en-US" dirty="0"/>
            </a:br>
            <a:r>
              <a:rPr lang="en-US" dirty="0"/>
              <a:t>the sky before our eyes?</a:t>
            </a:r>
          </a:p>
        </p:txBody>
      </p:sp>
      <p:sp>
        <p:nvSpPr>
          <p:cNvPr id="4" name="Lightning Bolt 3"/>
          <p:cNvSpPr/>
          <p:nvPr/>
        </p:nvSpPr>
        <p:spPr>
          <a:xfrm rot="5400000">
            <a:off x="7596299" y="-59151"/>
            <a:ext cx="1790161" cy="2511385"/>
          </a:xfrm>
          <a:prstGeom prst="lightningBolt">
            <a:avLst/>
          </a:prstGeom>
          <a:solidFill>
            <a:srgbClr val="66FF33"/>
          </a:solidFill>
          <a:ln w="76200">
            <a:solidFill>
              <a:srgbClr val="008080"/>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303956" y="4240504"/>
            <a:ext cx="3992450" cy="1409979"/>
            <a:chOff x="7727324" y="4262908"/>
            <a:chExt cx="3992450" cy="1409979"/>
          </a:xfrm>
        </p:grpSpPr>
        <p:sp>
          <p:nvSpPr>
            <p:cNvPr id="5" name="Flowchart: Punched Tape 4"/>
            <p:cNvSpPr/>
            <p:nvPr/>
          </p:nvSpPr>
          <p:spPr>
            <a:xfrm>
              <a:off x="10496281" y="4262908"/>
              <a:ext cx="1223493" cy="1409979"/>
            </a:xfrm>
            <a:prstGeom prst="flowChartPunchedTape">
              <a:avLst/>
            </a:prstGeom>
            <a:solidFill>
              <a:srgbClr val="FF0000"/>
            </a:solidFill>
            <a:ln w="57150">
              <a:solidFill>
                <a:schemeClr val="tx1">
                  <a:lumMod val="50000"/>
                  <a:lumOff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US" sz="8000" dirty="0">
                  <a:ln>
                    <a:solidFill>
                      <a:schemeClr val="tx1"/>
                    </a:solidFill>
                  </a:ln>
                  <a:solidFill>
                    <a:srgbClr val="34E9FC"/>
                  </a:solidFill>
                  <a:latin typeface="Arial Black" panose="020B0A04020102020204" pitchFamily="34" charset="0"/>
                </a:rPr>
                <a:t>!</a:t>
              </a:r>
            </a:p>
          </p:txBody>
        </p:sp>
        <p:cxnSp>
          <p:nvCxnSpPr>
            <p:cNvPr id="7" name="Straight Connector 6"/>
            <p:cNvCxnSpPr/>
            <p:nvPr/>
          </p:nvCxnSpPr>
          <p:spPr>
            <a:xfrm flipH="1">
              <a:off x="8023538" y="5229262"/>
              <a:ext cx="2446986" cy="38637"/>
            </a:xfrm>
            <a:prstGeom prst="line">
              <a:avLst/>
            </a:prstGeom>
            <a:ln w="76200">
              <a:solidFill>
                <a:srgbClr val="FF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7727324" y="5255020"/>
              <a:ext cx="309093" cy="412124"/>
            </a:xfrm>
            <a:prstGeom prst="straightConnector1">
              <a:avLst/>
            </a:prstGeom>
            <a:ln w="76200">
              <a:solidFill>
                <a:srgbClr val="FF0000"/>
              </a:solidFill>
              <a:headEnd type="none" w="med" len="med"/>
              <a:tailEnd type="arrow"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
        <p:nvSpPr>
          <p:cNvPr id="6" name="Slide Number Placeholder 5"/>
          <p:cNvSpPr>
            <a:spLocks noGrp="1"/>
          </p:cNvSpPr>
          <p:nvPr>
            <p:ph type="sldNum" sz="quarter" idx="12"/>
          </p:nvPr>
        </p:nvSpPr>
        <p:spPr>
          <a:xfrm>
            <a:off x="8984676" y="6242049"/>
            <a:ext cx="2743200" cy="365125"/>
          </a:xfrm>
        </p:spPr>
        <p:txBody>
          <a:bodyPr/>
          <a:lstStyle/>
          <a:p>
            <a:fld id="{0B555D82-D20F-4DB7-B3E9-7B7EAC2F87A9}" type="slidenum">
              <a:rPr lang="en-US" smtClean="0">
                <a:solidFill>
                  <a:schemeClr val="tx1">
                    <a:lumMod val="95000"/>
                    <a:lumOff val="5000"/>
                  </a:schemeClr>
                </a:solidFill>
              </a:rPr>
              <a:t>41</a:t>
            </a:fld>
            <a:endParaRPr lang="en-US" dirty="0">
              <a:solidFill>
                <a:schemeClr val="tx1">
                  <a:lumMod val="95000"/>
                  <a:lumOff val="5000"/>
                </a:schemeClr>
              </a:solidFill>
            </a:endParaRPr>
          </a:p>
        </p:txBody>
      </p:sp>
      <p:sp>
        <p:nvSpPr>
          <p:cNvPr id="8" name="Rectangle 7"/>
          <p:cNvSpPr/>
          <p:nvPr/>
        </p:nvSpPr>
        <p:spPr>
          <a:xfrm>
            <a:off x="6054659" y="1978835"/>
            <a:ext cx="1889639" cy="5200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r>
              <a:rPr lang="en-US" sz="4400" b="1" i="1" dirty="0">
                <a:solidFill>
                  <a:srgbClr val="CC0099"/>
                </a:solidFill>
                <a:effectLst>
                  <a:glow rad="101600">
                    <a:srgbClr val="00FF00">
                      <a:alpha val="60000"/>
                    </a:srgbClr>
                  </a:glow>
                </a:effectLst>
                <a:latin typeface="Georgia" panose="02040502050405020303" pitchFamily="18" charset="0"/>
              </a:rPr>
              <a:t>DOES</a:t>
            </a:r>
          </a:p>
        </p:txBody>
      </p:sp>
      <p:pic>
        <p:nvPicPr>
          <p:cNvPr id="20" name="Picture 19"/>
          <p:cNvPicPr>
            <a:picLocks noChangeAspect="1"/>
          </p:cNvPicPr>
          <p:nvPr/>
        </p:nvPicPr>
        <p:blipFill rotWithShape="1">
          <a:blip r:embed="rId2">
            <a:extLst>
              <a:ext uri="{BEBA8EAE-BF5A-486C-A8C5-ECC9F3942E4B}">
                <a14:imgProps xmlns:a14="http://schemas.microsoft.com/office/drawing/2010/main">
                  <a14:imgLayer r:embed="rId3">
                    <a14:imgEffect>
                      <a14:backgroundRemoval t="1600" b="94400" l="28750" r="80625"/>
                    </a14:imgEffect>
                  </a14:imgLayer>
                </a14:imgProps>
              </a:ext>
              <a:ext uri="{28A0092B-C50C-407E-A947-70E740481C1C}">
                <a14:useLocalDpi xmlns:a14="http://schemas.microsoft.com/office/drawing/2010/main" val="0"/>
              </a:ext>
            </a:extLst>
          </a:blip>
          <a:srcRect l="30674" r="21202"/>
          <a:stretch/>
        </p:blipFill>
        <p:spPr>
          <a:xfrm>
            <a:off x="12407637" y="1445753"/>
            <a:ext cx="4400550" cy="4762500"/>
          </a:xfrm>
          <a:prstGeom prst="rect">
            <a:avLst/>
          </a:prstGeom>
        </p:spPr>
      </p:pic>
    </p:spTree>
    <p:extLst>
      <p:ext uri="{BB962C8B-B14F-4D97-AF65-F5344CB8AC3E}">
        <p14:creationId xmlns:p14="http://schemas.microsoft.com/office/powerpoint/2010/main" val="3791878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2" presetClass="emph" presetSubtype="0" repeatCount="10000" fill="hold" grpId="1" nodeType="withEffect">
                                  <p:stCondLst>
                                    <p:cond delay="0"/>
                                  </p:stCondLst>
                                  <p:childTnLst>
                                    <p:animRot by="120000">
                                      <p:cBhvr>
                                        <p:cTn id="12" dur="100" fill="hold">
                                          <p:stCondLst>
                                            <p:cond delay="0"/>
                                          </p:stCondLst>
                                        </p:cTn>
                                        <p:tgtEl>
                                          <p:spTgt spid="4"/>
                                        </p:tgtEl>
                                        <p:attrNameLst>
                                          <p:attrName>r</p:attrName>
                                        </p:attrNameLst>
                                      </p:cBhvr>
                                    </p:animRot>
                                    <p:animRot by="-240000">
                                      <p:cBhvr>
                                        <p:cTn id="13" dur="200" fill="hold">
                                          <p:stCondLst>
                                            <p:cond delay="200"/>
                                          </p:stCondLst>
                                        </p:cTn>
                                        <p:tgtEl>
                                          <p:spTgt spid="4"/>
                                        </p:tgtEl>
                                        <p:attrNameLst>
                                          <p:attrName>r</p:attrName>
                                        </p:attrNameLst>
                                      </p:cBhvr>
                                    </p:animRot>
                                    <p:animRot by="240000">
                                      <p:cBhvr>
                                        <p:cTn id="14" dur="200" fill="hold">
                                          <p:stCondLst>
                                            <p:cond delay="400"/>
                                          </p:stCondLst>
                                        </p:cTn>
                                        <p:tgtEl>
                                          <p:spTgt spid="4"/>
                                        </p:tgtEl>
                                        <p:attrNameLst>
                                          <p:attrName>r</p:attrName>
                                        </p:attrNameLst>
                                      </p:cBhvr>
                                    </p:animRot>
                                    <p:animRot by="-240000">
                                      <p:cBhvr>
                                        <p:cTn id="15" dur="200" fill="hold">
                                          <p:stCondLst>
                                            <p:cond delay="600"/>
                                          </p:stCondLst>
                                        </p:cTn>
                                        <p:tgtEl>
                                          <p:spTgt spid="4"/>
                                        </p:tgtEl>
                                        <p:attrNameLst>
                                          <p:attrName>r</p:attrName>
                                        </p:attrNameLst>
                                      </p:cBhvr>
                                    </p:animRot>
                                    <p:animRot by="120000">
                                      <p:cBhvr>
                                        <p:cTn id="16" dur="200" fill="hold">
                                          <p:stCondLst>
                                            <p:cond delay="800"/>
                                          </p:stCondLst>
                                        </p:cTn>
                                        <p:tgtEl>
                                          <p:spTgt spid="4"/>
                                        </p:tgtEl>
                                        <p:attrNameLst>
                                          <p:attrName>r</p:attrName>
                                        </p:attrNameLst>
                                      </p:cBhvr>
                                    </p:animRot>
                                  </p:childTnLst>
                                </p:cTn>
                              </p:par>
                              <p:par>
                                <p:cTn id="17" presetID="22" presetClass="entr" presetSubtype="8" fill="hold" nodeType="withEffect">
                                  <p:stCondLst>
                                    <p:cond delay="250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wipe(left)">
                                      <p:cBhvr>
                                        <p:cTn id="19" dur="2000"/>
                                        <p:tgtEl>
                                          <p:spTgt spid="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circle(in)">
                                      <p:cBhvr>
                                        <p:cTn id="24" dur="10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p:cTn id="2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4" end="4"/>
                                            </p:txEl>
                                          </p:spTgt>
                                        </p:tgtEl>
                                      </p:cBhvr>
                                    </p:animEffect>
                                  </p:childTnLst>
                                </p:cTn>
                              </p:par>
                              <p:par>
                                <p:cTn id="33" presetID="31" presetClass="entr" presetSubtype="0"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p:cTn id="35"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38" dur="1000"/>
                                        <p:tgtEl>
                                          <p:spTgt spid="3">
                                            <p:txEl>
                                              <p:pRg st="6" end="6"/>
                                            </p:txEl>
                                          </p:spTgt>
                                        </p:tgtEl>
                                      </p:cBhvr>
                                    </p:animEffect>
                                  </p:childTnLst>
                                </p:cTn>
                              </p:par>
                              <p:par>
                                <p:cTn id="39" presetID="26" presetClass="entr" presetSubtype="0" fill="hold" nodeType="withEffect">
                                  <p:stCondLst>
                                    <p:cond delay="3000"/>
                                  </p:stCondLst>
                                  <p:childTnLst>
                                    <p:set>
                                      <p:cBhvr>
                                        <p:cTn id="40" dur="1" fill="hold">
                                          <p:stCondLst>
                                            <p:cond delay="0"/>
                                          </p:stCondLst>
                                        </p:cTn>
                                        <p:tgtEl>
                                          <p:spTgt spid="10"/>
                                        </p:tgtEl>
                                        <p:attrNameLst>
                                          <p:attrName>style.visibility</p:attrName>
                                        </p:attrNameLst>
                                      </p:cBhvr>
                                      <p:to>
                                        <p:strVal val="visible"/>
                                      </p:to>
                                    </p:set>
                                    <p:animEffect transition="in" filter="wipe(down)">
                                      <p:cBhvr>
                                        <p:cTn id="41" dur="580">
                                          <p:stCondLst>
                                            <p:cond delay="0"/>
                                          </p:stCondLst>
                                        </p:cTn>
                                        <p:tgtEl>
                                          <p:spTgt spid="10"/>
                                        </p:tgtEl>
                                      </p:cBhvr>
                                    </p:animEffect>
                                    <p:anim calcmode="lin" valueType="num">
                                      <p:cBhvr>
                                        <p:cTn id="4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7" dur="26">
                                          <p:stCondLst>
                                            <p:cond delay="650"/>
                                          </p:stCondLst>
                                        </p:cTn>
                                        <p:tgtEl>
                                          <p:spTgt spid="10"/>
                                        </p:tgtEl>
                                      </p:cBhvr>
                                      <p:to x="100000" y="60000"/>
                                    </p:animScale>
                                    <p:animScale>
                                      <p:cBhvr>
                                        <p:cTn id="48" dur="166" decel="50000">
                                          <p:stCondLst>
                                            <p:cond delay="676"/>
                                          </p:stCondLst>
                                        </p:cTn>
                                        <p:tgtEl>
                                          <p:spTgt spid="10"/>
                                        </p:tgtEl>
                                      </p:cBhvr>
                                      <p:to x="100000" y="100000"/>
                                    </p:animScale>
                                    <p:animScale>
                                      <p:cBhvr>
                                        <p:cTn id="49" dur="26">
                                          <p:stCondLst>
                                            <p:cond delay="1312"/>
                                          </p:stCondLst>
                                        </p:cTn>
                                        <p:tgtEl>
                                          <p:spTgt spid="10"/>
                                        </p:tgtEl>
                                      </p:cBhvr>
                                      <p:to x="100000" y="80000"/>
                                    </p:animScale>
                                    <p:animScale>
                                      <p:cBhvr>
                                        <p:cTn id="50" dur="166" decel="50000">
                                          <p:stCondLst>
                                            <p:cond delay="1338"/>
                                          </p:stCondLst>
                                        </p:cTn>
                                        <p:tgtEl>
                                          <p:spTgt spid="10"/>
                                        </p:tgtEl>
                                      </p:cBhvr>
                                      <p:to x="100000" y="100000"/>
                                    </p:animScale>
                                    <p:animScale>
                                      <p:cBhvr>
                                        <p:cTn id="51" dur="26">
                                          <p:stCondLst>
                                            <p:cond delay="1642"/>
                                          </p:stCondLst>
                                        </p:cTn>
                                        <p:tgtEl>
                                          <p:spTgt spid="10"/>
                                        </p:tgtEl>
                                      </p:cBhvr>
                                      <p:to x="100000" y="90000"/>
                                    </p:animScale>
                                    <p:animScale>
                                      <p:cBhvr>
                                        <p:cTn id="52" dur="166" decel="50000">
                                          <p:stCondLst>
                                            <p:cond delay="1668"/>
                                          </p:stCondLst>
                                        </p:cTn>
                                        <p:tgtEl>
                                          <p:spTgt spid="10"/>
                                        </p:tgtEl>
                                      </p:cBhvr>
                                      <p:to x="100000" y="100000"/>
                                    </p:animScale>
                                    <p:animScale>
                                      <p:cBhvr>
                                        <p:cTn id="53" dur="26">
                                          <p:stCondLst>
                                            <p:cond delay="1808"/>
                                          </p:stCondLst>
                                        </p:cTn>
                                        <p:tgtEl>
                                          <p:spTgt spid="10"/>
                                        </p:tgtEl>
                                      </p:cBhvr>
                                      <p:to x="100000" y="95000"/>
                                    </p:animScale>
                                    <p:animScale>
                                      <p:cBhvr>
                                        <p:cTn id="54" dur="166" decel="50000">
                                          <p:stCondLst>
                                            <p:cond delay="1834"/>
                                          </p:stCondLst>
                                        </p:cTn>
                                        <p:tgtEl>
                                          <p:spTgt spid="10"/>
                                        </p:tgtEl>
                                      </p:cBhvr>
                                      <p:to x="100000" y="100000"/>
                                    </p:animScale>
                                  </p:childTnLst>
                                </p:cTn>
                              </p:par>
                              <p:par>
                                <p:cTn id="55" presetID="35" presetClass="emph" presetSubtype="0" repeatCount="4000" fill="hold" nodeType="withEffect">
                                  <p:stCondLst>
                                    <p:cond delay="4500"/>
                                  </p:stCondLst>
                                  <p:childTnLst>
                                    <p:anim calcmode="discrete" valueType="str">
                                      <p:cBhvr>
                                        <p:cTn id="56" dur="1000" fill="hold"/>
                                        <p:tgtEl>
                                          <p:spTgt spid="1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708" y="207820"/>
            <a:ext cx="7471283" cy="819731"/>
          </a:xfrm>
          <a:solidFill>
            <a:schemeClr val="bg1">
              <a:lumMod val="85000"/>
            </a:schemeClr>
          </a:solidFill>
          <a:ln w="38100">
            <a:solidFill>
              <a:srgbClr val="FF0000"/>
            </a:solidFill>
          </a:ln>
          <a:effectLst>
            <a:glow rad="228600">
              <a:schemeClr val="accent6">
                <a:satMod val="175000"/>
                <a:alpha val="40000"/>
              </a:schemeClr>
            </a:glow>
          </a:effectLst>
          <a:scene3d>
            <a:camera prst="orthographicFront"/>
            <a:lightRig rig="threePt" dir="t"/>
          </a:scene3d>
          <a:sp3d>
            <a:bevelT/>
          </a:sp3d>
        </p:spPr>
        <p:txBody>
          <a:bodyPr>
            <a:sp3d extrusionH="57150">
              <a:bevelT w="38100" h="38100"/>
            </a:sp3d>
          </a:bodyPr>
          <a:lstStyle/>
          <a:p>
            <a:pPr algn="ctr"/>
            <a:r>
              <a:rPr lang="en-US" dirty="0"/>
              <a:t>The </a:t>
            </a:r>
            <a:r>
              <a:rPr lang="en-US" b="1" dirty="0">
                <a:ln>
                  <a:solidFill>
                    <a:schemeClr val="tx1"/>
                  </a:solidFill>
                </a:ln>
                <a:solidFill>
                  <a:srgbClr val="0000FF"/>
                </a:solidFill>
                <a:effectLst>
                  <a:glow rad="63500">
                    <a:schemeClr val="accent5">
                      <a:satMod val="175000"/>
                      <a:alpha val="40000"/>
                    </a:schemeClr>
                  </a:glow>
                </a:effectLst>
              </a:rPr>
              <a:t>Key of Knowledge </a:t>
            </a:r>
            <a:r>
              <a:rPr lang="en-US" dirty="0"/>
              <a:t>removed!</a:t>
            </a:r>
          </a:p>
        </p:txBody>
      </p:sp>
      <p:sp>
        <p:nvSpPr>
          <p:cNvPr id="3" name="Content Placeholder 2"/>
          <p:cNvSpPr>
            <a:spLocks noGrp="1"/>
          </p:cNvSpPr>
          <p:nvPr>
            <p:ph idx="1"/>
          </p:nvPr>
        </p:nvSpPr>
        <p:spPr>
          <a:xfrm>
            <a:off x="321971" y="1317892"/>
            <a:ext cx="11552349" cy="5207602"/>
          </a:xfrm>
          <a:solidFill>
            <a:schemeClr val="bg1"/>
          </a:solidFill>
          <a:ln w="38100">
            <a:solidFill>
              <a:srgbClr val="9900CC"/>
            </a:solidFill>
          </a:ln>
          <a:scene3d>
            <a:camera prst="orthographicFront"/>
            <a:lightRig rig="threePt" dir="t"/>
          </a:scene3d>
          <a:sp3d>
            <a:bevelT w="114300" prst="artDeco"/>
          </a:sp3d>
        </p:spPr>
        <p:txBody>
          <a:bodyPr lIns="182880" tIns="91440">
            <a:normAutofit fontScale="92500"/>
            <a:sp3d extrusionH="57150">
              <a:bevelT w="38100" h="38100"/>
            </a:sp3d>
          </a:bodyPr>
          <a:lstStyle/>
          <a:p>
            <a:pPr marL="365760" indent="-914400">
              <a:buNone/>
            </a:pPr>
            <a:endParaRPr lang="en-US" sz="800" dirty="0">
              <a:solidFill>
                <a:srgbClr val="008080"/>
              </a:solidFill>
              <a:latin typeface="Georgia" panose="02040502050405020303" pitchFamily="18" charset="0"/>
            </a:endParaRPr>
          </a:p>
          <a:p>
            <a:pPr marL="1737360" indent="-1737360">
              <a:spcBef>
                <a:spcPts val="0"/>
              </a:spcBef>
              <a:spcAft>
                <a:spcPts val="1500"/>
              </a:spcAft>
              <a:buNone/>
            </a:pPr>
            <a:r>
              <a:rPr lang="en-US" dirty="0">
                <a:solidFill>
                  <a:srgbClr val="008080"/>
                </a:solidFill>
                <a:latin typeface="Georgia" panose="02040502050405020303" pitchFamily="18" charset="0"/>
              </a:rPr>
              <a:t>Luke 11:52</a:t>
            </a:r>
            <a:r>
              <a:rPr lang="en-US" dirty="0">
                <a:solidFill>
                  <a:prstClr val="black"/>
                </a:solidFill>
                <a:latin typeface="Georgia" panose="02040502050405020303" pitchFamily="18" charset="0"/>
              </a:rPr>
              <a:t>	</a:t>
            </a:r>
            <a:r>
              <a:rPr lang="en-US" dirty="0">
                <a:solidFill>
                  <a:srgbClr val="0000FF"/>
                </a:solidFill>
                <a:latin typeface="Georgia" panose="02040502050405020303" pitchFamily="18" charset="0"/>
              </a:rPr>
              <a:t>“Woe to you learned in the Torah, </a:t>
            </a:r>
            <a:r>
              <a:rPr lang="en-US" b="1" u="sng" dirty="0">
                <a:solidFill>
                  <a:srgbClr val="FF0000"/>
                </a:solidFill>
                <a:latin typeface="Georgia" panose="02040502050405020303" pitchFamily="18" charset="0"/>
              </a:rPr>
              <a:t>because</a:t>
            </a:r>
            <a:r>
              <a:rPr lang="en-US" b="1" dirty="0">
                <a:solidFill>
                  <a:srgbClr val="FF0000"/>
                </a:solidFill>
                <a:latin typeface="Georgia" panose="02040502050405020303" pitchFamily="18" charset="0"/>
              </a:rPr>
              <a:t> y</a:t>
            </a:r>
            <a:r>
              <a:rPr lang="en-US" b="1" u="sng" dirty="0">
                <a:solidFill>
                  <a:srgbClr val="FF0000"/>
                </a:solidFill>
                <a:latin typeface="Georgia" panose="02040502050405020303" pitchFamily="18" charset="0"/>
              </a:rPr>
              <a:t>ou took awa</a:t>
            </a:r>
            <a:r>
              <a:rPr lang="en-US" b="1" dirty="0">
                <a:solidFill>
                  <a:srgbClr val="FF0000"/>
                </a:solidFill>
                <a:latin typeface="Georgia" panose="02040502050405020303" pitchFamily="18" charset="0"/>
              </a:rPr>
              <a:t>y </a:t>
            </a:r>
            <a:r>
              <a:rPr lang="en-US" b="1" u="sng" dirty="0">
                <a:solidFill>
                  <a:srgbClr val="FF0000"/>
                </a:solidFill>
                <a:latin typeface="Georgia" panose="02040502050405020303" pitchFamily="18" charset="0"/>
              </a:rPr>
              <a:t>the </a:t>
            </a:r>
            <a:r>
              <a:rPr lang="en-US" b="1" u="sng" dirty="0">
                <a:solidFill>
                  <a:srgbClr val="FF0000"/>
                </a:solidFill>
                <a:effectLst>
                  <a:outerShdw blurRad="50800" dist="50800" dir="5400000" sx="101000" sy="101000" algn="ctr" rotWithShape="0">
                    <a:srgbClr val="0000CC"/>
                  </a:outerShdw>
                </a:effectLst>
                <a:latin typeface="Georgia" panose="02040502050405020303" pitchFamily="18" charset="0"/>
              </a:rPr>
              <a:t>ke</a:t>
            </a:r>
            <a:r>
              <a:rPr lang="en-US" b="1" dirty="0">
                <a:solidFill>
                  <a:srgbClr val="FF0000"/>
                </a:solidFill>
                <a:effectLst>
                  <a:outerShdw blurRad="50800" dist="50800" dir="5400000" sx="101000" sy="101000" algn="ctr" rotWithShape="0">
                    <a:srgbClr val="0000CC"/>
                  </a:outerShdw>
                </a:effectLst>
                <a:latin typeface="Georgia" panose="02040502050405020303" pitchFamily="18" charset="0"/>
              </a:rPr>
              <a:t>y</a:t>
            </a:r>
            <a:r>
              <a:rPr lang="en-US" b="1" dirty="0">
                <a:solidFill>
                  <a:srgbClr val="FF0000"/>
                </a:solidFill>
                <a:latin typeface="Georgia" panose="02040502050405020303" pitchFamily="18" charset="0"/>
              </a:rPr>
              <a:t> </a:t>
            </a:r>
            <a:r>
              <a:rPr lang="en-US" b="1" u="sng" dirty="0">
                <a:solidFill>
                  <a:srgbClr val="FF0000"/>
                </a:solidFill>
                <a:latin typeface="Georgia" panose="02040502050405020303" pitchFamily="18" charset="0"/>
              </a:rPr>
              <a:t>of knowled</a:t>
            </a:r>
            <a:r>
              <a:rPr lang="en-US" b="1" dirty="0">
                <a:solidFill>
                  <a:srgbClr val="FF0000"/>
                </a:solidFill>
                <a:latin typeface="Georgia" panose="02040502050405020303" pitchFamily="18" charset="0"/>
              </a:rPr>
              <a:t>g</a:t>
            </a:r>
            <a:r>
              <a:rPr lang="en-US" b="1" u="sng" dirty="0">
                <a:solidFill>
                  <a:srgbClr val="FF0000"/>
                </a:solidFill>
                <a:latin typeface="Georgia" panose="02040502050405020303" pitchFamily="18" charset="0"/>
              </a:rPr>
              <a:t>e</a:t>
            </a:r>
            <a:r>
              <a:rPr lang="en-US" b="1" dirty="0">
                <a:solidFill>
                  <a:srgbClr val="FF0000"/>
                </a:solidFill>
                <a:latin typeface="Georgia" panose="02040502050405020303" pitchFamily="18" charset="0"/>
              </a:rPr>
              <a:t>. </a:t>
            </a:r>
            <a:r>
              <a:rPr lang="en-US" dirty="0">
                <a:solidFill>
                  <a:srgbClr val="0000FF"/>
                </a:solidFill>
                <a:latin typeface="Georgia" panose="02040502050405020303" pitchFamily="18" charset="0"/>
              </a:rPr>
              <a:t>You did not enter in yourselves, and those who 	     were entering in you hindered.”</a:t>
            </a:r>
            <a:endParaRPr lang="en-US" sz="800" dirty="0">
              <a:solidFill>
                <a:srgbClr val="0000FF"/>
              </a:solidFill>
              <a:latin typeface="Georgia" panose="02040502050405020303" pitchFamily="18" charset="0"/>
            </a:endParaRPr>
          </a:p>
          <a:p>
            <a:pPr marL="365760" indent="-914400">
              <a:spcBef>
                <a:spcPts val="0"/>
              </a:spcBef>
              <a:spcAft>
                <a:spcPts val="1500"/>
              </a:spcAft>
              <a:buNone/>
            </a:pPr>
            <a:r>
              <a:rPr lang="en-US" b="1" dirty="0"/>
              <a:t>Link Reminder:  </a:t>
            </a:r>
            <a:r>
              <a:rPr lang="en-US" dirty="0"/>
              <a:t>The  </a:t>
            </a:r>
            <a:r>
              <a:rPr lang="en-US" b="1" dirty="0">
                <a:solidFill>
                  <a:srgbClr val="CC0099"/>
                </a:solidFill>
              </a:rPr>
              <a:t>context</a:t>
            </a:r>
            <a:r>
              <a:rPr lang="en-US" dirty="0"/>
              <a:t> of this conversation from </a:t>
            </a:r>
            <a:r>
              <a:rPr lang="en-US" b="1" dirty="0">
                <a:solidFill>
                  <a:srgbClr val="0000FF"/>
                </a:solidFill>
              </a:rPr>
              <a:t>Yahusha</a:t>
            </a:r>
            <a:r>
              <a:rPr lang="en-US" dirty="0"/>
              <a:t> to His brothers, in </a:t>
            </a:r>
            <a:r>
              <a:rPr lang="en-US" dirty="0">
                <a:solidFill>
                  <a:srgbClr val="00B050"/>
                </a:solidFill>
              </a:rPr>
              <a:t>John 7, </a:t>
            </a:r>
            <a:r>
              <a:rPr lang="en-US" dirty="0"/>
              <a:t>is –	         What </a:t>
            </a:r>
            <a:r>
              <a:rPr lang="en-US" b="1" i="1" dirty="0">
                <a:solidFill>
                  <a:srgbClr val="FF0000"/>
                </a:solidFill>
              </a:rPr>
              <a:t>timing</a:t>
            </a:r>
            <a:r>
              <a:rPr lang="en-US" b="1" dirty="0"/>
              <a:t> </a:t>
            </a:r>
            <a:r>
              <a:rPr lang="en-US" dirty="0"/>
              <a:t>characteristic</a:t>
            </a:r>
            <a:r>
              <a:rPr lang="en-US" b="1" dirty="0"/>
              <a:t> </a:t>
            </a:r>
            <a:r>
              <a:rPr lang="en-US" dirty="0"/>
              <a:t>that the Scribes and Pharisees were observing, had efficiently </a:t>
            </a:r>
            <a:r>
              <a:rPr lang="en-US" b="1" i="1" dirty="0">
                <a:solidFill>
                  <a:srgbClr val="FF0000"/>
                </a:solidFill>
              </a:rPr>
              <a:t>defiled</a:t>
            </a:r>
            <a:r>
              <a:rPr lang="en-US" dirty="0"/>
              <a:t> the </a:t>
            </a:r>
            <a:r>
              <a:rPr lang="en-US" b="1" dirty="0">
                <a:solidFill>
                  <a:srgbClr val="0000FF"/>
                </a:solidFill>
              </a:rPr>
              <a:t>Torah? </a:t>
            </a:r>
          </a:p>
          <a:p>
            <a:pPr marL="365760" indent="-914400">
              <a:spcBef>
                <a:spcPts val="0"/>
              </a:spcBef>
              <a:spcAft>
                <a:spcPts val="1500"/>
              </a:spcAft>
              <a:buNone/>
            </a:pPr>
            <a:r>
              <a:rPr lang="en-US" b="1" dirty="0"/>
              <a:t>Here in </a:t>
            </a:r>
            <a:r>
              <a:rPr lang="en-US" dirty="0">
                <a:solidFill>
                  <a:srgbClr val="00B050"/>
                </a:solidFill>
              </a:rPr>
              <a:t>Luke 11, </a:t>
            </a:r>
            <a:r>
              <a:rPr lang="en-US" b="1" dirty="0">
                <a:solidFill>
                  <a:srgbClr val="0000FF"/>
                </a:solidFill>
              </a:rPr>
              <a:t>Yahusha</a:t>
            </a:r>
            <a:r>
              <a:rPr lang="en-US" dirty="0"/>
              <a:t> is outlining some of the things where the Pharisees are going astray from the Word.  </a:t>
            </a:r>
          </a:p>
          <a:p>
            <a:pPr marL="365760" indent="-914400">
              <a:spcBef>
                <a:spcPts val="0"/>
              </a:spcBef>
              <a:spcAft>
                <a:spcPts val="1500"/>
              </a:spcAft>
              <a:buNone/>
            </a:pPr>
            <a:r>
              <a:rPr lang="en-US" b="1" dirty="0"/>
              <a:t>Question: </a:t>
            </a:r>
            <a:r>
              <a:rPr lang="en-US" dirty="0"/>
              <a:t>What is the </a:t>
            </a:r>
            <a:r>
              <a:rPr lang="en-US" b="1" i="1" dirty="0">
                <a:solidFill>
                  <a:srgbClr val="9900CC"/>
                </a:solidFill>
                <a:latin typeface="Georgia" panose="02040502050405020303" pitchFamily="18" charset="0"/>
              </a:rPr>
              <a:t>“key to knowledge” </a:t>
            </a:r>
            <a:r>
              <a:rPr lang="en-US" dirty="0"/>
              <a:t>that </a:t>
            </a:r>
            <a:r>
              <a:rPr lang="en-US" b="1" dirty="0">
                <a:solidFill>
                  <a:srgbClr val="0000FF"/>
                </a:solidFill>
              </a:rPr>
              <a:t>Yahusha</a:t>
            </a:r>
            <a:r>
              <a:rPr lang="en-US" dirty="0"/>
              <a:t> was referencing?</a:t>
            </a:r>
          </a:p>
          <a:p>
            <a:pPr marL="365760" indent="-914400">
              <a:spcBef>
                <a:spcPts val="0"/>
              </a:spcBef>
              <a:spcAft>
                <a:spcPts val="1200"/>
              </a:spcAft>
              <a:buNone/>
            </a:pPr>
            <a:r>
              <a:rPr lang="en-US" dirty="0"/>
              <a:t>	A key, is the vital piece of information that opens the portal to knowledge.</a:t>
            </a:r>
            <a:br>
              <a:rPr lang="en-US" dirty="0"/>
            </a:br>
            <a:r>
              <a:rPr lang="en-US" i="1" dirty="0">
                <a:solidFill>
                  <a:srgbClr val="008080"/>
                </a:solidFill>
                <a:latin typeface="Georgia" panose="02040502050405020303" pitchFamily="18" charset="0"/>
              </a:rPr>
              <a:t>Where in the Scriptures do we find a description of </a:t>
            </a:r>
            <a:r>
              <a:rPr lang="en-US" i="1" u="sng" dirty="0">
                <a:solidFill>
                  <a:srgbClr val="008080"/>
                </a:solidFill>
                <a:latin typeface="Georgia" panose="02040502050405020303" pitchFamily="18" charset="0"/>
              </a:rPr>
              <a:t>in</a:t>
            </a:r>
            <a:r>
              <a:rPr lang="en-US" i="1" dirty="0">
                <a:solidFill>
                  <a:srgbClr val="008080"/>
                </a:solidFill>
                <a:latin typeface="Georgia" panose="02040502050405020303" pitchFamily="18" charset="0"/>
              </a:rPr>
              <a:t>f</a:t>
            </a:r>
            <a:r>
              <a:rPr lang="en-US" i="1" u="sng" dirty="0">
                <a:solidFill>
                  <a:srgbClr val="008080"/>
                </a:solidFill>
                <a:latin typeface="Georgia" panose="02040502050405020303" pitchFamily="18" charset="0"/>
              </a:rPr>
              <a:t>inite knowled</a:t>
            </a:r>
            <a:r>
              <a:rPr lang="en-US" i="1" dirty="0">
                <a:solidFill>
                  <a:srgbClr val="008080"/>
                </a:solidFill>
                <a:latin typeface="Georgia" panose="02040502050405020303" pitchFamily="18" charset="0"/>
              </a:rPr>
              <a:t>g</a:t>
            </a:r>
            <a:r>
              <a:rPr lang="en-US" i="1" u="sng" dirty="0">
                <a:solidFill>
                  <a:srgbClr val="008080"/>
                </a:solidFill>
                <a:latin typeface="Georgia" panose="02040502050405020303" pitchFamily="18" charset="0"/>
              </a:rPr>
              <a:t>e</a:t>
            </a:r>
            <a:r>
              <a:rPr lang="en-US" i="1" dirty="0">
                <a:solidFill>
                  <a:srgbClr val="008080"/>
                </a:solidFill>
                <a:latin typeface="Georgia" panose="02040502050405020303" pitchFamily="18" charset="0"/>
              </a:rPr>
              <a:t>?</a:t>
            </a:r>
          </a:p>
        </p:txBody>
      </p:sp>
      <p:sp>
        <p:nvSpPr>
          <p:cNvPr id="5" name="Slide Number Placeholder 4"/>
          <p:cNvSpPr>
            <a:spLocks noGrp="1"/>
          </p:cNvSpPr>
          <p:nvPr>
            <p:ph type="sldNum" sz="quarter" idx="12"/>
          </p:nvPr>
        </p:nvSpPr>
        <p:spPr>
          <a:xfrm>
            <a:off x="9038748" y="6087632"/>
            <a:ext cx="2743200" cy="365125"/>
          </a:xfrm>
        </p:spPr>
        <p:txBody>
          <a:bodyPr/>
          <a:lstStyle/>
          <a:p>
            <a:fld id="{0B555D82-D20F-4DB7-B3E9-7B7EAC2F87A9}" type="slidenum">
              <a:rPr lang="en-US" smtClean="0">
                <a:solidFill>
                  <a:schemeClr val="tx1"/>
                </a:solidFill>
              </a:rPr>
              <a:t>42</a:t>
            </a:fld>
            <a:endParaRPr lang="en-US" dirty="0">
              <a:solidFill>
                <a:schemeClr val="tx1"/>
              </a:solidFill>
            </a:endParaRPr>
          </a:p>
        </p:txBody>
      </p:sp>
      <p:sp>
        <p:nvSpPr>
          <p:cNvPr id="6" name="Rectangle 5"/>
          <p:cNvSpPr/>
          <p:nvPr/>
        </p:nvSpPr>
        <p:spPr>
          <a:xfrm>
            <a:off x="2354594" y="3091396"/>
            <a:ext cx="1547705" cy="38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schemeClr val="tx1"/>
                </a:solidFill>
                <a:effectLst>
                  <a:glow rad="127000">
                    <a:srgbClr val="00FF00"/>
                  </a:glow>
                </a:effectLst>
                <a:latin typeface="Georgia" panose="02040502050405020303" pitchFamily="18" charset="0"/>
              </a:rPr>
              <a:t>timing.</a:t>
            </a:r>
          </a:p>
        </p:txBody>
      </p:sp>
      <p:cxnSp>
        <p:nvCxnSpPr>
          <p:cNvPr id="8" name="Straight Arrow Connector 7"/>
          <p:cNvCxnSpPr/>
          <p:nvPr/>
        </p:nvCxnSpPr>
        <p:spPr>
          <a:xfrm flipV="1">
            <a:off x="3228109" y="2230582"/>
            <a:ext cx="193964" cy="86081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Explosion 2 6"/>
          <p:cNvSpPr/>
          <p:nvPr/>
        </p:nvSpPr>
        <p:spPr>
          <a:xfrm>
            <a:off x="8593282" y="0"/>
            <a:ext cx="2524991" cy="1517073"/>
          </a:xfrm>
          <a:prstGeom prst="irregularSeal2">
            <a:avLst/>
          </a:prstGeom>
          <a:solidFill>
            <a:schemeClr val="tx1"/>
          </a:solidFill>
          <a:ln w="57150">
            <a:solidFill>
              <a:srgbClr val="FF3399"/>
            </a:solidFill>
          </a:ln>
          <a:effectLst>
            <a:glow rad="127000">
              <a:srgbClr val="00FF00"/>
            </a:glo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US" sz="6600" b="1" dirty="0">
                <a:ln w="28575">
                  <a:solidFill>
                    <a:srgbClr val="FF9900"/>
                  </a:solidFill>
                </a:ln>
              </a:rPr>
              <a:t>?!</a:t>
            </a:r>
            <a:endParaRPr lang="en-CA" sz="6600" b="1" dirty="0">
              <a:ln w="28575">
                <a:solidFill>
                  <a:srgbClr val="FF9900"/>
                </a:solidFill>
              </a:ln>
            </a:endParaRPr>
          </a:p>
        </p:txBody>
      </p:sp>
    </p:spTree>
    <p:extLst>
      <p:ext uri="{BB962C8B-B14F-4D97-AF65-F5344CB8AC3E}">
        <p14:creationId xmlns:p14="http://schemas.microsoft.com/office/powerpoint/2010/main" val="1622529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repeatCount="3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4" repeatCount="5000" fill="hold" nodeType="withEffect">
                                  <p:stCondLst>
                                    <p:cond delay="325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0" dur="1000"/>
                                        <p:tgtEl>
                                          <p:spTgt spid="3">
                                            <p:txEl>
                                              <p:pRg st="2" end="2"/>
                                            </p:txEl>
                                          </p:spTgt>
                                        </p:tgtEl>
                                      </p:cBhvr>
                                    </p:animEffect>
                                  </p:childTnLst>
                                </p:cTn>
                              </p:par>
                              <p:par>
                                <p:cTn id="21" presetID="36" presetClass="emph" presetSubtype="0" repeatCount="5000" fill="hold" nodeType="withEffect">
                                  <p:stCondLst>
                                    <p:cond delay="2000"/>
                                  </p:stCondLst>
                                  <p:iterate type="lt">
                                    <p:tmPct val="10000"/>
                                  </p:iterate>
                                  <p:childTnLst>
                                    <p:animScale>
                                      <p:cBhvr>
                                        <p:cTn id="22" dur="1000" autoRev="1" fill="hold">
                                          <p:stCondLst>
                                            <p:cond delay="0"/>
                                          </p:stCondLst>
                                        </p:cTn>
                                        <p:tgtEl>
                                          <p:spTgt spid="6">
                                            <p:txEl>
                                              <p:pRg st="0" end="0"/>
                                            </p:txEl>
                                          </p:spTgt>
                                        </p:tgtEl>
                                      </p:cBhvr>
                                      <p:to x="80000" y="100000"/>
                                    </p:animScale>
                                    <p:anim by="(#ppt_w*0.10)" calcmode="lin" valueType="num">
                                      <p:cBhvr>
                                        <p:cTn id="23" dur="1000" autoRev="1" fill="hold">
                                          <p:stCondLst>
                                            <p:cond delay="0"/>
                                          </p:stCondLst>
                                        </p:cTn>
                                        <p:tgtEl>
                                          <p:spTgt spid="6">
                                            <p:txEl>
                                              <p:pRg st="0" end="0"/>
                                            </p:txEl>
                                          </p:spTgt>
                                        </p:tgtEl>
                                        <p:attrNameLst>
                                          <p:attrName>ppt_x</p:attrName>
                                        </p:attrNameLst>
                                      </p:cBhvr>
                                    </p:anim>
                                    <p:anim by="(-#ppt_w*0.10)" calcmode="lin" valueType="num">
                                      <p:cBhvr>
                                        <p:cTn id="24" dur="1000" autoRev="1" fill="hold">
                                          <p:stCondLst>
                                            <p:cond delay="0"/>
                                          </p:stCondLst>
                                        </p:cTn>
                                        <p:tgtEl>
                                          <p:spTgt spid="6">
                                            <p:txEl>
                                              <p:pRg st="0" end="0"/>
                                            </p:txEl>
                                          </p:spTgt>
                                        </p:tgtEl>
                                        <p:attrNameLst>
                                          <p:attrName>ppt_y</p:attrName>
                                        </p:attrNameLst>
                                      </p:cBhvr>
                                    </p:anim>
                                    <p:animRot by="-480000">
                                      <p:cBhvr>
                                        <p:cTn id="25" dur="1000" autoRev="1" fill="hold">
                                          <p:stCondLst>
                                            <p:cond delay="0"/>
                                          </p:stCondLst>
                                        </p:cTn>
                                        <p:tgtEl>
                                          <p:spTgt spid="6">
                                            <p:txEl>
                                              <p:pRg st="0" end="0"/>
                                            </p:txEl>
                                          </p:spTgt>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wipe(down)">
                                      <p:cBhvr>
                                        <p:cTn id="30" dur="580">
                                          <p:stCondLst>
                                            <p:cond delay="0"/>
                                          </p:stCondLst>
                                        </p:cTn>
                                        <p:tgtEl>
                                          <p:spTgt spid="3">
                                            <p:txEl>
                                              <p:pRg st="3" end="3"/>
                                            </p:txEl>
                                          </p:spTgt>
                                        </p:tgtEl>
                                      </p:cBhvr>
                                    </p:animEffect>
                                    <p:anim calcmode="lin" valueType="num">
                                      <p:cBhvr>
                                        <p:cTn id="31"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3" end="3"/>
                                            </p:txEl>
                                          </p:spTgt>
                                        </p:tgtEl>
                                      </p:cBhvr>
                                      <p:to x="100000" y="60000"/>
                                    </p:animScale>
                                    <p:animScale>
                                      <p:cBhvr>
                                        <p:cTn id="37" dur="166" decel="50000">
                                          <p:stCondLst>
                                            <p:cond delay="676"/>
                                          </p:stCondLst>
                                        </p:cTn>
                                        <p:tgtEl>
                                          <p:spTgt spid="3">
                                            <p:txEl>
                                              <p:pRg st="3" end="3"/>
                                            </p:txEl>
                                          </p:spTgt>
                                        </p:tgtEl>
                                      </p:cBhvr>
                                      <p:to x="100000" y="100000"/>
                                    </p:animScale>
                                    <p:animScale>
                                      <p:cBhvr>
                                        <p:cTn id="38" dur="26">
                                          <p:stCondLst>
                                            <p:cond delay="1312"/>
                                          </p:stCondLst>
                                        </p:cTn>
                                        <p:tgtEl>
                                          <p:spTgt spid="3">
                                            <p:txEl>
                                              <p:pRg st="3" end="3"/>
                                            </p:txEl>
                                          </p:spTgt>
                                        </p:tgtEl>
                                      </p:cBhvr>
                                      <p:to x="100000" y="80000"/>
                                    </p:animScale>
                                    <p:animScale>
                                      <p:cBhvr>
                                        <p:cTn id="39" dur="166" decel="50000">
                                          <p:stCondLst>
                                            <p:cond delay="1338"/>
                                          </p:stCondLst>
                                        </p:cTn>
                                        <p:tgtEl>
                                          <p:spTgt spid="3">
                                            <p:txEl>
                                              <p:pRg st="3" end="3"/>
                                            </p:txEl>
                                          </p:spTgt>
                                        </p:tgtEl>
                                      </p:cBhvr>
                                      <p:to x="100000" y="100000"/>
                                    </p:animScale>
                                    <p:animScale>
                                      <p:cBhvr>
                                        <p:cTn id="40" dur="26">
                                          <p:stCondLst>
                                            <p:cond delay="1642"/>
                                          </p:stCondLst>
                                        </p:cTn>
                                        <p:tgtEl>
                                          <p:spTgt spid="3">
                                            <p:txEl>
                                              <p:pRg st="3" end="3"/>
                                            </p:txEl>
                                          </p:spTgt>
                                        </p:tgtEl>
                                      </p:cBhvr>
                                      <p:to x="100000" y="90000"/>
                                    </p:animScale>
                                    <p:animScale>
                                      <p:cBhvr>
                                        <p:cTn id="41" dur="166" decel="50000">
                                          <p:stCondLst>
                                            <p:cond delay="1668"/>
                                          </p:stCondLst>
                                        </p:cTn>
                                        <p:tgtEl>
                                          <p:spTgt spid="3">
                                            <p:txEl>
                                              <p:pRg st="3" end="3"/>
                                            </p:txEl>
                                          </p:spTgt>
                                        </p:tgtEl>
                                      </p:cBhvr>
                                      <p:to x="100000" y="100000"/>
                                    </p:animScale>
                                    <p:animScale>
                                      <p:cBhvr>
                                        <p:cTn id="42" dur="26">
                                          <p:stCondLst>
                                            <p:cond delay="1808"/>
                                          </p:stCondLst>
                                        </p:cTn>
                                        <p:tgtEl>
                                          <p:spTgt spid="3">
                                            <p:txEl>
                                              <p:pRg st="3" end="3"/>
                                            </p:txEl>
                                          </p:spTgt>
                                        </p:tgtEl>
                                      </p:cBhvr>
                                      <p:to x="100000" y="95000"/>
                                    </p:animScale>
                                    <p:animScale>
                                      <p:cBhvr>
                                        <p:cTn id="43" dur="166" decel="50000">
                                          <p:stCondLst>
                                            <p:cond delay="1834"/>
                                          </p:stCondLst>
                                        </p:cTn>
                                        <p:tgtEl>
                                          <p:spTgt spid="3">
                                            <p:txEl>
                                              <p:pRg st="3" end="3"/>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
                                            <p:txEl>
                                              <p:pRg st="4" end="4"/>
                                            </p:txEl>
                                          </p:spTgt>
                                        </p:tgtEl>
                                        <p:attrNameLst>
                                          <p:attrName>style.visibility</p:attrName>
                                        </p:attrNameLst>
                                      </p:cBhvr>
                                      <p:to>
                                        <p:strVal val="visible"/>
                                      </p:to>
                                    </p:set>
                                    <p:animEffect transition="in" filter="fade">
                                      <p:cBhvr>
                                        <p:cTn id="48" dur="1000"/>
                                        <p:tgtEl>
                                          <p:spTgt spid="3">
                                            <p:txEl>
                                              <p:pRg st="4" end="4"/>
                                            </p:txEl>
                                          </p:spTgt>
                                        </p:tgtEl>
                                      </p:cBhvr>
                                    </p:animEffect>
                                    <p:anim calcmode="lin" valueType="num">
                                      <p:cBhvr>
                                        <p:cTn id="4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4" end="4"/>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3">
                                            <p:txEl>
                                              <p:pRg st="5" end="5"/>
                                            </p:txEl>
                                          </p:spTgt>
                                        </p:tgtEl>
                                        <p:attrNameLst>
                                          <p:attrName>style.visibility</p:attrName>
                                        </p:attrNameLst>
                                      </p:cBhvr>
                                      <p:to>
                                        <p:strVal val="visible"/>
                                      </p:to>
                                    </p:set>
                                    <p:animEffect transition="in" filter="fade">
                                      <p:cBhvr>
                                        <p:cTn id="53" dur="1000"/>
                                        <p:tgtEl>
                                          <p:spTgt spid="3">
                                            <p:txEl>
                                              <p:pRg st="5" end="5"/>
                                            </p:txEl>
                                          </p:spTgt>
                                        </p:tgtEl>
                                      </p:cBhvr>
                                    </p:animEffect>
                                    <p:anim calcmode="lin" valueType="num">
                                      <p:cBhvr>
                                        <p:cTn id="5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460" y="72737"/>
            <a:ext cx="10917625" cy="768216"/>
          </a:xfrm>
          <a:solidFill>
            <a:schemeClr val="bg1"/>
          </a:solidFill>
          <a:ln w="38100">
            <a:solidFill>
              <a:srgbClr val="FF3399"/>
            </a:solidFill>
          </a:ln>
          <a:effectLst>
            <a:glow rad="228600">
              <a:schemeClr val="accent4">
                <a:satMod val="175000"/>
                <a:alpha val="40000"/>
              </a:schemeClr>
            </a:glow>
          </a:effectLst>
          <a:scene3d>
            <a:camera prst="orthographicFront"/>
            <a:lightRig rig="threePt" dir="t"/>
          </a:scene3d>
          <a:sp3d>
            <a:bevelT prst="angle"/>
          </a:sp3d>
        </p:spPr>
        <p:txBody>
          <a:bodyPr>
            <a:sp3d extrusionH="57150">
              <a:bevelT w="82550" h="38100" prst="coolSlant"/>
            </a:sp3d>
          </a:bodyPr>
          <a:lstStyle/>
          <a:p>
            <a:pPr algn="ctr"/>
            <a:r>
              <a:rPr lang="en-US" b="1" dirty="0">
                <a:solidFill>
                  <a:srgbClr val="0000CC"/>
                </a:solidFill>
              </a:rPr>
              <a:t>Yahuah</a:t>
            </a:r>
            <a:r>
              <a:rPr lang="en-US" b="1" dirty="0">
                <a:solidFill>
                  <a:srgbClr val="00B050"/>
                </a:solidFill>
              </a:rPr>
              <a:t> tells us </a:t>
            </a:r>
            <a:r>
              <a:rPr lang="en-US" b="1" i="1" dirty="0">
                <a:solidFill>
                  <a:srgbClr val="FF3399"/>
                </a:solidFill>
              </a:rPr>
              <a:t>where</a:t>
            </a:r>
            <a:r>
              <a:rPr lang="en-US" b="1" dirty="0">
                <a:solidFill>
                  <a:srgbClr val="00B050"/>
                </a:solidFill>
              </a:rPr>
              <a:t> to find </a:t>
            </a:r>
            <a:r>
              <a:rPr lang="en-US" b="1" dirty="0">
                <a:ln>
                  <a:solidFill>
                    <a:srgbClr val="002060"/>
                  </a:solidFill>
                </a:ln>
                <a:solidFill>
                  <a:srgbClr val="00B050"/>
                </a:solidFill>
                <a:effectLst>
                  <a:glow rad="241300">
                    <a:srgbClr val="FFFF00"/>
                  </a:glow>
                </a:effectLst>
                <a:latin typeface="Arial Black" panose="020B0A04020102020204" pitchFamily="34" charset="0"/>
              </a:rPr>
              <a:t>KNOWLEDGE</a:t>
            </a:r>
          </a:p>
        </p:txBody>
      </p:sp>
      <p:sp>
        <p:nvSpPr>
          <p:cNvPr id="3" name="Content Placeholder 2"/>
          <p:cNvSpPr>
            <a:spLocks noGrp="1"/>
          </p:cNvSpPr>
          <p:nvPr>
            <p:ph idx="1"/>
          </p:nvPr>
        </p:nvSpPr>
        <p:spPr>
          <a:xfrm>
            <a:off x="231820" y="958160"/>
            <a:ext cx="11719774" cy="5679145"/>
          </a:xfrm>
          <a:solidFill>
            <a:schemeClr val="accent1">
              <a:lumMod val="20000"/>
              <a:lumOff val="80000"/>
            </a:schemeClr>
          </a:solidFill>
          <a:ln w="38100">
            <a:solidFill>
              <a:srgbClr val="FB6BEA"/>
            </a:solidFill>
          </a:ln>
          <a:scene3d>
            <a:camera prst="orthographicFront"/>
            <a:lightRig rig="threePt" dir="t"/>
          </a:scene3d>
          <a:sp3d>
            <a:bevelT w="114300" prst="artDeco"/>
          </a:sp3d>
        </p:spPr>
        <p:txBody>
          <a:bodyPr lIns="182880" tIns="91440">
            <a:sp3d extrusionH="57150">
              <a:bevelT w="38100" h="38100" prst="angle"/>
            </a:sp3d>
          </a:bodyPr>
          <a:lstStyle/>
          <a:p>
            <a:pPr marL="1280160" indent="-1280160">
              <a:spcBef>
                <a:spcPts val="0"/>
              </a:spcBef>
              <a:spcAft>
                <a:spcPts val="1200"/>
              </a:spcAft>
              <a:buNone/>
            </a:pPr>
            <a:r>
              <a:rPr lang="en-US" dirty="0">
                <a:solidFill>
                  <a:srgbClr val="008080"/>
                </a:solidFill>
                <a:latin typeface="Georgia" panose="02040502050405020303" pitchFamily="18" charset="0"/>
              </a:rPr>
              <a:t>Ps 19:1</a:t>
            </a:r>
            <a:r>
              <a:rPr lang="en-US" dirty="0">
                <a:solidFill>
                  <a:prstClr val="black"/>
                </a:solidFill>
                <a:latin typeface="Georgia" panose="02040502050405020303" pitchFamily="18" charset="0"/>
              </a:rPr>
              <a:t>	</a:t>
            </a:r>
            <a:r>
              <a:rPr lang="en-US" dirty="0">
                <a:solidFill>
                  <a:srgbClr val="E46C0A"/>
                </a:solidFill>
                <a:latin typeface="Georgia" panose="02040502050405020303" pitchFamily="18" charset="0"/>
              </a:rPr>
              <a:t>The heavens are proclaiming the esteem of </a:t>
            </a:r>
            <a:r>
              <a:rPr lang="en-US" dirty="0" err="1">
                <a:solidFill>
                  <a:srgbClr val="E46C0A"/>
                </a:solidFill>
                <a:latin typeface="Georgia" panose="02040502050405020303" pitchFamily="18" charset="0"/>
              </a:rPr>
              <a:t>Ěl</a:t>
            </a:r>
            <a:r>
              <a:rPr lang="en-US" dirty="0">
                <a:solidFill>
                  <a:srgbClr val="E46C0A"/>
                </a:solidFill>
                <a:latin typeface="Georgia" panose="02040502050405020303" pitchFamily="18" charset="0"/>
              </a:rPr>
              <a:t>; And the expanse is declaring the work of His hand. </a:t>
            </a:r>
          </a:p>
          <a:p>
            <a:pPr marL="1280160" indent="-1280160">
              <a:spcBef>
                <a:spcPts val="0"/>
              </a:spcBef>
              <a:spcAft>
                <a:spcPts val="1200"/>
              </a:spcAft>
              <a:buNone/>
            </a:pPr>
            <a:r>
              <a:rPr lang="en-US" dirty="0">
                <a:solidFill>
                  <a:srgbClr val="008080"/>
                </a:solidFill>
                <a:latin typeface="Georgia" panose="02040502050405020303" pitchFamily="18" charset="0"/>
              </a:rPr>
              <a:t>Ps 19:2</a:t>
            </a:r>
            <a:r>
              <a:rPr lang="en-US" dirty="0">
                <a:solidFill>
                  <a:prstClr val="black"/>
                </a:solidFill>
                <a:latin typeface="Georgia" panose="02040502050405020303" pitchFamily="18" charset="0"/>
              </a:rPr>
              <a:t>	</a:t>
            </a:r>
            <a:r>
              <a:rPr lang="en-US" dirty="0">
                <a:solidFill>
                  <a:srgbClr val="E46C0A"/>
                </a:solidFill>
                <a:latin typeface="Georgia" panose="02040502050405020303" pitchFamily="18" charset="0"/>
              </a:rPr>
              <a:t>Day to day pours forth speech, </a:t>
            </a:r>
            <a:r>
              <a:rPr lang="en-US" b="1" i="1" u="sng" dirty="0">
                <a:solidFill>
                  <a:srgbClr val="9900CC"/>
                </a:solidFill>
                <a:latin typeface="Georgia" panose="02040502050405020303" pitchFamily="18" charset="0"/>
              </a:rPr>
              <a:t>And ni</a:t>
            </a:r>
            <a:r>
              <a:rPr lang="en-US" b="1" i="1" dirty="0">
                <a:solidFill>
                  <a:srgbClr val="9900CC"/>
                </a:solidFill>
                <a:latin typeface="Georgia" panose="02040502050405020303" pitchFamily="18" charset="0"/>
              </a:rPr>
              <a:t>g</a:t>
            </a:r>
            <a:r>
              <a:rPr lang="en-US" b="1" i="1" u="sng" dirty="0">
                <a:solidFill>
                  <a:srgbClr val="9900CC"/>
                </a:solidFill>
                <a:latin typeface="Georgia" panose="02040502050405020303" pitchFamily="18" charset="0"/>
              </a:rPr>
              <a:t>ht to ni</a:t>
            </a:r>
            <a:r>
              <a:rPr lang="en-US" b="1" i="1" dirty="0">
                <a:solidFill>
                  <a:srgbClr val="9900CC"/>
                </a:solidFill>
                <a:latin typeface="Georgia" panose="02040502050405020303" pitchFamily="18" charset="0"/>
              </a:rPr>
              <a:t>g</a:t>
            </a:r>
            <a:r>
              <a:rPr lang="en-US" b="1" i="1" u="sng" dirty="0">
                <a:solidFill>
                  <a:srgbClr val="9900CC"/>
                </a:solidFill>
                <a:latin typeface="Georgia" panose="02040502050405020303" pitchFamily="18" charset="0"/>
              </a:rPr>
              <a:t>ht reveals </a:t>
            </a:r>
            <a:r>
              <a:rPr lang="en-US" b="1" i="1" dirty="0">
                <a:solidFill>
                  <a:srgbClr val="9900CC"/>
                </a:solidFill>
                <a:latin typeface="Georgia" panose="02040502050405020303" pitchFamily="18" charset="0"/>
              </a:rPr>
              <a:t>			</a:t>
            </a:r>
            <a:endParaRPr lang="en-US" sz="2400" dirty="0">
              <a:solidFill>
                <a:srgbClr val="00B050"/>
              </a:solidFill>
              <a:latin typeface="Georgia" panose="02040502050405020303" pitchFamily="18" charset="0"/>
            </a:endParaRPr>
          </a:p>
          <a:p>
            <a:pPr marL="1280160" indent="-1280160">
              <a:spcBef>
                <a:spcPts val="0"/>
              </a:spcBef>
              <a:spcAft>
                <a:spcPts val="1200"/>
              </a:spcAft>
              <a:buNone/>
            </a:pPr>
            <a:r>
              <a:rPr lang="en-US" dirty="0">
                <a:solidFill>
                  <a:srgbClr val="008080"/>
                </a:solidFill>
                <a:latin typeface="Georgia" panose="02040502050405020303" pitchFamily="18" charset="0"/>
              </a:rPr>
              <a:t>Ps 19:3</a:t>
            </a:r>
            <a:r>
              <a:rPr lang="en-US" dirty="0">
                <a:solidFill>
                  <a:prstClr val="black"/>
                </a:solidFill>
                <a:latin typeface="Georgia" panose="02040502050405020303" pitchFamily="18" charset="0"/>
              </a:rPr>
              <a:t>	</a:t>
            </a:r>
            <a:r>
              <a:rPr lang="en-US" dirty="0">
                <a:solidFill>
                  <a:srgbClr val="E46C0A"/>
                </a:solidFill>
                <a:latin typeface="Georgia" panose="02040502050405020303" pitchFamily="18" charset="0"/>
              </a:rPr>
              <a:t>There is no speech, and there are no words, Their voice is not heard. </a:t>
            </a:r>
          </a:p>
          <a:p>
            <a:pPr marL="1280160" indent="-1280160">
              <a:spcBef>
                <a:spcPts val="0"/>
              </a:spcBef>
              <a:spcAft>
                <a:spcPts val="1200"/>
              </a:spcAft>
              <a:buNone/>
            </a:pPr>
            <a:r>
              <a:rPr lang="en-US" dirty="0">
                <a:solidFill>
                  <a:srgbClr val="008080"/>
                </a:solidFill>
                <a:latin typeface="Georgia" panose="02040502050405020303" pitchFamily="18" charset="0"/>
              </a:rPr>
              <a:t>Ps 19:4</a:t>
            </a:r>
            <a:r>
              <a:rPr lang="en-US" dirty="0">
                <a:solidFill>
                  <a:prstClr val="black"/>
                </a:solidFill>
                <a:latin typeface="Georgia" panose="02040502050405020303" pitchFamily="18" charset="0"/>
              </a:rPr>
              <a:t>	</a:t>
            </a:r>
            <a:r>
              <a:rPr lang="en-US" i="1" dirty="0">
                <a:solidFill>
                  <a:srgbClr val="9900CC"/>
                </a:solidFill>
                <a:latin typeface="Georgia" panose="02040502050405020303" pitchFamily="18" charset="0"/>
              </a:rPr>
              <a:t>Their line has gone out through all the earth, And their words to the end of the world. In them He set up a </a:t>
            </a:r>
            <a:r>
              <a:rPr lang="en-US" b="1" i="1" dirty="0">
                <a:ln>
                  <a:solidFill>
                    <a:schemeClr val="tx1"/>
                  </a:solidFill>
                </a:ln>
                <a:solidFill>
                  <a:srgbClr val="9900CC"/>
                </a:solidFill>
                <a:effectLst>
                  <a:outerShdw blurRad="50800" dist="50800" dir="5400000" sx="101000" sy="101000" algn="ctr" rotWithShape="0">
                    <a:srgbClr val="00FF00"/>
                  </a:outerShdw>
                </a:effectLst>
                <a:latin typeface="Georgia" panose="02040502050405020303" pitchFamily="18" charset="0"/>
              </a:rPr>
              <a:t>tent</a:t>
            </a:r>
            <a:r>
              <a:rPr lang="en-US" i="1" dirty="0">
                <a:solidFill>
                  <a:srgbClr val="9900CC"/>
                </a:solidFill>
                <a:latin typeface="Georgia" panose="02040502050405020303" pitchFamily="18" charset="0"/>
              </a:rPr>
              <a:t> for the</a:t>
            </a:r>
          </a:p>
          <a:p>
            <a:pPr marL="1280160" indent="-1280160">
              <a:spcBef>
                <a:spcPts val="0"/>
              </a:spcBef>
              <a:spcAft>
                <a:spcPts val="1200"/>
              </a:spcAft>
              <a:buNone/>
            </a:pPr>
            <a:r>
              <a:rPr lang="en-US" dirty="0">
                <a:solidFill>
                  <a:srgbClr val="008080"/>
                </a:solidFill>
                <a:latin typeface="Georgia" panose="02040502050405020303" pitchFamily="18" charset="0"/>
              </a:rPr>
              <a:t>Ps 19:5</a:t>
            </a:r>
            <a:r>
              <a:rPr lang="en-US" dirty="0">
                <a:solidFill>
                  <a:prstClr val="black"/>
                </a:solidFill>
                <a:latin typeface="Georgia" panose="02040502050405020303" pitchFamily="18" charset="0"/>
              </a:rPr>
              <a:t>	</a:t>
            </a:r>
            <a:r>
              <a:rPr lang="en-US" dirty="0">
                <a:solidFill>
                  <a:srgbClr val="E46C0A"/>
                </a:solidFill>
                <a:latin typeface="Georgia" panose="02040502050405020303" pitchFamily="18" charset="0"/>
              </a:rPr>
              <a:t>And it is like a </a:t>
            </a:r>
            <a:r>
              <a:rPr lang="en-US" dirty="0">
                <a:ln>
                  <a:solidFill>
                    <a:schemeClr val="tx1"/>
                  </a:solidFill>
                </a:ln>
                <a:solidFill>
                  <a:srgbClr val="E46C0A"/>
                </a:solidFill>
                <a:effectLst>
                  <a:outerShdw blurRad="50800" dist="50800" dir="5400000" algn="ctr" rotWithShape="0">
                    <a:srgbClr val="CC00FF"/>
                  </a:outerShdw>
                </a:effectLst>
                <a:latin typeface="Georgia" panose="02040502050405020303" pitchFamily="18" charset="0"/>
              </a:rPr>
              <a:t>bridegroom</a:t>
            </a:r>
            <a:r>
              <a:rPr lang="en-US" dirty="0">
                <a:solidFill>
                  <a:srgbClr val="E46C0A"/>
                </a:solidFill>
                <a:latin typeface="Georgia" panose="02040502050405020303" pitchFamily="18" charset="0"/>
              </a:rPr>
              <a:t> coming out of his room, It rejoices like a </a:t>
            </a:r>
            <a:r>
              <a:rPr lang="en-US" dirty="0">
                <a:ln>
                  <a:solidFill>
                    <a:schemeClr val="tx1"/>
                  </a:solidFill>
                </a:ln>
                <a:solidFill>
                  <a:srgbClr val="E46C0A"/>
                </a:solidFill>
                <a:effectLst>
                  <a:outerShdw blurRad="50800" dist="50800" dir="5400000" algn="ctr" rotWithShape="0">
                    <a:srgbClr val="CC00FF"/>
                  </a:outerShdw>
                </a:effectLst>
                <a:latin typeface="Georgia" panose="02040502050405020303" pitchFamily="18" charset="0"/>
              </a:rPr>
              <a:t>strong man </a:t>
            </a:r>
            <a:r>
              <a:rPr lang="en-US" dirty="0">
                <a:solidFill>
                  <a:srgbClr val="E46C0A"/>
                </a:solidFill>
                <a:latin typeface="Georgia" panose="02040502050405020303" pitchFamily="18" charset="0"/>
              </a:rPr>
              <a:t>to run the path. </a:t>
            </a:r>
          </a:p>
          <a:p>
            <a:pPr marL="1280160" indent="-1280160">
              <a:spcBef>
                <a:spcPts val="0"/>
              </a:spcBef>
              <a:spcAft>
                <a:spcPts val="1200"/>
              </a:spcAft>
              <a:buNone/>
            </a:pPr>
            <a:r>
              <a:rPr lang="en-US" dirty="0">
                <a:solidFill>
                  <a:srgbClr val="008080"/>
                </a:solidFill>
                <a:latin typeface="Georgia" panose="02040502050405020303" pitchFamily="18" charset="0"/>
              </a:rPr>
              <a:t>Ps 19:6</a:t>
            </a:r>
            <a:r>
              <a:rPr lang="en-US" dirty="0">
                <a:solidFill>
                  <a:prstClr val="black"/>
                </a:solidFill>
                <a:latin typeface="Georgia" panose="02040502050405020303" pitchFamily="18" charset="0"/>
              </a:rPr>
              <a:t>	</a:t>
            </a:r>
            <a:r>
              <a:rPr lang="en-US" dirty="0">
                <a:solidFill>
                  <a:srgbClr val="E46C0A"/>
                </a:solidFill>
                <a:latin typeface="Georgia" panose="02040502050405020303" pitchFamily="18" charset="0"/>
              </a:rPr>
              <a:t>Its </a:t>
            </a:r>
            <a:r>
              <a:rPr lang="en-US" b="1" dirty="0">
                <a:ln>
                  <a:solidFill>
                    <a:sysClr val="windowText" lastClr="000000"/>
                  </a:solidFill>
                </a:ln>
                <a:solidFill>
                  <a:srgbClr val="E46C0A"/>
                </a:solidFill>
                <a:effectLst>
                  <a:glow rad="228600">
                    <a:srgbClr val="CC00FF">
                      <a:alpha val="40000"/>
                    </a:srgbClr>
                  </a:glow>
                </a:effectLst>
                <a:latin typeface="Georgia" panose="02040502050405020303" pitchFamily="18" charset="0"/>
              </a:rPr>
              <a:t>rising</a:t>
            </a:r>
            <a:r>
              <a:rPr lang="en-US" dirty="0">
                <a:solidFill>
                  <a:srgbClr val="E46C0A"/>
                </a:solidFill>
                <a:latin typeface="Georgia" panose="02040502050405020303" pitchFamily="18" charset="0"/>
              </a:rPr>
              <a:t> is from one end of the heavens, And its </a:t>
            </a:r>
            <a:r>
              <a:rPr lang="en-US" u="sng" dirty="0">
                <a:ln>
                  <a:solidFill>
                    <a:srgbClr val="CC0099"/>
                  </a:solidFill>
                </a:ln>
                <a:solidFill>
                  <a:srgbClr val="FFFF00"/>
                </a:solidFill>
                <a:latin typeface="Snap ITC" panose="04040A07060A02020202" pitchFamily="82" charset="0"/>
              </a:rPr>
              <a:t>circuit</a:t>
            </a:r>
            <a:r>
              <a:rPr lang="en-US" dirty="0">
                <a:solidFill>
                  <a:srgbClr val="E46C0A"/>
                </a:solidFill>
                <a:latin typeface="Georgia" panose="02040502050405020303" pitchFamily="18" charset="0"/>
              </a:rPr>
              <a:t> to the other end; And naught is hidden from its heat. </a:t>
            </a:r>
          </a:p>
        </p:txBody>
      </p:sp>
      <p:sp>
        <p:nvSpPr>
          <p:cNvPr id="4" name="Slide Number Placeholder 3"/>
          <p:cNvSpPr>
            <a:spLocks noGrp="1"/>
          </p:cNvSpPr>
          <p:nvPr>
            <p:ph type="sldNum" sz="quarter" idx="12"/>
          </p:nvPr>
        </p:nvSpPr>
        <p:spPr>
          <a:xfrm>
            <a:off x="9137025" y="6199443"/>
            <a:ext cx="2743200" cy="365125"/>
          </a:xfrm>
        </p:spPr>
        <p:txBody>
          <a:bodyPr/>
          <a:lstStyle/>
          <a:p>
            <a:fld id="{0B555D82-D20F-4DB7-B3E9-7B7EAC2F87A9}" type="slidenum">
              <a:rPr lang="en-US" smtClean="0">
                <a:solidFill>
                  <a:schemeClr val="tx1"/>
                </a:solidFill>
              </a:rPr>
              <a:t>43</a:t>
            </a:fld>
            <a:endParaRPr lang="en-US" dirty="0">
              <a:solidFill>
                <a:schemeClr val="tx1"/>
              </a:solidFill>
            </a:endParaRPr>
          </a:p>
        </p:txBody>
      </p:sp>
      <p:sp>
        <p:nvSpPr>
          <p:cNvPr id="5" name="Rectangle 4"/>
          <p:cNvSpPr/>
          <p:nvPr/>
        </p:nvSpPr>
        <p:spPr>
          <a:xfrm>
            <a:off x="1648496" y="2347133"/>
            <a:ext cx="2331076" cy="529657"/>
          </a:xfrm>
          <a:prstGeom prst="rect">
            <a:avLst/>
          </a:prstGeom>
          <a:noFill/>
          <a:ln w="19050">
            <a:solidFill>
              <a:srgbClr val="7030A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US" sz="2800" b="1" i="1" dirty="0">
                <a:solidFill>
                  <a:srgbClr val="CC0099"/>
                </a:solidFill>
                <a:effectLst>
                  <a:glow rad="228600">
                    <a:schemeClr val="accent2">
                      <a:lumMod val="60000"/>
                      <a:lumOff val="40000"/>
                      <a:alpha val="40000"/>
                    </a:schemeClr>
                  </a:glow>
                </a:effectLst>
                <a:latin typeface="Georgia" panose="02040502050405020303" pitchFamily="18" charset="0"/>
              </a:rPr>
              <a:t>knowledge.</a:t>
            </a:r>
          </a:p>
        </p:txBody>
      </p:sp>
      <p:sp>
        <p:nvSpPr>
          <p:cNvPr id="6" name="Rectangle 5"/>
          <p:cNvSpPr/>
          <p:nvPr/>
        </p:nvSpPr>
        <p:spPr>
          <a:xfrm>
            <a:off x="10482228" y="4167218"/>
            <a:ext cx="978796" cy="3606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srgbClr val="CC0099"/>
                </a:solidFill>
                <a:effectLst>
                  <a:glow rad="215900">
                    <a:srgbClr val="00FF00"/>
                  </a:glow>
                </a:effectLst>
                <a:latin typeface="Georgia" panose="02040502050405020303" pitchFamily="18" charset="0"/>
              </a:rPr>
              <a:t>sun,</a:t>
            </a:r>
          </a:p>
        </p:txBody>
      </p:sp>
      <p:sp>
        <p:nvSpPr>
          <p:cNvPr id="7" name="Rectangle 6"/>
          <p:cNvSpPr/>
          <p:nvPr/>
        </p:nvSpPr>
        <p:spPr>
          <a:xfrm>
            <a:off x="4463636" y="2370017"/>
            <a:ext cx="3979719" cy="529352"/>
          </a:xfrm>
          <a:prstGeom prst="rect">
            <a:avLst/>
          </a:prstGeom>
          <a:solidFill>
            <a:schemeClr val="tx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n>
                  <a:solidFill>
                    <a:sysClr val="windowText" lastClr="000000"/>
                  </a:solidFill>
                </a:ln>
                <a:solidFill>
                  <a:srgbClr val="00FF00"/>
                </a:solidFill>
                <a:effectLst>
                  <a:glow rad="127000">
                    <a:srgbClr val="FFFF00"/>
                  </a:glow>
                </a:effectLst>
                <a:latin typeface="Georgia" panose="02040502050405020303" pitchFamily="18" charset="0"/>
              </a:rPr>
              <a:t>THE MAZZAROTH</a:t>
            </a:r>
            <a:endParaRPr lang="en-CA" sz="2800" b="1" dirty="0">
              <a:ln>
                <a:solidFill>
                  <a:sysClr val="windowText" lastClr="000000"/>
                </a:solidFill>
              </a:ln>
              <a:solidFill>
                <a:srgbClr val="00FF00"/>
              </a:solidFill>
              <a:effectLst>
                <a:glow rad="127000">
                  <a:srgbClr val="FFFF00"/>
                </a:glow>
              </a:effectLst>
            </a:endParaRPr>
          </a:p>
        </p:txBody>
      </p:sp>
      <p:sp>
        <p:nvSpPr>
          <p:cNvPr id="8" name="Speech Bubble: Rectangle with Corners Rounded 7">
            <a:extLst>
              <a:ext uri="{FF2B5EF4-FFF2-40B4-BE49-F238E27FC236}">
                <a16:creationId xmlns="" xmlns:a16="http://schemas.microsoft.com/office/drawing/2014/main" id="{16F77DF4-ECB5-4C01-97FA-94491DD435CD}"/>
              </a:ext>
            </a:extLst>
          </p:cNvPr>
          <p:cNvSpPr/>
          <p:nvPr/>
        </p:nvSpPr>
        <p:spPr>
          <a:xfrm>
            <a:off x="9753600" y="5091953"/>
            <a:ext cx="2126624" cy="449805"/>
          </a:xfrm>
          <a:prstGeom prst="wedgeRoundRectCallout">
            <a:avLst>
              <a:gd name="adj1" fmla="val -27156"/>
              <a:gd name="adj2" fmla="val 90402"/>
              <a:gd name="adj3" fmla="val 16667"/>
            </a:avLst>
          </a:prstGeom>
          <a:solidFill>
            <a:srgbClr val="7030A0"/>
          </a:solidFill>
          <a:ln w="28575">
            <a:solidFill>
              <a:srgbClr val="FF99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CA" sz="3200" dirty="0">
                <a:ln>
                  <a:solidFill>
                    <a:srgbClr val="CC0099"/>
                  </a:solidFill>
                </a:ln>
                <a:solidFill>
                  <a:srgbClr val="FFFF00"/>
                </a:solidFill>
                <a:effectLst>
                  <a:glow rad="127000">
                    <a:srgbClr val="34E9FC"/>
                  </a:glow>
                </a:effectLst>
                <a:latin typeface="Segoe UI Black" panose="020B0A02040204020203" pitchFamily="34" charset="0"/>
                <a:ea typeface="Segoe UI Black" panose="020B0A02040204020203" pitchFamily="34" charset="0"/>
              </a:rPr>
              <a:t>Tequfah</a:t>
            </a:r>
          </a:p>
        </p:txBody>
      </p:sp>
      <p:sp>
        <p:nvSpPr>
          <p:cNvPr id="9" name="Rectangle 8">
            <a:extLst>
              <a:ext uri="{FF2B5EF4-FFF2-40B4-BE49-F238E27FC236}">
                <a16:creationId xmlns="" xmlns:a16="http://schemas.microsoft.com/office/drawing/2014/main" id="{277B21EE-9CFA-4BBF-85EB-4A6E565A5AA3}"/>
              </a:ext>
            </a:extLst>
          </p:cNvPr>
          <p:cNvSpPr/>
          <p:nvPr/>
        </p:nvSpPr>
        <p:spPr>
          <a:xfrm>
            <a:off x="12557458" y="1525172"/>
            <a:ext cx="7251903" cy="4247317"/>
          </a:xfrm>
          <a:prstGeom prst="rect">
            <a:avLst/>
          </a:prstGeom>
          <a:solidFill>
            <a:schemeClr val="accent4">
              <a:lumMod val="20000"/>
              <a:lumOff val="80000"/>
            </a:schemeClr>
          </a:solidFill>
        </p:spPr>
        <p:txBody>
          <a:bodyPr wrap="square">
            <a:spAutoFit/>
          </a:bodyPr>
          <a:lstStyle/>
          <a:p>
            <a:r>
              <a:rPr lang="en-CA"/>
              <a:t>Exodus 34:22 And thou shalt observe the feast of weeks, of the firstfruits of wheat harvest, and the feast of ingathering at the year's end.</a:t>
            </a:r>
          </a:p>
          <a:p>
            <a:endParaRPr lang="en-CA"/>
          </a:p>
          <a:p>
            <a:r>
              <a:rPr lang="en-CA"/>
              <a:t>1 Samuel 1:20  Wherefore it came to pass, when the time was come about after Hannah had conceived, that she bare a son, and called his name Samuel, saying, Because I have asked him of the LORD.</a:t>
            </a:r>
          </a:p>
          <a:p>
            <a:endParaRPr lang="en-CA"/>
          </a:p>
          <a:p>
            <a:r>
              <a:rPr lang="en-CA"/>
              <a:t>2 Chronicles 24:23  And it came to pass at the end of the year, that the host of Syria came up against him: and they came to Judah and Jerusalem, and destroyed all the princes of the people from among the people, and sent all the spoil of them unto the king of Damascus.</a:t>
            </a:r>
          </a:p>
          <a:p>
            <a:endParaRPr lang="en-CA"/>
          </a:p>
          <a:p>
            <a:r>
              <a:rPr lang="en-CA"/>
              <a:t>Psalms 19:6  His going forth is from the end of the heaven, and his circuit unto the ends of it: and there is nothing hid from the heat thereof.</a:t>
            </a:r>
          </a:p>
          <a:p>
            <a:r>
              <a:rPr lang="en-CA"/>
              <a:t>KJV</a:t>
            </a:r>
            <a:endParaRPr lang="en-CA" dirty="0"/>
          </a:p>
        </p:txBody>
      </p:sp>
    </p:spTree>
    <p:extLst>
      <p:ext uri="{BB962C8B-B14F-4D97-AF65-F5344CB8AC3E}">
        <p14:creationId xmlns:p14="http://schemas.microsoft.com/office/powerpoint/2010/main" val="1195212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250"/>
                                        <p:tgtEl>
                                          <p:spTgt spid="5"/>
                                        </p:tgtEl>
                                      </p:cBhvr>
                                    </p:animEffect>
                                  </p:childTnLst>
                                </p:cTn>
                              </p:par>
                              <p:par>
                                <p:cTn id="8" presetID="1" presetClass="entr" presetSubtype="0" fill="hold" grpId="0" nodeType="withEffect">
                                  <p:stCondLst>
                                    <p:cond delay="1750"/>
                                  </p:stCondLst>
                                  <p:childTnLst>
                                    <p:set>
                                      <p:cBhvr>
                                        <p:cTn id="9" dur="1" fill="hold">
                                          <p:stCondLst>
                                            <p:cond delay="0"/>
                                          </p:stCondLst>
                                        </p:cTn>
                                        <p:tgtEl>
                                          <p:spTgt spid="7"/>
                                        </p:tgtEl>
                                        <p:attrNameLst>
                                          <p:attrName>style.visibility</p:attrName>
                                        </p:attrNameLst>
                                      </p:cBhvr>
                                      <p:to>
                                        <p:strVal val="visible"/>
                                      </p:to>
                                    </p:set>
                                  </p:childTnLst>
                                </p:cTn>
                              </p:par>
                              <p:par>
                                <p:cTn id="10" presetID="45" presetClass="entr" presetSubtype="0" repeatCount="2000" fill="hold" grpId="1" nodeType="withEffect">
                                  <p:stCondLst>
                                    <p:cond delay="25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ppt_w</p:attrName>
                                        </p:attrNameLst>
                                      </p:cBhvr>
                                      <p:tavLst>
                                        <p:tav tm="0" fmla="#ppt_w*sin(2.5*pi*$)">
                                          <p:val>
                                            <p:fltVal val="0"/>
                                          </p:val>
                                        </p:tav>
                                        <p:tav tm="100000">
                                          <p:val>
                                            <p:fltVal val="1"/>
                                          </p:val>
                                        </p:tav>
                                      </p:tavLst>
                                    </p:anim>
                                    <p:anim calcmode="lin" valueType="num">
                                      <p:cBhvr>
                                        <p:cTn id="14"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31" presetClass="entr" presetSubtype="0" fill="hold" grpId="1" nodeType="withEffect">
                                  <p:stCondLst>
                                    <p:cond delay="2250"/>
                                  </p:stCondLst>
                                  <p:childTnLst>
                                    <p:set>
                                      <p:cBhvr>
                                        <p:cTn id="28" dur="1" fill="hold">
                                          <p:stCondLst>
                                            <p:cond delay="0"/>
                                          </p:stCondLst>
                                        </p:cTn>
                                        <p:tgtEl>
                                          <p:spTgt spid="6"/>
                                        </p:tgtEl>
                                        <p:attrNameLst>
                                          <p:attrName>style.visibility</p:attrName>
                                        </p:attrNameLst>
                                      </p:cBhvr>
                                      <p:to>
                                        <p:strVal val="visible"/>
                                      </p:to>
                                    </p:set>
                                    <p:anim calcmode="lin" valueType="num">
                                      <p:cBhvr>
                                        <p:cTn id="29" dur="3000" fill="hold"/>
                                        <p:tgtEl>
                                          <p:spTgt spid="6"/>
                                        </p:tgtEl>
                                        <p:attrNameLst>
                                          <p:attrName>ppt_w</p:attrName>
                                        </p:attrNameLst>
                                      </p:cBhvr>
                                      <p:tavLst>
                                        <p:tav tm="0">
                                          <p:val>
                                            <p:fltVal val="0"/>
                                          </p:val>
                                        </p:tav>
                                        <p:tav tm="100000">
                                          <p:val>
                                            <p:strVal val="#ppt_w"/>
                                          </p:val>
                                        </p:tav>
                                      </p:tavLst>
                                    </p:anim>
                                    <p:anim calcmode="lin" valueType="num">
                                      <p:cBhvr>
                                        <p:cTn id="30" dur="3000" fill="hold"/>
                                        <p:tgtEl>
                                          <p:spTgt spid="6"/>
                                        </p:tgtEl>
                                        <p:attrNameLst>
                                          <p:attrName>ppt_h</p:attrName>
                                        </p:attrNameLst>
                                      </p:cBhvr>
                                      <p:tavLst>
                                        <p:tav tm="0">
                                          <p:val>
                                            <p:fltVal val="0"/>
                                          </p:val>
                                        </p:tav>
                                        <p:tav tm="100000">
                                          <p:val>
                                            <p:strVal val="#ppt_h"/>
                                          </p:val>
                                        </p:tav>
                                      </p:tavLst>
                                    </p:anim>
                                    <p:anim calcmode="lin" valueType="num">
                                      <p:cBhvr>
                                        <p:cTn id="31" dur="3000" fill="hold"/>
                                        <p:tgtEl>
                                          <p:spTgt spid="6"/>
                                        </p:tgtEl>
                                        <p:attrNameLst>
                                          <p:attrName>style.rotation</p:attrName>
                                        </p:attrNameLst>
                                      </p:cBhvr>
                                      <p:tavLst>
                                        <p:tav tm="0">
                                          <p:val>
                                            <p:fltVal val="90"/>
                                          </p:val>
                                        </p:tav>
                                        <p:tav tm="100000">
                                          <p:val>
                                            <p:fltVal val="0"/>
                                          </p:val>
                                        </p:tav>
                                      </p:tavLst>
                                    </p:anim>
                                    <p:animEffect transition="in" filter="fade">
                                      <p:cBhvr>
                                        <p:cTn id="32" dur="3000"/>
                                        <p:tgtEl>
                                          <p:spTgt spid="6"/>
                                        </p:tgtEl>
                                      </p:cBhvr>
                                    </p:animEffect>
                                  </p:childTnLst>
                                </p:cTn>
                              </p:par>
                              <p:par>
                                <p:cTn id="33" presetID="35" presetClass="emph" presetSubtype="0" repeatCount="10000" fill="hold" grpId="0" nodeType="withEffect">
                                  <p:stCondLst>
                                    <p:cond delay="3000"/>
                                  </p:stCondLst>
                                  <p:childTnLst>
                                    <p:anim calcmode="discrete" valueType="str">
                                      <p:cBhvr>
                                        <p:cTn id="34" dur="2000" fill="hold"/>
                                        <p:tgtEl>
                                          <p:spTgt spid="6"/>
                                        </p:tgtEl>
                                        <p:attrNameLst>
                                          <p:attrName>style.visibility</p:attrName>
                                        </p:attrNameLst>
                                      </p:cBhvr>
                                      <p:tavLst>
                                        <p:tav tm="0">
                                          <p:val>
                                            <p:strVal val="hidden"/>
                                          </p:val>
                                        </p:tav>
                                        <p:tav tm="50000">
                                          <p:val>
                                            <p:strVal val="visible"/>
                                          </p:val>
                                        </p:tav>
                                      </p:tavLst>
                                    </p:anim>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circle(in)">
                                      <p:cBhvr>
                                        <p:cTn id="39" dur="1250"/>
                                        <p:tgtEl>
                                          <p:spTgt spid="3">
                                            <p:txEl>
                                              <p:pRg st="4" end="4"/>
                                            </p:txEl>
                                          </p:spTgt>
                                        </p:tgtEl>
                                      </p:cBhvr>
                                    </p:animEffect>
                                  </p:childTnLst>
                                </p:cTn>
                              </p:par>
                              <p:par>
                                <p:cTn id="40" presetID="6" presetClass="entr" presetSubtype="16" fill="hold" nodeType="with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circle(in)">
                                      <p:cBhvr>
                                        <p:cTn id="42" dur="1250"/>
                                        <p:tgtEl>
                                          <p:spTgt spid="3">
                                            <p:txEl>
                                              <p:pRg st="5" end="5"/>
                                            </p:txEl>
                                          </p:spTgt>
                                        </p:tgtEl>
                                      </p:cBhvr>
                                    </p:animEffect>
                                  </p:childTnLst>
                                </p:cTn>
                              </p:par>
                            </p:childTnLst>
                          </p:cTn>
                        </p:par>
                        <p:par>
                          <p:cTn id="43" fill="hold">
                            <p:stCondLst>
                              <p:cond delay="1250"/>
                            </p:stCondLst>
                            <p:childTnLst>
                              <p:par>
                                <p:cTn id="44" presetID="5" presetClass="entr" presetSubtype="10" fill="hold" grpId="0" nodeType="afterEffect">
                                  <p:stCondLst>
                                    <p:cond delay="2000"/>
                                  </p:stCondLst>
                                  <p:childTnLst>
                                    <p:set>
                                      <p:cBhvr>
                                        <p:cTn id="45" dur="1" fill="hold">
                                          <p:stCondLst>
                                            <p:cond delay="0"/>
                                          </p:stCondLst>
                                        </p:cTn>
                                        <p:tgtEl>
                                          <p:spTgt spid="8"/>
                                        </p:tgtEl>
                                        <p:attrNameLst>
                                          <p:attrName>style.visibility</p:attrName>
                                        </p:attrNameLst>
                                      </p:cBhvr>
                                      <p:to>
                                        <p:strVal val="visible"/>
                                      </p:to>
                                    </p:set>
                                    <p:animEffect transition="in" filter="checkerboard(across)">
                                      <p:cBhvr>
                                        <p:cTn id="46" dur="1250"/>
                                        <p:tgtEl>
                                          <p:spTgt spid="8"/>
                                        </p:tgtEl>
                                      </p:cBhvr>
                                    </p:animEffect>
                                  </p:childTnLst>
                                </p:cTn>
                              </p:par>
                              <p:par>
                                <p:cTn id="47" presetID="8" presetClass="emph" presetSubtype="0" fill="hold" grpId="1" nodeType="withEffect">
                                  <p:stCondLst>
                                    <p:cond delay="3500"/>
                                  </p:stCondLst>
                                  <p:childTnLst>
                                    <p:animRot by="21600000">
                                      <p:cBhvr>
                                        <p:cTn id="48"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6" grpId="1"/>
      <p:bldP spid="7" grpId="0" animBg="1"/>
      <p:bldP spid="7" grpId="1" animBg="1"/>
      <p:bldP spid="8" grpId="0" animBg="1"/>
      <p:bldP spid="8"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460" y="72737"/>
            <a:ext cx="10917625" cy="768216"/>
          </a:xfrm>
          <a:solidFill>
            <a:schemeClr val="bg1"/>
          </a:solidFill>
          <a:ln w="38100">
            <a:solidFill>
              <a:srgbClr val="FF3399"/>
            </a:solidFill>
          </a:ln>
          <a:effectLst>
            <a:glow rad="228600">
              <a:schemeClr val="accent4">
                <a:satMod val="175000"/>
                <a:alpha val="40000"/>
              </a:schemeClr>
            </a:glow>
          </a:effectLst>
          <a:scene3d>
            <a:camera prst="orthographicFront"/>
            <a:lightRig rig="threePt" dir="t"/>
          </a:scene3d>
          <a:sp3d>
            <a:bevelT prst="angle"/>
          </a:sp3d>
        </p:spPr>
        <p:txBody>
          <a:bodyPr>
            <a:normAutofit/>
            <a:sp3d extrusionH="57150">
              <a:bevelT w="38100" h="38100"/>
            </a:sp3d>
          </a:bodyPr>
          <a:lstStyle/>
          <a:p>
            <a:pPr algn="ctr"/>
            <a:r>
              <a:rPr lang="en-US" dirty="0"/>
              <a:t>What</a:t>
            </a:r>
            <a:r>
              <a:rPr lang="en-US" b="1" dirty="0">
                <a:solidFill>
                  <a:srgbClr val="0000CC"/>
                </a:solidFill>
              </a:rPr>
              <a:t> </a:t>
            </a:r>
            <a:r>
              <a:rPr lang="en-US" b="1" dirty="0">
                <a:ln>
                  <a:solidFill>
                    <a:srgbClr val="002060"/>
                  </a:solidFill>
                </a:ln>
                <a:solidFill>
                  <a:srgbClr val="00B050"/>
                </a:solidFill>
                <a:effectLst>
                  <a:glow rad="241300">
                    <a:srgbClr val="FFFF00"/>
                  </a:glow>
                </a:effectLst>
                <a:latin typeface="+mn-lt"/>
              </a:rPr>
              <a:t>KNOWLEDGE</a:t>
            </a:r>
            <a:r>
              <a:rPr lang="en-US" b="1" dirty="0">
                <a:solidFill>
                  <a:srgbClr val="00B050"/>
                </a:solidFill>
                <a:effectLst>
                  <a:glow rad="241300">
                    <a:srgbClr val="FFFF00"/>
                  </a:glow>
                </a:effectLst>
                <a:latin typeface="Arial Black" panose="020B0A04020102020204" pitchFamily="34" charset="0"/>
              </a:rPr>
              <a:t> </a:t>
            </a:r>
            <a:r>
              <a:rPr lang="en-US" dirty="0"/>
              <a:t>are we searching for?</a:t>
            </a:r>
          </a:p>
        </p:txBody>
      </p:sp>
      <p:sp>
        <p:nvSpPr>
          <p:cNvPr id="3" name="Content Placeholder 2"/>
          <p:cNvSpPr>
            <a:spLocks noGrp="1"/>
          </p:cNvSpPr>
          <p:nvPr>
            <p:ph idx="1"/>
          </p:nvPr>
        </p:nvSpPr>
        <p:spPr>
          <a:xfrm>
            <a:off x="231820" y="958160"/>
            <a:ext cx="11719774" cy="5679145"/>
          </a:xfrm>
          <a:solidFill>
            <a:schemeClr val="accent1">
              <a:lumMod val="20000"/>
              <a:lumOff val="80000"/>
            </a:schemeClr>
          </a:solidFill>
          <a:ln w="38100">
            <a:solidFill>
              <a:srgbClr val="FB6BEA"/>
            </a:solidFill>
          </a:ln>
          <a:scene3d>
            <a:camera prst="orthographicFront"/>
            <a:lightRig rig="threePt" dir="t"/>
          </a:scene3d>
          <a:sp3d>
            <a:bevelT w="114300" prst="artDeco"/>
          </a:sp3d>
        </p:spPr>
        <p:txBody>
          <a:bodyPr lIns="182880" tIns="91440">
            <a:sp3d extrusionH="57150">
              <a:bevelT w="38100" h="38100"/>
            </a:sp3d>
          </a:bodyPr>
          <a:lstStyle/>
          <a:p>
            <a:pPr marL="1280160" indent="-1280160">
              <a:spcBef>
                <a:spcPts val="0"/>
              </a:spcBef>
              <a:spcAft>
                <a:spcPts val="1200"/>
              </a:spcAft>
              <a:buNone/>
            </a:pPr>
            <a:r>
              <a:rPr lang="en-US" dirty="0">
                <a:solidFill>
                  <a:srgbClr val="E46C0A"/>
                </a:solidFill>
                <a:latin typeface="Georgia" panose="02040502050405020303" pitchFamily="18" charset="0"/>
              </a:rPr>
              <a:t> 							 contains the full accurate</a:t>
            </a:r>
            <a:br>
              <a:rPr lang="en-US" dirty="0">
                <a:solidFill>
                  <a:srgbClr val="E46C0A"/>
                </a:solidFill>
                <a:latin typeface="Georgia" panose="02040502050405020303" pitchFamily="18" charset="0"/>
              </a:rPr>
            </a:br>
            <a:r>
              <a:rPr lang="en-US" dirty="0">
                <a:solidFill>
                  <a:srgbClr val="E46C0A"/>
                </a:solidFill>
                <a:latin typeface="Georgia" panose="02040502050405020303" pitchFamily="18" charset="0"/>
              </a:rPr>
              <a:t>						 outline in detail, of this</a:t>
            </a:r>
          </a:p>
          <a:p>
            <a:pPr marL="1280160" indent="-1280160">
              <a:spcBef>
                <a:spcPts val="0"/>
              </a:spcBef>
              <a:spcAft>
                <a:spcPts val="1200"/>
              </a:spcAft>
              <a:buNone/>
            </a:pPr>
            <a:endParaRPr lang="en-US" dirty="0">
              <a:solidFill>
                <a:srgbClr val="E46C0A"/>
              </a:solidFill>
              <a:latin typeface="Georgia" panose="02040502050405020303" pitchFamily="18" charset="0"/>
            </a:endParaRPr>
          </a:p>
          <a:p>
            <a:pPr marL="1280160" indent="-1280160">
              <a:spcBef>
                <a:spcPts val="0"/>
              </a:spcBef>
              <a:spcAft>
                <a:spcPts val="1200"/>
              </a:spcAft>
              <a:buNone/>
            </a:pPr>
            <a:endParaRPr lang="en-US" dirty="0">
              <a:solidFill>
                <a:srgbClr val="E46C0A"/>
              </a:solidFill>
              <a:latin typeface="Georgia" panose="02040502050405020303" pitchFamily="18" charset="0"/>
            </a:endParaRPr>
          </a:p>
          <a:p>
            <a:pPr>
              <a:spcBef>
                <a:spcPts val="0"/>
              </a:spcBef>
            </a:pPr>
            <a:r>
              <a:rPr lang="en-US" dirty="0"/>
              <a:t>The </a:t>
            </a:r>
            <a:r>
              <a:rPr lang="en-US" b="1" dirty="0" err="1">
                <a:solidFill>
                  <a:srgbClr val="800000"/>
                </a:solidFill>
              </a:rPr>
              <a:t>Mazzaroth’s</a:t>
            </a:r>
            <a:r>
              <a:rPr lang="en-US" dirty="0"/>
              <a:t> </a:t>
            </a:r>
            <a:r>
              <a:rPr lang="en-US" b="1" dirty="0" err="1">
                <a:solidFill>
                  <a:srgbClr val="800000"/>
                </a:solidFill>
              </a:rPr>
              <a:t>Tequfah</a:t>
            </a:r>
            <a:r>
              <a:rPr lang="en-US" dirty="0"/>
              <a:t> is the </a:t>
            </a:r>
            <a:r>
              <a:rPr lang="en-US" b="1" dirty="0"/>
              <a:t>“centering pin” </a:t>
            </a:r>
            <a:r>
              <a:rPr lang="en-US" dirty="0"/>
              <a:t>which determines </a:t>
            </a:r>
            <a:br>
              <a:rPr lang="en-US" dirty="0"/>
            </a:br>
            <a:r>
              <a:rPr lang="en-US" dirty="0"/>
              <a:t>the start of </a:t>
            </a:r>
            <a:r>
              <a:rPr lang="en-US" b="1" dirty="0">
                <a:solidFill>
                  <a:srgbClr val="0000CC"/>
                </a:solidFill>
              </a:rPr>
              <a:t>Yahuah’s</a:t>
            </a:r>
            <a:r>
              <a:rPr lang="en-US" dirty="0"/>
              <a:t> new worship year. </a:t>
            </a:r>
          </a:p>
          <a:p>
            <a:pPr>
              <a:spcBef>
                <a:spcPts val="0"/>
              </a:spcBef>
            </a:pPr>
            <a:r>
              <a:rPr lang="en-US" dirty="0"/>
              <a:t>The </a:t>
            </a:r>
            <a:r>
              <a:rPr lang="en-US" b="1" dirty="0" err="1">
                <a:solidFill>
                  <a:srgbClr val="800000"/>
                </a:solidFill>
              </a:rPr>
              <a:t>Tequfah</a:t>
            </a:r>
            <a:r>
              <a:rPr lang="en-US" dirty="0"/>
              <a:t> is the ultra specific celestial event which places us on </a:t>
            </a:r>
            <a:br>
              <a:rPr lang="en-US" dirty="0"/>
            </a:br>
            <a:r>
              <a:rPr lang="en-US" dirty="0"/>
              <a:t>the correct schedule to receive the full blessings of </a:t>
            </a:r>
            <a:r>
              <a:rPr lang="en-US" b="1" dirty="0">
                <a:solidFill>
                  <a:srgbClr val="0000CC"/>
                </a:solidFill>
              </a:rPr>
              <a:t>Yahuah!</a:t>
            </a:r>
          </a:p>
          <a:p>
            <a:pPr>
              <a:spcBef>
                <a:spcPts val="0"/>
              </a:spcBef>
            </a:pPr>
            <a:r>
              <a:rPr lang="en-US" dirty="0"/>
              <a:t>When we accept the removal of the </a:t>
            </a:r>
            <a:r>
              <a:rPr lang="en-US" b="1" dirty="0" err="1">
                <a:solidFill>
                  <a:srgbClr val="800000"/>
                </a:solidFill>
              </a:rPr>
              <a:t>Tequfah</a:t>
            </a:r>
            <a:r>
              <a:rPr lang="en-US" b="1" dirty="0">
                <a:solidFill>
                  <a:srgbClr val="800000"/>
                </a:solidFill>
              </a:rPr>
              <a:t>, </a:t>
            </a:r>
            <a:r>
              <a:rPr lang="en-US" b="1" dirty="0">
                <a:solidFill>
                  <a:srgbClr val="0000CC"/>
                </a:solidFill>
              </a:rPr>
              <a:t>Yahuah’s</a:t>
            </a:r>
            <a:r>
              <a:rPr lang="en-US" dirty="0"/>
              <a:t> </a:t>
            </a:r>
            <a:r>
              <a:rPr lang="en-US" b="1" dirty="0">
                <a:solidFill>
                  <a:srgbClr val="800000"/>
                </a:solidFill>
              </a:rPr>
              <a:t>“centering pin </a:t>
            </a:r>
            <a:br>
              <a:rPr lang="en-US" b="1" dirty="0">
                <a:solidFill>
                  <a:srgbClr val="800000"/>
                </a:solidFill>
              </a:rPr>
            </a:br>
            <a:r>
              <a:rPr lang="en-US" b="1" dirty="0">
                <a:solidFill>
                  <a:srgbClr val="800000"/>
                </a:solidFill>
              </a:rPr>
              <a:t>of timing”</a:t>
            </a:r>
            <a:r>
              <a:rPr lang="en-US" dirty="0"/>
              <a:t> and we follow along in the pagan lunar traditions, we then </a:t>
            </a:r>
            <a:br>
              <a:rPr lang="en-US" dirty="0"/>
            </a:br>
            <a:r>
              <a:rPr lang="en-US" dirty="0"/>
              <a:t>have placed ourselves on the Adversary’s schedule. </a:t>
            </a:r>
          </a:p>
          <a:p>
            <a:pPr>
              <a:spcBef>
                <a:spcPts val="0"/>
              </a:spcBef>
            </a:pPr>
            <a:r>
              <a:rPr lang="en-US" dirty="0"/>
              <a:t>The Dragon claimed in </a:t>
            </a:r>
            <a:r>
              <a:rPr lang="en-US" dirty="0">
                <a:solidFill>
                  <a:srgbClr val="00B050"/>
                </a:solidFill>
              </a:rPr>
              <a:t>Isaiah 14:13 &amp; 14</a:t>
            </a:r>
            <a:r>
              <a:rPr lang="en-US" dirty="0"/>
              <a:t> that he would control the Mo-</a:t>
            </a:r>
            <a:r>
              <a:rPr lang="en-US" dirty="0" err="1"/>
              <a:t>edim</a:t>
            </a:r>
            <a:r>
              <a:rPr lang="en-US" dirty="0"/>
              <a:t>.</a:t>
            </a:r>
          </a:p>
          <a:p>
            <a:pPr>
              <a:spcBef>
                <a:spcPts val="0"/>
              </a:spcBef>
            </a:pPr>
            <a:r>
              <a:rPr lang="en-US" dirty="0"/>
              <a:t>By accepting the </a:t>
            </a:r>
            <a:r>
              <a:rPr lang="en-US" dirty="0">
                <a:solidFill>
                  <a:srgbClr val="FF0000"/>
                </a:solidFill>
              </a:rPr>
              <a:t>lunar traditions, </a:t>
            </a:r>
            <a:r>
              <a:rPr lang="en-US" dirty="0"/>
              <a:t>we accept the Dragon’s usurped authority! </a:t>
            </a:r>
            <a:r>
              <a:rPr lang="en-US" b="1" dirty="0">
                <a:solidFill>
                  <a:srgbClr val="0000CC"/>
                </a:solidFill>
              </a:rPr>
              <a:t> </a:t>
            </a:r>
          </a:p>
        </p:txBody>
      </p:sp>
      <p:sp>
        <p:nvSpPr>
          <p:cNvPr id="4" name="Slide Number Placeholder 3"/>
          <p:cNvSpPr>
            <a:spLocks noGrp="1"/>
          </p:cNvSpPr>
          <p:nvPr>
            <p:ph type="sldNum" sz="quarter" idx="12"/>
          </p:nvPr>
        </p:nvSpPr>
        <p:spPr>
          <a:xfrm>
            <a:off x="9199780" y="6199443"/>
            <a:ext cx="2743200" cy="365125"/>
          </a:xfrm>
        </p:spPr>
        <p:txBody>
          <a:bodyPr/>
          <a:lstStyle/>
          <a:p>
            <a:fld id="{0B555D82-D20F-4DB7-B3E9-7B7EAC2F87A9}" type="slidenum">
              <a:rPr lang="en-US" smtClean="0">
                <a:solidFill>
                  <a:schemeClr val="tx1"/>
                </a:solidFill>
              </a:rPr>
              <a:t>44</a:t>
            </a:fld>
            <a:endParaRPr lang="en-US" dirty="0">
              <a:solidFill>
                <a:schemeClr val="tx1"/>
              </a:solidFill>
            </a:endParaRPr>
          </a:p>
        </p:txBody>
      </p:sp>
      <p:sp>
        <p:nvSpPr>
          <p:cNvPr id="5" name="Rectangle 4"/>
          <p:cNvSpPr/>
          <p:nvPr/>
        </p:nvSpPr>
        <p:spPr>
          <a:xfrm>
            <a:off x="1169524" y="2177143"/>
            <a:ext cx="9879476" cy="718457"/>
          </a:xfrm>
          <a:prstGeom prst="rect">
            <a:avLst/>
          </a:prstGeom>
          <a:noFill/>
          <a:ln w="19050">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marL="1280160" lvl="0" indent="-1280160">
              <a:lnSpc>
                <a:spcPct val="90000"/>
              </a:lnSpc>
              <a:spcAft>
                <a:spcPts val="1200"/>
              </a:spcAft>
            </a:pPr>
            <a:r>
              <a:rPr lang="en-US" sz="3200" b="1" i="1" dirty="0">
                <a:ln>
                  <a:solidFill>
                    <a:schemeClr val="tx1"/>
                  </a:solidFill>
                </a:ln>
                <a:solidFill>
                  <a:srgbClr val="CC0099"/>
                </a:solidFill>
                <a:effectLst>
                  <a:glow rad="228600">
                    <a:srgbClr val="FFFF00"/>
                  </a:glow>
                </a:effectLst>
                <a:latin typeface="Georgia" panose="02040502050405020303" pitchFamily="18" charset="0"/>
              </a:rPr>
              <a:t>Knowledge; </a:t>
            </a:r>
            <a:r>
              <a:rPr lang="en-US" sz="3200" b="1" i="1" dirty="0">
                <a:solidFill>
                  <a:srgbClr val="CC0099"/>
                </a:solidFill>
                <a:effectLst>
                  <a:glow rad="228600">
                    <a:schemeClr val="accent2">
                      <a:lumMod val="60000"/>
                      <a:lumOff val="40000"/>
                      <a:alpha val="40000"/>
                    </a:schemeClr>
                  </a:glow>
                </a:effectLst>
                <a:latin typeface="Georgia" panose="02040502050405020303" pitchFamily="18" charset="0"/>
              </a:rPr>
              <a:t>the complete </a:t>
            </a:r>
            <a:r>
              <a:rPr lang="en-US" sz="3200" b="1" i="1" dirty="0">
                <a:solidFill>
                  <a:srgbClr val="CC0099"/>
                </a:solidFill>
                <a:effectLst>
                  <a:glow rad="127000">
                    <a:srgbClr val="00FF00"/>
                  </a:glow>
                </a:effectLst>
                <a:latin typeface="Georgia" panose="02040502050405020303" pitchFamily="18" charset="0"/>
              </a:rPr>
              <a:t>Plan of Salvation!</a:t>
            </a:r>
            <a:endParaRPr lang="en-US" sz="3200" b="1" i="1" dirty="0">
              <a:solidFill>
                <a:srgbClr val="CC0099"/>
              </a:solidFill>
              <a:effectLst>
                <a:glow rad="127000">
                  <a:srgbClr val="00FF00"/>
                </a:glow>
              </a:effectLst>
              <a:latin typeface="Comic Sans MS" pitchFamily="66" charset="0"/>
            </a:endParaRPr>
          </a:p>
        </p:txBody>
      </p:sp>
      <p:sp>
        <p:nvSpPr>
          <p:cNvPr id="7" name="Rectangle 6"/>
          <p:cNvSpPr/>
          <p:nvPr/>
        </p:nvSpPr>
        <p:spPr>
          <a:xfrm>
            <a:off x="370577" y="1031074"/>
            <a:ext cx="6454735" cy="819498"/>
          </a:xfrm>
          <a:prstGeom prst="rect">
            <a:avLst/>
          </a:prstGeom>
          <a:solidFill>
            <a:schemeClr val="tx1"/>
          </a:solidFill>
          <a:ln w="57150">
            <a:solidFill>
              <a:srgbClr val="0000C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US" sz="4800" b="1" dirty="0">
                <a:ln>
                  <a:solidFill>
                    <a:sysClr val="windowText" lastClr="000000"/>
                  </a:solidFill>
                </a:ln>
                <a:solidFill>
                  <a:srgbClr val="00FF00"/>
                </a:solidFill>
                <a:effectLst>
                  <a:glow rad="127000">
                    <a:srgbClr val="FFFF00"/>
                  </a:glow>
                </a:effectLst>
                <a:latin typeface="Georgia" panose="02040502050405020303" pitchFamily="18" charset="0"/>
              </a:rPr>
              <a:t>THE MAZZAROTH</a:t>
            </a:r>
            <a:endParaRPr lang="en-CA" sz="4800" b="1" dirty="0">
              <a:ln>
                <a:solidFill>
                  <a:sysClr val="windowText" lastClr="000000"/>
                </a:solidFill>
              </a:ln>
              <a:solidFill>
                <a:srgbClr val="00FF00"/>
              </a:solidFill>
              <a:effectLst>
                <a:glow rad="127000">
                  <a:srgbClr val="FFFF00"/>
                </a:glow>
              </a:effectLst>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0216444" y="2703464"/>
            <a:ext cx="1896533" cy="218853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1921214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childTnLst>
                                    <p:set>
                                      <p:cBhvr>
                                        <p:cTn id="6" dur="1" fill="hold">
                                          <p:stCondLst>
                                            <p:cond delay="0"/>
                                          </p:stCondLst>
                                        </p:cTn>
                                        <p:tgtEl>
                                          <p:spTgt spid="7"/>
                                        </p:tgtEl>
                                        <p:attrNameLst>
                                          <p:attrName>style.visibility</p:attrName>
                                        </p:attrNameLst>
                                      </p:cBhvr>
                                      <p:to>
                                        <p:strVal val="visible"/>
                                      </p:to>
                                    </p:set>
                                  </p:childTnLst>
                                </p:cTn>
                              </p:par>
                              <p:par>
                                <p:cTn id="7" presetID="45" presetClass="entr" presetSubtype="0" repeatCount="2000" fill="hold" grpId="1" nodeType="withEffect">
                                  <p:stCondLst>
                                    <p:cond delay="125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anim calcmode="lin" valueType="num">
                                      <p:cBhvr>
                                        <p:cTn id="10" dur="500" fill="hold"/>
                                        <p:tgtEl>
                                          <p:spTgt spid="7"/>
                                        </p:tgtEl>
                                        <p:attrNameLst>
                                          <p:attrName>ppt_w</p:attrName>
                                        </p:attrNameLst>
                                      </p:cBhvr>
                                      <p:tavLst>
                                        <p:tav tm="0" fmla="#ppt_w*sin(2.5*pi*$)">
                                          <p:val>
                                            <p:fltVal val="0"/>
                                          </p:val>
                                        </p:tav>
                                        <p:tav tm="100000">
                                          <p:val>
                                            <p:fltVal val="1"/>
                                          </p:val>
                                        </p:tav>
                                      </p:tavLst>
                                    </p:anim>
                                    <p:anim calcmode="lin" valueType="num">
                                      <p:cBhvr>
                                        <p:cTn id="11" dur="500" fill="hold"/>
                                        <p:tgtEl>
                                          <p:spTgt spid="7"/>
                                        </p:tgtEl>
                                        <p:attrNameLst>
                                          <p:attrName>ppt_h</p:attrName>
                                        </p:attrNameLst>
                                      </p:cBhvr>
                                      <p:tavLst>
                                        <p:tav tm="0">
                                          <p:val>
                                            <p:strVal val="#ppt_h"/>
                                          </p:val>
                                        </p:tav>
                                        <p:tav tm="100000">
                                          <p:val>
                                            <p:strVal val="#ppt_h"/>
                                          </p:val>
                                        </p:tav>
                                      </p:tavLst>
                                    </p:anim>
                                  </p:childTnLst>
                                </p:cTn>
                              </p:par>
                              <p:par>
                                <p:cTn id="12" presetID="42" presetClass="entr" presetSubtype="0" fill="hold" nodeType="withEffect">
                                  <p:stCondLst>
                                    <p:cond delay="125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125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53" presetClass="entr" presetSubtype="16"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1250" fill="hold"/>
                                        <p:tgtEl>
                                          <p:spTgt spid="8"/>
                                        </p:tgtEl>
                                        <p:attrNameLst>
                                          <p:attrName>ppt_w</p:attrName>
                                        </p:attrNameLst>
                                      </p:cBhvr>
                                      <p:tavLst>
                                        <p:tav tm="0">
                                          <p:val>
                                            <p:fltVal val="0"/>
                                          </p:val>
                                        </p:tav>
                                        <p:tav tm="100000">
                                          <p:val>
                                            <p:strVal val="#ppt_w"/>
                                          </p:val>
                                        </p:tav>
                                      </p:tavLst>
                                    </p:anim>
                                    <p:anim calcmode="lin" valueType="num">
                                      <p:cBhvr>
                                        <p:cTn id="33" dur="1250" fill="hold"/>
                                        <p:tgtEl>
                                          <p:spTgt spid="8"/>
                                        </p:tgtEl>
                                        <p:attrNameLst>
                                          <p:attrName>ppt_h</p:attrName>
                                        </p:attrNameLst>
                                      </p:cBhvr>
                                      <p:tavLst>
                                        <p:tav tm="0">
                                          <p:val>
                                            <p:fltVal val="0"/>
                                          </p:val>
                                        </p:tav>
                                        <p:tav tm="100000">
                                          <p:val>
                                            <p:strVal val="#ppt_h"/>
                                          </p:val>
                                        </p:tav>
                                      </p:tavLst>
                                    </p:anim>
                                    <p:animEffect transition="in" filter="fade">
                                      <p:cBhvr>
                                        <p:cTn id="34" dur="125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fade">
                                      <p:cBhvr>
                                        <p:cTn id="46" dur="1000"/>
                                        <p:tgtEl>
                                          <p:spTgt spid="3">
                                            <p:txEl>
                                              <p:pRg st="5" end="5"/>
                                            </p:txEl>
                                          </p:spTgt>
                                        </p:tgtEl>
                                      </p:cBhvr>
                                    </p:animEffect>
                                    <p:anim calcmode="lin" valueType="num">
                                      <p:cBhvr>
                                        <p:cTn id="4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animEffect transition="in" filter="fade">
                                      <p:cBhvr>
                                        <p:cTn id="53" dur="1000"/>
                                        <p:tgtEl>
                                          <p:spTgt spid="3">
                                            <p:txEl>
                                              <p:pRg st="6" end="6"/>
                                            </p:txEl>
                                          </p:spTgt>
                                        </p:tgtEl>
                                      </p:cBhvr>
                                    </p:animEffect>
                                    <p:anim calcmode="lin" valueType="num">
                                      <p:cBhvr>
                                        <p:cTn id="5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3">
                                            <p:txEl>
                                              <p:pRg st="7" end="7"/>
                                            </p:txEl>
                                          </p:spTgt>
                                        </p:tgtEl>
                                        <p:attrNameLst>
                                          <p:attrName>style.visibility</p:attrName>
                                        </p:attrNameLst>
                                      </p:cBhvr>
                                      <p:to>
                                        <p:strVal val="visible"/>
                                      </p:to>
                                    </p:set>
                                    <p:animEffect transition="in" filter="fade">
                                      <p:cBhvr>
                                        <p:cTn id="60" dur="1000"/>
                                        <p:tgtEl>
                                          <p:spTgt spid="3">
                                            <p:txEl>
                                              <p:pRg st="7" end="7"/>
                                            </p:txEl>
                                          </p:spTgt>
                                        </p:tgtEl>
                                      </p:cBhvr>
                                    </p:animEffect>
                                    <p:anim calcmode="lin" valueType="num">
                                      <p:cBhvr>
                                        <p:cTn id="6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7"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52279"/>
            <a:ext cx="10515600" cy="5056735"/>
          </a:xfrm>
          <a:solidFill>
            <a:schemeClr val="bg1"/>
          </a:solidFill>
          <a:ln w="57150">
            <a:solidFill>
              <a:srgbClr val="66FF33"/>
            </a:solidFill>
          </a:ln>
          <a:scene3d>
            <a:camera prst="orthographicFront"/>
            <a:lightRig rig="threePt" dir="t"/>
          </a:scene3d>
          <a:sp3d>
            <a:bevelT w="139700" h="139700" prst="divot"/>
          </a:sp3d>
        </p:spPr>
        <p:txBody>
          <a:bodyPr>
            <a:normAutofit/>
            <a:sp3d extrusionH="57150">
              <a:bevelT w="38100" h="38100"/>
            </a:sp3d>
          </a:bodyPr>
          <a:lstStyle/>
          <a:p>
            <a:pPr marL="0" indent="0">
              <a:buNone/>
            </a:pPr>
            <a:endParaRPr lang="en-US" dirty="0"/>
          </a:p>
          <a:p>
            <a:pPr>
              <a:spcBef>
                <a:spcPts val="0"/>
              </a:spcBef>
              <a:spcAft>
                <a:spcPts val="1800"/>
              </a:spcAft>
              <a:buClr>
                <a:srgbClr val="FF0000"/>
              </a:buClr>
              <a:buFont typeface="Arial Rounded MT Bold" panose="020F0704030504030204" pitchFamily="34" charset="0"/>
              <a:buChar char="?"/>
            </a:pPr>
            <a:r>
              <a:rPr lang="en-US" dirty="0"/>
              <a:t>  Why is </a:t>
            </a:r>
            <a:r>
              <a:rPr lang="en-US" b="1" u="sng" dirty="0">
                <a:solidFill>
                  <a:srgbClr val="008080"/>
                </a:solidFill>
              </a:rPr>
              <a:t>the sun</a:t>
            </a:r>
            <a:r>
              <a:rPr lang="en-US" b="1" dirty="0">
                <a:solidFill>
                  <a:srgbClr val="008080"/>
                </a:solidFill>
              </a:rPr>
              <a:t> g</a:t>
            </a:r>
            <a:r>
              <a:rPr lang="en-US" b="1" u="sng" dirty="0">
                <a:solidFill>
                  <a:srgbClr val="008080"/>
                </a:solidFill>
              </a:rPr>
              <a:t>iven </a:t>
            </a:r>
            <a:r>
              <a:rPr lang="en-US" b="1" dirty="0">
                <a:solidFill>
                  <a:srgbClr val="008080"/>
                </a:solidFill>
              </a:rPr>
              <a:t>p</a:t>
            </a:r>
            <a:r>
              <a:rPr lang="en-US" b="1" u="sng" dirty="0">
                <a:solidFill>
                  <a:srgbClr val="008080"/>
                </a:solidFill>
              </a:rPr>
              <a:t>rominence</a:t>
            </a:r>
            <a:r>
              <a:rPr lang="en-US" b="1" dirty="0">
                <a:solidFill>
                  <a:srgbClr val="008080"/>
                </a:solidFill>
              </a:rPr>
              <a:t> </a:t>
            </a:r>
            <a:r>
              <a:rPr lang="en-US" dirty="0"/>
              <a:t>by receiving a special designated </a:t>
            </a:r>
            <a:r>
              <a:rPr lang="en-US" b="1" dirty="0">
                <a:solidFill>
                  <a:srgbClr val="800000"/>
                </a:solidFill>
              </a:rPr>
              <a:t>DWELLING PLACE </a:t>
            </a:r>
            <a:r>
              <a:rPr lang="en-US" dirty="0"/>
              <a:t>(Ps 19:4) within the </a:t>
            </a:r>
            <a:r>
              <a:rPr lang="en-US" dirty="0">
                <a:ln w="28575">
                  <a:solidFill>
                    <a:srgbClr val="222BDC"/>
                  </a:solidFill>
                </a:ln>
                <a:solidFill>
                  <a:srgbClr val="FFFF00"/>
                </a:solidFill>
                <a:effectLst>
                  <a:outerShdw blurRad="50800" dist="50800" dir="5400000" sx="102000" sy="102000" algn="ctr" rotWithShape="0">
                    <a:srgbClr val="FF99FF"/>
                  </a:outerShdw>
                </a:effectLst>
                <a:latin typeface="Snap ITC" panose="04040A07060A02020202" pitchFamily="82" charset="0"/>
              </a:rPr>
              <a:t>Master Time Clock </a:t>
            </a:r>
            <a:r>
              <a:rPr lang="en-US" dirty="0"/>
              <a:t>– </a:t>
            </a:r>
            <a:r>
              <a:rPr lang="en-US" b="1" i="1" u="sng" dirty="0">
                <a:solidFill>
                  <a:srgbClr val="CC00FF"/>
                </a:solidFill>
              </a:rPr>
              <a:t>which is</a:t>
            </a:r>
            <a:r>
              <a:rPr lang="en-US" b="1" i="1" dirty="0">
                <a:solidFill>
                  <a:srgbClr val="CC00FF"/>
                </a:solidFill>
              </a:rPr>
              <a:t> - </a:t>
            </a:r>
            <a:r>
              <a:rPr lang="en-US" b="1" i="1" dirty="0">
                <a:solidFill>
                  <a:srgbClr val="7030A0"/>
                </a:solidFill>
              </a:rPr>
              <a:t>The Mazzaroth </a:t>
            </a:r>
            <a:r>
              <a:rPr lang="en-US" dirty="0"/>
              <a:t>– of </a:t>
            </a:r>
            <a:r>
              <a:rPr lang="en-US" b="1" dirty="0">
                <a:solidFill>
                  <a:srgbClr val="0000FF"/>
                </a:solidFill>
              </a:rPr>
              <a:t>Yahuah?</a:t>
            </a:r>
          </a:p>
          <a:p>
            <a:pPr>
              <a:spcBef>
                <a:spcPts val="0"/>
              </a:spcBef>
              <a:spcAft>
                <a:spcPts val="1800"/>
              </a:spcAft>
              <a:buClr>
                <a:srgbClr val="FF0000"/>
              </a:buClr>
              <a:buFont typeface="Arial Rounded MT Bold" panose="020F0704030504030204" pitchFamily="34" charset="0"/>
              <a:buChar char="?"/>
            </a:pPr>
            <a:r>
              <a:rPr lang="en-US" dirty="0"/>
              <a:t> The sun’s </a:t>
            </a:r>
            <a:r>
              <a:rPr lang="en-US" b="1" dirty="0">
                <a:solidFill>
                  <a:srgbClr val="800000"/>
                </a:solidFill>
              </a:rPr>
              <a:t>tabernacle</a:t>
            </a:r>
            <a:r>
              <a:rPr lang="en-US" dirty="0"/>
              <a:t> or - </a:t>
            </a:r>
            <a:r>
              <a:rPr lang="en-US" b="1" dirty="0">
                <a:solidFill>
                  <a:srgbClr val="800000"/>
                </a:solidFill>
              </a:rPr>
              <a:t>DWELLING PLACE </a:t>
            </a:r>
            <a:r>
              <a:rPr lang="en-US" dirty="0"/>
              <a:t>in the </a:t>
            </a:r>
            <a:r>
              <a:rPr lang="en-US" b="1" dirty="0" err="1">
                <a:solidFill>
                  <a:srgbClr val="0000CC"/>
                </a:solidFill>
              </a:rPr>
              <a:t>Mazzaroth</a:t>
            </a:r>
            <a:r>
              <a:rPr lang="en-US" dirty="0"/>
              <a:t> is the start and ending point of its circuit in the heavens – the </a:t>
            </a:r>
            <a:r>
              <a:rPr lang="en-US" b="1" dirty="0" err="1">
                <a:solidFill>
                  <a:srgbClr val="800000"/>
                </a:solidFill>
              </a:rPr>
              <a:t>Tequfah</a:t>
            </a:r>
            <a:r>
              <a:rPr lang="en-US" b="1" dirty="0">
                <a:solidFill>
                  <a:srgbClr val="800000"/>
                </a:solidFill>
              </a:rPr>
              <a:t>.</a:t>
            </a:r>
          </a:p>
          <a:p>
            <a:pPr>
              <a:spcBef>
                <a:spcPts val="0"/>
              </a:spcBef>
              <a:spcAft>
                <a:spcPts val="1800"/>
              </a:spcAft>
              <a:buClr>
                <a:srgbClr val="FF0000"/>
              </a:buClr>
              <a:buFont typeface="Arial Rounded MT Bold" panose="020F0704030504030204" pitchFamily="34" charset="0"/>
              <a:buChar char="?"/>
            </a:pPr>
            <a:r>
              <a:rPr lang="en-US" dirty="0"/>
              <a:t> Many have been taught that the </a:t>
            </a:r>
            <a:r>
              <a:rPr lang="en-US" dirty="0">
                <a:solidFill>
                  <a:srgbClr val="FF3399"/>
                </a:solidFill>
              </a:rPr>
              <a:t>moon</a:t>
            </a:r>
            <a:r>
              <a:rPr lang="en-US" dirty="0"/>
              <a:t> is the guiding light to start </a:t>
            </a:r>
            <a:br>
              <a:rPr lang="en-US" dirty="0"/>
            </a:br>
            <a:r>
              <a:rPr lang="en-US" dirty="0"/>
              <a:t>the Worship year to </a:t>
            </a:r>
            <a:r>
              <a:rPr lang="en-US" b="1" dirty="0">
                <a:solidFill>
                  <a:srgbClr val="0000FF"/>
                </a:solidFill>
              </a:rPr>
              <a:t>Yahuah.  </a:t>
            </a:r>
            <a:r>
              <a:rPr lang="en-US" dirty="0"/>
              <a:t>Why then is there no mention of this supposed “all important figure” in the </a:t>
            </a:r>
            <a:r>
              <a:rPr lang="en-US" b="1" i="1" dirty="0">
                <a:solidFill>
                  <a:srgbClr val="9900CC"/>
                </a:solidFill>
              </a:rPr>
              <a:t>Mazzaroth</a:t>
            </a:r>
            <a:r>
              <a:rPr lang="en-US" dirty="0"/>
              <a:t> – which is the </a:t>
            </a:r>
            <a:r>
              <a:rPr lang="en-US" b="1" i="1" dirty="0">
                <a:solidFill>
                  <a:srgbClr val="9900CC"/>
                </a:solidFill>
              </a:rPr>
              <a:t>Ultimate Eternal Master Time Clock</a:t>
            </a:r>
            <a:r>
              <a:rPr lang="en-US" dirty="0"/>
              <a:t> of </a:t>
            </a:r>
            <a:r>
              <a:rPr lang="en-US" b="1" dirty="0">
                <a:solidFill>
                  <a:srgbClr val="0000FF"/>
                </a:solidFill>
              </a:rPr>
              <a:t>Yahuah? </a:t>
            </a:r>
            <a:r>
              <a:rPr lang="en-US" u="sng" dirty="0"/>
              <a:t>No mention that is</a:t>
            </a:r>
            <a:r>
              <a:rPr lang="en-US" dirty="0"/>
              <a:t>,</a:t>
            </a:r>
            <a:r>
              <a:rPr lang="en-US" u="sng" dirty="0"/>
              <a:t> </a:t>
            </a:r>
            <a:r>
              <a:rPr lang="en-US" b="1" dirty="0">
                <a:effectLst>
                  <a:outerShdw blurRad="50800" dist="50800" dir="5400000" sx="102000" sy="102000" algn="ctr" rotWithShape="0">
                    <a:srgbClr val="FFFF00"/>
                  </a:outerShdw>
                </a:effectLst>
              </a:rPr>
              <a:t>UNTIL </a:t>
            </a:r>
            <a:r>
              <a:rPr lang="en-US" b="1" dirty="0">
                <a:solidFill>
                  <a:srgbClr val="222BDC"/>
                </a:solidFill>
                <a:effectLst>
                  <a:outerShdw blurRad="50800" dist="50800" dir="5400000" sx="102000" sy="102000" algn="ctr" rotWithShape="0">
                    <a:srgbClr val="FFFF00"/>
                  </a:outerShdw>
                </a:effectLst>
              </a:rPr>
              <a:t>REV 12:1 </a:t>
            </a:r>
            <a:r>
              <a:rPr lang="en-US" b="1" dirty="0">
                <a:effectLst>
                  <a:outerShdw blurRad="50800" dist="50800" dir="5400000" sx="102000" sy="102000" algn="ctr" rotWithShape="0">
                    <a:srgbClr val="FFFF00"/>
                  </a:outerShdw>
                </a:effectLst>
              </a:rPr>
              <a:t>WHERE </a:t>
            </a:r>
            <a:r>
              <a:rPr lang="en-US" b="1" dirty="0">
                <a:solidFill>
                  <a:srgbClr val="222BDC"/>
                </a:solidFill>
                <a:effectLst>
                  <a:outerShdw blurRad="50800" dist="50800" dir="5400000" sx="103000" sy="103000" algn="ctr" rotWithShape="0">
                    <a:srgbClr val="34E9FC"/>
                  </a:outerShdw>
                </a:effectLst>
              </a:rPr>
              <a:t>BETHULA</a:t>
            </a:r>
            <a:r>
              <a:rPr lang="en-US" b="1" dirty="0">
                <a:effectLst>
                  <a:outerShdw blurRad="50800" dist="50800" dir="5400000" sx="102000" sy="102000" algn="ctr" rotWithShape="0">
                    <a:srgbClr val="FFFF00"/>
                  </a:outerShdw>
                </a:effectLst>
              </a:rPr>
              <a:t> STANDS </a:t>
            </a:r>
            <a:r>
              <a:rPr lang="en-US" b="1" u="sng" dirty="0">
                <a:solidFill>
                  <a:srgbClr val="CC00FF"/>
                </a:solidFill>
                <a:effectLst>
                  <a:outerShdw blurRad="50800" dist="50800" dir="5400000" sx="102000" sy="102000" algn="ctr" rotWithShape="0">
                    <a:srgbClr val="FFFF00"/>
                  </a:outerShdw>
                </a:effectLst>
              </a:rPr>
              <a:t>ABOVE</a:t>
            </a:r>
            <a:r>
              <a:rPr lang="en-US" b="1" dirty="0">
                <a:effectLst>
                  <a:outerShdw blurRad="50800" dist="50800" dir="5400000" sx="102000" sy="102000" algn="ctr" rotWithShape="0">
                    <a:srgbClr val="FFFF00"/>
                  </a:outerShdw>
                </a:effectLst>
              </a:rPr>
              <a:t> THE MOON! </a:t>
            </a:r>
          </a:p>
        </p:txBody>
      </p:sp>
      <p:sp>
        <p:nvSpPr>
          <p:cNvPr id="5" name="32-Point Star 4"/>
          <p:cNvSpPr/>
          <p:nvPr/>
        </p:nvSpPr>
        <p:spPr>
          <a:xfrm>
            <a:off x="2003536" y="169943"/>
            <a:ext cx="1763334" cy="1513501"/>
          </a:xfrm>
          <a:prstGeom prst="star32">
            <a:avLst/>
          </a:prstGeom>
          <a:solidFill>
            <a:schemeClr val="accent4">
              <a:lumMod val="60000"/>
              <a:lumOff val="40000"/>
            </a:schemeClr>
          </a:solidFill>
          <a:ln w="76200">
            <a:solidFill>
              <a:srgbClr val="FFFF00"/>
            </a:solidFill>
          </a:ln>
          <a:effectLst>
            <a:glow rad="228600">
              <a:schemeClr val="accent4">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2060"/>
                </a:solidFill>
              </a:ln>
            </a:endParaRPr>
          </a:p>
        </p:txBody>
      </p:sp>
      <p:sp>
        <p:nvSpPr>
          <p:cNvPr id="4" name="Slide Number Placeholder 3"/>
          <p:cNvSpPr>
            <a:spLocks noGrp="1"/>
          </p:cNvSpPr>
          <p:nvPr>
            <p:ph type="sldNum" sz="quarter" idx="12"/>
          </p:nvPr>
        </p:nvSpPr>
        <p:spPr>
          <a:xfrm>
            <a:off x="9306797" y="6356350"/>
            <a:ext cx="2743200" cy="365125"/>
          </a:xfrm>
        </p:spPr>
        <p:txBody>
          <a:bodyPr/>
          <a:lstStyle/>
          <a:p>
            <a:fld id="{0B555D82-D20F-4DB7-B3E9-7B7EAC2F87A9}" type="slidenum">
              <a:rPr lang="en-US" smtClean="0">
                <a:solidFill>
                  <a:schemeClr val="tx1"/>
                </a:solidFill>
              </a:rPr>
              <a:t>45</a:t>
            </a:fld>
            <a:endParaRPr lang="en-US" dirty="0">
              <a:solidFill>
                <a:schemeClr val="tx1"/>
              </a:solidFill>
            </a:endParaRPr>
          </a:p>
        </p:txBody>
      </p:sp>
      <p:sp>
        <p:nvSpPr>
          <p:cNvPr id="6" name="Title 1"/>
          <p:cNvSpPr txBox="1">
            <a:spLocks/>
          </p:cNvSpPr>
          <p:nvPr/>
        </p:nvSpPr>
        <p:spPr>
          <a:xfrm>
            <a:off x="5856146" y="304413"/>
            <a:ext cx="3450651" cy="824850"/>
          </a:xfrm>
          <a:prstGeom prst="rect">
            <a:avLst/>
          </a:prstGeom>
          <a:solidFill>
            <a:srgbClr val="FFD5D5"/>
          </a:solidFill>
          <a:ln>
            <a:solidFill>
              <a:srgbClr val="FF0000"/>
            </a:solidFill>
          </a:ln>
          <a:scene3d>
            <a:camera prst="orthographicFront"/>
            <a:lightRig rig="threePt" dir="t"/>
          </a:scene3d>
          <a:sp3d>
            <a:bevelT w="114300" prst="artDeco"/>
          </a:sp3d>
        </p:spPr>
        <p:txBody>
          <a:bodyPr vert="horz" lIns="91440" tIns="45720" rIns="91440" bIns="45720" rtlCol="0" anchor="ctr">
            <a:normAutofit/>
            <a:sp3d extrusionH="57150">
              <a:bevelT w="38100" h="38100" prst="angle"/>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n>
                  <a:solidFill>
                    <a:srgbClr val="002060"/>
                  </a:solidFill>
                </a:ln>
                <a:solidFill>
                  <a:srgbClr val="FF0000"/>
                </a:solidFill>
                <a:latin typeface="Cooper Black" panose="0208090404030B020404" pitchFamily="18" charset="0"/>
              </a:rPr>
              <a:t>Questions</a:t>
            </a:r>
          </a:p>
        </p:txBody>
      </p:sp>
    </p:spTree>
    <p:extLst>
      <p:ext uri="{BB962C8B-B14F-4D97-AF65-F5344CB8AC3E}">
        <p14:creationId xmlns:p14="http://schemas.microsoft.com/office/powerpoint/2010/main" val="6914734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457272" y="6448950"/>
            <a:ext cx="2743200" cy="365125"/>
          </a:xfrm>
        </p:spPr>
        <p:txBody>
          <a:bodyPr/>
          <a:lstStyle/>
          <a:p>
            <a:fld id="{0B555D82-D20F-4DB7-B3E9-7B7EAC2F87A9}" type="slidenum">
              <a:rPr lang="en-US" smtClean="0">
                <a:solidFill>
                  <a:schemeClr val="tx1"/>
                </a:solidFill>
              </a:rPr>
              <a:t>46</a:t>
            </a:fld>
            <a:endParaRPr lang="en-US" dirty="0">
              <a:solidFill>
                <a:schemeClr val="tx1"/>
              </a:solidFill>
            </a:endParaRPr>
          </a:p>
        </p:txBody>
      </p:sp>
      <p:pic>
        <p:nvPicPr>
          <p:cNvPr id="9" name="Picture 8">
            <a:extLst>
              <a:ext uri="{FF2B5EF4-FFF2-40B4-BE49-F238E27FC236}">
                <a16:creationId xmlns="" xmlns:a16="http://schemas.microsoft.com/office/drawing/2014/main" id="{9C39F165-7FCC-4EDA-AB34-A7A5AA06BF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003" y="363509"/>
            <a:ext cx="3326180" cy="6268003"/>
          </a:xfrm>
          <a:prstGeom prst="rect">
            <a:avLst/>
          </a:prstGeom>
          <a:ln>
            <a:noFill/>
          </a:ln>
        </p:spPr>
      </p:pic>
      <p:sp>
        <p:nvSpPr>
          <p:cNvPr id="10" name="Thought Bubble: Cloud 9">
            <a:extLst>
              <a:ext uri="{FF2B5EF4-FFF2-40B4-BE49-F238E27FC236}">
                <a16:creationId xmlns="" xmlns:a16="http://schemas.microsoft.com/office/drawing/2014/main" id="{41A3CF68-A14F-4D8A-8D49-881E4F877165}"/>
              </a:ext>
            </a:extLst>
          </p:cNvPr>
          <p:cNvSpPr/>
          <p:nvPr/>
        </p:nvSpPr>
        <p:spPr>
          <a:xfrm>
            <a:off x="3727048" y="13059"/>
            <a:ext cx="8322949" cy="6738054"/>
          </a:xfrm>
          <a:prstGeom prst="cloudCallout">
            <a:avLst>
              <a:gd name="adj1" fmla="val -67788"/>
              <a:gd name="adj2" fmla="val 15079"/>
            </a:avLst>
          </a:prstGeom>
          <a:solidFill>
            <a:schemeClr val="tx1"/>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3600" dirty="0"/>
              <a:t>Seen approximately every third Sept 23 – </a:t>
            </a:r>
            <a:r>
              <a:rPr lang="en-CA" sz="3600" b="1" dirty="0" err="1">
                <a:ln>
                  <a:solidFill>
                    <a:srgbClr val="222BDC"/>
                  </a:solidFill>
                </a:ln>
                <a:solidFill>
                  <a:srgbClr val="FF99FF"/>
                </a:solidFill>
                <a:effectLst>
                  <a:outerShdw blurRad="50800" dist="50800" dir="5400000" algn="ctr" rotWithShape="0">
                    <a:srgbClr val="FFFF00"/>
                  </a:outerShdw>
                </a:effectLst>
              </a:rPr>
              <a:t>Bethula</a:t>
            </a:r>
            <a:r>
              <a:rPr lang="en-CA" sz="3600" b="1" dirty="0">
                <a:ln>
                  <a:solidFill>
                    <a:srgbClr val="222BDC"/>
                  </a:solidFill>
                </a:ln>
                <a:solidFill>
                  <a:srgbClr val="FF99FF"/>
                </a:solidFill>
                <a:effectLst>
                  <a:outerShdw blurRad="50800" dist="50800" dir="5400000" algn="ctr" rotWithShape="0">
                    <a:srgbClr val="FFFF00"/>
                  </a:outerShdw>
                </a:effectLst>
              </a:rPr>
              <a:t>, THE Bride of Yahusha, </a:t>
            </a:r>
            <a:r>
              <a:rPr lang="en-CA" sz="3600" dirty="0"/>
              <a:t>is </a:t>
            </a:r>
            <a:r>
              <a:rPr lang="en-CA" sz="3600" b="1" u="sng" dirty="0">
                <a:solidFill>
                  <a:srgbClr val="FF0000"/>
                </a:solidFill>
                <a:effectLst>
                  <a:outerShdw blurRad="50800" dist="50800" dir="5400000" algn="ctr" rotWithShape="0">
                    <a:srgbClr val="00FF00"/>
                  </a:outerShdw>
                </a:effectLst>
              </a:rPr>
              <a:t>NOT</a:t>
            </a:r>
            <a:r>
              <a:rPr lang="en-CA" sz="3600" u="sng" dirty="0">
                <a:solidFill>
                  <a:srgbClr val="FF0000"/>
                </a:solidFill>
                <a:effectLst>
                  <a:outerShdw blurRad="50800" dist="50800" dir="5400000" algn="ctr" rotWithShape="0">
                    <a:srgbClr val="00FF00"/>
                  </a:outerShdw>
                </a:effectLst>
              </a:rPr>
              <a:t> </a:t>
            </a:r>
            <a:r>
              <a:rPr lang="en-CA" sz="3600" b="1" u="sng" dirty="0">
                <a:solidFill>
                  <a:srgbClr val="FF0000"/>
                </a:solidFill>
                <a:effectLst>
                  <a:outerShdw blurRad="50800" dist="50800" dir="5400000" algn="ctr" rotWithShape="0">
                    <a:srgbClr val="00FF00"/>
                  </a:outerShdw>
                </a:effectLst>
              </a:rPr>
              <a:t>STANDING ON THE LUNAR PLATFORM</a:t>
            </a:r>
            <a:r>
              <a:rPr lang="en-CA" sz="3600" b="1" dirty="0">
                <a:solidFill>
                  <a:srgbClr val="FF0000"/>
                </a:solidFill>
                <a:effectLst>
                  <a:outerShdw blurRad="50800" dist="50800" dir="5400000" algn="ctr" rotWithShape="0">
                    <a:srgbClr val="00FF00"/>
                  </a:outerShdw>
                </a:effectLst>
              </a:rPr>
              <a:t> </a:t>
            </a:r>
            <a:r>
              <a:rPr lang="en-CA" sz="3600" b="1" u="sng" dirty="0"/>
              <a:t>OF THE MOON</a:t>
            </a:r>
            <a:r>
              <a:rPr lang="en-CA" sz="3600" b="1" dirty="0"/>
              <a:t>! </a:t>
            </a:r>
            <a:r>
              <a:rPr lang="en-CA" sz="3600" b="1" dirty="0">
                <a:solidFill>
                  <a:srgbClr val="FF6600"/>
                </a:solidFill>
              </a:rPr>
              <a:t>(</a:t>
            </a:r>
            <a:r>
              <a:rPr lang="en-CA" sz="3600" b="1" i="1" u="sng" dirty="0">
                <a:solidFill>
                  <a:srgbClr val="FF6600"/>
                </a:solidFill>
              </a:rPr>
              <a:t>THIS IS A PAGAN RELIGIOUS FALSE DOCTRINE</a:t>
            </a:r>
            <a:r>
              <a:rPr lang="en-CA" sz="3600" b="1" i="1" dirty="0">
                <a:solidFill>
                  <a:srgbClr val="FF6600"/>
                </a:solidFill>
              </a:rPr>
              <a:t>).</a:t>
            </a:r>
            <a:endParaRPr lang="en-CA" sz="3600" dirty="0"/>
          </a:p>
        </p:txBody>
      </p:sp>
      <p:pic>
        <p:nvPicPr>
          <p:cNvPr id="11" name="Picture 2">
            <a:extLst>
              <a:ext uri="{FF2B5EF4-FFF2-40B4-BE49-F238E27FC236}">
                <a16:creationId xmlns="" xmlns:a16="http://schemas.microsoft.com/office/drawing/2014/main" id="{6B8E6090-A573-4B58-BB4B-0EA1D79EFFD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030887" y="4508556"/>
            <a:ext cx="1992953" cy="221542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5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checkerboard(down)">
                                      <p:cBhvr>
                                        <p:cTn id="7" dur="1750"/>
                                        <p:tgtEl>
                                          <p:spTgt spid="10"/>
                                        </p:tgtEl>
                                      </p:cBhvr>
                                    </p:animEffect>
                                  </p:childTnLst>
                                </p:cTn>
                              </p:par>
                            </p:childTnLst>
                          </p:cTn>
                        </p:par>
                        <p:par>
                          <p:cTn id="8" fill="hold">
                            <p:stCondLst>
                              <p:cond delay="2750"/>
                            </p:stCondLst>
                            <p:childTnLst>
                              <p:par>
                                <p:cTn id="9" presetID="42" presetClass="entr" presetSubtype="0" fill="hold" nodeType="afterEffect">
                                  <p:stCondLst>
                                    <p:cond delay="400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267" y="341193"/>
            <a:ext cx="4822251" cy="824850"/>
          </a:xfrm>
          <a:solidFill>
            <a:srgbClr val="FFD5D5"/>
          </a:solidFill>
          <a:ln>
            <a:solidFill>
              <a:srgbClr val="FF0000"/>
            </a:solidFill>
          </a:ln>
          <a:scene3d>
            <a:camera prst="orthographicFront"/>
            <a:lightRig rig="threePt" dir="t"/>
          </a:scene3d>
          <a:sp3d>
            <a:bevelT w="114300" prst="artDeco"/>
          </a:sp3d>
        </p:spPr>
        <p:txBody>
          <a:bodyPr>
            <a:sp3d extrusionH="57150">
              <a:bevelT w="38100" h="38100" prst="angle"/>
            </a:sp3d>
          </a:bodyPr>
          <a:lstStyle/>
          <a:p>
            <a:pPr algn="ctr"/>
            <a:r>
              <a:rPr lang="en-US" dirty="0">
                <a:ln>
                  <a:solidFill>
                    <a:srgbClr val="002060"/>
                  </a:solidFill>
                </a:ln>
                <a:solidFill>
                  <a:srgbClr val="FF0000"/>
                </a:solidFill>
                <a:latin typeface="Cooper Black" panose="0208090404030B020404" pitchFamily="18" charset="0"/>
              </a:rPr>
              <a:t>Final Question</a:t>
            </a:r>
          </a:p>
        </p:txBody>
      </p:sp>
      <p:sp>
        <p:nvSpPr>
          <p:cNvPr id="3" name="Content Placeholder 2"/>
          <p:cNvSpPr>
            <a:spLocks noGrp="1"/>
          </p:cNvSpPr>
          <p:nvPr>
            <p:ph idx="1"/>
          </p:nvPr>
        </p:nvSpPr>
        <p:spPr>
          <a:xfrm>
            <a:off x="462267" y="1742704"/>
            <a:ext cx="4822251" cy="4876800"/>
          </a:xfrm>
          <a:solidFill>
            <a:schemeClr val="bg1"/>
          </a:solidFill>
          <a:ln w="57150">
            <a:solidFill>
              <a:srgbClr val="C00000"/>
            </a:solidFill>
          </a:ln>
          <a:scene3d>
            <a:camera prst="orthographicFront"/>
            <a:lightRig rig="threePt" dir="t"/>
          </a:scene3d>
          <a:sp3d>
            <a:bevelT w="139700" h="139700" prst="divot"/>
          </a:sp3d>
        </p:spPr>
        <p:txBody>
          <a:bodyPr>
            <a:normAutofit/>
            <a:sp3d extrusionH="57150">
              <a:bevelT w="38100" h="38100"/>
            </a:sp3d>
          </a:bodyPr>
          <a:lstStyle/>
          <a:p>
            <a:pPr marL="0" indent="0" algn="ctr">
              <a:buNone/>
            </a:pPr>
            <a:r>
              <a:rPr lang="en-US" sz="5400" dirty="0">
                <a:solidFill>
                  <a:srgbClr val="FF0000"/>
                </a:solidFill>
                <a:latin typeface="Arial Rounded MT Bold" panose="020F0704030504030204" pitchFamily="34" charset="0"/>
              </a:rPr>
              <a:t>Is it possible that the wool has been pulled over our eyes – </a:t>
            </a:r>
            <a:r>
              <a:rPr lang="en-US" sz="5400" b="1" u="sng" dirty="0">
                <a:ln>
                  <a:solidFill>
                    <a:srgbClr val="222BDC"/>
                  </a:solidFill>
                </a:ln>
                <a:solidFill>
                  <a:srgbClr val="FF0000"/>
                </a:solidFill>
                <a:latin typeface="Snap ITC" panose="04040A07060A02020202" pitchFamily="82" charset="0"/>
              </a:rPr>
              <a:t>AGAIN</a:t>
            </a:r>
            <a:r>
              <a:rPr lang="en-US" sz="5400" b="1" dirty="0">
                <a:ln>
                  <a:solidFill>
                    <a:srgbClr val="222BDC"/>
                  </a:solidFill>
                </a:ln>
                <a:solidFill>
                  <a:srgbClr val="FF0000"/>
                </a:solidFill>
                <a:latin typeface="Snap ITC" panose="04040A07060A02020202" pitchFamily="82" charset="0"/>
              </a:rPr>
              <a:t>?</a:t>
            </a:r>
          </a:p>
        </p:txBody>
      </p:sp>
      <p:sp>
        <p:nvSpPr>
          <p:cNvPr id="4" name="Slide Number Placeholder 3"/>
          <p:cNvSpPr>
            <a:spLocks noGrp="1"/>
          </p:cNvSpPr>
          <p:nvPr>
            <p:ph type="sldNum" sz="quarter" idx="12"/>
          </p:nvPr>
        </p:nvSpPr>
        <p:spPr>
          <a:xfrm>
            <a:off x="9306797" y="6356350"/>
            <a:ext cx="2743200" cy="365125"/>
          </a:xfrm>
        </p:spPr>
        <p:txBody>
          <a:bodyPr/>
          <a:lstStyle/>
          <a:p>
            <a:fld id="{0B555D82-D20F-4DB7-B3E9-7B7EAC2F87A9}" type="slidenum">
              <a:rPr lang="en-US" smtClean="0">
                <a:solidFill>
                  <a:schemeClr val="tx1"/>
                </a:solidFill>
              </a:rPr>
              <a:t>47</a:t>
            </a:fld>
            <a:endParaRPr lang="en-US" dirty="0">
              <a:solidFill>
                <a:schemeClr val="tx1"/>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2227" y="855198"/>
            <a:ext cx="6388164" cy="394177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6" name="Picture 3" descr="C:\Users\Rae\Desktop\3-13-20\eyes sm edit fli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9068" y="4495381"/>
            <a:ext cx="1952978" cy="118909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 xmlns:a16="http://schemas.microsoft.com/office/drawing/2014/main" id="{8AFFF03E-70AB-403C-B92D-CCA11D654CA3}"/>
              </a:ext>
            </a:extLst>
          </p:cNvPr>
          <p:cNvSpPr/>
          <p:nvPr/>
        </p:nvSpPr>
        <p:spPr>
          <a:xfrm>
            <a:off x="5561074" y="5045106"/>
            <a:ext cx="6230470" cy="1545480"/>
          </a:xfrm>
          <a:prstGeom prst="roundRect">
            <a:avLst/>
          </a:prstGeom>
          <a:solidFill>
            <a:schemeClr val="accent2">
              <a:lumMod val="75000"/>
            </a:schemeClr>
          </a:solidFill>
          <a:ln w="76200">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dirty="0" err="1">
                <a:solidFill>
                  <a:srgbClr val="01103A"/>
                </a:solidFill>
                <a:latin typeface="arial" panose="020B0604020202020204" pitchFamily="34" charset="0"/>
              </a:rPr>
              <a:t>Jer</a:t>
            </a:r>
            <a:r>
              <a:rPr lang="en-US" dirty="0">
                <a:solidFill>
                  <a:srgbClr val="01103A"/>
                </a:solidFill>
                <a:latin typeface="arial" panose="020B0604020202020204" pitchFamily="34" charset="0"/>
              </a:rPr>
              <a:t> 16:19           … </a:t>
            </a:r>
            <a:r>
              <a:rPr lang="en-US" sz="2800" dirty="0">
                <a:solidFill>
                  <a:srgbClr val="01103A"/>
                </a:solidFill>
                <a:latin typeface="arial" panose="020B0604020202020204" pitchFamily="34" charset="0"/>
              </a:rPr>
              <a:t>Surely our fathers have </a:t>
            </a:r>
            <a:r>
              <a:rPr lang="en-US" sz="2800" b="1" dirty="0">
                <a:ln>
                  <a:solidFill>
                    <a:srgbClr val="222BDC"/>
                  </a:solidFill>
                </a:ln>
                <a:solidFill>
                  <a:srgbClr val="C00000"/>
                </a:solidFill>
                <a:effectLst>
                  <a:outerShdw blurRad="50800" dist="50800" dir="5400000" algn="ctr" rotWithShape="0">
                    <a:srgbClr val="00FF00"/>
                  </a:outerShdw>
                </a:effectLst>
                <a:latin typeface="arial" panose="020B0604020202020204" pitchFamily="34" charset="0"/>
              </a:rPr>
              <a:t>inherited</a:t>
            </a:r>
            <a:r>
              <a:rPr lang="en-US" sz="2800" dirty="0">
                <a:ln>
                  <a:solidFill>
                    <a:srgbClr val="222BDC"/>
                  </a:solidFill>
                </a:ln>
                <a:solidFill>
                  <a:srgbClr val="C00000"/>
                </a:solidFill>
                <a:effectLst>
                  <a:outerShdw blurRad="50800" dist="50800" dir="5400000" algn="ctr" rotWithShape="0">
                    <a:srgbClr val="00FF00"/>
                  </a:outerShdw>
                </a:effectLst>
                <a:latin typeface="arial" panose="020B0604020202020204" pitchFamily="34" charset="0"/>
              </a:rPr>
              <a:t> </a:t>
            </a:r>
            <a:r>
              <a:rPr lang="en-US" sz="2800" b="1" dirty="0">
                <a:ln>
                  <a:solidFill>
                    <a:srgbClr val="222BDC"/>
                  </a:solidFill>
                </a:ln>
                <a:solidFill>
                  <a:srgbClr val="C00000"/>
                </a:solidFill>
                <a:effectLst>
                  <a:outerShdw blurRad="50800" dist="50800" dir="5400000" algn="ctr" rotWithShape="0">
                    <a:srgbClr val="00FF00"/>
                  </a:outerShdw>
                </a:effectLst>
                <a:latin typeface="arial" panose="020B0604020202020204" pitchFamily="34" charset="0"/>
              </a:rPr>
              <a:t>lies</a:t>
            </a:r>
            <a:r>
              <a:rPr lang="en-US" sz="2800" dirty="0">
                <a:ln>
                  <a:solidFill>
                    <a:srgbClr val="222BDC"/>
                  </a:solidFill>
                </a:ln>
                <a:solidFill>
                  <a:srgbClr val="C00000"/>
                </a:solidFill>
                <a:effectLst>
                  <a:outerShdw blurRad="50800" dist="50800" dir="5400000" algn="ctr" rotWithShape="0">
                    <a:srgbClr val="00FF00"/>
                  </a:outerShdw>
                </a:effectLst>
                <a:latin typeface="arial" panose="020B0604020202020204" pitchFamily="34" charset="0"/>
              </a:rPr>
              <a:t>,</a:t>
            </a:r>
            <a:r>
              <a:rPr lang="en-US" sz="2800" dirty="0">
                <a:solidFill>
                  <a:srgbClr val="01103A"/>
                </a:solidFill>
                <a:latin typeface="arial" panose="020B0604020202020204" pitchFamily="34" charset="0"/>
              </a:rPr>
              <a:t> vanity, </a:t>
            </a:r>
            <a:br>
              <a:rPr lang="en-US" sz="2800" dirty="0">
                <a:solidFill>
                  <a:srgbClr val="01103A"/>
                </a:solidFill>
                <a:latin typeface="arial" panose="020B0604020202020204" pitchFamily="34" charset="0"/>
              </a:rPr>
            </a:br>
            <a:r>
              <a:rPr lang="en-US" sz="2800" dirty="0">
                <a:solidFill>
                  <a:srgbClr val="01103A"/>
                </a:solidFill>
                <a:latin typeface="arial" panose="020B0604020202020204" pitchFamily="34" charset="0"/>
              </a:rPr>
              <a:t>and </a:t>
            </a:r>
            <a:r>
              <a:rPr lang="en-US" sz="2800" i="1" dirty="0">
                <a:solidFill>
                  <a:srgbClr val="01103A"/>
                </a:solidFill>
                <a:latin typeface="arial" panose="020B0604020202020204" pitchFamily="34" charset="0"/>
              </a:rPr>
              <a:t>things</a:t>
            </a:r>
            <a:r>
              <a:rPr lang="en-US" sz="2800" dirty="0">
                <a:solidFill>
                  <a:srgbClr val="01103A"/>
                </a:solidFill>
                <a:latin typeface="arial" panose="020B0604020202020204" pitchFamily="34" charset="0"/>
              </a:rPr>
              <a:t> wherein </a:t>
            </a:r>
            <a:r>
              <a:rPr lang="en-US" sz="2800" i="1" dirty="0">
                <a:solidFill>
                  <a:srgbClr val="01103A"/>
                </a:solidFill>
                <a:latin typeface="arial" panose="020B0604020202020204" pitchFamily="34" charset="0"/>
              </a:rPr>
              <a:t>there is</a:t>
            </a:r>
            <a:r>
              <a:rPr lang="en-US" sz="2800" dirty="0">
                <a:solidFill>
                  <a:srgbClr val="01103A"/>
                </a:solidFill>
                <a:latin typeface="arial" panose="020B0604020202020204" pitchFamily="34" charset="0"/>
              </a:rPr>
              <a:t> no profit.</a:t>
            </a:r>
            <a:endParaRPr lang="en-CA" sz="2800" dirty="0"/>
          </a:p>
        </p:txBody>
      </p:sp>
    </p:spTree>
    <p:extLst>
      <p:ext uri="{BB962C8B-B14F-4D97-AF65-F5344CB8AC3E}">
        <p14:creationId xmlns:p14="http://schemas.microsoft.com/office/powerpoint/2010/main" val="2106706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par>
                          <p:cTn id="11" fill="hold">
                            <p:stCondLst>
                              <p:cond delay="1000"/>
                            </p:stCondLst>
                            <p:childTnLst>
                              <p:par>
                                <p:cTn id="12" presetID="53" presetClass="entr" presetSubtype="16" fill="hold" nodeType="afterEffect">
                                  <p:stCondLst>
                                    <p:cond delay="100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randombar(horizontal)">
                                      <p:cBhvr>
                                        <p:cTn id="2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55" y="120427"/>
            <a:ext cx="12053455" cy="804364"/>
          </a:xfrm>
          <a:solidFill>
            <a:schemeClr val="accent1">
              <a:lumMod val="20000"/>
              <a:lumOff val="80000"/>
            </a:schemeClr>
          </a:solidFill>
          <a:ln>
            <a:solidFill>
              <a:schemeClr val="tx1"/>
            </a:solidFill>
          </a:ln>
          <a:effectLst>
            <a:glow rad="139700">
              <a:schemeClr val="accent1">
                <a:satMod val="175000"/>
                <a:alpha val="40000"/>
              </a:schemeClr>
            </a:glow>
          </a:effectLst>
          <a:scene3d>
            <a:camera prst="orthographicFront"/>
            <a:lightRig rig="threePt" dir="t"/>
          </a:scene3d>
          <a:sp3d>
            <a:bevelT w="114300" prst="artDeco"/>
          </a:sp3d>
        </p:spPr>
        <p:txBody>
          <a:bodyPr>
            <a:normAutofit fontScale="90000"/>
            <a:sp3d extrusionH="57150">
              <a:bevelT w="82550" h="38100" prst="coolSlant"/>
            </a:sp3d>
          </a:bodyPr>
          <a:lstStyle/>
          <a:p>
            <a:pPr algn="ctr"/>
            <a:r>
              <a:rPr lang="en-US" dirty="0"/>
              <a:t>The Mazzaroth Constellations = </a:t>
            </a:r>
            <a:r>
              <a:rPr lang="en-US" b="1" dirty="0">
                <a:ln>
                  <a:solidFill>
                    <a:srgbClr val="002060"/>
                  </a:solidFill>
                </a:ln>
                <a:solidFill>
                  <a:srgbClr val="00B050"/>
                </a:solidFill>
                <a:effectLst>
                  <a:glow rad="127000">
                    <a:srgbClr val="FFFF00"/>
                  </a:glow>
                </a:effectLst>
                <a:latin typeface="Arial Black" panose="020B0A04020102020204" pitchFamily="34" charset="0"/>
              </a:rPr>
              <a:t>Infinite Knowledge</a:t>
            </a:r>
          </a:p>
        </p:txBody>
      </p:sp>
      <p:sp>
        <p:nvSpPr>
          <p:cNvPr id="3" name="Content Placeholder 2"/>
          <p:cNvSpPr>
            <a:spLocks noGrp="1"/>
          </p:cNvSpPr>
          <p:nvPr>
            <p:ph idx="1"/>
          </p:nvPr>
        </p:nvSpPr>
        <p:spPr>
          <a:xfrm>
            <a:off x="283335" y="1058266"/>
            <a:ext cx="11629623" cy="5539964"/>
          </a:xfrm>
          <a:solidFill>
            <a:schemeClr val="accent6">
              <a:lumMod val="40000"/>
              <a:lumOff val="60000"/>
            </a:schemeClr>
          </a:solidFill>
          <a:ln w="38100">
            <a:solidFill>
              <a:srgbClr val="FFFF00"/>
            </a:solidFill>
          </a:ln>
          <a:scene3d>
            <a:camera prst="orthographicFront"/>
            <a:lightRig rig="threePt" dir="t"/>
          </a:scene3d>
          <a:sp3d>
            <a:bevelT w="114300" prst="artDeco"/>
          </a:sp3d>
        </p:spPr>
        <p:txBody>
          <a:bodyPr lIns="182880" tIns="182880">
            <a:normAutofit/>
            <a:sp3d extrusionH="57150">
              <a:bevelT w="38100" h="38100"/>
            </a:sp3d>
          </a:bodyPr>
          <a:lstStyle/>
          <a:p>
            <a:pPr marL="1737360" indent="-1737360">
              <a:spcBef>
                <a:spcPts val="0"/>
              </a:spcBef>
              <a:spcAft>
                <a:spcPts val="1800"/>
              </a:spcAft>
              <a:buNone/>
            </a:pPr>
            <a:r>
              <a:rPr lang="en-US" dirty="0">
                <a:solidFill>
                  <a:srgbClr val="008080"/>
                </a:solidFill>
                <a:latin typeface="Georgia" panose="02040502050405020303" pitchFamily="18" charset="0"/>
              </a:rPr>
              <a:t>Job 38:31</a:t>
            </a:r>
            <a:r>
              <a:rPr lang="en-US" dirty="0">
                <a:solidFill>
                  <a:prstClr val="black"/>
                </a:solidFill>
                <a:latin typeface="Georgia" panose="02040502050405020303" pitchFamily="18" charset="0"/>
              </a:rPr>
              <a:t>	</a:t>
            </a:r>
            <a:r>
              <a:rPr lang="en-US" dirty="0">
                <a:solidFill>
                  <a:schemeClr val="accent2">
                    <a:lumMod val="75000"/>
                  </a:schemeClr>
                </a:solidFill>
                <a:latin typeface="Georgia" panose="02040502050405020303" pitchFamily="18" charset="0"/>
              </a:rPr>
              <a:t>Do you bind the bands of </a:t>
            </a:r>
            <a:r>
              <a:rPr lang="en-US" dirty="0" err="1">
                <a:solidFill>
                  <a:schemeClr val="accent2">
                    <a:lumMod val="75000"/>
                  </a:schemeClr>
                </a:solidFill>
                <a:latin typeface="Georgia" panose="02040502050405020303" pitchFamily="18" charset="0"/>
              </a:rPr>
              <a:t>Kimah</a:t>
            </a:r>
            <a:r>
              <a:rPr lang="en-US" dirty="0">
                <a:solidFill>
                  <a:schemeClr val="accent2">
                    <a:lumMod val="75000"/>
                  </a:schemeClr>
                </a:solidFill>
                <a:latin typeface="Georgia" panose="02040502050405020303" pitchFamily="18" charset="0"/>
              </a:rPr>
              <a:t>, </a:t>
            </a:r>
            <a:r>
              <a:rPr lang="en-US" sz="2400" dirty="0">
                <a:latin typeface="Georgia" panose="02040502050405020303" pitchFamily="18" charset="0"/>
              </a:rPr>
              <a:t>[</a:t>
            </a:r>
            <a:r>
              <a:rPr lang="en-US" sz="2400" dirty="0" err="1">
                <a:latin typeface="Georgia" panose="02040502050405020303" pitchFamily="18" charset="0"/>
              </a:rPr>
              <a:t>Pleiadies</a:t>
            </a:r>
            <a:r>
              <a:rPr lang="en-US" sz="2400" dirty="0">
                <a:latin typeface="Georgia" panose="02040502050405020303" pitchFamily="18" charset="0"/>
              </a:rPr>
              <a:t>] </a:t>
            </a:r>
            <a:r>
              <a:rPr lang="en-US" dirty="0">
                <a:solidFill>
                  <a:schemeClr val="accent2">
                    <a:lumMod val="75000"/>
                  </a:schemeClr>
                </a:solidFill>
                <a:latin typeface="Georgia" panose="02040502050405020303" pitchFamily="18" charset="0"/>
              </a:rPr>
              <a:t>or loosen the cords of </a:t>
            </a:r>
            <a:r>
              <a:rPr lang="en-US" dirty="0" err="1">
                <a:solidFill>
                  <a:schemeClr val="accent2">
                    <a:lumMod val="75000"/>
                  </a:schemeClr>
                </a:solidFill>
                <a:latin typeface="Georgia" panose="02040502050405020303" pitchFamily="18" charset="0"/>
              </a:rPr>
              <a:t>Kesil</a:t>
            </a:r>
            <a:r>
              <a:rPr lang="en-US" dirty="0">
                <a:solidFill>
                  <a:schemeClr val="accent2">
                    <a:lumMod val="75000"/>
                  </a:schemeClr>
                </a:solidFill>
                <a:latin typeface="Georgia" panose="02040502050405020303" pitchFamily="18" charset="0"/>
              </a:rPr>
              <a:t> </a:t>
            </a:r>
            <a:r>
              <a:rPr lang="en-US" sz="2400" dirty="0">
                <a:solidFill>
                  <a:prstClr val="black"/>
                </a:solidFill>
                <a:latin typeface="Georgia" panose="02040502050405020303" pitchFamily="18" charset="0"/>
              </a:rPr>
              <a:t>[Orion]</a:t>
            </a:r>
            <a:r>
              <a:rPr lang="en-US" sz="2400" dirty="0">
                <a:solidFill>
                  <a:schemeClr val="accent2">
                    <a:lumMod val="75000"/>
                  </a:schemeClr>
                </a:solidFill>
                <a:latin typeface="Georgia" panose="02040502050405020303" pitchFamily="18" charset="0"/>
              </a:rPr>
              <a:t>?</a:t>
            </a:r>
          </a:p>
          <a:p>
            <a:pPr marL="1737360" indent="-1737360">
              <a:spcBef>
                <a:spcPts val="0"/>
              </a:spcBef>
              <a:spcAft>
                <a:spcPts val="1800"/>
              </a:spcAft>
              <a:buNone/>
            </a:pPr>
            <a:r>
              <a:rPr lang="en-US" dirty="0">
                <a:solidFill>
                  <a:srgbClr val="008080"/>
                </a:solidFill>
                <a:latin typeface="Georgia" panose="02040502050405020303" pitchFamily="18" charset="0"/>
              </a:rPr>
              <a:t>Job 38:32</a:t>
            </a:r>
            <a:r>
              <a:rPr lang="en-US" dirty="0">
                <a:solidFill>
                  <a:prstClr val="black"/>
                </a:solidFill>
                <a:latin typeface="Georgia" panose="02040502050405020303" pitchFamily="18" charset="0"/>
              </a:rPr>
              <a:t>	</a:t>
            </a:r>
            <a:r>
              <a:rPr lang="en-US" dirty="0">
                <a:solidFill>
                  <a:schemeClr val="accent2">
                    <a:lumMod val="75000"/>
                  </a:schemeClr>
                </a:solidFill>
                <a:latin typeface="Georgia" panose="02040502050405020303" pitchFamily="18" charset="0"/>
              </a:rPr>
              <a:t>Do you bring out the constellations </a:t>
            </a:r>
            <a:r>
              <a:rPr lang="en-US" sz="2400" dirty="0">
                <a:solidFill>
                  <a:prstClr val="black"/>
                </a:solidFill>
                <a:latin typeface="Georgia" panose="02040502050405020303" pitchFamily="18" charset="0"/>
              </a:rPr>
              <a:t>[Mazzaroth] </a:t>
            </a:r>
            <a:r>
              <a:rPr lang="en-US" dirty="0">
                <a:solidFill>
                  <a:schemeClr val="accent2">
                    <a:lumMod val="75000"/>
                  </a:schemeClr>
                </a:solidFill>
                <a:latin typeface="Georgia" panose="02040502050405020303" pitchFamily="18" charset="0"/>
              </a:rPr>
              <a:t>in its season? Or do you lead the Bear </a:t>
            </a:r>
            <a:r>
              <a:rPr lang="en-US" sz="2400" dirty="0">
                <a:latin typeface="Georgia" panose="02040502050405020303" pitchFamily="18" charset="0"/>
              </a:rPr>
              <a:t>[Arcturus] </a:t>
            </a:r>
            <a:r>
              <a:rPr lang="en-US" dirty="0">
                <a:solidFill>
                  <a:schemeClr val="accent2">
                    <a:lumMod val="75000"/>
                  </a:schemeClr>
                </a:solidFill>
                <a:latin typeface="Georgia" panose="02040502050405020303" pitchFamily="18" charset="0"/>
              </a:rPr>
              <a:t>with its sons?</a:t>
            </a:r>
            <a:endParaRPr lang="en-US" sz="800" dirty="0">
              <a:solidFill>
                <a:schemeClr val="accent2">
                  <a:lumMod val="75000"/>
                </a:schemeClr>
              </a:solidFill>
              <a:latin typeface="Georgia" panose="02040502050405020303" pitchFamily="18" charset="0"/>
            </a:endParaRPr>
          </a:p>
          <a:p>
            <a:pPr marL="365760" indent="-914400">
              <a:spcBef>
                <a:spcPts val="0"/>
              </a:spcBef>
              <a:spcAft>
                <a:spcPts val="1800"/>
              </a:spcAft>
              <a:buNone/>
            </a:pPr>
            <a:r>
              <a:rPr lang="en-US" b="1" i="1" dirty="0">
                <a:solidFill>
                  <a:srgbClr val="9900CC"/>
                </a:solidFill>
                <a:latin typeface="Georgia" panose="02040502050405020303" pitchFamily="18" charset="0"/>
              </a:rPr>
              <a:t>The </a:t>
            </a:r>
            <a:r>
              <a:rPr lang="en-US" b="1" i="1" dirty="0">
                <a:solidFill>
                  <a:srgbClr val="00B050"/>
                </a:solidFill>
                <a:latin typeface="Georgia" panose="02040502050405020303" pitchFamily="18" charset="0"/>
              </a:rPr>
              <a:t>Mazzaroth</a:t>
            </a:r>
            <a:r>
              <a:rPr lang="en-US" b="1" i="1" dirty="0">
                <a:solidFill>
                  <a:srgbClr val="9900CC"/>
                </a:solidFill>
                <a:latin typeface="Georgia" panose="02040502050405020303" pitchFamily="18" charset="0"/>
              </a:rPr>
              <a:t> is the </a:t>
            </a:r>
            <a:r>
              <a:rPr lang="en-US" b="1" i="1" dirty="0">
                <a:solidFill>
                  <a:srgbClr val="00B050"/>
                </a:solidFill>
                <a:latin typeface="Georgia" panose="02040502050405020303" pitchFamily="18" charset="0"/>
              </a:rPr>
              <a:t>Master Time Clock </a:t>
            </a:r>
            <a:r>
              <a:rPr lang="en-US" b="1" i="1" dirty="0">
                <a:solidFill>
                  <a:srgbClr val="9900CC"/>
                </a:solidFill>
                <a:latin typeface="Georgia" panose="02040502050405020303" pitchFamily="18" charset="0"/>
              </a:rPr>
              <a:t>of </a:t>
            </a:r>
            <a:r>
              <a:rPr lang="en-US" b="1" i="1" dirty="0">
                <a:solidFill>
                  <a:srgbClr val="0000FF"/>
                </a:solidFill>
                <a:latin typeface="Georgia" panose="02040502050405020303" pitchFamily="18" charset="0"/>
              </a:rPr>
              <a:t>Yahuah!  </a:t>
            </a:r>
            <a:r>
              <a:rPr lang="en-US" i="1" dirty="0">
                <a:solidFill>
                  <a:srgbClr val="9900CC"/>
                </a:solidFill>
                <a:latin typeface="Georgia" panose="02040502050405020303" pitchFamily="18" charset="0"/>
              </a:rPr>
              <a:t>He used this system of determining time at the start of the Hebrew nation – see </a:t>
            </a:r>
            <a:r>
              <a:rPr lang="en-US" i="1" dirty="0">
                <a:solidFill>
                  <a:srgbClr val="00B050"/>
                </a:solidFill>
                <a:latin typeface="Georgia" panose="02040502050405020303" pitchFamily="18" charset="0"/>
              </a:rPr>
              <a:t>Genesis 17, 18, 21:2.  </a:t>
            </a:r>
            <a:r>
              <a:rPr lang="en-US" i="1" dirty="0">
                <a:solidFill>
                  <a:srgbClr val="0000FF"/>
                </a:solidFill>
                <a:latin typeface="Georgia" panose="02040502050405020303" pitchFamily="18" charset="0"/>
              </a:rPr>
              <a:t>Yahuah</a:t>
            </a:r>
            <a:r>
              <a:rPr lang="en-US" i="1" dirty="0">
                <a:solidFill>
                  <a:srgbClr val="9900CC"/>
                </a:solidFill>
                <a:latin typeface="Georgia" panose="02040502050405020303" pitchFamily="18" charset="0"/>
              </a:rPr>
              <a:t> does not change.</a:t>
            </a:r>
          </a:p>
          <a:p>
            <a:pPr marL="365760" indent="-914400">
              <a:spcBef>
                <a:spcPts val="0"/>
              </a:spcBef>
              <a:spcAft>
                <a:spcPts val="1800"/>
              </a:spcAft>
              <a:buNone/>
            </a:pPr>
            <a:r>
              <a:rPr lang="en-US" i="1" dirty="0">
                <a:solidFill>
                  <a:srgbClr val="9900CC"/>
                </a:solidFill>
              </a:rPr>
              <a:t>The </a:t>
            </a:r>
            <a:r>
              <a:rPr lang="en-US" i="1" dirty="0" err="1">
                <a:solidFill>
                  <a:srgbClr val="9900CC"/>
                </a:solidFill>
              </a:rPr>
              <a:t>Yisra’elite’s</a:t>
            </a:r>
            <a:r>
              <a:rPr lang="en-US" i="1" dirty="0">
                <a:solidFill>
                  <a:srgbClr val="9900CC"/>
                </a:solidFill>
              </a:rPr>
              <a:t> exodus from </a:t>
            </a:r>
            <a:r>
              <a:rPr lang="en-US" i="1" dirty="0" err="1">
                <a:solidFill>
                  <a:srgbClr val="9900CC"/>
                </a:solidFill>
              </a:rPr>
              <a:t>Mitsrayim</a:t>
            </a:r>
            <a:r>
              <a:rPr lang="en-US" i="1" dirty="0">
                <a:solidFill>
                  <a:srgbClr val="9900CC"/>
                </a:solidFill>
              </a:rPr>
              <a:t> </a:t>
            </a:r>
            <a:r>
              <a:rPr lang="en-US" dirty="0"/>
              <a:t>(Egypt) </a:t>
            </a:r>
            <a:r>
              <a:rPr lang="en-US" i="1" dirty="0">
                <a:solidFill>
                  <a:srgbClr val="9900CC"/>
                </a:solidFill>
              </a:rPr>
              <a:t>was timed by the Appointed Times </a:t>
            </a:r>
            <a:r>
              <a:rPr lang="en-US" dirty="0">
                <a:solidFill>
                  <a:srgbClr val="0000FF"/>
                </a:solidFill>
              </a:rPr>
              <a:t>(Mo-</a:t>
            </a:r>
            <a:r>
              <a:rPr lang="en-US" dirty="0" err="1">
                <a:solidFill>
                  <a:srgbClr val="0000FF"/>
                </a:solidFill>
              </a:rPr>
              <a:t>edim</a:t>
            </a:r>
            <a:r>
              <a:rPr lang="en-US" dirty="0">
                <a:solidFill>
                  <a:srgbClr val="0000FF"/>
                </a:solidFill>
              </a:rPr>
              <a:t>) </a:t>
            </a:r>
            <a:r>
              <a:rPr lang="en-US" i="1" dirty="0">
                <a:solidFill>
                  <a:srgbClr val="9900CC"/>
                </a:solidFill>
                <a:effectLst>
                  <a:outerShdw blurRad="50800" dist="50800" dir="5400000" algn="ctr" rotWithShape="0">
                    <a:srgbClr val="34E9FC"/>
                  </a:outerShdw>
                </a:effectLst>
              </a:rPr>
              <a:t>which is governed by the Mazzaroth</a:t>
            </a:r>
            <a:r>
              <a:rPr lang="en-US" i="1" dirty="0">
                <a:solidFill>
                  <a:srgbClr val="9900CC"/>
                </a:solidFill>
              </a:rPr>
              <a:t>.</a:t>
            </a:r>
          </a:p>
          <a:p>
            <a:pPr marL="365760" indent="-914400">
              <a:spcBef>
                <a:spcPts val="0"/>
              </a:spcBef>
              <a:spcAft>
                <a:spcPts val="1800"/>
              </a:spcAft>
              <a:buNone/>
            </a:pPr>
            <a:r>
              <a:rPr lang="en-US" i="1" dirty="0">
                <a:solidFill>
                  <a:srgbClr val="9900CC"/>
                </a:solidFill>
              </a:rPr>
              <a:t>The </a:t>
            </a:r>
            <a:r>
              <a:rPr lang="en-US" i="1" u="sng" dirty="0">
                <a:solidFill>
                  <a:srgbClr val="9900CC"/>
                </a:solidFill>
              </a:rPr>
              <a:t>entire</a:t>
            </a:r>
            <a:r>
              <a:rPr lang="en-US" i="1" dirty="0">
                <a:solidFill>
                  <a:srgbClr val="9900CC"/>
                </a:solidFill>
              </a:rPr>
              <a:t> p</a:t>
            </a:r>
            <a:r>
              <a:rPr lang="en-US" i="1" u="sng" dirty="0">
                <a:solidFill>
                  <a:srgbClr val="9900CC"/>
                </a:solidFill>
              </a:rPr>
              <a:t>lan o</a:t>
            </a:r>
            <a:r>
              <a:rPr lang="en-US" i="1" dirty="0">
                <a:solidFill>
                  <a:srgbClr val="9900CC"/>
                </a:solidFill>
              </a:rPr>
              <a:t>f </a:t>
            </a:r>
            <a:r>
              <a:rPr lang="en-US" i="1" u="sng" dirty="0">
                <a:solidFill>
                  <a:srgbClr val="9900CC"/>
                </a:solidFill>
              </a:rPr>
              <a:t>Salvation</a:t>
            </a:r>
            <a:r>
              <a:rPr lang="en-US" i="1" dirty="0">
                <a:solidFill>
                  <a:srgbClr val="9900CC"/>
                </a:solidFill>
              </a:rPr>
              <a:t> - within the Mazzaroth Constellations - is written in the sky, passes by - </a:t>
            </a:r>
            <a:r>
              <a:rPr lang="en-US" i="1" u="sng" dirty="0">
                <a:solidFill>
                  <a:srgbClr val="00B050"/>
                </a:solidFill>
              </a:rPr>
              <a:t>ever</a:t>
            </a:r>
            <a:r>
              <a:rPr lang="en-US" i="1" dirty="0">
                <a:solidFill>
                  <a:srgbClr val="00B050"/>
                </a:solidFill>
              </a:rPr>
              <a:t>y </a:t>
            </a:r>
            <a:r>
              <a:rPr lang="en-US" i="1" u="sng" dirty="0">
                <a:solidFill>
                  <a:srgbClr val="00B050"/>
                </a:solidFill>
              </a:rPr>
              <a:t>24 hours</a:t>
            </a:r>
            <a:r>
              <a:rPr lang="en-US" i="1" dirty="0">
                <a:solidFill>
                  <a:srgbClr val="00B050"/>
                </a:solidFill>
              </a:rPr>
              <a:t>. </a:t>
            </a:r>
          </a:p>
        </p:txBody>
      </p:sp>
      <p:sp>
        <p:nvSpPr>
          <p:cNvPr id="4" name="Slide Number Placeholder 3"/>
          <p:cNvSpPr>
            <a:spLocks noGrp="1"/>
          </p:cNvSpPr>
          <p:nvPr>
            <p:ph type="sldNum" sz="quarter" idx="12"/>
          </p:nvPr>
        </p:nvSpPr>
        <p:spPr>
          <a:xfrm>
            <a:off x="9008166" y="6117811"/>
            <a:ext cx="2743200" cy="365125"/>
          </a:xfrm>
        </p:spPr>
        <p:txBody>
          <a:bodyPr/>
          <a:lstStyle/>
          <a:p>
            <a:fld id="{0B555D82-D20F-4DB7-B3E9-7B7EAC2F87A9}" type="slidenum">
              <a:rPr lang="en-US" smtClean="0">
                <a:solidFill>
                  <a:schemeClr val="tx1"/>
                </a:solidFill>
              </a:rPr>
              <a:t>48</a:t>
            </a:fld>
            <a:endParaRPr lang="en-US" dirty="0">
              <a:solidFill>
                <a:schemeClr val="tx1"/>
              </a:solidFill>
            </a:endParaRPr>
          </a:p>
        </p:txBody>
      </p:sp>
      <p:sp>
        <p:nvSpPr>
          <p:cNvPr id="5" name="Speech Bubble: Rectangle with Corners Rounded 4">
            <a:extLst>
              <a:ext uri="{FF2B5EF4-FFF2-40B4-BE49-F238E27FC236}">
                <a16:creationId xmlns="" xmlns:a16="http://schemas.microsoft.com/office/drawing/2014/main" id="{7A4B7957-A4C0-4EA6-B768-E65BE69BB203}"/>
              </a:ext>
            </a:extLst>
          </p:cNvPr>
          <p:cNvSpPr/>
          <p:nvPr/>
        </p:nvSpPr>
        <p:spPr>
          <a:xfrm>
            <a:off x="8633012" y="1712257"/>
            <a:ext cx="914400" cy="439272"/>
          </a:xfrm>
          <a:prstGeom prst="wedgeRoundRectCallout">
            <a:avLst>
              <a:gd name="adj1" fmla="val -40441"/>
              <a:gd name="adj2" fmla="val 76786"/>
              <a:gd name="adj3" fmla="val 16667"/>
            </a:avLst>
          </a:prstGeom>
          <a:solidFill>
            <a:schemeClr val="accent2">
              <a:lumMod val="40000"/>
              <a:lumOff val="60000"/>
            </a:schemeClr>
          </a:solidFill>
          <a:ln w="38100">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tx1"/>
                </a:solidFill>
              </a:rPr>
              <a:t>KJV</a:t>
            </a:r>
          </a:p>
        </p:txBody>
      </p:sp>
    </p:spTree>
    <p:extLst>
      <p:ext uri="{BB962C8B-B14F-4D97-AF65-F5344CB8AC3E}">
        <p14:creationId xmlns:p14="http://schemas.microsoft.com/office/powerpoint/2010/main" val="3155107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p:cTn id="1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2796" y="133307"/>
            <a:ext cx="9928538" cy="1051550"/>
          </a:xfrm>
          <a:solidFill>
            <a:schemeClr val="tx1">
              <a:lumMod val="75000"/>
              <a:lumOff val="25000"/>
            </a:schemeClr>
          </a:solidFill>
          <a:ln w="76200">
            <a:solidFill>
              <a:srgbClr val="FFFF00"/>
            </a:solidFill>
          </a:ln>
          <a:scene3d>
            <a:camera prst="orthographicFront"/>
            <a:lightRig rig="threePt" dir="t"/>
          </a:scene3d>
          <a:sp3d>
            <a:bevelT w="101600" prst="riblet"/>
          </a:sp3d>
        </p:spPr>
        <p:txBody>
          <a:bodyPr>
            <a:sp3d extrusionH="57150">
              <a:bevelT w="82550" h="38100" prst="coolSlant"/>
            </a:sp3d>
          </a:bodyPr>
          <a:lstStyle/>
          <a:p>
            <a:pPr algn="ctr"/>
            <a:r>
              <a:rPr lang="en-US" b="1" dirty="0">
                <a:solidFill>
                  <a:srgbClr val="FF3399"/>
                </a:solidFill>
              </a:rPr>
              <a:t>Keys to Knowledge </a:t>
            </a:r>
            <a:r>
              <a:rPr lang="en-US" b="1" dirty="0">
                <a:solidFill>
                  <a:srgbClr val="FFFF00"/>
                </a:solidFill>
              </a:rPr>
              <a:t>–</a:t>
            </a:r>
            <a:r>
              <a:rPr lang="en-US" dirty="0"/>
              <a:t> </a:t>
            </a:r>
            <a:r>
              <a:rPr lang="en-US" b="1" dirty="0" err="1">
                <a:solidFill>
                  <a:srgbClr val="34E9FC"/>
                </a:solidFill>
              </a:rPr>
              <a:t>Mazzaroth’s</a:t>
            </a:r>
            <a:r>
              <a:rPr lang="en-US" b="1" dirty="0">
                <a:solidFill>
                  <a:srgbClr val="34E9FC"/>
                </a:solidFill>
              </a:rPr>
              <a:t> </a:t>
            </a:r>
            <a:r>
              <a:rPr lang="en-US" b="1" dirty="0" err="1">
                <a:solidFill>
                  <a:srgbClr val="34E9FC"/>
                </a:solidFill>
              </a:rPr>
              <a:t>Rulership</a:t>
            </a:r>
            <a:endParaRPr lang="en-US" b="1" dirty="0">
              <a:solidFill>
                <a:srgbClr val="34E9FC"/>
              </a:solidFill>
            </a:endParaRPr>
          </a:p>
        </p:txBody>
      </p:sp>
      <p:sp>
        <p:nvSpPr>
          <p:cNvPr id="3" name="Content Placeholder 2"/>
          <p:cNvSpPr>
            <a:spLocks noGrp="1"/>
          </p:cNvSpPr>
          <p:nvPr>
            <p:ph idx="1"/>
          </p:nvPr>
        </p:nvSpPr>
        <p:spPr>
          <a:xfrm>
            <a:off x="341145" y="1402773"/>
            <a:ext cx="11494102" cy="5070764"/>
          </a:xfrm>
          <a:solidFill>
            <a:schemeClr val="bg1">
              <a:lumMod val="85000"/>
            </a:schemeClr>
          </a:solidFill>
          <a:ln w="57150">
            <a:solidFill>
              <a:srgbClr val="FFFF00"/>
            </a:solidFill>
          </a:ln>
          <a:scene3d>
            <a:camera prst="orthographicFront"/>
            <a:lightRig rig="threePt" dir="t"/>
          </a:scene3d>
          <a:sp3d>
            <a:bevelT w="114300" prst="artDeco"/>
          </a:sp3d>
        </p:spPr>
        <p:txBody>
          <a:bodyPr anchor="ctr">
            <a:noAutofit/>
            <a:sp3d extrusionH="57150">
              <a:bevelT w="38100" h="38100" prst="angle"/>
            </a:sp3d>
          </a:bodyPr>
          <a:lstStyle/>
          <a:p>
            <a:pPr marL="0" indent="0">
              <a:spcBef>
                <a:spcPts val="0"/>
              </a:spcBef>
              <a:spcAft>
                <a:spcPts val="1800"/>
              </a:spcAft>
              <a:buNone/>
            </a:pPr>
            <a:r>
              <a:rPr lang="en-US" dirty="0">
                <a:solidFill>
                  <a:srgbClr val="008080"/>
                </a:solidFill>
                <a:latin typeface="Georgia" panose="02040502050405020303" pitchFamily="18" charset="0"/>
              </a:rPr>
              <a:t>Immediately after Job writes about the </a:t>
            </a:r>
            <a:r>
              <a:rPr lang="en-US" dirty="0">
                <a:solidFill>
                  <a:srgbClr val="7030A0"/>
                </a:solidFill>
                <a:latin typeface="Georgia" panose="02040502050405020303" pitchFamily="18" charset="0"/>
              </a:rPr>
              <a:t>Mazzaroth</a:t>
            </a:r>
            <a:r>
              <a:rPr lang="en-US" dirty="0">
                <a:solidFill>
                  <a:srgbClr val="008080"/>
                </a:solidFill>
                <a:latin typeface="Georgia" panose="02040502050405020303" pitchFamily="18" charset="0"/>
              </a:rPr>
              <a:t> in verses 31 &amp; 32, </a:t>
            </a:r>
            <a:br>
              <a:rPr lang="en-US" dirty="0">
                <a:solidFill>
                  <a:srgbClr val="008080"/>
                </a:solidFill>
                <a:latin typeface="Georgia" panose="02040502050405020303" pitchFamily="18" charset="0"/>
              </a:rPr>
            </a:br>
            <a:r>
              <a:rPr lang="en-US" dirty="0">
                <a:solidFill>
                  <a:srgbClr val="008080"/>
                </a:solidFill>
                <a:latin typeface="Georgia" panose="02040502050405020303" pitchFamily="18" charset="0"/>
              </a:rPr>
              <a:t>he asks –</a:t>
            </a:r>
          </a:p>
          <a:p>
            <a:pPr marL="1737360" indent="-1737360">
              <a:spcBef>
                <a:spcPts val="0"/>
              </a:spcBef>
              <a:spcAft>
                <a:spcPts val="1800"/>
              </a:spcAft>
              <a:buNone/>
            </a:pPr>
            <a:r>
              <a:rPr lang="en-US" dirty="0">
                <a:solidFill>
                  <a:srgbClr val="008080"/>
                </a:solidFill>
                <a:latin typeface="Georgia" panose="02040502050405020303" pitchFamily="18" charset="0"/>
              </a:rPr>
              <a:t>Job 38:33	</a:t>
            </a:r>
            <a:r>
              <a:rPr lang="en-US" dirty="0" err="1">
                <a:solidFill>
                  <a:prstClr val="black"/>
                </a:solidFill>
                <a:latin typeface="Georgia" panose="02040502050405020303" pitchFamily="18" charset="0"/>
              </a:rPr>
              <a:t>Knowest</a:t>
            </a:r>
            <a:r>
              <a:rPr lang="en-US" dirty="0">
                <a:solidFill>
                  <a:prstClr val="black"/>
                </a:solidFill>
                <a:latin typeface="Georgia" panose="02040502050405020303" pitchFamily="18" charset="0"/>
              </a:rPr>
              <a:t> thou the ordinances of heaven? </a:t>
            </a:r>
            <a:r>
              <a:rPr lang="en-US" b="1" i="1" u="sng" dirty="0">
                <a:solidFill>
                  <a:srgbClr val="7030A0"/>
                </a:solidFill>
                <a:latin typeface="Georgia" panose="02040502050405020303" pitchFamily="18" charset="0"/>
              </a:rPr>
              <a:t>canst thou set the dominion thereo</a:t>
            </a:r>
            <a:r>
              <a:rPr lang="en-US" b="1" i="1" dirty="0">
                <a:solidFill>
                  <a:srgbClr val="7030A0"/>
                </a:solidFill>
                <a:latin typeface="Georgia" panose="02040502050405020303" pitchFamily="18" charset="0"/>
              </a:rPr>
              <a:t>f </a:t>
            </a:r>
            <a:r>
              <a:rPr lang="en-US" b="1" i="1" u="sng" dirty="0">
                <a:solidFill>
                  <a:srgbClr val="7030A0"/>
                </a:solidFill>
                <a:latin typeface="Georgia" panose="02040502050405020303" pitchFamily="18" charset="0"/>
              </a:rPr>
              <a:t>in the earth</a:t>
            </a:r>
            <a:r>
              <a:rPr lang="en-US" b="1" i="1" dirty="0">
                <a:solidFill>
                  <a:srgbClr val="7030A0"/>
                </a:solidFill>
                <a:latin typeface="Georgia" panose="02040502050405020303" pitchFamily="18" charset="0"/>
              </a:rPr>
              <a:t>?			</a:t>
            </a:r>
            <a:r>
              <a:rPr lang="en-US" sz="2000" b="1" i="1" dirty="0">
                <a:solidFill>
                  <a:srgbClr val="008080"/>
                </a:solidFill>
                <a:latin typeface="Georgia" panose="02040502050405020303" pitchFamily="18" charset="0"/>
              </a:rPr>
              <a:t>KJV</a:t>
            </a:r>
          </a:p>
          <a:p>
            <a:pPr marL="1737360" indent="-1737360">
              <a:spcBef>
                <a:spcPts val="0"/>
              </a:spcBef>
              <a:spcAft>
                <a:spcPts val="1800"/>
              </a:spcAft>
              <a:buNone/>
            </a:pPr>
            <a:r>
              <a:rPr lang="en-US" dirty="0">
                <a:solidFill>
                  <a:srgbClr val="008080"/>
                </a:solidFill>
                <a:latin typeface="Georgia" panose="02040502050405020303" pitchFamily="18" charset="0"/>
              </a:rPr>
              <a:t>Job 38:33</a:t>
            </a:r>
            <a:r>
              <a:rPr lang="en-US" dirty="0">
                <a:solidFill>
                  <a:prstClr val="black"/>
                </a:solidFill>
                <a:latin typeface="Georgia" panose="02040502050405020303" pitchFamily="18" charset="0"/>
              </a:rPr>
              <a:t>	Do you know the laws of the heavens? </a:t>
            </a:r>
            <a:r>
              <a:rPr lang="en-US" b="1" i="1" u="sng" dirty="0">
                <a:solidFill>
                  <a:srgbClr val="7030A0"/>
                </a:solidFill>
                <a:latin typeface="Georgia" panose="02040502050405020303" pitchFamily="18" charset="0"/>
              </a:rPr>
              <a:t>Or do</a:t>
            </a:r>
            <a:r>
              <a:rPr lang="en-US" b="1" i="1" dirty="0">
                <a:solidFill>
                  <a:srgbClr val="7030A0"/>
                </a:solidFill>
                <a:latin typeface="Georgia" panose="02040502050405020303" pitchFamily="18" charset="0"/>
              </a:rPr>
              <a:t> y</a:t>
            </a:r>
            <a:r>
              <a:rPr lang="en-US" b="1" i="1" u="sng" dirty="0">
                <a:solidFill>
                  <a:srgbClr val="7030A0"/>
                </a:solidFill>
                <a:latin typeface="Georgia" panose="02040502050405020303" pitchFamily="18" charset="0"/>
              </a:rPr>
              <a:t>ou set</a:t>
            </a:r>
            <a:r>
              <a:rPr lang="en-US" b="1" i="1" dirty="0">
                <a:solidFill>
                  <a:srgbClr val="7030A0"/>
                </a:solidFill>
                <a:latin typeface="Georgia" panose="02040502050405020303" pitchFamily="18" charset="0"/>
              </a:rPr>
              <a:t> 				</a:t>
            </a:r>
            <a:r>
              <a:rPr lang="en-US" b="1" i="1" dirty="0">
                <a:solidFill>
                  <a:srgbClr val="7030A0"/>
                </a:solidFill>
                <a:effectLst>
                  <a:glow rad="127000">
                    <a:srgbClr val="34E9FC"/>
                  </a:glow>
                </a:effectLst>
                <a:latin typeface="Georgia" panose="02040502050405020303" pitchFamily="18" charset="0"/>
              </a:rPr>
              <a:t>						</a:t>
            </a:r>
            <a:r>
              <a:rPr lang="en-US" sz="2000" b="1" i="1" dirty="0">
                <a:solidFill>
                  <a:srgbClr val="008080"/>
                </a:solidFill>
                <a:latin typeface="Georgia" panose="02040502050405020303" pitchFamily="18" charset="0"/>
              </a:rPr>
              <a:t>The Scriptures</a:t>
            </a:r>
          </a:p>
          <a:p>
            <a:pPr marL="0" indent="0">
              <a:spcBef>
                <a:spcPts val="0"/>
              </a:spcBef>
              <a:spcAft>
                <a:spcPts val="1800"/>
              </a:spcAft>
              <a:buNone/>
            </a:pPr>
            <a:r>
              <a:rPr lang="en-US" dirty="0"/>
              <a:t>Job</a:t>
            </a:r>
            <a:r>
              <a:rPr lang="en-US" sz="2000" b="1" i="1" dirty="0">
                <a:solidFill>
                  <a:srgbClr val="008080"/>
                </a:solidFill>
                <a:latin typeface="Georgia" panose="02040502050405020303" pitchFamily="18" charset="0"/>
              </a:rPr>
              <a:t> </a:t>
            </a:r>
            <a:r>
              <a:rPr lang="en-US" b="1" i="1" dirty="0">
                <a:solidFill>
                  <a:srgbClr val="00B0F0"/>
                </a:solidFill>
                <a:latin typeface="Georgia" panose="02040502050405020303" pitchFamily="18" charset="0"/>
              </a:rPr>
              <a:t>references the Mazzaroth, </a:t>
            </a:r>
            <a:r>
              <a:rPr lang="en-US" dirty="0"/>
              <a:t>then within a question clearly indicates  their commission for dominion over the earth!  </a:t>
            </a:r>
            <a:r>
              <a:rPr lang="en-US" b="1" dirty="0">
                <a:solidFill>
                  <a:srgbClr val="FF0000"/>
                </a:solidFill>
              </a:rPr>
              <a:t>What Dominion?  </a:t>
            </a:r>
          </a:p>
          <a:p>
            <a:pPr marL="0" indent="0">
              <a:spcBef>
                <a:spcPts val="0"/>
              </a:spcBef>
              <a:spcAft>
                <a:spcPts val="1800"/>
              </a:spcAft>
              <a:buNone/>
            </a:pPr>
            <a:r>
              <a:rPr lang="en-US" dirty="0"/>
              <a:t>The</a:t>
            </a:r>
            <a:r>
              <a:rPr lang="en-US" b="1" i="1" dirty="0">
                <a:solidFill>
                  <a:srgbClr val="0000CC"/>
                </a:solidFill>
              </a:rPr>
              <a:t> Mazzaroth </a:t>
            </a:r>
            <a:r>
              <a:rPr lang="en-US" dirty="0"/>
              <a:t>has </a:t>
            </a:r>
            <a:r>
              <a:rPr lang="en-US" u="sng" dirty="0"/>
              <a:t>absolute</a:t>
            </a:r>
            <a:r>
              <a:rPr lang="en-US" dirty="0"/>
              <a:t> governing control as the commissioned </a:t>
            </a:r>
            <a:br>
              <a:rPr lang="en-US" dirty="0"/>
            </a:br>
            <a:r>
              <a:rPr lang="en-US" dirty="0"/>
              <a:t>	</a:t>
            </a:r>
            <a:r>
              <a:rPr lang="en-US" b="1" i="1" dirty="0">
                <a:ln>
                  <a:solidFill>
                    <a:srgbClr val="222BDC"/>
                  </a:solidFill>
                </a:ln>
                <a:solidFill>
                  <a:srgbClr val="FF3399"/>
                </a:solidFill>
                <a:effectLst>
                  <a:outerShdw blurRad="50800" dist="50800" dir="5400000" sx="102000" sy="102000" algn="ctr" rotWithShape="0">
                    <a:srgbClr val="34E9FC"/>
                  </a:outerShdw>
                </a:effectLst>
                <a:latin typeface="Snap ITC" panose="04040A07060A02020202" pitchFamily="82" charset="0"/>
              </a:rPr>
              <a:t>TIME CLOCK</a:t>
            </a:r>
            <a:r>
              <a:rPr lang="en-US" b="1" i="1" dirty="0">
                <a:ln>
                  <a:solidFill>
                    <a:srgbClr val="222BDC"/>
                  </a:solidFill>
                </a:ln>
                <a:solidFill>
                  <a:srgbClr val="0000CC"/>
                </a:solidFill>
                <a:effectLst>
                  <a:outerShdw blurRad="50800" dist="50800" dir="5400000" sx="102000" sy="102000" algn="ctr" rotWithShape="0">
                    <a:srgbClr val="34E9FC"/>
                  </a:outerShdw>
                </a:effectLst>
                <a:latin typeface="Snap ITC" panose="04040A07060A02020202" pitchFamily="82" charset="0"/>
              </a:rPr>
              <a:t> </a:t>
            </a:r>
            <a:r>
              <a:rPr lang="en-US" b="1" i="1" dirty="0">
                <a:solidFill>
                  <a:srgbClr val="0000CC"/>
                </a:solidFill>
              </a:rPr>
              <a:t>of Yahuah over eternity.</a:t>
            </a:r>
          </a:p>
        </p:txBody>
      </p:sp>
      <p:sp>
        <p:nvSpPr>
          <p:cNvPr id="4" name="5-Point Star 3"/>
          <p:cNvSpPr/>
          <p:nvPr/>
        </p:nvSpPr>
        <p:spPr>
          <a:xfrm>
            <a:off x="425003" y="221201"/>
            <a:ext cx="914400" cy="914400"/>
          </a:xfrm>
          <a:prstGeom prst="star5">
            <a:avLst/>
          </a:prstGeom>
          <a:solidFill>
            <a:srgbClr val="34E9FC"/>
          </a:solidFill>
          <a:ln w="76200">
            <a:solidFill>
              <a:srgbClr val="008080"/>
            </a:solidFill>
          </a:ln>
          <a:effectLst>
            <a:glow rad="127000">
              <a:srgbClr val="FFFF00"/>
            </a:glow>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a:xfrm>
            <a:off x="9005458" y="6034229"/>
            <a:ext cx="2743200" cy="365125"/>
          </a:xfrm>
        </p:spPr>
        <p:txBody>
          <a:bodyPr/>
          <a:lstStyle/>
          <a:p>
            <a:fld id="{0B555D82-D20F-4DB7-B3E9-7B7EAC2F87A9}" type="slidenum">
              <a:rPr lang="en-US" smtClean="0">
                <a:solidFill>
                  <a:schemeClr val="tx1">
                    <a:lumMod val="95000"/>
                    <a:lumOff val="5000"/>
                  </a:schemeClr>
                </a:solidFill>
              </a:rPr>
              <a:t>49</a:t>
            </a:fld>
            <a:endParaRPr lang="en-US" dirty="0">
              <a:solidFill>
                <a:schemeClr val="tx1">
                  <a:lumMod val="95000"/>
                  <a:lumOff val="5000"/>
                </a:schemeClr>
              </a:solidFill>
            </a:endParaRPr>
          </a:p>
        </p:txBody>
      </p:sp>
      <p:sp>
        <p:nvSpPr>
          <p:cNvPr id="6" name="Rectangle 5"/>
          <p:cNvSpPr/>
          <p:nvPr/>
        </p:nvSpPr>
        <p:spPr>
          <a:xfrm>
            <a:off x="2771777" y="3876925"/>
            <a:ext cx="5845168" cy="599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lvl="0" algn="ctr"/>
            <a:r>
              <a:rPr lang="en-US" sz="3200" b="1" i="1" dirty="0">
                <a:solidFill>
                  <a:srgbClr val="7030A0"/>
                </a:solidFill>
                <a:effectLst>
                  <a:glow rad="127000">
                    <a:srgbClr val="34E9FC"/>
                  </a:glow>
                </a:effectLst>
                <a:latin typeface="Georgia" panose="02040502050405020303" pitchFamily="18" charset="0"/>
              </a:rPr>
              <a:t>their rule over the earth?</a:t>
            </a:r>
            <a:endParaRPr lang="en-US" sz="3200" dirty="0">
              <a:solidFill>
                <a:prstClr val="white"/>
              </a:solidFill>
            </a:endParaRPr>
          </a:p>
        </p:txBody>
      </p:sp>
    </p:spTree>
    <p:extLst>
      <p:ext uri="{BB962C8B-B14F-4D97-AF65-F5344CB8AC3E}">
        <p14:creationId xmlns:p14="http://schemas.microsoft.com/office/powerpoint/2010/main" val="288809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3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par>
                                <p:cTn id="10" presetID="26" presetClass="entr" presetSubtype="0" fill="hold" grpId="0" nodeType="withEffect">
                                  <p:stCondLst>
                                    <p:cond delay="700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barn(inVertical)">
                                      <p:cBhvr>
                                        <p:cTn id="30" dur="500"/>
                                        <p:tgtEl>
                                          <p:spTgt spid="3">
                                            <p:txEl>
                                              <p:pRg st="3" end="3"/>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barn(inVertical)">
                                      <p:cBhvr>
                                        <p:cTn id="3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5307880" y="1115058"/>
            <a:ext cx="6172200" cy="4618359"/>
          </a:xfrm>
          <a:prstGeom prst="rect">
            <a:avLst/>
          </a:prstGeom>
          <a:ln w="190500" cap="sq">
            <a:solidFill>
              <a:srgbClr val="FF99FF"/>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artDeco"/>
            <a:extrusionClr>
              <a:srgbClr val="000000"/>
            </a:extrusionClr>
          </a:sp3d>
        </p:spPr>
      </p:pic>
      <p:sp>
        <p:nvSpPr>
          <p:cNvPr id="7" name="Text Placeholder 6"/>
          <p:cNvSpPr>
            <a:spLocks noGrp="1"/>
          </p:cNvSpPr>
          <p:nvPr>
            <p:ph type="body" sz="half" idx="2"/>
          </p:nvPr>
        </p:nvSpPr>
        <p:spPr>
          <a:xfrm>
            <a:off x="450762" y="748798"/>
            <a:ext cx="4321264" cy="5361057"/>
          </a:xfrm>
          <a:solidFill>
            <a:srgbClr val="FECAF8"/>
          </a:solidFill>
          <a:ln w="76200">
            <a:solidFill>
              <a:srgbClr val="FB6BEA"/>
            </a:solidFill>
          </a:ln>
          <a:scene3d>
            <a:camera prst="orthographicFront"/>
            <a:lightRig rig="threePt" dir="t"/>
          </a:scene3d>
          <a:sp3d>
            <a:bevelT w="101600" prst="riblet"/>
          </a:sp3d>
        </p:spPr>
        <p:txBody>
          <a:bodyPr tIns="182880">
            <a:normAutofit/>
          </a:bodyPr>
          <a:lstStyle/>
          <a:p>
            <a:pPr algn="ctr">
              <a:spcBef>
                <a:spcPts val="0"/>
              </a:spcBef>
            </a:pPr>
            <a:r>
              <a:rPr lang="en-US" sz="3600" dirty="0"/>
              <a:t>The deeper investigation reveals the location of the darker features.</a:t>
            </a:r>
          </a:p>
          <a:p>
            <a:pPr algn="ctr">
              <a:spcBef>
                <a:spcPts val="0"/>
              </a:spcBef>
            </a:pPr>
            <a:r>
              <a:rPr lang="en-US" sz="3600" dirty="0"/>
              <a:t>The thorns that impale are in full abundance.</a:t>
            </a:r>
          </a:p>
          <a:p>
            <a:pPr algn="ctr">
              <a:spcBef>
                <a:spcPts val="0"/>
              </a:spcBef>
            </a:pPr>
            <a:r>
              <a:rPr lang="en-US" sz="3600" dirty="0"/>
              <a:t>They are an integral part of this </a:t>
            </a:r>
            <a:r>
              <a:rPr lang="en-US" sz="3600" b="1" dirty="0">
                <a:ln>
                  <a:solidFill>
                    <a:sysClr val="windowText" lastClr="000000"/>
                  </a:solidFill>
                </a:ln>
                <a:solidFill>
                  <a:srgbClr val="FF0000"/>
                </a:solidFill>
                <a:latin typeface="Arial Black" panose="020B0A04020102020204" pitchFamily="34" charset="0"/>
              </a:rPr>
              <a:t>plant.</a:t>
            </a:r>
          </a:p>
          <a:p>
            <a:pPr algn="ctr">
              <a:spcBef>
                <a:spcPts val="0"/>
              </a:spcBef>
            </a:pPr>
            <a:r>
              <a:rPr lang="en-US" sz="3600" dirty="0">
                <a:solidFill>
                  <a:srgbClr val="FF0000"/>
                </a:solidFill>
              </a:rPr>
              <a:t>(Pun intended.)</a:t>
            </a:r>
          </a:p>
        </p:txBody>
      </p:sp>
      <p:sp>
        <p:nvSpPr>
          <p:cNvPr id="2" name="Slide Number Placeholder 1"/>
          <p:cNvSpPr>
            <a:spLocks noGrp="1"/>
          </p:cNvSpPr>
          <p:nvPr>
            <p:ph type="sldNum" sz="quarter" idx="12"/>
          </p:nvPr>
        </p:nvSpPr>
        <p:spPr>
          <a:xfrm>
            <a:off x="9327579" y="6408305"/>
            <a:ext cx="2743200" cy="365125"/>
          </a:xfrm>
        </p:spPr>
        <p:txBody>
          <a:bodyPr/>
          <a:lstStyle/>
          <a:p>
            <a:fld id="{0B555D82-D20F-4DB7-B3E9-7B7EAC2F87A9}" type="slidenum">
              <a:rPr lang="en-US" smtClean="0">
                <a:solidFill>
                  <a:srgbClr val="000000"/>
                </a:solidFill>
              </a:rPr>
              <a:t>5</a:t>
            </a:fld>
            <a:endParaRPr lang="en-US" dirty="0">
              <a:solidFill>
                <a:srgbClr val="000000"/>
              </a:solidFill>
            </a:endParaRPr>
          </a:p>
        </p:txBody>
      </p:sp>
    </p:spTree>
    <p:extLst>
      <p:ext uri="{BB962C8B-B14F-4D97-AF65-F5344CB8AC3E}">
        <p14:creationId xmlns:p14="http://schemas.microsoft.com/office/powerpoint/2010/main" val="15200938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2312" y="223932"/>
            <a:ext cx="7370618" cy="769336"/>
          </a:xfrm>
          <a:solidFill>
            <a:schemeClr val="bg1"/>
          </a:solidFill>
          <a:ln w="38100">
            <a:solidFill>
              <a:srgbClr val="FFFF00"/>
            </a:solidFill>
          </a:ln>
          <a:effectLst>
            <a:glow rad="228600">
              <a:schemeClr val="accent1">
                <a:satMod val="175000"/>
                <a:alpha val="40000"/>
              </a:schemeClr>
            </a:glow>
          </a:effectLst>
          <a:scene3d>
            <a:camera prst="orthographicFront"/>
            <a:lightRig rig="threePt" dir="t"/>
          </a:scene3d>
          <a:sp3d>
            <a:bevelT prst="angle"/>
          </a:sp3d>
        </p:spPr>
        <p:txBody>
          <a:bodyPr>
            <a:normAutofit/>
            <a:sp3d extrusionH="57150">
              <a:bevelT w="82550" h="38100" prst="coolSlant"/>
            </a:sp3d>
          </a:bodyPr>
          <a:lstStyle/>
          <a:p>
            <a:pPr algn="ctr"/>
            <a:r>
              <a:rPr lang="en-US" b="1" dirty="0">
                <a:solidFill>
                  <a:srgbClr val="FFC000"/>
                </a:solidFill>
                <a:effectLst>
                  <a:outerShdw blurRad="38100" dist="38100" dir="2700000" algn="tl">
                    <a:srgbClr val="000000">
                      <a:alpha val="43137"/>
                    </a:srgbClr>
                  </a:outerShdw>
                </a:effectLst>
              </a:rPr>
              <a:t>A Celestial Position Comparison</a:t>
            </a:r>
          </a:p>
        </p:txBody>
      </p:sp>
      <p:sp>
        <p:nvSpPr>
          <p:cNvPr id="3" name="Content Placeholder 2"/>
          <p:cNvSpPr>
            <a:spLocks noGrp="1"/>
          </p:cNvSpPr>
          <p:nvPr>
            <p:ph idx="1"/>
          </p:nvPr>
        </p:nvSpPr>
        <p:spPr>
          <a:xfrm>
            <a:off x="142512" y="985497"/>
            <a:ext cx="11900078" cy="5324813"/>
          </a:xfrm>
          <a:noFill/>
          <a:ln w="57150">
            <a:noFill/>
          </a:ln>
          <a:scene3d>
            <a:camera prst="orthographicFront"/>
            <a:lightRig rig="threePt" dir="t"/>
          </a:scene3d>
          <a:sp3d>
            <a:bevelT w="114300" prst="hardEdge"/>
          </a:sp3d>
        </p:spPr>
        <p:txBody>
          <a:bodyPr lIns="182880" tIns="91440">
            <a:normAutofit/>
            <a:sp3d extrusionH="57150">
              <a:bevelT w="82550" h="38100" prst="coolSlant"/>
            </a:sp3d>
          </a:bodyPr>
          <a:lstStyle/>
          <a:p>
            <a:pPr marL="0" indent="0">
              <a:lnSpc>
                <a:spcPct val="100000"/>
              </a:lnSpc>
              <a:buNone/>
            </a:pPr>
            <a:r>
              <a:rPr lang="en-US" dirty="0"/>
              <a:t>The Scriptures </a:t>
            </a:r>
            <a:r>
              <a:rPr lang="en-US" dirty="0">
                <a:solidFill>
                  <a:srgbClr val="00B050"/>
                </a:solidFill>
              </a:rPr>
              <a:t>(Psalms 19:4) </a:t>
            </a:r>
            <a:r>
              <a:rPr lang="en-US" dirty="0"/>
              <a:t>informs us that the sun has been </a:t>
            </a:r>
            <a:br>
              <a:rPr lang="en-US" dirty="0"/>
            </a:br>
            <a:r>
              <a:rPr lang="en-US" dirty="0"/>
              <a:t>given a designated permanent residence within the Mazzaroth. </a:t>
            </a:r>
            <a:br>
              <a:rPr lang="en-US" dirty="0"/>
            </a:br>
            <a:r>
              <a:rPr lang="en-US" dirty="0"/>
              <a:t>It is an </a:t>
            </a:r>
            <a:r>
              <a:rPr lang="en-US" b="1" dirty="0" err="1">
                <a:solidFill>
                  <a:srgbClr val="00B050"/>
                </a:solidFill>
              </a:rPr>
              <a:t>ohel</a:t>
            </a:r>
            <a:r>
              <a:rPr lang="en-US" dirty="0"/>
              <a:t> (H168), a dwelling place.</a:t>
            </a:r>
          </a:p>
          <a:p>
            <a:pPr marL="0" indent="0">
              <a:buNone/>
            </a:pPr>
            <a:endParaRPr lang="en-US" dirty="0"/>
          </a:p>
          <a:p>
            <a:pPr marL="0" indent="0">
              <a:buNone/>
            </a:pPr>
            <a:r>
              <a:rPr lang="en-US" b="1" dirty="0">
                <a:solidFill>
                  <a:srgbClr val="CC00FF"/>
                </a:solidFill>
              </a:rPr>
              <a:t>What physical position, </a:t>
            </a:r>
            <a:r>
              <a:rPr lang="en-US" b="1" u="sng" dirty="0">
                <a:solidFill>
                  <a:srgbClr val="CC00FF"/>
                </a:solidFill>
              </a:rPr>
              <a:t>in a s</a:t>
            </a:r>
            <a:r>
              <a:rPr lang="en-US" b="1" dirty="0">
                <a:solidFill>
                  <a:srgbClr val="CC00FF"/>
                </a:solidFill>
              </a:rPr>
              <a:t>p</a:t>
            </a:r>
            <a:r>
              <a:rPr lang="en-US" b="1" u="sng" dirty="0">
                <a:solidFill>
                  <a:srgbClr val="CC00FF"/>
                </a:solidFill>
              </a:rPr>
              <a:t>iritual sense</a:t>
            </a:r>
            <a:r>
              <a:rPr lang="en-US" b="1" dirty="0">
                <a:solidFill>
                  <a:srgbClr val="CC00FF"/>
                </a:solidFill>
              </a:rPr>
              <a:t>, </a:t>
            </a:r>
            <a:r>
              <a:rPr lang="en-US" dirty="0"/>
              <a:t>has been </a:t>
            </a:r>
            <a:br>
              <a:rPr lang="en-US" dirty="0"/>
            </a:br>
            <a:r>
              <a:rPr lang="en-US" dirty="0"/>
              <a:t>applied to the moon in the final days of the earth?</a:t>
            </a:r>
          </a:p>
          <a:p>
            <a:pPr marL="0" indent="0">
              <a:buNone/>
            </a:pPr>
            <a:endParaRPr lang="en-US" dirty="0"/>
          </a:p>
          <a:p>
            <a:pPr marL="0" indent="0">
              <a:buNone/>
            </a:pPr>
            <a:r>
              <a:rPr lang="en-US" dirty="0">
                <a:solidFill>
                  <a:srgbClr val="008080"/>
                </a:solidFill>
                <a:latin typeface="Georgia" panose="02040502050405020303" pitchFamily="18" charset="0"/>
              </a:rPr>
              <a:t>Rev 12:1</a:t>
            </a:r>
            <a:r>
              <a:rPr lang="en-US" dirty="0">
                <a:solidFill>
                  <a:prstClr val="black"/>
                </a:solidFill>
                <a:latin typeface="Georgia" panose="02040502050405020303" pitchFamily="18" charset="0"/>
              </a:rPr>
              <a:t>  And a </a:t>
            </a:r>
            <a:r>
              <a:rPr lang="en-US" b="1" dirty="0">
                <a:solidFill>
                  <a:prstClr val="black"/>
                </a:solidFill>
                <a:effectLst>
                  <a:outerShdw blurRad="50800" dist="50800" dir="5400000" algn="ctr" rotWithShape="0">
                    <a:srgbClr val="00FF00"/>
                  </a:outerShdw>
                </a:effectLst>
                <a:latin typeface="Georgia" panose="02040502050405020303" pitchFamily="18" charset="0"/>
              </a:rPr>
              <a:t>great sign </a:t>
            </a:r>
            <a:r>
              <a:rPr lang="en-US" dirty="0">
                <a:solidFill>
                  <a:prstClr val="black"/>
                </a:solidFill>
                <a:latin typeface="Georgia" panose="02040502050405020303" pitchFamily="18" charset="0"/>
              </a:rPr>
              <a:t>was seen in the heaven:</a:t>
            </a:r>
          </a:p>
          <a:p>
            <a:pPr marL="0" indent="0">
              <a:buNone/>
            </a:pPr>
            <a:r>
              <a:rPr lang="en-US" dirty="0">
                <a:solidFill>
                  <a:prstClr val="black"/>
                </a:solidFill>
                <a:latin typeface="Georgia" panose="02040502050405020303" pitchFamily="18" charset="0"/>
              </a:rPr>
              <a:t>a woman clad with the sun, </a:t>
            </a:r>
          </a:p>
          <a:p>
            <a:pPr marL="0" indent="0">
              <a:buNone/>
            </a:pPr>
            <a:r>
              <a:rPr lang="en-US" dirty="0">
                <a:solidFill>
                  <a:prstClr val="black"/>
                </a:solidFill>
                <a:latin typeface="Georgia" panose="02040502050405020303" pitchFamily="18" charset="0"/>
              </a:rPr>
              <a:t>and on her head a crown of twelve stars. </a:t>
            </a:r>
            <a:r>
              <a:rPr lang="en-US" dirty="0"/>
              <a:t>  </a:t>
            </a:r>
          </a:p>
        </p:txBody>
      </p:sp>
      <p:sp>
        <p:nvSpPr>
          <p:cNvPr id="4" name="Slide Number Placeholder 3"/>
          <p:cNvSpPr>
            <a:spLocks noGrp="1"/>
          </p:cNvSpPr>
          <p:nvPr>
            <p:ph type="sldNum" sz="quarter" idx="12"/>
          </p:nvPr>
        </p:nvSpPr>
        <p:spPr>
          <a:xfrm>
            <a:off x="9254842" y="6127748"/>
            <a:ext cx="2743200" cy="365125"/>
          </a:xfrm>
        </p:spPr>
        <p:txBody>
          <a:bodyPr/>
          <a:lstStyle/>
          <a:p>
            <a:fld id="{0B555D82-D20F-4DB7-B3E9-7B7EAC2F87A9}" type="slidenum">
              <a:rPr lang="en-US" smtClean="0">
                <a:solidFill>
                  <a:schemeClr val="tx1"/>
                </a:solidFill>
              </a:rPr>
              <a:t>50</a:t>
            </a:fld>
            <a:endParaRPr lang="en-US" dirty="0">
              <a:solidFill>
                <a:schemeClr val="tx1"/>
              </a:solidFill>
            </a:endParaRPr>
          </a:p>
        </p:txBody>
      </p:sp>
      <p:sp>
        <p:nvSpPr>
          <p:cNvPr id="8" name="Rectangle 7"/>
          <p:cNvSpPr/>
          <p:nvPr/>
        </p:nvSpPr>
        <p:spPr>
          <a:xfrm>
            <a:off x="4598285" y="4900388"/>
            <a:ext cx="4739427" cy="3927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2550" h="38100" prst="coolSlant"/>
            </a:sp3d>
          </a:bodyPr>
          <a:lstStyle/>
          <a:p>
            <a:pPr lvl="0">
              <a:lnSpc>
                <a:spcPct val="90000"/>
              </a:lnSpc>
              <a:spcBef>
                <a:spcPts val="1000"/>
              </a:spcBef>
            </a:pPr>
            <a:r>
              <a:rPr lang="en-US" sz="2800" b="1" dirty="0">
                <a:solidFill>
                  <a:srgbClr val="CC0099"/>
                </a:solidFill>
                <a:latin typeface="Georgia" panose="02040502050405020303" pitchFamily="18" charset="0"/>
              </a:rPr>
              <a:t>the moon </a:t>
            </a:r>
            <a:r>
              <a:rPr lang="en-US" sz="2800" b="1" dirty="0">
                <a:solidFill>
                  <a:srgbClr val="CC0099"/>
                </a:solidFill>
                <a:effectLst>
                  <a:glow rad="228600">
                    <a:schemeClr val="accent6">
                      <a:satMod val="175000"/>
                      <a:alpha val="40000"/>
                    </a:schemeClr>
                  </a:glow>
                </a:effectLst>
                <a:latin typeface="Georgia" panose="02040502050405020303" pitchFamily="18" charset="0"/>
              </a:rPr>
              <a:t>under her feet,</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85512" y="2025565"/>
            <a:ext cx="2281860" cy="455561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5512" y="-73646"/>
            <a:ext cx="2555530" cy="1916648"/>
          </a:xfrm>
          <a:prstGeom prst="roundRect">
            <a:avLst>
              <a:gd name="adj" fmla="val 30151"/>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8" name="Picture 17"/>
          <p:cNvPicPr>
            <a:picLocks noChangeAspect="1"/>
          </p:cNvPicPr>
          <p:nvPr/>
        </p:nvPicPr>
        <p:blipFill>
          <a:blip r:embed="rId4" cstate="print">
            <a:extLst>
              <a:ext uri="{BEBA8EAE-BF5A-486C-A8C5-ECC9F3942E4B}">
                <a14:imgProps xmlns:a14="http://schemas.microsoft.com/office/drawing/2010/main">
                  <a14:imgLayer r:embed="rId5">
                    <a14:imgEffect>
                      <a14:backgroundRemoval t="6667" b="93333" l="6483" r="93031"/>
                    </a14:imgEffect>
                  </a14:imgLayer>
                </a14:imgProps>
              </a:ext>
              <a:ext uri="{28A0092B-C50C-407E-A947-70E740481C1C}">
                <a14:useLocalDpi xmlns:a14="http://schemas.microsoft.com/office/drawing/2010/main" val="0"/>
              </a:ext>
            </a:extLst>
          </a:blip>
          <a:stretch>
            <a:fillRect/>
          </a:stretch>
        </p:blipFill>
        <p:spPr>
          <a:xfrm>
            <a:off x="6796542" y="5327763"/>
            <a:ext cx="1535213" cy="1530237"/>
          </a:xfrm>
          <a:prstGeom prst="ellipse">
            <a:avLst/>
          </a:prstGeom>
          <a:ln>
            <a:noFill/>
          </a:ln>
          <a:effectLst>
            <a:softEdge rad="112500"/>
          </a:effectLst>
        </p:spPr>
      </p:pic>
      <p:sp>
        <p:nvSpPr>
          <p:cNvPr id="9" name="Moon 8">
            <a:extLst>
              <a:ext uri="{FF2B5EF4-FFF2-40B4-BE49-F238E27FC236}">
                <a16:creationId xmlns="" xmlns:a16="http://schemas.microsoft.com/office/drawing/2014/main" id="{B76D5CA9-165C-4C2F-ACD0-A914EED822C4}"/>
              </a:ext>
            </a:extLst>
          </p:cNvPr>
          <p:cNvSpPr/>
          <p:nvPr/>
        </p:nvSpPr>
        <p:spPr>
          <a:xfrm rot="10800000">
            <a:off x="8118299" y="2667944"/>
            <a:ext cx="675861" cy="1272208"/>
          </a:xfrm>
          <a:prstGeom prst="moon">
            <a:avLst>
              <a:gd name="adj" fmla="val 6522"/>
            </a:avLst>
          </a:prstGeom>
          <a:solidFill>
            <a:schemeClr val="bg1">
              <a:lumMod val="95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Brace 4">
            <a:extLst>
              <a:ext uri="{FF2B5EF4-FFF2-40B4-BE49-F238E27FC236}">
                <a16:creationId xmlns="" xmlns:a16="http://schemas.microsoft.com/office/drawing/2014/main" id="{317D3F1B-EA2A-4CCB-91D0-6C95A17DFF71}"/>
              </a:ext>
            </a:extLst>
          </p:cNvPr>
          <p:cNvSpPr/>
          <p:nvPr/>
        </p:nvSpPr>
        <p:spPr>
          <a:xfrm rot="5400000">
            <a:off x="3807706" y="223450"/>
            <a:ext cx="555461" cy="7604383"/>
          </a:xfrm>
          <a:prstGeom prst="rightBrace">
            <a:avLst>
              <a:gd name="adj1" fmla="val 141134"/>
              <a:gd name="adj2" fmla="val 49022"/>
            </a:avLst>
          </a:prstGeom>
          <a:solidFill>
            <a:srgbClr val="FF99FF"/>
          </a:solidFill>
          <a:ln w="19050">
            <a:solidFill>
              <a:srgbClr val="FF66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Tree>
    <p:extLst>
      <p:ext uri="{BB962C8B-B14F-4D97-AF65-F5344CB8AC3E}">
        <p14:creationId xmlns:p14="http://schemas.microsoft.com/office/powerpoint/2010/main" val="1066642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250"/>
                                        <p:tgtEl>
                                          <p:spTgt spid="5"/>
                                        </p:tgtEl>
                                      </p:cBhvr>
                                    </p:animEffect>
                                  </p:childTnLst>
                                </p:cTn>
                              </p:par>
                            </p:childTnLst>
                          </p:cTn>
                        </p:par>
                        <p:par>
                          <p:cTn id="12" fill="hold">
                            <p:stCondLst>
                              <p:cond delay="1750"/>
                            </p:stCondLst>
                            <p:childTnLst>
                              <p:par>
                                <p:cTn id="13" presetID="16" presetClass="entr" presetSubtype="21"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par>
                                <p:cTn id="16" presetID="26"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80">
                                          <p:stCondLst>
                                            <p:cond delay="0"/>
                                          </p:stCondLst>
                                        </p:cTn>
                                        <p:tgtEl>
                                          <p:spTgt spid="9"/>
                                        </p:tgtEl>
                                      </p:cBhvr>
                                    </p:animEffect>
                                    <p:anim calcmode="lin" valueType="num">
                                      <p:cBhvr>
                                        <p:cTn id="19"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4" dur="26">
                                          <p:stCondLst>
                                            <p:cond delay="650"/>
                                          </p:stCondLst>
                                        </p:cTn>
                                        <p:tgtEl>
                                          <p:spTgt spid="9"/>
                                        </p:tgtEl>
                                      </p:cBhvr>
                                      <p:to x="100000" y="60000"/>
                                    </p:animScale>
                                    <p:animScale>
                                      <p:cBhvr>
                                        <p:cTn id="25" dur="166" decel="50000">
                                          <p:stCondLst>
                                            <p:cond delay="676"/>
                                          </p:stCondLst>
                                        </p:cTn>
                                        <p:tgtEl>
                                          <p:spTgt spid="9"/>
                                        </p:tgtEl>
                                      </p:cBhvr>
                                      <p:to x="100000" y="100000"/>
                                    </p:animScale>
                                    <p:animScale>
                                      <p:cBhvr>
                                        <p:cTn id="26" dur="26">
                                          <p:stCondLst>
                                            <p:cond delay="1312"/>
                                          </p:stCondLst>
                                        </p:cTn>
                                        <p:tgtEl>
                                          <p:spTgt spid="9"/>
                                        </p:tgtEl>
                                      </p:cBhvr>
                                      <p:to x="100000" y="80000"/>
                                    </p:animScale>
                                    <p:animScale>
                                      <p:cBhvr>
                                        <p:cTn id="27" dur="166" decel="50000">
                                          <p:stCondLst>
                                            <p:cond delay="1338"/>
                                          </p:stCondLst>
                                        </p:cTn>
                                        <p:tgtEl>
                                          <p:spTgt spid="9"/>
                                        </p:tgtEl>
                                      </p:cBhvr>
                                      <p:to x="100000" y="100000"/>
                                    </p:animScale>
                                    <p:animScale>
                                      <p:cBhvr>
                                        <p:cTn id="28" dur="26">
                                          <p:stCondLst>
                                            <p:cond delay="1642"/>
                                          </p:stCondLst>
                                        </p:cTn>
                                        <p:tgtEl>
                                          <p:spTgt spid="9"/>
                                        </p:tgtEl>
                                      </p:cBhvr>
                                      <p:to x="100000" y="90000"/>
                                    </p:animScale>
                                    <p:animScale>
                                      <p:cBhvr>
                                        <p:cTn id="29" dur="166" decel="50000">
                                          <p:stCondLst>
                                            <p:cond delay="1668"/>
                                          </p:stCondLst>
                                        </p:cTn>
                                        <p:tgtEl>
                                          <p:spTgt spid="9"/>
                                        </p:tgtEl>
                                      </p:cBhvr>
                                      <p:to x="100000" y="100000"/>
                                    </p:animScale>
                                    <p:animScale>
                                      <p:cBhvr>
                                        <p:cTn id="30" dur="26">
                                          <p:stCondLst>
                                            <p:cond delay="1808"/>
                                          </p:stCondLst>
                                        </p:cTn>
                                        <p:tgtEl>
                                          <p:spTgt spid="9"/>
                                        </p:tgtEl>
                                      </p:cBhvr>
                                      <p:to x="100000" y="95000"/>
                                    </p:animScale>
                                    <p:animScale>
                                      <p:cBhvr>
                                        <p:cTn id="31" dur="166" decel="50000">
                                          <p:stCondLst>
                                            <p:cond delay="1834"/>
                                          </p:stCondLst>
                                        </p:cTn>
                                        <p:tgtEl>
                                          <p:spTgt spid="9"/>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p:cTn id="36"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7"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8"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9" dur="1000"/>
                                        <p:tgtEl>
                                          <p:spTgt spid="3">
                                            <p:txEl>
                                              <p:pRg st="4" end="4"/>
                                            </p:txEl>
                                          </p:spTgt>
                                        </p:tgtEl>
                                      </p:cBhvr>
                                    </p:animEffect>
                                  </p:childTnLst>
                                </p:cTn>
                              </p:par>
                              <p:par>
                                <p:cTn id="40" presetID="31" presetClass="entr" presetSubtype="0" fill="hold" nodeType="with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4"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5" dur="1000"/>
                                        <p:tgtEl>
                                          <p:spTgt spid="3">
                                            <p:txEl>
                                              <p:pRg st="5" end="5"/>
                                            </p:txEl>
                                          </p:spTgt>
                                        </p:tgtEl>
                                      </p:cBhvr>
                                    </p:animEffect>
                                  </p:childTnLst>
                                </p:cTn>
                              </p:par>
                              <p:par>
                                <p:cTn id="46" presetID="31" presetClass="entr" presetSubtype="0" fill="hold" nodeType="with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p:cTn id="48"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9"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0"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1" dur="1000"/>
                                        <p:tgtEl>
                                          <p:spTgt spid="3">
                                            <p:txEl>
                                              <p:pRg st="6" end="6"/>
                                            </p:txEl>
                                          </p:spTgt>
                                        </p:tgtEl>
                                      </p:cBhvr>
                                    </p:animEffect>
                                  </p:childTnLst>
                                </p:cTn>
                              </p:par>
                              <p:par>
                                <p:cTn id="52" presetID="31" presetClass="entr" presetSubtype="0" fill="hold" nodeType="withEffect">
                                  <p:stCondLst>
                                    <p:cond delay="0"/>
                                  </p:stCondLst>
                                  <p:iterate type="lt">
                                    <p:tmPct val="0"/>
                                  </p:iterate>
                                  <p:childTnLst>
                                    <p:set>
                                      <p:cBhvr>
                                        <p:cTn id="53" dur="1" fill="hold">
                                          <p:stCondLst>
                                            <p:cond delay="0"/>
                                          </p:stCondLst>
                                        </p:cTn>
                                        <p:tgtEl>
                                          <p:spTgt spid="8">
                                            <p:txEl>
                                              <p:pRg st="0" end="0"/>
                                            </p:txEl>
                                          </p:spTgt>
                                        </p:tgtEl>
                                        <p:attrNameLst>
                                          <p:attrName>style.visibility</p:attrName>
                                        </p:attrNameLst>
                                      </p:cBhvr>
                                      <p:to>
                                        <p:strVal val="visible"/>
                                      </p:to>
                                    </p:set>
                                    <p:anim calcmode="lin" valueType="num">
                                      <p:cBhvr>
                                        <p:cTn id="54" dur="1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55" dur="1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56" dur="15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57" dur="1500"/>
                                        <p:tgtEl>
                                          <p:spTgt spid="8">
                                            <p:txEl>
                                              <p:pRg st="0" end="0"/>
                                            </p:txEl>
                                          </p:spTgt>
                                        </p:tgtEl>
                                      </p:cBhvr>
                                    </p:animEffect>
                                  </p:childTnLst>
                                </p:cTn>
                              </p:par>
                              <p:par>
                                <p:cTn id="58" presetID="34" presetClass="emph" presetSubtype="0" repeatCount="2000" fill="hold" grpId="0" nodeType="withEffect">
                                  <p:stCondLst>
                                    <p:cond delay="0"/>
                                  </p:stCondLst>
                                  <p:iterate type="lt">
                                    <p:tmPct val="10000"/>
                                  </p:iterate>
                                  <p:childTnLst>
                                    <p:animMotion origin="layout" path="M -2.08333E-7 2.96296E-6 L -2.08333E-7 -0.07223 " pathEditMode="relative" rAng="0" ptsTypes="AA">
                                      <p:cBhvr>
                                        <p:cTn id="59" dur="250" accel="50000" decel="50000" autoRev="1" fill="hold">
                                          <p:stCondLst>
                                            <p:cond delay="0"/>
                                          </p:stCondLst>
                                        </p:cTn>
                                        <p:tgtEl>
                                          <p:spTgt spid="8">
                                            <p:txEl>
                                              <p:pRg st="0" end="0"/>
                                            </p:txEl>
                                          </p:spTgt>
                                        </p:tgtEl>
                                        <p:attrNameLst>
                                          <p:attrName>ppt_x</p:attrName>
                                          <p:attrName>ppt_y</p:attrName>
                                        </p:attrNameLst>
                                      </p:cBhvr>
                                      <p:rCtr x="0" y="-3611"/>
                                    </p:animMotion>
                                    <p:animRot by="1500000">
                                      <p:cBhvr>
                                        <p:cTn id="60" dur="125" fill="hold">
                                          <p:stCondLst>
                                            <p:cond delay="0"/>
                                          </p:stCondLst>
                                        </p:cTn>
                                        <p:tgtEl>
                                          <p:spTgt spid="8">
                                            <p:txEl>
                                              <p:pRg st="0" end="0"/>
                                            </p:txEl>
                                          </p:spTgt>
                                        </p:tgtEl>
                                        <p:attrNameLst>
                                          <p:attrName>r</p:attrName>
                                        </p:attrNameLst>
                                      </p:cBhvr>
                                    </p:animRot>
                                    <p:animRot by="-1500000">
                                      <p:cBhvr>
                                        <p:cTn id="61" dur="125" fill="hold">
                                          <p:stCondLst>
                                            <p:cond delay="125"/>
                                          </p:stCondLst>
                                        </p:cTn>
                                        <p:tgtEl>
                                          <p:spTgt spid="8">
                                            <p:txEl>
                                              <p:pRg st="0" end="0"/>
                                            </p:txEl>
                                          </p:spTgt>
                                        </p:tgtEl>
                                        <p:attrNameLst>
                                          <p:attrName>r</p:attrName>
                                        </p:attrNameLst>
                                      </p:cBhvr>
                                    </p:animRot>
                                    <p:animRot by="-1500000">
                                      <p:cBhvr>
                                        <p:cTn id="62" dur="125" fill="hold">
                                          <p:stCondLst>
                                            <p:cond delay="250"/>
                                          </p:stCondLst>
                                        </p:cTn>
                                        <p:tgtEl>
                                          <p:spTgt spid="8">
                                            <p:txEl>
                                              <p:pRg st="0" end="0"/>
                                            </p:txEl>
                                          </p:spTgt>
                                        </p:tgtEl>
                                        <p:attrNameLst>
                                          <p:attrName>r</p:attrName>
                                        </p:attrNameLst>
                                      </p:cBhvr>
                                    </p:animRot>
                                    <p:animRot by="1500000">
                                      <p:cBhvr>
                                        <p:cTn id="63" dur="125" fill="hold">
                                          <p:stCondLst>
                                            <p:cond delay="375"/>
                                          </p:stCondLst>
                                        </p:cTn>
                                        <p:tgtEl>
                                          <p:spTgt spid="8">
                                            <p:txEl>
                                              <p:pRg st="0" end="0"/>
                                            </p:txEl>
                                          </p:spTgt>
                                        </p:tgtEl>
                                        <p:attrNameLst>
                                          <p:attrName>r</p:attrName>
                                        </p:attrNameLst>
                                      </p:cBhvr>
                                    </p:animRot>
                                  </p:childTnLst>
                                </p:cTn>
                              </p:par>
                            </p:childTnLst>
                          </p:cTn>
                        </p:par>
                        <p:par>
                          <p:cTn id="64" fill="hold">
                            <p:stCondLst>
                              <p:cond delay="2900"/>
                            </p:stCondLst>
                            <p:childTnLst>
                              <p:par>
                                <p:cTn id="65" presetID="6" presetClass="entr" presetSubtype="16" fill="hold" nodeType="after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circle(in)">
                                      <p:cBhvr>
                                        <p:cTn id="6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9" grpId="0" animBg="1"/>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540" y="212035"/>
            <a:ext cx="11603638" cy="6509439"/>
          </a:xfrm>
          <a:solidFill>
            <a:srgbClr val="CC99FF"/>
          </a:solidFill>
          <a:ln w="76200">
            <a:solidFill>
              <a:srgbClr val="FFFF00"/>
            </a:solidFill>
          </a:ln>
          <a:effectLst>
            <a:glow rad="228600">
              <a:schemeClr val="accent1">
                <a:satMod val="175000"/>
                <a:alpha val="40000"/>
              </a:schemeClr>
            </a:glow>
          </a:effectLst>
          <a:scene3d>
            <a:camera prst="orthographicFront"/>
            <a:lightRig rig="threePt" dir="t"/>
          </a:scene3d>
          <a:sp3d>
            <a:bevelT w="139700" h="139700" prst="divot"/>
          </a:sp3d>
        </p:spPr>
        <p:txBody>
          <a:bodyPr lIns="182880" anchor="ctr">
            <a:normAutofit/>
            <a:sp3d extrusionH="57150">
              <a:bevelT w="38100" h="38100"/>
            </a:sp3d>
          </a:bodyPr>
          <a:lstStyle/>
          <a:p>
            <a:pPr marL="0" indent="0">
              <a:buNone/>
            </a:pPr>
            <a:r>
              <a:rPr lang="en-US" sz="8000" dirty="0"/>
              <a:t> Questions:</a:t>
            </a:r>
          </a:p>
          <a:p>
            <a:pPr marL="0" indent="0">
              <a:buNone/>
            </a:pPr>
            <a:r>
              <a:rPr lang="en-US" sz="3800" dirty="0"/>
              <a:t>Have you considered the Scriptural concept </a:t>
            </a:r>
            <a:br>
              <a:rPr lang="en-US" sz="3800" dirty="0"/>
            </a:br>
            <a:r>
              <a:rPr lang="en-US" sz="3800" dirty="0"/>
              <a:t>of the position </a:t>
            </a:r>
            <a:r>
              <a:rPr lang="en-US" sz="3800" b="1" dirty="0">
                <a:ln>
                  <a:solidFill>
                    <a:srgbClr val="002060"/>
                  </a:solidFill>
                </a:ln>
                <a:solidFill>
                  <a:srgbClr val="34E9FC"/>
                </a:solidFill>
                <a:effectLst>
                  <a:outerShdw blurRad="38100" dist="38100" dir="2700000" algn="tl">
                    <a:srgbClr val="000000">
                      <a:alpha val="43137"/>
                    </a:srgbClr>
                  </a:outerShdw>
                </a:effectLst>
              </a:rPr>
              <a:t>“UNDER</a:t>
            </a:r>
            <a:r>
              <a:rPr lang="en-US" sz="3800" b="1" dirty="0">
                <a:solidFill>
                  <a:srgbClr val="34E9FC"/>
                </a:solidFill>
                <a:effectLst>
                  <a:outerShdw blurRad="38100" dist="38100" dir="2700000" algn="tl">
                    <a:srgbClr val="000000">
                      <a:alpha val="43137"/>
                    </a:srgbClr>
                  </a:outerShdw>
                </a:effectLst>
              </a:rPr>
              <a:t> </a:t>
            </a:r>
            <a:r>
              <a:rPr lang="en-US" sz="3800" b="1" dirty="0">
                <a:ln>
                  <a:solidFill>
                    <a:srgbClr val="002060"/>
                  </a:solidFill>
                </a:ln>
                <a:solidFill>
                  <a:srgbClr val="34E9FC"/>
                </a:solidFill>
                <a:effectLst>
                  <a:outerShdw blurRad="38100" dist="38100" dir="2700000" algn="tl">
                    <a:srgbClr val="000000">
                      <a:alpha val="43137"/>
                    </a:srgbClr>
                  </a:outerShdw>
                </a:effectLst>
              </a:rPr>
              <a:t>THE FEET” ??  ??</a:t>
            </a:r>
          </a:p>
          <a:p>
            <a:pPr marL="0" indent="0">
              <a:buNone/>
            </a:pPr>
            <a:r>
              <a:rPr lang="en-US" sz="3800" dirty="0"/>
              <a:t>Is it a position of authority? Is it a solid platform </a:t>
            </a:r>
            <a:br>
              <a:rPr lang="en-US" sz="3800" dirty="0"/>
            </a:br>
            <a:r>
              <a:rPr lang="en-US" sz="3800" dirty="0"/>
              <a:t>for a truthful belief system as we have been </a:t>
            </a:r>
            <a:br>
              <a:rPr lang="en-US" sz="3800" dirty="0"/>
            </a:br>
            <a:r>
              <a:rPr lang="en-US" sz="3800" dirty="0"/>
              <a:t>coerced into accepting – </a:t>
            </a:r>
            <a:r>
              <a:rPr lang="en-US" sz="3800" b="1" u="sng" dirty="0">
                <a:ln>
                  <a:solidFill>
                    <a:srgbClr val="002060"/>
                  </a:solidFill>
                </a:ln>
                <a:solidFill>
                  <a:schemeClr val="accent6">
                    <a:lumMod val="75000"/>
                  </a:schemeClr>
                </a:solidFill>
                <a:effectLst>
                  <a:outerShdw blurRad="38100" dist="38100" dir="2700000" algn="tl">
                    <a:srgbClr val="000000">
                      <a:alpha val="43137"/>
                    </a:srgbClr>
                  </a:outerShdw>
                </a:effectLst>
              </a:rPr>
              <a:t>without</a:t>
            </a:r>
            <a:r>
              <a:rPr lang="en-US" sz="3800" b="1" dirty="0">
                <a:solidFill>
                  <a:schemeClr val="accent6">
                    <a:lumMod val="75000"/>
                  </a:schemeClr>
                </a:solidFill>
                <a:effectLst>
                  <a:outerShdw blurRad="38100" dist="38100" dir="2700000" algn="tl">
                    <a:srgbClr val="000000">
                      <a:alpha val="43137"/>
                    </a:srgbClr>
                  </a:outerShdw>
                </a:effectLst>
              </a:rPr>
              <a:t> </a:t>
            </a:r>
            <a:r>
              <a:rPr lang="en-US" sz="3800" b="1" dirty="0">
                <a:ln>
                  <a:solidFill>
                    <a:srgbClr val="002060"/>
                  </a:solidFill>
                </a:ln>
                <a:solidFill>
                  <a:schemeClr val="accent6">
                    <a:lumMod val="75000"/>
                  </a:schemeClr>
                </a:solidFill>
                <a:effectLst>
                  <a:outerShdw blurRad="38100" dist="38100" dir="2700000" algn="tl">
                    <a:srgbClr val="000000">
                      <a:alpha val="43137"/>
                    </a:srgbClr>
                  </a:outerShdw>
                </a:effectLst>
              </a:rPr>
              <a:t>q</a:t>
            </a:r>
            <a:r>
              <a:rPr lang="en-US" sz="3800" b="1" u="sng" dirty="0">
                <a:ln>
                  <a:solidFill>
                    <a:srgbClr val="002060"/>
                  </a:solidFill>
                </a:ln>
                <a:solidFill>
                  <a:schemeClr val="accent6">
                    <a:lumMod val="75000"/>
                  </a:schemeClr>
                </a:solidFill>
                <a:effectLst>
                  <a:outerShdw blurRad="38100" dist="38100" dir="2700000" algn="tl">
                    <a:srgbClr val="000000">
                      <a:alpha val="43137"/>
                    </a:srgbClr>
                  </a:outerShdw>
                </a:effectLst>
              </a:rPr>
              <a:t>uestionin</a:t>
            </a:r>
            <a:r>
              <a:rPr lang="en-US" sz="3800" b="1" dirty="0">
                <a:ln>
                  <a:solidFill>
                    <a:srgbClr val="002060"/>
                  </a:solidFill>
                </a:ln>
                <a:solidFill>
                  <a:schemeClr val="accent6">
                    <a:lumMod val="75000"/>
                  </a:schemeClr>
                </a:solidFill>
                <a:effectLst>
                  <a:outerShdw blurRad="38100" dist="38100" dir="2700000" algn="tl">
                    <a:srgbClr val="000000">
                      <a:alpha val="43137"/>
                    </a:srgbClr>
                  </a:outerShdw>
                </a:effectLst>
              </a:rPr>
              <a:t>g </a:t>
            </a:r>
            <a:r>
              <a:rPr lang="en-US" sz="3800" b="1" u="sng" dirty="0">
                <a:ln>
                  <a:solidFill>
                    <a:srgbClr val="002060"/>
                  </a:solidFill>
                </a:ln>
                <a:solidFill>
                  <a:schemeClr val="accent6">
                    <a:lumMod val="75000"/>
                  </a:schemeClr>
                </a:solidFill>
                <a:effectLst>
                  <a:outerShdw blurRad="38100" dist="38100" dir="2700000" algn="tl">
                    <a:srgbClr val="000000">
                      <a:alpha val="43137"/>
                    </a:srgbClr>
                  </a:outerShdw>
                </a:effectLst>
              </a:rPr>
              <a:t>it</a:t>
            </a:r>
            <a:r>
              <a:rPr lang="en-US" sz="3800" b="1" dirty="0">
                <a:ln>
                  <a:solidFill>
                    <a:srgbClr val="002060"/>
                  </a:solidFill>
                </a:ln>
                <a:solidFill>
                  <a:schemeClr val="accent6">
                    <a:lumMod val="75000"/>
                  </a:schemeClr>
                </a:solidFill>
                <a:effectLst>
                  <a:outerShdw blurRad="38100" dist="38100" dir="2700000" algn="tl">
                    <a:srgbClr val="000000">
                      <a:alpha val="43137"/>
                    </a:srgbClr>
                  </a:outerShdw>
                </a:effectLst>
              </a:rPr>
              <a:t>?</a:t>
            </a:r>
          </a:p>
          <a:p>
            <a:pPr marL="457200" lvl="1" indent="0">
              <a:buNone/>
            </a:pPr>
            <a:r>
              <a:rPr lang="en-US" sz="3600" dirty="0"/>
              <a:t>For Scriptural </a:t>
            </a:r>
            <a:r>
              <a:rPr lang="en-US" sz="3600" dirty="0">
                <a:solidFill>
                  <a:srgbClr val="CC0099"/>
                </a:solidFill>
              </a:rPr>
              <a:t>insight/examples</a:t>
            </a:r>
            <a:r>
              <a:rPr lang="en-US" sz="3600" dirty="0"/>
              <a:t> on this </a:t>
            </a:r>
            <a:br>
              <a:rPr lang="en-US" sz="3600" dirty="0"/>
            </a:br>
            <a:r>
              <a:rPr lang="en-US" sz="3600" dirty="0"/>
              <a:t>positioning – ask for –</a:t>
            </a:r>
          </a:p>
          <a:p>
            <a:pPr marL="0" indent="0" algn="ctr">
              <a:buNone/>
            </a:pPr>
            <a:r>
              <a:rPr lang="en-US" sz="4000" dirty="0"/>
              <a:t/>
            </a:r>
            <a:br>
              <a:rPr lang="en-US" sz="4000" dirty="0"/>
            </a:br>
            <a:r>
              <a:rPr lang="en-US" sz="3800" dirty="0"/>
              <a:t>It might not be as </a:t>
            </a:r>
            <a:r>
              <a:rPr lang="en-US" sz="3800" u="sng" dirty="0"/>
              <a:t>man</a:t>
            </a:r>
            <a:r>
              <a:rPr lang="en-US" sz="3800" dirty="0"/>
              <a:t>y have been previously taught !!  !!</a:t>
            </a:r>
          </a:p>
        </p:txBody>
      </p:sp>
      <p:sp>
        <p:nvSpPr>
          <p:cNvPr id="4" name="Slide Number Placeholder 3"/>
          <p:cNvSpPr>
            <a:spLocks noGrp="1"/>
          </p:cNvSpPr>
          <p:nvPr>
            <p:ph type="sldNum" sz="quarter" idx="12"/>
          </p:nvPr>
        </p:nvSpPr>
        <p:spPr>
          <a:xfrm>
            <a:off x="9056937" y="6356826"/>
            <a:ext cx="2743200" cy="365125"/>
          </a:xfrm>
        </p:spPr>
        <p:txBody>
          <a:bodyPr/>
          <a:lstStyle/>
          <a:p>
            <a:fld id="{0B555D82-D20F-4DB7-B3E9-7B7EAC2F87A9}" type="slidenum">
              <a:rPr lang="en-US" smtClean="0">
                <a:solidFill>
                  <a:schemeClr val="tx1"/>
                </a:solidFill>
              </a:rPr>
              <a:t>51</a:t>
            </a:fld>
            <a:endParaRPr lang="en-US" dirty="0">
              <a:solidFill>
                <a:schemeClr val="tx1"/>
              </a:solidFill>
            </a:endParaRPr>
          </a:p>
        </p:txBody>
      </p:sp>
      <p:sp>
        <p:nvSpPr>
          <p:cNvPr id="5" name="Rectangle 4"/>
          <p:cNvSpPr/>
          <p:nvPr/>
        </p:nvSpPr>
        <p:spPr>
          <a:xfrm>
            <a:off x="1183266" y="5333329"/>
            <a:ext cx="5552660" cy="6361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69850" h="69850" prst="divot"/>
            </a:sp3d>
          </a:bodyPr>
          <a:lstStyle/>
          <a:p>
            <a:pPr lvl="0" algn="ctr">
              <a:lnSpc>
                <a:spcPct val="90000"/>
              </a:lnSpc>
              <a:spcBef>
                <a:spcPts val="1000"/>
              </a:spcBef>
            </a:pPr>
            <a:r>
              <a:rPr lang="en-US" sz="4000" b="1" dirty="0">
                <a:ln>
                  <a:solidFill>
                    <a:sysClr val="windowText" lastClr="000000"/>
                  </a:solidFill>
                </a:ln>
                <a:solidFill>
                  <a:srgbClr val="00FF00"/>
                </a:solidFill>
                <a:effectLst>
                  <a:glow rad="228600">
                    <a:schemeClr val="accent2">
                      <a:satMod val="175000"/>
                      <a:alpha val="40000"/>
                    </a:schemeClr>
                  </a:glow>
                </a:effectLst>
              </a:rPr>
              <a:t>Standing On The Moon.</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11657" y="493486"/>
            <a:ext cx="1842622" cy="36787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339563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3" end="3"/>
                                            </p:txEl>
                                          </p:spTgt>
                                        </p:tgtEl>
                                      </p:cBhvr>
                                    </p:animEffect>
                                  </p:childTnLst>
                                </p:cTn>
                              </p:par>
                              <p:par>
                                <p:cTn id="18" presetID="31"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 calcmode="lin" valueType="num">
                                      <p:cBhvr>
                                        <p:cTn id="20"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4" end="4"/>
                                            </p:txEl>
                                          </p:spTgt>
                                        </p:tgtEl>
                                      </p:cBhvr>
                                    </p:animEffect>
                                  </p:childTnLst>
                                </p:cTn>
                              </p:par>
                              <p:par>
                                <p:cTn id="24" presetID="31" presetClass="entr" presetSubtype="0" fill="hold" nodeType="withEffect">
                                  <p:stCondLst>
                                    <p:cond delay="0"/>
                                  </p:stCondLst>
                                  <p:iterate type="lt">
                                    <p:tmPct val="0"/>
                                  </p:iterate>
                                  <p:childTnLst>
                                    <p:set>
                                      <p:cBhvr>
                                        <p:cTn id="25" dur="1" fill="hold">
                                          <p:stCondLst>
                                            <p:cond delay="0"/>
                                          </p:stCondLst>
                                        </p:cTn>
                                        <p:tgtEl>
                                          <p:spTgt spid="5">
                                            <p:txEl>
                                              <p:pRg st="0" end="0"/>
                                            </p:txEl>
                                          </p:spTgt>
                                        </p:tgtEl>
                                        <p:attrNameLst>
                                          <p:attrName>style.visibility</p:attrName>
                                        </p:attrNameLst>
                                      </p:cBhvr>
                                      <p:to>
                                        <p:strVal val="visible"/>
                                      </p:to>
                                    </p:set>
                                    <p:anim calcmode="lin" valueType="num">
                                      <p:cBhvr>
                                        <p:cTn id="26"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7"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28"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29" dur="1000"/>
                                        <p:tgtEl>
                                          <p:spTgt spid="5">
                                            <p:txEl>
                                              <p:pRg st="0" end="0"/>
                                            </p:txEl>
                                          </p:spTgt>
                                        </p:tgtEl>
                                      </p:cBhvr>
                                    </p:animEffect>
                                  </p:childTnLst>
                                </p:cTn>
                              </p:par>
                              <p:par>
                                <p:cTn id="30" presetID="36" presetClass="emph" presetSubtype="0" repeatCount="3000" fill="hold" nodeType="withEffect">
                                  <p:stCondLst>
                                    <p:cond delay="2000"/>
                                  </p:stCondLst>
                                  <p:iterate type="lt">
                                    <p:tmPct val="10000"/>
                                  </p:iterate>
                                  <p:childTnLst>
                                    <p:animScale>
                                      <p:cBhvr>
                                        <p:cTn id="31" dur="500" autoRev="1" fill="hold">
                                          <p:stCondLst>
                                            <p:cond delay="0"/>
                                          </p:stCondLst>
                                        </p:cTn>
                                        <p:tgtEl>
                                          <p:spTgt spid="5">
                                            <p:txEl>
                                              <p:pRg st="0" end="0"/>
                                            </p:txEl>
                                          </p:spTgt>
                                        </p:tgtEl>
                                      </p:cBhvr>
                                      <p:to x="80000" y="100000"/>
                                    </p:animScale>
                                    <p:anim by="(#ppt_w*0.10)" calcmode="lin" valueType="num">
                                      <p:cBhvr>
                                        <p:cTn id="32" dur="500" autoRev="1" fill="hold">
                                          <p:stCondLst>
                                            <p:cond delay="0"/>
                                          </p:stCondLst>
                                        </p:cTn>
                                        <p:tgtEl>
                                          <p:spTgt spid="5">
                                            <p:txEl>
                                              <p:pRg st="0" end="0"/>
                                            </p:txEl>
                                          </p:spTgt>
                                        </p:tgtEl>
                                        <p:attrNameLst>
                                          <p:attrName>ppt_x</p:attrName>
                                        </p:attrNameLst>
                                      </p:cBhvr>
                                    </p:anim>
                                    <p:anim by="(-#ppt_w*0.10)" calcmode="lin" valueType="num">
                                      <p:cBhvr>
                                        <p:cTn id="33" dur="500" autoRev="1" fill="hold">
                                          <p:stCondLst>
                                            <p:cond delay="0"/>
                                          </p:stCondLst>
                                        </p:cTn>
                                        <p:tgtEl>
                                          <p:spTgt spid="5">
                                            <p:txEl>
                                              <p:pRg st="0" end="0"/>
                                            </p:txEl>
                                          </p:spTgt>
                                        </p:tgtEl>
                                        <p:attrNameLst>
                                          <p:attrName>ppt_y</p:attrName>
                                        </p:attrNameLst>
                                      </p:cBhvr>
                                    </p:anim>
                                    <p:animRot by="-480000">
                                      <p:cBhvr>
                                        <p:cTn id="34" dur="500" autoRev="1" fill="hold">
                                          <p:stCondLst>
                                            <p:cond delay="0"/>
                                          </p:stCondLst>
                                        </p:cTn>
                                        <p:tgtEl>
                                          <p:spTgt spid="5">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025" y="187038"/>
            <a:ext cx="11481220" cy="862444"/>
          </a:xfrm>
          <a:solidFill>
            <a:srgbClr val="E6CDFF"/>
          </a:solidFill>
          <a:ln w="57150">
            <a:solidFill>
              <a:srgbClr val="0000CC"/>
            </a:solidFill>
          </a:ln>
          <a:effectLst>
            <a:glow rad="228600">
              <a:schemeClr val="accent4">
                <a:satMod val="175000"/>
                <a:alpha val="40000"/>
              </a:schemeClr>
            </a:glow>
          </a:effectLst>
          <a:scene3d>
            <a:camera prst="orthographicFront"/>
            <a:lightRig rig="threePt" dir="t"/>
          </a:scene3d>
          <a:sp3d>
            <a:bevelT w="114300" prst="artDeco"/>
          </a:sp3d>
        </p:spPr>
        <p:txBody>
          <a:bodyPr anchor="ctr"/>
          <a:lstStyle/>
          <a:p>
            <a:r>
              <a:rPr lang="en-US" dirty="0">
                <a:effectLst>
                  <a:outerShdw blurRad="50800" dist="38100" algn="l" rotWithShape="0">
                    <a:prstClr val="black">
                      <a:alpha val="40000"/>
                    </a:prstClr>
                  </a:outerShdw>
                </a:effectLst>
              </a:rPr>
              <a:t>    Mazzaroth Constellations  </a:t>
            </a:r>
            <a:r>
              <a:rPr lang="en-US" dirty="0">
                <a:solidFill>
                  <a:srgbClr val="9900CC"/>
                </a:solidFill>
              </a:rPr>
              <a:t>	</a:t>
            </a:r>
            <a:endParaRPr lang="en-US" b="1" dirty="0">
              <a:solidFill>
                <a:srgbClr val="9900CC"/>
              </a:solidFill>
              <a:effectLst>
                <a:outerShdw blurRad="50800" dist="38100" algn="l" rotWithShape="0">
                  <a:prstClr val="black">
                    <a:alpha val="40000"/>
                  </a:prstClr>
                </a:outerShdw>
              </a:effectLst>
              <a:latin typeface="Arial Black" panose="020B0A04020102020204" pitchFamily="34" charset="0"/>
            </a:endParaRPr>
          </a:p>
        </p:txBody>
      </p:sp>
      <p:sp>
        <p:nvSpPr>
          <p:cNvPr id="3" name="Content Placeholder 2"/>
          <p:cNvSpPr>
            <a:spLocks noGrp="1"/>
          </p:cNvSpPr>
          <p:nvPr>
            <p:ph idx="1"/>
          </p:nvPr>
        </p:nvSpPr>
        <p:spPr>
          <a:xfrm>
            <a:off x="354024" y="1342647"/>
            <a:ext cx="11481221" cy="5099717"/>
          </a:xfrm>
          <a:solidFill>
            <a:schemeClr val="accent6">
              <a:lumMod val="40000"/>
              <a:lumOff val="60000"/>
            </a:schemeClr>
          </a:solidFill>
          <a:ln w="38100">
            <a:solidFill>
              <a:srgbClr val="FFFF00"/>
            </a:solidFill>
          </a:ln>
          <a:scene3d>
            <a:camera prst="orthographicFront"/>
            <a:lightRig rig="threePt" dir="t"/>
          </a:scene3d>
          <a:sp3d>
            <a:bevelT w="114300" prst="artDeco"/>
          </a:sp3d>
        </p:spPr>
        <p:txBody>
          <a:bodyPr lIns="182880" tIns="182880">
            <a:normAutofit/>
            <a:sp3d extrusionH="57150">
              <a:bevelT w="82550" h="38100" prst="coolSlant"/>
            </a:sp3d>
          </a:bodyPr>
          <a:lstStyle/>
          <a:p>
            <a:pPr>
              <a:spcBef>
                <a:spcPts val="0"/>
              </a:spcBef>
              <a:spcAft>
                <a:spcPts val="2400"/>
              </a:spcAft>
            </a:pPr>
            <a:r>
              <a:rPr lang="en-US" dirty="0"/>
              <a:t>There are </a:t>
            </a:r>
            <a:r>
              <a:rPr lang="en-US" b="1" i="1" dirty="0">
                <a:solidFill>
                  <a:srgbClr val="9900CC"/>
                </a:solidFill>
              </a:rPr>
              <a:t>twelve</a:t>
            </a:r>
            <a:r>
              <a:rPr lang="en-US" dirty="0"/>
              <a:t> Mazzaroth Constellations that expose the full and complete plan of Salvation in the sky.</a:t>
            </a:r>
          </a:p>
          <a:p>
            <a:pPr>
              <a:spcBef>
                <a:spcPts val="0"/>
              </a:spcBef>
              <a:spcAft>
                <a:spcPts val="2400"/>
              </a:spcAft>
            </a:pPr>
            <a:r>
              <a:rPr lang="en-US" dirty="0">
                <a:solidFill>
                  <a:srgbClr val="FF0000"/>
                </a:solidFill>
              </a:rPr>
              <a:t>One constellation for each month of the year.</a:t>
            </a:r>
          </a:p>
          <a:p>
            <a:pPr>
              <a:spcBef>
                <a:spcPts val="0"/>
              </a:spcBef>
              <a:spcAft>
                <a:spcPts val="2400"/>
              </a:spcAft>
            </a:pPr>
            <a:r>
              <a:rPr lang="en-US" dirty="0">
                <a:solidFill>
                  <a:srgbClr val="FF0000"/>
                </a:solidFill>
              </a:rPr>
              <a:t>One Constellation for each month of the year that the Tree of Life produces fruit, as written in </a:t>
            </a:r>
            <a:r>
              <a:rPr lang="en-US" dirty="0">
                <a:solidFill>
                  <a:srgbClr val="00B050"/>
                </a:solidFill>
              </a:rPr>
              <a:t>Revelation 22:2.  Revelation</a:t>
            </a:r>
            <a:r>
              <a:rPr lang="en-US" dirty="0">
                <a:solidFill>
                  <a:srgbClr val="FF0000"/>
                </a:solidFill>
              </a:rPr>
              <a:t> tells us that there are </a:t>
            </a:r>
            <a:r>
              <a:rPr lang="en-US" b="1" i="1" dirty="0">
                <a:solidFill>
                  <a:srgbClr val="9900CC"/>
                </a:solidFill>
              </a:rPr>
              <a:t>twelve</a:t>
            </a:r>
            <a:r>
              <a:rPr lang="en-US" dirty="0">
                <a:solidFill>
                  <a:srgbClr val="FF0000"/>
                </a:solidFill>
              </a:rPr>
              <a:t> fruits.  Let’s read it carefully –</a:t>
            </a:r>
          </a:p>
          <a:p>
            <a:pPr marL="1554480" indent="-1554480">
              <a:spcBef>
                <a:spcPts val="0"/>
              </a:spcBef>
              <a:spcAft>
                <a:spcPts val="2400"/>
              </a:spcAft>
              <a:buNone/>
            </a:pPr>
            <a:r>
              <a:rPr lang="en-US" dirty="0">
                <a:solidFill>
                  <a:srgbClr val="008080"/>
                </a:solidFill>
                <a:latin typeface="Georgia" panose="02040502050405020303" pitchFamily="18" charset="0"/>
              </a:rPr>
              <a:t>Rev 22:2</a:t>
            </a:r>
            <a:r>
              <a:rPr lang="en-US" dirty="0">
                <a:solidFill>
                  <a:schemeClr val="accent2">
                    <a:lumMod val="75000"/>
                  </a:schemeClr>
                </a:solidFill>
                <a:latin typeface="Georgia" panose="02040502050405020303" pitchFamily="18" charset="0"/>
              </a:rPr>
              <a:t>	In the midst of the street of it, and on either side of the river, </a:t>
            </a:r>
            <a:r>
              <a:rPr lang="en-US" i="1" dirty="0">
                <a:solidFill>
                  <a:srgbClr val="808080"/>
                </a:solidFill>
                <a:latin typeface="Georgia" panose="02040502050405020303" pitchFamily="18" charset="0"/>
              </a:rPr>
              <a:t>was there</a:t>
            </a:r>
            <a:r>
              <a:rPr lang="en-US" dirty="0">
                <a:solidFill>
                  <a:prstClr val="black"/>
                </a:solidFill>
                <a:latin typeface="Georgia" panose="02040502050405020303" pitchFamily="18" charset="0"/>
              </a:rPr>
              <a:t> </a:t>
            </a:r>
            <a:r>
              <a:rPr lang="en-US" dirty="0">
                <a:solidFill>
                  <a:schemeClr val="accent2">
                    <a:lumMod val="75000"/>
                  </a:schemeClr>
                </a:solidFill>
                <a:latin typeface="Georgia" panose="02040502050405020303" pitchFamily="18" charset="0"/>
              </a:rPr>
              <a:t>the tree of life, </a:t>
            </a:r>
            <a:r>
              <a:rPr lang="en-US" b="1" dirty="0">
                <a:solidFill>
                  <a:srgbClr val="9900CC"/>
                </a:solidFill>
                <a:latin typeface="Georgia" panose="02040502050405020303" pitchFamily="18" charset="0"/>
              </a:rPr>
              <a:t>which bare </a:t>
            </a:r>
            <a:r>
              <a:rPr lang="en-US" b="1" dirty="0">
                <a:solidFill>
                  <a:srgbClr val="9900CC"/>
                </a:solidFill>
                <a:effectLst>
                  <a:glow rad="127000">
                    <a:srgbClr val="00FF00"/>
                  </a:glow>
                </a:effectLst>
                <a:latin typeface="Georgia" panose="02040502050405020303" pitchFamily="18" charset="0"/>
              </a:rPr>
              <a:t>twelve</a:t>
            </a:r>
            <a:r>
              <a:rPr lang="en-US" b="1" dirty="0">
                <a:solidFill>
                  <a:srgbClr val="9900CC"/>
                </a:solidFill>
                <a:latin typeface="Georgia" panose="02040502050405020303" pitchFamily="18" charset="0"/>
              </a:rPr>
              <a:t> </a:t>
            </a:r>
            <a:r>
              <a:rPr lang="en-US" i="1" dirty="0">
                <a:solidFill>
                  <a:srgbClr val="808080"/>
                </a:solidFill>
                <a:latin typeface="Georgia" panose="02040502050405020303" pitchFamily="18" charset="0"/>
              </a:rPr>
              <a:t>manner of</a:t>
            </a:r>
            <a:r>
              <a:rPr lang="en-US" dirty="0">
                <a:solidFill>
                  <a:prstClr val="black"/>
                </a:solidFill>
                <a:latin typeface="Georgia" panose="02040502050405020303" pitchFamily="18" charset="0"/>
              </a:rPr>
              <a:t> </a:t>
            </a:r>
            <a:r>
              <a:rPr lang="en-US" b="1" dirty="0">
                <a:solidFill>
                  <a:srgbClr val="9900CC"/>
                </a:solidFill>
                <a:latin typeface="Georgia" panose="02040502050405020303" pitchFamily="18" charset="0"/>
              </a:rPr>
              <a:t>fruits, </a:t>
            </a:r>
            <a:r>
              <a:rPr lang="en-US" i="1" dirty="0">
                <a:solidFill>
                  <a:srgbClr val="808080"/>
                </a:solidFill>
                <a:latin typeface="Georgia" panose="02040502050405020303" pitchFamily="18" charset="0"/>
              </a:rPr>
              <a:t>and</a:t>
            </a:r>
            <a:r>
              <a:rPr lang="en-US" dirty="0">
                <a:solidFill>
                  <a:prstClr val="black"/>
                </a:solidFill>
                <a:latin typeface="Georgia" panose="02040502050405020303" pitchFamily="18" charset="0"/>
              </a:rPr>
              <a:t> </a:t>
            </a:r>
            <a:r>
              <a:rPr lang="en-US" b="1" dirty="0">
                <a:solidFill>
                  <a:srgbClr val="9900CC"/>
                </a:solidFill>
                <a:latin typeface="Georgia" panose="02040502050405020303" pitchFamily="18" charset="0"/>
              </a:rPr>
              <a:t>yielded her fruit </a:t>
            </a:r>
            <a:r>
              <a:rPr lang="en-US" b="1" dirty="0">
                <a:solidFill>
                  <a:srgbClr val="9900CC"/>
                </a:solidFill>
                <a:effectLst>
                  <a:glow rad="127000">
                    <a:srgbClr val="00FF00"/>
                  </a:glow>
                </a:effectLst>
                <a:latin typeface="Georgia" panose="02040502050405020303" pitchFamily="18" charset="0"/>
              </a:rPr>
              <a:t>every month: </a:t>
            </a:r>
            <a:r>
              <a:rPr lang="en-US" dirty="0">
                <a:solidFill>
                  <a:schemeClr val="accent2">
                    <a:lumMod val="75000"/>
                  </a:schemeClr>
                </a:solidFill>
                <a:latin typeface="Georgia" panose="02040502050405020303" pitchFamily="18" charset="0"/>
              </a:rPr>
              <a:t>and the leaves of the tree </a:t>
            </a:r>
            <a:r>
              <a:rPr lang="en-US" i="1" dirty="0">
                <a:solidFill>
                  <a:srgbClr val="808080"/>
                </a:solidFill>
                <a:latin typeface="Georgia" panose="02040502050405020303" pitchFamily="18" charset="0"/>
              </a:rPr>
              <a:t>were</a:t>
            </a:r>
            <a:r>
              <a:rPr lang="en-US" dirty="0">
                <a:solidFill>
                  <a:prstClr val="black"/>
                </a:solidFill>
                <a:latin typeface="Georgia" panose="02040502050405020303" pitchFamily="18" charset="0"/>
              </a:rPr>
              <a:t> </a:t>
            </a:r>
            <a:r>
              <a:rPr lang="en-US" dirty="0">
                <a:solidFill>
                  <a:schemeClr val="accent2">
                    <a:lumMod val="75000"/>
                  </a:schemeClr>
                </a:solidFill>
                <a:latin typeface="Georgia" panose="02040502050405020303" pitchFamily="18" charset="0"/>
              </a:rPr>
              <a:t>for the healing of the nations. 	   </a:t>
            </a:r>
            <a:r>
              <a:rPr lang="en-US" sz="2000" i="1" dirty="0"/>
              <a:t>KJV</a:t>
            </a:r>
            <a:endParaRPr lang="en-US" sz="2400" i="1" dirty="0"/>
          </a:p>
        </p:txBody>
      </p:sp>
      <p:cxnSp>
        <p:nvCxnSpPr>
          <p:cNvPr id="5" name="Straight Arrow Connector 4"/>
          <p:cNvCxnSpPr/>
          <p:nvPr/>
        </p:nvCxnSpPr>
        <p:spPr>
          <a:xfrm>
            <a:off x="6917635" y="606997"/>
            <a:ext cx="1453637" cy="11090"/>
          </a:xfrm>
          <a:prstGeom prst="straightConnector1">
            <a:avLst/>
          </a:prstGeom>
          <a:ln w="76200">
            <a:solidFill>
              <a:srgbClr val="9900CC"/>
            </a:solidFill>
            <a:headEnd type="none" w="med" len="med"/>
            <a:tailEnd type="arrow" w="med" len="med"/>
          </a:ln>
          <a:effectLst>
            <a:outerShdw blurRad="50800" dist="38100" dir="5400000" algn="t" rotWithShape="0">
              <a:prstClr val="black">
                <a:alpha val="40000"/>
              </a:prstClr>
            </a:outerShdw>
          </a:effectLst>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a:xfrm>
            <a:off x="9005458" y="5992665"/>
            <a:ext cx="2743200" cy="365125"/>
          </a:xfrm>
        </p:spPr>
        <p:txBody>
          <a:bodyPr/>
          <a:lstStyle/>
          <a:p>
            <a:fld id="{0B555D82-D20F-4DB7-B3E9-7B7EAC2F87A9}" type="slidenum">
              <a:rPr lang="en-US" smtClean="0">
                <a:solidFill>
                  <a:schemeClr val="tx1"/>
                </a:solidFill>
              </a:rPr>
              <a:t>52</a:t>
            </a:fld>
            <a:endParaRPr lang="en-US" dirty="0">
              <a:solidFill>
                <a:schemeClr val="tx1"/>
              </a:solidFill>
            </a:endParaRPr>
          </a:p>
        </p:txBody>
      </p:sp>
      <p:sp>
        <p:nvSpPr>
          <p:cNvPr id="6" name="Rectangle 5"/>
          <p:cNvSpPr/>
          <p:nvPr/>
        </p:nvSpPr>
        <p:spPr>
          <a:xfrm>
            <a:off x="8558543" y="322076"/>
            <a:ext cx="2612352" cy="5698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2550" h="38100" prst="coolSlant"/>
            </a:sp3d>
          </a:bodyPr>
          <a:lstStyle/>
          <a:p>
            <a:pPr algn="ctr"/>
            <a:r>
              <a:rPr lang="en-US" sz="4400" dirty="0">
                <a:ln>
                  <a:solidFill>
                    <a:sysClr val="windowText" lastClr="000000"/>
                  </a:solidFill>
                </a:ln>
                <a:solidFill>
                  <a:srgbClr val="FF3399"/>
                </a:solidFill>
                <a:effectLst>
                  <a:outerShdw blurRad="38100" dist="38100" dir="2700000" algn="tl">
                    <a:srgbClr val="000000">
                      <a:alpha val="43137"/>
                    </a:srgbClr>
                  </a:outerShdw>
                </a:effectLst>
                <a:latin typeface="Arial Black" panose="020B0A04020102020204" pitchFamily="34" charset="0"/>
              </a:rPr>
              <a:t>Twelve!</a:t>
            </a:r>
          </a:p>
        </p:txBody>
      </p:sp>
      <p:sp>
        <p:nvSpPr>
          <p:cNvPr id="7" name="Cloud Callout 6"/>
          <p:cNvSpPr/>
          <p:nvPr/>
        </p:nvSpPr>
        <p:spPr>
          <a:xfrm>
            <a:off x="7740203" y="1803041"/>
            <a:ext cx="3979572" cy="1429555"/>
          </a:xfrm>
          <a:prstGeom prst="cloudCallout">
            <a:avLst>
              <a:gd name="adj1" fmla="val -61343"/>
              <a:gd name="adj2" fmla="val 16417"/>
            </a:avLst>
          </a:prstGeom>
          <a:solidFill>
            <a:srgbClr val="FF99FF"/>
          </a:solidFill>
          <a:ln w="38100">
            <a:solidFill>
              <a:srgbClr val="00FF00"/>
            </a:solidFill>
          </a:ln>
          <a:effectLst>
            <a:glow rad="63500">
              <a:schemeClr val="accent4">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algn="ctr"/>
            <a:r>
              <a:rPr lang="en-US" sz="2400" dirty="0">
                <a:solidFill>
                  <a:srgbClr val="C00000"/>
                </a:solidFill>
              </a:rPr>
              <a:t>There is not a 13</a:t>
            </a:r>
            <a:r>
              <a:rPr lang="en-US" sz="2400" baseline="30000" dirty="0">
                <a:solidFill>
                  <a:srgbClr val="C00000"/>
                </a:solidFill>
              </a:rPr>
              <a:t>th</a:t>
            </a:r>
            <a:r>
              <a:rPr lang="en-US" sz="2400" dirty="0">
                <a:solidFill>
                  <a:srgbClr val="C00000"/>
                </a:solidFill>
              </a:rPr>
              <a:t> constellation, nor a 13</a:t>
            </a:r>
            <a:r>
              <a:rPr lang="en-US" sz="2400" baseline="30000" dirty="0">
                <a:solidFill>
                  <a:srgbClr val="C00000"/>
                </a:solidFill>
              </a:rPr>
              <a:t>th</a:t>
            </a:r>
            <a:r>
              <a:rPr lang="en-US" sz="2400" dirty="0">
                <a:solidFill>
                  <a:srgbClr val="C00000"/>
                </a:solidFill>
              </a:rPr>
              <a:t> month!!!</a:t>
            </a:r>
          </a:p>
        </p:txBody>
      </p:sp>
    </p:spTree>
    <p:extLst>
      <p:ext uri="{BB962C8B-B14F-4D97-AF65-F5344CB8AC3E}">
        <p14:creationId xmlns:p14="http://schemas.microsoft.com/office/powerpoint/2010/main" val="400334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5000" fill="hold" nodeType="withEffect">
                                  <p:stCondLst>
                                    <p:cond delay="0"/>
                                  </p:stCondLst>
                                  <p:childTnLst>
                                    <p:anim calcmode="discrete" valueType="str">
                                      <p:cBhvr>
                                        <p:cTn id="6" dur="1000" fill="hold"/>
                                        <p:tgtEl>
                                          <p:spTgt spid="5"/>
                                        </p:tgtEl>
                                        <p:attrNameLst>
                                          <p:attrName>style.visibility</p:attrName>
                                        </p:attrNameLst>
                                      </p:cBhvr>
                                      <p:tavLst>
                                        <p:tav tm="0">
                                          <p:val>
                                            <p:strVal val="hidden"/>
                                          </p:val>
                                        </p:tav>
                                        <p:tav tm="50000">
                                          <p:val>
                                            <p:strVal val="visible"/>
                                          </p:val>
                                        </p:tav>
                                      </p:tavLst>
                                    </p:anim>
                                  </p:childTnLst>
                                </p:cTn>
                              </p:par>
                              <p:par>
                                <p:cTn id="7" presetID="45"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2000"/>
                                        <p:tgtEl>
                                          <p:spTgt spid="6"/>
                                        </p:tgtEl>
                                      </p:cBhvr>
                                    </p:animEffect>
                                    <p:anim calcmode="lin" valueType="num">
                                      <p:cBhvr>
                                        <p:cTn id="10" dur="2000" fill="hold"/>
                                        <p:tgtEl>
                                          <p:spTgt spid="6"/>
                                        </p:tgtEl>
                                        <p:attrNameLst>
                                          <p:attrName>ppt_w</p:attrName>
                                        </p:attrNameLst>
                                      </p:cBhvr>
                                      <p:tavLst>
                                        <p:tav tm="0" fmla="#ppt_w*sin(2.5*pi*$)">
                                          <p:val>
                                            <p:fltVal val="0"/>
                                          </p:val>
                                        </p:tav>
                                        <p:tav tm="100000">
                                          <p:val>
                                            <p:fltVal val="1"/>
                                          </p:val>
                                        </p:tav>
                                      </p:tavLst>
                                    </p:anim>
                                    <p:anim calcmode="lin" valueType="num">
                                      <p:cBhvr>
                                        <p:cTn id="11"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500"/>
                                        <p:tgtEl>
                                          <p:spTgt spid="3">
                                            <p:txEl>
                                              <p:pRg st="1" end="1"/>
                                            </p:txEl>
                                          </p:spTgt>
                                        </p:tgtEl>
                                      </p:cBhvr>
                                    </p:animEffect>
                                  </p:childTnLst>
                                </p:cTn>
                              </p:par>
                              <p:par>
                                <p:cTn id="17" presetID="31" presetClass="entr" presetSubtype="0" fill="hold" grpId="0" nodeType="withEffect">
                                  <p:stCondLst>
                                    <p:cond delay="125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8143" y="42204"/>
            <a:ext cx="6503308" cy="696191"/>
          </a:xfrm>
          <a:solidFill>
            <a:schemeClr val="accent4">
              <a:lumMod val="40000"/>
              <a:lumOff val="60000"/>
            </a:schemeClr>
          </a:solidFill>
          <a:ln w="28575">
            <a:solidFill>
              <a:srgbClr val="9900CC"/>
            </a:solidFill>
          </a:ln>
          <a:effectLst>
            <a:glow rad="127000">
              <a:srgbClr val="34E9FC"/>
            </a:glow>
          </a:effectLst>
          <a:scene3d>
            <a:camera prst="orthographicFront"/>
            <a:lightRig rig="threePt" dir="t"/>
          </a:scene3d>
          <a:sp3d>
            <a:bevelT w="114300" prst="artDeco"/>
          </a:sp3d>
        </p:spPr>
        <p:txBody>
          <a:bodyPr tIns="91440" bIns="0" anchor="b">
            <a:normAutofit/>
            <a:sp3d extrusionH="57150">
              <a:bevelT w="82550" h="38100" prst="coolSlant"/>
            </a:sp3d>
          </a:bodyPr>
          <a:lstStyle/>
          <a:p>
            <a:pPr algn="ctr"/>
            <a:r>
              <a:rPr lang="en-US" i="1" dirty="0">
                <a:latin typeface="Georgia" panose="02040502050405020303" pitchFamily="18" charset="0"/>
              </a:rPr>
              <a:t>There are </a:t>
            </a:r>
            <a:r>
              <a:rPr lang="en-US" i="1" dirty="0">
                <a:effectLst>
                  <a:outerShdw blurRad="50800" dist="38100" algn="l" rotWithShape="0">
                    <a:prstClr val="black">
                      <a:alpha val="40000"/>
                    </a:prstClr>
                  </a:outerShdw>
                </a:effectLst>
                <a:latin typeface="Georgia" panose="02040502050405020303" pitchFamily="18" charset="0"/>
              </a:rPr>
              <a:t>– </a:t>
            </a:r>
            <a:r>
              <a:rPr lang="en-US" dirty="0">
                <a:ln>
                  <a:solidFill>
                    <a:srgbClr val="002060"/>
                  </a:solidFill>
                </a:ln>
                <a:solidFill>
                  <a:srgbClr val="9900CC"/>
                </a:solidFill>
                <a:effectLst>
                  <a:outerShdw blurRad="50800" dist="38100" algn="l" rotWithShape="0">
                    <a:prstClr val="black">
                      <a:alpha val="40000"/>
                    </a:prstClr>
                  </a:outerShdw>
                </a:effectLst>
                <a:latin typeface="Arial Black" panose="020B0A04020102020204" pitchFamily="34" charset="0"/>
              </a:rPr>
              <a:t>TWELVE</a:t>
            </a:r>
            <a:r>
              <a:rPr lang="en-US" dirty="0">
                <a:solidFill>
                  <a:srgbClr val="9900CC"/>
                </a:solidFill>
                <a:effectLst>
                  <a:outerShdw blurRad="50800" dist="38100" algn="l" rotWithShape="0">
                    <a:prstClr val="black">
                      <a:alpha val="40000"/>
                    </a:prstClr>
                  </a:outerShdw>
                </a:effectLst>
                <a:latin typeface="Arial Black" panose="020B0A04020102020204" pitchFamily="34" charset="0"/>
              </a:rPr>
              <a:t> </a:t>
            </a:r>
            <a:r>
              <a:rPr lang="en-US" dirty="0">
                <a:ln>
                  <a:solidFill>
                    <a:srgbClr val="002060"/>
                  </a:solidFill>
                </a:ln>
                <a:solidFill>
                  <a:srgbClr val="9900CC"/>
                </a:solidFill>
                <a:effectLst>
                  <a:outerShdw blurRad="50800" dist="38100" algn="l" rotWithShape="0">
                    <a:prstClr val="black">
                      <a:alpha val="40000"/>
                    </a:prstClr>
                  </a:outerShdw>
                </a:effectLst>
                <a:latin typeface="Arial Black" panose="020B0A04020102020204" pitchFamily="34" charset="0"/>
              </a:rPr>
              <a:t>–</a:t>
            </a:r>
            <a:r>
              <a:rPr lang="en-US" dirty="0">
                <a:solidFill>
                  <a:srgbClr val="9900CC"/>
                </a:solidFill>
                <a:effectLst>
                  <a:outerShdw blurRad="50800" dist="38100" algn="l" rotWithShape="0">
                    <a:prstClr val="black">
                      <a:alpha val="40000"/>
                    </a:prstClr>
                  </a:outerShdw>
                </a:effectLst>
                <a:latin typeface="Arial Black" panose="020B0A04020102020204" pitchFamily="34" charset="0"/>
              </a:rPr>
              <a:t> </a:t>
            </a:r>
          </a:p>
        </p:txBody>
      </p:sp>
      <p:sp>
        <p:nvSpPr>
          <p:cNvPr id="3" name="Content Placeholder 2"/>
          <p:cNvSpPr>
            <a:spLocks noGrp="1"/>
          </p:cNvSpPr>
          <p:nvPr>
            <p:ph idx="1"/>
          </p:nvPr>
        </p:nvSpPr>
        <p:spPr>
          <a:xfrm>
            <a:off x="309093" y="823079"/>
            <a:ext cx="11578107" cy="5899842"/>
          </a:xfrm>
          <a:solidFill>
            <a:srgbClr val="F2E5FF"/>
          </a:solidFill>
          <a:ln w="38100">
            <a:solidFill>
              <a:srgbClr val="9900CC"/>
            </a:solidFill>
          </a:ln>
          <a:effectLst>
            <a:glow rad="127000">
              <a:srgbClr val="34E9FC"/>
            </a:glow>
          </a:effectLst>
          <a:scene3d>
            <a:camera prst="orthographicFront"/>
            <a:lightRig rig="threePt" dir="t"/>
          </a:scene3d>
          <a:sp3d>
            <a:bevelT w="114300" prst="artDeco"/>
          </a:sp3d>
        </p:spPr>
        <p:txBody>
          <a:bodyPr lIns="182880" tIns="91440">
            <a:sp3d extrusionH="57150">
              <a:bevelT w="82550" h="38100" prst="coolSlant"/>
            </a:sp3d>
          </a:bodyPr>
          <a:lstStyle/>
          <a:p>
            <a:pPr>
              <a:spcBef>
                <a:spcPts val="0"/>
              </a:spcBef>
              <a:spcAft>
                <a:spcPts val="1000"/>
              </a:spcAft>
            </a:pPr>
            <a:r>
              <a:rPr lang="en-US" b="1" dirty="0">
                <a:solidFill>
                  <a:srgbClr val="9900CC"/>
                </a:solidFill>
                <a:effectLst>
                  <a:outerShdw blurRad="38100" dist="38100" dir="2700000" algn="tl">
                    <a:srgbClr val="000000">
                      <a:alpha val="43137"/>
                    </a:srgbClr>
                  </a:outerShdw>
                </a:effectLst>
              </a:rPr>
              <a:t>TWELVE</a:t>
            </a:r>
            <a:r>
              <a:rPr lang="en-US" dirty="0"/>
              <a:t> fruits on the tree of life</a:t>
            </a:r>
          </a:p>
          <a:p>
            <a:pPr>
              <a:spcBef>
                <a:spcPts val="0"/>
              </a:spcBef>
              <a:spcAft>
                <a:spcPts val="1000"/>
              </a:spcAft>
            </a:pPr>
            <a:r>
              <a:rPr lang="en-US" b="1" dirty="0">
                <a:solidFill>
                  <a:srgbClr val="9900CC"/>
                </a:solidFill>
                <a:effectLst>
                  <a:outerShdw blurRad="38100" dist="38100" dir="2700000" algn="tl">
                    <a:srgbClr val="000000">
                      <a:alpha val="43137"/>
                    </a:srgbClr>
                  </a:outerShdw>
                </a:effectLst>
              </a:rPr>
              <a:t>TWELVE</a:t>
            </a:r>
            <a:r>
              <a:rPr lang="en-US" dirty="0"/>
              <a:t> Mazzaroth Constellations</a:t>
            </a:r>
          </a:p>
          <a:p>
            <a:pPr>
              <a:spcBef>
                <a:spcPts val="0"/>
              </a:spcBef>
              <a:spcAft>
                <a:spcPts val="1000"/>
              </a:spcAft>
            </a:pPr>
            <a:r>
              <a:rPr lang="en-US" b="1" dirty="0">
                <a:solidFill>
                  <a:srgbClr val="9900CC"/>
                </a:solidFill>
                <a:effectLst>
                  <a:outerShdw blurRad="38100" dist="38100" dir="2700000" algn="tl">
                    <a:srgbClr val="000000">
                      <a:alpha val="43137"/>
                    </a:srgbClr>
                  </a:outerShdw>
                </a:effectLst>
              </a:rPr>
              <a:t>TWELVE</a:t>
            </a:r>
            <a:r>
              <a:rPr lang="en-US" dirty="0"/>
              <a:t> captains reserved for taking care of Solomon’s kingdom – </a:t>
            </a:r>
            <a:r>
              <a:rPr lang="en-US" u="sng" dirty="0"/>
              <a:t>one for</a:t>
            </a:r>
            <a:r>
              <a:rPr lang="en-US" dirty="0"/>
              <a:t> 		       </a:t>
            </a:r>
            <a:r>
              <a:rPr lang="en-US" u="sng" dirty="0"/>
              <a:t>each month</a:t>
            </a:r>
            <a:r>
              <a:rPr lang="en-US" dirty="0"/>
              <a:t> </a:t>
            </a:r>
            <a:r>
              <a:rPr lang="en-US" dirty="0">
                <a:solidFill>
                  <a:srgbClr val="00B050"/>
                </a:solidFill>
              </a:rPr>
              <a:t>(See 1 </a:t>
            </a:r>
            <a:r>
              <a:rPr lang="en-US" dirty="0" err="1">
                <a:solidFill>
                  <a:srgbClr val="00B050"/>
                </a:solidFill>
              </a:rPr>
              <a:t>Chron</a:t>
            </a:r>
            <a:r>
              <a:rPr lang="en-US" dirty="0">
                <a:solidFill>
                  <a:srgbClr val="00B050"/>
                </a:solidFill>
              </a:rPr>
              <a:t> 27:1.)</a:t>
            </a:r>
          </a:p>
          <a:p>
            <a:pPr>
              <a:spcBef>
                <a:spcPts val="0"/>
              </a:spcBef>
              <a:spcAft>
                <a:spcPts val="1000"/>
              </a:spcAft>
            </a:pPr>
            <a:r>
              <a:rPr lang="en-US" b="1" dirty="0">
                <a:solidFill>
                  <a:srgbClr val="9900CC"/>
                </a:solidFill>
                <a:effectLst>
                  <a:outerShdw blurRad="38100" dist="38100" dir="2700000" algn="tl">
                    <a:srgbClr val="000000">
                      <a:alpha val="43137"/>
                    </a:srgbClr>
                  </a:outerShdw>
                </a:effectLst>
              </a:rPr>
              <a:t>TWELVE</a:t>
            </a:r>
            <a:r>
              <a:rPr lang="en-US" dirty="0"/>
              <a:t> tribes of </a:t>
            </a:r>
            <a:r>
              <a:rPr lang="en-US" dirty="0" err="1"/>
              <a:t>Yisra’el</a:t>
            </a:r>
            <a:endParaRPr lang="en-US" dirty="0"/>
          </a:p>
          <a:p>
            <a:pPr>
              <a:spcBef>
                <a:spcPts val="0"/>
              </a:spcBef>
              <a:spcAft>
                <a:spcPts val="1000"/>
              </a:spcAft>
            </a:pPr>
            <a:r>
              <a:rPr lang="en-US" b="1" dirty="0">
                <a:solidFill>
                  <a:srgbClr val="9900CC"/>
                </a:solidFill>
                <a:effectLst>
                  <a:outerShdw blurRad="38100" dist="38100" dir="2700000" algn="tl">
                    <a:srgbClr val="000000">
                      <a:alpha val="43137"/>
                    </a:srgbClr>
                  </a:outerShdw>
                </a:effectLst>
              </a:rPr>
              <a:t>TWELVE</a:t>
            </a:r>
            <a:r>
              <a:rPr lang="en-US" dirty="0"/>
              <a:t> hours in a Light Season declared by </a:t>
            </a:r>
            <a:r>
              <a:rPr lang="en-US" b="1" dirty="0">
                <a:solidFill>
                  <a:srgbClr val="0000FF"/>
                </a:solidFill>
              </a:rPr>
              <a:t>Yahusha</a:t>
            </a:r>
            <a:r>
              <a:rPr lang="en-US" dirty="0"/>
              <a:t> – </a:t>
            </a:r>
            <a:r>
              <a:rPr lang="en-US" dirty="0">
                <a:solidFill>
                  <a:srgbClr val="00B050"/>
                </a:solidFill>
              </a:rPr>
              <a:t>John 11:9</a:t>
            </a:r>
          </a:p>
          <a:p>
            <a:pPr>
              <a:spcBef>
                <a:spcPts val="0"/>
              </a:spcBef>
              <a:spcAft>
                <a:spcPts val="1000"/>
              </a:spcAft>
            </a:pPr>
            <a:r>
              <a:rPr lang="en-US" b="1" dirty="0">
                <a:solidFill>
                  <a:srgbClr val="9900CC"/>
                </a:solidFill>
                <a:effectLst>
                  <a:outerShdw blurRad="38100" dist="38100" dir="2700000" algn="tl">
                    <a:srgbClr val="000000">
                      <a:alpha val="43137"/>
                    </a:srgbClr>
                  </a:outerShdw>
                </a:effectLst>
              </a:rPr>
              <a:t>TWELVE</a:t>
            </a:r>
            <a:r>
              <a:rPr lang="en-US" dirty="0"/>
              <a:t> months in prophetic years – (30 cycles per month)</a:t>
            </a:r>
          </a:p>
          <a:p>
            <a:pPr>
              <a:spcBef>
                <a:spcPts val="0"/>
              </a:spcBef>
              <a:spcAft>
                <a:spcPts val="1000"/>
              </a:spcAft>
            </a:pPr>
            <a:r>
              <a:rPr lang="en-US" b="1" dirty="0">
                <a:solidFill>
                  <a:srgbClr val="9900CC"/>
                </a:solidFill>
                <a:effectLst>
                  <a:outerShdw blurRad="38100" dist="38100" dir="2700000" algn="tl">
                    <a:srgbClr val="000000">
                      <a:alpha val="43137"/>
                    </a:srgbClr>
                  </a:outerShdw>
                </a:effectLst>
              </a:rPr>
              <a:t>TWELVE</a:t>
            </a:r>
            <a:r>
              <a:rPr lang="en-US" dirty="0"/>
              <a:t> months in the year of Noah’s flood (proven 30 cycles per month)</a:t>
            </a:r>
          </a:p>
          <a:p>
            <a:pPr>
              <a:spcBef>
                <a:spcPts val="0"/>
              </a:spcBef>
              <a:spcAft>
                <a:spcPts val="1000"/>
              </a:spcAft>
            </a:pPr>
            <a:r>
              <a:rPr lang="en-US" b="1" dirty="0">
                <a:solidFill>
                  <a:srgbClr val="9900CC"/>
                </a:solidFill>
                <a:effectLst>
                  <a:outerShdw blurRad="38100" dist="38100" dir="2700000" algn="tl">
                    <a:srgbClr val="000000">
                      <a:alpha val="43137"/>
                    </a:srgbClr>
                  </a:outerShdw>
                </a:effectLst>
              </a:rPr>
              <a:t>TWELVE</a:t>
            </a:r>
            <a:r>
              <a:rPr lang="en-US" dirty="0"/>
              <a:t> months in the year </a:t>
            </a:r>
            <a:r>
              <a:rPr lang="en-US" u="sng" dirty="0"/>
              <a:t>when</a:t>
            </a:r>
            <a:r>
              <a:rPr lang="en-US" dirty="0"/>
              <a:t> Joshua entered Canaan</a:t>
            </a:r>
          </a:p>
          <a:p>
            <a:pPr>
              <a:spcBef>
                <a:spcPts val="0"/>
              </a:spcBef>
              <a:spcAft>
                <a:spcPts val="1000"/>
              </a:spcAft>
            </a:pPr>
            <a:r>
              <a:rPr lang="en-US" b="1" dirty="0">
                <a:solidFill>
                  <a:srgbClr val="9900CC"/>
                </a:solidFill>
                <a:effectLst>
                  <a:outerShdw blurRad="38100" dist="38100" dir="2700000" algn="tl">
                    <a:srgbClr val="000000">
                      <a:alpha val="43137"/>
                    </a:srgbClr>
                  </a:outerShdw>
                </a:effectLst>
              </a:rPr>
              <a:t>TWELVE</a:t>
            </a:r>
            <a:r>
              <a:rPr lang="en-US" dirty="0"/>
              <a:t> months in the year </a:t>
            </a:r>
            <a:r>
              <a:rPr lang="en-US" u="sng" dirty="0"/>
              <a:t>when</a:t>
            </a:r>
            <a:r>
              <a:rPr lang="en-US" dirty="0"/>
              <a:t> </a:t>
            </a:r>
            <a:r>
              <a:rPr lang="en-US" b="1" dirty="0">
                <a:solidFill>
                  <a:srgbClr val="0000FF"/>
                </a:solidFill>
              </a:rPr>
              <a:t>Yahusha</a:t>
            </a:r>
            <a:r>
              <a:rPr lang="en-US" dirty="0"/>
              <a:t> stood up to speak on “that Last 	   	       Great Day” of Sukkot/Tabernacles – </a:t>
            </a:r>
            <a:r>
              <a:rPr lang="en-US" dirty="0">
                <a:solidFill>
                  <a:srgbClr val="00B050"/>
                </a:solidFill>
              </a:rPr>
              <a:t>John 7:37</a:t>
            </a:r>
          </a:p>
          <a:p>
            <a:pPr>
              <a:spcBef>
                <a:spcPts val="0"/>
              </a:spcBef>
              <a:spcAft>
                <a:spcPts val="1000"/>
              </a:spcAft>
            </a:pPr>
            <a:r>
              <a:rPr lang="en-US" b="1" dirty="0">
                <a:solidFill>
                  <a:srgbClr val="9900CC"/>
                </a:solidFill>
                <a:effectLst>
                  <a:outerShdw blurRad="38100" dist="38100" dir="2700000" algn="tl">
                    <a:srgbClr val="000000">
                      <a:alpha val="43137"/>
                    </a:srgbClr>
                  </a:outerShdw>
                </a:effectLst>
              </a:rPr>
              <a:t>TWELVE</a:t>
            </a:r>
            <a:r>
              <a:rPr lang="en-US" dirty="0">
                <a:solidFill>
                  <a:srgbClr val="00B050"/>
                </a:solidFill>
              </a:rPr>
              <a:t> </a:t>
            </a:r>
            <a:r>
              <a:rPr lang="en-US" dirty="0"/>
              <a:t>months in the year of </a:t>
            </a:r>
            <a:r>
              <a:rPr lang="en-US" b="1" dirty="0">
                <a:solidFill>
                  <a:srgbClr val="0000FF"/>
                </a:solidFill>
              </a:rPr>
              <a:t>Yahusha’s</a:t>
            </a:r>
            <a:r>
              <a:rPr lang="en-US" dirty="0">
                <a:solidFill>
                  <a:srgbClr val="0000FF"/>
                </a:solidFill>
              </a:rPr>
              <a:t> Ultimate Sacrifice</a:t>
            </a:r>
          </a:p>
        </p:txBody>
      </p:sp>
      <p:sp>
        <p:nvSpPr>
          <p:cNvPr id="4" name="Slide Number Placeholder 3"/>
          <p:cNvSpPr>
            <a:spLocks noGrp="1"/>
          </p:cNvSpPr>
          <p:nvPr>
            <p:ph type="sldNum" sz="quarter" idx="12"/>
          </p:nvPr>
        </p:nvSpPr>
        <p:spPr>
          <a:xfrm>
            <a:off x="9067804" y="6283613"/>
            <a:ext cx="2743200" cy="365125"/>
          </a:xfrm>
        </p:spPr>
        <p:txBody>
          <a:bodyPr/>
          <a:lstStyle/>
          <a:p>
            <a:fld id="{0B555D82-D20F-4DB7-B3E9-7B7EAC2F87A9}" type="slidenum">
              <a:rPr lang="en-US" smtClean="0">
                <a:solidFill>
                  <a:schemeClr val="tx1">
                    <a:lumMod val="95000"/>
                    <a:lumOff val="5000"/>
                  </a:schemeClr>
                </a:solidFill>
              </a:rPr>
              <a:t>53</a:t>
            </a:fld>
            <a:endParaRPr lang="en-US" dirty="0">
              <a:solidFill>
                <a:schemeClr val="tx1">
                  <a:lumMod val="95000"/>
                  <a:lumOff val="5000"/>
                </a:schemeClr>
              </a:solidFill>
            </a:endParaRPr>
          </a:p>
        </p:txBody>
      </p:sp>
    </p:spTree>
    <p:extLst>
      <p:ext uri="{BB962C8B-B14F-4D97-AF65-F5344CB8AC3E}">
        <p14:creationId xmlns:p14="http://schemas.microsoft.com/office/powerpoint/2010/main" val="17257124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1433" y="342385"/>
            <a:ext cx="3907128" cy="852659"/>
          </a:xfrm>
          <a:solidFill>
            <a:schemeClr val="bg1">
              <a:lumMod val="85000"/>
            </a:schemeClr>
          </a:solidFill>
          <a:ln>
            <a:solidFill>
              <a:schemeClr val="bg1">
                <a:lumMod val="50000"/>
              </a:schemeClr>
            </a:solidFill>
          </a:ln>
          <a:scene3d>
            <a:camera prst="orthographicFront"/>
            <a:lightRig rig="threePt" dir="t"/>
          </a:scene3d>
          <a:sp3d>
            <a:bevelT/>
          </a:sp3d>
        </p:spPr>
        <p:txBody>
          <a:bodyPr>
            <a:sp3d extrusionH="57150">
              <a:bevelT w="38100" h="38100" prst="angle"/>
            </a:sp3d>
          </a:bodyPr>
          <a:lstStyle/>
          <a:p>
            <a:pPr algn="ctr"/>
            <a:r>
              <a:rPr lang="en-US" dirty="0">
                <a:solidFill>
                  <a:srgbClr val="FF0000"/>
                </a:solidFill>
                <a:latin typeface="Cooper Black" panose="0208090404030B020404" pitchFamily="18" charset="0"/>
              </a:rPr>
              <a:t>QUESTION -</a:t>
            </a:r>
          </a:p>
        </p:txBody>
      </p:sp>
      <p:sp>
        <p:nvSpPr>
          <p:cNvPr id="3" name="Content Placeholder 2"/>
          <p:cNvSpPr>
            <a:spLocks noGrp="1"/>
          </p:cNvSpPr>
          <p:nvPr>
            <p:ph idx="1"/>
          </p:nvPr>
        </p:nvSpPr>
        <p:spPr>
          <a:xfrm>
            <a:off x="838200" y="1963881"/>
            <a:ext cx="10515600" cy="4213081"/>
          </a:xfrm>
        </p:spPr>
        <p:txBody>
          <a:bodyPr>
            <a:normAutofit/>
            <a:scene3d>
              <a:camera prst="orthographicFront"/>
              <a:lightRig rig="threePt" dir="t"/>
            </a:scene3d>
            <a:sp3d extrusionH="57150">
              <a:bevelT w="38100" h="38100" prst="angle"/>
            </a:sp3d>
          </a:bodyPr>
          <a:lstStyle/>
          <a:p>
            <a:pPr marL="0" indent="0" algn="ctr">
              <a:spcBef>
                <a:spcPts val="0"/>
              </a:spcBef>
              <a:spcAft>
                <a:spcPts val="1800"/>
              </a:spcAft>
              <a:buNone/>
            </a:pPr>
            <a:r>
              <a:rPr lang="en-US" sz="4800" dirty="0">
                <a:solidFill>
                  <a:srgbClr val="FF0000"/>
                </a:solidFill>
                <a:latin typeface="Cooper Black" panose="0208090404030B020404" pitchFamily="18" charset="0"/>
              </a:rPr>
              <a:t>WHERE IS A </a:t>
            </a:r>
            <a:r>
              <a:rPr lang="en-US" sz="4800" dirty="0">
                <a:latin typeface="Cooper Black" panose="0208090404030B020404" pitchFamily="18" charset="0"/>
              </a:rPr>
              <a:t>13</a:t>
            </a:r>
            <a:r>
              <a:rPr lang="en-US" sz="4800" baseline="30000" dirty="0">
                <a:latin typeface="Cooper Black" panose="0208090404030B020404" pitchFamily="18" charset="0"/>
              </a:rPr>
              <a:t>TH</a:t>
            </a:r>
            <a:r>
              <a:rPr lang="en-US" sz="4800" dirty="0">
                <a:solidFill>
                  <a:srgbClr val="FF0000"/>
                </a:solidFill>
                <a:latin typeface="Cooper Black" panose="0208090404030B020404" pitchFamily="18" charset="0"/>
              </a:rPr>
              <a:t> MONTH –</a:t>
            </a:r>
          </a:p>
          <a:p>
            <a:pPr marL="0" indent="0" algn="ctr">
              <a:spcBef>
                <a:spcPts val="0"/>
              </a:spcBef>
              <a:spcAft>
                <a:spcPts val="1800"/>
              </a:spcAft>
              <a:buNone/>
            </a:pPr>
            <a:r>
              <a:rPr lang="en-US" sz="4800" dirty="0">
                <a:latin typeface="Cooper Black" panose="0208090404030B020404" pitchFamily="18" charset="0"/>
              </a:rPr>
              <a:t>WITH A SECOND WITNESS </a:t>
            </a:r>
            <a:r>
              <a:rPr lang="en-US" sz="4800" dirty="0">
                <a:solidFill>
                  <a:srgbClr val="FF0000"/>
                </a:solidFill>
                <a:latin typeface="Cooper Black" panose="0208090404030B020404" pitchFamily="18" charset="0"/>
              </a:rPr>
              <a:t>AS</a:t>
            </a:r>
          </a:p>
          <a:p>
            <a:pPr marL="0" indent="0" algn="ctr">
              <a:spcBef>
                <a:spcPts val="0"/>
              </a:spcBef>
              <a:spcAft>
                <a:spcPts val="1800"/>
              </a:spcAft>
              <a:buNone/>
            </a:pPr>
            <a:r>
              <a:rPr lang="en-US" sz="4800" dirty="0">
                <a:solidFill>
                  <a:srgbClr val="FF0000"/>
                </a:solidFill>
                <a:latin typeface="Cooper Black" panose="0208090404030B020404" pitchFamily="18" charset="0"/>
              </a:rPr>
              <a:t>REQUIRED BY </a:t>
            </a:r>
            <a:r>
              <a:rPr lang="en-US" sz="4800" dirty="0">
                <a:solidFill>
                  <a:srgbClr val="0000CC"/>
                </a:solidFill>
                <a:latin typeface="Cooper Black" panose="0208090404030B020404" pitchFamily="18" charset="0"/>
              </a:rPr>
              <a:t>YAHUAH?</a:t>
            </a:r>
          </a:p>
          <a:p>
            <a:pPr marL="457200" lvl="1" indent="0">
              <a:buNone/>
            </a:pPr>
            <a:endParaRPr lang="en-US" sz="4400" dirty="0">
              <a:solidFill>
                <a:srgbClr val="FF0000"/>
              </a:solidFill>
              <a:latin typeface="Cooper Black" panose="0208090404030B020404" pitchFamily="18" charset="0"/>
            </a:endParaRPr>
          </a:p>
        </p:txBody>
      </p:sp>
      <p:cxnSp>
        <p:nvCxnSpPr>
          <p:cNvPr id="5" name="Straight Connector 4"/>
          <p:cNvCxnSpPr/>
          <p:nvPr/>
        </p:nvCxnSpPr>
        <p:spPr>
          <a:xfrm>
            <a:off x="3978610" y="3512891"/>
            <a:ext cx="5795493" cy="0"/>
          </a:xfrm>
          <a:prstGeom prst="line">
            <a:avLst/>
          </a:prstGeom>
          <a:ln w="76200">
            <a:solidFill>
              <a:srgbClr val="FB6BEA"/>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4" name="Lightning Bolt 3"/>
          <p:cNvSpPr/>
          <p:nvPr/>
        </p:nvSpPr>
        <p:spPr>
          <a:xfrm rot="5189637">
            <a:off x="6473512" y="91427"/>
            <a:ext cx="1819217" cy="2100575"/>
          </a:xfrm>
          <a:prstGeom prst="lightningBolt">
            <a:avLst/>
          </a:prstGeom>
          <a:solidFill>
            <a:schemeClr val="tx1"/>
          </a:solidFill>
          <a:ln w="76200">
            <a:solidFill>
              <a:srgbClr val="FFFF00"/>
            </a:solidFill>
          </a:ln>
          <a:effectLst>
            <a:glow rad="127000">
              <a:srgbClr val="00FF00"/>
            </a:glow>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Notched Right Arrow 5"/>
          <p:cNvSpPr/>
          <p:nvPr/>
        </p:nvSpPr>
        <p:spPr>
          <a:xfrm rot="19538171">
            <a:off x="976545" y="4643005"/>
            <a:ext cx="2240823" cy="685601"/>
          </a:xfrm>
          <a:prstGeom prst="notchedRightArrow">
            <a:avLst>
              <a:gd name="adj1" fmla="val 38688"/>
              <a:gd name="adj2" fmla="val 106761"/>
            </a:avLst>
          </a:prstGeom>
          <a:solidFill>
            <a:srgbClr val="34E9FC"/>
          </a:solidFill>
          <a:ln w="76200">
            <a:solidFill>
              <a:srgbClr val="002060"/>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a:xfrm>
            <a:off x="9327579" y="6408305"/>
            <a:ext cx="2743200" cy="365125"/>
          </a:xfrm>
        </p:spPr>
        <p:txBody>
          <a:bodyPr/>
          <a:lstStyle/>
          <a:p>
            <a:fld id="{0B555D82-D20F-4DB7-B3E9-7B7EAC2F87A9}" type="slidenum">
              <a:rPr lang="en-US" smtClean="0">
                <a:solidFill>
                  <a:schemeClr val="tx1">
                    <a:lumMod val="95000"/>
                    <a:lumOff val="5000"/>
                  </a:schemeClr>
                </a:solidFill>
              </a:rPr>
              <a:t>54</a:t>
            </a:fld>
            <a:endParaRPr lang="en-US" dirty="0">
              <a:solidFill>
                <a:schemeClr val="tx1">
                  <a:lumMod val="95000"/>
                  <a:lumOff val="5000"/>
                </a:schemeClr>
              </a:solidFill>
            </a:endParaRPr>
          </a:p>
        </p:txBody>
      </p:sp>
      <p:sp>
        <p:nvSpPr>
          <p:cNvPr id="8" name="Rectangle 7"/>
          <p:cNvSpPr/>
          <p:nvPr/>
        </p:nvSpPr>
        <p:spPr>
          <a:xfrm>
            <a:off x="2869809" y="4689754"/>
            <a:ext cx="6617091" cy="1487208"/>
          </a:xfrm>
          <a:prstGeom prst="rect">
            <a:avLst/>
          </a:prstGeom>
          <a:solidFill>
            <a:schemeClr val="bg1">
              <a:lumMod val="75000"/>
            </a:schemeClr>
          </a:solidFill>
          <a:ln w="57150">
            <a:solidFill>
              <a:srgbClr val="00FF00"/>
            </a:solidFill>
          </a:ln>
          <a:effectLst>
            <a:glow rad="228600">
              <a:schemeClr val="accent5">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lvl="1"/>
            <a:r>
              <a:rPr lang="en-US" sz="9600" dirty="0">
                <a:ln>
                  <a:solidFill>
                    <a:srgbClr val="002060"/>
                  </a:solidFill>
                </a:ln>
                <a:solidFill>
                  <a:srgbClr val="FF0000"/>
                </a:solidFill>
                <a:effectLst>
                  <a:outerShdw blurRad="38100" dist="38100" dir="2700000" algn="tl">
                    <a:srgbClr val="000000">
                      <a:alpha val="43137"/>
                    </a:srgbClr>
                  </a:outerShdw>
                </a:effectLst>
                <a:latin typeface="Cooper Black" panose="0208090404030B020404" pitchFamily="18" charset="0"/>
              </a:rPr>
              <a:t>WHERE?</a:t>
            </a:r>
            <a:r>
              <a:rPr lang="en-US" sz="9600" dirty="0">
                <a:solidFill>
                  <a:srgbClr val="FF0000"/>
                </a:solidFill>
                <a:effectLst>
                  <a:outerShdw blurRad="38100" dist="38100" dir="2700000" algn="tl">
                    <a:srgbClr val="000000">
                      <a:alpha val="43137"/>
                    </a:srgbClr>
                  </a:outerShdw>
                </a:effectLst>
                <a:latin typeface="Cooper Black" panose="0208090404030B020404" pitchFamily="18" charset="0"/>
              </a:rPr>
              <a:t> </a:t>
            </a:r>
          </a:p>
        </p:txBody>
      </p:sp>
    </p:spTree>
    <p:extLst>
      <p:ext uri="{BB962C8B-B14F-4D97-AF65-F5344CB8AC3E}">
        <p14:creationId xmlns:p14="http://schemas.microsoft.com/office/powerpoint/2010/main" val="3902767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6" presetClass="entr" presetSubtype="0" fill="hold" grpId="0" nodeType="withEffect">
                                  <p:stCondLst>
                                    <p:cond delay="300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par>
                                <p:cTn id="37" presetID="34" presetClass="emph" presetSubtype="0" repeatCount="indefinite" fill="hold" nodeType="withEffect">
                                  <p:stCondLst>
                                    <p:cond delay="4000"/>
                                  </p:stCondLst>
                                  <p:iterate type="lt">
                                    <p:tmPct val="10000"/>
                                  </p:iterate>
                                  <p:childTnLst>
                                    <p:animMotion origin="layout" path="M 0.0 0.0 L 0.0 -0.07213" pathEditMode="relative" ptsTypes="">
                                      <p:cBhvr>
                                        <p:cTn id="38" dur="1000" accel="50000" decel="50000" autoRev="1" fill="hold">
                                          <p:stCondLst>
                                            <p:cond delay="0"/>
                                          </p:stCondLst>
                                        </p:cTn>
                                        <p:tgtEl>
                                          <p:spTgt spid="8">
                                            <p:txEl>
                                              <p:pRg st="0" end="0"/>
                                            </p:txEl>
                                          </p:spTgt>
                                        </p:tgtEl>
                                        <p:attrNameLst>
                                          <p:attrName>ppt_x</p:attrName>
                                          <p:attrName>ppt_y</p:attrName>
                                        </p:attrNameLst>
                                      </p:cBhvr>
                                    </p:animMotion>
                                    <p:animRot by="1500000">
                                      <p:cBhvr>
                                        <p:cTn id="39" dur="500" fill="hold">
                                          <p:stCondLst>
                                            <p:cond delay="0"/>
                                          </p:stCondLst>
                                        </p:cTn>
                                        <p:tgtEl>
                                          <p:spTgt spid="8">
                                            <p:txEl>
                                              <p:pRg st="0" end="0"/>
                                            </p:txEl>
                                          </p:spTgt>
                                        </p:tgtEl>
                                        <p:attrNameLst>
                                          <p:attrName>r</p:attrName>
                                        </p:attrNameLst>
                                      </p:cBhvr>
                                    </p:animRot>
                                    <p:animRot by="-1500000">
                                      <p:cBhvr>
                                        <p:cTn id="40" dur="500" fill="hold">
                                          <p:stCondLst>
                                            <p:cond delay="500"/>
                                          </p:stCondLst>
                                        </p:cTn>
                                        <p:tgtEl>
                                          <p:spTgt spid="8">
                                            <p:txEl>
                                              <p:pRg st="0" end="0"/>
                                            </p:txEl>
                                          </p:spTgt>
                                        </p:tgtEl>
                                        <p:attrNameLst>
                                          <p:attrName>r</p:attrName>
                                        </p:attrNameLst>
                                      </p:cBhvr>
                                    </p:animRot>
                                    <p:animRot by="-1500000">
                                      <p:cBhvr>
                                        <p:cTn id="41" dur="500" fill="hold">
                                          <p:stCondLst>
                                            <p:cond delay="1000"/>
                                          </p:stCondLst>
                                        </p:cTn>
                                        <p:tgtEl>
                                          <p:spTgt spid="8">
                                            <p:txEl>
                                              <p:pRg st="0" end="0"/>
                                            </p:txEl>
                                          </p:spTgt>
                                        </p:tgtEl>
                                        <p:attrNameLst>
                                          <p:attrName>r</p:attrName>
                                        </p:attrNameLst>
                                      </p:cBhvr>
                                    </p:animRot>
                                    <p:animRot by="1500000">
                                      <p:cBhvr>
                                        <p:cTn id="42" dur="500" fill="hold">
                                          <p:stCondLst>
                                            <p:cond delay="1500"/>
                                          </p:stCondLst>
                                        </p:cTn>
                                        <p:tgtEl>
                                          <p:spTgt spid="8">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1803" y="41564"/>
            <a:ext cx="8027771" cy="748145"/>
          </a:xfrm>
          <a:solidFill>
            <a:srgbClr val="DDF024"/>
          </a:solidFill>
          <a:ln>
            <a:solidFill>
              <a:schemeClr val="tx1"/>
            </a:solidFill>
          </a:ln>
          <a:effectLst>
            <a:glow rad="139700">
              <a:schemeClr val="accent2">
                <a:satMod val="175000"/>
                <a:alpha val="40000"/>
              </a:schemeClr>
            </a:glow>
          </a:effectLst>
          <a:scene3d>
            <a:camera prst="orthographicFront"/>
            <a:lightRig rig="threePt" dir="t"/>
          </a:scene3d>
          <a:sp3d>
            <a:bevelT w="114300" prst="artDeco"/>
          </a:sp3d>
        </p:spPr>
        <p:txBody>
          <a:bodyPr>
            <a:normAutofit/>
            <a:sp3d extrusionH="57150">
              <a:bevelT w="82550" h="38100" prst="coolSlant"/>
            </a:sp3d>
          </a:bodyPr>
          <a:lstStyle/>
          <a:p>
            <a:pPr algn="ctr"/>
            <a:r>
              <a:rPr lang="en-US" b="1" dirty="0">
                <a:latin typeface="+mn-lt"/>
              </a:rPr>
              <a:t>The Next Set Of </a:t>
            </a:r>
            <a:r>
              <a:rPr lang="en-US" dirty="0">
                <a:solidFill>
                  <a:srgbClr val="00B050"/>
                </a:solidFill>
                <a:latin typeface="Cooper Black" panose="0208090404030B020404" pitchFamily="18" charset="0"/>
              </a:rPr>
              <a:t>QUESTIONS -</a:t>
            </a:r>
          </a:p>
        </p:txBody>
      </p:sp>
      <p:sp>
        <p:nvSpPr>
          <p:cNvPr id="3" name="Content Placeholder 2"/>
          <p:cNvSpPr>
            <a:spLocks noGrp="1"/>
          </p:cNvSpPr>
          <p:nvPr>
            <p:ph idx="1"/>
          </p:nvPr>
        </p:nvSpPr>
        <p:spPr>
          <a:xfrm>
            <a:off x="218941" y="857288"/>
            <a:ext cx="11719773" cy="5961620"/>
          </a:xfrm>
          <a:solidFill>
            <a:schemeClr val="accent3">
              <a:lumMod val="20000"/>
              <a:lumOff val="80000"/>
            </a:schemeClr>
          </a:solidFill>
          <a:ln w="38100">
            <a:solidFill>
              <a:schemeClr val="accent6">
                <a:lumMod val="75000"/>
              </a:schemeClr>
            </a:solidFill>
          </a:ln>
          <a:effectLst>
            <a:glow rad="228600">
              <a:schemeClr val="accent6">
                <a:satMod val="175000"/>
                <a:alpha val="40000"/>
              </a:schemeClr>
            </a:glow>
          </a:effectLst>
          <a:scene3d>
            <a:camera prst="orthographicFront"/>
            <a:lightRig rig="threePt" dir="t"/>
          </a:scene3d>
          <a:sp3d>
            <a:bevelT w="114300" prst="artDeco"/>
          </a:sp3d>
        </p:spPr>
        <p:txBody>
          <a:bodyPr>
            <a:noAutofit/>
            <a:sp3d extrusionH="57150">
              <a:bevelT w="82550" h="38100" prst="coolSlant"/>
            </a:sp3d>
          </a:bodyPr>
          <a:lstStyle/>
          <a:p>
            <a:pPr>
              <a:buClr>
                <a:srgbClr val="FF0000"/>
              </a:buClr>
              <a:buFont typeface="Arial Rounded MT Bold" panose="020F0704030504030204" pitchFamily="34" charset="0"/>
              <a:buChar char="?"/>
            </a:pPr>
            <a:r>
              <a:rPr lang="en-US" dirty="0"/>
              <a:t>  </a:t>
            </a:r>
            <a:r>
              <a:rPr lang="en-US" u="sng" dirty="0"/>
              <a:t>Is it possible</a:t>
            </a:r>
            <a:r>
              <a:rPr lang="en-US" dirty="0"/>
              <a:t> that </a:t>
            </a:r>
            <a:r>
              <a:rPr lang="en-US" b="1" dirty="0">
                <a:solidFill>
                  <a:srgbClr val="0000FF"/>
                </a:solidFill>
              </a:rPr>
              <a:t>Yahusha</a:t>
            </a:r>
            <a:r>
              <a:rPr lang="en-US" dirty="0"/>
              <a:t> arrived at the </a:t>
            </a:r>
            <a:r>
              <a:rPr lang="en-US" u="sng" dirty="0"/>
              <a:t>Jews</a:t>
            </a:r>
            <a:r>
              <a:rPr lang="en-US" dirty="0"/>
              <a:t>’ Feast of Sukkot in the </a:t>
            </a:r>
            <a:r>
              <a:rPr lang="en-US" b="1" i="1" dirty="0">
                <a:solidFill>
                  <a:srgbClr val="FF0000"/>
                </a:solidFill>
              </a:rPr>
              <a:t>middle</a:t>
            </a:r>
            <a:r>
              <a:rPr lang="en-US" dirty="0"/>
              <a:t> of </a:t>
            </a:r>
            <a:r>
              <a:rPr lang="en-US" u="sng" dirty="0"/>
              <a:t>their</a:t>
            </a:r>
            <a:r>
              <a:rPr lang="en-US" dirty="0"/>
              <a:t> celebration because He was observing </a:t>
            </a:r>
            <a:r>
              <a:rPr lang="en-US" u="sng" dirty="0"/>
              <a:t>their Lunar</a:t>
            </a:r>
            <a:r>
              <a:rPr lang="en-US" dirty="0"/>
              <a:t> Sukkot (Tabernacles) according to								</a:t>
            </a:r>
            <a:endParaRPr lang="en-US" dirty="0">
              <a:solidFill>
                <a:srgbClr val="0000FF"/>
              </a:solidFill>
            </a:endParaRPr>
          </a:p>
          <a:p>
            <a:pPr>
              <a:buClr>
                <a:srgbClr val="FF0000"/>
              </a:buClr>
              <a:buFont typeface="Arial Rounded MT Bold" panose="020F0704030504030204" pitchFamily="34" charset="0"/>
              <a:buChar char="?"/>
            </a:pPr>
            <a:r>
              <a:rPr lang="en-US" dirty="0"/>
              <a:t>  Is this what </a:t>
            </a:r>
            <a:r>
              <a:rPr lang="en-US" b="1" dirty="0">
                <a:solidFill>
                  <a:srgbClr val="0000FF"/>
                </a:solidFill>
              </a:rPr>
              <a:t>Yahusha</a:t>
            </a:r>
            <a:r>
              <a:rPr lang="en-US" dirty="0">
                <a:solidFill>
                  <a:srgbClr val="0000FF"/>
                </a:solidFill>
              </a:rPr>
              <a:t> </a:t>
            </a:r>
            <a:r>
              <a:rPr lang="en-US" dirty="0"/>
              <a:t>meant when He said to His brothers – </a:t>
            </a:r>
            <a:br>
              <a:rPr lang="en-US" dirty="0"/>
            </a:br>
            <a:r>
              <a:rPr lang="en-US" dirty="0">
                <a:solidFill>
                  <a:srgbClr val="0000FF"/>
                </a:solidFill>
              </a:rPr>
              <a:t>“...</a:t>
            </a:r>
            <a:r>
              <a:rPr lang="en-US" u="sng" dirty="0">
                <a:solidFill>
                  <a:srgbClr val="0000FF"/>
                </a:solidFill>
                <a:latin typeface="Arial Black" panose="020B0A04020102020204" pitchFamily="34" charset="0"/>
              </a:rPr>
              <a:t>M</a:t>
            </a:r>
            <a:r>
              <a:rPr lang="en-US" dirty="0">
                <a:solidFill>
                  <a:srgbClr val="0000FF"/>
                </a:solidFill>
                <a:latin typeface="Arial Black" panose="020B0A04020102020204" pitchFamily="34" charset="0"/>
              </a:rPr>
              <a:t>y </a:t>
            </a:r>
            <a:r>
              <a:rPr lang="en-US" u="sng" dirty="0">
                <a:solidFill>
                  <a:srgbClr val="0000FF"/>
                </a:solidFill>
                <a:latin typeface="Arial Black" panose="020B0A04020102020204" pitchFamily="34" charset="0"/>
              </a:rPr>
              <a:t>time</a:t>
            </a:r>
            <a:r>
              <a:rPr lang="en-US" dirty="0">
                <a:solidFill>
                  <a:srgbClr val="0000FF"/>
                </a:solidFill>
                <a:latin typeface="Arial Black" panose="020B0A04020102020204" pitchFamily="34" charset="0"/>
              </a:rPr>
              <a:t> </a:t>
            </a:r>
            <a:r>
              <a:rPr lang="en-US" dirty="0">
                <a:solidFill>
                  <a:srgbClr val="0000FF"/>
                </a:solidFill>
              </a:rPr>
              <a:t>has not yet been filled”?  </a:t>
            </a:r>
            <a:r>
              <a:rPr lang="en-US" dirty="0">
                <a:solidFill>
                  <a:srgbClr val="008080"/>
                </a:solidFill>
              </a:rPr>
              <a:t>John 7:8</a:t>
            </a:r>
            <a:r>
              <a:rPr lang="en-US" dirty="0">
                <a:solidFill>
                  <a:srgbClr val="0000FF"/>
                </a:solidFill>
              </a:rPr>
              <a:t>	</a:t>
            </a:r>
            <a:r>
              <a:rPr lang="en-US" sz="2400" i="1" dirty="0">
                <a:solidFill>
                  <a:srgbClr val="008080"/>
                </a:solidFill>
                <a:latin typeface="Georgia" panose="02040502050405020303" pitchFamily="18" charset="0"/>
              </a:rPr>
              <a:t>(</a:t>
            </a:r>
            <a:r>
              <a:rPr lang="en-US" sz="2400" i="1" dirty="0" err="1">
                <a:solidFill>
                  <a:srgbClr val="008080"/>
                </a:solidFill>
                <a:latin typeface="Georgia" panose="02040502050405020303" pitchFamily="18" charset="0"/>
              </a:rPr>
              <a:t>HalleluYah</a:t>
            </a:r>
            <a:r>
              <a:rPr lang="en-US" sz="2400" i="1" dirty="0">
                <a:solidFill>
                  <a:srgbClr val="008080"/>
                </a:solidFill>
                <a:latin typeface="Georgia" panose="02040502050405020303" pitchFamily="18" charset="0"/>
              </a:rPr>
              <a:t> Scriptures)</a:t>
            </a:r>
          </a:p>
          <a:p>
            <a:pPr>
              <a:buClr>
                <a:srgbClr val="FF0000"/>
              </a:buClr>
              <a:buFont typeface="Arial Rounded MT Bold" panose="020F0704030504030204" pitchFamily="34" charset="0"/>
              <a:buChar char="?"/>
            </a:pPr>
            <a:r>
              <a:rPr lang="en-US" dirty="0"/>
              <a:t>  Was </a:t>
            </a:r>
            <a:r>
              <a:rPr lang="en-US" b="1" dirty="0">
                <a:solidFill>
                  <a:srgbClr val="0000FF"/>
                </a:solidFill>
              </a:rPr>
              <a:t>Yahusha</a:t>
            </a:r>
            <a:r>
              <a:rPr lang="en-US" dirty="0"/>
              <a:t> operating on a calendar </a:t>
            </a:r>
            <a:r>
              <a:rPr lang="en-US" b="1" u="sng" dirty="0">
                <a:solidFill>
                  <a:srgbClr val="FF6600"/>
                </a:solidFill>
              </a:rPr>
              <a:t>IN OPPOSITION TO</a:t>
            </a:r>
            <a:r>
              <a:rPr lang="en-US" b="1" dirty="0">
                <a:solidFill>
                  <a:srgbClr val="FF6600"/>
                </a:solidFill>
              </a:rPr>
              <a:t> </a:t>
            </a:r>
            <a:r>
              <a:rPr lang="en-US" dirty="0"/>
              <a:t>the               </a:t>
            </a:r>
            <a:br>
              <a:rPr lang="en-US" dirty="0"/>
            </a:br>
            <a:r>
              <a:rPr lang="en-US" dirty="0"/>
              <a:t>which had become enforced after the death of Hezekiah?  </a:t>
            </a:r>
          </a:p>
          <a:p>
            <a:pPr>
              <a:buClr>
                <a:srgbClr val="FF0000"/>
              </a:buClr>
              <a:buFont typeface="Arial Rounded MT Bold" panose="020F0704030504030204" pitchFamily="34" charset="0"/>
              <a:buChar char="?"/>
            </a:pPr>
            <a:r>
              <a:rPr lang="en-US" dirty="0"/>
              <a:t>  Is the Metonic Cycle, the same lunar based calendar that is recorded by the </a:t>
            </a:r>
            <a:r>
              <a:rPr lang="en-US" dirty="0" err="1"/>
              <a:t>Zadokite</a:t>
            </a:r>
            <a:r>
              <a:rPr lang="en-US" dirty="0"/>
              <a:t> priests of Qumran; the one they so vehemently abhorred because it had insidiously crept into the 2</a:t>
            </a:r>
            <a:r>
              <a:rPr lang="en-US" baseline="30000" dirty="0"/>
              <a:t>nd</a:t>
            </a:r>
            <a:r>
              <a:rPr lang="en-US" dirty="0"/>
              <a:t> Temple era worship </a:t>
            </a:r>
            <a:r>
              <a:rPr lang="en-US" b="1" dirty="0">
                <a:solidFill>
                  <a:srgbClr val="FF0000"/>
                </a:solidFill>
              </a:rPr>
              <a:t>traditions?</a:t>
            </a:r>
          </a:p>
          <a:p>
            <a:pPr>
              <a:buClr>
                <a:srgbClr val="FF0000"/>
              </a:buClr>
              <a:buFont typeface="Arial Rounded MT Bold" panose="020F0704030504030204" pitchFamily="34" charset="0"/>
              <a:buChar char="?"/>
            </a:pPr>
            <a:r>
              <a:rPr lang="en-US" b="1" dirty="0">
                <a:solidFill>
                  <a:srgbClr val="FF0000"/>
                </a:solidFill>
              </a:rPr>
              <a:t>  Is this lunar based calendar one of the reasons why the Essenes of Qumran abandoned the Tabernacle for their seclusion from evil traditions, and also the imposter leadership derived from the Hasmonean period leading into the 2</a:t>
            </a:r>
            <a:r>
              <a:rPr lang="en-US" b="1" baseline="30000" dirty="0">
                <a:solidFill>
                  <a:srgbClr val="FF0000"/>
                </a:solidFill>
              </a:rPr>
              <a:t>nd</a:t>
            </a:r>
            <a:r>
              <a:rPr lang="en-US" b="1" dirty="0">
                <a:solidFill>
                  <a:srgbClr val="FF0000"/>
                </a:solidFill>
              </a:rPr>
              <a:t> Temple era?</a:t>
            </a:r>
          </a:p>
        </p:txBody>
      </p:sp>
      <p:sp>
        <p:nvSpPr>
          <p:cNvPr id="4" name="Slide Number Placeholder 3"/>
          <p:cNvSpPr>
            <a:spLocks noGrp="1"/>
          </p:cNvSpPr>
          <p:nvPr>
            <p:ph type="sldNum" sz="quarter" idx="12"/>
          </p:nvPr>
        </p:nvSpPr>
        <p:spPr>
          <a:xfrm>
            <a:off x="9119759" y="6356350"/>
            <a:ext cx="2743200" cy="365125"/>
          </a:xfrm>
        </p:spPr>
        <p:txBody>
          <a:bodyPr/>
          <a:lstStyle/>
          <a:p>
            <a:fld id="{0B555D82-D20F-4DB7-B3E9-7B7EAC2F87A9}" type="slidenum">
              <a:rPr lang="en-US" smtClean="0">
                <a:solidFill>
                  <a:schemeClr val="tx1"/>
                </a:solidFill>
              </a:rPr>
              <a:t>55</a:t>
            </a:fld>
            <a:endParaRPr lang="en-US" dirty="0">
              <a:solidFill>
                <a:schemeClr val="tx1"/>
              </a:solidFill>
            </a:endParaRPr>
          </a:p>
        </p:txBody>
      </p:sp>
      <p:sp>
        <p:nvSpPr>
          <p:cNvPr id="5" name="Rectangle 4"/>
          <p:cNvSpPr/>
          <p:nvPr/>
        </p:nvSpPr>
        <p:spPr>
          <a:xfrm>
            <a:off x="4434838" y="1668814"/>
            <a:ext cx="2760290" cy="468085"/>
          </a:xfrm>
          <a:prstGeom prst="rect">
            <a:avLst/>
          </a:prstGeom>
          <a:solidFill>
            <a:schemeClr val="bg1">
              <a:lumMod val="95000"/>
            </a:schemeClr>
          </a:solid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ts val="1000"/>
              </a:spcBef>
              <a:buClr>
                <a:srgbClr val="0000CC"/>
              </a:buClr>
            </a:pPr>
            <a:r>
              <a:rPr lang="en-US" sz="3200" strike="sngStrike" dirty="0">
                <a:solidFill>
                  <a:prstClr val="black"/>
                </a:solidFill>
              </a:rPr>
              <a:t> </a:t>
            </a:r>
            <a:r>
              <a:rPr lang="en-US" sz="3200" b="1" dirty="0">
                <a:solidFill>
                  <a:srgbClr val="0000FF"/>
                </a:solidFill>
              </a:rPr>
              <a:t>Yahuah’s</a:t>
            </a:r>
            <a:r>
              <a:rPr lang="en-US" sz="3200" dirty="0">
                <a:solidFill>
                  <a:srgbClr val="0000FF"/>
                </a:solidFill>
              </a:rPr>
              <a:t> Will?</a:t>
            </a:r>
          </a:p>
        </p:txBody>
      </p:sp>
      <p:sp>
        <p:nvSpPr>
          <p:cNvPr id="6" name="Rectangle 5"/>
          <p:cNvSpPr/>
          <p:nvPr/>
        </p:nvSpPr>
        <p:spPr>
          <a:xfrm>
            <a:off x="9533939" y="3070106"/>
            <a:ext cx="2266121" cy="3578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C0099"/>
                </a:solidFill>
                <a:effectLst>
                  <a:glow rad="88900">
                    <a:srgbClr val="00FF00"/>
                  </a:glow>
                </a:effectLst>
              </a:rPr>
              <a:t>Metonic Cycle</a:t>
            </a:r>
            <a:endParaRPr lang="en-US" dirty="0"/>
          </a:p>
        </p:txBody>
      </p:sp>
    </p:spTree>
    <p:extLst>
      <p:ext uri="{BB962C8B-B14F-4D97-AF65-F5344CB8AC3E}">
        <p14:creationId xmlns:p14="http://schemas.microsoft.com/office/powerpoint/2010/main" val="405899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3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par>
                                <p:cTn id="22" presetID="22" presetClass="entr" presetSubtype="8" repeatCount="4000" fill="hold" nodeType="with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wipe(left)">
                                      <p:cBhvr>
                                        <p:cTn id="24" dur="10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1" dur="5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5" presetClass="entr" presetSubtype="0"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2000"/>
                                        <p:tgtEl>
                                          <p:spTgt spid="3">
                                            <p:txEl>
                                              <p:pRg st="4" end="4"/>
                                            </p:txEl>
                                          </p:spTgt>
                                        </p:tgtEl>
                                      </p:cBhvr>
                                    </p:animEffect>
                                    <p:anim calcmode="lin" valueType="num">
                                      <p:cBhvr>
                                        <p:cTn id="37"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38"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2114" y="247748"/>
            <a:ext cx="8027771" cy="748145"/>
          </a:xfrm>
          <a:solidFill>
            <a:srgbClr val="DDF024"/>
          </a:solidFill>
          <a:ln>
            <a:solidFill>
              <a:schemeClr val="tx1"/>
            </a:solidFill>
          </a:ln>
          <a:effectLst>
            <a:glow rad="139700">
              <a:schemeClr val="accent2">
                <a:satMod val="175000"/>
                <a:alpha val="40000"/>
              </a:schemeClr>
            </a:glow>
          </a:effectLst>
          <a:scene3d>
            <a:camera prst="orthographicFront"/>
            <a:lightRig rig="threePt" dir="t"/>
          </a:scene3d>
          <a:sp3d>
            <a:bevelT w="114300" prst="artDeco"/>
          </a:sp3d>
        </p:spPr>
        <p:txBody>
          <a:bodyPr anchor="b">
            <a:normAutofit/>
            <a:sp3d extrusionH="57150">
              <a:bevelT w="82550" h="38100" prst="coolSlant"/>
            </a:sp3d>
          </a:bodyPr>
          <a:lstStyle/>
          <a:p>
            <a:pPr algn="ctr"/>
            <a:r>
              <a:rPr lang="en-US" sz="4000" b="1" dirty="0">
                <a:solidFill>
                  <a:srgbClr val="FF6600"/>
                </a:solidFill>
                <a:effectLst>
                  <a:outerShdw blurRad="50800" dist="50800" dir="5400000" algn="ctr" rotWithShape="0">
                    <a:srgbClr val="00FF00"/>
                  </a:outerShdw>
                </a:effectLst>
                <a:latin typeface="Snap ITC" panose="04040A07060A02020202" pitchFamily="82" charset="0"/>
                <a:ea typeface="+mn-ea"/>
                <a:cs typeface="+mn-cs"/>
              </a:rPr>
              <a:t>IN OPPOSITION TO - ?</a:t>
            </a:r>
            <a:endParaRPr lang="en-US" sz="4000" dirty="0">
              <a:solidFill>
                <a:srgbClr val="00B050"/>
              </a:solidFill>
              <a:effectLst>
                <a:outerShdw blurRad="50800" dist="50800" dir="5400000" algn="ctr" rotWithShape="0">
                  <a:srgbClr val="00FF00"/>
                </a:outerShdw>
              </a:effectLst>
              <a:latin typeface="Snap ITC" panose="04040A07060A02020202" pitchFamily="82" charset="0"/>
            </a:endParaRPr>
          </a:p>
        </p:txBody>
      </p:sp>
      <p:sp>
        <p:nvSpPr>
          <p:cNvPr id="3" name="Content Placeholder 2"/>
          <p:cNvSpPr>
            <a:spLocks noGrp="1"/>
          </p:cNvSpPr>
          <p:nvPr>
            <p:ph idx="1"/>
          </p:nvPr>
        </p:nvSpPr>
        <p:spPr>
          <a:xfrm>
            <a:off x="218941" y="1263132"/>
            <a:ext cx="11719773" cy="5383647"/>
          </a:xfrm>
          <a:solidFill>
            <a:schemeClr val="accent3">
              <a:lumMod val="20000"/>
              <a:lumOff val="80000"/>
            </a:schemeClr>
          </a:solidFill>
          <a:ln w="38100">
            <a:solidFill>
              <a:schemeClr val="accent6">
                <a:lumMod val="75000"/>
              </a:schemeClr>
            </a:solidFill>
          </a:ln>
          <a:effectLst>
            <a:glow rad="228600">
              <a:schemeClr val="accent6">
                <a:satMod val="175000"/>
                <a:alpha val="40000"/>
              </a:schemeClr>
            </a:glow>
          </a:effectLst>
          <a:scene3d>
            <a:camera prst="orthographicFront"/>
            <a:lightRig rig="threePt" dir="t"/>
          </a:scene3d>
          <a:sp3d>
            <a:bevelT w="114300" prst="artDeco"/>
          </a:sp3d>
        </p:spPr>
        <p:txBody>
          <a:bodyPr>
            <a:noAutofit/>
            <a:sp3d extrusionH="57150">
              <a:bevelT w="82550" h="38100" prst="coolSlant"/>
            </a:sp3d>
          </a:bodyPr>
          <a:lstStyle/>
          <a:p>
            <a:pPr>
              <a:buClr>
                <a:srgbClr val="FF0000"/>
              </a:buClr>
              <a:buFont typeface="Arial Rounded MT Bold" panose="020F0704030504030204" pitchFamily="34" charset="0"/>
              <a:buChar char="?"/>
            </a:pPr>
            <a:r>
              <a:rPr lang="en-US" dirty="0"/>
              <a:t>  </a:t>
            </a:r>
            <a:r>
              <a:rPr lang="en-US" b="1" u="sng" dirty="0">
                <a:solidFill>
                  <a:srgbClr val="CC00FF"/>
                </a:solidFill>
              </a:rPr>
              <a:t>Did Yahusha OPPOSE</a:t>
            </a:r>
            <a:r>
              <a:rPr lang="en-US" b="1" dirty="0">
                <a:solidFill>
                  <a:srgbClr val="CC00FF"/>
                </a:solidFill>
              </a:rPr>
              <a:t> - </a:t>
            </a:r>
          </a:p>
          <a:p>
            <a:pPr>
              <a:buClr>
                <a:srgbClr val="FF0000"/>
              </a:buClr>
              <a:buFont typeface="Arial Rounded MT Bold" panose="020F0704030504030204" pitchFamily="34" charset="0"/>
              <a:buChar char="?"/>
            </a:pPr>
            <a:endParaRPr lang="en-US" dirty="0"/>
          </a:p>
          <a:p>
            <a:pPr marL="0" indent="0">
              <a:buClr>
                <a:srgbClr val="FF0000"/>
              </a:buClr>
              <a:buNone/>
            </a:pPr>
            <a:r>
              <a:rPr lang="en-US" dirty="0"/>
              <a:t> </a:t>
            </a:r>
            <a:r>
              <a:rPr lang="en-US" dirty="0">
                <a:solidFill>
                  <a:srgbClr val="008080"/>
                </a:solidFill>
                <a:latin typeface="Georgia" panose="02040502050405020303" pitchFamily="18" charset="0"/>
              </a:rPr>
              <a:t>John 7:7</a:t>
            </a:r>
            <a:r>
              <a:rPr lang="en-US" dirty="0">
                <a:solidFill>
                  <a:prstClr val="black"/>
                </a:solidFill>
                <a:latin typeface="Georgia" panose="02040502050405020303" pitchFamily="18" charset="0"/>
              </a:rPr>
              <a:t>  </a:t>
            </a:r>
            <a:r>
              <a:rPr lang="en-US" sz="3600" dirty="0">
                <a:solidFill>
                  <a:prstClr val="black"/>
                </a:solidFill>
                <a:latin typeface="Georgia" panose="02040502050405020303" pitchFamily="18" charset="0"/>
              </a:rPr>
              <a:t>“It is impossible for the world to hate you, 	but it hates Me   - </a:t>
            </a:r>
            <a:r>
              <a:rPr lang="en-US" sz="4000" dirty="0">
                <a:ln>
                  <a:solidFill>
                    <a:srgbClr val="00FF00"/>
                  </a:solidFill>
                </a:ln>
                <a:solidFill>
                  <a:srgbClr val="CC00FF"/>
                </a:solidFill>
                <a:latin typeface="Snap ITC" panose="04040A07060A02020202" pitchFamily="82" charset="0"/>
              </a:rPr>
              <a:t>because</a:t>
            </a:r>
            <a:r>
              <a:rPr lang="en-US" sz="6000" dirty="0">
                <a:solidFill>
                  <a:prstClr val="black"/>
                </a:solidFill>
                <a:latin typeface="Snap ITC" panose="04040A07060A02020202" pitchFamily="82" charset="0"/>
              </a:rPr>
              <a:t> </a:t>
            </a:r>
            <a:br>
              <a:rPr lang="en-US" sz="6000" dirty="0">
                <a:solidFill>
                  <a:prstClr val="black"/>
                </a:solidFill>
                <a:latin typeface="Snap ITC" panose="04040A07060A02020202" pitchFamily="82" charset="0"/>
              </a:rPr>
            </a:br>
            <a:r>
              <a:rPr lang="en-US" sz="6000" dirty="0">
                <a:solidFill>
                  <a:prstClr val="black"/>
                </a:solidFill>
                <a:latin typeface="Snap ITC" panose="04040A07060A02020202" pitchFamily="82" charset="0"/>
              </a:rPr>
              <a:t>	</a:t>
            </a:r>
            <a:r>
              <a:rPr lang="en-US" sz="6000" dirty="0">
                <a:ln>
                  <a:solidFill>
                    <a:srgbClr val="FFFF00"/>
                  </a:solidFill>
                </a:ln>
                <a:solidFill>
                  <a:srgbClr val="222BDC"/>
                </a:solidFill>
                <a:effectLst>
                  <a:outerShdw blurRad="50800" dist="50800" dir="5400000" algn="ctr" rotWithShape="0">
                    <a:srgbClr val="CC00FF"/>
                  </a:outerShdw>
                </a:effectLst>
                <a:latin typeface="Snap ITC" panose="04040A07060A02020202" pitchFamily="82" charset="0"/>
              </a:rPr>
              <a:t>I bear witness of it, </a:t>
            </a:r>
            <a:r>
              <a:rPr lang="en-US" sz="6000" dirty="0">
                <a:solidFill>
                  <a:prstClr val="black"/>
                </a:solidFill>
                <a:latin typeface="Snap ITC" panose="04040A07060A02020202" pitchFamily="82" charset="0"/>
              </a:rPr>
              <a:t/>
            </a:r>
            <a:br>
              <a:rPr lang="en-US" sz="6000" dirty="0">
                <a:solidFill>
                  <a:prstClr val="black"/>
                </a:solidFill>
                <a:latin typeface="Snap ITC" panose="04040A07060A02020202" pitchFamily="82" charset="0"/>
              </a:rPr>
            </a:br>
            <a:r>
              <a:rPr lang="en-US" sz="6000" dirty="0">
                <a:solidFill>
                  <a:prstClr val="black"/>
                </a:solidFill>
                <a:latin typeface="Snap ITC" panose="04040A07060A02020202" pitchFamily="82" charset="0"/>
              </a:rPr>
              <a:t>				</a:t>
            </a:r>
            <a:r>
              <a:rPr lang="en-US" sz="3600" dirty="0">
                <a:solidFill>
                  <a:prstClr val="black"/>
                </a:solidFill>
                <a:latin typeface="Georgia" panose="02040502050405020303" pitchFamily="18" charset="0"/>
              </a:rPr>
              <a:t>that </a:t>
            </a:r>
            <a:r>
              <a:rPr lang="en-US" sz="3600" b="1" dirty="0">
                <a:solidFill>
                  <a:prstClr val="black"/>
                </a:solidFill>
                <a:effectLst>
                  <a:outerShdw blurRad="50800" dist="50800" dir="5400000" sx="102000" sy="102000" algn="ctr" rotWithShape="0">
                    <a:srgbClr val="FF0000"/>
                  </a:outerShdw>
                </a:effectLst>
                <a:latin typeface="Georgia" panose="02040502050405020303" pitchFamily="18" charset="0"/>
              </a:rPr>
              <a:t>its works are wicked</a:t>
            </a:r>
            <a:r>
              <a:rPr lang="en-US" sz="3600" b="1" dirty="0" smtClean="0">
                <a:solidFill>
                  <a:prstClr val="black"/>
                </a:solidFill>
                <a:effectLst>
                  <a:outerShdw blurRad="50800" dist="50800" dir="5400000" sx="102000" sy="102000" algn="ctr" rotWithShape="0">
                    <a:srgbClr val="FF0000"/>
                  </a:outerShdw>
                </a:effectLst>
                <a:latin typeface="Georgia" panose="02040502050405020303" pitchFamily="18" charset="0"/>
              </a:rPr>
              <a:t>.” </a:t>
            </a:r>
            <a:r>
              <a:rPr lang="en-US" sz="3600" b="1" dirty="0" smtClean="0">
                <a:effectLst>
                  <a:outerShdw blurRad="50800" dist="50800" dir="5400000" sx="102000" sy="102000" algn="ctr" rotWithShape="0">
                    <a:srgbClr val="FF0000"/>
                  </a:outerShdw>
                </a:effectLst>
              </a:rPr>
              <a:t>  </a:t>
            </a:r>
            <a:endParaRPr lang="en-US" sz="3600" b="1" dirty="0">
              <a:effectLst>
                <a:outerShdw blurRad="50800" dist="50800" dir="5400000" sx="102000" sy="102000" algn="ctr" rotWithShape="0">
                  <a:srgbClr val="FF0000"/>
                </a:outerShdw>
              </a:effectLst>
            </a:endParaRPr>
          </a:p>
          <a:p>
            <a:pPr marL="0" indent="0">
              <a:buClr>
                <a:srgbClr val="FF0000"/>
              </a:buClr>
              <a:buNone/>
            </a:pPr>
            <a:r>
              <a:rPr lang="en-US" sz="3600" b="1" dirty="0"/>
              <a:t>Are we j</a:t>
            </a:r>
            <a:r>
              <a:rPr lang="en-US" sz="3600" b="1" u="sng" dirty="0"/>
              <a:t>ust readin</a:t>
            </a:r>
            <a:r>
              <a:rPr lang="en-US" sz="3600" b="1" dirty="0"/>
              <a:t>g our Scripture? </a:t>
            </a:r>
            <a:r>
              <a:rPr lang="en-US" sz="3600" b="1" u="sng" dirty="0"/>
              <a:t>Or</a:t>
            </a:r>
            <a:r>
              <a:rPr lang="en-US" sz="3600" b="1" dirty="0"/>
              <a:t> are we </a:t>
            </a:r>
            <a:r>
              <a:rPr lang="en-US" sz="3600" b="1" dirty="0">
                <a:effectLst>
                  <a:outerShdw blurRad="50800" dist="50800" dir="5400000" algn="ctr" rotWithShape="0">
                    <a:srgbClr val="00FF00"/>
                  </a:outerShdw>
                </a:effectLst>
              </a:rPr>
              <a:t>EXAMINING 	AND </a:t>
            </a:r>
            <a:r>
              <a:rPr lang="en-US" sz="3600" b="1" u="sng" dirty="0">
                <a:effectLst>
                  <a:outerShdw blurRad="50800" dist="50800" dir="5400000" algn="ctr" rotWithShape="0">
                    <a:srgbClr val="00FF00"/>
                  </a:outerShdw>
                </a:effectLst>
              </a:rPr>
              <a:t>INTERNALIZING</a:t>
            </a:r>
            <a:r>
              <a:rPr lang="en-US" sz="3600" b="1" dirty="0"/>
              <a:t> - </a:t>
            </a:r>
            <a:r>
              <a:rPr lang="en-US" sz="3600" b="1" dirty="0">
                <a:solidFill>
                  <a:srgbClr val="222BDC"/>
                </a:solidFill>
                <a:effectLst>
                  <a:outerShdw blurRad="50800" dist="50800" dir="5400000" sx="101000" sy="101000" algn="ctr" rotWithShape="0">
                    <a:srgbClr val="FF99FF"/>
                  </a:outerShdw>
                </a:effectLst>
              </a:rPr>
              <a:t>Yahusha’s </a:t>
            </a:r>
            <a:r>
              <a:rPr lang="en-US" sz="3600" b="1" u="sng" dirty="0">
                <a:solidFill>
                  <a:srgbClr val="222BDC"/>
                </a:solidFill>
                <a:effectLst>
                  <a:outerShdw blurRad="50800" dist="50800" dir="5400000" sx="101000" sy="101000" algn="ctr" rotWithShape="0">
                    <a:srgbClr val="FF99FF"/>
                  </a:outerShdw>
                </a:effectLst>
              </a:rPr>
              <a:t>s</a:t>
            </a:r>
            <a:r>
              <a:rPr lang="en-US" sz="3600" b="1" dirty="0">
                <a:solidFill>
                  <a:srgbClr val="222BDC"/>
                </a:solidFill>
                <a:effectLst>
                  <a:outerShdw blurRad="50800" dist="50800" dir="5400000" sx="101000" sy="101000" algn="ctr" rotWithShape="0">
                    <a:srgbClr val="FF99FF"/>
                  </a:outerShdw>
                </a:effectLst>
              </a:rPr>
              <a:t>p</a:t>
            </a:r>
            <a:r>
              <a:rPr lang="en-US" sz="3600" b="1" u="sng" dirty="0">
                <a:solidFill>
                  <a:srgbClr val="222BDC"/>
                </a:solidFill>
                <a:effectLst>
                  <a:outerShdw blurRad="50800" dist="50800" dir="5400000" sx="101000" sy="101000" algn="ctr" rotWithShape="0">
                    <a:srgbClr val="FF99FF"/>
                  </a:outerShdw>
                </a:effectLst>
              </a:rPr>
              <a:t>oken</a:t>
            </a:r>
            <a:r>
              <a:rPr lang="en-US" sz="3600" b="1" dirty="0">
                <a:solidFill>
                  <a:srgbClr val="222BDC"/>
                </a:solidFill>
                <a:effectLst>
                  <a:outerShdw blurRad="50800" dist="50800" dir="5400000" sx="101000" sy="101000" algn="ctr" rotWithShape="0">
                    <a:srgbClr val="FF99FF"/>
                  </a:outerShdw>
                </a:effectLst>
              </a:rPr>
              <a:t> words?            </a:t>
            </a:r>
            <a:r>
              <a:rPr lang="en-US" sz="3600" dirty="0"/>
              <a:t/>
            </a:r>
            <a:br>
              <a:rPr lang="en-US" sz="3600" dirty="0"/>
            </a:br>
            <a:endParaRPr lang="en-US" sz="3600" b="1" dirty="0">
              <a:solidFill>
                <a:srgbClr val="FF0000"/>
              </a:solidFill>
            </a:endParaRPr>
          </a:p>
        </p:txBody>
      </p:sp>
      <p:sp>
        <p:nvSpPr>
          <p:cNvPr id="4" name="Slide Number Placeholder 3"/>
          <p:cNvSpPr>
            <a:spLocks noGrp="1"/>
          </p:cNvSpPr>
          <p:nvPr>
            <p:ph type="sldNum" sz="quarter" idx="12"/>
          </p:nvPr>
        </p:nvSpPr>
        <p:spPr>
          <a:xfrm>
            <a:off x="9119759" y="6356350"/>
            <a:ext cx="2743200" cy="365125"/>
          </a:xfrm>
        </p:spPr>
        <p:txBody>
          <a:bodyPr/>
          <a:lstStyle/>
          <a:p>
            <a:fld id="{0B555D82-D20F-4DB7-B3E9-7B7EAC2F87A9}" type="slidenum">
              <a:rPr lang="en-US" smtClean="0">
                <a:solidFill>
                  <a:schemeClr val="tx1"/>
                </a:solidFill>
              </a:rPr>
              <a:t>56</a:t>
            </a:fld>
            <a:endParaRPr lang="en-US" dirty="0">
              <a:solidFill>
                <a:schemeClr val="tx1"/>
              </a:solidFill>
            </a:endParaRPr>
          </a:p>
        </p:txBody>
      </p:sp>
      <p:sp>
        <p:nvSpPr>
          <p:cNvPr id="6" name="Rectangle 5"/>
          <p:cNvSpPr/>
          <p:nvPr/>
        </p:nvSpPr>
        <p:spPr>
          <a:xfrm>
            <a:off x="3590338" y="1481649"/>
            <a:ext cx="5865633" cy="5785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US" sz="4000" b="1" dirty="0">
                <a:solidFill>
                  <a:srgbClr val="CC0099"/>
                </a:solidFill>
                <a:effectLst>
                  <a:glow rad="88900">
                    <a:srgbClr val="00FF00"/>
                  </a:glow>
                </a:effectLst>
              </a:rPr>
              <a:t>Man’s Metonic Cycle?</a:t>
            </a:r>
            <a:endParaRPr lang="en-US" sz="4000" dirty="0"/>
          </a:p>
        </p:txBody>
      </p:sp>
      <p:cxnSp>
        <p:nvCxnSpPr>
          <p:cNvPr id="8" name="Straight Connector 7">
            <a:extLst>
              <a:ext uri="{FF2B5EF4-FFF2-40B4-BE49-F238E27FC236}">
                <a16:creationId xmlns="" xmlns:a16="http://schemas.microsoft.com/office/drawing/2014/main" id="{4F08106F-28D0-4A2B-8290-1E0C24E14A45}"/>
              </a:ext>
            </a:extLst>
          </p:cNvPr>
          <p:cNvCxnSpPr/>
          <p:nvPr/>
        </p:nvCxnSpPr>
        <p:spPr>
          <a:xfrm>
            <a:off x="1301675" y="4518206"/>
            <a:ext cx="8638391" cy="0"/>
          </a:xfrm>
          <a:prstGeom prst="line">
            <a:avLst/>
          </a:prstGeom>
          <a:ln w="76200">
            <a:solidFill>
              <a:srgbClr val="CC00FF"/>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 xmlns:a16="http://schemas.microsoft.com/office/drawing/2014/main" id="{3ADD6A2E-5224-4EA3-9E4D-6F7AE1E17FDD}"/>
              </a:ext>
            </a:extLst>
          </p:cNvPr>
          <p:cNvSpPr/>
          <p:nvPr/>
        </p:nvSpPr>
        <p:spPr>
          <a:xfrm>
            <a:off x="9856084" y="-1782624"/>
            <a:ext cx="1667435" cy="12076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HERE!</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78648" y="1100091"/>
            <a:ext cx="1822306" cy="1184498"/>
          </a:xfrm>
          <a:prstGeom prst="ellipse">
            <a:avLst/>
          </a:prstGeom>
          <a:ln w="63500" cap="rnd">
            <a:solidFill>
              <a:srgbClr val="333333"/>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3" descr="C:\Users\Rae\Desktop\yellow face oooh clear.png">
            <a:extLst>
              <a:ext uri="{FF2B5EF4-FFF2-40B4-BE49-F238E27FC236}">
                <a16:creationId xmlns="" xmlns:a16="http://schemas.microsoft.com/office/drawing/2014/main" id="{E19CFDE3-2CEE-44DF-9E3C-43DBB27F37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43217" y="3829167"/>
            <a:ext cx="1690195" cy="167473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907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 presetClass="entr" presetSubtype="10" fill="hold" nodeType="afterEffect">
                                  <p:stCondLst>
                                    <p:cond delay="4250"/>
                                  </p:stCondLst>
                                  <p:childTnLst>
                                    <p:set>
                                      <p:cBhvr>
                                        <p:cTn id="17" dur="1" fill="hold">
                                          <p:stCondLst>
                                            <p:cond delay="0"/>
                                          </p:stCondLst>
                                        </p:cTn>
                                        <p:tgtEl>
                                          <p:spTgt spid="11"/>
                                        </p:tgtEl>
                                        <p:attrNameLst>
                                          <p:attrName>style.visibility</p:attrName>
                                        </p:attrNameLst>
                                      </p:cBhvr>
                                      <p:to>
                                        <p:strVal val="visible"/>
                                      </p:to>
                                    </p:set>
                                    <p:animEffect transition="in" filter="checkerboard(across)">
                                      <p:cBhvr>
                                        <p:cTn id="18" dur="125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000"/>
                                        <p:tgtEl>
                                          <p:spTgt spid="3">
                                            <p:txEl>
                                              <p:pRg st="3" end="3"/>
                                            </p:txEl>
                                          </p:spTgt>
                                        </p:tgtEl>
                                      </p:cBhvr>
                                    </p:animEffect>
                                    <p:anim calcmode="lin" valueType="num">
                                      <p:cBhvr>
                                        <p:cTn id="2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pattFill prst="diagBrick">
          <a:fgClr>
            <a:schemeClr val="tx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0223" y="148335"/>
            <a:ext cx="10594922" cy="779317"/>
          </a:xfrm>
          <a:solidFill>
            <a:schemeClr val="bg1">
              <a:lumMod val="85000"/>
            </a:schemeClr>
          </a:solidFill>
          <a:ln w="28575">
            <a:solidFill>
              <a:srgbClr val="FF3399"/>
            </a:solidFill>
          </a:ln>
          <a:effectLst>
            <a:glow rad="127000">
              <a:srgbClr val="34E9FC"/>
            </a:glow>
          </a:effectLst>
          <a:scene3d>
            <a:camera prst="orthographicFront"/>
            <a:lightRig rig="threePt" dir="t"/>
          </a:scene3d>
          <a:sp3d>
            <a:bevelT/>
          </a:sp3d>
        </p:spPr>
        <p:txBody>
          <a:bodyPr/>
          <a:lstStyle/>
          <a:p>
            <a:pPr algn="ctr"/>
            <a:r>
              <a:rPr lang="en-US" dirty="0"/>
              <a:t>What about a </a:t>
            </a:r>
            <a:r>
              <a:rPr lang="en-US" b="1" u="sng" dirty="0">
                <a:effectLst>
                  <a:glow rad="63500">
                    <a:srgbClr val="00FF00"/>
                  </a:glow>
                </a:effectLst>
              </a:rPr>
              <a:t>second witness</a:t>
            </a:r>
            <a:r>
              <a:rPr lang="en-US" b="1" dirty="0">
                <a:effectLst>
                  <a:glow rad="63500">
                    <a:srgbClr val="00FF00"/>
                  </a:glow>
                </a:effectLst>
              </a:rPr>
              <a:t> </a:t>
            </a:r>
            <a:r>
              <a:rPr lang="en-US" b="1" dirty="0"/>
              <a:t>- </a:t>
            </a:r>
            <a:r>
              <a:rPr lang="en-US" dirty="0"/>
              <a:t>from </a:t>
            </a:r>
            <a:r>
              <a:rPr lang="en-US" b="1" dirty="0">
                <a:solidFill>
                  <a:srgbClr val="0000FF"/>
                </a:solidFill>
              </a:rPr>
              <a:t>Yahusha?</a:t>
            </a:r>
          </a:p>
        </p:txBody>
      </p:sp>
      <p:sp>
        <p:nvSpPr>
          <p:cNvPr id="3" name="Content Placeholder 2"/>
          <p:cNvSpPr>
            <a:spLocks noGrp="1"/>
          </p:cNvSpPr>
          <p:nvPr>
            <p:ph idx="1"/>
          </p:nvPr>
        </p:nvSpPr>
        <p:spPr>
          <a:xfrm>
            <a:off x="249307" y="1080654"/>
            <a:ext cx="11684504" cy="5673438"/>
          </a:xfrm>
          <a:solidFill>
            <a:schemeClr val="bg1">
              <a:lumMod val="95000"/>
            </a:schemeClr>
          </a:solidFill>
          <a:ln w="38100">
            <a:solidFill>
              <a:srgbClr val="00B0F0"/>
            </a:solidFill>
          </a:ln>
          <a:scene3d>
            <a:camera prst="orthographicFront"/>
            <a:lightRig rig="threePt" dir="t"/>
          </a:scene3d>
          <a:sp3d>
            <a:bevelT prst="angle"/>
          </a:sp3d>
        </p:spPr>
        <p:txBody>
          <a:bodyPr lIns="182880" tIns="91440">
            <a:normAutofit/>
            <a:sp3d extrusionH="57150">
              <a:bevelT w="38100" h="38100" prst="angle"/>
            </a:sp3d>
          </a:bodyPr>
          <a:lstStyle/>
          <a:p>
            <a:pPr marL="365760" indent="-914400">
              <a:spcBef>
                <a:spcPts val="0"/>
              </a:spcBef>
              <a:spcAft>
                <a:spcPts val="1800"/>
              </a:spcAft>
              <a:buNone/>
            </a:pPr>
            <a:r>
              <a:rPr lang="en-US" b="1" dirty="0">
                <a:solidFill>
                  <a:srgbClr val="0000FF"/>
                </a:solidFill>
              </a:rPr>
              <a:t>Yahusha</a:t>
            </a:r>
            <a:r>
              <a:rPr lang="en-US" dirty="0"/>
              <a:t> is </a:t>
            </a:r>
            <a:r>
              <a:rPr lang="en-US" dirty="0">
                <a:solidFill>
                  <a:srgbClr val="9900CC"/>
                </a:solidFill>
                <a:latin typeface="Arial Black" panose="020B0A04020102020204" pitchFamily="34" charset="0"/>
              </a:rPr>
              <a:t>TWELVE</a:t>
            </a:r>
            <a:r>
              <a:rPr lang="en-US" dirty="0"/>
              <a:t> years old!  His parents took Him to </a:t>
            </a:r>
            <a:r>
              <a:rPr lang="en-US" dirty="0">
                <a:solidFill>
                  <a:srgbClr val="FF0000"/>
                </a:solidFill>
              </a:rPr>
              <a:t>“</a:t>
            </a:r>
            <a:r>
              <a:rPr lang="en-US" u="sng" dirty="0">
                <a:solidFill>
                  <a:srgbClr val="FF0000"/>
                </a:solidFill>
              </a:rPr>
              <a:t>the</a:t>
            </a:r>
            <a:r>
              <a:rPr lang="en-US" dirty="0">
                <a:solidFill>
                  <a:srgbClr val="FF0000"/>
                </a:solidFill>
              </a:rPr>
              <a:t>” </a:t>
            </a:r>
            <a:r>
              <a:rPr lang="en-US" dirty="0"/>
              <a:t>Passover. </a:t>
            </a:r>
          </a:p>
          <a:p>
            <a:pPr marL="365760" indent="-914400">
              <a:spcBef>
                <a:spcPts val="0"/>
              </a:spcBef>
              <a:spcAft>
                <a:spcPts val="1800"/>
              </a:spcAft>
              <a:buNone/>
            </a:pPr>
            <a:r>
              <a:rPr lang="en-US" dirty="0"/>
              <a:t>Please </a:t>
            </a:r>
            <a:r>
              <a:rPr lang="en-US" u="sng" dirty="0"/>
              <a:t>note ver</a:t>
            </a:r>
            <a:r>
              <a:rPr lang="en-US" dirty="0"/>
              <a:t>y </a:t>
            </a:r>
            <a:r>
              <a:rPr lang="en-US" u="sng" dirty="0"/>
              <a:t>carefull</a:t>
            </a:r>
            <a:r>
              <a:rPr lang="en-US" dirty="0"/>
              <a:t>y, the wording of this next text. </a:t>
            </a:r>
          </a:p>
          <a:p>
            <a:pPr marL="1828800" indent="-1828800">
              <a:spcBef>
                <a:spcPts val="0"/>
              </a:spcBef>
              <a:spcAft>
                <a:spcPts val="1800"/>
              </a:spcAft>
              <a:buNone/>
            </a:pPr>
            <a:r>
              <a:rPr lang="en-US" dirty="0">
                <a:solidFill>
                  <a:srgbClr val="008080"/>
                </a:solidFill>
                <a:latin typeface="Georgia" panose="02040502050405020303" pitchFamily="18" charset="0"/>
              </a:rPr>
              <a:t>Luke 2:42</a:t>
            </a:r>
            <a:r>
              <a:rPr lang="en-US" dirty="0">
                <a:solidFill>
                  <a:prstClr val="black"/>
                </a:solidFill>
                <a:latin typeface="Georgia" panose="02040502050405020303" pitchFamily="18" charset="0"/>
              </a:rPr>
              <a:t>	</a:t>
            </a:r>
            <a:r>
              <a:rPr lang="en-US" dirty="0">
                <a:solidFill>
                  <a:schemeClr val="accent2">
                    <a:lumMod val="75000"/>
                  </a:schemeClr>
                </a:solidFill>
                <a:latin typeface="Georgia" panose="02040502050405020303" pitchFamily="18" charset="0"/>
              </a:rPr>
              <a:t>And when He was </a:t>
            </a:r>
            <a:r>
              <a:rPr lang="en-US" b="1" u="sng" dirty="0">
                <a:solidFill>
                  <a:srgbClr val="9900CC"/>
                </a:solidFill>
                <a:latin typeface="Georgia" panose="02040502050405020303" pitchFamily="18" charset="0"/>
              </a:rPr>
              <a:t>twelve</a:t>
            </a:r>
            <a:r>
              <a:rPr lang="en-US" dirty="0">
                <a:solidFill>
                  <a:schemeClr val="accent2">
                    <a:lumMod val="75000"/>
                  </a:schemeClr>
                </a:solidFill>
                <a:latin typeface="Georgia" panose="02040502050405020303" pitchFamily="18" charset="0"/>
              </a:rPr>
              <a:t> years old, they went up to </a:t>
            </a:r>
            <a:r>
              <a:rPr lang="en-US" dirty="0" err="1">
                <a:solidFill>
                  <a:schemeClr val="accent2">
                    <a:lumMod val="75000"/>
                  </a:schemeClr>
                </a:solidFill>
                <a:latin typeface="Georgia" panose="02040502050405020303" pitchFamily="18" charset="0"/>
              </a:rPr>
              <a:t>Yerushalayim</a:t>
            </a:r>
            <a:r>
              <a:rPr lang="en-US" dirty="0">
                <a:solidFill>
                  <a:schemeClr val="accent2">
                    <a:lumMod val="75000"/>
                  </a:schemeClr>
                </a:solidFill>
                <a:latin typeface="Georgia" panose="02040502050405020303" pitchFamily="18" charset="0"/>
              </a:rPr>
              <a:t> 							</a:t>
            </a:r>
            <a:r>
              <a:rPr lang="en-US" dirty="0">
                <a:solidFill>
                  <a:srgbClr val="FF0000"/>
                </a:solidFill>
                <a:latin typeface="Arial Black" panose="020B0A04020102020204" pitchFamily="34" charset="0"/>
              </a:rPr>
              <a:t>									   </a:t>
            </a:r>
            <a:r>
              <a:rPr lang="en-US" sz="2000" i="1" dirty="0">
                <a:solidFill>
                  <a:srgbClr val="008080"/>
                </a:solidFill>
                <a:latin typeface="Georgia" panose="02040502050405020303" pitchFamily="18" charset="0"/>
              </a:rPr>
              <a:t>The Scriptures</a:t>
            </a:r>
          </a:p>
          <a:p>
            <a:pPr marL="365760" indent="-914400">
              <a:spcBef>
                <a:spcPts val="0"/>
              </a:spcBef>
              <a:spcAft>
                <a:spcPts val="1800"/>
              </a:spcAft>
              <a:buNone/>
            </a:pPr>
            <a:r>
              <a:rPr lang="en-US" dirty="0">
                <a:latin typeface="Arial Black" panose="020B0A04020102020204" pitchFamily="34" charset="0"/>
              </a:rPr>
              <a:t>Question:  </a:t>
            </a:r>
            <a:r>
              <a:rPr lang="en-US" dirty="0">
                <a:solidFill>
                  <a:srgbClr val="FF0000"/>
                </a:solidFill>
              </a:rPr>
              <a:t>Have you ever questioned why the Scriptures tell us it was according to the </a:t>
            </a:r>
            <a:r>
              <a:rPr lang="en-US" b="1" dirty="0"/>
              <a:t>p</a:t>
            </a:r>
            <a:r>
              <a:rPr lang="en-US" b="1" u="sng" dirty="0"/>
              <a:t>ractice of the festival</a:t>
            </a:r>
            <a:r>
              <a:rPr lang="en-US" b="1" dirty="0"/>
              <a:t> </a:t>
            </a:r>
            <a:r>
              <a:rPr lang="en-US" dirty="0">
                <a:solidFill>
                  <a:srgbClr val="FF0000"/>
                </a:solidFill>
              </a:rPr>
              <a:t>– instead of saying – </a:t>
            </a:r>
            <a:r>
              <a:rPr lang="en-US" dirty="0">
                <a:solidFill>
                  <a:srgbClr val="00B050"/>
                </a:solidFill>
                <a:latin typeface="Arial Black" panose="020B0A04020102020204" pitchFamily="34" charset="0"/>
              </a:rPr>
              <a:t>according to the Torah?</a:t>
            </a:r>
          </a:p>
          <a:p>
            <a:pPr marL="1828800" indent="-1828800">
              <a:spcBef>
                <a:spcPts val="0"/>
              </a:spcBef>
              <a:spcAft>
                <a:spcPts val="1800"/>
              </a:spcAft>
              <a:buNone/>
            </a:pPr>
            <a:r>
              <a:rPr lang="en-US" dirty="0">
                <a:solidFill>
                  <a:srgbClr val="008080"/>
                </a:solidFill>
                <a:latin typeface="Georgia" panose="02040502050405020303" pitchFamily="18" charset="0"/>
              </a:rPr>
              <a:t>Luke 2:42</a:t>
            </a:r>
            <a:r>
              <a:rPr lang="en-US" dirty="0">
                <a:solidFill>
                  <a:prstClr val="black"/>
                </a:solidFill>
                <a:latin typeface="Georgia" panose="02040502050405020303" pitchFamily="18" charset="0"/>
              </a:rPr>
              <a:t>	</a:t>
            </a:r>
            <a:r>
              <a:rPr lang="en-US" dirty="0">
                <a:solidFill>
                  <a:schemeClr val="accent2">
                    <a:lumMod val="75000"/>
                  </a:schemeClr>
                </a:solidFill>
                <a:latin typeface="Georgia" panose="02040502050405020303" pitchFamily="18" charset="0"/>
              </a:rPr>
              <a:t>And when he was </a:t>
            </a:r>
            <a:r>
              <a:rPr lang="en-US" b="1" dirty="0">
                <a:solidFill>
                  <a:srgbClr val="9900CC"/>
                </a:solidFill>
                <a:latin typeface="Georgia" panose="02040502050405020303" pitchFamily="18" charset="0"/>
              </a:rPr>
              <a:t>twelve</a:t>
            </a:r>
            <a:r>
              <a:rPr lang="en-US" dirty="0">
                <a:solidFill>
                  <a:schemeClr val="accent2">
                    <a:lumMod val="75000"/>
                  </a:schemeClr>
                </a:solidFill>
                <a:latin typeface="Georgia" panose="02040502050405020303" pitchFamily="18" charset="0"/>
              </a:rPr>
              <a:t> years old, they went up to Jerusalem </a:t>
            </a:r>
            <a:r>
              <a:rPr lang="en-US" b="1" u="sng" dirty="0">
                <a:solidFill>
                  <a:srgbClr val="FF0000"/>
                </a:solidFill>
                <a:latin typeface="Georgia" panose="02040502050405020303" pitchFamily="18" charset="0"/>
              </a:rPr>
              <a:t>after the custom of the feast</a:t>
            </a:r>
            <a:r>
              <a:rPr lang="en-US" b="1" dirty="0">
                <a:solidFill>
                  <a:srgbClr val="FF0000"/>
                </a:solidFill>
                <a:latin typeface="Georgia" panose="02040502050405020303" pitchFamily="18" charset="0"/>
              </a:rPr>
              <a:t>. </a:t>
            </a:r>
            <a:r>
              <a:rPr lang="en-US" dirty="0">
                <a:solidFill>
                  <a:prstClr val="black"/>
                </a:solidFill>
                <a:latin typeface="Georgia" panose="02040502050405020303" pitchFamily="18" charset="0"/>
              </a:rPr>
              <a:t>	</a:t>
            </a:r>
            <a:r>
              <a:rPr lang="en-US" sz="2000" i="1" dirty="0">
                <a:solidFill>
                  <a:srgbClr val="008080"/>
                </a:solidFill>
                <a:latin typeface="Georgia" panose="02040502050405020303" pitchFamily="18" charset="0"/>
              </a:rPr>
              <a:t>KJV</a:t>
            </a:r>
          </a:p>
          <a:p>
            <a:pPr marL="365760" indent="-914400">
              <a:spcBef>
                <a:spcPts val="0"/>
              </a:spcBef>
              <a:spcAft>
                <a:spcPts val="1200"/>
              </a:spcAft>
              <a:buNone/>
            </a:pPr>
            <a:r>
              <a:rPr lang="en-US" b="1" u="sng" dirty="0"/>
              <a:t>What</a:t>
            </a:r>
            <a:r>
              <a:rPr lang="en-US" b="1" dirty="0"/>
              <a:t>, </a:t>
            </a:r>
            <a:r>
              <a:rPr lang="en-US" dirty="0"/>
              <a:t>and/or </a:t>
            </a:r>
            <a:r>
              <a:rPr lang="en-US" b="1" u="sng" dirty="0"/>
              <a:t>who</a:t>
            </a:r>
            <a:r>
              <a:rPr lang="en-US" b="1" dirty="0"/>
              <a:t>, </a:t>
            </a:r>
            <a:r>
              <a:rPr lang="en-US" dirty="0"/>
              <a:t>set the </a:t>
            </a:r>
            <a:r>
              <a:rPr lang="en-US" dirty="0">
                <a:latin typeface="Cooper Black" panose="0208090404030B020404" pitchFamily="18" charset="0"/>
              </a:rPr>
              <a:t>customs of </a:t>
            </a:r>
            <a:r>
              <a:rPr lang="en-US" u="sng" dirty="0">
                <a:latin typeface="Cooper Black" panose="0208090404030B020404" pitchFamily="18" charset="0"/>
              </a:rPr>
              <a:t>this</a:t>
            </a:r>
            <a:r>
              <a:rPr lang="en-US" dirty="0">
                <a:latin typeface="Cooper Black" panose="0208090404030B020404" pitchFamily="18" charset="0"/>
              </a:rPr>
              <a:t> feast </a:t>
            </a:r>
            <a:r>
              <a:rPr lang="en-US" dirty="0"/>
              <a:t>of the </a:t>
            </a:r>
            <a:r>
              <a:rPr lang="en-US" b="1" i="1" u="sng" dirty="0"/>
              <a:t>Yehudim</a:t>
            </a:r>
            <a:r>
              <a:rPr lang="en-US" dirty="0"/>
              <a:t> (Jews)?</a:t>
            </a:r>
          </a:p>
        </p:txBody>
      </p:sp>
      <p:sp>
        <p:nvSpPr>
          <p:cNvPr id="4" name="Slide Number Placeholder 3"/>
          <p:cNvSpPr>
            <a:spLocks noGrp="1"/>
          </p:cNvSpPr>
          <p:nvPr>
            <p:ph type="sldNum" sz="quarter" idx="12"/>
          </p:nvPr>
        </p:nvSpPr>
        <p:spPr>
          <a:xfrm>
            <a:off x="9119759" y="6325177"/>
            <a:ext cx="2743200" cy="365125"/>
          </a:xfrm>
        </p:spPr>
        <p:txBody>
          <a:bodyPr/>
          <a:lstStyle/>
          <a:p>
            <a:fld id="{0B555D82-D20F-4DB7-B3E9-7B7EAC2F87A9}" type="slidenum">
              <a:rPr lang="en-US" smtClean="0">
                <a:solidFill>
                  <a:schemeClr val="tx1"/>
                </a:solidFill>
              </a:rPr>
              <a:t>57</a:t>
            </a:fld>
            <a:endParaRPr lang="en-US" dirty="0">
              <a:solidFill>
                <a:schemeClr val="tx1"/>
              </a:solidFill>
            </a:endParaRPr>
          </a:p>
        </p:txBody>
      </p:sp>
      <p:sp>
        <p:nvSpPr>
          <p:cNvPr id="5" name="Rectangle 4"/>
          <p:cNvSpPr/>
          <p:nvPr/>
        </p:nvSpPr>
        <p:spPr>
          <a:xfrm>
            <a:off x="4424560" y="2756935"/>
            <a:ext cx="6411999" cy="4320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r>
              <a:rPr lang="en-US" sz="2800" dirty="0">
                <a:solidFill>
                  <a:srgbClr val="FF0000"/>
                </a:solidFill>
                <a:latin typeface="Arial Black" panose="020B0A04020102020204" pitchFamily="34" charset="0"/>
              </a:rPr>
              <a:t>according to the practice of the </a:t>
            </a:r>
          </a:p>
        </p:txBody>
      </p:sp>
      <p:sp>
        <p:nvSpPr>
          <p:cNvPr id="6" name="Rectangle 5"/>
          <p:cNvSpPr/>
          <p:nvPr/>
        </p:nvSpPr>
        <p:spPr>
          <a:xfrm>
            <a:off x="2202286" y="3212184"/>
            <a:ext cx="1751527" cy="3606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r>
              <a:rPr lang="en-US" sz="2800" dirty="0">
                <a:solidFill>
                  <a:srgbClr val="FF0000"/>
                </a:solidFill>
                <a:latin typeface="Arial Black" panose="020B0A04020102020204" pitchFamily="34" charset="0"/>
              </a:rPr>
              <a:t>festival.</a:t>
            </a:r>
          </a:p>
        </p:txBody>
      </p:sp>
    </p:spTree>
    <p:extLst>
      <p:ext uri="{BB962C8B-B14F-4D97-AF65-F5344CB8AC3E}">
        <p14:creationId xmlns:p14="http://schemas.microsoft.com/office/powerpoint/2010/main" val="2841046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400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80">
                                          <p:stCondLst>
                                            <p:cond delay="0"/>
                                          </p:stCondLst>
                                        </p:cTn>
                                        <p:tgtEl>
                                          <p:spTgt spid="3">
                                            <p:txEl>
                                              <p:pRg st="2" end="2"/>
                                            </p:txEl>
                                          </p:spTgt>
                                        </p:tgtEl>
                                      </p:cBhvr>
                                    </p:animEffect>
                                    <p:anim calcmode="lin" valueType="num">
                                      <p:cBhvr>
                                        <p:cTn id="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2" end="2"/>
                                            </p:txEl>
                                          </p:spTgt>
                                        </p:tgtEl>
                                      </p:cBhvr>
                                      <p:to x="100000" y="60000"/>
                                    </p:animScale>
                                    <p:animScale>
                                      <p:cBhvr>
                                        <p:cTn id="14" dur="166" decel="50000">
                                          <p:stCondLst>
                                            <p:cond delay="676"/>
                                          </p:stCondLst>
                                        </p:cTn>
                                        <p:tgtEl>
                                          <p:spTgt spid="3">
                                            <p:txEl>
                                              <p:pRg st="2" end="2"/>
                                            </p:txEl>
                                          </p:spTgt>
                                        </p:tgtEl>
                                      </p:cBhvr>
                                      <p:to x="100000" y="100000"/>
                                    </p:animScale>
                                    <p:animScale>
                                      <p:cBhvr>
                                        <p:cTn id="15" dur="26">
                                          <p:stCondLst>
                                            <p:cond delay="1312"/>
                                          </p:stCondLst>
                                        </p:cTn>
                                        <p:tgtEl>
                                          <p:spTgt spid="3">
                                            <p:txEl>
                                              <p:pRg st="2" end="2"/>
                                            </p:txEl>
                                          </p:spTgt>
                                        </p:tgtEl>
                                      </p:cBhvr>
                                      <p:to x="100000" y="80000"/>
                                    </p:animScale>
                                    <p:animScale>
                                      <p:cBhvr>
                                        <p:cTn id="16" dur="166" decel="50000">
                                          <p:stCondLst>
                                            <p:cond delay="1338"/>
                                          </p:stCondLst>
                                        </p:cTn>
                                        <p:tgtEl>
                                          <p:spTgt spid="3">
                                            <p:txEl>
                                              <p:pRg st="2" end="2"/>
                                            </p:txEl>
                                          </p:spTgt>
                                        </p:tgtEl>
                                      </p:cBhvr>
                                      <p:to x="100000" y="100000"/>
                                    </p:animScale>
                                    <p:animScale>
                                      <p:cBhvr>
                                        <p:cTn id="17" dur="26">
                                          <p:stCondLst>
                                            <p:cond delay="1642"/>
                                          </p:stCondLst>
                                        </p:cTn>
                                        <p:tgtEl>
                                          <p:spTgt spid="3">
                                            <p:txEl>
                                              <p:pRg st="2" end="2"/>
                                            </p:txEl>
                                          </p:spTgt>
                                        </p:tgtEl>
                                      </p:cBhvr>
                                      <p:to x="100000" y="90000"/>
                                    </p:animScale>
                                    <p:animScale>
                                      <p:cBhvr>
                                        <p:cTn id="18" dur="166" decel="50000">
                                          <p:stCondLst>
                                            <p:cond delay="1668"/>
                                          </p:stCondLst>
                                        </p:cTn>
                                        <p:tgtEl>
                                          <p:spTgt spid="3">
                                            <p:txEl>
                                              <p:pRg st="2" end="2"/>
                                            </p:txEl>
                                          </p:spTgt>
                                        </p:tgtEl>
                                      </p:cBhvr>
                                      <p:to x="100000" y="100000"/>
                                    </p:animScale>
                                    <p:animScale>
                                      <p:cBhvr>
                                        <p:cTn id="19" dur="26">
                                          <p:stCondLst>
                                            <p:cond delay="1808"/>
                                          </p:stCondLst>
                                        </p:cTn>
                                        <p:tgtEl>
                                          <p:spTgt spid="3">
                                            <p:txEl>
                                              <p:pRg st="2" end="2"/>
                                            </p:txEl>
                                          </p:spTgt>
                                        </p:tgtEl>
                                      </p:cBhvr>
                                      <p:to x="100000" y="95000"/>
                                    </p:animScale>
                                    <p:animScale>
                                      <p:cBhvr>
                                        <p:cTn id="20" dur="166" decel="50000">
                                          <p:stCondLst>
                                            <p:cond delay="1834"/>
                                          </p:stCondLst>
                                        </p:cTn>
                                        <p:tgtEl>
                                          <p:spTgt spid="3">
                                            <p:txEl>
                                              <p:pRg st="2" end="2"/>
                                            </p:txEl>
                                          </p:spTgt>
                                        </p:tgtEl>
                                      </p:cBhvr>
                                      <p:to x="100000" y="100000"/>
                                    </p:animScale>
                                  </p:childTnLst>
                                </p:cTn>
                              </p:par>
                              <p:par>
                                <p:cTn id="21" presetID="26" presetClass="entr" presetSubtype="0" fill="hold" grpId="0" nodeType="withEffect">
                                  <p:stCondLst>
                                    <p:cond delay="400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80">
                                          <p:stCondLst>
                                            <p:cond delay="0"/>
                                          </p:stCondLst>
                                        </p:cTn>
                                        <p:tgtEl>
                                          <p:spTgt spid="5"/>
                                        </p:tgtEl>
                                      </p:cBhvr>
                                    </p:animEffect>
                                    <p:anim calcmode="lin" valueType="num">
                                      <p:cBhvr>
                                        <p:cTn id="2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gtEl>
                                      </p:cBhvr>
                                      <p:to x="100000" y="60000"/>
                                    </p:animScale>
                                    <p:animScale>
                                      <p:cBhvr>
                                        <p:cTn id="30" dur="166" decel="50000">
                                          <p:stCondLst>
                                            <p:cond delay="676"/>
                                          </p:stCondLst>
                                        </p:cTn>
                                        <p:tgtEl>
                                          <p:spTgt spid="5"/>
                                        </p:tgtEl>
                                      </p:cBhvr>
                                      <p:to x="100000" y="100000"/>
                                    </p:animScale>
                                    <p:animScale>
                                      <p:cBhvr>
                                        <p:cTn id="31" dur="26">
                                          <p:stCondLst>
                                            <p:cond delay="1312"/>
                                          </p:stCondLst>
                                        </p:cTn>
                                        <p:tgtEl>
                                          <p:spTgt spid="5"/>
                                        </p:tgtEl>
                                      </p:cBhvr>
                                      <p:to x="100000" y="80000"/>
                                    </p:animScale>
                                    <p:animScale>
                                      <p:cBhvr>
                                        <p:cTn id="32" dur="166" decel="50000">
                                          <p:stCondLst>
                                            <p:cond delay="1338"/>
                                          </p:stCondLst>
                                        </p:cTn>
                                        <p:tgtEl>
                                          <p:spTgt spid="5"/>
                                        </p:tgtEl>
                                      </p:cBhvr>
                                      <p:to x="100000" y="100000"/>
                                    </p:animScale>
                                    <p:animScale>
                                      <p:cBhvr>
                                        <p:cTn id="33" dur="26">
                                          <p:stCondLst>
                                            <p:cond delay="1642"/>
                                          </p:stCondLst>
                                        </p:cTn>
                                        <p:tgtEl>
                                          <p:spTgt spid="5"/>
                                        </p:tgtEl>
                                      </p:cBhvr>
                                      <p:to x="100000" y="90000"/>
                                    </p:animScale>
                                    <p:animScale>
                                      <p:cBhvr>
                                        <p:cTn id="34" dur="166" decel="50000">
                                          <p:stCondLst>
                                            <p:cond delay="1668"/>
                                          </p:stCondLst>
                                        </p:cTn>
                                        <p:tgtEl>
                                          <p:spTgt spid="5"/>
                                        </p:tgtEl>
                                      </p:cBhvr>
                                      <p:to x="100000" y="100000"/>
                                    </p:animScale>
                                    <p:animScale>
                                      <p:cBhvr>
                                        <p:cTn id="35" dur="26">
                                          <p:stCondLst>
                                            <p:cond delay="1808"/>
                                          </p:stCondLst>
                                        </p:cTn>
                                        <p:tgtEl>
                                          <p:spTgt spid="5"/>
                                        </p:tgtEl>
                                      </p:cBhvr>
                                      <p:to x="100000" y="95000"/>
                                    </p:animScale>
                                    <p:animScale>
                                      <p:cBhvr>
                                        <p:cTn id="36" dur="166" decel="50000">
                                          <p:stCondLst>
                                            <p:cond delay="1834"/>
                                          </p:stCondLst>
                                        </p:cTn>
                                        <p:tgtEl>
                                          <p:spTgt spid="5"/>
                                        </p:tgtEl>
                                      </p:cBhvr>
                                      <p:to x="100000" y="100000"/>
                                    </p:animScale>
                                  </p:childTnLst>
                                </p:cTn>
                              </p:par>
                              <p:par>
                                <p:cTn id="37" presetID="26" presetClass="entr" presetSubtype="0" fill="hold" grpId="0" nodeType="withEffect">
                                  <p:stCondLst>
                                    <p:cond delay="400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580">
                                          <p:stCondLst>
                                            <p:cond delay="0"/>
                                          </p:stCondLst>
                                        </p:cTn>
                                        <p:tgtEl>
                                          <p:spTgt spid="6"/>
                                        </p:tgtEl>
                                      </p:cBhvr>
                                    </p:animEffect>
                                    <p:anim calcmode="lin" valueType="num">
                                      <p:cBhvr>
                                        <p:cTn id="4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5" dur="26">
                                          <p:stCondLst>
                                            <p:cond delay="650"/>
                                          </p:stCondLst>
                                        </p:cTn>
                                        <p:tgtEl>
                                          <p:spTgt spid="6"/>
                                        </p:tgtEl>
                                      </p:cBhvr>
                                      <p:to x="100000" y="60000"/>
                                    </p:animScale>
                                    <p:animScale>
                                      <p:cBhvr>
                                        <p:cTn id="46" dur="166" decel="50000">
                                          <p:stCondLst>
                                            <p:cond delay="676"/>
                                          </p:stCondLst>
                                        </p:cTn>
                                        <p:tgtEl>
                                          <p:spTgt spid="6"/>
                                        </p:tgtEl>
                                      </p:cBhvr>
                                      <p:to x="100000" y="100000"/>
                                    </p:animScale>
                                    <p:animScale>
                                      <p:cBhvr>
                                        <p:cTn id="47" dur="26">
                                          <p:stCondLst>
                                            <p:cond delay="1312"/>
                                          </p:stCondLst>
                                        </p:cTn>
                                        <p:tgtEl>
                                          <p:spTgt spid="6"/>
                                        </p:tgtEl>
                                      </p:cBhvr>
                                      <p:to x="100000" y="80000"/>
                                    </p:animScale>
                                    <p:animScale>
                                      <p:cBhvr>
                                        <p:cTn id="48" dur="166" decel="50000">
                                          <p:stCondLst>
                                            <p:cond delay="1338"/>
                                          </p:stCondLst>
                                        </p:cTn>
                                        <p:tgtEl>
                                          <p:spTgt spid="6"/>
                                        </p:tgtEl>
                                      </p:cBhvr>
                                      <p:to x="100000" y="100000"/>
                                    </p:animScale>
                                    <p:animScale>
                                      <p:cBhvr>
                                        <p:cTn id="49" dur="26">
                                          <p:stCondLst>
                                            <p:cond delay="1642"/>
                                          </p:stCondLst>
                                        </p:cTn>
                                        <p:tgtEl>
                                          <p:spTgt spid="6"/>
                                        </p:tgtEl>
                                      </p:cBhvr>
                                      <p:to x="100000" y="90000"/>
                                    </p:animScale>
                                    <p:animScale>
                                      <p:cBhvr>
                                        <p:cTn id="50" dur="166" decel="50000">
                                          <p:stCondLst>
                                            <p:cond delay="1668"/>
                                          </p:stCondLst>
                                        </p:cTn>
                                        <p:tgtEl>
                                          <p:spTgt spid="6"/>
                                        </p:tgtEl>
                                      </p:cBhvr>
                                      <p:to x="100000" y="100000"/>
                                    </p:animScale>
                                    <p:animScale>
                                      <p:cBhvr>
                                        <p:cTn id="51" dur="26">
                                          <p:stCondLst>
                                            <p:cond delay="1808"/>
                                          </p:stCondLst>
                                        </p:cTn>
                                        <p:tgtEl>
                                          <p:spTgt spid="6"/>
                                        </p:tgtEl>
                                      </p:cBhvr>
                                      <p:to x="100000" y="95000"/>
                                    </p:animScale>
                                    <p:animScale>
                                      <p:cBhvr>
                                        <p:cTn id="52" dur="166" decel="50000">
                                          <p:stCondLst>
                                            <p:cond delay="1834"/>
                                          </p:stCondLst>
                                        </p:cTn>
                                        <p:tgtEl>
                                          <p:spTgt spid="6"/>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nodeType="clickEffect">
                                  <p:stCondLst>
                                    <p:cond delay="0"/>
                                  </p:stCondLst>
                                  <p:childTnLst>
                                    <p:set>
                                      <p:cBhvr>
                                        <p:cTn id="56" dur="1" fill="hold">
                                          <p:stCondLst>
                                            <p:cond delay="0"/>
                                          </p:stCondLst>
                                        </p:cTn>
                                        <p:tgtEl>
                                          <p:spTgt spid="3">
                                            <p:txEl>
                                              <p:pRg st="3" end="3"/>
                                            </p:txEl>
                                          </p:spTgt>
                                        </p:tgtEl>
                                        <p:attrNameLst>
                                          <p:attrName>style.visibility</p:attrName>
                                        </p:attrNameLst>
                                      </p:cBhvr>
                                      <p:to>
                                        <p:strVal val="visible"/>
                                      </p:to>
                                    </p:set>
                                    <p:anim calcmode="lin" valueType="num">
                                      <p:cBhvr>
                                        <p:cTn id="5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5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5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60" dur="1000"/>
                                        <p:tgtEl>
                                          <p:spTgt spid="3">
                                            <p:txEl>
                                              <p:pRg st="3" end="3"/>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
                                            <p:txEl>
                                              <p:pRg st="4" end="4"/>
                                            </p:txEl>
                                          </p:spTgt>
                                        </p:tgtEl>
                                        <p:attrNameLst>
                                          <p:attrName>style.visibility</p:attrName>
                                        </p:attrNameLst>
                                      </p:cBhvr>
                                      <p:to>
                                        <p:strVal val="visible"/>
                                      </p:to>
                                    </p:set>
                                    <p:animEffect transition="in" filter="fade">
                                      <p:cBhvr>
                                        <p:cTn id="65" dur="500"/>
                                        <p:tgtEl>
                                          <p:spTgt spid="3">
                                            <p:txEl>
                                              <p:pRg st="4" end="4"/>
                                            </p:txEl>
                                          </p:spTgt>
                                        </p:tgtEl>
                                      </p:cBhvr>
                                    </p:animEffect>
                                  </p:childTnLst>
                                </p:cTn>
                              </p:par>
                              <p:par>
                                <p:cTn id="66" presetID="10" presetClass="entr" presetSubtype="0" fill="hold" nodeType="withEffect">
                                  <p:stCondLst>
                                    <p:cond delay="0"/>
                                  </p:stCondLst>
                                  <p:childTnLst>
                                    <p:set>
                                      <p:cBhvr>
                                        <p:cTn id="67" dur="1" fill="hold">
                                          <p:stCondLst>
                                            <p:cond delay="0"/>
                                          </p:stCondLst>
                                        </p:cTn>
                                        <p:tgtEl>
                                          <p:spTgt spid="3">
                                            <p:txEl>
                                              <p:pRg st="5" end="5"/>
                                            </p:txEl>
                                          </p:spTgt>
                                        </p:tgtEl>
                                        <p:attrNameLst>
                                          <p:attrName>style.visibility</p:attrName>
                                        </p:attrNameLst>
                                      </p:cBhvr>
                                      <p:to>
                                        <p:strVal val="visible"/>
                                      </p:to>
                                    </p:set>
                                    <p:animEffect transition="in" filter="fade">
                                      <p:cBhvr>
                                        <p:cTn id="6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865" y="218210"/>
            <a:ext cx="11845635" cy="752852"/>
          </a:xfrm>
          <a:solidFill>
            <a:schemeClr val="accent2"/>
          </a:solidFill>
          <a:ln w="38100">
            <a:solidFill>
              <a:srgbClr val="CC0099"/>
            </a:solidFill>
          </a:ln>
          <a:effectLst>
            <a:glow rad="228600">
              <a:schemeClr val="accent6">
                <a:satMod val="175000"/>
                <a:alpha val="40000"/>
              </a:schemeClr>
            </a:glow>
          </a:effectLst>
          <a:scene3d>
            <a:camera prst="orthographicFront"/>
            <a:lightRig rig="threePt" dir="t"/>
          </a:scene3d>
          <a:sp3d>
            <a:bevelT/>
          </a:sp3d>
        </p:spPr>
        <p:txBody>
          <a:bodyPr>
            <a:normAutofit/>
          </a:bodyPr>
          <a:lstStyle/>
          <a:p>
            <a:pPr algn="ctr"/>
            <a:r>
              <a:rPr lang="en-US" b="1" dirty="0"/>
              <a:t>“customs of the feast” </a:t>
            </a:r>
            <a:r>
              <a:rPr lang="en-US" dirty="0"/>
              <a:t>– </a:t>
            </a:r>
            <a:r>
              <a:rPr lang="en-US" b="1" dirty="0">
                <a:latin typeface="+mn-lt"/>
              </a:rPr>
              <a:t>“A Mistake in translation?”</a:t>
            </a:r>
          </a:p>
        </p:txBody>
      </p:sp>
      <p:sp>
        <p:nvSpPr>
          <p:cNvPr id="3" name="Content Placeholder 2"/>
          <p:cNvSpPr>
            <a:spLocks noGrp="1"/>
          </p:cNvSpPr>
          <p:nvPr>
            <p:ph idx="1"/>
          </p:nvPr>
        </p:nvSpPr>
        <p:spPr>
          <a:xfrm>
            <a:off x="384467" y="1371602"/>
            <a:ext cx="11409222" cy="5256354"/>
          </a:xfrm>
          <a:solidFill>
            <a:schemeClr val="bg1"/>
          </a:solidFill>
          <a:ln w="57150">
            <a:solidFill>
              <a:srgbClr val="66FF33"/>
            </a:solidFill>
          </a:ln>
          <a:effectLst>
            <a:glow rad="228600">
              <a:schemeClr val="accent5">
                <a:satMod val="175000"/>
                <a:alpha val="40000"/>
              </a:schemeClr>
            </a:glow>
          </a:effectLst>
          <a:scene3d>
            <a:camera prst="orthographicFront"/>
            <a:lightRig rig="threePt" dir="t"/>
          </a:scene3d>
          <a:sp3d>
            <a:bevelT w="139700" h="139700" prst="divot"/>
          </a:sp3d>
        </p:spPr>
        <p:txBody>
          <a:bodyPr lIns="182880" tIns="182880">
            <a:normAutofit/>
            <a:sp3d extrusionH="57150">
              <a:bevelT w="38100" h="38100" prst="angle"/>
            </a:sp3d>
          </a:bodyPr>
          <a:lstStyle/>
          <a:p>
            <a:pPr marL="0" indent="0">
              <a:spcBef>
                <a:spcPts val="0"/>
              </a:spcBef>
              <a:spcAft>
                <a:spcPts val="1800"/>
              </a:spcAft>
              <a:buNone/>
            </a:pPr>
            <a:r>
              <a:rPr lang="en-US" sz="3200" dirty="0"/>
              <a:t>The Scriptures are very clear and </a:t>
            </a:r>
            <a:r>
              <a:rPr lang="en-US" sz="3200" b="1" i="1" dirty="0">
                <a:solidFill>
                  <a:srgbClr val="CC00FF"/>
                </a:solidFill>
              </a:rPr>
              <a:t>q</a:t>
            </a:r>
            <a:r>
              <a:rPr lang="en-US" sz="3200" b="1" i="1" u="sng" dirty="0">
                <a:solidFill>
                  <a:srgbClr val="CC00FF"/>
                </a:solidFill>
              </a:rPr>
              <a:t>uite ea</a:t>
            </a:r>
            <a:r>
              <a:rPr lang="en-US" sz="3200" b="1" i="1" dirty="0">
                <a:solidFill>
                  <a:srgbClr val="CC00FF"/>
                </a:solidFill>
              </a:rPr>
              <a:t>g</a:t>
            </a:r>
            <a:r>
              <a:rPr lang="en-US" sz="3200" b="1" i="1" u="sng" dirty="0">
                <a:solidFill>
                  <a:srgbClr val="CC00FF"/>
                </a:solidFill>
              </a:rPr>
              <a:t>er</a:t>
            </a:r>
            <a:r>
              <a:rPr lang="en-US" sz="3200" b="1" i="1" dirty="0">
                <a:solidFill>
                  <a:srgbClr val="CC00FF"/>
                </a:solidFill>
              </a:rPr>
              <a:t> </a:t>
            </a:r>
            <a:r>
              <a:rPr lang="en-US" sz="3200" dirty="0"/>
              <a:t>to tell us </a:t>
            </a:r>
            <a:r>
              <a:rPr lang="en-US" sz="3200" u="sng" dirty="0"/>
              <a:t>exactl</a:t>
            </a:r>
            <a:r>
              <a:rPr lang="en-US" sz="3200" dirty="0"/>
              <a:t>y</a:t>
            </a:r>
            <a:r>
              <a:rPr lang="en-US" sz="3200" u="sng" dirty="0"/>
              <a:t> when the</a:t>
            </a:r>
            <a:r>
              <a:rPr lang="en-US" sz="3200" dirty="0"/>
              <a:t> </a:t>
            </a:r>
            <a:r>
              <a:rPr lang="en-US" sz="3200" u="sng" dirty="0">
                <a:solidFill>
                  <a:srgbClr val="0000FF"/>
                </a:solidFill>
              </a:rPr>
              <a:t>Torah</a:t>
            </a:r>
            <a:r>
              <a:rPr lang="en-US" sz="3200" dirty="0"/>
              <a:t> </a:t>
            </a:r>
            <a:r>
              <a:rPr lang="en-US" sz="3200" u="sng" dirty="0"/>
              <a:t>is bein</a:t>
            </a:r>
            <a:r>
              <a:rPr lang="en-US" sz="3200" dirty="0"/>
              <a:t>g </a:t>
            </a:r>
            <a:r>
              <a:rPr lang="en-US" sz="3200" u="sng" dirty="0"/>
              <a:t>followed</a:t>
            </a:r>
            <a:r>
              <a:rPr lang="en-US" sz="3200" dirty="0"/>
              <a:t>.</a:t>
            </a:r>
          </a:p>
          <a:p>
            <a:pPr marL="2011680" indent="-2011680">
              <a:spcBef>
                <a:spcPts val="0"/>
              </a:spcBef>
              <a:spcAft>
                <a:spcPts val="1800"/>
              </a:spcAft>
              <a:buNone/>
            </a:pPr>
            <a:r>
              <a:rPr lang="en-US" sz="3200" dirty="0">
                <a:solidFill>
                  <a:srgbClr val="008080"/>
                </a:solidFill>
                <a:latin typeface="Georgia" panose="02040502050405020303" pitchFamily="18" charset="0"/>
              </a:rPr>
              <a:t>Luke 2:27</a:t>
            </a:r>
            <a:r>
              <a:rPr lang="en-US" sz="3200" dirty="0">
                <a:solidFill>
                  <a:prstClr val="black"/>
                </a:solidFill>
                <a:latin typeface="Georgia" panose="02040502050405020303" pitchFamily="18" charset="0"/>
              </a:rPr>
              <a:t>	</a:t>
            </a:r>
            <a:r>
              <a:rPr lang="en-US" sz="3200" dirty="0">
                <a:solidFill>
                  <a:schemeClr val="accent2">
                    <a:lumMod val="75000"/>
                  </a:schemeClr>
                </a:solidFill>
                <a:latin typeface="Georgia" panose="02040502050405020303" pitchFamily="18" charset="0"/>
              </a:rPr>
              <a:t>And he came in the Spirit into the Set-apart Place. And as the parents brought in the </a:t>
            </a:r>
            <a:r>
              <a:rPr lang="en-US" sz="3200" dirty="0">
                <a:solidFill>
                  <a:srgbClr val="0000FF"/>
                </a:solidFill>
                <a:latin typeface="Georgia" panose="02040502050405020303" pitchFamily="18" charset="0"/>
              </a:rPr>
              <a:t>Child </a:t>
            </a:r>
            <a:r>
              <a:rPr lang="he-IL" sz="3200" b="1" dirty="0">
                <a:solidFill>
                  <a:srgbClr val="0000FF"/>
                </a:solidFill>
                <a:latin typeface="SBL Hebrew"/>
              </a:rPr>
              <a:t>יהושע</a:t>
            </a:r>
            <a:r>
              <a:rPr lang="en-US" sz="3200" dirty="0">
                <a:solidFill>
                  <a:srgbClr val="0000FF"/>
                </a:solidFill>
                <a:latin typeface="Georgia" panose="02040502050405020303" pitchFamily="18" charset="0"/>
              </a:rPr>
              <a:t> </a:t>
            </a:r>
            <a:r>
              <a:rPr lang="en-US" sz="2400" b="1" dirty="0">
                <a:solidFill>
                  <a:srgbClr val="0000FF"/>
                </a:solidFill>
                <a:latin typeface="Georgia" panose="02040502050405020303" pitchFamily="18" charset="0"/>
              </a:rPr>
              <a:t>[Yahusha], </a:t>
            </a:r>
            <a:r>
              <a:rPr lang="en-US" sz="3200" dirty="0">
                <a:solidFill>
                  <a:schemeClr val="accent2">
                    <a:lumMod val="75000"/>
                  </a:schemeClr>
                </a:solidFill>
                <a:latin typeface="Georgia" panose="02040502050405020303" pitchFamily="18" charset="0"/>
              </a:rPr>
              <a:t>to do for Him </a:t>
            </a:r>
          </a:p>
          <a:p>
            <a:pPr marL="2011680" indent="-2011680">
              <a:spcBef>
                <a:spcPts val="0"/>
              </a:spcBef>
              <a:spcAft>
                <a:spcPts val="1800"/>
              </a:spcAft>
              <a:buNone/>
            </a:pPr>
            <a:endParaRPr lang="en-US" sz="3200" dirty="0">
              <a:solidFill>
                <a:schemeClr val="accent2">
                  <a:lumMod val="75000"/>
                </a:schemeClr>
              </a:solidFill>
              <a:latin typeface="Georgia" panose="02040502050405020303" pitchFamily="18" charset="0"/>
            </a:endParaRPr>
          </a:p>
          <a:p>
            <a:pPr marL="2011680" indent="-2011680">
              <a:spcBef>
                <a:spcPts val="0"/>
              </a:spcBef>
              <a:spcAft>
                <a:spcPts val="1800"/>
              </a:spcAft>
              <a:buNone/>
            </a:pPr>
            <a:r>
              <a:rPr lang="en-US" sz="3200" dirty="0">
                <a:solidFill>
                  <a:srgbClr val="008080"/>
                </a:solidFill>
                <a:latin typeface="Georgia" panose="02040502050405020303" pitchFamily="18" charset="0"/>
              </a:rPr>
              <a:t>Luke 2:39</a:t>
            </a:r>
            <a:r>
              <a:rPr lang="en-US" sz="3200" dirty="0">
                <a:solidFill>
                  <a:prstClr val="black"/>
                </a:solidFill>
                <a:latin typeface="Georgia" panose="02040502050405020303" pitchFamily="18" charset="0"/>
              </a:rPr>
              <a:t>	</a:t>
            </a:r>
            <a:r>
              <a:rPr lang="en-US" sz="3200" dirty="0">
                <a:solidFill>
                  <a:schemeClr val="accent2">
                    <a:lumMod val="75000"/>
                  </a:schemeClr>
                </a:solidFill>
                <a:latin typeface="Georgia" panose="02040502050405020303" pitchFamily="18" charset="0"/>
              </a:rPr>
              <a:t>And when they had accomplished all </a:t>
            </a:r>
            <a:r>
              <a:rPr lang="en-US" sz="3200" i="1" dirty="0">
                <a:solidFill>
                  <a:schemeClr val="accent2">
                    <a:lumMod val="75000"/>
                  </a:schemeClr>
                </a:solidFill>
                <a:latin typeface="Georgia" panose="02040502050405020303" pitchFamily="18" charset="0"/>
              </a:rPr>
              <a:t>matters</a:t>
            </a:r>
          </a:p>
          <a:p>
            <a:pPr marL="2011680" indent="-2011680">
              <a:spcBef>
                <a:spcPts val="0"/>
              </a:spcBef>
              <a:spcAft>
                <a:spcPts val="1800"/>
              </a:spcAft>
              <a:buNone/>
            </a:pPr>
            <a:r>
              <a:rPr lang="en-US" sz="3200" dirty="0">
                <a:solidFill>
                  <a:schemeClr val="accent2">
                    <a:lumMod val="75000"/>
                  </a:schemeClr>
                </a:solidFill>
                <a:latin typeface="Georgia" panose="02040502050405020303" pitchFamily="18" charset="0"/>
              </a:rPr>
              <a:t> 							 </a:t>
            </a:r>
            <a:r>
              <a:rPr lang="en-US" sz="3200" b="1" i="1" dirty="0">
                <a:solidFill>
                  <a:srgbClr val="9900CC"/>
                </a:solidFill>
                <a:latin typeface="Georgia" panose="02040502050405020303" pitchFamily="18" charset="0"/>
              </a:rPr>
              <a:t>of  </a:t>
            </a:r>
            <a:r>
              <a:rPr lang="he-IL" sz="3200" b="1" i="1" dirty="0">
                <a:solidFill>
                  <a:srgbClr val="0000FF"/>
                </a:solidFill>
                <a:latin typeface="SBL Hebrew"/>
              </a:rPr>
              <a:t>יהוה</a:t>
            </a:r>
            <a:r>
              <a:rPr lang="en-US" sz="3200" b="1" i="1" dirty="0">
                <a:solidFill>
                  <a:srgbClr val="0000FF"/>
                </a:solidFill>
                <a:latin typeface="Georgia" panose="02040502050405020303" pitchFamily="18" charset="0"/>
              </a:rPr>
              <a:t> </a:t>
            </a:r>
            <a:r>
              <a:rPr lang="en-US" sz="2400" b="1" i="1" dirty="0">
                <a:solidFill>
                  <a:srgbClr val="0000FF"/>
                </a:solidFill>
                <a:latin typeface="Georgia" panose="02040502050405020303" pitchFamily="18" charset="0"/>
              </a:rPr>
              <a:t>[Yahuah], </a:t>
            </a:r>
            <a:r>
              <a:rPr lang="en-US" sz="3200" dirty="0">
                <a:solidFill>
                  <a:schemeClr val="accent2">
                    <a:lumMod val="75000"/>
                  </a:schemeClr>
                </a:solidFill>
                <a:latin typeface="Georgia" panose="02040502050405020303" pitchFamily="18" charset="0"/>
              </a:rPr>
              <a:t>they returned to </a:t>
            </a:r>
            <a:r>
              <a:rPr lang="en-US" sz="3200" dirty="0" err="1">
                <a:solidFill>
                  <a:schemeClr val="accent2">
                    <a:lumMod val="75000"/>
                  </a:schemeClr>
                </a:solidFill>
                <a:latin typeface="Georgia" panose="02040502050405020303" pitchFamily="18" charset="0"/>
              </a:rPr>
              <a:t>Galil</a:t>
            </a:r>
            <a:r>
              <a:rPr lang="en-US" sz="3200" dirty="0">
                <a:solidFill>
                  <a:schemeClr val="accent2">
                    <a:lumMod val="75000"/>
                  </a:schemeClr>
                </a:solidFill>
                <a:latin typeface="Georgia" panose="02040502050405020303" pitchFamily="18" charset="0"/>
              </a:rPr>
              <a:t>, to their city </a:t>
            </a:r>
            <a:r>
              <a:rPr lang="en-US" sz="3200" dirty="0" err="1">
                <a:solidFill>
                  <a:schemeClr val="accent2">
                    <a:lumMod val="75000"/>
                  </a:schemeClr>
                </a:solidFill>
                <a:latin typeface="Georgia" panose="02040502050405020303" pitchFamily="18" charset="0"/>
              </a:rPr>
              <a:t>Natsareth</a:t>
            </a:r>
            <a:r>
              <a:rPr lang="en-US" sz="3200" dirty="0">
                <a:solidFill>
                  <a:schemeClr val="accent2">
                    <a:lumMod val="75000"/>
                  </a:schemeClr>
                </a:solidFill>
                <a:latin typeface="Georgia" panose="02040502050405020303" pitchFamily="18" charset="0"/>
              </a:rPr>
              <a:t>. </a:t>
            </a:r>
          </a:p>
        </p:txBody>
      </p:sp>
      <p:sp>
        <p:nvSpPr>
          <p:cNvPr id="4" name="Slide Number Placeholder 3"/>
          <p:cNvSpPr>
            <a:spLocks noGrp="1"/>
          </p:cNvSpPr>
          <p:nvPr>
            <p:ph type="sldNum" sz="quarter" idx="12"/>
          </p:nvPr>
        </p:nvSpPr>
        <p:spPr>
          <a:xfrm>
            <a:off x="8953503" y="6210876"/>
            <a:ext cx="2743200" cy="365125"/>
          </a:xfrm>
        </p:spPr>
        <p:txBody>
          <a:bodyPr/>
          <a:lstStyle/>
          <a:p>
            <a:fld id="{0B555D82-D20F-4DB7-B3E9-7B7EAC2F87A9}" type="slidenum">
              <a:rPr lang="en-US" smtClean="0">
                <a:solidFill>
                  <a:schemeClr val="tx1"/>
                </a:solidFill>
              </a:rPr>
              <a:t>58</a:t>
            </a:fld>
            <a:endParaRPr lang="en-US" dirty="0">
              <a:solidFill>
                <a:schemeClr val="tx1"/>
              </a:solidFill>
            </a:endParaRPr>
          </a:p>
        </p:txBody>
      </p:sp>
      <p:sp>
        <p:nvSpPr>
          <p:cNvPr id="5" name="Rectangle 4"/>
          <p:cNvSpPr/>
          <p:nvPr/>
        </p:nvSpPr>
        <p:spPr>
          <a:xfrm>
            <a:off x="1538612" y="4030952"/>
            <a:ext cx="9942188" cy="593002"/>
          </a:xfrm>
          <a:prstGeom prst="rect">
            <a:avLst/>
          </a:prstGeom>
          <a:solidFill>
            <a:schemeClr val="bg1">
              <a:lumMod val="95000"/>
            </a:schemeClr>
          </a:solidFill>
          <a:ln>
            <a:solidFill>
              <a:srgbClr val="34E9FC"/>
            </a:solidFill>
          </a:ln>
          <a:effectLst>
            <a:glow rad="139700">
              <a:schemeClr val="accent5">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lIns="91440" tIns="0" rtlCol="0" anchor="ctr">
            <a:sp3d extrusionH="57150">
              <a:bevelT w="38100" h="38100" prst="angle"/>
            </a:sp3d>
          </a:bodyPr>
          <a:lstStyle/>
          <a:p>
            <a:pPr algn="ctr"/>
            <a:r>
              <a:rPr lang="en-US" sz="3200" b="1" i="1" dirty="0">
                <a:solidFill>
                  <a:srgbClr val="CC00FF"/>
                </a:solidFill>
                <a:latin typeface="Georgia" panose="02040502050405020303" pitchFamily="18" charset="0"/>
              </a:rPr>
              <a:t>according to the usual practice of the Torah…</a:t>
            </a:r>
          </a:p>
        </p:txBody>
      </p:sp>
      <p:sp>
        <p:nvSpPr>
          <p:cNvPr id="6" name="Rectangle 5"/>
          <p:cNvSpPr/>
          <p:nvPr/>
        </p:nvSpPr>
        <p:spPr>
          <a:xfrm>
            <a:off x="2607366" y="5465768"/>
            <a:ext cx="5208104" cy="477833"/>
          </a:xfrm>
          <a:prstGeom prst="rect">
            <a:avLst/>
          </a:prstGeom>
          <a:solidFill>
            <a:schemeClr val="bg1">
              <a:lumMod val="95000"/>
            </a:schemeClr>
          </a:solidFill>
          <a:ln w="28575">
            <a:solidFill>
              <a:srgbClr val="00FF00"/>
            </a:solidFill>
          </a:ln>
          <a:effectLst>
            <a:glow rad="139700">
              <a:schemeClr val="accent1">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tIns="0" rtlCol="0" anchor="ctr">
            <a:sp3d extrusionH="57150">
              <a:bevelT w="38100" h="38100" prst="angle"/>
            </a:sp3d>
          </a:bodyPr>
          <a:lstStyle/>
          <a:p>
            <a:pPr algn="ctr"/>
            <a:r>
              <a:rPr lang="en-US" sz="3200" b="1" i="1" dirty="0">
                <a:solidFill>
                  <a:srgbClr val="CC00FF"/>
                </a:solidFill>
                <a:latin typeface="Georgia" panose="02040502050405020303" pitchFamily="18" charset="0"/>
              </a:rPr>
              <a:t>according to the Torah</a:t>
            </a:r>
          </a:p>
        </p:txBody>
      </p:sp>
    </p:spTree>
    <p:extLst>
      <p:ext uri="{BB962C8B-B14F-4D97-AF65-F5344CB8AC3E}">
        <p14:creationId xmlns:p14="http://schemas.microsoft.com/office/powerpoint/2010/main" val="387490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3000"/>
                                        <p:tgtEl>
                                          <p:spTgt spid="5">
                                            <p:txEl>
                                              <p:pRg st="0" end="0"/>
                                            </p:txEl>
                                          </p:spTgt>
                                        </p:tgtEl>
                                      </p:cBhvr>
                                    </p:animEffect>
                                  </p:childTnLst>
                                </p:cTn>
                              </p:par>
                              <p:par>
                                <p:cTn id="8" presetID="35" presetClass="emph" presetSubtype="0" repeatCount="3000" fill="hold" grpId="0" nodeType="withEffect">
                                  <p:stCondLst>
                                    <p:cond delay="4000"/>
                                  </p:stCondLst>
                                  <p:childTnLst>
                                    <p:anim calcmode="discrete" valueType="str">
                                      <p:cBhvr>
                                        <p:cTn id="9" dur="2000" fill="hold"/>
                                        <p:tgtEl>
                                          <p:spTgt spid="5">
                                            <p:bg/>
                                          </p:spTgt>
                                        </p:tgtEl>
                                        <p:attrNameLst>
                                          <p:attrName>style.visibility</p:attrName>
                                        </p:attrNameLst>
                                      </p:cBhvr>
                                      <p:tavLst>
                                        <p:tav tm="0">
                                          <p:val>
                                            <p:strVal val="hidden"/>
                                          </p:val>
                                        </p:tav>
                                        <p:tav tm="50000">
                                          <p:val>
                                            <p:strVal val="visible"/>
                                          </p:val>
                                        </p:tav>
                                      </p:tavLst>
                                    </p:anim>
                                  </p:childTnLst>
                                </p:cTn>
                              </p:par>
                              <p:par>
                                <p:cTn id="10" presetID="35" presetClass="emph" presetSubtype="0" repeatCount="3000" fill="hold" grpId="0" nodeType="withEffect">
                                  <p:stCondLst>
                                    <p:cond delay="3500"/>
                                  </p:stCondLst>
                                  <p:childTnLst>
                                    <p:anim calcmode="discrete" valueType="str">
                                      <p:cBhvr>
                                        <p:cTn id="11" dur="2000" fill="hold"/>
                                        <p:tgtEl>
                                          <p:spTgt spid="5">
                                            <p:txEl>
                                              <p:pRg st="0" end="0"/>
                                            </p:txEl>
                                          </p:spTgt>
                                        </p:tgtEl>
                                        <p:attrNameLst>
                                          <p:attrName>style.visibility</p:attrName>
                                        </p:attrNameLst>
                                      </p:cBhvr>
                                      <p:tavLst>
                                        <p:tav tm="0">
                                          <p:val>
                                            <p:strVal val="hidden"/>
                                          </p:val>
                                        </p:tav>
                                        <p:tav tm="50000">
                                          <p:val>
                                            <p:strVal val="visible"/>
                                          </p:val>
                                        </p:tav>
                                      </p:tavLst>
                                    </p:anim>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80">
                                          <p:stCondLst>
                                            <p:cond delay="0"/>
                                          </p:stCondLst>
                                        </p:cTn>
                                        <p:tgtEl>
                                          <p:spTgt spid="6"/>
                                        </p:tgtEl>
                                      </p:cBhvr>
                                    </p:animEffect>
                                    <p:anim calcmode="lin" valueType="num">
                                      <p:cBhvr>
                                        <p:cTn id="17"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2" dur="26">
                                          <p:stCondLst>
                                            <p:cond delay="650"/>
                                          </p:stCondLst>
                                        </p:cTn>
                                        <p:tgtEl>
                                          <p:spTgt spid="6"/>
                                        </p:tgtEl>
                                      </p:cBhvr>
                                      <p:to x="100000" y="60000"/>
                                    </p:animScale>
                                    <p:animScale>
                                      <p:cBhvr>
                                        <p:cTn id="23" dur="166" decel="50000">
                                          <p:stCondLst>
                                            <p:cond delay="676"/>
                                          </p:stCondLst>
                                        </p:cTn>
                                        <p:tgtEl>
                                          <p:spTgt spid="6"/>
                                        </p:tgtEl>
                                      </p:cBhvr>
                                      <p:to x="100000" y="100000"/>
                                    </p:animScale>
                                    <p:animScale>
                                      <p:cBhvr>
                                        <p:cTn id="24" dur="26">
                                          <p:stCondLst>
                                            <p:cond delay="1312"/>
                                          </p:stCondLst>
                                        </p:cTn>
                                        <p:tgtEl>
                                          <p:spTgt spid="6"/>
                                        </p:tgtEl>
                                      </p:cBhvr>
                                      <p:to x="100000" y="80000"/>
                                    </p:animScale>
                                    <p:animScale>
                                      <p:cBhvr>
                                        <p:cTn id="25" dur="166" decel="50000">
                                          <p:stCondLst>
                                            <p:cond delay="1338"/>
                                          </p:stCondLst>
                                        </p:cTn>
                                        <p:tgtEl>
                                          <p:spTgt spid="6"/>
                                        </p:tgtEl>
                                      </p:cBhvr>
                                      <p:to x="100000" y="100000"/>
                                    </p:animScale>
                                    <p:animScale>
                                      <p:cBhvr>
                                        <p:cTn id="26" dur="26">
                                          <p:stCondLst>
                                            <p:cond delay="1642"/>
                                          </p:stCondLst>
                                        </p:cTn>
                                        <p:tgtEl>
                                          <p:spTgt spid="6"/>
                                        </p:tgtEl>
                                      </p:cBhvr>
                                      <p:to x="100000" y="90000"/>
                                    </p:animScale>
                                    <p:animScale>
                                      <p:cBhvr>
                                        <p:cTn id="27" dur="166" decel="50000">
                                          <p:stCondLst>
                                            <p:cond delay="1668"/>
                                          </p:stCondLst>
                                        </p:cTn>
                                        <p:tgtEl>
                                          <p:spTgt spid="6"/>
                                        </p:tgtEl>
                                      </p:cBhvr>
                                      <p:to x="100000" y="100000"/>
                                    </p:animScale>
                                    <p:animScale>
                                      <p:cBhvr>
                                        <p:cTn id="28" dur="26">
                                          <p:stCondLst>
                                            <p:cond delay="1808"/>
                                          </p:stCondLst>
                                        </p:cTn>
                                        <p:tgtEl>
                                          <p:spTgt spid="6"/>
                                        </p:tgtEl>
                                      </p:cBhvr>
                                      <p:to x="100000" y="95000"/>
                                    </p:animScale>
                                    <p:animScale>
                                      <p:cBhvr>
                                        <p:cTn id="29" dur="166" decel="50000">
                                          <p:stCondLst>
                                            <p:cond delay="1834"/>
                                          </p:stCondLst>
                                        </p:cTn>
                                        <p:tgtEl>
                                          <p:spTgt spid="6"/>
                                        </p:tgtEl>
                                      </p:cBhvr>
                                      <p:to x="100000" y="100000"/>
                                    </p:animScale>
                                  </p:childTnLst>
                                </p:cTn>
                              </p:par>
                              <p:par>
                                <p:cTn id="30" presetID="31" presetClass="entr" presetSubtype="0" fill="hold" nodeType="with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3"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4"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5" dur="1000"/>
                                        <p:tgtEl>
                                          <p:spTgt spid="3">
                                            <p:txEl>
                                              <p:pRg st="3" end="3"/>
                                            </p:txEl>
                                          </p:spTgt>
                                        </p:tgtEl>
                                      </p:cBhvr>
                                    </p:animEffect>
                                  </p:childTnLst>
                                </p:cTn>
                              </p:par>
                              <p:par>
                                <p:cTn id="36" presetID="31" presetClass="entr" presetSubtype="0" fill="hold" nodeType="with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p:cTn id="38"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9"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0"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1"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animBg="1"/>
      <p:bldP spid="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bg>
      <p:bgPr>
        <a:pattFill prst="solidDmnd">
          <a:fgClr>
            <a:schemeClr val="tx1"/>
          </a:fgClr>
          <a:bgClr>
            <a:schemeClr val="bg1"/>
          </a:bgClr>
        </a:pattFill>
        <a:effectLst/>
      </p:bgPr>
    </p:bg>
    <p:spTree>
      <p:nvGrpSpPr>
        <p:cNvPr id="1" name=""/>
        <p:cNvGrpSpPr/>
        <p:nvPr/>
      </p:nvGrpSpPr>
      <p:grpSpPr>
        <a:xfrm>
          <a:off x="0" y="0"/>
          <a:ext cx="0" cy="0"/>
          <a:chOff x="0" y="0"/>
          <a:chExt cx="0" cy="0"/>
        </a:xfrm>
      </p:grpSpPr>
      <p:sp>
        <p:nvSpPr>
          <p:cNvPr id="4" name="Oval 3"/>
          <p:cNvSpPr/>
          <p:nvPr/>
        </p:nvSpPr>
        <p:spPr>
          <a:xfrm>
            <a:off x="363682" y="156375"/>
            <a:ext cx="11450782" cy="6538595"/>
          </a:xfrm>
          <a:prstGeom prst="ellipse">
            <a:avLst/>
          </a:prstGeom>
          <a:solidFill>
            <a:srgbClr val="FFDDDD"/>
          </a:solidFill>
          <a:ln w="38100">
            <a:solidFill>
              <a:srgbClr val="0000FF"/>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36915" y="529937"/>
            <a:ext cx="9313816" cy="3166852"/>
          </a:xfrm>
        </p:spPr>
        <p:txBody>
          <a:bodyPr>
            <a:prstTxWarp prst="textInflateTop">
              <a:avLst/>
            </a:prstTxWarp>
            <a:normAutofit/>
          </a:bodyPr>
          <a:lstStyle/>
          <a:p>
            <a:pPr algn="ctr"/>
            <a:r>
              <a:rPr lang="en-US" spc="300" dirty="0">
                <a:latin typeface="Cooper Black" panose="0208090404030B020404" pitchFamily="18" charset="0"/>
              </a:rPr>
              <a:t>Two Ideals - </a:t>
            </a:r>
            <a:r>
              <a:rPr lang="en-US" spc="300" dirty="0">
                <a:effectLst>
                  <a:glow rad="127000">
                    <a:srgbClr val="00FF00"/>
                  </a:glow>
                </a:effectLst>
                <a:latin typeface="Cooper Black" panose="0208090404030B020404" pitchFamily="18" charset="0"/>
              </a:rPr>
              <a:t>SIDE BY SIDE </a:t>
            </a:r>
            <a:r>
              <a:rPr lang="en-US" spc="300" dirty="0">
                <a:latin typeface="Cooper Black" panose="0208090404030B020404" pitchFamily="18" charset="0"/>
              </a:rPr>
              <a:t>-</a:t>
            </a:r>
            <a:br>
              <a:rPr lang="en-US" spc="300" dirty="0">
                <a:latin typeface="Cooper Black" panose="0208090404030B020404" pitchFamily="18" charset="0"/>
              </a:rPr>
            </a:br>
            <a:r>
              <a:rPr lang="en-US" spc="300" dirty="0">
                <a:latin typeface="Cooper Black" panose="0208090404030B020404" pitchFamily="18" charset="0"/>
              </a:rPr>
              <a:t>a Visual, Psychological and </a:t>
            </a:r>
            <a:br>
              <a:rPr lang="en-US" spc="300" dirty="0">
                <a:latin typeface="Cooper Black" panose="0208090404030B020404" pitchFamily="18" charset="0"/>
              </a:rPr>
            </a:br>
            <a:r>
              <a:rPr lang="en-US" u="sng" spc="300" dirty="0">
                <a:latin typeface="Cooper Black" panose="0208090404030B020404" pitchFamily="18" charset="0"/>
              </a:rPr>
              <a:t>Contextual Se</a:t>
            </a:r>
            <a:r>
              <a:rPr lang="en-US" spc="300" dirty="0">
                <a:latin typeface="Cooper Black" panose="0208090404030B020404" pitchFamily="18" charset="0"/>
              </a:rPr>
              <a:t>p</a:t>
            </a:r>
            <a:r>
              <a:rPr lang="en-US" u="sng" spc="300" dirty="0">
                <a:latin typeface="Cooper Black" panose="0208090404030B020404" pitchFamily="18" charset="0"/>
              </a:rPr>
              <a:t>aration</a:t>
            </a:r>
          </a:p>
        </p:txBody>
      </p:sp>
      <p:sp>
        <p:nvSpPr>
          <p:cNvPr id="3" name="Content Placeholder 2"/>
          <p:cNvSpPr>
            <a:spLocks noGrp="1"/>
          </p:cNvSpPr>
          <p:nvPr>
            <p:ph idx="1"/>
          </p:nvPr>
        </p:nvSpPr>
        <p:spPr>
          <a:xfrm>
            <a:off x="914400" y="3566159"/>
            <a:ext cx="10328564" cy="2509011"/>
          </a:xfrm>
        </p:spPr>
        <p:txBody>
          <a:bodyPr>
            <a:prstTxWarp prst="textInflateBottom">
              <a:avLst/>
            </a:prstTxWarp>
            <a:scene3d>
              <a:camera prst="orthographicFront"/>
              <a:lightRig rig="threePt" dir="t"/>
            </a:scene3d>
            <a:sp3d extrusionH="57150">
              <a:bevelT w="82550" h="38100" prst="coolSlant"/>
            </a:sp3d>
          </a:bodyPr>
          <a:lstStyle/>
          <a:p>
            <a:pPr marL="365760" lvl="0" indent="-914400">
              <a:buNone/>
            </a:pPr>
            <a:r>
              <a:rPr lang="en-US" dirty="0">
                <a:solidFill>
                  <a:srgbClr val="FF0000"/>
                </a:solidFill>
                <a:latin typeface="Arial Black" panose="020B0A04020102020204" pitchFamily="34" charset="0"/>
              </a:rPr>
              <a:t>	</a:t>
            </a:r>
          </a:p>
          <a:p>
            <a:pPr marL="365760" lvl="0" indent="-914400" algn="ctr">
              <a:buNone/>
            </a:pPr>
            <a:r>
              <a:rPr lang="en-US" spc="300" dirty="0">
                <a:solidFill>
                  <a:srgbClr val="FF0000"/>
                </a:solidFill>
                <a:latin typeface="Arial Black" panose="020B0A04020102020204" pitchFamily="34" charset="0"/>
              </a:rPr>
              <a:t>... according to the </a:t>
            </a:r>
            <a:r>
              <a:rPr lang="en-US" spc="300" dirty="0">
                <a:ln>
                  <a:solidFill>
                    <a:schemeClr val="tx1">
                      <a:lumMod val="75000"/>
                      <a:lumOff val="25000"/>
                    </a:schemeClr>
                  </a:solidFill>
                </a:ln>
                <a:solidFill>
                  <a:srgbClr val="FF0000"/>
                </a:solidFill>
                <a:effectLst>
                  <a:glow rad="101600">
                    <a:schemeClr val="tx1">
                      <a:lumMod val="65000"/>
                      <a:lumOff val="35000"/>
                      <a:alpha val="60000"/>
                    </a:schemeClr>
                  </a:glow>
                </a:effectLst>
                <a:latin typeface="Arial Black" panose="020B0A04020102020204" pitchFamily="34" charset="0"/>
              </a:rPr>
              <a:t>practice</a:t>
            </a:r>
            <a:r>
              <a:rPr lang="en-US" spc="300" dirty="0">
                <a:solidFill>
                  <a:srgbClr val="FF0000"/>
                </a:solidFill>
                <a:latin typeface="Arial Black" panose="020B0A04020102020204" pitchFamily="34" charset="0"/>
              </a:rPr>
              <a:t> of the festival</a:t>
            </a:r>
          </a:p>
          <a:p>
            <a:pPr marL="365760" lvl="0" indent="-914400" algn="ctr">
              <a:buNone/>
            </a:pPr>
            <a:endParaRPr lang="en-US" spc="300" dirty="0">
              <a:solidFill>
                <a:srgbClr val="FF0000"/>
              </a:solidFill>
              <a:latin typeface="Arial Black" panose="020B0A04020102020204" pitchFamily="34" charset="0"/>
            </a:endParaRPr>
          </a:p>
          <a:p>
            <a:pPr marL="365760" lvl="0" indent="-914400" algn="ctr">
              <a:buNone/>
            </a:pPr>
            <a:r>
              <a:rPr lang="en-US" b="1" i="1" spc="300" dirty="0">
                <a:solidFill>
                  <a:srgbClr val="9900CC"/>
                </a:solidFill>
                <a:latin typeface="Georgia" panose="02040502050405020303" pitchFamily="18" charset="0"/>
              </a:rPr>
              <a:t>... according to the </a:t>
            </a:r>
            <a:r>
              <a:rPr lang="en-US" b="1" i="1" spc="300" dirty="0">
                <a:ln>
                  <a:solidFill>
                    <a:srgbClr val="0000CC"/>
                  </a:solidFill>
                </a:ln>
                <a:solidFill>
                  <a:srgbClr val="9900CC"/>
                </a:solidFill>
                <a:effectLst>
                  <a:glow rad="228600">
                    <a:schemeClr val="accent5">
                      <a:satMod val="175000"/>
                      <a:alpha val="40000"/>
                    </a:schemeClr>
                  </a:glow>
                </a:effectLst>
                <a:latin typeface="Georgia" panose="02040502050405020303" pitchFamily="18" charset="0"/>
              </a:rPr>
              <a:t>Torah</a:t>
            </a:r>
            <a:r>
              <a:rPr lang="en-US" b="1" i="1" spc="300" dirty="0">
                <a:solidFill>
                  <a:srgbClr val="9900CC"/>
                </a:solidFill>
                <a:latin typeface="Georgia" panose="02040502050405020303" pitchFamily="18" charset="0"/>
              </a:rPr>
              <a:t> of </a:t>
            </a:r>
            <a:r>
              <a:rPr lang="he-IL" b="1" i="1" spc="300" dirty="0">
                <a:solidFill>
                  <a:srgbClr val="0000FF"/>
                </a:solidFill>
                <a:latin typeface="SBL Hebrew"/>
              </a:rPr>
              <a:t>יהוה</a:t>
            </a:r>
            <a:r>
              <a:rPr lang="en-US" b="1" i="1" spc="300" dirty="0">
                <a:solidFill>
                  <a:srgbClr val="0000FF"/>
                </a:solidFill>
                <a:latin typeface="Georgia" panose="02040502050405020303" pitchFamily="18" charset="0"/>
              </a:rPr>
              <a:t> [Yahuah]</a:t>
            </a:r>
            <a:endParaRPr lang="en-US" spc="300" dirty="0">
              <a:solidFill>
                <a:srgbClr val="FF0000"/>
              </a:solidFill>
              <a:latin typeface="Arial Black" panose="020B0A04020102020204" pitchFamily="34" charset="0"/>
            </a:endParaRPr>
          </a:p>
        </p:txBody>
      </p:sp>
      <p:sp>
        <p:nvSpPr>
          <p:cNvPr id="5" name="Slide Number Placeholder 4"/>
          <p:cNvSpPr>
            <a:spLocks noGrp="1"/>
          </p:cNvSpPr>
          <p:nvPr>
            <p:ph type="sldNum" sz="quarter" idx="12"/>
          </p:nvPr>
        </p:nvSpPr>
        <p:spPr>
          <a:xfrm>
            <a:off x="3529401" y="6304395"/>
            <a:ext cx="2743200" cy="365125"/>
          </a:xfrm>
        </p:spPr>
        <p:txBody>
          <a:bodyPr/>
          <a:lstStyle/>
          <a:p>
            <a:fld id="{0B555D82-D20F-4DB7-B3E9-7B7EAC2F87A9}" type="slidenum">
              <a:rPr lang="en-US" smtClean="0">
                <a:solidFill>
                  <a:schemeClr val="tx1">
                    <a:lumMod val="95000"/>
                    <a:lumOff val="5000"/>
                  </a:schemeClr>
                </a:solidFill>
              </a:rPr>
              <a:t>59</a:t>
            </a:fld>
            <a:endParaRPr lang="en-US" dirty="0">
              <a:solidFill>
                <a:schemeClr val="tx1">
                  <a:lumMod val="95000"/>
                  <a:lumOff val="5000"/>
                </a:schemeClr>
              </a:solidFill>
            </a:endParaRPr>
          </a:p>
        </p:txBody>
      </p:sp>
      <p:sp>
        <p:nvSpPr>
          <p:cNvPr id="6" name="Explosion 1 5"/>
          <p:cNvSpPr/>
          <p:nvPr/>
        </p:nvSpPr>
        <p:spPr>
          <a:xfrm>
            <a:off x="82533" y="3586645"/>
            <a:ext cx="914400" cy="914400"/>
          </a:xfrm>
          <a:prstGeom prst="irregularSeal1">
            <a:avLst/>
          </a:prstGeom>
          <a:solidFill>
            <a:srgbClr val="FFFF00"/>
          </a:solidFill>
          <a:ln w="57150">
            <a:solidFill>
              <a:srgbClr val="FF0000"/>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xplosion 1 6"/>
          <p:cNvSpPr/>
          <p:nvPr/>
        </p:nvSpPr>
        <p:spPr>
          <a:xfrm>
            <a:off x="121722" y="4696860"/>
            <a:ext cx="914400" cy="914400"/>
          </a:xfrm>
          <a:prstGeom prst="irregularSeal1">
            <a:avLst/>
          </a:prstGeom>
          <a:solidFill>
            <a:srgbClr val="CC0099"/>
          </a:solidFill>
          <a:ln w="38100">
            <a:solidFill>
              <a:srgbClr val="00FF00"/>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9568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par>
                                <p:cTn id="11" presetID="26"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953036" y="1803042"/>
            <a:ext cx="11088709" cy="4943879"/>
          </a:xfrm>
          <a:solidFill>
            <a:schemeClr val="bg1">
              <a:lumMod val="85000"/>
            </a:schemeClr>
          </a:solidFill>
          <a:ln w="76200">
            <a:solidFill>
              <a:schemeClr val="accent4">
                <a:lumMod val="60000"/>
                <a:lumOff val="40000"/>
              </a:schemeClr>
            </a:solidFill>
          </a:ln>
          <a:scene3d>
            <a:camera prst="orthographicFront"/>
            <a:lightRig rig="threePt" dir="t"/>
          </a:scene3d>
          <a:sp3d>
            <a:bevelT w="139700" h="139700" prst="divot"/>
          </a:sp3d>
        </p:spPr>
        <p:txBody>
          <a:bodyPr tIns="182880">
            <a:normAutofit/>
            <a:sp3d extrusionH="57150">
              <a:bevelT w="38100" h="38100"/>
            </a:sp3d>
          </a:bodyPr>
          <a:lstStyle/>
          <a:p>
            <a:pPr>
              <a:spcBef>
                <a:spcPts val="0"/>
              </a:spcBef>
              <a:spcAft>
                <a:spcPts val="2400"/>
              </a:spcAft>
            </a:pPr>
            <a:r>
              <a:rPr lang="en-US" sz="3600" dirty="0"/>
              <a:t>Have we applied sufficient attention to the documentations addressing the lunar based calendar from the Testimonies of the Tanach (Old Testament)?</a:t>
            </a:r>
          </a:p>
          <a:p>
            <a:pPr>
              <a:spcBef>
                <a:spcPts val="0"/>
              </a:spcBef>
              <a:spcAft>
                <a:spcPts val="2400"/>
              </a:spcAft>
            </a:pPr>
            <a:r>
              <a:rPr lang="en-US" sz="3600" dirty="0"/>
              <a:t>Are there witness texts within the Scriptures that will give us a clear view of the solar vs lunar calendar controversy? </a:t>
            </a:r>
            <a:r>
              <a:rPr lang="en-US" sz="3600" b="1" u="sng" dirty="0">
                <a:ln>
                  <a:solidFill>
                    <a:sysClr val="windowText" lastClr="000000"/>
                  </a:solidFill>
                </a:ln>
                <a:solidFill>
                  <a:srgbClr val="FB6BEA"/>
                </a:solidFill>
              </a:rPr>
              <a:t>Clues that we can directl</a:t>
            </a:r>
            <a:r>
              <a:rPr lang="en-US" sz="3600" b="1" dirty="0">
                <a:ln>
                  <a:solidFill>
                    <a:sysClr val="windowText" lastClr="000000"/>
                  </a:solidFill>
                </a:ln>
                <a:solidFill>
                  <a:srgbClr val="FB6BEA"/>
                </a:solidFill>
              </a:rPr>
              <a:t>y </a:t>
            </a:r>
            <a:r>
              <a:rPr lang="en-US" sz="3600" b="1" u="sng" dirty="0">
                <a:ln>
                  <a:solidFill>
                    <a:sysClr val="windowText" lastClr="000000"/>
                  </a:solidFill>
                </a:ln>
                <a:solidFill>
                  <a:srgbClr val="FB6BEA"/>
                </a:solidFill>
              </a:rPr>
              <a:t>connect in the life</a:t>
            </a:r>
            <a:r>
              <a:rPr lang="en-US" sz="3600" b="1" dirty="0">
                <a:ln>
                  <a:solidFill>
                    <a:sysClr val="windowText" lastClr="000000"/>
                  </a:solidFill>
                </a:ln>
                <a:solidFill>
                  <a:srgbClr val="FB6BEA"/>
                </a:solidFill>
              </a:rPr>
              <a:t> of</a:t>
            </a:r>
            <a:r>
              <a:rPr lang="en-US" sz="3600" dirty="0"/>
              <a:t> </a:t>
            </a:r>
            <a:r>
              <a:rPr lang="en-US" sz="3600" b="1" dirty="0">
                <a:solidFill>
                  <a:srgbClr val="0000FF"/>
                </a:solidFill>
              </a:rPr>
              <a:t>Yahusha? </a:t>
            </a:r>
          </a:p>
          <a:p>
            <a:r>
              <a:rPr lang="en-US" sz="3600" dirty="0">
                <a:solidFill>
                  <a:srgbClr val="0000FF"/>
                </a:solidFill>
              </a:rPr>
              <a:t>Will the life </a:t>
            </a:r>
            <a:r>
              <a:rPr lang="en-US" sz="3600" b="1" dirty="0">
                <a:ln>
                  <a:solidFill>
                    <a:srgbClr val="FF3399"/>
                  </a:solidFill>
                </a:ln>
                <a:solidFill>
                  <a:srgbClr val="0000CC"/>
                </a:solidFill>
                <a:latin typeface="Cooper Black" panose="0208090404030B020404" pitchFamily="18" charset="0"/>
              </a:rPr>
              <a:t>AND DEATH </a:t>
            </a:r>
            <a:r>
              <a:rPr lang="en-US" sz="3600" dirty="0">
                <a:solidFill>
                  <a:srgbClr val="0000FF"/>
                </a:solidFill>
              </a:rPr>
              <a:t>of </a:t>
            </a:r>
            <a:r>
              <a:rPr lang="en-US" sz="3600" b="1" dirty="0">
                <a:solidFill>
                  <a:srgbClr val="0000FF"/>
                </a:solidFill>
              </a:rPr>
              <a:t>Yahusha</a:t>
            </a:r>
            <a:r>
              <a:rPr lang="en-US" sz="3600" dirty="0">
                <a:solidFill>
                  <a:srgbClr val="0000FF"/>
                </a:solidFill>
              </a:rPr>
              <a:t> on this earth reveal knowledge on this highly contentious subject? </a:t>
            </a:r>
          </a:p>
        </p:txBody>
      </p:sp>
      <p:sp>
        <p:nvSpPr>
          <p:cNvPr id="2" name="Rectangle 1"/>
          <p:cNvSpPr/>
          <p:nvPr/>
        </p:nvSpPr>
        <p:spPr>
          <a:xfrm>
            <a:off x="2078182" y="206065"/>
            <a:ext cx="9981418" cy="1429555"/>
          </a:xfrm>
          <a:prstGeom prst="rect">
            <a:avLst/>
          </a:prstGeom>
          <a:solidFill>
            <a:schemeClr val="bg1"/>
          </a:solidFill>
          <a:ln w="57150">
            <a:solidFill>
              <a:srgbClr val="FF3399"/>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t">
            <a:sp3d extrusionH="57150">
              <a:bevelT w="38100" h="38100"/>
            </a:sp3d>
          </a:bodyPr>
          <a:lstStyle/>
          <a:p>
            <a:pPr algn="ctr"/>
            <a:r>
              <a:rPr lang="en-US" sz="3200" b="1" u="sng" dirty="0">
                <a:ln w="9525">
                  <a:solidFill>
                    <a:schemeClr val="bg1"/>
                  </a:solidFill>
                  <a:prstDash val="solid"/>
                </a:ln>
                <a:solidFill>
                  <a:schemeClr val="tx1"/>
                </a:solidFill>
                <a:effectLst>
                  <a:outerShdw blurRad="12700" dist="38100" dir="2700000" algn="tl" rotWithShape="0">
                    <a:schemeClr val="bg1">
                      <a:lumMod val="50000"/>
                    </a:schemeClr>
                  </a:outerShdw>
                </a:effectLst>
              </a:rPr>
              <a:t>Important</a:t>
            </a:r>
            <a:r>
              <a:rPr 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2800" dirty="0">
                <a:solidFill>
                  <a:srgbClr val="FF3399"/>
                </a:solidFill>
              </a:rPr>
              <a:t>- The </a:t>
            </a:r>
            <a:r>
              <a:rPr lang="en-US" sz="2800" b="1" dirty="0">
                <a:ln>
                  <a:solidFill>
                    <a:srgbClr val="382030"/>
                  </a:solidFill>
                </a:ln>
                <a:solidFill>
                  <a:srgbClr val="FF0000"/>
                </a:solidFill>
                <a:latin typeface="Arial Black" pitchFamily="34" charset="0"/>
              </a:rPr>
              <a:t>Blood Ratified </a:t>
            </a:r>
            <a:r>
              <a:rPr lang="en-US" sz="2800" b="1" u="sng" dirty="0">
                <a:solidFill>
                  <a:srgbClr val="0000CC"/>
                </a:solidFill>
              </a:rPr>
              <a:t>Covenant Calendar</a:t>
            </a:r>
            <a:r>
              <a:rPr lang="en-US" sz="2800" b="1" dirty="0">
                <a:solidFill>
                  <a:srgbClr val="0000CC"/>
                </a:solidFill>
              </a:rPr>
              <a:t> </a:t>
            </a:r>
            <a:r>
              <a:rPr lang="en-US" sz="2800" dirty="0">
                <a:solidFill>
                  <a:srgbClr val="0000CC"/>
                </a:solidFill>
              </a:rPr>
              <a:t>of </a:t>
            </a:r>
            <a:r>
              <a:rPr lang="en-US" sz="2800" b="1" dirty="0" err="1">
                <a:solidFill>
                  <a:srgbClr val="0000CC"/>
                </a:solidFill>
              </a:rPr>
              <a:t>Yahuah</a:t>
            </a:r>
            <a:r>
              <a:rPr lang="en-US" sz="2800" dirty="0">
                <a:solidFill>
                  <a:srgbClr val="FF3399"/>
                </a:solidFill>
              </a:rPr>
              <a:t> has </a:t>
            </a:r>
            <a:r>
              <a:rPr lang="en-US" sz="2800" u="sng" dirty="0">
                <a:solidFill>
                  <a:srgbClr val="FF3399"/>
                </a:solidFill>
              </a:rPr>
              <a:t>zero lunar connections</a:t>
            </a:r>
            <a:r>
              <a:rPr lang="en-US" sz="2800" dirty="0">
                <a:solidFill>
                  <a:srgbClr val="FF3399"/>
                </a:solidFill>
              </a:rPr>
              <a:t>. It is </a:t>
            </a:r>
            <a:r>
              <a:rPr lang="en-US" sz="2800" b="1" u="sng" dirty="0">
                <a:solidFill>
                  <a:schemeClr val="tx1"/>
                </a:solidFill>
              </a:rPr>
              <a:t>NOT</a:t>
            </a:r>
            <a:r>
              <a:rPr lang="en-US" sz="2800" dirty="0">
                <a:solidFill>
                  <a:srgbClr val="FF3399"/>
                </a:solidFill>
              </a:rPr>
              <a:t> a </a:t>
            </a:r>
            <a:r>
              <a:rPr lang="en-US" sz="2800" dirty="0" err="1">
                <a:solidFill>
                  <a:srgbClr val="FF3399"/>
                </a:solidFill>
              </a:rPr>
              <a:t>luni</a:t>
            </a:r>
            <a:r>
              <a:rPr lang="en-US" sz="2800" dirty="0">
                <a:solidFill>
                  <a:srgbClr val="FF3399"/>
                </a:solidFill>
              </a:rPr>
              <a:t>/solar calendar but a </a:t>
            </a:r>
            <a:r>
              <a:rPr lang="en-US" sz="2800" b="1" dirty="0" err="1">
                <a:solidFill>
                  <a:srgbClr val="7030A0"/>
                </a:solidFill>
              </a:rPr>
              <a:t>Mazzaroth</a:t>
            </a:r>
            <a:r>
              <a:rPr lang="en-US" sz="2800" dirty="0">
                <a:solidFill>
                  <a:srgbClr val="FF3399"/>
                </a:solidFill>
              </a:rPr>
              <a:t> facilitated  </a:t>
            </a:r>
            <a:r>
              <a:rPr lang="en-US" sz="2800" b="1" dirty="0">
                <a:ln>
                  <a:solidFill>
                    <a:srgbClr val="FF3399"/>
                  </a:solidFill>
                </a:ln>
                <a:solidFill>
                  <a:srgbClr val="0070C0"/>
                </a:solidFill>
                <a:effectLst>
                  <a:glow rad="228600">
                    <a:schemeClr val="accent4">
                      <a:satMod val="175000"/>
                      <a:alpha val="90000"/>
                    </a:schemeClr>
                  </a:glow>
                </a:effectLst>
                <a:latin typeface="Cooper Black" panose="0208090404030B020404" pitchFamily="18" charset="0"/>
              </a:rPr>
              <a:t>LIGHT BASED </a:t>
            </a:r>
            <a:r>
              <a:rPr lang="en-US" sz="2800" dirty="0">
                <a:solidFill>
                  <a:srgbClr val="FF3399"/>
                </a:solidFill>
              </a:rPr>
              <a:t>calendar!</a:t>
            </a:r>
          </a:p>
        </p:txBody>
      </p:sp>
      <p:sp>
        <p:nvSpPr>
          <p:cNvPr id="3" name="Explosion 1 2"/>
          <p:cNvSpPr/>
          <p:nvPr/>
        </p:nvSpPr>
        <p:spPr>
          <a:xfrm>
            <a:off x="218941" y="231816"/>
            <a:ext cx="1859241" cy="1403804"/>
          </a:xfrm>
          <a:prstGeom prst="irregularSeal1">
            <a:avLst/>
          </a:prstGeom>
          <a:solidFill>
            <a:srgbClr val="34E9FC"/>
          </a:solidFill>
          <a:ln w="57150">
            <a:solidFill>
              <a:srgbClr val="0000CC"/>
            </a:solidFill>
          </a:ln>
          <a:effectLst>
            <a:glow rad="228600">
              <a:schemeClr val="accent4">
                <a:satMod val="175000"/>
                <a:alpha val="40000"/>
              </a:schemeClr>
            </a:glow>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flipH="1" flipV="1">
            <a:off x="451271" y="1803042"/>
            <a:ext cx="12879" cy="4327302"/>
          </a:xfrm>
          <a:prstGeom prst="straightConnector1">
            <a:avLst/>
          </a:prstGeom>
          <a:ln w="76200">
            <a:solidFill>
              <a:schemeClr val="tx1"/>
            </a:solidFill>
            <a:headEnd type="none" w="med" len="med"/>
            <a:tailEnd type="arrow" w="med" len="med"/>
          </a:ln>
          <a:effectLst>
            <a:glow rad="546100">
              <a:srgbClr val="00FF00">
                <a:alpha val="86000"/>
              </a:srgbClr>
            </a:glow>
          </a:effectLst>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a:xfrm>
            <a:off x="9150932" y="6294004"/>
            <a:ext cx="2743200" cy="365125"/>
          </a:xfrm>
        </p:spPr>
        <p:txBody>
          <a:bodyPr/>
          <a:lstStyle/>
          <a:p>
            <a:fld id="{0B555D82-D20F-4DB7-B3E9-7B7EAC2F87A9}" type="slidenum">
              <a:rPr lang="en-US" smtClean="0">
                <a:solidFill>
                  <a:srgbClr val="000000"/>
                </a:solidFill>
              </a:rPr>
              <a:t>6</a:t>
            </a:fld>
            <a:endParaRPr lang="en-US" dirty="0">
              <a:solidFill>
                <a:srgbClr val="000000"/>
              </a:solidFill>
            </a:endParaRPr>
          </a:p>
        </p:txBody>
      </p:sp>
    </p:spTree>
    <p:extLst>
      <p:ext uri="{BB962C8B-B14F-4D97-AF65-F5344CB8AC3E}">
        <p14:creationId xmlns:p14="http://schemas.microsoft.com/office/powerpoint/2010/main" val="2741299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22" presetClass="entr" presetSubtype="4" fill="hold" nodeType="withEffect">
                                  <p:stCondLst>
                                    <p:cond delay="200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125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up)">
                                      <p:cBhvr>
                                        <p:cTn id="18" dur="5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wipe(up)">
                                      <p:cBhvr>
                                        <p:cTn id="23" dur="500"/>
                                        <p:tgtEl>
                                          <p:spTgt spid="6">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wipe(left)">
                                      <p:cBhvr>
                                        <p:cTn id="28"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pattFill prst="shingle">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5124" y="141209"/>
            <a:ext cx="10736443" cy="835537"/>
          </a:xfrm>
          <a:solidFill>
            <a:schemeClr val="bg1">
              <a:lumMod val="85000"/>
            </a:schemeClr>
          </a:solidFill>
          <a:ln w="38100">
            <a:solidFill>
              <a:srgbClr val="00FF00"/>
            </a:solidFill>
          </a:ln>
          <a:effectLst>
            <a:glow rad="228600">
              <a:schemeClr val="accent2">
                <a:satMod val="175000"/>
                <a:alpha val="40000"/>
              </a:schemeClr>
            </a:glow>
          </a:effectLst>
          <a:scene3d>
            <a:camera prst="orthographicFront"/>
            <a:lightRig rig="threePt" dir="t"/>
          </a:scene3d>
          <a:sp3d>
            <a:bevelT w="114300" prst="artDeco"/>
          </a:sp3d>
        </p:spPr>
        <p:txBody>
          <a:bodyPr>
            <a:normAutofit/>
          </a:bodyPr>
          <a:lstStyle/>
          <a:p>
            <a:pPr algn="ctr"/>
            <a:r>
              <a:rPr lang="en-US" b="1" dirty="0">
                <a:solidFill>
                  <a:srgbClr val="FF0000"/>
                </a:solidFill>
              </a:rPr>
              <a:t>Context – </a:t>
            </a:r>
            <a:r>
              <a:rPr lang="en-US" dirty="0">
                <a:effectLst>
                  <a:outerShdw blurRad="50800" dist="38100" dir="8100000" algn="tr" rotWithShape="0">
                    <a:prstClr val="black">
                      <a:alpha val="40000"/>
                    </a:prstClr>
                  </a:outerShdw>
                </a:effectLst>
                <a:latin typeface="Arial Black" panose="020B0A04020102020204" pitchFamily="34" charset="0"/>
              </a:rPr>
              <a:t>“...p</a:t>
            </a:r>
            <a:r>
              <a:rPr lang="en-US" u="sng" dirty="0">
                <a:effectLst>
                  <a:outerShdw blurRad="50800" dist="38100" dir="8100000" algn="tr" rotWithShape="0">
                    <a:prstClr val="black">
                      <a:alpha val="40000"/>
                    </a:prstClr>
                  </a:outerShdw>
                </a:effectLst>
                <a:latin typeface="Arial Black" panose="020B0A04020102020204" pitchFamily="34" charset="0"/>
              </a:rPr>
              <a:t>ractice of the festival</a:t>
            </a:r>
            <a:r>
              <a:rPr lang="en-US" dirty="0">
                <a:effectLst>
                  <a:outerShdw blurRad="50800" dist="38100" dir="8100000" algn="tr" rotWithShape="0">
                    <a:prstClr val="black">
                      <a:alpha val="40000"/>
                    </a:prstClr>
                  </a:outerShdw>
                </a:effectLst>
                <a:latin typeface="Arial Black" panose="020B0A04020102020204" pitchFamily="34" charset="0"/>
              </a:rPr>
              <a:t>”</a:t>
            </a:r>
          </a:p>
        </p:txBody>
      </p:sp>
      <p:sp>
        <p:nvSpPr>
          <p:cNvPr id="3" name="Content Placeholder 2"/>
          <p:cNvSpPr>
            <a:spLocks noGrp="1"/>
          </p:cNvSpPr>
          <p:nvPr>
            <p:ph idx="1"/>
          </p:nvPr>
        </p:nvSpPr>
        <p:spPr>
          <a:xfrm>
            <a:off x="309093" y="1096463"/>
            <a:ext cx="11565228" cy="5532940"/>
          </a:xfrm>
          <a:solidFill>
            <a:schemeClr val="bg1">
              <a:lumMod val="95000"/>
            </a:schemeClr>
          </a:solidFill>
          <a:ln w="38100">
            <a:solidFill>
              <a:schemeClr val="accent2">
                <a:lumMod val="75000"/>
              </a:schemeClr>
            </a:solidFill>
          </a:ln>
          <a:scene3d>
            <a:camera prst="orthographicFront"/>
            <a:lightRig rig="threePt" dir="t"/>
          </a:scene3d>
          <a:sp3d>
            <a:bevelT prst="angle"/>
          </a:sp3d>
        </p:spPr>
        <p:txBody>
          <a:bodyPr lIns="182880" tIns="182880">
            <a:normAutofit lnSpcReduction="10000"/>
            <a:sp3d extrusionH="57150">
              <a:bevelT w="82550" h="38100" prst="coolSlant"/>
            </a:sp3d>
          </a:bodyPr>
          <a:lstStyle/>
          <a:p>
            <a:pPr marL="1737360" indent="-1737360">
              <a:lnSpc>
                <a:spcPct val="100000"/>
              </a:lnSpc>
              <a:spcBef>
                <a:spcPts val="0"/>
              </a:spcBef>
              <a:spcAft>
                <a:spcPts val="2400"/>
              </a:spcAft>
              <a:buNone/>
            </a:pPr>
            <a:r>
              <a:rPr lang="en-US" dirty="0">
                <a:solidFill>
                  <a:srgbClr val="008080"/>
                </a:solidFill>
                <a:latin typeface="Georgia" panose="02040502050405020303" pitchFamily="18" charset="0"/>
              </a:rPr>
              <a:t>Luke 2:43</a:t>
            </a:r>
            <a:r>
              <a:rPr lang="en-US" dirty="0">
                <a:solidFill>
                  <a:prstClr val="black"/>
                </a:solidFill>
                <a:latin typeface="Georgia" panose="02040502050405020303" pitchFamily="18" charset="0"/>
              </a:rPr>
              <a:t>	</a:t>
            </a:r>
            <a:r>
              <a:rPr lang="en-US" b="1" i="1" dirty="0">
                <a:solidFill>
                  <a:srgbClr val="FB6BEA"/>
                </a:solidFill>
                <a:latin typeface="Georgia" panose="02040502050405020303" pitchFamily="18" charset="0"/>
              </a:rPr>
              <a:t>When they had accomplished </a:t>
            </a:r>
            <a:r>
              <a:rPr lang="en-US" b="1" i="1" dirty="0">
                <a:solidFill>
                  <a:srgbClr val="FB6BEA"/>
                </a:solidFill>
                <a:effectLst>
                  <a:glow rad="101600">
                    <a:srgbClr val="DDF024">
                      <a:alpha val="60000"/>
                    </a:srgbClr>
                  </a:glow>
                </a:effectLst>
                <a:latin typeface="Georgia" panose="02040502050405020303" pitchFamily="18" charset="0"/>
              </a:rPr>
              <a:t>the days</a:t>
            </a:r>
            <a:r>
              <a:rPr lang="en-US" b="1" i="1" dirty="0">
                <a:solidFill>
                  <a:srgbClr val="FB6BEA"/>
                </a:solidFill>
                <a:latin typeface="Georgia" panose="02040502050405020303" pitchFamily="18" charset="0"/>
              </a:rPr>
              <a:t>, </a:t>
            </a:r>
            <a:r>
              <a:rPr lang="en-US" dirty="0">
                <a:solidFill>
                  <a:schemeClr val="accent2">
                    <a:lumMod val="75000"/>
                  </a:schemeClr>
                </a:solidFill>
                <a:latin typeface="Georgia" panose="02040502050405020303" pitchFamily="18" charset="0"/>
              </a:rPr>
              <a:t>as they returned, the </a:t>
            </a:r>
            <a:r>
              <a:rPr lang="en-US" b="1" dirty="0">
                <a:solidFill>
                  <a:srgbClr val="0000FF"/>
                </a:solidFill>
                <a:latin typeface="Georgia" panose="02040502050405020303" pitchFamily="18" charset="0"/>
              </a:rPr>
              <a:t>Child </a:t>
            </a:r>
            <a:r>
              <a:rPr lang="he-IL" b="1" dirty="0">
                <a:solidFill>
                  <a:srgbClr val="0000FF"/>
                </a:solidFill>
                <a:latin typeface="SBL Hebrew"/>
              </a:rPr>
              <a:t>יהושע</a:t>
            </a:r>
            <a:r>
              <a:rPr lang="en-US" b="1" dirty="0">
                <a:solidFill>
                  <a:srgbClr val="0000FF"/>
                </a:solidFill>
                <a:latin typeface="Georgia" panose="02040502050405020303" pitchFamily="18" charset="0"/>
              </a:rPr>
              <a:t> </a:t>
            </a:r>
            <a:r>
              <a:rPr lang="en-US" sz="2400" b="1" dirty="0">
                <a:solidFill>
                  <a:srgbClr val="0000FF"/>
                </a:solidFill>
                <a:latin typeface="Georgia" panose="02040502050405020303" pitchFamily="18" charset="0"/>
              </a:rPr>
              <a:t>[Yahusha] </a:t>
            </a:r>
            <a:r>
              <a:rPr lang="en-US" dirty="0">
                <a:solidFill>
                  <a:schemeClr val="accent2">
                    <a:lumMod val="75000"/>
                  </a:schemeClr>
                </a:solidFill>
                <a:latin typeface="Georgia" panose="02040502050405020303" pitchFamily="18" charset="0"/>
              </a:rPr>
              <a:t>stayed behind in </a:t>
            </a:r>
            <a:r>
              <a:rPr lang="en-US" dirty="0" err="1">
                <a:solidFill>
                  <a:schemeClr val="accent2">
                    <a:lumMod val="75000"/>
                  </a:schemeClr>
                </a:solidFill>
                <a:latin typeface="Georgia" panose="02040502050405020303" pitchFamily="18" charset="0"/>
              </a:rPr>
              <a:t>Yerushalayim</a:t>
            </a:r>
            <a:r>
              <a:rPr lang="en-US" dirty="0">
                <a:solidFill>
                  <a:schemeClr val="accent2">
                    <a:lumMod val="75000"/>
                  </a:schemeClr>
                </a:solidFill>
                <a:latin typeface="Georgia" panose="02040502050405020303" pitchFamily="18" charset="0"/>
              </a:rPr>
              <a:t>.  And His parents did not know it.</a:t>
            </a:r>
          </a:p>
          <a:p>
            <a:pPr marL="365760" indent="-914400">
              <a:spcBef>
                <a:spcPts val="0"/>
              </a:spcBef>
              <a:spcAft>
                <a:spcPts val="1800"/>
              </a:spcAft>
              <a:buNone/>
            </a:pPr>
            <a:r>
              <a:rPr lang="en-US" dirty="0">
                <a:latin typeface="Arial Black" panose="020B0A04020102020204" pitchFamily="34" charset="0"/>
              </a:rPr>
              <a:t>Note:  </a:t>
            </a:r>
            <a:r>
              <a:rPr lang="en-US" sz="3000" dirty="0"/>
              <a:t>The Scriptures				  </a:t>
            </a:r>
            <a:r>
              <a:rPr lang="en-US" sz="3000" dirty="0">
                <a:solidFill>
                  <a:schemeClr val="accent2">
                    <a:lumMod val="75000"/>
                  </a:schemeClr>
                </a:solidFill>
              </a:rPr>
              <a:t>–					</a:t>
            </a:r>
          </a:p>
          <a:p>
            <a:pPr marL="365760" indent="-914400">
              <a:spcBef>
                <a:spcPts val="0"/>
              </a:spcBef>
              <a:spcAft>
                <a:spcPts val="1800"/>
              </a:spcAft>
              <a:buNone/>
            </a:pPr>
            <a:endParaRPr lang="en-US" sz="3000" dirty="0">
              <a:solidFill>
                <a:schemeClr val="accent2">
                  <a:lumMod val="75000"/>
                </a:schemeClr>
              </a:solidFill>
            </a:endParaRPr>
          </a:p>
          <a:p>
            <a:pPr marL="365760" indent="-914400">
              <a:spcBef>
                <a:spcPts val="0"/>
              </a:spcBef>
              <a:spcAft>
                <a:spcPts val="1800"/>
              </a:spcAft>
              <a:buNone/>
            </a:pPr>
            <a:r>
              <a:rPr lang="en-US" sz="3000" dirty="0"/>
              <a:t>We are to understand this text is telling us by the context from the previous verse, that – </a:t>
            </a:r>
            <a:endParaRPr lang="en-US" sz="3000" dirty="0">
              <a:solidFill>
                <a:schemeClr val="accent2">
                  <a:lumMod val="75000"/>
                </a:schemeClr>
              </a:solidFill>
            </a:endParaRPr>
          </a:p>
          <a:p>
            <a:pPr marL="365760" indent="-914400">
              <a:spcBef>
                <a:spcPts val="0"/>
              </a:spcBef>
              <a:spcAft>
                <a:spcPts val="1800"/>
              </a:spcAft>
              <a:buNone/>
            </a:pPr>
            <a:r>
              <a:rPr lang="en-US" sz="3000" dirty="0">
                <a:solidFill>
                  <a:schemeClr val="accent2">
                    <a:lumMod val="75000"/>
                  </a:schemeClr>
                </a:solidFill>
              </a:rPr>
              <a:t>When they had accomplished the days </a:t>
            </a:r>
            <a:r>
              <a:rPr lang="en-US" sz="3000" b="1" dirty="0">
                <a:ln>
                  <a:solidFill>
                    <a:schemeClr val="tx1"/>
                  </a:solidFill>
                </a:ln>
                <a:solidFill>
                  <a:srgbClr val="FB6BEA"/>
                </a:solidFill>
                <a:effectLst>
                  <a:glow rad="101600">
                    <a:srgbClr val="00B050">
                      <a:alpha val="60000"/>
                    </a:srgbClr>
                  </a:glow>
                </a:effectLst>
              </a:rPr>
              <a:t>according to the practice of the festival </a:t>
            </a:r>
            <a:r>
              <a:rPr lang="en-US" sz="3000" b="1" dirty="0">
                <a:solidFill>
                  <a:schemeClr val="accent2">
                    <a:lumMod val="50000"/>
                  </a:schemeClr>
                </a:solidFill>
              </a:rPr>
              <a:t>(of the Yehudim)... 	</a:t>
            </a:r>
          </a:p>
          <a:p>
            <a:pPr marL="365760" indent="-914400">
              <a:buNone/>
            </a:pPr>
            <a:r>
              <a:rPr lang="en-US" sz="3000" b="1" dirty="0" err="1">
                <a:solidFill>
                  <a:srgbClr val="0000FF"/>
                </a:solidFill>
              </a:rPr>
              <a:t>Yahusha’s</a:t>
            </a:r>
            <a:r>
              <a:rPr lang="en-US" sz="3000" b="1" dirty="0">
                <a:solidFill>
                  <a:srgbClr val="FB6BEA"/>
                </a:solidFill>
              </a:rPr>
              <a:t> </a:t>
            </a:r>
            <a:r>
              <a:rPr lang="en-US" sz="3000" dirty="0"/>
              <a:t>parents had outright left Him behind to be quite frank.</a:t>
            </a:r>
          </a:p>
        </p:txBody>
      </p:sp>
      <p:sp>
        <p:nvSpPr>
          <p:cNvPr id="4" name="Slide Number Placeholder 3"/>
          <p:cNvSpPr>
            <a:spLocks noGrp="1"/>
          </p:cNvSpPr>
          <p:nvPr>
            <p:ph type="sldNum" sz="quarter" idx="12"/>
          </p:nvPr>
        </p:nvSpPr>
        <p:spPr>
          <a:xfrm>
            <a:off x="9047022" y="6181150"/>
            <a:ext cx="2743200" cy="365125"/>
          </a:xfrm>
        </p:spPr>
        <p:txBody>
          <a:bodyPr/>
          <a:lstStyle/>
          <a:p>
            <a:fld id="{0B555D82-D20F-4DB7-B3E9-7B7EAC2F87A9}" type="slidenum">
              <a:rPr lang="en-US" smtClean="0">
                <a:solidFill>
                  <a:schemeClr val="tx1"/>
                </a:solidFill>
              </a:rPr>
              <a:t>60</a:t>
            </a:fld>
            <a:endParaRPr lang="en-US" dirty="0">
              <a:solidFill>
                <a:schemeClr val="tx1"/>
              </a:solidFill>
            </a:endParaRPr>
          </a:p>
        </p:txBody>
      </p:sp>
      <p:sp>
        <p:nvSpPr>
          <p:cNvPr id="5" name="Rectangle 4"/>
          <p:cNvSpPr/>
          <p:nvPr/>
        </p:nvSpPr>
        <p:spPr>
          <a:xfrm>
            <a:off x="4049486" y="2591789"/>
            <a:ext cx="2886891" cy="537656"/>
          </a:xfrm>
          <a:prstGeom prst="rect">
            <a:avLst/>
          </a:prstGeom>
          <a:solidFill>
            <a:srgbClr val="FF99FF"/>
          </a:solidFill>
          <a:ln w="28575">
            <a:solidFill>
              <a:srgbClr val="00FF0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US" sz="3200" b="1" dirty="0">
                <a:solidFill>
                  <a:srgbClr val="FF0000"/>
                </a:solidFill>
                <a:latin typeface="Georgia" panose="02040502050405020303" pitchFamily="18" charset="0"/>
              </a:rPr>
              <a:t>DO NOT SAY</a:t>
            </a:r>
          </a:p>
        </p:txBody>
      </p:sp>
      <p:sp>
        <p:nvSpPr>
          <p:cNvPr id="6" name="Rectangle 5"/>
          <p:cNvSpPr/>
          <p:nvPr/>
        </p:nvSpPr>
        <p:spPr>
          <a:xfrm>
            <a:off x="4049486" y="3129445"/>
            <a:ext cx="7106194" cy="5804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2550" h="38100" prst="coolSlant"/>
            </a:sp3d>
          </a:bodyPr>
          <a:lstStyle/>
          <a:p>
            <a:pPr algn="ctr"/>
            <a:r>
              <a:rPr lang="en-US" sz="3200" b="1" dirty="0">
                <a:ln>
                  <a:solidFill>
                    <a:srgbClr val="002060"/>
                  </a:solidFill>
                </a:ln>
                <a:solidFill>
                  <a:srgbClr val="FFC000"/>
                </a:solidFill>
              </a:rPr>
              <a:t>When they had </a:t>
            </a:r>
            <a:r>
              <a:rPr lang="en-US" sz="3200" b="1" u="sng" dirty="0">
                <a:ln>
                  <a:solidFill>
                    <a:srgbClr val="002060"/>
                  </a:solidFill>
                </a:ln>
                <a:solidFill>
                  <a:srgbClr val="FFC000"/>
                </a:solidFill>
              </a:rPr>
              <a:t>fulfilled the Torah</a:t>
            </a:r>
            <a:r>
              <a:rPr lang="en-US" sz="3200" b="1" dirty="0">
                <a:ln>
                  <a:solidFill>
                    <a:srgbClr val="002060"/>
                  </a:solidFill>
                </a:ln>
                <a:solidFill>
                  <a:srgbClr val="FFC000"/>
                </a:solidFill>
              </a:rPr>
              <a:t>...</a:t>
            </a:r>
          </a:p>
        </p:txBody>
      </p:sp>
    </p:spTree>
    <p:extLst>
      <p:ext uri="{BB962C8B-B14F-4D97-AF65-F5344CB8AC3E}">
        <p14:creationId xmlns:p14="http://schemas.microsoft.com/office/powerpoint/2010/main" val="4250275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nodeType="afterEffect">
                                  <p:stCondLst>
                                    <p:cond delay="100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wipe(left)">
                                      <p:cBhvr>
                                        <p:cTn id="13" dur="10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p:cTn id="18"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9"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0"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1" dur="1000"/>
                                        <p:tgtEl>
                                          <p:spTgt spid="3">
                                            <p:txEl>
                                              <p:pRg st="3" end="3"/>
                                            </p:txEl>
                                          </p:spTgt>
                                        </p:tgtEl>
                                      </p:cBhvr>
                                    </p:animEffect>
                                  </p:childTnLst>
                                </p:cTn>
                              </p:par>
                              <p:par>
                                <p:cTn id="22" presetID="31"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p:cTn id="24"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5"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6"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7" dur="1000"/>
                                        <p:tgtEl>
                                          <p:spTgt spid="3">
                                            <p:txEl>
                                              <p:pRg st="4" end="4"/>
                                            </p:txEl>
                                          </p:spTgt>
                                        </p:tgtEl>
                                      </p:cBhvr>
                                    </p:animEffect>
                                  </p:childTnLst>
                                </p:cTn>
                              </p:par>
                              <p:par>
                                <p:cTn id="28" presetID="31"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 calcmode="lin" valueType="num">
                                      <p:cBhvr>
                                        <p:cTn id="30"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1"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2"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3"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pattFill prst="lgConfetti">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5922" y="122916"/>
            <a:ext cx="11539715" cy="905784"/>
          </a:xfrm>
          <a:pattFill prst="lgCheck">
            <a:fgClr>
              <a:schemeClr val="bg1">
                <a:lumMod val="85000"/>
              </a:schemeClr>
            </a:fgClr>
            <a:bgClr>
              <a:schemeClr val="bg1"/>
            </a:bgClr>
          </a:pattFill>
          <a:ln w="38100">
            <a:solidFill>
              <a:srgbClr val="0066FF"/>
            </a:solidFill>
          </a:ln>
          <a:effectLst>
            <a:glow rad="228600">
              <a:schemeClr val="accent6">
                <a:satMod val="175000"/>
                <a:alpha val="40000"/>
              </a:schemeClr>
            </a:glow>
          </a:effectLst>
          <a:scene3d>
            <a:camera prst="orthographicFront"/>
            <a:lightRig rig="threePt" dir="t"/>
          </a:scene3d>
          <a:sp3d>
            <a:bevelT w="114300" prst="artDeco"/>
          </a:sp3d>
        </p:spPr>
        <p:txBody>
          <a:bodyPr>
            <a:normAutofit/>
            <a:sp3d extrusionH="57150">
              <a:bevelT w="38100" h="38100"/>
            </a:sp3d>
          </a:bodyPr>
          <a:lstStyle/>
          <a:p>
            <a:pPr algn="ctr"/>
            <a:r>
              <a:rPr lang="en-US" dirty="0">
                <a:solidFill>
                  <a:prstClr val="black"/>
                </a:solidFill>
              </a:rPr>
              <a:t>Just a trivial accident? </a:t>
            </a:r>
            <a:r>
              <a:rPr lang="en-US" b="1" dirty="0">
                <a:solidFill>
                  <a:srgbClr val="FF0000"/>
                </a:solidFill>
                <a:effectLst>
                  <a:outerShdw blurRad="50800" dist="38100" algn="l" rotWithShape="0">
                    <a:prstClr val="black">
                      <a:alpha val="40000"/>
                    </a:prstClr>
                  </a:outerShdw>
                </a:effectLst>
              </a:rPr>
              <a:t>Or </a:t>
            </a:r>
            <a:r>
              <a:rPr lang="en-US" dirty="0">
                <a:solidFill>
                  <a:prstClr val="black"/>
                </a:solidFill>
                <a:effectLst>
                  <a:outerShdw blurRad="50800" dist="38100" algn="l" rotWithShape="0">
                    <a:prstClr val="black">
                      <a:alpha val="40000"/>
                    </a:prstClr>
                  </a:outerShdw>
                </a:effectLst>
              </a:rPr>
              <a:t> </a:t>
            </a:r>
            <a:r>
              <a:rPr lang="en-US" u="sng" dirty="0">
                <a:ln>
                  <a:solidFill>
                    <a:schemeClr val="bg1"/>
                  </a:solidFill>
                </a:ln>
                <a:solidFill>
                  <a:srgbClr val="0000FF"/>
                </a:solidFill>
                <a:effectLst>
                  <a:outerShdw blurRad="50800" dist="38100" algn="l" rotWithShape="0">
                    <a:prstClr val="black">
                      <a:alpha val="40000"/>
                    </a:prstClr>
                  </a:outerShdw>
                </a:effectLst>
                <a:latin typeface="Cooper Black" panose="0208090404030B020404" pitchFamily="18" charset="0"/>
              </a:rPr>
              <a:t>Torah</a:t>
            </a:r>
            <a:r>
              <a:rPr lang="en-US" dirty="0">
                <a:solidFill>
                  <a:srgbClr val="0000FF"/>
                </a:solidFill>
                <a:effectLst>
                  <a:outerShdw blurRad="50800" dist="38100" algn="l" rotWithShape="0">
                    <a:prstClr val="black">
                      <a:alpha val="40000"/>
                    </a:prstClr>
                  </a:outerShdw>
                </a:effectLst>
                <a:latin typeface="Cooper Black" panose="0208090404030B020404" pitchFamily="18" charset="0"/>
              </a:rPr>
              <a:t> </a:t>
            </a:r>
            <a:r>
              <a:rPr lang="en-US" u="sng" dirty="0">
                <a:ln>
                  <a:solidFill>
                    <a:schemeClr val="bg1"/>
                  </a:solidFill>
                </a:ln>
                <a:solidFill>
                  <a:srgbClr val="0000FF"/>
                </a:solidFill>
                <a:effectLst>
                  <a:outerShdw blurRad="50800" dist="38100" algn="l" rotWithShape="0">
                    <a:prstClr val="black">
                      <a:alpha val="40000"/>
                    </a:prstClr>
                  </a:outerShdw>
                </a:effectLst>
                <a:latin typeface="Cooper Black" panose="0208090404030B020404" pitchFamily="18" charset="0"/>
              </a:rPr>
              <a:t>Fulfillment</a:t>
            </a:r>
            <a:r>
              <a:rPr lang="en-US" dirty="0">
                <a:ln>
                  <a:solidFill>
                    <a:schemeClr val="bg1"/>
                  </a:solidFill>
                </a:ln>
                <a:solidFill>
                  <a:srgbClr val="0000FF"/>
                </a:solidFill>
                <a:effectLst>
                  <a:outerShdw blurRad="50800" dist="38100" algn="l" rotWithShape="0">
                    <a:prstClr val="black">
                      <a:alpha val="40000"/>
                    </a:prstClr>
                  </a:outerShdw>
                </a:effectLst>
                <a:latin typeface="Cooper Black" panose="0208090404030B020404" pitchFamily="18" charset="0"/>
              </a:rPr>
              <a:t>?</a:t>
            </a:r>
          </a:p>
        </p:txBody>
      </p:sp>
      <p:sp>
        <p:nvSpPr>
          <p:cNvPr id="3" name="Content Placeholder 2"/>
          <p:cNvSpPr>
            <a:spLocks noGrp="1"/>
          </p:cNvSpPr>
          <p:nvPr>
            <p:ph idx="1"/>
          </p:nvPr>
        </p:nvSpPr>
        <p:spPr>
          <a:xfrm>
            <a:off x="274749" y="1174174"/>
            <a:ext cx="11642501" cy="5486402"/>
          </a:xfrm>
          <a:gradFill>
            <a:gsLst>
              <a:gs pos="44000">
                <a:srgbClr val="FFFF00"/>
              </a:gs>
              <a:gs pos="50000">
                <a:schemeClr val="bg2">
                  <a:tint val="98000"/>
                  <a:satMod val="130000"/>
                  <a:shade val="90000"/>
                  <a:lumMod val="103000"/>
                </a:schemeClr>
              </a:gs>
              <a:gs pos="100000">
                <a:schemeClr val="bg2">
                  <a:shade val="63000"/>
                  <a:satMod val="120000"/>
                </a:schemeClr>
              </a:gs>
            </a:gsLst>
            <a:lin ang="4200000" scaled="0"/>
          </a:gradFill>
          <a:scene3d>
            <a:camera prst="orthographicFront"/>
            <a:lightRig rig="threePt" dir="t"/>
          </a:scene3d>
          <a:sp3d>
            <a:bevelT w="114300" prst="artDeco"/>
          </a:sp3d>
        </p:spPr>
        <p:txBody>
          <a:bodyPr lIns="182880" tIns="182880">
            <a:normAutofit fontScale="92500" lnSpcReduction="20000"/>
            <a:sp3d extrusionH="57150">
              <a:bevelT w="38100" h="38100"/>
            </a:sp3d>
          </a:bodyPr>
          <a:lstStyle/>
          <a:p>
            <a:pPr>
              <a:spcBef>
                <a:spcPts val="0"/>
              </a:spcBef>
              <a:spcAft>
                <a:spcPts val="1200"/>
              </a:spcAft>
            </a:pPr>
            <a:r>
              <a:rPr lang="en-US" dirty="0"/>
              <a:t>When </a:t>
            </a:r>
            <a:r>
              <a:rPr lang="en-US" b="1" dirty="0" err="1">
                <a:solidFill>
                  <a:srgbClr val="0000FF"/>
                </a:solidFill>
              </a:rPr>
              <a:t>Yahusha’s</a:t>
            </a:r>
            <a:r>
              <a:rPr lang="en-US" dirty="0"/>
              <a:t> earthly parents “forgot” about </a:t>
            </a:r>
            <a:r>
              <a:rPr lang="en-US" b="1" dirty="0">
                <a:solidFill>
                  <a:srgbClr val="0000FF"/>
                </a:solidFill>
              </a:rPr>
              <a:t>Yahusha</a:t>
            </a:r>
            <a:r>
              <a:rPr lang="en-US" dirty="0">
                <a:solidFill>
                  <a:srgbClr val="0000CC"/>
                </a:solidFill>
              </a:rPr>
              <a:t> </a:t>
            </a:r>
            <a:r>
              <a:rPr lang="en-US" dirty="0"/>
              <a:t>and left on their return home journey, </a:t>
            </a:r>
            <a:r>
              <a:rPr lang="en-US" u="sng" dirty="0">
                <a:solidFill>
                  <a:srgbClr val="FF0000"/>
                </a:solidFill>
              </a:rPr>
              <a:t>was this</a:t>
            </a:r>
            <a:r>
              <a:rPr lang="en-US" dirty="0">
                <a:solidFill>
                  <a:srgbClr val="FF0000"/>
                </a:solidFill>
              </a:rPr>
              <a:t> j</a:t>
            </a:r>
            <a:r>
              <a:rPr lang="en-US" u="sng" dirty="0">
                <a:solidFill>
                  <a:srgbClr val="FF0000"/>
                </a:solidFill>
              </a:rPr>
              <a:t>ust a coincidental act of for</a:t>
            </a:r>
            <a:r>
              <a:rPr lang="en-US" dirty="0">
                <a:solidFill>
                  <a:srgbClr val="FF0000"/>
                </a:solidFill>
              </a:rPr>
              <a:t>g</a:t>
            </a:r>
            <a:r>
              <a:rPr lang="en-US" u="sng" dirty="0">
                <a:solidFill>
                  <a:srgbClr val="FF0000"/>
                </a:solidFill>
              </a:rPr>
              <a:t>etfulness</a:t>
            </a:r>
            <a:r>
              <a:rPr lang="en-US" dirty="0">
                <a:solidFill>
                  <a:srgbClr val="FF0000"/>
                </a:solidFill>
              </a:rPr>
              <a:t>, 																										</a:t>
            </a:r>
          </a:p>
          <a:p>
            <a:pPr>
              <a:spcBef>
                <a:spcPts val="0"/>
              </a:spcBef>
              <a:spcAft>
                <a:spcPts val="1200"/>
              </a:spcAft>
            </a:pPr>
            <a:r>
              <a:rPr lang="en-US" i="1" dirty="0">
                <a:solidFill>
                  <a:srgbClr val="C00000"/>
                </a:solidFill>
              </a:rPr>
              <a:t>Wording this differently – </a:t>
            </a:r>
            <a:r>
              <a:rPr lang="en-US" dirty="0"/>
              <a:t/>
            </a:r>
            <a:br>
              <a:rPr lang="en-US" dirty="0"/>
            </a:br>
            <a:r>
              <a:rPr lang="en-US" dirty="0"/>
              <a:t>When </a:t>
            </a:r>
            <a:r>
              <a:rPr lang="en-US" b="1" dirty="0">
                <a:solidFill>
                  <a:srgbClr val="0000FF"/>
                </a:solidFill>
              </a:rPr>
              <a:t>Yahusha</a:t>
            </a:r>
            <a:r>
              <a:rPr lang="en-US" dirty="0"/>
              <a:t> was found by His parents in the Tabernacle, what was </a:t>
            </a:r>
            <a:r>
              <a:rPr lang="en-US" b="1" dirty="0" err="1">
                <a:solidFill>
                  <a:srgbClr val="0000FF"/>
                </a:solidFill>
              </a:rPr>
              <a:t>Yahusha’s</a:t>
            </a:r>
            <a:r>
              <a:rPr lang="en-US" dirty="0"/>
              <a:t> response, and does it correspond to the teachings found in the </a:t>
            </a:r>
            <a:r>
              <a:rPr lang="en-US" b="1" dirty="0">
                <a:solidFill>
                  <a:srgbClr val="0000FF"/>
                </a:solidFill>
              </a:rPr>
              <a:t>Torah? </a:t>
            </a:r>
          </a:p>
          <a:p>
            <a:pPr>
              <a:spcBef>
                <a:spcPts val="0"/>
              </a:spcBef>
              <a:spcAft>
                <a:spcPts val="4200"/>
              </a:spcAft>
            </a:pPr>
            <a:r>
              <a:rPr lang="en-US" b="1" dirty="0">
                <a:solidFill>
                  <a:srgbClr val="FF0000"/>
                </a:solidFill>
              </a:rPr>
              <a:t>Again – </a:t>
            </a:r>
            <a:r>
              <a:rPr lang="en-US" dirty="0"/>
              <a:t>When </a:t>
            </a:r>
            <a:r>
              <a:rPr lang="en-US" b="1" dirty="0">
                <a:solidFill>
                  <a:srgbClr val="0000FF"/>
                </a:solidFill>
              </a:rPr>
              <a:t>Yahusha</a:t>
            </a:r>
            <a:r>
              <a:rPr lang="en-US" dirty="0"/>
              <a:t> was found, </a:t>
            </a:r>
            <a:r>
              <a:rPr lang="en-US" b="1" dirty="0"/>
              <a:t>“</a:t>
            </a:r>
            <a:r>
              <a:rPr lang="en-US" b="1" u="sng" dirty="0"/>
              <a:t>after three da</a:t>
            </a:r>
            <a:r>
              <a:rPr lang="en-US" b="1" dirty="0"/>
              <a:t>y</a:t>
            </a:r>
            <a:r>
              <a:rPr lang="en-US" b="1" u="sng" dirty="0"/>
              <a:t>s</a:t>
            </a:r>
            <a:r>
              <a:rPr lang="en-US" b="1" dirty="0"/>
              <a:t>”</a:t>
            </a:r>
            <a:r>
              <a:rPr lang="en-US" dirty="0"/>
              <a:t> </a:t>
            </a:r>
            <a:r>
              <a:rPr lang="en-US" dirty="0">
                <a:solidFill>
                  <a:srgbClr val="00B050"/>
                </a:solidFill>
              </a:rPr>
              <a:t>(Luke 2:46),</a:t>
            </a:r>
            <a:r>
              <a:rPr lang="en-US" dirty="0">
                <a:solidFill>
                  <a:srgbClr val="008080"/>
                </a:solidFill>
              </a:rPr>
              <a:t> </a:t>
            </a:r>
            <a:r>
              <a:rPr lang="en-US" b="1" u="sng" dirty="0">
                <a:solidFill>
                  <a:srgbClr val="008080"/>
                </a:solidFill>
              </a:rPr>
              <a:t>witnessin</a:t>
            </a:r>
            <a:r>
              <a:rPr lang="en-US" b="1" dirty="0">
                <a:solidFill>
                  <a:srgbClr val="008080"/>
                </a:solidFill>
              </a:rPr>
              <a:t>g </a:t>
            </a:r>
            <a:r>
              <a:rPr lang="en-US" b="1" u="sng" dirty="0">
                <a:solidFill>
                  <a:srgbClr val="008080"/>
                </a:solidFill>
              </a:rPr>
              <a:t>of His Father’s</a:t>
            </a:r>
            <a:r>
              <a:rPr lang="en-US" b="1" dirty="0">
                <a:solidFill>
                  <a:srgbClr val="008080"/>
                </a:solidFill>
              </a:rPr>
              <a:t> </a:t>
            </a:r>
            <a:r>
              <a:rPr lang="en-US" b="1" u="sng" dirty="0">
                <a:solidFill>
                  <a:srgbClr val="C00000"/>
                </a:solidFill>
              </a:rPr>
              <a:t>Blood Ratified</a:t>
            </a:r>
            <a:r>
              <a:rPr lang="en-US" b="1" dirty="0">
                <a:solidFill>
                  <a:srgbClr val="C00000"/>
                </a:solidFill>
              </a:rPr>
              <a:t> </a:t>
            </a:r>
            <a:r>
              <a:rPr lang="en-US" b="1" u="sng" dirty="0">
                <a:solidFill>
                  <a:srgbClr val="008080"/>
                </a:solidFill>
              </a:rPr>
              <a:t>Covenant Calendar in the Tabernacle</a:t>
            </a:r>
            <a:r>
              <a:rPr lang="en-US" b="1" dirty="0">
                <a:solidFill>
                  <a:srgbClr val="008080"/>
                </a:solidFill>
              </a:rPr>
              <a:t>, </a:t>
            </a:r>
            <a:br>
              <a:rPr lang="en-US" b="1" dirty="0">
                <a:solidFill>
                  <a:srgbClr val="008080"/>
                </a:solidFill>
              </a:rPr>
            </a:br>
            <a:r>
              <a:rPr lang="en-US" dirty="0"/>
              <a:t>was He appropriately –</a:t>
            </a:r>
          </a:p>
          <a:p>
            <a:pPr marL="0" indent="0">
              <a:spcBef>
                <a:spcPts val="0"/>
              </a:spcBef>
              <a:spcAft>
                <a:spcPts val="4200"/>
              </a:spcAft>
              <a:buNone/>
            </a:pPr>
            <a:endParaRPr lang="en-US" dirty="0"/>
          </a:p>
          <a:p>
            <a:pPr>
              <a:spcBef>
                <a:spcPts val="0"/>
              </a:spcBef>
              <a:spcAft>
                <a:spcPts val="4200"/>
              </a:spcAft>
            </a:pPr>
            <a:r>
              <a:rPr lang="en-US" dirty="0"/>
              <a:t> </a:t>
            </a:r>
            <a:r>
              <a:rPr lang="en-US" dirty="0">
                <a:solidFill>
                  <a:srgbClr val="008080"/>
                </a:solidFill>
                <a:latin typeface="Georgia" panose="02040502050405020303" pitchFamily="18" charset="0"/>
              </a:rPr>
              <a:t>John 1:1</a:t>
            </a:r>
            <a:r>
              <a:rPr lang="en-US" dirty="0">
                <a:solidFill>
                  <a:prstClr val="black"/>
                </a:solidFill>
                <a:latin typeface="Georgia" panose="02040502050405020303" pitchFamily="18" charset="0"/>
              </a:rPr>
              <a:t>	</a:t>
            </a:r>
            <a:r>
              <a:rPr lang="en-US" dirty="0">
                <a:solidFill>
                  <a:schemeClr val="accent2">
                    <a:lumMod val="75000"/>
                  </a:schemeClr>
                </a:solidFill>
                <a:latin typeface="Georgia" panose="02040502050405020303" pitchFamily="18" charset="0"/>
              </a:rPr>
              <a:t>In the beginning was </a:t>
            </a:r>
            <a:r>
              <a:rPr lang="en-US" b="1" dirty="0">
                <a:solidFill>
                  <a:srgbClr val="0000FF"/>
                </a:solidFill>
                <a:latin typeface="Georgia" panose="02040502050405020303" pitchFamily="18" charset="0"/>
              </a:rPr>
              <a:t>the </a:t>
            </a:r>
            <a:r>
              <a:rPr lang="en-US" b="1" dirty="0">
                <a:solidFill>
                  <a:srgbClr val="0000FF"/>
                </a:solidFill>
                <a:effectLst>
                  <a:outerShdw blurRad="50800" dist="38100" algn="l" rotWithShape="0">
                    <a:prstClr val="black">
                      <a:alpha val="40000"/>
                    </a:prstClr>
                  </a:outerShdw>
                </a:effectLst>
                <a:latin typeface="Georgia" panose="02040502050405020303" pitchFamily="18" charset="0"/>
              </a:rPr>
              <a:t>Word</a:t>
            </a:r>
            <a:r>
              <a:rPr lang="en-US" b="1" dirty="0">
                <a:solidFill>
                  <a:srgbClr val="0000FF"/>
                </a:solidFill>
                <a:latin typeface="Georgia" panose="02040502050405020303" pitchFamily="18" charset="0"/>
              </a:rPr>
              <a:t>, </a:t>
            </a:r>
            <a:r>
              <a:rPr lang="en-US" dirty="0">
                <a:solidFill>
                  <a:schemeClr val="accent2">
                    <a:lumMod val="75000"/>
                  </a:schemeClr>
                </a:solidFill>
                <a:latin typeface="Georgia" panose="02040502050405020303" pitchFamily="18" charset="0"/>
              </a:rPr>
              <a:t>and </a:t>
            </a:r>
            <a:r>
              <a:rPr lang="en-US" b="1" dirty="0">
                <a:solidFill>
                  <a:srgbClr val="0000FF"/>
                </a:solidFill>
                <a:latin typeface="Georgia" panose="02040502050405020303" pitchFamily="18" charset="0"/>
              </a:rPr>
              <a:t>the </a:t>
            </a:r>
            <a:r>
              <a:rPr lang="en-US" b="1" dirty="0">
                <a:solidFill>
                  <a:srgbClr val="0000FF"/>
                </a:solidFill>
                <a:effectLst>
                  <a:outerShdw blurRad="50800" dist="38100" algn="l" rotWithShape="0">
                    <a:prstClr val="black">
                      <a:alpha val="40000"/>
                    </a:prstClr>
                  </a:outerShdw>
                </a:effectLst>
                <a:latin typeface="Georgia" panose="02040502050405020303" pitchFamily="18" charset="0"/>
              </a:rPr>
              <a:t>Word</a:t>
            </a:r>
            <a:r>
              <a:rPr lang="en-US" b="1" dirty="0">
                <a:solidFill>
                  <a:srgbClr val="0000FF"/>
                </a:solidFill>
                <a:latin typeface="Georgia" panose="02040502050405020303" pitchFamily="18" charset="0"/>
              </a:rPr>
              <a:t> </a:t>
            </a:r>
            <a:r>
              <a:rPr lang="en-US" dirty="0">
                <a:solidFill>
                  <a:schemeClr val="accent2">
                    <a:lumMod val="75000"/>
                  </a:schemeClr>
                </a:solidFill>
                <a:latin typeface="Georgia" panose="02040502050405020303" pitchFamily="18" charset="0"/>
              </a:rPr>
              <a:t>was with Elohim, and </a:t>
            </a:r>
            <a:r>
              <a:rPr lang="en-US" b="1" dirty="0">
                <a:solidFill>
                  <a:srgbClr val="0000FF"/>
                </a:solidFill>
                <a:latin typeface="Georgia" panose="02040502050405020303" pitchFamily="18" charset="0"/>
              </a:rPr>
              <a:t>the </a:t>
            </a:r>
            <a:r>
              <a:rPr lang="en-US" b="1" dirty="0">
                <a:solidFill>
                  <a:srgbClr val="0000FF"/>
                </a:solidFill>
                <a:effectLst>
                  <a:outerShdw blurRad="50800" dist="38100" algn="l" rotWithShape="0">
                    <a:prstClr val="black">
                      <a:alpha val="40000"/>
                    </a:prstClr>
                  </a:outerShdw>
                </a:effectLst>
                <a:latin typeface="Georgia" panose="02040502050405020303" pitchFamily="18" charset="0"/>
              </a:rPr>
              <a:t>Word</a:t>
            </a:r>
            <a:r>
              <a:rPr lang="en-US" b="1" dirty="0">
                <a:solidFill>
                  <a:srgbClr val="0000FF"/>
                </a:solidFill>
                <a:latin typeface="Georgia" panose="02040502050405020303" pitchFamily="18" charset="0"/>
              </a:rPr>
              <a:t> </a:t>
            </a:r>
            <a:r>
              <a:rPr lang="en-US" b="1" i="1" dirty="0">
                <a:solidFill>
                  <a:srgbClr val="9900CC"/>
                </a:solidFill>
                <a:latin typeface="Georgia" panose="02040502050405020303" pitchFamily="18" charset="0"/>
              </a:rPr>
              <a:t>was Elohim.</a:t>
            </a:r>
            <a:endParaRPr lang="en-US" b="1" i="1" dirty="0">
              <a:solidFill>
                <a:srgbClr val="9900CC"/>
              </a:solidFill>
            </a:endParaRPr>
          </a:p>
        </p:txBody>
      </p:sp>
      <p:cxnSp>
        <p:nvCxnSpPr>
          <p:cNvPr id="5" name="Straight Arrow Connector 4"/>
          <p:cNvCxnSpPr/>
          <p:nvPr/>
        </p:nvCxnSpPr>
        <p:spPr>
          <a:xfrm flipH="1">
            <a:off x="6681355" y="5161842"/>
            <a:ext cx="82104" cy="584087"/>
          </a:xfrm>
          <a:prstGeom prst="straightConnector1">
            <a:avLst/>
          </a:prstGeom>
          <a:ln w="76200">
            <a:solidFill>
              <a:srgbClr val="FF0000"/>
            </a:solidFill>
            <a:headEnd type="none" w="med" len="med"/>
            <a:tailEnd type="arrow" w="med" len="med"/>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a:xfrm>
            <a:off x="9067804" y="6190094"/>
            <a:ext cx="2743200" cy="365125"/>
          </a:xfrm>
        </p:spPr>
        <p:txBody>
          <a:bodyPr/>
          <a:lstStyle/>
          <a:p>
            <a:fld id="{0B555D82-D20F-4DB7-B3E9-7B7EAC2F87A9}" type="slidenum">
              <a:rPr lang="en-US" smtClean="0">
                <a:solidFill>
                  <a:schemeClr val="tx1"/>
                </a:solidFill>
              </a:rPr>
              <a:t>61</a:t>
            </a:fld>
            <a:endParaRPr lang="en-US" dirty="0">
              <a:solidFill>
                <a:schemeClr val="tx1"/>
              </a:solidFill>
            </a:endParaRPr>
          </a:p>
        </p:txBody>
      </p:sp>
      <p:sp>
        <p:nvSpPr>
          <p:cNvPr id="6" name="Rectangle 5"/>
          <p:cNvSpPr/>
          <p:nvPr/>
        </p:nvSpPr>
        <p:spPr>
          <a:xfrm>
            <a:off x="2001078" y="2002434"/>
            <a:ext cx="8375510" cy="457200"/>
          </a:xfrm>
          <a:prstGeom prst="rect">
            <a:avLst/>
          </a:prstGeom>
          <a:gradFill>
            <a:gsLst>
              <a:gs pos="33000">
                <a:srgbClr val="34E9FC"/>
              </a:gs>
              <a:gs pos="50000">
                <a:schemeClr val="bg2">
                  <a:tint val="98000"/>
                  <a:satMod val="130000"/>
                  <a:shade val="90000"/>
                  <a:lumMod val="103000"/>
                </a:schemeClr>
              </a:gs>
              <a:gs pos="100000">
                <a:schemeClr val="bg2">
                  <a:shade val="63000"/>
                  <a:satMod val="120000"/>
                </a:schemeClr>
              </a:gs>
            </a:gsLst>
            <a:lin ang="5400000" scaled="0"/>
          </a:gra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a:solidFill>
                    <a:srgbClr val="00FF00"/>
                  </a:solidFill>
                </a:ln>
                <a:solidFill>
                  <a:prstClr val="black"/>
                </a:solidFill>
              </a:rPr>
              <a:t>or  was  the  Torah  </a:t>
            </a:r>
            <a:r>
              <a:rPr lang="en-US" sz="3200" b="1" i="1" dirty="0">
                <a:ln>
                  <a:solidFill>
                    <a:srgbClr val="00FF00"/>
                  </a:solidFill>
                </a:ln>
                <a:solidFill>
                  <a:srgbClr val="C00000"/>
                </a:solidFill>
              </a:rPr>
              <a:t>deliberately </a:t>
            </a:r>
            <a:r>
              <a:rPr lang="en-US" sz="3200" b="1" dirty="0">
                <a:ln>
                  <a:solidFill>
                    <a:srgbClr val="00FF00"/>
                  </a:solidFill>
                </a:ln>
                <a:solidFill>
                  <a:prstClr val="black"/>
                </a:solidFill>
              </a:rPr>
              <a:t> being  fulfilled?</a:t>
            </a:r>
            <a:endParaRPr lang="en-US" sz="3200" b="1" dirty="0">
              <a:ln>
                <a:solidFill>
                  <a:srgbClr val="00FF00"/>
                </a:solidFill>
              </a:ln>
            </a:endParaRPr>
          </a:p>
        </p:txBody>
      </p:sp>
      <p:sp>
        <p:nvSpPr>
          <p:cNvPr id="7" name="Rectangle 6"/>
          <p:cNvSpPr/>
          <p:nvPr/>
        </p:nvSpPr>
        <p:spPr>
          <a:xfrm>
            <a:off x="5907661" y="4447770"/>
            <a:ext cx="4885845" cy="700603"/>
          </a:xfrm>
          <a:prstGeom prst="rect">
            <a:avLst/>
          </a:prstGeom>
          <a:pattFill prst="pct20">
            <a:fgClr>
              <a:schemeClr val="accent1"/>
            </a:fgClr>
            <a:bgClr>
              <a:schemeClr val="bg1"/>
            </a:bgClr>
          </a:patt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lvl="0">
              <a:lnSpc>
                <a:spcPct val="90000"/>
              </a:lnSpc>
              <a:spcAft>
                <a:spcPts val="4200"/>
              </a:spcAft>
            </a:pPr>
            <a:r>
              <a:rPr lang="en-US" sz="4400" b="1" dirty="0">
                <a:ln>
                  <a:solidFill>
                    <a:srgbClr val="FF3399"/>
                  </a:solidFill>
                </a:ln>
                <a:solidFill>
                  <a:srgbClr val="0000FF"/>
                </a:solidFill>
                <a:effectLst>
                  <a:glow rad="101600">
                    <a:schemeClr val="accent1">
                      <a:satMod val="175000"/>
                      <a:alpha val="40000"/>
                    </a:schemeClr>
                  </a:glow>
                  <a:outerShdw blurRad="50800" dist="38100" algn="l" rotWithShape="0">
                    <a:prstClr val="black">
                      <a:alpha val="40000"/>
                    </a:prstClr>
                  </a:outerShdw>
                </a:effectLst>
              </a:rPr>
              <a:t>“Living the Torah?”</a:t>
            </a:r>
            <a:endParaRPr lang="en-US" sz="4400" dirty="0">
              <a:ln>
                <a:solidFill>
                  <a:srgbClr val="FF3399"/>
                </a:solidFill>
              </a:ln>
              <a:solidFill>
                <a:srgbClr val="00B050"/>
              </a:solidFill>
              <a:effectLst>
                <a:glow rad="101600">
                  <a:schemeClr val="accent1">
                    <a:satMod val="175000"/>
                    <a:alpha val="40000"/>
                  </a:schemeClr>
                </a:glow>
                <a:outerShdw blurRad="50800" dist="38100" algn="l" rotWithShape="0">
                  <a:prstClr val="black">
                    <a:alpha val="40000"/>
                  </a:prstClr>
                </a:outerShdw>
              </a:effectLst>
            </a:endParaRPr>
          </a:p>
        </p:txBody>
      </p:sp>
      <p:grpSp>
        <p:nvGrpSpPr>
          <p:cNvPr id="12" name="Group 11"/>
          <p:cNvGrpSpPr/>
          <p:nvPr/>
        </p:nvGrpSpPr>
        <p:grpSpPr>
          <a:xfrm>
            <a:off x="3646238" y="4437379"/>
            <a:ext cx="2513214" cy="1111421"/>
            <a:chOff x="1170890" y="4653275"/>
            <a:chExt cx="2513214" cy="1111421"/>
          </a:xfrm>
        </p:grpSpPr>
        <p:cxnSp>
          <p:nvCxnSpPr>
            <p:cNvPr id="10" name="Straight Arrow Connector 9"/>
            <p:cNvCxnSpPr/>
            <p:nvPr/>
          </p:nvCxnSpPr>
          <p:spPr>
            <a:xfrm flipV="1">
              <a:off x="2001078" y="5049079"/>
              <a:ext cx="1683026" cy="106017"/>
            </a:xfrm>
            <a:prstGeom prst="straightConnector1">
              <a:avLst/>
            </a:prstGeom>
            <a:ln w="76200">
              <a:solidFill>
                <a:srgbClr val="CC0099"/>
              </a:solidFill>
              <a:headEnd type="none" w="med" len="med"/>
              <a:tailEnd type="arrow" w="med" len="med"/>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8" name="Explosion 1 7"/>
            <p:cNvSpPr/>
            <p:nvPr/>
          </p:nvSpPr>
          <p:spPr>
            <a:xfrm>
              <a:off x="1170890" y="4653275"/>
              <a:ext cx="1457739" cy="1111421"/>
            </a:xfrm>
            <a:prstGeom prst="irregularSeal1">
              <a:avLst/>
            </a:prstGeom>
            <a:solidFill>
              <a:srgbClr val="CC0099"/>
            </a:solidFill>
            <a:ln w="57150">
              <a:solidFill>
                <a:srgbClr val="0000CC"/>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89772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1" nodeType="clickEffect">
                                  <p:stCondLst>
                                    <p:cond delay="0"/>
                                  </p:stCondLst>
                                  <p:iterate type="lt">
                                    <p:tmPct val="0"/>
                                  </p:iterate>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34" presetClass="emph" presetSubtype="0" fill="hold" grpId="0" nodeType="withEffect">
                                  <p:stCondLst>
                                    <p:cond delay="500"/>
                                  </p:stCondLst>
                                  <p:iterate type="lt">
                                    <p:tmPct val="10000"/>
                                  </p:iterate>
                                  <p:childTnLst>
                                    <p:animMotion origin="layout" path="M -2.08333E-6 -1.48148E-6 L -2.08333E-6 -0.07222 " pathEditMode="relative" rAng="0" ptsTypes="AA">
                                      <p:cBhvr>
                                        <p:cTn id="22" dur="500" accel="50000" decel="50000" autoRev="1" fill="hold">
                                          <p:stCondLst>
                                            <p:cond delay="0"/>
                                          </p:stCondLst>
                                        </p:cTn>
                                        <p:tgtEl>
                                          <p:spTgt spid="6"/>
                                        </p:tgtEl>
                                        <p:attrNameLst>
                                          <p:attrName>ppt_x</p:attrName>
                                          <p:attrName>ppt_y</p:attrName>
                                        </p:attrNameLst>
                                      </p:cBhvr>
                                      <p:rCtr x="0" y="-3611"/>
                                    </p:animMotion>
                                    <p:animRot by="1500000">
                                      <p:cBhvr>
                                        <p:cTn id="23" dur="250" fill="hold">
                                          <p:stCondLst>
                                            <p:cond delay="0"/>
                                          </p:stCondLst>
                                        </p:cTn>
                                        <p:tgtEl>
                                          <p:spTgt spid="6"/>
                                        </p:tgtEl>
                                        <p:attrNameLst>
                                          <p:attrName>r</p:attrName>
                                        </p:attrNameLst>
                                      </p:cBhvr>
                                    </p:animRot>
                                    <p:animRot by="-1500000">
                                      <p:cBhvr>
                                        <p:cTn id="24" dur="250" fill="hold">
                                          <p:stCondLst>
                                            <p:cond delay="250"/>
                                          </p:stCondLst>
                                        </p:cTn>
                                        <p:tgtEl>
                                          <p:spTgt spid="6"/>
                                        </p:tgtEl>
                                        <p:attrNameLst>
                                          <p:attrName>r</p:attrName>
                                        </p:attrNameLst>
                                      </p:cBhvr>
                                    </p:animRot>
                                    <p:animRot by="-1500000">
                                      <p:cBhvr>
                                        <p:cTn id="25" dur="250" fill="hold">
                                          <p:stCondLst>
                                            <p:cond delay="500"/>
                                          </p:stCondLst>
                                        </p:cTn>
                                        <p:tgtEl>
                                          <p:spTgt spid="6"/>
                                        </p:tgtEl>
                                        <p:attrNameLst>
                                          <p:attrName>r</p:attrName>
                                        </p:attrNameLst>
                                      </p:cBhvr>
                                    </p:animRot>
                                    <p:animRot by="1500000">
                                      <p:cBhvr>
                                        <p:cTn id="26" dur="250" fill="hold">
                                          <p:stCondLst>
                                            <p:cond delay="750"/>
                                          </p:stCondLst>
                                        </p:cTn>
                                        <p:tgtEl>
                                          <p:spTgt spid="6"/>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barn(inVertical)">
                                      <p:cBhvr>
                                        <p:cTn id="31" dur="500"/>
                                        <p:tgtEl>
                                          <p:spTgt spid="3">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Effect transition="in" filter="circle(in)">
                                      <p:cBhvr>
                                        <p:cTn id="36" dur="2000"/>
                                        <p:tgtEl>
                                          <p:spTgt spid="3">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down)">
                                      <p:cBhvr>
                                        <p:cTn id="41" dur="580">
                                          <p:stCondLst>
                                            <p:cond delay="0"/>
                                          </p:stCondLst>
                                        </p:cTn>
                                        <p:tgtEl>
                                          <p:spTgt spid="12"/>
                                        </p:tgtEl>
                                      </p:cBhvr>
                                    </p:animEffect>
                                    <p:anim calcmode="lin" valueType="num">
                                      <p:cBhvr>
                                        <p:cTn id="4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7" dur="26">
                                          <p:stCondLst>
                                            <p:cond delay="650"/>
                                          </p:stCondLst>
                                        </p:cTn>
                                        <p:tgtEl>
                                          <p:spTgt spid="12"/>
                                        </p:tgtEl>
                                      </p:cBhvr>
                                      <p:to x="100000" y="60000"/>
                                    </p:animScale>
                                    <p:animScale>
                                      <p:cBhvr>
                                        <p:cTn id="48" dur="166" decel="50000">
                                          <p:stCondLst>
                                            <p:cond delay="676"/>
                                          </p:stCondLst>
                                        </p:cTn>
                                        <p:tgtEl>
                                          <p:spTgt spid="12"/>
                                        </p:tgtEl>
                                      </p:cBhvr>
                                      <p:to x="100000" y="100000"/>
                                    </p:animScale>
                                    <p:animScale>
                                      <p:cBhvr>
                                        <p:cTn id="49" dur="26">
                                          <p:stCondLst>
                                            <p:cond delay="1312"/>
                                          </p:stCondLst>
                                        </p:cTn>
                                        <p:tgtEl>
                                          <p:spTgt spid="12"/>
                                        </p:tgtEl>
                                      </p:cBhvr>
                                      <p:to x="100000" y="80000"/>
                                    </p:animScale>
                                    <p:animScale>
                                      <p:cBhvr>
                                        <p:cTn id="50" dur="166" decel="50000">
                                          <p:stCondLst>
                                            <p:cond delay="1338"/>
                                          </p:stCondLst>
                                        </p:cTn>
                                        <p:tgtEl>
                                          <p:spTgt spid="12"/>
                                        </p:tgtEl>
                                      </p:cBhvr>
                                      <p:to x="100000" y="100000"/>
                                    </p:animScale>
                                    <p:animScale>
                                      <p:cBhvr>
                                        <p:cTn id="51" dur="26">
                                          <p:stCondLst>
                                            <p:cond delay="1642"/>
                                          </p:stCondLst>
                                        </p:cTn>
                                        <p:tgtEl>
                                          <p:spTgt spid="12"/>
                                        </p:tgtEl>
                                      </p:cBhvr>
                                      <p:to x="100000" y="90000"/>
                                    </p:animScale>
                                    <p:animScale>
                                      <p:cBhvr>
                                        <p:cTn id="52" dur="166" decel="50000">
                                          <p:stCondLst>
                                            <p:cond delay="1668"/>
                                          </p:stCondLst>
                                        </p:cTn>
                                        <p:tgtEl>
                                          <p:spTgt spid="12"/>
                                        </p:tgtEl>
                                      </p:cBhvr>
                                      <p:to x="100000" y="100000"/>
                                    </p:animScale>
                                    <p:animScale>
                                      <p:cBhvr>
                                        <p:cTn id="53" dur="26">
                                          <p:stCondLst>
                                            <p:cond delay="1808"/>
                                          </p:stCondLst>
                                        </p:cTn>
                                        <p:tgtEl>
                                          <p:spTgt spid="12"/>
                                        </p:tgtEl>
                                      </p:cBhvr>
                                      <p:to x="100000" y="95000"/>
                                    </p:animScale>
                                    <p:animScale>
                                      <p:cBhvr>
                                        <p:cTn id="54" dur="166" decel="50000">
                                          <p:stCondLst>
                                            <p:cond delay="1834"/>
                                          </p:stCondLst>
                                        </p:cTn>
                                        <p:tgtEl>
                                          <p:spTgt spid="12"/>
                                        </p:tgtEl>
                                      </p:cBhvr>
                                      <p:to x="100000" y="100000"/>
                                    </p:animScale>
                                  </p:childTnLst>
                                </p:cTn>
                              </p:par>
                              <p:par>
                                <p:cTn id="55" presetID="6" presetClass="entr" presetSubtype="16" fill="hold" grpId="0" nodeType="withEffect">
                                  <p:stCondLst>
                                    <p:cond delay="2000"/>
                                  </p:stCondLst>
                                  <p:childTnLst>
                                    <p:set>
                                      <p:cBhvr>
                                        <p:cTn id="56" dur="1" fill="hold">
                                          <p:stCondLst>
                                            <p:cond delay="0"/>
                                          </p:stCondLst>
                                        </p:cTn>
                                        <p:tgtEl>
                                          <p:spTgt spid="7"/>
                                        </p:tgtEl>
                                        <p:attrNameLst>
                                          <p:attrName>style.visibility</p:attrName>
                                        </p:attrNameLst>
                                      </p:cBhvr>
                                      <p:to>
                                        <p:strVal val="visible"/>
                                      </p:to>
                                    </p:set>
                                    <p:animEffect transition="in" filter="circle(in)">
                                      <p:cBhvr>
                                        <p:cTn id="57" dur="20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3">
                                            <p:txEl>
                                              <p:pRg st="4" end="4"/>
                                            </p:txEl>
                                          </p:spTgt>
                                        </p:tgtEl>
                                        <p:attrNameLst>
                                          <p:attrName>style.visibility</p:attrName>
                                        </p:attrNameLst>
                                      </p:cBhvr>
                                      <p:to>
                                        <p:strVal val="visible"/>
                                      </p:to>
                                    </p:set>
                                    <p:animEffect transition="in" filter="wipe(left)">
                                      <p:cBhvr>
                                        <p:cTn id="62" dur="1000"/>
                                        <p:tgtEl>
                                          <p:spTgt spid="3">
                                            <p:txEl>
                                              <p:pRg st="4" end="4"/>
                                            </p:txEl>
                                          </p:spTgt>
                                        </p:tgtEl>
                                      </p:cBhvr>
                                    </p:animEffect>
                                  </p:childTnLst>
                                </p:cTn>
                              </p:par>
                              <p:par>
                                <p:cTn id="63" presetID="26" presetClass="entr" presetSubtype="0" fill="hold" nodeType="withEffect">
                                  <p:stCondLst>
                                    <p:cond delay="0"/>
                                  </p:stCondLst>
                                  <p:childTnLst>
                                    <p:set>
                                      <p:cBhvr>
                                        <p:cTn id="64" dur="1" fill="hold">
                                          <p:stCondLst>
                                            <p:cond delay="0"/>
                                          </p:stCondLst>
                                        </p:cTn>
                                        <p:tgtEl>
                                          <p:spTgt spid="5"/>
                                        </p:tgtEl>
                                        <p:attrNameLst>
                                          <p:attrName>style.visibility</p:attrName>
                                        </p:attrNameLst>
                                      </p:cBhvr>
                                      <p:to>
                                        <p:strVal val="visible"/>
                                      </p:to>
                                    </p:set>
                                    <p:animEffect transition="in" filter="wipe(down)">
                                      <p:cBhvr>
                                        <p:cTn id="65" dur="580">
                                          <p:stCondLst>
                                            <p:cond delay="0"/>
                                          </p:stCondLst>
                                        </p:cTn>
                                        <p:tgtEl>
                                          <p:spTgt spid="5"/>
                                        </p:tgtEl>
                                      </p:cBhvr>
                                    </p:animEffect>
                                    <p:anim calcmode="lin" valueType="num">
                                      <p:cBhvr>
                                        <p:cTn id="6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71" dur="26">
                                          <p:stCondLst>
                                            <p:cond delay="650"/>
                                          </p:stCondLst>
                                        </p:cTn>
                                        <p:tgtEl>
                                          <p:spTgt spid="5"/>
                                        </p:tgtEl>
                                      </p:cBhvr>
                                      <p:to x="100000" y="60000"/>
                                    </p:animScale>
                                    <p:animScale>
                                      <p:cBhvr>
                                        <p:cTn id="72" dur="166" decel="50000">
                                          <p:stCondLst>
                                            <p:cond delay="676"/>
                                          </p:stCondLst>
                                        </p:cTn>
                                        <p:tgtEl>
                                          <p:spTgt spid="5"/>
                                        </p:tgtEl>
                                      </p:cBhvr>
                                      <p:to x="100000" y="100000"/>
                                    </p:animScale>
                                    <p:animScale>
                                      <p:cBhvr>
                                        <p:cTn id="73" dur="26">
                                          <p:stCondLst>
                                            <p:cond delay="1312"/>
                                          </p:stCondLst>
                                        </p:cTn>
                                        <p:tgtEl>
                                          <p:spTgt spid="5"/>
                                        </p:tgtEl>
                                      </p:cBhvr>
                                      <p:to x="100000" y="80000"/>
                                    </p:animScale>
                                    <p:animScale>
                                      <p:cBhvr>
                                        <p:cTn id="74" dur="166" decel="50000">
                                          <p:stCondLst>
                                            <p:cond delay="1338"/>
                                          </p:stCondLst>
                                        </p:cTn>
                                        <p:tgtEl>
                                          <p:spTgt spid="5"/>
                                        </p:tgtEl>
                                      </p:cBhvr>
                                      <p:to x="100000" y="100000"/>
                                    </p:animScale>
                                    <p:animScale>
                                      <p:cBhvr>
                                        <p:cTn id="75" dur="26">
                                          <p:stCondLst>
                                            <p:cond delay="1642"/>
                                          </p:stCondLst>
                                        </p:cTn>
                                        <p:tgtEl>
                                          <p:spTgt spid="5"/>
                                        </p:tgtEl>
                                      </p:cBhvr>
                                      <p:to x="100000" y="90000"/>
                                    </p:animScale>
                                    <p:animScale>
                                      <p:cBhvr>
                                        <p:cTn id="76" dur="166" decel="50000">
                                          <p:stCondLst>
                                            <p:cond delay="1668"/>
                                          </p:stCondLst>
                                        </p:cTn>
                                        <p:tgtEl>
                                          <p:spTgt spid="5"/>
                                        </p:tgtEl>
                                      </p:cBhvr>
                                      <p:to x="100000" y="100000"/>
                                    </p:animScale>
                                    <p:animScale>
                                      <p:cBhvr>
                                        <p:cTn id="77" dur="26">
                                          <p:stCondLst>
                                            <p:cond delay="1808"/>
                                          </p:stCondLst>
                                        </p:cTn>
                                        <p:tgtEl>
                                          <p:spTgt spid="5"/>
                                        </p:tgtEl>
                                      </p:cBhvr>
                                      <p:to x="100000" y="95000"/>
                                    </p:animScale>
                                    <p:animScale>
                                      <p:cBhvr>
                                        <p:cTn id="78"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74580" y="280557"/>
            <a:ext cx="8156571" cy="768216"/>
          </a:xfrm>
          <a:gradFill>
            <a:gsLst>
              <a:gs pos="46000">
                <a:srgbClr val="34E9FC"/>
              </a:gs>
              <a:gs pos="50000">
                <a:schemeClr val="bg2">
                  <a:tint val="98000"/>
                  <a:satMod val="130000"/>
                  <a:shade val="90000"/>
                  <a:lumMod val="103000"/>
                </a:schemeClr>
              </a:gs>
              <a:gs pos="100000">
                <a:schemeClr val="bg2">
                  <a:shade val="63000"/>
                  <a:satMod val="120000"/>
                </a:schemeClr>
              </a:gs>
            </a:gsLst>
            <a:lin ang="5400000" scaled="0"/>
          </a:gradFill>
          <a:ln w="57150">
            <a:solidFill>
              <a:srgbClr val="FFFF00"/>
            </a:solidFill>
          </a:ln>
          <a:effectLst>
            <a:glow rad="139700">
              <a:schemeClr val="accent1">
                <a:satMod val="175000"/>
                <a:alpha val="40000"/>
              </a:schemeClr>
            </a:glow>
          </a:effectLst>
          <a:scene3d>
            <a:camera prst="orthographicFront"/>
            <a:lightRig rig="threePt" dir="t"/>
          </a:scene3d>
          <a:sp3d>
            <a:bevelT/>
          </a:sp3d>
        </p:spPr>
        <p:txBody>
          <a:bodyPr>
            <a:normAutofit/>
          </a:bodyPr>
          <a:lstStyle/>
          <a:p>
            <a:pPr algn="ctr"/>
            <a:r>
              <a:rPr lang="en-US" b="1" dirty="0" err="1">
                <a:solidFill>
                  <a:srgbClr val="0000FF"/>
                </a:solidFill>
              </a:rPr>
              <a:t>Yahusha’s</a:t>
            </a:r>
            <a:r>
              <a:rPr lang="en-US" b="1" dirty="0"/>
              <a:t> </a:t>
            </a:r>
            <a:r>
              <a:rPr lang="en-US" dirty="0"/>
              <a:t>Response to the Inquiry -</a:t>
            </a:r>
          </a:p>
        </p:txBody>
      </p:sp>
      <p:sp>
        <p:nvSpPr>
          <p:cNvPr id="3" name="Content Placeholder 2"/>
          <p:cNvSpPr>
            <a:spLocks noGrp="1"/>
          </p:cNvSpPr>
          <p:nvPr>
            <p:ph idx="1"/>
          </p:nvPr>
        </p:nvSpPr>
        <p:spPr>
          <a:xfrm>
            <a:off x="447102" y="1485900"/>
            <a:ext cx="11273845" cy="4831773"/>
          </a:xfrm>
          <a:solidFill>
            <a:srgbClr val="F3D1FF"/>
          </a:solidFill>
          <a:ln>
            <a:solidFill>
              <a:schemeClr val="tx1"/>
            </a:solidFill>
          </a:ln>
          <a:scene3d>
            <a:camera prst="orthographicFront"/>
            <a:lightRig rig="threePt" dir="t"/>
          </a:scene3d>
          <a:sp3d>
            <a:bevelT w="139700" h="139700" prst="divot"/>
          </a:sp3d>
        </p:spPr>
        <p:txBody>
          <a:bodyPr lIns="182880" tIns="182880">
            <a:normAutofit/>
            <a:sp3d extrusionH="57150">
              <a:bevelT w="82550" h="38100" prst="coolSlant"/>
            </a:sp3d>
          </a:bodyPr>
          <a:lstStyle/>
          <a:p>
            <a:pPr marL="365760" indent="-914400">
              <a:spcBef>
                <a:spcPts val="0"/>
              </a:spcBef>
              <a:spcAft>
                <a:spcPts val="2400"/>
              </a:spcAft>
              <a:buNone/>
            </a:pPr>
            <a:r>
              <a:rPr lang="en-US" dirty="0">
                <a:latin typeface="Georgia" panose="02040502050405020303" pitchFamily="18" charset="0"/>
              </a:rPr>
              <a:t>The Inquiry –</a:t>
            </a:r>
            <a:endParaRPr lang="en-US" sz="800" dirty="0">
              <a:solidFill>
                <a:srgbClr val="008080"/>
              </a:solidFill>
              <a:latin typeface="Georgia" panose="02040502050405020303" pitchFamily="18" charset="0"/>
            </a:endParaRPr>
          </a:p>
          <a:p>
            <a:pPr marL="1737360" indent="-1737360">
              <a:spcBef>
                <a:spcPts val="0"/>
              </a:spcBef>
              <a:spcAft>
                <a:spcPts val="2400"/>
              </a:spcAft>
              <a:buNone/>
            </a:pPr>
            <a:r>
              <a:rPr lang="en-US" dirty="0">
                <a:solidFill>
                  <a:srgbClr val="008080"/>
                </a:solidFill>
                <a:latin typeface="Georgia" panose="02040502050405020303" pitchFamily="18" charset="0"/>
              </a:rPr>
              <a:t>Luke 2:48</a:t>
            </a:r>
            <a:r>
              <a:rPr lang="en-US" dirty="0">
                <a:solidFill>
                  <a:prstClr val="black"/>
                </a:solidFill>
                <a:latin typeface="Georgia" panose="02040502050405020303" pitchFamily="18" charset="0"/>
              </a:rPr>
              <a:t>	</a:t>
            </a:r>
            <a:r>
              <a:rPr lang="en-US" dirty="0">
                <a:solidFill>
                  <a:schemeClr val="accent2">
                    <a:lumMod val="50000"/>
                  </a:schemeClr>
                </a:solidFill>
                <a:latin typeface="Georgia" panose="02040502050405020303" pitchFamily="18" charset="0"/>
              </a:rPr>
              <a:t>And having seen Him, they were amazed.  And His mother said to Him, “Son, </a:t>
            </a:r>
            <a:r>
              <a:rPr lang="en-US" sz="4400" b="1" i="1" u="sng" dirty="0">
                <a:ln>
                  <a:solidFill>
                    <a:srgbClr val="002060"/>
                  </a:solidFill>
                </a:ln>
                <a:solidFill>
                  <a:srgbClr val="9900CC"/>
                </a:solidFill>
                <a:effectLst>
                  <a:outerShdw blurRad="50800" dist="38100" algn="l" rotWithShape="0">
                    <a:prstClr val="black">
                      <a:alpha val="40000"/>
                    </a:prstClr>
                  </a:outerShdw>
                </a:effectLst>
                <a:latin typeface="Arial Black" panose="020B0A04020102020204" pitchFamily="34" charset="0"/>
              </a:rPr>
              <a:t>WHY</a:t>
            </a:r>
            <a:r>
              <a:rPr lang="en-US" b="1" i="1" u="sng" dirty="0">
                <a:ln>
                  <a:solidFill>
                    <a:srgbClr val="002060"/>
                  </a:solidFill>
                </a:ln>
                <a:solidFill>
                  <a:srgbClr val="9900CC"/>
                </a:solidFill>
                <a:effectLst>
                  <a:outerShdw blurRad="50800" dist="38100" algn="l" rotWithShape="0">
                    <a:prstClr val="black">
                      <a:alpha val="40000"/>
                    </a:prstClr>
                  </a:outerShdw>
                </a:effectLst>
                <a:latin typeface="Georgia" panose="02040502050405020303" pitchFamily="18" charset="0"/>
              </a:rPr>
              <a:t> </a:t>
            </a:r>
            <a:r>
              <a:rPr lang="en-US" b="1" i="1" u="sng" dirty="0">
                <a:ln>
                  <a:solidFill>
                    <a:srgbClr val="002060"/>
                  </a:solidFill>
                </a:ln>
                <a:solidFill>
                  <a:srgbClr val="9900CC"/>
                </a:solidFill>
                <a:latin typeface="Georgia" panose="02040502050405020303" pitchFamily="18" charset="0"/>
              </a:rPr>
              <a:t>have You done this</a:t>
            </a:r>
            <a:r>
              <a:rPr lang="en-US" b="1" i="1" dirty="0">
                <a:ln>
                  <a:solidFill>
                    <a:srgbClr val="002060"/>
                  </a:solidFill>
                </a:ln>
                <a:solidFill>
                  <a:srgbClr val="9900CC"/>
                </a:solidFill>
                <a:latin typeface="Georgia" panose="02040502050405020303" pitchFamily="18" charset="0"/>
              </a:rPr>
              <a:t> </a:t>
            </a:r>
            <a:r>
              <a:rPr lang="en-US" dirty="0">
                <a:solidFill>
                  <a:schemeClr val="accent2">
                    <a:lumMod val="50000"/>
                  </a:schemeClr>
                </a:solidFill>
                <a:latin typeface="Georgia" panose="02040502050405020303" pitchFamily="18" charset="0"/>
              </a:rPr>
              <a:t>to us? See, Your father and I have been anxiously seeking You.” </a:t>
            </a:r>
          </a:p>
          <a:p>
            <a:pPr marL="0" indent="0">
              <a:spcBef>
                <a:spcPts val="0"/>
              </a:spcBef>
              <a:spcAft>
                <a:spcPts val="2400"/>
              </a:spcAft>
              <a:buNone/>
            </a:pPr>
            <a:r>
              <a:rPr lang="en-US" b="1" dirty="0">
                <a:solidFill>
                  <a:srgbClr val="0000FF"/>
                </a:solidFill>
                <a:latin typeface="Georgia" panose="02040502050405020303" pitchFamily="18" charset="0"/>
              </a:rPr>
              <a:t>Yahusha’s</a:t>
            </a:r>
            <a:r>
              <a:rPr lang="en-US" dirty="0">
                <a:solidFill>
                  <a:srgbClr val="0000FF"/>
                </a:solidFill>
                <a:latin typeface="Georgia" panose="02040502050405020303" pitchFamily="18" charset="0"/>
              </a:rPr>
              <a:t> Response –</a:t>
            </a:r>
          </a:p>
          <a:p>
            <a:pPr marL="1737360" indent="-1737360">
              <a:lnSpc>
                <a:spcPct val="100000"/>
              </a:lnSpc>
              <a:spcBef>
                <a:spcPts val="0"/>
              </a:spcBef>
              <a:spcAft>
                <a:spcPts val="2400"/>
              </a:spcAft>
              <a:buNone/>
            </a:pPr>
            <a:r>
              <a:rPr lang="en-US" dirty="0">
                <a:solidFill>
                  <a:srgbClr val="008080"/>
                </a:solidFill>
                <a:latin typeface="Georgia" panose="02040502050405020303" pitchFamily="18" charset="0"/>
              </a:rPr>
              <a:t>Luke 2:49</a:t>
            </a:r>
            <a:r>
              <a:rPr lang="en-US" dirty="0">
                <a:solidFill>
                  <a:prstClr val="black"/>
                </a:solidFill>
                <a:latin typeface="Georgia" panose="02040502050405020303" pitchFamily="18" charset="0"/>
              </a:rPr>
              <a:t>	</a:t>
            </a:r>
            <a:r>
              <a:rPr lang="en-US" dirty="0">
                <a:solidFill>
                  <a:schemeClr val="accent2">
                    <a:lumMod val="50000"/>
                  </a:schemeClr>
                </a:solidFill>
                <a:latin typeface="Georgia" panose="02040502050405020303" pitchFamily="18" charset="0"/>
              </a:rPr>
              <a:t>And He said to them, “Why were you seeking Me? </a:t>
            </a:r>
            <a:br>
              <a:rPr lang="en-US" dirty="0">
                <a:solidFill>
                  <a:schemeClr val="accent2">
                    <a:lumMod val="50000"/>
                  </a:schemeClr>
                </a:solidFill>
                <a:latin typeface="Georgia" panose="02040502050405020303" pitchFamily="18" charset="0"/>
              </a:rPr>
            </a:br>
            <a:r>
              <a:rPr lang="en-US" b="1" u="sng" dirty="0">
                <a:solidFill>
                  <a:srgbClr val="9900CC"/>
                </a:solidFill>
                <a:latin typeface="Georgia" panose="02040502050405020303" pitchFamily="18" charset="0"/>
              </a:rPr>
              <a:t>Did </a:t>
            </a:r>
            <a:r>
              <a:rPr lang="en-US" b="1" dirty="0">
                <a:solidFill>
                  <a:srgbClr val="9900CC"/>
                </a:solidFill>
                <a:latin typeface="Georgia" panose="02040502050405020303" pitchFamily="18" charset="0"/>
              </a:rPr>
              <a:t>y</a:t>
            </a:r>
            <a:r>
              <a:rPr lang="en-US" b="1" u="sng" dirty="0">
                <a:solidFill>
                  <a:srgbClr val="9900CC"/>
                </a:solidFill>
                <a:latin typeface="Georgia" panose="02040502050405020303" pitchFamily="18" charset="0"/>
              </a:rPr>
              <a:t>ou </a:t>
            </a:r>
            <a:r>
              <a:rPr lang="en-US" b="1" u="sng" dirty="0">
                <a:solidFill>
                  <a:srgbClr val="9900CC"/>
                </a:solidFill>
                <a:effectLst>
                  <a:outerShdw blurRad="50800" dist="50800" dir="5400000" algn="ctr" rotWithShape="0">
                    <a:srgbClr val="34E9FC"/>
                  </a:outerShdw>
                </a:effectLst>
                <a:latin typeface="Georgia" panose="02040502050405020303" pitchFamily="18" charset="0"/>
              </a:rPr>
              <a:t>not know</a:t>
            </a:r>
            <a:r>
              <a:rPr lang="en-US" b="1" dirty="0">
                <a:solidFill>
                  <a:srgbClr val="9900CC"/>
                </a:solidFill>
                <a:effectLst>
                  <a:outerShdw blurRad="50800" dist="50800" dir="5400000" algn="ctr" rotWithShape="0">
                    <a:srgbClr val="34E9FC"/>
                  </a:outerShdw>
                </a:effectLst>
                <a:latin typeface="Georgia" panose="02040502050405020303" pitchFamily="18" charset="0"/>
              </a:rPr>
              <a:t> </a:t>
            </a:r>
            <a:r>
              <a:rPr lang="en-US" b="1" dirty="0">
                <a:solidFill>
                  <a:srgbClr val="9900CC"/>
                </a:solidFill>
                <a:latin typeface="Georgia" panose="02040502050405020303" pitchFamily="18" charset="0"/>
              </a:rPr>
              <a:t>that </a:t>
            </a:r>
            <a:br>
              <a:rPr lang="en-US" b="1" dirty="0">
                <a:solidFill>
                  <a:srgbClr val="9900CC"/>
                </a:solidFill>
                <a:latin typeface="Georgia" panose="02040502050405020303" pitchFamily="18" charset="0"/>
              </a:rPr>
            </a:br>
            <a:r>
              <a:rPr lang="en-US" sz="3200" b="1" dirty="0">
                <a:ln w="12700">
                  <a:solidFill>
                    <a:srgbClr val="002060"/>
                  </a:solidFill>
                  <a:prstDash val="solid"/>
                </a:ln>
                <a:solidFill>
                  <a:srgbClr val="66FF33"/>
                </a:solidFill>
                <a:effectLst>
                  <a:outerShdw dist="38100" dir="2640000" algn="bl" rotWithShape="0">
                    <a:schemeClr val="accent1"/>
                  </a:outerShdw>
                </a:effectLst>
                <a:latin typeface="Georgia" panose="02040502050405020303" pitchFamily="18" charset="0"/>
              </a:rPr>
              <a:t>I had to be in the </a:t>
            </a:r>
            <a:r>
              <a:rPr lang="en-US" sz="3200" b="1" i="1" dirty="0">
                <a:ln w="12700">
                  <a:solidFill>
                    <a:schemeClr val="tx1"/>
                  </a:solidFill>
                  <a:prstDash val="solid"/>
                </a:ln>
                <a:solidFill>
                  <a:srgbClr val="66FF33"/>
                </a:solidFill>
                <a:effectLst>
                  <a:glow rad="63500">
                    <a:srgbClr val="FF0000"/>
                  </a:glow>
                  <a:outerShdw dist="38100" dir="2640000" algn="bl" rotWithShape="0">
                    <a:schemeClr val="accent1"/>
                  </a:outerShdw>
                </a:effectLst>
                <a:latin typeface="Georgia" panose="02040502050405020303" pitchFamily="18" charset="0"/>
              </a:rPr>
              <a:t>MATTERS</a:t>
            </a:r>
            <a:r>
              <a:rPr lang="en-US" sz="3200" b="1" dirty="0">
                <a:ln w="12700">
                  <a:solidFill>
                    <a:schemeClr val="tx1"/>
                  </a:solidFill>
                  <a:prstDash val="solid"/>
                </a:ln>
                <a:solidFill>
                  <a:srgbClr val="66FF33"/>
                </a:solidFill>
                <a:effectLst>
                  <a:glow rad="63500">
                    <a:srgbClr val="FF0000"/>
                  </a:glow>
                  <a:outerShdw dist="38100" dir="2640000" algn="bl" rotWithShape="0">
                    <a:schemeClr val="accent1"/>
                  </a:outerShdw>
                </a:effectLst>
                <a:latin typeface="Georgia" panose="02040502050405020303" pitchFamily="18" charset="0"/>
              </a:rPr>
              <a:t> of My Father?” </a:t>
            </a:r>
          </a:p>
        </p:txBody>
      </p:sp>
      <p:sp>
        <p:nvSpPr>
          <p:cNvPr id="4" name="Slide Number Placeholder 3"/>
          <p:cNvSpPr>
            <a:spLocks noGrp="1"/>
          </p:cNvSpPr>
          <p:nvPr>
            <p:ph type="sldNum" sz="quarter" idx="12"/>
          </p:nvPr>
        </p:nvSpPr>
        <p:spPr>
          <a:xfrm>
            <a:off x="9379534" y="6408305"/>
            <a:ext cx="2743200" cy="365125"/>
          </a:xfrm>
        </p:spPr>
        <p:txBody>
          <a:bodyPr/>
          <a:lstStyle/>
          <a:p>
            <a:fld id="{0B555D82-D20F-4DB7-B3E9-7B7EAC2F87A9}" type="slidenum">
              <a:rPr lang="en-US" smtClean="0">
                <a:solidFill>
                  <a:schemeClr val="tx1">
                    <a:lumMod val="95000"/>
                    <a:lumOff val="5000"/>
                  </a:schemeClr>
                </a:solidFill>
              </a:rPr>
              <a:t>62</a:t>
            </a:fld>
            <a:endParaRPr lang="en-US" dirty="0">
              <a:solidFill>
                <a:schemeClr val="tx1">
                  <a:lumMod val="95000"/>
                  <a:lumOff val="5000"/>
                </a:schemeClr>
              </a:solidFill>
            </a:endParaRPr>
          </a:p>
        </p:txBody>
      </p:sp>
    </p:spTree>
    <p:extLst>
      <p:ext uri="{BB962C8B-B14F-4D97-AF65-F5344CB8AC3E}">
        <p14:creationId xmlns:p14="http://schemas.microsoft.com/office/powerpoint/2010/main" val="2787202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p:cTn id="1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2616" y="166256"/>
            <a:ext cx="8526346" cy="831271"/>
          </a:xfrm>
          <a:pattFill prst="pct5">
            <a:fgClr>
              <a:schemeClr val="accent1"/>
            </a:fgClr>
            <a:bgClr>
              <a:schemeClr val="bg1"/>
            </a:bgClr>
          </a:pattFill>
          <a:ln w="38100">
            <a:solidFill>
              <a:srgbClr val="0000CC"/>
            </a:solidFill>
          </a:ln>
          <a:effectLst>
            <a:glow rad="228600">
              <a:schemeClr val="accent4">
                <a:satMod val="175000"/>
                <a:alpha val="40000"/>
              </a:schemeClr>
            </a:glow>
          </a:effectLst>
          <a:scene3d>
            <a:camera prst="orthographicFront"/>
            <a:lightRig rig="threePt" dir="t"/>
          </a:scene3d>
          <a:sp3d>
            <a:bevelT w="114300" prst="artDeco"/>
          </a:sp3d>
        </p:spPr>
        <p:txBody>
          <a:bodyPr/>
          <a:lstStyle/>
          <a:p>
            <a:pPr algn="ctr"/>
            <a:r>
              <a:rPr lang="en-US" b="1" dirty="0">
                <a:effectLst>
                  <a:glow rad="101600">
                    <a:srgbClr val="34E9FC">
                      <a:alpha val="60000"/>
                    </a:srgbClr>
                  </a:glow>
                </a:effectLst>
              </a:rPr>
              <a:t>“The Matters” </a:t>
            </a:r>
            <a:r>
              <a:rPr lang="en-US" dirty="0"/>
              <a:t>of the </a:t>
            </a:r>
            <a:r>
              <a:rPr lang="en-US" b="1" dirty="0">
                <a:solidFill>
                  <a:srgbClr val="0000FF"/>
                </a:solidFill>
              </a:rPr>
              <a:t>Father - Yahuah</a:t>
            </a:r>
          </a:p>
        </p:txBody>
      </p:sp>
      <p:sp>
        <p:nvSpPr>
          <p:cNvPr id="3" name="Content Placeholder 2"/>
          <p:cNvSpPr>
            <a:spLocks noGrp="1"/>
          </p:cNvSpPr>
          <p:nvPr>
            <p:ph idx="1"/>
          </p:nvPr>
        </p:nvSpPr>
        <p:spPr>
          <a:xfrm>
            <a:off x="222792" y="1194954"/>
            <a:ext cx="11737144" cy="5455228"/>
          </a:xfrm>
          <a:solidFill>
            <a:schemeClr val="bg1">
              <a:lumMod val="95000"/>
            </a:schemeClr>
          </a:solidFill>
          <a:ln w="76200">
            <a:solidFill>
              <a:srgbClr val="00B050"/>
            </a:solidFill>
          </a:ln>
          <a:scene3d>
            <a:camera prst="orthographicFront"/>
            <a:lightRig rig="threePt" dir="t"/>
          </a:scene3d>
          <a:sp3d>
            <a:bevelT w="114300" prst="artDeco"/>
          </a:sp3d>
        </p:spPr>
        <p:txBody>
          <a:bodyPr lIns="182880" tIns="182880">
            <a:normAutofit/>
            <a:sp3d extrusionH="57150">
              <a:bevelT w="82550" h="38100" prst="coolSlant"/>
            </a:sp3d>
          </a:bodyPr>
          <a:lstStyle/>
          <a:p>
            <a:pPr marL="1554480" indent="-1554480">
              <a:spcBef>
                <a:spcPts val="0"/>
              </a:spcBef>
              <a:spcAft>
                <a:spcPts val="2400"/>
              </a:spcAft>
              <a:buNone/>
            </a:pPr>
            <a:r>
              <a:rPr lang="en-US" dirty="0" err="1">
                <a:solidFill>
                  <a:srgbClr val="008080"/>
                </a:solidFill>
                <a:latin typeface="Georgia" panose="02040502050405020303" pitchFamily="18" charset="0"/>
              </a:rPr>
              <a:t>Exo</a:t>
            </a:r>
            <a:r>
              <a:rPr lang="en-US" dirty="0">
                <a:solidFill>
                  <a:srgbClr val="008080"/>
                </a:solidFill>
                <a:latin typeface="Georgia" panose="02040502050405020303" pitchFamily="18" charset="0"/>
              </a:rPr>
              <a:t> 23:14</a:t>
            </a:r>
            <a:r>
              <a:rPr lang="en-US" dirty="0">
                <a:solidFill>
                  <a:prstClr val="black"/>
                </a:solidFill>
                <a:latin typeface="Georgia" panose="02040502050405020303" pitchFamily="18" charset="0"/>
              </a:rPr>
              <a:t>	</a:t>
            </a:r>
            <a:r>
              <a:rPr lang="en-US" b="1" dirty="0">
                <a:solidFill>
                  <a:srgbClr val="9900CC"/>
                </a:solidFill>
                <a:latin typeface="Georgia" panose="02040502050405020303" pitchFamily="18" charset="0"/>
              </a:rPr>
              <a:t>“</a:t>
            </a:r>
            <a:r>
              <a:rPr lang="en-US" b="1" u="sng" dirty="0">
                <a:solidFill>
                  <a:srgbClr val="9900CC"/>
                </a:solidFill>
                <a:latin typeface="Georgia" panose="02040502050405020303" pitchFamily="18" charset="0"/>
              </a:rPr>
              <a:t>Three times in the</a:t>
            </a:r>
            <a:r>
              <a:rPr lang="en-US" b="1" dirty="0">
                <a:solidFill>
                  <a:srgbClr val="9900CC"/>
                </a:solidFill>
                <a:latin typeface="Georgia" panose="02040502050405020303" pitchFamily="18" charset="0"/>
              </a:rPr>
              <a:t> y</a:t>
            </a:r>
            <a:r>
              <a:rPr lang="en-US" b="1" u="sng" dirty="0">
                <a:solidFill>
                  <a:srgbClr val="9900CC"/>
                </a:solidFill>
                <a:latin typeface="Georgia" panose="02040502050405020303" pitchFamily="18" charset="0"/>
              </a:rPr>
              <a:t>ear</a:t>
            </a:r>
            <a:r>
              <a:rPr lang="en-US" b="1" dirty="0">
                <a:solidFill>
                  <a:srgbClr val="9900CC"/>
                </a:solidFill>
                <a:latin typeface="Georgia" panose="02040502050405020303" pitchFamily="18" charset="0"/>
              </a:rPr>
              <a:t> </a:t>
            </a:r>
            <a:r>
              <a:rPr lang="en-US" dirty="0">
                <a:solidFill>
                  <a:schemeClr val="accent2">
                    <a:lumMod val="75000"/>
                  </a:schemeClr>
                </a:solidFill>
                <a:latin typeface="Georgia" panose="02040502050405020303" pitchFamily="18" charset="0"/>
              </a:rPr>
              <a:t>you are to observe a festival to Me:</a:t>
            </a:r>
          </a:p>
          <a:p>
            <a:pPr marL="1554480" indent="-1554480">
              <a:spcBef>
                <a:spcPts val="0"/>
              </a:spcBef>
              <a:spcAft>
                <a:spcPts val="2400"/>
              </a:spcAft>
              <a:buNone/>
            </a:pPr>
            <a:r>
              <a:rPr lang="en-US" dirty="0" err="1">
                <a:solidFill>
                  <a:srgbClr val="008080"/>
                </a:solidFill>
                <a:latin typeface="Georgia" panose="02040502050405020303" pitchFamily="18" charset="0"/>
              </a:rPr>
              <a:t>Exo</a:t>
            </a:r>
            <a:r>
              <a:rPr lang="en-US" dirty="0">
                <a:solidFill>
                  <a:srgbClr val="008080"/>
                </a:solidFill>
                <a:latin typeface="Georgia" panose="02040502050405020303" pitchFamily="18" charset="0"/>
              </a:rPr>
              <a:t> 23:15</a:t>
            </a:r>
            <a:r>
              <a:rPr lang="en-US" dirty="0">
                <a:solidFill>
                  <a:schemeClr val="accent2">
                    <a:lumMod val="75000"/>
                  </a:schemeClr>
                </a:solidFill>
                <a:latin typeface="Georgia" panose="02040502050405020303" pitchFamily="18" charset="0"/>
              </a:rPr>
              <a:t>“Guard the Festival of Unleavened Bread. Seven days you eat unleavened bread, as I commanded you, at the time appointed in the month of </a:t>
            </a:r>
            <a:r>
              <a:rPr lang="en-US" dirty="0" err="1">
                <a:solidFill>
                  <a:schemeClr val="accent2">
                    <a:lumMod val="75000"/>
                  </a:schemeClr>
                </a:solidFill>
                <a:latin typeface="Georgia" panose="02040502050405020303" pitchFamily="18" charset="0"/>
              </a:rPr>
              <a:t>A</a:t>
            </a:r>
            <a:r>
              <a:rPr lang="en-US" dirty="0" err="1">
                <a:solidFill>
                  <a:schemeClr val="accent2">
                    <a:lumMod val="75000"/>
                  </a:schemeClr>
                </a:solidFill>
                <a:latin typeface="TITUS Cyberbit Basic" panose="02020603050405020304" pitchFamily="18" charset="0"/>
              </a:rPr>
              <a:t>ḇ</a:t>
            </a:r>
            <a:r>
              <a:rPr lang="en-US" dirty="0" err="1">
                <a:solidFill>
                  <a:schemeClr val="accent2">
                    <a:lumMod val="75000"/>
                  </a:schemeClr>
                </a:solidFill>
                <a:latin typeface="Georgia" panose="02040502050405020303" pitchFamily="18" charset="0"/>
              </a:rPr>
              <a:t>i</a:t>
            </a:r>
            <a:r>
              <a:rPr lang="en-US" dirty="0" err="1">
                <a:solidFill>
                  <a:schemeClr val="accent2">
                    <a:lumMod val="75000"/>
                  </a:schemeClr>
                </a:solidFill>
                <a:latin typeface="TITUS Cyberbit Basic" panose="02020603050405020304" pitchFamily="18" charset="0"/>
              </a:rPr>
              <a:t>b</a:t>
            </a:r>
            <a:r>
              <a:rPr lang="en-US" dirty="0">
                <a:solidFill>
                  <a:schemeClr val="accent2">
                    <a:lumMod val="75000"/>
                  </a:schemeClr>
                </a:solidFill>
                <a:latin typeface="TITUS Cyberbit Basic" panose="02020603050405020304" pitchFamily="18" charset="0"/>
              </a:rPr>
              <a:t>̱</a:t>
            </a:r>
            <a:r>
              <a:rPr lang="en-US" dirty="0">
                <a:solidFill>
                  <a:schemeClr val="accent2">
                    <a:lumMod val="75000"/>
                  </a:schemeClr>
                </a:solidFill>
                <a:latin typeface="Georgia" panose="02040502050405020303" pitchFamily="18" charset="0"/>
              </a:rPr>
              <a:t> – for in it you came out of </a:t>
            </a:r>
            <a:r>
              <a:rPr lang="en-US" dirty="0" err="1">
                <a:solidFill>
                  <a:schemeClr val="accent2">
                    <a:lumMod val="75000"/>
                  </a:schemeClr>
                </a:solidFill>
                <a:latin typeface="Georgia" panose="02040502050405020303" pitchFamily="18" charset="0"/>
              </a:rPr>
              <a:t>Mitsrayim</a:t>
            </a:r>
            <a:r>
              <a:rPr lang="en-US" dirty="0">
                <a:solidFill>
                  <a:schemeClr val="accent2">
                    <a:lumMod val="75000"/>
                  </a:schemeClr>
                </a:solidFill>
                <a:latin typeface="Georgia" panose="02040502050405020303" pitchFamily="18" charset="0"/>
              </a:rPr>
              <a:t> </a:t>
            </a:r>
            <a:r>
              <a:rPr lang="en-US" sz="2400" dirty="0">
                <a:latin typeface="Georgia" panose="02040502050405020303" pitchFamily="18" charset="0"/>
              </a:rPr>
              <a:t>[Egypt] </a:t>
            </a:r>
            <a:r>
              <a:rPr lang="en-US" dirty="0">
                <a:solidFill>
                  <a:schemeClr val="accent2">
                    <a:lumMod val="75000"/>
                  </a:schemeClr>
                </a:solidFill>
                <a:latin typeface="Georgia" panose="02040502050405020303" pitchFamily="18" charset="0"/>
              </a:rPr>
              <a:t>– and do not appear before Me empty-handed;</a:t>
            </a:r>
          </a:p>
          <a:p>
            <a:pPr marL="1554480" indent="-1554480">
              <a:spcBef>
                <a:spcPts val="0"/>
              </a:spcBef>
              <a:spcAft>
                <a:spcPts val="2400"/>
              </a:spcAft>
              <a:buNone/>
            </a:pPr>
            <a:r>
              <a:rPr lang="en-US" dirty="0" err="1">
                <a:solidFill>
                  <a:srgbClr val="008080"/>
                </a:solidFill>
                <a:latin typeface="Georgia" panose="02040502050405020303" pitchFamily="18" charset="0"/>
              </a:rPr>
              <a:t>Exo</a:t>
            </a:r>
            <a:r>
              <a:rPr lang="en-US" dirty="0">
                <a:solidFill>
                  <a:srgbClr val="008080"/>
                </a:solidFill>
                <a:latin typeface="Georgia" panose="02040502050405020303" pitchFamily="18" charset="0"/>
              </a:rPr>
              <a:t> 23:16</a:t>
            </a:r>
            <a:r>
              <a:rPr lang="en-US" dirty="0">
                <a:solidFill>
                  <a:prstClr val="black"/>
                </a:solidFill>
                <a:latin typeface="Georgia" panose="02040502050405020303" pitchFamily="18" charset="0"/>
              </a:rPr>
              <a:t>	</a:t>
            </a:r>
            <a:r>
              <a:rPr lang="en-US" dirty="0">
                <a:solidFill>
                  <a:schemeClr val="accent2">
                    <a:lumMod val="75000"/>
                  </a:schemeClr>
                </a:solidFill>
                <a:latin typeface="Georgia" panose="02040502050405020303" pitchFamily="18" charset="0"/>
              </a:rPr>
              <a:t>“and the Festival of the Harvest, the first-fruits of your </a:t>
            </a:r>
            <a:r>
              <a:rPr lang="en-US" dirty="0" err="1">
                <a:solidFill>
                  <a:schemeClr val="accent2">
                    <a:lumMod val="75000"/>
                  </a:schemeClr>
                </a:solidFill>
                <a:latin typeface="Georgia" panose="02040502050405020303" pitchFamily="18" charset="0"/>
              </a:rPr>
              <a:t>labours</a:t>
            </a:r>
            <a:r>
              <a:rPr lang="en-US" dirty="0">
                <a:solidFill>
                  <a:schemeClr val="accent2">
                    <a:lumMod val="75000"/>
                  </a:schemeClr>
                </a:solidFill>
                <a:latin typeface="Georgia" panose="02040502050405020303" pitchFamily="18" charset="0"/>
              </a:rPr>
              <a:t> which you have sown in the field; </a:t>
            </a:r>
            <a:r>
              <a:rPr lang="en-US" b="1" i="1" dirty="0">
                <a:solidFill>
                  <a:srgbClr val="9900CC"/>
                </a:solidFill>
                <a:latin typeface="Georgia" panose="02040502050405020303" pitchFamily="18" charset="0"/>
              </a:rPr>
              <a:t>and the Festival of the Ingathering at the outgoing of the year, </a:t>
            </a:r>
            <a:r>
              <a:rPr lang="en-US" dirty="0">
                <a:solidFill>
                  <a:schemeClr val="accent2">
                    <a:lumMod val="75000"/>
                  </a:schemeClr>
                </a:solidFill>
                <a:latin typeface="Georgia" panose="02040502050405020303" pitchFamily="18" charset="0"/>
              </a:rPr>
              <a:t>when you have gathered in the fruit of your </a:t>
            </a:r>
            <a:r>
              <a:rPr lang="en-US" dirty="0" err="1">
                <a:solidFill>
                  <a:schemeClr val="accent2">
                    <a:lumMod val="75000"/>
                  </a:schemeClr>
                </a:solidFill>
                <a:latin typeface="Georgia" panose="02040502050405020303" pitchFamily="18" charset="0"/>
              </a:rPr>
              <a:t>labours</a:t>
            </a:r>
            <a:r>
              <a:rPr lang="en-US" dirty="0">
                <a:solidFill>
                  <a:schemeClr val="accent2">
                    <a:lumMod val="75000"/>
                  </a:schemeClr>
                </a:solidFill>
                <a:latin typeface="Georgia" panose="02040502050405020303" pitchFamily="18" charset="0"/>
              </a:rPr>
              <a:t> from the field. </a:t>
            </a:r>
          </a:p>
          <a:p>
            <a:pPr marL="1554480" indent="-1554480">
              <a:spcBef>
                <a:spcPts val="0"/>
              </a:spcBef>
              <a:spcAft>
                <a:spcPts val="1800"/>
              </a:spcAft>
              <a:buNone/>
            </a:pPr>
            <a:r>
              <a:rPr lang="en-US" dirty="0" err="1">
                <a:solidFill>
                  <a:srgbClr val="008080"/>
                </a:solidFill>
                <a:latin typeface="Georgia" panose="02040502050405020303" pitchFamily="18" charset="0"/>
              </a:rPr>
              <a:t>Exo</a:t>
            </a:r>
            <a:r>
              <a:rPr lang="en-US" dirty="0">
                <a:solidFill>
                  <a:srgbClr val="008080"/>
                </a:solidFill>
                <a:latin typeface="Georgia" panose="02040502050405020303" pitchFamily="18" charset="0"/>
              </a:rPr>
              <a:t> 23:17</a:t>
            </a:r>
            <a:r>
              <a:rPr lang="en-US" dirty="0">
                <a:solidFill>
                  <a:prstClr val="black"/>
                </a:solidFill>
                <a:latin typeface="Georgia" panose="02040502050405020303" pitchFamily="18" charset="0"/>
              </a:rPr>
              <a:t>	</a:t>
            </a:r>
            <a:r>
              <a:rPr lang="en-US" dirty="0">
                <a:solidFill>
                  <a:schemeClr val="accent2">
                    <a:lumMod val="75000"/>
                  </a:schemeClr>
                </a:solidFill>
                <a:latin typeface="Georgia" panose="02040502050405020303" pitchFamily="18" charset="0"/>
              </a:rPr>
              <a:t>“Three times in the year </a:t>
            </a:r>
            <a:r>
              <a:rPr lang="en-US" b="1" i="1" u="sng" dirty="0">
                <a:solidFill>
                  <a:srgbClr val="FF0000"/>
                </a:solidFill>
                <a:latin typeface="Georgia" panose="02040502050405020303" pitchFamily="18" charset="0"/>
              </a:rPr>
              <a:t>ALL YOUR MALES</a:t>
            </a:r>
            <a:r>
              <a:rPr lang="en-US" b="1" i="1" dirty="0">
                <a:solidFill>
                  <a:srgbClr val="FF0000"/>
                </a:solidFill>
                <a:latin typeface="Georgia" panose="02040502050405020303" pitchFamily="18" charset="0"/>
              </a:rPr>
              <a:t> </a:t>
            </a:r>
            <a:r>
              <a:rPr lang="en-US" b="1" i="1" dirty="0">
                <a:solidFill>
                  <a:srgbClr val="9900CC"/>
                </a:solidFill>
                <a:latin typeface="Georgia" panose="02040502050405020303" pitchFamily="18" charset="0"/>
              </a:rPr>
              <a:t>are to appear before the </a:t>
            </a:r>
            <a:r>
              <a:rPr lang="en-US" b="1" i="1" dirty="0">
                <a:solidFill>
                  <a:srgbClr val="0000FF"/>
                </a:solidFill>
                <a:latin typeface="Georgia" panose="02040502050405020303" pitchFamily="18" charset="0"/>
              </a:rPr>
              <a:t>Master </a:t>
            </a:r>
            <a:r>
              <a:rPr lang="he-IL" b="1" i="1" dirty="0">
                <a:solidFill>
                  <a:srgbClr val="0000FF"/>
                </a:solidFill>
                <a:latin typeface="SBL Hebrew"/>
              </a:rPr>
              <a:t>יהוה</a:t>
            </a:r>
            <a:r>
              <a:rPr lang="en-US" b="1" i="1" dirty="0">
                <a:solidFill>
                  <a:srgbClr val="0000FF"/>
                </a:solidFill>
                <a:latin typeface="Georgia" panose="02040502050405020303" pitchFamily="18" charset="0"/>
              </a:rPr>
              <a:t> [Yahuah].</a:t>
            </a:r>
            <a:r>
              <a:rPr lang="en-US" i="1" dirty="0">
                <a:solidFill>
                  <a:srgbClr val="0000FF"/>
                </a:solidFill>
                <a:latin typeface="Georgia" panose="02040502050405020303" pitchFamily="18" charset="0"/>
              </a:rPr>
              <a:t>”</a:t>
            </a:r>
            <a:r>
              <a:rPr lang="en-US" b="1" i="1" dirty="0">
                <a:solidFill>
                  <a:srgbClr val="0000FF"/>
                </a:solidFill>
                <a:latin typeface="Georgia" panose="02040502050405020303" pitchFamily="18" charset="0"/>
              </a:rPr>
              <a:t> </a:t>
            </a:r>
          </a:p>
        </p:txBody>
      </p:sp>
      <p:sp>
        <p:nvSpPr>
          <p:cNvPr id="4" name="Slide Number Placeholder 3"/>
          <p:cNvSpPr>
            <a:spLocks noGrp="1"/>
          </p:cNvSpPr>
          <p:nvPr>
            <p:ph type="sldNum" sz="quarter" idx="12"/>
          </p:nvPr>
        </p:nvSpPr>
        <p:spPr>
          <a:xfrm>
            <a:off x="9119759" y="6200485"/>
            <a:ext cx="2743200" cy="365125"/>
          </a:xfrm>
        </p:spPr>
        <p:txBody>
          <a:bodyPr/>
          <a:lstStyle/>
          <a:p>
            <a:fld id="{0B555D82-D20F-4DB7-B3E9-7B7EAC2F87A9}" type="slidenum">
              <a:rPr lang="en-US" smtClean="0">
                <a:solidFill>
                  <a:schemeClr val="tx1">
                    <a:lumMod val="95000"/>
                    <a:lumOff val="5000"/>
                  </a:schemeClr>
                </a:solidFill>
              </a:rPr>
              <a:t>63</a:t>
            </a:fld>
            <a:endParaRPr lang="en-US" dirty="0">
              <a:solidFill>
                <a:schemeClr val="tx1">
                  <a:lumMod val="95000"/>
                  <a:lumOff val="5000"/>
                </a:schemeClr>
              </a:solidFill>
            </a:endParaRPr>
          </a:p>
        </p:txBody>
      </p:sp>
      <p:sp>
        <p:nvSpPr>
          <p:cNvPr id="5" name="Lightning Bolt 4"/>
          <p:cNvSpPr/>
          <p:nvPr/>
        </p:nvSpPr>
        <p:spPr>
          <a:xfrm rot="6660549">
            <a:off x="9732354" y="4730914"/>
            <a:ext cx="1226592" cy="1475157"/>
          </a:xfrm>
          <a:prstGeom prst="lightningBolt">
            <a:avLst/>
          </a:prstGeom>
          <a:solidFill>
            <a:srgbClr val="34E9FC"/>
          </a:solidFill>
          <a:ln w="57150">
            <a:solidFill>
              <a:srgbClr val="CC0099"/>
            </a:solidFill>
          </a:ln>
          <a:effectLst>
            <a:glow rad="88900">
              <a:srgbClr val="FF9900"/>
            </a:glo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755829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3" end="3"/>
                                            </p:txEl>
                                          </p:spTgt>
                                        </p:tgtEl>
                                      </p:cBhvr>
                                    </p:animEffect>
                                  </p:childTnLst>
                                </p:cTn>
                              </p:par>
                              <p:par>
                                <p:cTn id="11" presetID="53" presetClass="entr" presetSubtype="16" repeatCount="5000" fill="hold" grpId="0" nodeType="withEffect">
                                  <p:stCondLst>
                                    <p:cond delay="20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55000">
              <a:schemeClr val="accent4">
                <a:lumMod val="0"/>
                <a:lumOff val="100000"/>
                <a:alpha val="77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75509" y="83128"/>
            <a:ext cx="9185515" cy="703821"/>
          </a:xfrm>
          <a:gradFill>
            <a:gsLst>
              <a:gs pos="44000">
                <a:srgbClr val="00FF00">
                  <a:lumMod val="47000"/>
                  <a:lumOff val="53000"/>
                </a:srgbClr>
              </a:gs>
              <a:gs pos="75000">
                <a:srgbClr val="D0CFCF"/>
              </a:gs>
              <a:gs pos="50000">
                <a:schemeClr val="bg2">
                  <a:tint val="98000"/>
                  <a:satMod val="130000"/>
                  <a:shade val="90000"/>
                  <a:lumMod val="103000"/>
                </a:schemeClr>
              </a:gs>
              <a:gs pos="100000">
                <a:schemeClr val="bg2">
                  <a:shade val="63000"/>
                  <a:satMod val="120000"/>
                </a:schemeClr>
              </a:gs>
            </a:gsLst>
            <a:lin ang="5400000" scaled="0"/>
          </a:gradFill>
          <a:ln w="57150">
            <a:solidFill>
              <a:srgbClr val="FF99FF"/>
            </a:solidFill>
          </a:ln>
          <a:scene3d>
            <a:camera prst="orthographicFront"/>
            <a:lightRig rig="threePt" dir="t"/>
          </a:scene3d>
          <a:sp3d>
            <a:bevelT prst="angle"/>
          </a:sp3d>
        </p:spPr>
        <p:txBody>
          <a:bodyPr/>
          <a:lstStyle/>
          <a:p>
            <a:pPr algn="ctr"/>
            <a:r>
              <a:rPr lang="en-US" dirty="0"/>
              <a:t>What </a:t>
            </a:r>
            <a:r>
              <a:rPr lang="en-US" b="1" dirty="0"/>
              <a:t>“</a:t>
            </a:r>
            <a:r>
              <a:rPr lang="en-US" b="1" u="sng" dirty="0"/>
              <a:t>on earth</a:t>
            </a:r>
            <a:r>
              <a:rPr lang="en-US" b="1" dirty="0"/>
              <a:t>” </a:t>
            </a:r>
            <a:r>
              <a:rPr lang="en-US" dirty="0"/>
              <a:t>was </a:t>
            </a:r>
            <a:r>
              <a:rPr lang="en-US" b="1" dirty="0">
                <a:solidFill>
                  <a:srgbClr val="0000FF"/>
                </a:solidFill>
              </a:rPr>
              <a:t>Yahusha</a:t>
            </a:r>
            <a:r>
              <a:rPr lang="en-US" dirty="0"/>
              <a:t> thinking?</a:t>
            </a:r>
          </a:p>
        </p:txBody>
      </p:sp>
      <p:sp>
        <p:nvSpPr>
          <p:cNvPr id="3" name="Content Placeholder 2"/>
          <p:cNvSpPr>
            <a:spLocks noGrp="1"/>
          </p:cNvSpPr>
          <p:nvPr>
            <p:ph idx="1"/>
          </p:nvPr>
        </p:nvSpPr>
        <p:spPr>
          <a:xfrm>
            <a:off x="283335" y="911640"/>
            <a:ext cx="11616744" cy="5821671"/>
          </a:xfrm>
          <a:solidFill>
            <a:schemeClr val="bg1">
              <a:lumMod val="95000"/>
            </a:schemeClr>
          </a:solidFill>
          <a:ln w="38100">
            <a:solidFill>
              <a:srgbClr val="E46C0A"/>
            </a:solidFill>
          </a:ln>
          <a:scene3d>
            <a:camera prst="orthographicFront"/>
            <a:lightRig rig="threePt" dir="t"/>
          </a:scene3d>
          <a:sp3d>
            <a:bevelT prst="angle"/>
          </a:sp3d>
        </p:spPr>
        <p:txBody>
          <a:bodyPr lIns="182880" tIns="182880" anchor="t">
            <a:noAutofit/>
            <a:sp3d extrusionH="57150">
              <a:bevelT w="82550" h="38100" prst="coolSlant"/>
            </a:sp3d>
          </a:bodyPr>
          <a:lstStyle/>
          <a:p>
            <a:pPr>
              <a:lnSpc>
                <a:spcPct val="150000"/>
              </a:lnSpc>
              <a:spcBef>
                <a:spcPts val="0"/>
              </a:spcBef>
              <a:spcAft>
                <a:spcPts val="1200"/>
              </a:spcAft>
            </a:pPr>
            <a:r>
              <a:rPr lang="en-US" b="1" dirty="0">
                <a:solidFill>
                  <a:srgbClr val="0000FF"/>
                </a:solidFill>
              </a:rPr>
              <a:t>Yahusha</a:t>
            </a:r>
            <a:r>
              <a:rPr lang="en-US" dirty="0"/>
              <a:t> attended the Festival of the Yehudim (Jews) entering in the </a:t>
            </a:r>
            <a:r>
              <a:rPr lang="en-US" b="1" u="sng" dirty="0"/>
              <a:t>middle</a:t>
            </a:r>
            <a:r>
              <a:rPr lang="en-US" dirty="0"/>
              <a:t> of </a:t>
            </a:r>
            <a:r>
              <a:rPr lang="en-US" u="sng" dirty="0"/>
              <a:t>their</a:t>
            </a:r>
            <a:r>
              <a:rPr lang="en-US" dirty="0"/>
              <a:t> Feast of Sukkot in </a:t>
            </a:r>
            <a:r>
              <a:rPr lang="en-US" dirty="0">
                <a:solidFill>
                  <a:srgbClr val="00B050"/>
                </a:solidFill>
              </a:rPr>
              <a:t>John 7!  </a:t>
            </a:r>
          </a:p>
          <a:p>
            <a:pPr>
              <a:lnSpc>
                <a:spcPct val="150000"/>
              </a:lnSpc>
              <a:spcBef>
                <a:spcPts val="0"/>
              </a:spcBef>
              <a:spcAft>
                <a:spcPts val="1200"/>
              </a:spcAft>
            </a:pPr>
            <a:r>
              <a:rPr lang="en-US" dirty="0"/>
              <a:t>Note the fearful </a:t>
            </a:r>
            <a:r>
              <a:rPr lang="en-US" b="1" u="sng" dirty="0"/>
              <a:t>im</a:t>
            </a:r>
            <a:r>
              <a:rPr lang="en-US" b="1" dirty="0"/>
              <a:t>p</a:t>
            </a:r>
            <a:r>
              <a:rPr lang="en-US" b="1" u="sng" dirty="0"/>
              <a:t>lication</a:t>
            </a:r>
            <a:r>
              <a:rPr lang="en-US" dirty="0"/>
              <a:t> of </a:t>
            </a:r>
            <a:r>
              <a:rPr lang="en-US" b="1" dirty="0" err="1">
                <a:solidFill>
                  <a:srgbClr val="0000CC"/>
                </a:solidFill>
              </a:rPr>
              <a:t>Yahusha</a:t>
            </a:r>
            <a:r>
              <a:rPr lang="en-US" dirty="0"/>
              <a:t> arriving at the </a:t>
            </a:r>
            <a:r>
              <a:rPr lang="en-US" b="1" dirty="0">
                <a:effectLst>
                  <a:glow rad="127000">
                    <a:srgbClr val="00FF00"/>
                  </a:glow>
                </a:effectLst>
              </a:rPr>
              <a:t>MIDDLE</a:t>
            </a:r>
            <a:r>
              <a:rPr lang="en-US" dirty="0"/>
              <a:t> of the Feast of Sukkot; </a:t>
            </a:r>
          </a:p>
          <a:p>
            <a:pPr>
              <a:lnSpc>
                <a:spcPct val="150000"/>
              </a:lnSpc>
              <a:spcBef>
                <a:spcPts val="0"/>
              </a:spcBef>
              <a:spcAft>
                <a:spcPts val="1200"/>
              </a:spcAft>
            </a:pPr>
            <a:r>
              <a:rPr lang="en-US" b="1" dirty="0">
                <a:solidFill>
                  <a:srgbClr val="0000CC"/>
                </a:solidFill>
              </a:rPr>
              <a:t>Yahusha</a:t>
            </a:r>
            <a:r>
              <a:rPr lang="en-US" dirty="0">
                <a:solidFill>
                  <a:srgbClr val="00B050"/>
                </a:solidFill>
              </a:rPr>
              <a:t> would have </a:t>
            </a:r>
            <a:r>
              <a:rPr lang="en-US" b="1" dirty="0">
                <a:ln>
                  <a:solidFill>
                    <a:srgbClr val="002060"/>
                  </a:solidFill>
                </a:ln>
                <a:solidFill>
                  <a:srgbClr val="FF3399"/>
                </a:solidFill>
                <a:latin typeface="Arial Black" pitchFamily="34" charset="0"/>
              </a:rPr>
              <a:t>FAILED</a:t>
            </a:r>
            <a:r>
              <a:rPr lang="en-US" dirty="0">
                <a:solidFill>
                  <a:srgbClr val="00B050"/>
                </a:solidFill>
              </a:rPr>
              <a:t> </a:t>
            </a:r>
            <a:r>
              <a:rPr lang="en-US" b="1" dirty="0">
                <a:solidFill>
                  <a:srgbClr val="FF0000"/>
                </a:solidFill>
              </a:rPr>
              <a:t>to present Himself </a:t>
            </a:r>
            <a:r>
              <a:rPr lang="en-US" dirty="0">
                <a:solidFill>
                  <a:srgbClr val="00B050"/>
                </a:solidFill>
              </a:rPr>
              <a:t>to </a:t>
            </a:r>
            <a:r>
              <a:rPr lang="en-US" b="1" dirty="0">
                <a:solidFill>
                  <a:srgbClr val="0000CC"/>
                </a:solidFill>
              </a:rPr>
              <a:t>Yahuah</a:t>
            </a:r>
            <a:r>
              <a:rPr lang="en-US" dirty="0">
                <a:solidFill>
                  <a:srgbClr val="00B050"/>
                </a:solidFill>
              </a:rPr>
              <a:t> during the first of the Feast, </a:t>
            </a:r>
            <a:r>
              <a:rPr lang="en-US" b="1" dirty="0">
                <a:solidFill>
                  <a:srgbClr val="FF0000"/>
                </a:solidFill>
              </a:rPr>
              <a:t>and be in attendance </a:t>
            </a:r>
            <a:r>
              <a:rPr lang="en-US" b="1" u="sng" dirty="0">
                <a:solidFill>
                  <a:srgbClr val="00B050"/>
                </a:solidFill>
              </a:rPr>
              <a:t>AT THE TABERNACLE</a:t>
            </a:r>
            <a:r>
              <a:rPr lang="en-US" dirty="0">
                <a:solidFill>
                  <a:srgbClr val="00B050"/>
                </a:solidFill>
              </a:rPr>
              <a:t> in accordance with the statutes of </a:t>
            </a:r>
            <a:r>
              <a:rPr lang="en-US" dirty="0" err="1">
                <a:solidFill>
                  <a:srgbClr val="00B050"/>
                </a:solidFill>
              </a:rPr>
              <a:t>Exo</a:t>
            </a:r>
            <a:r>
              <a:rPr lang="en-US" dirty="0">
                <a:solidFill>
                  <a:srgbClr val="00B050"/>
                </a:solidFill>
              </a:rPr>
              <a:t> 23:15-17, Deut 16:2, 5, 6, 11, 16. </a:t>
            </a:r>
          </a:p>
          <a:p>
            <a:pPr>
              <a:lnSpc>
                <a:spcPct val="150000"/>
              </a:lnSpc>
              <a:spcBef>
                <a:spcPts val="0"/>
              </a:spcBef>
              <a:spcAft>
                <a:spcPts val="1200"/>
              </a:spcAft>
            </a:pPr>
            <a:r>
              <a:rPr lang="en-US" b="1" dirty="0">
                <a:solidFill>
                  <a:srgbClr val="FF0000"/>
                </a:solidFill>
                <a:latin typeface="Arial Black" pitchFamily="34" charset="0"/>
              </a:rPr>
              <a:t>FAILURE</a:t>
            </a:r>
            <a:r>
              <a:rPr lang="en-US" b="1" dirty="0">
                <a:solidFill>
                  <a:srgbClr val="FF0000"/>
                </a:solidFill>
              </a:rPr>
              <a:t> to observe a statute(s) </a:t>
            </a:r>
            <a:r>
              <a:rPr lang="en-US" b="1" dirty="0">
                <a:solidFill>
                  <a:srgbClr val="CC00FF"/>
                </a:solidFill>
              </a:rPr>
              <a:t>ALWAYS</a:t>
            </a:r>
            <a:r>
              <a:rPr lang="en-US" b="1" dirty="0">
                <a:solidFill>
                  <a:srgbClr val="FF0000"/>
                </a:solidFill>
              </a:rPr>
              <a:t> results in a </a:t>
            </a:r>
            <a:r>
              <a:rPr lang="en-US" b="1" u="sng" dirty="0">
                <a:latin typeface="Arial Black" pitchFamily="34" charset="0"/>
              </a:rPr>
              <a:t>SIN</a:t>
            </a:r>
            <a:r>
              <a:rPr lang="en-US" b="1" dirty="0">
                <a:latin typeface="Arial Black" pitchFamily="34" charset="0"/>
              </a:rPr>
              <a:t>.</a:t>
            </a:r>
          </a:p>
        </p:txBody>
      </p:sp>
      <p:sp>
        <p:nvSpPr>
          <p:cNvPr id="4" name="4-Point Star 3"/>
          <p:cNvSpPr/>
          <p:nvPr/>
        </p:nvSpPr>
        <p:spPr>
          <a:xfrm>
            <a:off x="3188970" y="3221180"/>
            <a:ext cx="2472744" cy="841664"/>
          </a:xfrm>
          <a:prstGeom prst="star4">
            <a:avLst/>
          </a:prstGeom>
          <a:solidFill>
            <a:srgbClr val="FFFF00"/>
          </a:solidFill>
          <a:ln w="57150">
            <a:solidFill>
              <a:srgbClr val="FF00FF"/>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a:xfrm>
            <a:off x="9143504" y="6346256"/>
            <a:ext cx="2743200" cy="365125"/>
          </a:xfrm>
        </p:spPr>
        <p:txBody>
          <a:bodyPr/>
          <a:lstStyle/>
          <a:p>
            <a:fld id="{0B555D82-D20F-4DB7-B3E9-7B7EAC2F87A9}" type="slidenum">
              <a:rPr lang="en-US" smtClean="0">
                <a:solidFill>
                  <a:schemeClr val="tx1"/>
                </a:solidFill>
              </a:rPr>
              <a:t>64</a:t>
            </a:fld>
            <a:endParaRPr lang="en-US" dirty="0">
              <a:solidFill>
                <a:schemeClr val="tx1"/>
              </a:solidFill>
            </a:endParaRPr>
          </a:p>
        </p:txBody>
      </p:sp>
      <p:sp>
        <p:nvSpPr>
          <p:cNvPr id="6" name="Notched Right Arrow 5"/>
          <p:cNvSpPr/>
          <p:nvPr/>
        </p:nvSpPr>
        <p:spPr>
          <a:xfrm rot="9617697">
            <a:off x="9649349" y="5615070"/>
            <a:ext cx="2019566" cy="575513"/>
          </a:xfrm>
          <a:prstGeom prst="notchedRightArrow">
            <a:avLst>
              <a:gd name="adj1" fmla="val 41968"/>
              <a:gd name="adj2" fmla="val 182039"/>
            </a:avLst>
          </a:prstGeom>
          <a:solidFill>
            <a:schemeClr val="tx1"/>
          </a:solidFill>
          <a:ln w="57150">
            <a:solidFill>
              <a:srgbClr val="FF3399"/>
            </a:solidFill>
          </a:ln>
          <a:effectLst>
            <a:glow rad="1270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48418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7" dur="750"/>
                                        <p:tgtEl>
                                          <p:spTgt spid="3">
                                            <p:txEl>
                                              <p:pRg st="2" end="2"/>
                                            </p:txEl>
                                          </p:spTgt>
                                        </p:tgtEl>
                                      </p:cBhvr>
                                    </p:animEffect>
                                  </p:childTnLst>
                                </p:cTn>
                              </p:par>
                              <p:par>
                                <p:cTn id="8" presetID="45" presetClass="entr" presetSubtype="0" repeatCount="2000" fill="hold" grpId="0" nodeType="withEffect">
                                  <p:stCondLst>
                                    <p:cond delay="20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anim calcmode="lin" valueType="num">
                                      <p:cBhvr>
                                        <p:cTn id="11" dur="2000" fill="hold"/>
                                        <p:tgtEl>
                                          <p:spTgt spid="4"/>
                                        </p:tgtEl>
                                        <p:attrNameLst>
                                          <p:attrName>ppt_w</p:attrName>
                                        </p:attrNameLst>
                                      </p:cBhvr>
                                      <p:tavLst>
                                        <p:tav tm="0" fmla="#ppt_w*sin(2.5*pi*$)">
                                          <p:val>
                                            <p:fltVal val="0"/>
                                          </p:val>
                                        </p:tav>
                                        <p:tav tm="100000">
                                          <p:val>
                                            <p:fltVal val="1"/>
                                          </p:val>
                                        </p:tav>
                                      </p:tavLst>
                                    </p:anim>
                                    <p:anim calcmode="lin" valueType="num">
                                      <p:cBhvr>
                                        <p:cTn id="12"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1250"/>
                                        <p:tgtEl>
                                          <p:spTgt spid="3">
                                            <p:txEl>
                                              <p:pRg st="3" end="3"/>
                                            </p:txEl>
                                          </p:spTgt>
                                        </p:tgtEl>
                                      </p:cBhvr>
                                    </p:animEffect>
                                  </p:childTnLst>
                                </p:cTn>
                              </p:par>
                              <p:par>
                                <p:cTn id="18" presetID="21" presetClass="entr" presetSubtype="8" fill="hold" grpId="0" nodeType="withEffect">
                                  <p:stCondLst>
                                    <p:cond delay="1750"/>
                                  </p:stCondLst>
                                  <p:childTnLst>
                                    <p:set>
                                      <p:cBhvr>
                                        <p:cTn id="19" dur="1" fill="hold">
                                          <p:stCondLst>
                                            <p:cond delay="0"/>
                                          </p:stCondLst>
                                        </p:cTn>
                                        <p:tgtEl>
                                          <p:spTgt spid="6"/>
                                        </p:tgtEl>
                                        <p:attrNameLst>
                                          <p:attrName>style.visibility</p:attrName>
                                        </p:attrNameLst>
                                      </p:cBhvr>
                                      <p:to>
                                        <p:strVal val="visible"/>
                                      </p:to>
                                    </p:set>
                                    <p:animEffect transition="in" filter="wheel(8)">
                                      <p:cBhvr>
                                        <p:cTn id="20"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55000">
              <a:schemeClr val="accent4">
                <a:lumMod val="0"/>
                <a:lumOff val="100000"/>
                <a:alpha val="77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07885" y="83128"/>
            <a:ext cx="10010247" cy="703821"/>
          </a:xfrm>
          <a:gradFill>
            <a:gsLst>
              <a:gs pos="44000">
                <a:srgbClr val="00FF00">
                  <a:lumMod val="47000"/>
                  <a:lumOff val="53000"/>
                </a:srgbClr>
              </a:gs>
              <a:gs pos="75000">
                <a:srgbClr val="D0CFCF"/>
              </a:gs>
              <a:gs pos="50000">
                <a:schemeClr val="bg2">
                  <a:tint val="98000"/>
                  <a:satMod val="130000"/>
                  <a:shade val="90000"/>
                  <a:lumMod val="103000"/>
                </a:schemeClr>
              </a:gs>
              <a:gs pos="100000">
                <a:schemeClr val="bg2">
                  <a:shade val="63000"/>
                  <a:satMod val="120000"/>
                </a:schemeClr>
              </a:gs>
            </a:gsLst>
            <a:lin ang="5400000" scaled="0"/>
          </a:gradFill>
          <a:ln w="57150">
            <a:solidFill>
              <a:srgbClr val="FF99FF"/>
            </a:solidFill>
          </a:ln>
          <a:scene3d>
            <a:camera prst="orthographicFront"/>
            <a:lightRig rig="threePt" dir="t"/>
          </a:scene3d>
          <a:sp3d>
            <a:bevelT prst="angle"/>
          </a:sp3d>
        </p:spPr>
        <p:txBody>
          <a:bodyPr/>
          <a:lstStyle/>
          <a:p>
            <a:pPr algn="ctr"/>
            <a:r>
              <a:rPr lang="en-US" dirty="0"/>
              <a:t>What </a:t>
            </a:r>
            <a:r>
              <a:rPr lang="en-US" b="1" dirty="0"/>
              <a:t>“</a:t>
            </a:r>
            <a:r>
              <a:rPr lang="en-US" b="1" u="sng" dirty="0"/>
              <a:t>on earth</a:t>
            </a:r>
            <a:r>
              <a:rPr lang="en-US" b="1" dirty="0"/>
              <a:t>” </a:t>
            </a:r>
            <a:r>
              <a:rPr lang="en-US" dirty="0"/>
              <a:t>was </a:t>
            </a:r>
            <a:r>
              <a:rPr lang="en-US" b="1" dirty="0">
                <a:solidFill>
                  <a:srgbClr val="0000FF"/>
                </a:solidFill>
              </a:rPr>
              <a:t>Yahusha</a:t>
            </a:r>
            <a:r>
              <a:rPr lang="en-US" dirty="0"/>
              <a:t> thinking? </a:t>
            </a:r>
            <a:r>
              <a:rPr lang="en-US" sz="2400" dirty="0"/>
              <a:t>#2</a:t>
            </a:r>
          </a:p>
        </p:txBody>
      </p:sp>
      <p:sp>
        <p:nvSpPr>
          <p:cNvPr id="3" name="Content Placeholder 2"/>
          <p:cNvSpPr>
            <a:spLocks noGrp="1"/>
          </p:cNvSpPr>
          <p:nvPr>
            <p:ph idx="1"/>
          </p:nvPr>
        </p:nvSpPr>
        <p:spPr>
          <a:xfrm>
            <a:off x="283335" y="911640"/>
            <a:ext cx="11616744" cy="5821671"/>
          </a:xfrm>
          <a:solidFill>
            <a:schemeClr val="bg1">
              <a:lumMod val="95000"/>
            </a:schemeClr>
          </a:solidFill>
          <a:ln w="38100">
            <a:solidFill>
              <a:srgbClr val="E46C0A"/>
            </a:solidFill>
          </a:ln>
          <a:scene3d>
            <a:camera prst="orthographicFront"/>
            <a:lightRig rig="threePt" dir="t"/>
          </a:scene3d>
          <a:sp3d>
            <a:bevelT prst="angle"/>
          </a:sp3d>
        </p:spPr>
        <p:txBody>
          <a:bodyPr lIns="182880" tIns="182880">
            <a:noAutofit/>
            <a:sp3d extrusionH="57150">
              <a:bevelT w="82550" h="38100" prst="coolSlant"/>
            </a:sp3d>
          </a:bodyPr>
          <a:lstStyle/>
          <a:p>
            <a:pPr>
              <a:spcBef>
                <a:spcPts val="0"/>
              </a:spcBef>
              <a:spcAft>
                <a:spcPts val="1200"/>
              </a:spcAft>
            </a:pPr>
            <a:r>
              <a:rPr lang="en-US" b="1" dirty="0"/>
              <a:t>The questions we then need to ask ourselves is –</a:t>
            </a:r>
          </a:p>
          <a:p>
            <a:pPr>
              <a:spcBef>
                <a:spcPts val="0"/>
              </a:spcBef>
              <a:spcAft>
                <a:spcPts val="1200"/>
              </a:spcAft>
            </a:pPr>
            <a:r>
              <a:rPr lang="en-US" b="1" dirty="0">
                <a:solidFill>
                  <a:srgbClr val="CC00FF"/>
                </a:solidFill>
              </a:rPr>
              <a:t>1. </a:t>
            </a:r>
            <a:r>
              <a:rPr lang="en-US" b="1" dirty="0">
                <a:solidFill>
                  <a:srgbClr val="00B050"/>
                </a:solidFill>
              </a:rPr>
              <a:t>By </a:t>
            </a:r>
            <a:r>
              <a:rPr lang="en-US" b="1" dirty="0">
                <a:latin typeface="Arial Black" pitchFamily="34" charset="0"/>
              </a:rPr>
              <a:t>NOT</a:t>
            </a:r>
            <a:r>
              <a:rPr lang="en-US" b="1" dirty="0">
                <a:solidFill>
                  <a:srgbClr val="00B050"/>
                </a:solidFill>
              </a:rPr>
              <a:t> observing the first Sabbath of the Feast of the </a:t>
            </a:r>
            <a:r>
              <a:rPr lang="en-US" b="1" dirty="0" err="1">
                <a:solidFill>
                  <a:srgbClr val="00B050"/>
                </a:solidFill>
              </a:rPr>
              <a:t>Yahudim</a:t>
            </a:r>
            <a:r>
              <a:rPr lang="en-US" b="1" dirty="0">
                <a:solidFill>
                  <a:srgbClr val="00B050"/>
                </a:solidFill>
              </a:rPr>
              <a:t> </a:t>
            </a:r>
            <a:r>
              <a:rPr lang="en-US" dirty="0">
                <a:solidFill>
                  <a:srgbClr val="00B050"/>
                </a:solidFill>
              </a:rPr>
              <a:t>(Jews), </a:t>
            </a:r>
            <a:r>
              <a:rPr lang="en-US" b="1" dirty="0">
                <a:solidFill>
                  <a:srgbClr val="00B050"/>
                </a:solidFill>
              </a:rPr>
              <a:t>did </a:t>
            </a:r>
            <a:r>
              <a:rPr lang="en-US" b="1" dirty="0" err="1">
                <a:solidFill>
                  <a:srgbClr val="0000CC"/>
                </a:solidFill>
              </a:rPr>
              <a:t>Yahusha</a:t>
            </a:r>
            <a:r>
              <a:rPr lang="en-US" b="1" dirty="0">
                <a:solidFill>
                  <a:srgbClr val="00B050"/>
                </a:solidFill>
              </a:rPr>
              <a:t> incur a </a:t>
            </a:r>
            <a:r>
              <a:rPr lang="en-US" b="1" dirty="0"/>
              <a:t>sin</a:t>
            </a:r>
            <a:r>
              <a:rPr lang="en-US" b="1" dirty="0">
                <a:solidFill>
                  <a:srgbClr val="00B050"/>
                </a:solidFill>
              </a:rPr>
              <a:t> upon Himself?</a:t>
            </a:r>
          </a:p>
          <a:p>
            <a:pPr>
              <a:spcBef>
                <a:spcPts val="0"/>
              </a:spcBef>
              <a:spcAft>
                <a:spcPts val="1200"/>
              </a:spcAft>
            </a:pPr>
            <a:r>
              <a:rPr lang="en-US" b="1" dirty="0">
                <a:solidFill>
                  <a:srgbClr val="CC00FF"/>
                </a:solidFill>
              </a:rPr>
              <a:t>2. </a:t>
            </a:r>
            <a:r>
              <a:rPr lang="en-US" dirty="0"/>
              <a:t>Since</a:t>
            </a:r>
            <a:r>
              <a:rPr lang="en-US" b="1" dirty="0">
                <a:solidFill>
                  <a:srgbClr val="00B050"/>
                </a:solidFill>
              </a:rPr>
              <a:t> </a:t>
            </a:r>
            <a:r>
              <a:rPr lang="en-US" b="1" dirty="0" err="1">
                <a:solidFill>
                  <a:srgbClr val="0000CC"/>
                </a:solidFill>
              </a:rPr>
              <a:t>Yahusha</a:t>
            </a:r>
            <a:r>
              <a:rPr lang="en-US" b="1" dirty="0">
                <a:solidFill>
                  <a:srgbClr val="00B050"/>
                </a:solidFill>
              </a:rPr>
              <a:t> </a:t>
            </a:r>
            <a:r>
              <a:rPr lang="en-US" dirty="0"/>
              <a:t>is deemed - </a:t>
            </a:r>
            <a:r>
              <a:rPr lang="en-US" b="1" u="sng" dirty="0"/>
              <a:t>sinless</a:t>
            </a:r>
            <a:r>
              <a:rPr lang="en-US" dirty="0"/>
              <a:t>, what </a:t>
            </a:r>
            <a:r>
              <a:rPr lang="en-US" b="1" dirty="0">
                <a:effectLst>
                  <a:glow rad="38100">
                    <a:srgbClr val="FF3399">
                      <a:alpha val="73000"/>
                    </a:srgbClr>
                  </a:glow>
                </a:effectLst>
              </a:rPr>
              <a:t>circumstance</a:t>
            </a:r>
            <a:r>
              <a:rPr lang="en-US" dirty="0"/>
              <a:t> allows Him to skip the first Sabbath of the Feast of the </a:t>
            </a:r>
            <a:r>
              <a:rPr lang="en-US" dirty="0" err="1"/>
              <a:t>Yahudim</a:t>
            </a:r>
            <a:r>
              <a:rPr lang="en-US" dirty="0"/>
              <a:t> (Jews) and yet remain </a:t>
            </a:r>
            <a:r>
              <a:rPr lang="en-US" b="1" u="sng" dirty="0"/>
              <a:t>sinless</a:t>
            </a:r>
            <a:r>
              <a:rPr lang="en-US" b="1" dirty="0"/>
              <a:t>?</a:t>
            </a:r>
          </a:p>
          <a:p>
            <a:pPr>
              <a:spcBef>
                <a:spcPts val="0"/>
              </a:spcBef>
              <a:spcAft>
                <a:spcPts val="1200"/>
              </a:spcAft>
            </a:pPr>
            <a:r>
              <a:rPr lang="en-US" dirty="0"/>
              <a:t>Back to </a:t>
            </a:r>
            <a:r>
              <a:rPr lang="en-US" dirty="0">
                <a:solidFill>
                  <a:srgbClr val="00B050"/>
                </a:solidFill>
              </a:rPr>
              <a:t>John 7:18: </a:t>
            </a:r>
            <a:r>
              <a:rPr lang="en-US" dirty="0"/>
              <a:t>the context of </a:t>
            </a:r>
            <a:r>
              <a:rPr lang="en-US" b="1" dirty="0">
                <a:solidFill>
                  <a:srgbClr val="CC00FF"/>
                </a:solidFill>
              </a:rPr>
              <a:t>TIMING</a:t>
            </a:r>
            <a:r>
              <a:rPr lang="en-US" dirty="0"/>
              <a:t> </a:t>
            </a:r>
            <a:r>
              <a:rPr lang="en-US" dirty="0">
                <a:solidFill>
                  <a:srgbClr val="CC0099"/>
                </a:solidFill>
              </a:rPr>
              <a:t>(midst of the Festival, v:14) </a:t>
            </a:r>
            <a:r>
              <a:rPr lang="en-US" dirty="0"/>
              <a:t>has just been set by </a:t>
            </a:r>
            <a:r>
              <a:rPr lang="en-US" b="1" dirty="0" err="1">
                <a:solidFill>
                  <a:srgbClr val="0000CC"/>
                </a:solidFill>
              </a:rPr>
              <a:t>Yahusha</a:t>
            </a:r>
            <a:r>
              <a:rPr lang="en-US" b="1" dirty="0">
                <a:solidFill>
                  <a:srgbClr val="0000CC"/>
                </a:solidFill>
              </a:rPr>
              <a:t>, </a:t>
            </a:r>
            <a:r>
              <a:rPr lang="en-US" dirty="0"/>
              <a:t>then when questioned by the </a:t>
            </a:r>
            <a:r>
              <a:rPr lang="en-US" dirty="0" err="1"/>
              <a:t>Yahudim</a:t>
            </a:r>
            <a:r>
              <a:rPr lang="en-US" dirty="0"/>
              <a:t>, </a:t>
            </a:r>
            <a:r>
              <a:rPr lang="en-US" b="1" dirty="0" err="1">
                <a:solidFill>
                  <a:srgbClr val="0000CC"/>
                </a:solidFill>
              </a:rPr>
              <a:t>Yahusha</a:t>
            </a:r>
            <a:r>
              <a:rPr lang="en-US" dirty="0"/>
              <a:t> declares to them outright that </a:t>
            </a:r>
            <a:r>
              <a:rPr lang="en-US" b="1" dirty="0"/>
              <a:t>THEY </a:t>
            </a:r>
            <a:r>
              <a:rPr lang="en-US" b="1" u="sng" dirty="0">
                <a:solidFill>
                  <a:srgbClr val="FF0000"/>
                </a:solidFill>
              </a:rPr>
              <a:t>DO NOT</a:t>
            </a:r>
            <a:r>
              <a:rPr lang="en-US" b="1" dirty="0">
                <a:solidFill>
                  <a:srgbClr val="FF0000"/>
                </a:solidFill>
              </a:rPr>
              <a:t> 	       </a:t>
            </a:r>
            <a:r>
              <a:rPr lang="en-US" b="1" dirty="0"/>
              <a:t>THE TORAH! </a:t>
            </a:r>
          </a:p>
          <a:p>
            <a:pPr>
              <a:spcBef>
                <a:spcPts val="0"/>
              </a:spcBef>
              <a:spcAft>
                <a:spcPts val="1200"/>
              </a:spcAft>
            </a:pPr>
            <a:r>
              <a:rPr lang="en-US" b="1" dirty="0"/>
              <a:t>Yet they were all there observing </a:t>
            </a:r>
            <a:r>
              <a:rPr lang="en-US" b="1" dirty="0">
                <a:effectLst>
                  <a:outerShdw blurRad="50800" dist="50800" dir="5400000" sx="102000" sy="102000" algn="ctr" rotWithShape="0">
                    <a:srgbClr val="00FF00"/>
                  </a:outerShdw>
                </a:effectLst>
              </a:rPr>
              <a:t>their</a:t>
            </a:r>
            <a:r>
              <a:rPr lang="en-US" b="1" dirty="0"/>
              <a:t> Sukkot Feast of the </a:t>
            </a:r>
            <a:r>
              <a:rPr lang="en-US" b="1" dirty="0" err="1"/>
              <a:t>Yahudim</a:t>
            </a:r>
            <a:r>
              <a:rPr lang="en-US" b="1" dirty="0"/>
              <a:t>!</a:t>
            </a:r>
          </a:p>
          <a:p>
            <a:pPr>
              <a:spcBef>
                <a:spcPts val="0"/>
              </a:spcBef>
              <a:spcAft>
                <a:spcPts val="1200"/>
              </a:spcAft>
            </a:pPr>
            <a:r>
              <a:rPr lang="en-US" sz="3600" b="1" dirty="0">
                <a:effectLst>
                  <a:glow rad="127000">
                    <a:schemeClr val="accent2">
                      <a:lumMod val="60000"/>
                      <a:lumOff val="40000"/>
                    </a:schemeClr>
                  </a:glow>
                </a:effectLst>
              </a:rPr>
              <a:t>What part of the Torah </a:t>
            </a:r>
            <a:r>
              <a:rPr lang="en-US" sz="3600" b="1" dirty="0">
                <a:effectLst>
                  <a:glow rad="127000">
                    <a:srgbClr val="00FF00"/>
                  </a:glow>
                </a:effectLst>
              </a:rPr>
              <a:t>prevents</a:t>
            </a:r>
            <a:r>
              <a:rPr lang="en-US" sz="3600" b="1" dirty="0">
                <a:effectLst>
                  <a:glow rad="127000">
                    <a:schemeClr val="accent2">
                      <a:lumMod val="60000"/>
                      <a:lumOff val="40000"/>
                    </a:schemeClr>
                  </a:glow>
                </a:effectLst>
              </a:rPr>
              <a:t> the Feast of the </a:t>
            </a:r>
            <a:r>
              <a:rPr lang="en-US" sz="3600" b="1" dirty="0" err="1">
                <a:effectLst>
                  <a:glow rad="127000">
                    <a:schemeClr val="accent2">
                      <a:lumMod val="60000"/>
                      <a:lumOff val="40000"/>
                    </a:schemeClr>
                  </a:glow>
                </a:effectLst>
              </a:rPr>
              <a:t>Yahudim</a:t>
            </a:r>
            <a:r>
              <a:rPr lang="en-US" sz="3600" b="1" dirty="0">
                <a:effectLst>
                  <a:glow rad="127000">
                    <a:schemeClr val="accent2">
                      <a:lumMod val="60000"/>
                      <a:lumOff val="40000"/>
                    </a:schemeClr>
                  </a:glow>
                </a:effectLst>
              </a:rPr>
              <a:t> from being observed according to the statutes of </a:t>
            </a:r>
            <a:r>
              <a:rPr lang="en-US" sz="3600" b="1" dirty="0" err="1">
                <a:solidFill>
                  <a:srgbClr val="0000CC"/>
                </a:solidFill>
                <a:effectLst>
                  <a:glow rad="127000">
                    <a:schemeClr val="accent2">
                      <a:lumMod val="60000"/>
                      <a:lumOff val="40000"/>
                    </a:schemeClr>
                  </a:glow>
                </a:effectLst>
              </a:rPr>
              <a:t>Yahuah</a:t>
            </a:r>
            <a:r>
              <a:rPr lang="en-US" sz="3600" b="1" dirty="0">
                <a:solidFill>
                  <a:srgbClr val="0000CC"/>
                </a:solidFill>
                <a:effectLst>
                  <a:glow rad="127000">
                    <a:schemeClr val="accent2">
                      <a:lumMod val="60000"/>
                      <a:lumOff val="40000"/>
                    </a:schemeClr>
                  </a:glow>
                </a:effectLst>
              </a:rPr>
              <a:t>?</a:t>
            </a:r>
            <a:r>
              <a:rPr lang="en-US" sz="3600" b="1" dirty="0">
                <a:effectLst>
                  <a:glow rad="127000">
                    <a:schemeClr val="accent2">
                      <a:lumMod val="60000"/>
                      <a:lumOff val="40000"/>
                    </a:schemeClr>
                  </a:glow>
                </a:effectLst>
              </a:rPr>
              <a:t>    </a:t>
            </a:r>
          </a:p>
        </p:txBody>
      </p:sp>
      <p:sp>
        <p:nvSpPr>
          <p:cNvPr id="4" name="4-Point Star 3"/>
          <p:cNvSpPr/>
          <p:nvPr/>
        </p:nvSpPr>
        <p:spPr>
          <a:xfrm>
            <a:off x="6534843" y="2016375"/>
            <a:ext cx="2472744" cy="518183"/>
          </a:xfrm>
          <a:prstGeom prst="star4">
            <a:avLst/>
          </a:prstGeom>
          <a:solidFill>
            <a:srgbClr val="FFFF00"/>
          </a:solidFill>
          <a:ln w="57150">
            <a:solidFill>
              <a:srgbClr val="FF00FF"/>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a:xfrm>
            <a:off x="9143504" y="6346256"/>
            <a:ext cx="2743200" cy="365125"/>
          </a:xfrm>
        </p:spPr>
        <p:txBody>
          <a:bodyPr/>
          <a:lstStyle/>
          <a:p>
            <a:fld id="{0B555D82-D20F-4DB7-B3E9-7B7EAC2F87A9}" type="slidenum">
              <a:rPr lang="en-US" smtClean="0">
                <a:solidFill>
                  <a:schemeClr val="tx1"/>
                </a:solidFill>
              </a:rPr>
              <a:t>65</a:t>
            </a:fld>
            <a:endParaRPr lang="en-US" dirty="0">
              <a:solidFill>
                <a:schemeClr val="tx1"/>
              </a:solidFill>
            </a:endParaRPr>
          </a:p>
        </p:txBody>
      </p:sp>
      <p:sp>
        <p:nvSpPr>
          <p:cNvPr id="6" name="Rectangle 5"/>
          <p:cNvSpPr/>
          <p:nvPr/>
        </p:nvSpPr>
        <p:spPr>
          <a:xfrm>
            <a:off x="7286643" y="4249881"/>
            <a:ext cx="967540" cy="477984"/>
          </a:xfrm>
          <a:prstGeom prst="rect">
            <a:avLst/>
          </a:prstGeom>
          <a:solidFill>
            <a:srgbClr val="00FF00"/>
          </a:solidFill>
          <a:ln w="57150">
            <a:solidFill>
              <a:srgbClr val="80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US" sz="3600" b="1" dirty="0">
                <a:solidFill>
                  <a:srgbClr val="FF0000"/>
                </a:solidFill>
                <a:latin typeface="Arial Black" pitchFamily="34" charset="0"/>
              </a:rPr>
              <a:t>DO</a:t>
            </a:r>
            <a:endParaRPr lang="en-CA" sz="3600" dirty="0"/>
          </a:p>
        </p:txBody>
      </p:sp>
    </p:spTree>
    <p:extLst>
      <p:ext uri="{BB962C8B-B14F-4D97-AF65-F5344CB8AC3E}">
        <p14:creationId xmlns:p14="http://schemas.microsoft.com/office/powerpoint/2010/main" val="1564626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2000" fill="hold" grpId="0" nodeType="with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1"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11" presetClass="path" presetSubtype="0" accel="50000" decel="50000" fill="hold" grpId="0" nodeType="withEffect">
                                  <p:stCondLst>
                                    <p:cond delay="1000"/>
                                  </p:stCondLst>
                                  <p:childTnLst>
                                    <p:animMotion origin="layout" path="M 0.00182 1.85185E-6 L 0.08648 -0.12199 L 0.25709 -0.12199 L 0.17152 -0.24537 L 0.25709 -0.36736 L 0.08648 -0.36736 L 0.00182 -0.49074 L -0.08375 -0.36736 L -0.25346 -0.36736 L -0.1688 -0.24537 L -0.25346 -0.12199 L -0.08375 -0.12199 L 0.00182 1.85185E-6 Z " pathEditMode="fixed" rAng="0" ptsTypes="FFFFFFFFFFFFF">
                                      <p:cBhvr>
                                        <p:cTn id="26" dur="2000" fill="hold"/>
                                        <p:tgtEl>
                                          <p:spTgt spid="6"/>
                                        </p:tgtEl>
                                        <p:attrNameLst>
                                          <p:attrName>ppt_x</p:attrName>
                                          <p:attrName>ppt_y</p:attrName>
                                        </p:attrNameLst>
                                      </p:cBhvr>
                                      <p:rCtr x="0" y="-24537"/>
                                    </p:animMotion>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6" grpId="1" animBg="1"/>
    </p:bldLst>
  </p:timing>
</p:sld>
</file>

<file path=ppt/slides/slide6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55000">
              <a:schemeClr val="accent4">
                <a:lumMod val="0"/>
                <a:lumOff val="100000"/>
                <a:alpha val="77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97811" y="122456"/>
            <a:ext cx="9185515" cy="703821"/>
          </a:xfrm>
          <a:gradFill>
            <a:gsLst>
              <a:gs pos="44000">
                <a:srgbClr val="00FF00">
                  <a:lumMod val="47000"/>
                  <a:lumOff val="53000"/>
                </a:srgbClr>
              </a:gs>
              <a:gs pos="75000">
                <a:srgbClr val="D0CFCF"/>
              </a:gs>
              <a:gs pos="50000">
                <a:schemeClr val="bg2">
                  <a:tint val="98000"/>
                  <a:satMod val="130000"/>
                  <a:shade val="90000"/>
                  <a:lumMod val="103000"/>
                </a:schemeClr>
              </a:gs>
              <a:gs pos="100000">
                <a:schemeClr val="bg2">
                  <a:shade val="63000"/>
                  <a:satMod val="120000"/>
                </a:schemeClr>
              </a:gs>
            </a:gsLst>
            <a:lin ang="5400000" scaled="0"/>
          </a:gradFill>
          <a:ln w="57150">
            <a:solidFill>
              <a:srgbClr val="FF99FF"/>
            </a:solidFill>
          </a:ln>
          <a:scene3d>
            <a:camera prst="orthographicFront"/>
            <a:lightRig rig="threePt" dir="t"/>
          </a:scene3d>
          <a:sp3d>
            <a:bevelT prst="angle"/>
          </a:sp3d>
        </p:spPr>
        <p:txBody>
          <a:bodyPr anchor="b">
            <a:normAutofit/>
          </a:bodyPr>
          <a:lstStyle/>
          <a:p>
            <a:pPr algn="ctr"/>
            <a:r>
              <a:rPr lang="en-US" dirty="0"/>
              <a:t>What </a:t>
            </a:r>
            <a:r>
              <a:rPr lang="en-US" b="1" dirty="0">
                <a:latin typeface="Arial Black" pitchFamily="34" charset="0"/>
              </a:rPr>
              <a:t>“ON EARTH” </a:t>
            </a:r>
            <a:r>
              <a:rPr lang="en-US" dirty="0"/>
              <a:t>is this situation?</a:t>
            </a:r>
          </a:p>
        </p:txBody>
      </p:sp>
      <p:sp>
        <p:nvSpPr>
          <p:cNvPr id="3" name="Content Placeholder 2"/>
          <p:cNvSpPr>
            <a:spLocks noGrp="1"/>
          </p:cNvSpPr>
          <p:nvPr>
            <p:ph idx="1"/>
          </p:nvPr>
        </p:nvSpPr>
        <p:spPr>
          <a:xfrm>
            <a:off x="249881" y="962101"/>
            <a:ext cx="11616744" cy="5821671"/>
          </a:xfrm>
          <a:solidFill>
            <a:schemeClr val="bg1">
              <a:lumMod val="95000"/>
            </a:schemeClr>
          </a:solidFill>
          <a:ln w="38100">
            <a:solidFill>
              <a:srgbClr val="E46C0A"/>
            </a:solidFill>
          </a:ln>
          <a:scene3d>
            <a:camera prst="orthographicFront"/>
            <a:lightRig rig="threePt" dir="t"/>
          </a:scene3d>
          <a:sp3d>
            <a:bevelT prst="angle"/>
          </a:sp3d>
        </p:spPr>
        <p:txBody>
          <a:bodyPr lIns="182880" tIns="182880" anchor="ctr">
            <a:noAutofit/>
            <a:sp3d extrusionH="57150">
              <a:bevelT w="82550" h="38100" prst="coolSlant"/>
            </a:sp3d>
          </a:bodyPr>
          <a:lstStyle/>
          <a:p>
            <a:pPr>
              <a:lnSpc>
                <a:spcPct val="150000"/>
              </a:lnSpc>
              <a:spcBef>
                <a:spcPts val="0"/>
              </a:spcBef>
              <a:spcAft>
                <a:spcPts val="1200"/>
              </a:spcAft>
            </a:pPr>
            <a:r>
              <a:rPr lang="en-US" sz="3200" b="1" dirty="0">
                <a:solidFill>
                  <a:srgbClr val="0000CC"/>
                </a:solidFill>
                <a:latin typeface="Arial Black" pitchFamily="34" charset="0"/>
              </a:rPr>
              <a:t>According to </a:t>
            </a:r>
            <a:r>
              <a:rPr lang="en-US" sz="3200" b="1" dirty="0" err="1">
                <a:solidFill>
                  <a:srgbClr val="0000CC"/>
                </a:solidFill>
                <a:latin typeface="Arial Black" pitchFamily="34" charset="0"/>
              </a:rPr>
              <a:t>Yahusha</a:t>
            </a:r>
            <a:r>
              <a:rPr lang="en-US" sz="3200" b="1" dirty="0">
                <a:solidFill>
                  <a:srgbClr val="0000CC"/>
                </a:solidFill>
                <a:latin typeface="Arial Black" pitchFamily="34" charset="0"/>
              </a:rPr>
              <a:t> -</a:t>
            </a:r>
          </a:p>
          <a:p>
            <a:pPr>
              <a:lnSpc>
                <a:spcPct val="150000"/>
              </a:lnSpc>
              <a:spcBef>
                <a:spcPts val="0"/>
              </a:spcBef>
              <a:spcAft>
                <a:spcPts val="1200"/>
              </a:spcAft>
            </a:pPr>
            <a:r>
              <a:rPr lang="en-US" sz="3200" dirty="0"/>
              <a:t>There is a circumstance which inevitably prevents </a:t>
            </a:r>
            <a:br>
              <a:rPr lang="en-US" sz="3200" dirty="0"/>
            </a:br>
            <a:r>
              <a:rPr lang="en-US" sz="3200" dirty="0"/>
              <a:t>	the Yahudim from observing the Torah </a:t>
            </a:r>
            <a:r>
              <a:rPr lang="en-US" sz="3200" b="1" u="sng" dirty="0">
                <a:solidFill>
                  <a:srgbClr val="FF6600"/>
                </a:solidFill>
                <a:latin typeface="Arial Black" panose="020B0A04020102020204" pitchFamily="34" charset="0"/>
              </a:rPr>
              <a:t>correctl</a:t>
            </a:r>
            <a:r>
              <a:rPr lang="en-US" sz="3200" b="1" dirty="0">
                <a:solidFill>
                  <a:srgbClr val="FF6600"/>
                </a:solidFill>
                <a:latin typeface="Arial Black" panose="020B0A04020102020204" pitchFamily="34" charset="0"/>
              </a:rPr>
              <a:t>y.</a:t>
            </a:r>
          </a:p>
          <a:p>
            <a:pPr algn="ctr">
              <a:lnSpc>
                <a:spcPct val="150000"/>
              </a:lnSpc>
              <a:spcBef>
                <a:spcPts val="0"/>
              </a:spcBef>
              <a:spcAft>
                <a:spcPts val="1200"/>
              </a:spcAft>
            </a:pPr>
            <a:r>
              <a:rPr lang="en-US" sz="3200" b="1" dirty="0"/>
              <a:t>Does this same </a:t>
            </a:r>
            <a:r>
              <a:rPr lang="en-US" sz="3200" b="1" dirty="0">
                <a:effectLst>
                  <a:outerShdw blurRad="50800" dist="50800" dir="5400000" algn="ctr" rotWithShape="0">
                    <a:srgbClr val="00FF00"/>
                  </a:outerShdw>
                </a:effectLst>
              </a:rPr>
              <a:t>optional </a:t>
            </a:r>
            <a:r>
              <a:rPr lang="en-US" sz="3200" b="1" dirty="0">
                <a:ln>
                  <a:solidFill>
                    <a:sysClr val="windowText" lastClr="000000"/>
                  </a:solidFill>
                </a:ln>
                <a:solidFill>
                  <a:srgbClr val="FF0000"/>
                </a:solidFill>
                <a:effectLst>
                  <a:outerShdw blurRad="50800" dist="50800" dir="5400000" algn="ctr" rotWithShape="0">
                    <a:srgbClr val="00FF00"/>
                  </a:outerShdw>
                </a:effectLst>
              </a:rPr>
              <a:t>lunar</a:t>
            </a:r>
            <a:r>
              <a:rPr lang="en-US" sz="3200" b="1" dirty="0">
                <a:effectLst>
                  <a:outerShdw blurRad="50800" dist="50800" dir="5400000" algn="ctr" rotWithShape="0">
                    <a:srgbClr val="00FF00"/>
                  </a:outerShdw>
                </a:effectLst>
              </a:rPr>
              <a:t> tradition</a:t>
            </a:r>
            <a:r>
              <a:rPr lang="en-US" sz="3200" b="1" dirty="0"/>
              <a:t> effectively exclude </a:t>
            </a:r>
            <a:r>
              <a:rPr lang="en-US" sz="3200" b="1" dirty="0">
                <a:solidFill>
                  <a:srgbClr val="0000CC"/>
                </a:solidFill>
              </a:rPr>
              <a:t>Yahusha</a:t>
            </a:r>
            <a:r>
              <a:rPr lang="en-US" sz="3200" b="1" dirty="0"/>
              <a:t> from </a:t>
            </a:r>
            <a:r>
              <a:rPr lang="en-US" sz="3200" b="1" dirty="0">
                <a:solidFill>
                  <a:srgbClr val="0000CC"/>
                </a:solidFill>
              </a:rPr>
              <a:t>Yahuah’s</a:t>
            </a:r>
            <a:r>
              <a:rPr lang="en-US" sz="3200" b="1" dirty="0"/>
              <a:t> wrath when He began teaching </a:t>
            </a:r>
            <a:br>
              <a:rPr lang="en-US" sz="3200" b="1" dirty="0"/>
            </a:br>
            <a:r>
              <a:rPr lang="en-US" sz="3200" b="1" dirty="0"/>
              <a:t>in the tabernacle</a:t>
            </a:r>
            <a:br>
              <a:rPr lang="en-US" sz="3200" b="1" dirty="0"/>
            </a:br>
            <a:r>
              <a:rPr lang="en-US" sz="3200" b="1" dirty="0"/>
              <a:t> in the </a:t>
            </a:r>
            <a:r>
              <a:rPr lang="en-US" sz="4400" b="1" dirty="0">
                <a:solidFill>
                  <a:srgbClr val="FF0000"/>
                </a:solidFill>
                <a:effectLst>
                  <a:glow rad="63500">
                    <a:schemeClr val="tx1"/>
                  </a:glow>
                </a:effectLst>
                <a:latin typeface="Arial Black" pitchFamily="34" charset="0"/>
              </a:rPr>
              <a:t>MIDDLE</a:t>
            </a:r>
            <a:r>
              <a:rPr lang="en-US" sz="3200" b="1" dirty="0">
                <a:solidFill>
                  <a:srgbClr val="FF0000"/>
                </a:solidFill>
                <a:latin typeface="Arial Black" pitchFamily="34" charset="0"/>
              </a:rPr>
              <a:t> </a:t>
            </a:r>
            <a:r>
              <a:rPr lang="en-US" sz="3200" b="1" dirty="0">
                <a:ln>
                  <a:solidFill>
                    <a:srgbClr val="002060"/>
                  </a:solidFill>
                </a:ln>
                <a:solidFill>
                  <a:srgbClr val="FF0000"/>
                </a:solidFill>
                <a:latin typeface="Arial Black" pitchFamily="34" charset="0"/>
              </a:rPr>
              <a:t>of </a:t>
            </a:r>
            <a:r>
              <a:rPr lang="en-US" sz="3200" b="1" dirty="0">
                <a:ln>
                  <a:solidFill>
                    <a:srgbClr val="002060"/>
                  </a:solidFill>
                </a:ln>
                <a:solidFill>
                  <a:srgbClr val="FF0000"/>
                </a:solidFill>
                <a:effectLst>
                  <a:outerShdw blurRad="50800" dist="50800" dir="5400000" sx="101000" sy="101000" algn="ctr" rotWithShape="0">
                    <a:srgbClr val="00B050"/>
                  </a:outerShdw>
                </a:effectLst>
                <a:latin typeface="Arial Black" pitchFamily="34" charset="0"/>
              </a:rPr>
              <a:t>THEIR</a:t>
            </a:r>
            <a:r>
              <a:rPr lang="en-US" sz="3200" b="1" dirty="0">
                <a:ln>
                  <a:solidFill>
                    <a:srgbClr val="002060"/>
                  </a:solidFill>
                </a:ln>
                <a:solidFill>
                  <a:srgbClr val="FF0000"/>
                </a:solidFill>
                <a:latin typeface="Arial Black" pitchFamily="34" charset="0"/>
              </a:rPr>
              <a:t> Feast?</a:t>
            </a:r>
          </a:p>
        </p:txBody>
      </p:sp>
      <p:sp>
        <p:nvSpPr>
          <p:cNvPr id="5" name="Slide Number Placeholder 4"/>
          <p:cNvSpPr>
            <a:spLocks noGrp="1"/>
          </p:cNvSpPr>
          <p:nvPr>
            <p:ph type="sldNum" sz="quarter" idx="12"/>
          </p:nvPr>
        </p:nvSpPr>
        <p:spPr>
          <a:xfrm>
            <a:off x="9096004" y="6346256"/>
            <a:ext cx="2743200" cy="365125"/>
          </a:xfrm>
        </p:spPr>
        <p:txBody>
          <a:bodyPr/>
          <a:lstStyle/>
          <a:p>
            <a:fld id="{0B555D82-D20F-4DB7-B3E9-7B7EAC2F87A9}" type="slidenum">
              <a:rPr lang="en-US" smtClean="0">
                <a:solidFill>
                  <a:schemeClr val="tx1"/>
                </a:solidFill>
              </a:rPr>
              <a:t>66</a:t>
            </a:fld>
            <a:endParaRPr lang="en-US" dirty="0">
              <a:solidFill>
                <a:schemeClr val="tx1"/>
              </a:solidFill>
            </a:endParaRPr>
          </a:p>
        </p:txBody>
      </p:sp>
      <p:sp>
        <p:nvSpPr>
          <p:cNvPr id="6" name="Notched Right Arrow 5"/>
          <p:cNvSpPr/>
          <p:nvPr/>
        </p:nvSpPr>
        <p:spPr>
          <a:xfrm rot="498716">
            <a:off x="579699" y="5601356"/>
            <a:ext cx="2470025" cy="575513"/>
          </a:xfrm>
          <a:prstGeom prst="notchedRightArrow">
            <a:avLst>
              <a:gd name="adj1" fmla="val 41968"/>
              <a:gd name="adj2" fmla="val 182039"/>
            </a:avLst>
          </a:prstGeom>
          <a:solidFill>
            <a:schemeClr val="tx1"/>
          </a:solidFill>
          <a:ln w="57150">
            <a:solidFill>
              <a:srgbClr val="FF3399"/>
            </a:solidFill>
          </a:ln>
          <a:effectLst>
            <a:glow rad="1270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33624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300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bg>
      <p:bgPr>
        <a:gradFill flip="none" rotWithShape="1">
          <a:gsLst>
            <a:gs pos="42000">
              <a:srgbClr val="FF0000"/>
            </a:gs>
            <a:gs pos="65000">
              <a:srgbClr val="00FF00"/>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6423" y="434208"/>
            <a:ext cx="5092560" cy="703821"/>
          </a:xfrm>
          <a:gradFill>
            <a:gsLst>
              <a:gs pos="44000">
                <a:srgbClr val="00FF00">
                  <a:lumMod val="47000"/>
                  <a:lumOff val="53000"/>
                </a:srgbClr>
              </a:gs>
              <a:gs pos="75000">
                <a:srgbClr val="D0CFCF"/>
              </a:gs>
              <a:gs pos="50000">
                <a:schemeClr val="bg2">
                  <a:tint val="98000"/>
                  <a:satMod val="130000"/>
                  <a:shade val="90000"/>
                  <a:lumMod val="103000"/>
                </a:schemeClr>
              </a:gs>
              <a:gs pos="100000">
                <a:schemeClr val="bg2">
                  <a:shade val="63000"/>
                  <a:satMod val="120000"/>
                </a:schemeClr>
              </a:gs>
            </a:gsLst>
            <a:lin ang="5400000" scaled="0"/>
          </a:gradFill>
          <a:ln w="57150">
            <a:solidFill>
              <a:srgbClr val="FF99FF"/>
            </a:solidFill>
          </a:ln>
          <a:scene3d>
            <a:camera prst="orthographicFront"/>
            <a:lightRig rig="threePt" dir="t"/>
          </a:scene3d>
          <a:sp3d>
            <a:bevelT prst="angle"/>
          </a:sp3d>
        </p:spPr>
        <p:txBody>
          <a:bodyPr anchor="b">
            <a:normAutofit/>
          </a:bodyPr>
          <a:lstStyle/>
          <a:p>
            <a:pPr algn="ctr"/>
            <a:r>
              <a:rPr lang="en-US" dirty="0"/>
              <a:t> </a:t>
            </a:r>
            <a:r>
              <a:rPr lang="en-US" b="1" dirty="0">
                <a:latin typeface="Arial Black" pitchFamily="34" charset="0"/>
              </a:rPr>
              <a:t>ON EARTH!!</a:t>
            </a:r>
            <a:endParaRPr lang="en-US" dirty="0"/>
          </a:p>
        </p:txBody>
      </p:sp>
      <p:sp>
        <p:nvSpPr>
          <p:cNvPr id="3" name="Content Placeholder 2"/>
          <p:cNvSpPr>
            <a:spLocks noGrp="1"/>
          </p:cNvSpPr>
          <p:nvPr>
            <p:ph idx="1"/>
          </p:nvPr>
        </p:nvSpPr>
        <p:spPr>
          <a:xfrm>
            <a:off x="249881" y="1393905"/>
            <a:ext cx="11616744" cy="5278357"/>
          </a:xfrm>
          <a:solidFill>
            <a:schemeClr val="bg1">
              <a:lumMod val="95000"/>
            </a:schemeClr>
          </a:solidFill>
          <a:ln w="38100">
            <a:solidFill>
              <a:srgbClr val="E46C0A"/>
            </a:solidFill>
          </a:ln>
          <a:scene3d>
            <a:camera prst="orthographicFront"/>
            <a:lightRig rig="threePt" dir="t"/>
          </a:scene3d>
          <a:sp3d>
            <a:bevelT prst="angle"/>
          </a:sp3d>
        </p:spPr>
        <p:txBody>
          <a:bodyPr lIns="182880" tIns="182880" anchor="t">
            <a:noAutofit/>
            <a:sp3d extrusionH="57150">
              <a:bevelT w="82550" h="38100" prst="coolSlant"/>
            </a:sp3d>
          </a:bodyPr>
          <a:lstStyle/>
          <a:p>
            <a:pPr>
              <a:lnSpc>
                <a:spcPct val="150000"/>
              </a:lnSpc>
              <a:spcBef>
                <a:spcPts val="0"/>
              </a:spcBef>
              <a:spcAft>
                <a:spcPts val="1200"/>
              </a:spcAft>
            </a:pPr>
            <a:r>
              <a:rPr lang="en-US" sz="3200" b="1" dirty="0">
                <a:solidFill>
                  <a:srgbClr val="0000CC"/>
                </a:solidFill>
                <a:latin typeface="Arial Black" pitchFamily="34" charset="0"/>
              </a:rPr>
              <a:t>AGAIN -</a:t>
            </a:r>
          </a:p>
          <a:p>
            <a:pPr algn="ctr">
              <a:lnSpc>
                <a:spcPct val="150000"/>
              </a:lnSpc>
              <a:spcBef>
                <a:spcPts val="0"/>
              </a:spcBef>
              <a:spcAft>
                <a:spcPts val="1200"/>
              </a:spcAft>
            </a:pPr>
            <a:r>
              <a:rPr lang="en-US" sz="4000" b="1" dirty="0"/>
              <a:t>Does this same </a:t>
            </a:r>
            <a:r>
              <a:rPr lang="en-US" sz="4000" b="1" u="sng" dirty="0">
                <a:solidFill>
                  <a:srgbClr val="C00000"/>
                </a:solidFill>
              </a:rPr>
              <a:t>voluntar</a:t>
            </a:r>
            <a:r>
              <a:rPr lang="en-US" sz="4000" b="1" dirty="0">
                <a:solidFill>
                  <a:srgbClr val="C00000"/>
                </a:solidFill>
              </a:rPr>
              <a:t>y </a:t>
            </a:r>
            <a:r>
              <a:rPr lang="en-US" sz="4000" b="1" u="sng" dirty="0">
                <a:solidFill>
                  <a:srgbClr val="C00000"/>
                </a:solidFill>
              </a:rPr>
              <a:t>circumstance</a:t>
            </a:r>
            <a:r>
              <a:rPr lang="en-US" sz="4000" b="1" dirty="0"/>
              <a:t> of </a:t>
            </a:r>
            <a:br>
              <a:rPr lang="en-US" sz="4000" b="1" dirty="0"/>
            </a:br>
            <a:r>
              <a:rPr lang="en-US" sz="4000" b="1" dirty="0"/>
              <a:t> 					</a:t>
            </a:r>
          </a:p>
          <a:p>
            <a:pPr marL="0" indent="0" algn="ctr">
              <a:lnSpc>
                <a:spcPct val="150000"/>
              </a:lnSpc>
              <a:spcBef>
                <a:spcPts val="0"/>
              </a:spcBef>
              <a:spcAft>
                <a:spcPts val="1200"/>
              </a:spcAft>
              <a:buNone/>
            </a:pPr>
            <a:endParaRPr lang="en-US" sz="4000" b="1" dirty="0">
              <a:ln>
                <a:solidFill>
                  <a:srgbClr val="002060"/>
                </a:solidFill>
              </a:ln>
              <a:solidFill>
                <a:srgbClr val="FF0000"/>
              </a:solidFill>
              <a:latin typeface="Arial Black" pitchFamily="34" charset="0"/>
            </a:endParaRPr>
          </a:p>
        </p:txBody>
      </p:sp>
      <p:sp>
        <p:nvSpPr>
          <p:cNvPr id="5" name="Slide Number Placeholder 4"/>
          <p:cNvSpPr>
            <a:spLocks noGrp="1"/>
          </p:cNvSpPr>
          <p:nvPr>
            <p:ph type="sldNum" sz="quarter" idx="12"/>
          </p:nvPr>
        </p:nvSpPr>
        <p:spPr>
          <a:xfrm>
            <a:off x="11385394" y="6301652"/>
            <a:ext cx="456705" cy="365125"/>
          </a:xfrm>
        </p:spPr>
        <p:txBody>
          <a:bodyPr/>
          <a:lstStyle/>
          <a:p>
            <a:fld id="{0B555D82-D20F-4DB7-B3E9-7B7EAC2F87A9}" type="slidenum">
              <a:rPr lang="en-US" smtClean="0">
                <a:solidFill>
                  <a:schemeClr val="tx1"/>
                </a:solidFill>
              </a:rPr>
              <a:t>67</a:t>
            </a:fld>
            <a:endParaRPr lang="en-US" dirty="0">
              <a:solidFill>
                <a:schemeClr val="tx1"/>
              </a:solidFill>
            </a:endParaRPr>
          </a:p>
        </p:txBody>
      </p:sp>
      <p:sp>
        <p:nvSpPr>
          <p:cNvPr id="6" name="Notched Right Arrow 5"/>
          <p:cNvSpPr/>
          <p:nvPr/>
        </p:nvSpPr>
        <p:spPr>
          <a:xfrm rot="453720">
            <a:off x="535510" y="5213619"/>
            <a:ext cx="2019566" cy="575513"/>
          </a:xfrm>
          <a:prstGeom prst="notchedRightArrow">
            <a:avLst>
              <a:gd name="adj1" fmla="val 41968"/>
              <a:gd name="adj2" fmla="val 182039"/>
            </a:avLst>
          </a:prstGeom>
          <a:solidFill>
            <a:schemeClr val="tx1"/>
          </a:solidFill>
          <a:ln w="57150">
            <a:solidFill>
              <a:srgbClr val="FF3399"/>
            </a:solidFill>
          </a:ln>
          <a:effectLst>
            <a:glow rad="1270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ectangle 3"/>
          <p:cNvSpPr/>
          <p:nvPr/>
        </p:nvSpPr>
        <p:spPr>
          <a:xfrm>
            <a:off x="1550215" y="3434584"/>
            <a:ext cx="3791414" cy="914400"/>
          </a:xfrm>
          <a:prstGeom prst="rect">
            <a:avLst/>
          </a:prstGeom>
          <a:solidFill>
            <a:schemeClr val="accent4">
              <a:lumMod val="60000"/>
              <a:lumOff val="40000"/>
            </a:schemeClr>
          </a:solidFill>
          <a:ln w="38100">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prstClr val="black"/>
                </a:solidFill>
                <a:effectLst>
                  <a:glow rad="520700">
                    <a:srgbClr val="00FF00"/>
                  </a:glow>
                </a:effectLst>
                <a:latin typeface="Arial Black" pitchFamily="34" charset="0"/>
              </a:rPr>
              <a:t>TRADITION</a:t>
            </a:r>
            <a:endParaRPr lang="en-CA" dirty="0"/>
          </a:p>
        </p:txBody>
      </p:sp>
      <p:sp>
        <p:nvSpPr>
          <p:cNvPr id="7" name="Speech Bubble: Rectangle with Corners Rounded 6">
            <a:extLst>
              <a:ext uri="{FF2B5EF4-FFF2-40B4-BE49-F238E27FC236}">
                <a16:creationId xmlns="" xmlns:a16="http://schemas.microsoft.com/office/drawing/2014/main" id="{4EEDFC2D-04F6-40B3-8263-136462A59A93}"/>
              </a:ext>
            </a:extLst>
          </p:cNvPr>
          <p:cNvSpPr/>
          <p:nvPr/>
        </p:nvSpPr>
        <p:spPr>
          <a:xfrm>
            <a:off x="5818095" y="1138029"/>
            <a:ext cx="5567300" cy="1194363"/>
          </a:xfrm>
          <a:prstGeom prst="wedgeRoundRectCallout">
            <a:avLst>
              <a:gd name="adj1" fmla="val -34734"/>
              <a:gd name="adj2" fmla="val 94545"/>
              <a:gd name="adj3" fmla="val 16667"/>
            </a:avLst>
          </a:prstGeom>
          <a:solidFill>
            <a:srgbClr val="7030A0"/>
          </a:solidFill>
          <a:ln w="28575">
            <a:solidFill>
              <a:srgbClr val="FF99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200" dirty="0">
                <a:ln>
                  <a:solidFill>
                    <a:srgbClr val="CC0099"/>
                  </a:solidFill>
                </a:ln>
                <a:solidFill>
                  <a:srgbClr val="FFFF00"/>
                </a:solidFill>
                <a:effectLst>
                  <a:glow rad="127000">
                    <a:srgbClr val="34E9FC"/>
                  </a:glow>
                </a:effectLst>
                <a:latin typeface="Segoe UI Black" panose="020B0A02040204020203" pitchFamily="34" charset="0"/>
                <a:ea typeface="Segoe UI Black" panose="020B0A02040204020203" pitchFamily="34" charset="0"/>
              </a:rPr>
              <a:t>Man’s </a:t>
            </a:r>
            <a:r>
              <a:rPr lang="en-CA" sz="3200" u="sng" dirty="0">
                <a:ln>
                  <a:solidFill>
                    <a:srgbClr val="CC0099"/>
                  </a:solidFill>
                </a:ln>
                <a:solidFill>
                  <a:srgbClr val="FF6600"/>
                </a:solidFill>
                <a:effectLst>
                  <a:glow rad="127000">
                    <a:srgbClr val="34E9FC"/>
                  </a:glow>
                </a:effectLst>
                <a:latin typeface="Segoe UI Black" panose="020B0A02040204020203" pitchFamily="34" charset="0"/>
                <a:ea typeface="Segoe UI Black" panose="020B0A02040204020203" pitchFamily="34" charset="0"/>
              </a:rPr>
              <a:t>OPTIONAL</a:t>
            </a:r>
            <a:r>
              <a:rPr lang="en-CA" sz="3200" dirty="0">
                <a:ln>
                  <a:solidFill>
                    <a:srgbClr val="CC0099"/>
                  </a:solidFill>
                </a:ln>
                <a:solidFill>
                  <a:srgbClr val="FFFF00"/>
                </a:solidFill>
                <a:effectLst>
                  <a:glow rad="127000">
                    <a:srgbClr val="34E9FC"/>
                  </a:glow>
                </a:effectLst>
                <a:latin typeface="Segoe UI Black" panose="020B0A02040204020203" pitchFamily="34" charset="0"/>
                <a:ea typeface="Segoe UI Black" panose="020B0A02040204020203" pitchFamily="34" charset="0"/>
              </a:rPr>
              <a:t> lunar worship </a:t>
            </a:r>
            <a:r>
              <a:rPr lang="en-CA" sz="3200" u="sng" dirty="0">
                <a:ln w="19050">
                  <a:solidFill>
                    <a:srgbClr val="00FF00"/>
                  </a:solidFill>
                </a:ln>
                <a:solidFill>
                  <a:sysClr val="windowText" lastClr="000000"/>
                </a:solidFill>
                <a:effectLst>
                  <a:outerShdw blurRad="50800" dist="50800" dir="5400000" algn="ctr" rotWithShape="0">
                    <a:srgbClr val="FF6600"/>
                  </a:outerShdw>
                </a:effectLst>
                <a:latin typeface="Segoe UI Black" panose="020B0A02040204020203" pitchFamily="34" charset="0"/>
                <a:ea typeface="Segoe UI Black" panose="020B0A02040204020203" pitchFamily="34" charset="0"/>
              </a:rPr>
              <a:t>deviant device</a:t>
            </a:r>
            <a:r>
              <a:rPr lang="en-CA" sz="3200" dirty="0">
                <a:ln>
                  <a:solidFill>
                    <a:srgbClr val="CC0099"/>
                  </a:solidFill>
                </a:ln>
                <a:solidFill>
                  <a:srgbClr val="FFFF00"/>
                </a:solidFill>
                <a:effectLst>
                  <a:glow rad="127000">
                    <a:srgbClr val="34E9FC"/>
                  </a:glow>
                </a:effectLst>
                <a:latin typeface="Segoe UI Black" panose="020B0A02040204020203" pitchFamily="34" charset="0"/>
                <a:ea typeface="Segoe UI Black" panose="020B0A02040204020203" pitchFamily="34" charset="0"/>
              </a:rPr>
              <a:t>!</a:t>
            </a:r>
          </a:p>
        </p:txBody>
      </p:sp>
      <p:sp>
        <p:nvSpPr>
          <p:cNvPr id="8" name="Rectangle 7">
            <a:extLst>
              <a:ext uri="{FF2B5EF4-FFF2-40B4-BE49-F238E27FC236}">
                <a16:creationId xmlns="" xmlns:a16="http://schemas.microsoft.com/office/drawing/2014/main" id="{B08C4982-40B1-41B0-9E99-88E0C8BE412D}"/>
              </a:ext>
            </a:extLst>
          </p:cNvPr>
          <p:cNvSpPr/>
          <p:nvPr/>
        </p:nvSpPr>
        <p:spPr>
          <a:xfrm>
            <a:off x="1397181" y="3891784"/>
            <a:ext cx="10229356" cy="21539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2550" h="38100" prst="coolSlant"/>
            </a:sp3d>
          </a:bodyPr>
          <a:lstStyle/>
          <a:p>
            <a:pPr algn="ctr"/>
            <a:r>
              <a:rPr lang="en-US" sz="4000" b="1" dirty="0">
                <a:solidFill>
                  <a:prstClr val="black"/>
                </a:solidFill>
              </a:rPr>
              <a:t>				 effectively exclude </a:t>
            </a:r>
            <a:r>
              <a:rPr lang="en-US" sz="4000" b="1" dirty="0">
                <a:solidFill>
                  <a:srgbClr val="0000CC"/>
                </a:solidFill>
              </a:rPr>
              <a:t>Yahusha</a:t>
            </a:r>
            <a:r>
              <a:rPr lang="en-US" sz="4000" b="1" dirty="0">
                <a:solidFill>
                  <a:prstClr val="black"/>
                </a:solidFill>
              </a:rPr>
              <a:t> from having incurred sin by entering at the</a:t>
            </a:r>
            <a:br>
              <a:rPr lang="en-US" sz="4000" b="1" dirty="0">
                <a:solidFill>
                  <a:prstClr val="black"/>
                </a:solidFill>
              </a:rPr>
            </a:br>
            <a:r>
              <a:rPr lang="en-US" sz="2000" b="1" dirty="0">
                <a:solidFill>
                  <a:prstClr val="black"/>
                </a:solidFill>
              </a:rPr>
              <a:t> </a:t>
            </a:r>
            <a:r>
              <a:rPr lang="en-US" sz="4000" b="1" dirty="0">
                <a:solidFill>
                  <a:prstClr val="black"/>
                </a:solidFill>
              </a:rPr>
              <a:t/>
            </a:r>
            <a:br>
              <a:rPr lang="en-US" sz="4000" b="1" dirty="0">
                <a:solidFill>
                  <a:prstClr val="black"/>
                </a:solidFill>
              </a:rPr>
            </a:br>
            <a:r>
              <a:rPr lang="en-US" sz="4000" b="1" dirty="0">
                <a:solidFill>
                  <a:srgbClr val="FF0000"/>
                </a:solidFill>
                <a:effectLst>
                  <a:glow rad="63500">
                    <a:prstClr val="black"/>
                  </a:glow>
                </a:effectLst>
                <a:latin typeface="Arial Black" pitchFamily="34" charset="0"/>
              </a:rPr>
              <a:t>MIDDLE</a:t>
            </a:r>
            <a:r>
              <a:rPr lang="en-US" sz="4000" b="1" dirty="0">
                <a:solidFill>
                  <a:srgbClr val="FF0000"/>
                </a:solidFill>
                <a:latin typeface="Arial Black" pitchFamily="34" charset="0"/>
              </a:rPr>
              <a:t> </a:t>
            </a:r>
            <a:r>
              <a:rPr lang="en-US" sz="4000" b="1" dirty="0">
                <a:ln>
                  <a:solidFill>
                    <a:srgbClr val="002060"/>
                  </a:solidFill>
                </a:ln>
                <a:solidFill>
                  <a:srgbClr val="FF0000"/>
                </a:solidFill>
                <a:latin typeface="Arial Black" pitchFamily="34" charset="0"/>
              </a:rPr>
              <a:t>of THEIR Feast?</a:t>
            </a:r>
            <a:br>
              <a:rPr lang="en-US" sz="4000" b="1" dirty="0">
                <a:ln>
                  <a:solidFill>
                    <a:srgbClr val="002060"/>
                  </a:solidFill>
                </a:ln>
                <a:solidFill>
                  <a:srgbClr val="FF0000"/>
                </a:solidFill>
                <a:latin typeface="Arial Black" pitchFamily="34" charset="0"/>
              </a:rPr>
            </a:br>
            <a:endParaRPr lang="en-CA" dirty="0"/>
          </a:p>
        </p:txBody>
      </p:sp>
      <p:sp>
        <p:nvSpPr>
          <p:cNvPr id="9" name="Rectangle 8">
            <a:extLst>
              <a:ext uri="{FF2B5EF4-FFF2-40B4-BE49-F238E27FC236}">
                <a16:creationId xmlns="" xmlns:a16="http://schemas.microsoft.com/office/drawing/2014/main" id="{B742DB16-B642-4D84-8696-CF134FF4C36B}"/>
              </a:ext>
            </a:extLst>
          </p:cNvPr>
          <p:cNvSpPr/>
          <p:nvPr/>
        </p:nvSpPr>
        <p:spPr>
          <a:xfrm>
            <a:off x="582594" y="6033081"/>
            <a:ext cx="11031152" cy="4511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r>
              <a:rPr lang="en-US" sz="2000" b="1" dirty="0">
                <a:ln>
                  <a:solidFill>
                    <a:srgbClr val="002060"/>
                  </a:solidFill>
                </a:ln>
                <a:solidFill>
                  <a:srgbClr val="FF0000"/>
                </a:solidFill>
                <a:latin typeface="Arial Black" pitchFamily="34" charset="0"/>
              </a:rPr>
              <a:t>Do you remember what </a:t>
            </a:r>
            <a:r>
              <a:rPr lang="en-US" sz="2000" b="1" dirty="0">
                <a:ln>
                  <a:solidFill>
                    <a:srgbClr val="002060"/>
                  </a:solidFill>
                </a:ln>
                <a:solidFill>
                  <a:srgbClr val="0000CC"/>
                </a:solidFill>
                <a:latin typeface="Arial Black" pitchFamily="34" charset="0"/>
              </a:rPr>
              <a:t>cycle of the week </a:t>
            </a:r>
            <a:r>
              <a:rPr lang="en-US" sz="2000" b="1" dirty="0">
                <a:ln>
                  <a:solidFill>
                    <a:srgbClr val="002060"/>
                  </a:solidFill>
                </a:ln>
                <a:solidFill>
                  <a:srgbClr val="FF0000"/>
                </a:solidFill>
                <a:latin typeface="Arial Black" pitchFamily="34" charset="0"/>
              </a:rPr>
              <a:t>was in the middle of THEIR Feast?</a:t>
            </a:r>
            <a:endParaRPr lang="en-CA" dirty="0"/>
          </a:p>
        </p:txBody>
      </p:sp>
    </p:spTree>
    <p:extLst>
      <p:ext uri="{BB962C8B-B14F-4D97-AF65-F5344CB8AC3E}">
        <p14:creationId xmlns:p14="http://schemas.microsoft.com/office/powerpoint/2010/main" val="1134967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2" presetClass="entr" presetSubtype="3" fill="hold" grpId="0" nodeType="withEffect">
                                  <p:stCondLst>
                                    <p:cond delay="175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750" fill="hold"/>
                                        <p:tgtEl>
                                          <p:spTgt spid="4"/>
                                        </p:tgtEl>
                                        <p:attrNameLst>
                                          <p:attrName>ppt_x</p:attrName>
                                        </p:attrNameLst>
                                      </p:cBhvr>
                                      <p:tavLst>
                                        <p:tav tm="0">
                                          <p:val>
                                            <p:strVal val="1+#ppt_w/2"/>
                                          </p:val>
                                        </p:tav>
                                        <p:tav tm="100000">
                                          <p:val>
                                            <p:strVal val="#ppt_x"/>
                                          </p:val>
                                        </p:tav>
                                      </p:tavLst>
                                    </p:anim>
                                    <p:anim calcmode="lin" valueType="num">
                                      <p:cBhvr additive="base">
                                        <p:cTn id="13" dur="1750" fill="hold"/>
                                        <p:tgtEl>
                                          <p:spTgt spid="4"/>
                                        </p:tgtEl>
                                        <p:attrNameLst>
                                          <p:attrName>ppt_y</p:attrName>
                                        </p:attrNameLst>
                                      </p:cBhvr>
                                      <p:tavLst>
                                        <p:tav tm="0">
                                          <p:val>
                                            <p:strVal val="0-#ppt_h/2"/>
                                          </p:val>
                                        </p:tav>
                                        <p:tav tm="100000">
                                          <p:val>
                                            <p:strVal val="#ppt_y"/>
                                          </p:val>
                                        </p:tav>
                                      </p:tavLst>
                                    </p:anim>
                                  </p:childTnLst>
                                </p:cTn>
                              </p:par>
                            </p:childTnLst>
                          </p:cTn>
                        </p:par>
                        <p:par>
                          <p:cTn id="14" fill="hold">
                            <p:stCondLst>
                              <p:cond delay="3500"/>
                            </p:stCondLst>
                            <p:childTnLst>
                              <p:par>
                                <p:cTn id="15" presetID="5" presetClass="entr" presetSubtype="10" fill="hold" grpId="0" nodeType="afterEffect">
                                  <p:stCondLst>
                                    <p:cond delay="100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125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22" presetClass="entr" presetSubtype="8" fill="hold" grpId="0" nodeType="withEffect">
                                  <p:stCondLst>
                                    <p:cond delay="200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125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wipe(left)">
                                      <p:cBhvr>
                                        <p:cTn id="32" dur="1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70000">
              <a:srgbClr val="FF99FF"/>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50259" y="189319"/>
            <a:ext cx="6162566" cy="703821"/>
          </a:xfrm>
          <a:gradFill>
            <a:gsLst>
              <a:gs pos="44000">
                <a:srgbClr val="00FF00">
                  <a:lumMod val="47000"/>
                  <a:lumOff val="53000"/>
                </a:srgbClr>
              </a:gs>
              <a:gs pos="75000">
                <a:srgbClr val="D0CFCF"/>
              </a:gs>
              <a:gs pos="50000">
                <a:schemeClr val="bg2">
                  <a:tint val="98000"/>
                  <a:satMod val="130000"/>
                  <a:shade val="90000"/>
                  <a:lumMod val="103000"/>
                </a:schemeClr>
              </a:gs>
              <a:gs pos="100000">
                <a:schemeClr val="bg2">
                  <a:shade val="63000"/>
                  <a:satMod val="120000"/>
                </a:schemeClr>
              </a:gs>
            </a:gsLst>
            <a:lin ang="5400000" scaled="0"/>
          </a:gradFill>
          <a:ln w="57150">
            <a:solidFill>
              <a:srgbClr val="CC0099"/>
            </a:solidFill>
          </a:ln>
          <a:effectLst>
            <a:glow rad="127000">
              <a:srgbClr val="FFFF00"/>
            </a:glow>
          </a:effectLst>
          <a:scene3d>
            <a:camera prst="orthographicFront"/>
            <a:lightRig rig="threePt" dir="t"/>
          </a:scene3d>
          <a:sp3d>
            <a:bevelT prst="angle"/>
          </a:sp3d>
        </p:spPr>
        <p:txBody>
          <a:bodyPr/>
          <a:lstStyle/>
          <a:p>
            <a:pPr algn="ctr"/>
            <a:r>
              <a:rPr lang="en-US" b="1" dirty="0" err="1">
                <a:solidFill>
                  <a:srgbClr val="0000CC"/>
                </a:solidFill>
              </a:rPr>
              <a:t>Yahusha’s</a:t>
            </a:r>
            <a:r>
              <a:rPr lang="en-US" b="1" dirty="0">
                <a:solidFill>
                  <a:srgbClr val="0000CC"/>
                </a:solidFill>
              </a:rPr>
              <a:t> Contention!</a:t>
            </a:r>
          </a:p>
        </p:txBody>
      </p:sp>
      <p:sp>
        <p:nvSpPr>
          <p:cNvPr id="3" name="Content Placeholder 2"/>
          <p:cNvSpPr>
            <a:spLocks noGrp="1"/>
          </p:cNvSpPr>
          <p:nvPr>
            <p:ph idx="1"/>
          </p:nvPr>
        </p:nvSpPr>
        <p:spPr>
          <a:xfrm>
            <a:off x="283335" y="1122218"/>
            <a:ext cx="11616744" cy="5611093"/>
          </a:xfrm>
          <a:solidFill>
            <a:schemeClr val="bg1">
              <a:lumMod val="95000"/>
            </a:schemeClr>
          </a:solidFill>
          <a:ln w="38100">
            <a:solidFill>
              <a:srgbClr val="E46C0A"/>
            </a:solidFill>
          </a:ln>
          <a:scene3d>
            <a:camera prst="orthographicFront"/>
            <a:lightRig rig="threePt" dir="t"/>
          </a:scene3d>
          <a:sp3d>
            <a:bevelT prst="angle"/>
          </a:sp3d>
        </p:spPr>
        <p:txBody>
          <a:bodyPr lIns="182880" tIns="182880" anchor="ctr">
            <a:noAutofit/>
            <a:sp3d extrusionH="57150">
              <a:bevelT w="82550" h="38100" prst="coolSlant"/>
            </a:sp3d>
          </a:bodyPr>
          <a:lstStyle/>
          <a:p>
            <a:pPr marL="0" indent="0">
              <a:spcBef>
                <a:spcPts val="0"/>
              </a:spcBef>
              <a:spcAft>
                <a:spcPts val="1200"/>
              </a:spcAft>
              <a:buNone/>
            </a:pPr>
            <a:r>
              <a:rPr lang="en-US" sz="4000" b="1" dirty="0"/>
              <a:t>Question:  </a:t>
            </a:r>
            <a:r>
              <a:rPr lang="en-US" sz="3200" dirty="0">
                <a:solidFill>
                  <a:srgbClr val="FF0000"/>
                </a:solidFill>
              </a:rPr>
              <a:t>Was </a:t>
            </a:r>
            <a:r>
              <a:rPr lang="en-US" sz="3200" b="1" dirty="0" err="1">
                <a:solidFill>
                  <a:srgbClr val="0000FF"/>
                </a:solidFill>
              </a:rPr>
              <a:t>Yahusha</a:t>
            </a:r>
            <a:r>
              <a:rPr lang="en-US" sz="4000" b="1" dirty="0">
                <a:solidFill>
                  <a:srgbClr val="0000FF"/>
                </a:solidFill>
              </a:rPr>
              <a:t> </a:t>
            </a:r>
            <a:r>
              <a:rPr lang="en-US" b="1" dirty="0">
                <a:latin typeface="Comic Sans MS" pitchFamily="66" charset="0"/>
              </a:rPr>
              <a:t>IN AGREEMENT </a:t>
            </a:r>
            <a:r>
              <a:rPr lang="en-US" sz="3200" dirty="0">
                <a:solidFill>
                  <a:srgbClr val="FF0000"/>
                </a:solidFill>
              </a:rPr>
              <a:t>with the </a:t>
            </a:r>
            <a:r>
              <a:rPr lang="en-US" sz="3200" b="1" i="1" dirty="0"/>
              <a:t>Metonic Cycle - </a:t>
            </a:r>
            <a:r>
              <a:rPr lang="en-US" sz="3200" dirty="0">
                <a:solidFill>
                  <a:srgbClr val="FF0000"/>
                </a:solidFill>
              </a:rPr>
              <a:t>the </a:t>
            </a:r>
            <a:r>
              <a:rPr lang="en-US" sz="3200" dirty="0" err="1">
                <a:solidFill>
                  <a:srgbClr val="FF0000"/>
                </a:solidFill>
              </a:rPr>
              <a:t>luni</a:t>
            </a:r>
            <a:r>
              <a:rPr lang="en-US" sz="3200" dirty="0">
                <a:solidFill>
                  <a:srgbClr val="FF0000"/>
                </a:solidFill>
              </a:rPr>
              <a:t>/solar calendar of the </a:t>
            </a:r>
            <a:r>
              <a:rPr lang="en-US" sz="3200" dirty="0"/>
              <a:t>imposter</a:t>
            </a:r>
            <a:r>
              <a:rPr lang="en-US" sz="3200" dirty="0">
                <a:solidFill>
                  <a:srgbClr val="FF0000"/>
                </a:solidFill>
              </a:rPr>
              <a:t> 2</a:t>
            </a:r>
            <a:r>
              <a:rPr lang="en-US" sz="3200" baseline="30000" dirty="0">
                <a:solidFill>
                  <a:srgbClr val="FF0000"/>
                </a:solidFill>
              </a:rPr>
              <a:t>nd</a:t>
            </a:r>
            <a:r>
              <a:rPr lang="en-US" sz="3200" dirty="0">
                <a:solidFill>
                  <a:srgbClr val="FF0000"/>
                </a:solidFill>
              </a:rPr>
              <a:t> Temple hierarchy?</a:t>
            </a:r>
          </a:p>
          <a:p>
            <a:pPr marL="0" indent="0">
              <a:spcBef>
                <a:spcPts val="0"/>
              </a:spcBef>
              <a:spcAft>
                <a:spcPts val="1200"/>
              </a:spcAft>
              <a:buNone/>
            </a:pPr>
            <a:r>
              <a:rPr lang="en-US" sz="3200" dirty="0"/>
              <a:t>Or, have the Scriptures efficiently exposed an </a:t>
            </a:r>
            <a:r>
              <a:rPr lang="en-US" sz="3200" u="sng" dirty="0">
                <a:effectLst>
                  <a:outerShdw blurRad="50800" dist="38100" dir="16200000" rotWithShape="0">
                    <a:prstClr val="black">
                      <a:alpha val="40000"/>
                    </a:prstClr>
                  </a:outerShdw>
                </a:effectLst>
              </a:rPr>
              <a:t>obvious difference</a:t>
            </a:r>
            <a:r>
              <a:rPr lang="en-US" sz="3200" dirty="0"/>
              <a:t> in observing Mo-</a:t>
            </a:r>
            <a:r>
              <a:rPr lang="en-US" sz="3200" dirty="0" err="1"/>
              <a:t>edim</a:t>
            </a:r>
            <a:r>
              <a:rPr lang="en-US" sz="3200" dirty="0"/>
              <a:t> between the Yahudim, - and </a:t>
            </a:r>
            <a:r>
              <a:rPr lang="en-US" sz="3200" dirty="0">
                <a:solidFill>
                  <a:srgbClr val="0000CC"/>
                </a:solidFill>
              </a:rPr>
              <a:t>Yahusha? </a:t>
            </a:r>
          </a:p>
          <a:p>
            <a:pPr marL="0" indent="0">
              <a:spcBef>
                <a:spcPts val="0"/>
              </a:spcBef>
              <a:spcAft>
                <a:spcPts val="1200"/>
              </a:spcAft>
              <a:buNone/>
            </a:pPr>
            <a:r>
              <a:rPr lang="en-US" sz="3200" dirty="0">
                <a:solidFill>
                  <a:srgbClr val="CC00FF"/>
                </a:solidFill>
              </a:rPr>
              <a:t>Recall the last slide: </a:t>
            </a:r>
            <a:r>
              <a:rPr lang="en-US" sz="3200" dirty="0"/>
              <a:t>the </a:t>
            </a:r>
            <a:r>
              <a:rPr lang="en-US" sz="3200" b="1" dirty="0">
                <a:effectLst>
                  <a:glow rad="127000">
                    <a:srgbClr val="00FF00"/>
                  </a:glow>
                </a:effectLst>
              </a:rPr>
              <a:t>VOLUNTARY </a:t>
            </a:r>
            <a:r>
              <a:rPr lang="en-US" sz="3200" b="1" dirty="0">
                <a:ln>
                  <a:solidFill>
                    <a:sysClr val="windowText" lastClr="000000"/>
                  </a:solidFill>
                </a:ln>
                <a:solidFill>
                  <a:srgbClr val="FF0000"/>
                </a:solidFill>
                <a:effectLst>
                  <a:glow rad="127000">
                    <a:srgbClr val="00FF00"/>
                  </a:glow>
                </a:effectLst>
              </a:rPr>
              <a:t>LUNAR</a:t>
            </a:r>
            <a:r>
              <a:rPr lang="en-US" sz="3200" b="1" dirty="0">
                <a:effectLst>
                  <a:glow rad="127000">
                    <a:srgbClr val="00FF00"/>
                  </a:glow>
                </a:effectLst>
              </a:rPr>
              <a:t> TRADITION</a:t>
            </a:r>
            <a:r>
              <a:rPr lang="en-US" sz="3200" dirty="0"/>
              <a:t> CREATES </a:t>
            </a:r>
            <a:br>
              <a:rPr lang="en-US" sz="3200" dirty="0"/>
            </a:br>
            <a:r>
              <a:rPr lang="en-US" sz="3200" dirty="0"/>
              <a:t>	A CIRCUMSTANCE WHICH –</a:t>
            </a:r>
          </a:p>
          <a:p>
            <a:pPr marL="514350" indent="-514350">
              <a:spcBef>
                <a:spcPts val="0"/>
              </a:spcBef>
              <a:spcAft>
                <a:spcPts val="1200"/>
              </a:spcAft>
              <a:buClr>
                <a:srgbClr val="800000"/>
              </a:buClr>
              <a:buAutoNum type="arabicPeriod"/>
            </a:pPr>
            <a:r>
              <a:rPr lang="en-US" sz="3200" dirty="0">
                <a:solidFill>
                  <a:srgbClr val="FF0000"/>
                </a:solidFill>
              </a:rPr>
              <a:t>REMOVES </a:t>
            </a:r>
            <a:r>
              <a:rPr lang="en-US" sz="3200" dirty="0">
                <a:solidFill>
                  <a:srgbClr val="0000CC"/>
                </a:solidFill>
              </a:rPr>
              <a:t>YAHUSHA</a:t>
            </a:r>
            <a:r>
              <a:rPr lang="en-US" sz="3200" dirty="0">
                <a:solidFill>
                  <a:srgbClr val="FF0000"/>
                </a:solidFill>
              </a:rPr>
              <a:t> FROM BEING HELD ACCOUNTABLE by the Feast of the </a:t>
            </a:r>
            <a:r>
              <a:rPr lang="en-US" sz="3200" dirty="0" err="1">
                <a:solidFill>
                  <a:srgbClr val="FF0000"/>
                </a:solidFill>
              </a:rPr>
              <a:t>Yahudim</a:t>
            </a:r>
            <a:r>
              <a:rPr lang="en-US" sz="3200" dirty="0">
                <a:solidFill>
                  <a:srgbClr val="FF0000"/>
                </a:solidFill>
              </a:rPr>
              <a:t>!</a:t>
            </a:r>
          </a:p>
          <a:p>
            <a:pPr marL="514350" indent="-514350">
              <a:spcBef>
                <a:spcPts val="0"/>
              </a:spcBef>
              <a:spcAft>
                <a:spcPts val="1200"/>
              </a:spcAft>
              <a:buClr>
                <a:srgbClr val="800000"/>
              </a:buClr>
              <a:buAutoNum type="arabicPeriod"/>
            </a:pPr>
            <a:r>
              <a:rPr lang="en-US" sz="3200" dirty="0">
                <a:solidFill>
                  <a:srgbClr val="FF0000"/>
                </a:solidFill>
              </a:rPr>
              <a:t>PREVENTS THE YAHUDIM FROM OBSERVING THE TORAH!</a:t>
            </a:r>
          </a:p>
          <a:p>
            <a:pPr marL="0" indent="0">
              <a:spcBef>
                <a:spcPts val="0"/>
              </a:spcBef>
              <a:spcAft>
                <a:spcPts val="1200"/>
              </a:spcAft>
              <a:buClr>
                <a:srgbClr val="800000"/>
              </a:buClr>
              <a:buNone/>
            </a:pPr>
            <a:r>
              <a:rPr lang="en-US" sz="3200" dirty="0">
                <a:solidFill>
                  <a:srgbClr val="FF0000"/>
                </a:solidFill>
              </a:rPr>
              <a:t>            </a:t>
            </a:r>
            <a:r>
              <a:rPr lang="en-US" sz="3200" dirty="0">
                <a:solidFill>
                  <a:srgbClr val="0000CC"/>
                </a:solidFill>
              </a:rPr>
              <a:t>“Yet                      of you does the Torah!”  </a:t>
            </a:r>
            <a:r>
              <a:rPr lang="en-US" sz="3200" dirty="0">
                <a:solidFill>
                  <a:srgbClr val="00B050"/>
                </a:solidFill>
              </a:rPr>
              <a:t>John 7:19!!! </a:t>
            </a:r>
          </a:p>
        </p:txBody>
      </p:sp>
      <p:sp>
        <p:nvSpPr>
          <p:cNvPr id="5" name="Slide Number Placeholder 4"/>
          <p:cNvSpPr>
            <a:spLocks noGrp="1"/>
          </p:cNvSpPr>
          <p:nvPr>
            <p:ph type="sldNum" sz="quarter" idx="12"/>
          </p:nvPr>
        </p:nvSpPr>
        <p:spPr>
          <a:xfrm>
            <a:off x="9143504" y="6346256"/>
            <a:ext cx="2743200" cy="365125"/>
          </a:xfrm>
        </p:spPr>
        <p:txBody>
          <a:bodyPr/>
          <a:lstStyle/>
          <a:p>
            <a:fld id="{0B555D82-D20F-4DB7-B3E9-7B7EAC2F87A9}" type="slidenum">
              <a:rPr lang="en-US" smtClean="0">
                <a:solidFill>
                  <a:schemeClr val="tx1"/>
                </a:solidFill>
              </a:rPr>
              <a:t>68</a:t>
            </a:fld>
            <a:endParaRPr lang="en-US" dirty="0">
              <a:solidFill>
                <a:schemeClr val="tx1"/>
              </a:solidFill>
            </a:endParaRPr>
          </a:p>
        </p:txBody>
      </p:sp>
      <p:sp>
        <p:nvSpPr>
          <p:cNvPr id="6" name="Rectangle 5"/>
          <p:cNvSpPr/>
          <p:nvPr/>
        </p:nvSpPr>
        <p:spPr>
          <a:xfrm>
            <a:off x="2232633" y="6170610"/>
            <a:ext cx="2051712" cy="464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effectLst>
                  <a:glow rad="127000">
                    <a:srgbClr val="00FF00"/>
                  </a:glow>
                </a:effectLst>
                <a:latin typeface="Arial Black" panose="020B0A04020102020204" pitchFamily="34" charset="0"/>
              </a:rPr>
              <a:t>NOT ONE</a:t>
            </a:r>
          </a:p>
        </p:txBody>
      </p:sp>
      <p:sp>
        <p:nvSpPr>
          <p:cNvPr id="7" name="Lightning Bolt 6"/>
          <p:cNvSpPr/>
          <p:nvPr/>
        </p:nvSpPr>
        <p:spPr>
          <a:xfrm rot="6097003">
            <a:off x="10723418" y="4848467"/>
            <a:ext cx="914400" cy="914400"/>
          </a:xfrm>
          <a:prstGeom prst="lightningBolt">
            <a:avLst/>
          </a:prstGeom>
          <a:solidFill>
            <a:srgbClr val="FF3399"/>
          </a:solidFill>
          <a:ln w="57150">
            <a:solidFill>
              <a:srgbClr val="800000"/>
            </a:solidFill>
          </a:ln>
          <a:effectLst>
            <a:glow rad="1270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089840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1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wipe(down)">
                                      <p:cBhvr>
                                        <p:cTn id="79" dur="580">
                                          <p:stCondLst>
                                            <p:cond delay="0"/>
                                          </p:stCondLst>
                                        </p:cTn>
                                        <p:tgtEl>
                                          <p:spTgt spid="3">
                                            <p:txEl>
                                              <p:pRg st="4" end="4"/>
                                            </p:txEl>
                                          </p:spTgt>
                                        </p:tgtEl>
                                      </p:cBhvr>
                                    </p:animEffect>
                                    <p:anim calcmode="lin" valueType="num">
                                      <p:cBhvr>
                                        <p:cTn id="8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4" end="4"/>
                                            </p:txEl>
                                          </p:spTgt>
                                        </p:tgtEl>
                                      </p:cBhvr>
                                      <p:to x="100000" y="60000"/>
                                    </p:animScale>
                                    <p:animScale>
                                      <p:cBhvr>
                                        <p:cTn id="86" dur="166" decel="50000">
                                          <p:stCondLst>
                                            <p:cond delay="676"/>
                                          </p:stCondLst>
                                        </p:cTn>
                                        <p:tgtEl>
                                          <p:spTgt spid="3">
                                            <p:txEl>
                                              <p:pRg st="4" end="4"/>
                                            </p:txEl>
                                          </p:spTgt>
                                        </p:tgtEl>
                                      </p:cBhvr>
                                      <p:to x="100000" y="100000"/>
                                    </p:animScale>
                                    <p:animScale>
                                      <p:cBhvr>
                                        <p:cTn id="87" dur="26">
                                          <p:stCondLst>
                                            <p:cond delay="1312"/>
                                          </p:stCondLst>
                                        </p:cTn>
                                        <p:tgtEl>
                                          <p:spTgt spid="3">
                                            <p:txEl>
                                              <p:pRg st="4" end="4"/>
                                            </p:txEl>
                                          </p:spTgt>
                                        </p:tgtEl>
                                      </p:cBhvr>
                                      <p:to x="100000" y="80000"/>
                                    </p:animScale>
                                    <p:animScale>
                                      <p:cBhvr>
                                        <p:cTn id="88" dur="166" decel="50000">
                                          <p:stCondLst>
                                            <p:cond delay="1338"/>
                                          </p:stCondLst>
                                        </p:cTn>
                                        <p:tgtEl>
                                          <p:spTgt spid="3">
                                            <p:txEl>
                                              <p:pRg st="4" end="4"/>
                                            </p:txEl>
                                          </p:spTgt>
                                        </p:tgtEl>
                                      </p:cBhvr>
                                      <p:to x="100000" y="100000"/>
                                    </p:animScale>
                                    <p:animScale>
                                      <p:cBhvr>
                                        <p:cTn id="89" dur="26">
                                          <p:stCondLst>
                                            <p:cond delay="1642"/>
                                          </p:stCondLst>
                                        </p:cTn>
                                        <p:tgtEl>
                                          <p:spTgt spid="3">
                                            <p:txEl>
                                              <p:pRg st="4" end="4"/>
                                            </p:txEl>
                                          </p:spTgt>
                                        </p:tgtEl>
                                      </p:cBhvr>
                                      <p:to x="100000" y="90000"/>
                                    </p:animScale>
                                    <p:animScale>
                                      <p:cBhvr>
                                        <p:cTn id="90" dur="166" decel="50000">
                                          <p:stCondLst>
                                            <p:cond delay="1668"/>
                                          </p:stCondLst>
                                        </p:cTn>
                                        <p:tgtEl>
                                          <p:spTgt spid="3">
                                            <p:txEl>
                                              <p:pRg st="4" end="4"/>
                                            </p:txEl>
                                          </p:spTgt>
                                        </p:tgtEl>
                                      </p:cBhvr>
                                      <p:to x="100000" y="100000"/>
                                    </p:animScale>
                                    <p:animScale>
                                      <p:cBhvr>
                                        <p:cTn id="91" dur="26">
                                          <p:stCondLst>
                                            <p:cond delay="1808"/>
                                          </p:stCondLst>
                                        </p:cTn>
                                        <p:tgtEl>
                                          <p:spTgt spid="3">
                                            <p:txEl>
                                              <p:pRg st="4" end="4"/>
                                            </p:txEl>
                                          </p:spTgt>
                                        </p:tgtEl>
                                      </p:cBhvr>
                                      <p:to x="100000" y="95000"/>
                                    </p:animScale>
                                    <p:animScale>
                                      <p:cBhvr>
                                        <p:cTn id="92" dur="166" decel="50000">
                                          <p:stCondLst>
                                            <p:cond delay="1834"/>
                                          </p:stCondLst>
                                        </p:cTn>
                                        <p:tgtEl>
                                          <p:spTgt spid="3">
                                            <p:txEl>
                                              <p:pRg st="4" end="4"/>
                                            </p:txEl>
                                          </p:spTgt>
                                        </p:tgtEl>
                                      </p:cBhvr>
                                      <p:to x="100000" y="100000"/>
                                    </p:animScale>
                                  </p:childTnLst>
                                </p:cTn>
                              </p:par>
                              <p:par>
                                <p:cTn id="93" presetID="21" presetClass="entr" presetSubtype="8" fill="hold" grpId="0" nodeType="withEffect">
                                  <p:stCondLst>
                                    <p:cond delay="2000"/>
                                  </p:stCondLst>
                                  <p:childTnLst>
                                    <p:set>
                                      <p:cBhvr>
                                        <p:cTn id="94" dur="1" fill="hold">
                                          <p:stCondLst>
                                            <p:cond delay="0"/>
                                          </p:stCondLst>
                                        </p:cTn>
                                        <p:tgtEl>
                                          <p:spTgt spid="7"/>
                                        </p:tgtEl>
                                        <p:attrNameLst>
                                          <p:attrName>style.visibility</p:attrName>
                                        </p:attrNameLst>
                                      </p:cBhvr>
                                      <p:to>
                                        <p:strVal val="visible"/>
                                      </p:to>
                                    </p:set>
                                    <p:animEffect transition="in" filter="wheel(8)">
                                      <p:cBhvr>
                                        <p:cTn id="95" dur="2000"/>
                                        <p:tgtEl>
                                          <p:spTgt spid="7"/>
                                        </p:tgtEl>
                                      </p:cBhvr>
                                    </p:animEffect>
                                  </p:childTnLst>
                                </p:cTn>
                              </p:par>
                            </p:childTnLst>
                          </p:cTn>
                        </p:par>
                      </p:childTnLst>
                    </p:cTn>
                  </p:par>
                  <p:par>
                    <p:cTn id="96" fill="hold">
                      <p:stCondLst>
                        <p:cond delay="indefinite"/>
                      </p:stCondLst>
                      <p:childTnLst>
                        <p:par>
                          <p:cTn id="97" fill="hold">
                            <p:stCondLst>
                              <p:cond delay="0"/>
                            </p:stCondLst>
                            <p:childTnLst>
                              <p:par>
                                <p:cTn id="98" presetID="26" presetClass="entr" presetSubtype="0" fill="hold" nodeType="clickEffect">
                                  <p:stCondLst>
                                    <p:cond delay="0"/>
                                  </p:stCondLst>
                                  <p:childTnLst>
                                    <p:set>
                                      <p:cBhvr>
                                        <p:cTn id="99" dur="1" fill="hold">
                                          <p:stCondLst>
                                            <p:cond delay="0"/>
                                          </p:stCondLst>
                                        </p:cTn>
                                        <p:tgtEl>
                                          <p:spTgt spid="3">
                                            <p:txEl>
                                              <p:pRg st="5" end="5"/>
                                            </p:txEl>
                                          </p:spTgt>
                                        </p:tgtEl>
                                        <p:attrNameLst>
                                          <p:attrName>style.visibility</p:attrName>
                                        </p:attrNameLst>
                                      </p:cBhvr>
                                      <p:to>
                                        <p:strVal val="visible"/>
                                      </p:to>
                                    </p:set>
                                    <p:animEffect transition="in" filter="wipe(down)">
                                      <p:cBhvr>
                                        <p:cTn id="100" dur="580">
                                          <p:stCondLst>
                                            <p:cond delay="0"/>
                                          </p:stCondLst>
                                        </p:cTn>
                                        <p:tgtEl>
                                          <p:spTgt spid="3">
                                            <p:txEl>
                                              <p:pRg st="5" end="5"/>
                                            </p:txEl>
                                          </p:spTgt>
                                        </p:tgtEl>
                                      </p:cBhvr>
                                    </p:animEffect>
                                    <p:anim calcmode="lin" valueType="num">
                                      <p:cBhvr>
                                        <p:cTn id="101"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102"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3"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4"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5"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06" dur="26">
                                          <p:stCondLst>
                                            <p:cond delay="650"/>
                                          </p:stCondLst>
                                        </p:cTn>
                                        <p:tgtEl>
                                          <p:spTgt spid="3">
                                            <p:txEl>
                                              <p:pRg st="5" end="5"/>
                                            </p:txEl>
                                          </p:spTgt>
                                        </p:tgtEl>
                                      </p:cBhvr>
                                      <p:to x="100000" y="60000"/>
                                    </p:animScale>
                                    <p:animScale>
                                      <p:cBhvr>
                                        <p:cTn id="107" dur="166" decel="50000">
                                          <p:stCondLst>
                                            <p:cond delay="676"/>
                                          </p:stCondLst>
                                        </p:cTn>
                                        <p:tgtEl>
                                          <p:spTgt spid="3">
                                            <p:txEl>
                                              <p:pRg st="5" end="5"/>
                                            </p:txEl>
                                          </p:spTgt>
                                        </p:tgtEl>
                                      </p:cBhvr>
                                      <p:to x="100000" y="100000"/>
                                    </p:animScale>
                                    <p:animScale>
                                      <p:cBhvr>
                                        <p:cTn id="108" dur="26">
                                          <p:stCondLst>
                                            <p:cond delay="1312"/>
                                          </p:stCondLst>
                                        </p:cTn>
                                        <p:tgtEl>
                                          <p:spTgt spid="3">
                                            <p:txEl>
                                              <p:pRg st="5" end="5"/>
                                            </p:txEl>
                                          </p:spTgt>
                                        </p:tgtEl>
                                      </p:cBhvr>
                                      <p:to x="100000" y="80000"/>
                                    </p:animScale>
                                    <p:animScale>
                                      <p:cBhvr>
                                        <p:cTn id="109" dur="166" decel="50000">
                                          <p:stCondLst>
                                            <p:cond delay="1338"/>
                                          </p:stCondLst>
                                        </p:cTn>
                                        <p:tgtEl>
                                          <p:spTgt spid="3">
                                            <p:txEl>
                                              <p:pRg st="5" end="5"/>
                                            </p:txEl>
                                          </p:spTgt>
                                        </p:tgtEl>
                                      </p:cBhvr>
                                      <p:to x="100000" y="100000"/>
                                    </p:animScale>
                                    <p:animScale>
                                      <p:cBhvr>
                                        <p:cTn id="110" dur="26">
                                          <p:stCondLst>
                                            <p:cond delay="1642"/>
                                          </p:stCondLst>
                                        </p:cTn>
                                        <p:tgtEl>
                                          <p:spTgt spid="3">
                                            <p:txEl>
                                              <p:pRg st="5" end="5"/>
                                            </p:txEl>
                                          </p:spTgt>
                                        </p:tgtEl>
                                      </p:cBhvr>
                                      <p:to x="100000" y="90000"/>
                                    </p:animScale>
                                    <p:animScale>
                                      <p:cBhvr>
                                        <p:cTn id="111" dur="166" decel="50000">
                                          <p:stCondLst>
                                            <p:cond delay="1668"/>
                                          </p:stCondLst>
                                        </p:cTn>
                                        <p:tgtEl>
                                          <p:spTgt spid="3">
                                            <p:txEl>
                                              <p:pRg st="5" end="5"/>
                                            </p:txEl>
                                          </p:spTgt>
                                        </p:tgtEl>
                                      </p:cBhvr>
                                      <p:to x="100000" y="100000"/>
                                    </p:animScale>
                                    <p:animScale>
                                      <p:cBhvr>
                                        <p:cTn id="112" dur="26">
                                          <p:stCondLst>
                                            <p:cond delay="1808"/>
                                          </p:stCondLst>
                                        </p:cTn>
                                        <p:tgtEl>
                                          <p:spTgt spid="3">
                                            <p:txEl>
                                              <p:pRg st="5" end="5"/>
                                            </p:txEl>
                                          </p:spTgt>
                                        </p:tgtEl>
                                      </p:cBhvr>
                                      <p:to x="100000" y="95000"/>
                                    </p:animScale>
                                    <p:animScale>
                                      <p:cBhvr>
                                        <p:cTn id="113" dur="166" decel="50000">
                                          <p:stCondLst>
                                            <p:cond delay="1834"/>
                                          </p:stCondLst>
                                        </p:cTn>
                                        <p:tgtEl>
                                          <p:spTgt spid="3">
                                            <p:txEl>
                                              <p:pRg st="5" end="5"/>
                                            </p:txEl>
                                          </p:spTgt>
                                        </p:tgtEl>
                                      </p:cBhvr>
                                      <p:to x="100000" y="100000"/>
                                    </p:animScale>
                                  </p:childTnLst>
                                </p:cTn>
                              </p:par>
                              <p:par>
                                <p:cTn id="114" presetID="26" presetClass="entr" presetSubtype="0" fill="hold" grpId="0" nodeType="withEffect">
                                  <p:stCondLst>
                                    <p:cond delay="2000"/>
                                  </p:stCondLst>
                                  <p:childTnLst>
                                    <p:set>
                                      <p:cBhvr>
                                        <p:cTn id="115" dur="1" fill="hold">
                                          <p:stCondLst>
                                            <p:cond delay="0"/>
                                          </p:stCondLst>
                                        </p:cTn>
                                        <p:tgtEl>
                                          <p:spTgt spid="6"/>
                                        </p:tgtEl>
                                        <p:attrNameLst>
                                          <p:attrName>style.visibility</p:attrName>
                                        </p:attrNameLst>
                                      </p:cBhvr>
                                      <p:to>
                                        <p:strVal val="visible"/>
                                      </p:to>
                                    </p:set>
                                    <p:animEffect transition="in" filter="wipe(down)">
                                      <p:cBhvr>
                                        <p:cTn id="116" dur="870">
                                          <p:stCondLst>
                                            <p:cond delay="0"/>
                                          </p:stCondLst>
                                        </p:cTn>
                                        <p:tgtEl>
                                          <p:spTgt spid="6"/>
                                        </p:tgtEl>
                                      </p:cBhvr>
                                    </p:animEffect>
                                    <p:anim calcmode="lin" valueType="num">
                                      <p:cBhvr>
                                        <p:cTn id="117" dur="2733"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18" dur="996"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19" dur="996" tmFilter="0, 0; 0.125,0.2665; 0.25,0.4; 0.375,0.465; 0.5,0.5;  0.625,0.535; 0.75,0.6; 0.875,0.7335; 1,1">
                                          <p:stCondLst>
                                            <p:cond delay="996"/>
                                          </p:stCondLst>
                                        </p:cTn>
                                        <p:tgtEl>
                                          <p:spTgt spid="6"/>
                                        </p:tgtEl>
                                        <p:attrNameLst>
                                          <p:attrName>ppt_y</p:attrName>
                                        </p:attrNameLst>
                                      </p:cBhvr>
                                      <p:tavLst>
                                        <p:tav tm="0" fmla="#ppt_y-sin(pi*$)/9">
                                          <p:val>
                                            <p:fltVal val="0"/>
                                          </p:val>
                                        </p:tav>
                                        <p:tav tm="100000">
                                          <p:val>
                                            <p:fltVal val="1"/>
                                          </p:val>
                                        </p:tav>
                                      </p:tavLst>
                                    </p:anim>
                                    <p:anim calcmode="lin" valueType="num">
                                      <p:cBhvr>
                                        <p:cTn id="120" dur="498" tmFilter="0, 0; 0.125,0.2665; 0.25,0.4; 0.375,0.465; 0.5,0.5;  0.625,0.535; 0.75,0.6; 0.875,0.7335; 1,1">
                                          <p:stCondLst>
                                            <p:cond delay="1986"/>
                                          </p:stCondLst>
                                        </p:cTn>
                                        <p:tgtEl>
                                          <p:spTgt spid="6"/>
                                        </p:tgtEl>
                                        <p:attrNameLst>
                                          <p:attrName>ppt_y</p:attrName>
                                        </p:attrNameLst>
                                      </p:cBhvr>
                                      <p:tavLst>
                                        <p:tav tm="0" fmla="#ppt_y-sin(pi*$)/27">
                                          <p:val>
                                            <p:fltVal val="0"/>
                                          </p:val>
                                        </p:tav>
                                        <p:tav tm="100000">
                                          <p:val>
                                            <p:fltVal val="1"/>
                                          </p:val>
                                        </p:tav>
                                      </p:tavLst>
                                    </p:anim>
                                    <p:anim calcmode="lin" valueType="num">
                                      <p:cBhvr>
                                        <p:cTn id="121" dur="246" tmFilter="0, 0; 0.125,0.2665; 0.25,0.4; 0.375,0.465; 0.5,0.5;  0.625,0.535; 0.75,0.6; 0.875,0.7335; 1,1">
                                          <p:stCondLst>
                                            <p:cond delay="2484"/>
                                          </p:stCondLst>
                                        </p:cTn>
                                        <p:tgtEl>
                                          <p:spTgt spid="6"/>
                                        </p:tgtEl>
                                        <p:attrNameLst>
                                          <p:attrName>ppt_y</p:attrName>
                                        </p:attrNameLst>
                                      </p:cBhvr>
                                      <p:tavLst>
                                        <p:tav tm="0" fmla="#ppt_y-sin(pi*$)/81">
                                          <p:val>
                                            <p:fltVal val="0"/>
                                          </p:val>
                                        </p:tav>
                                        <p:tav tm="100000">
                                          <p:val>
                                            <p:fltVal val="1"/>
                                          </p:val>
                                        </p:tav>
                                      </p:tavLst>
                                    </p:anim>
                                    <p:animScale>
                                      <p:cBhvr>
                                        <p:cTn id="122" dur="39">
                                          <p:stCondLst>
                                            <p:cond delay="975"/>
                                          </p:stCondLst>
                                        </p:cTn>
                                        <p:tgtEl>
                                          <p:spTgt spid="6"/>
                                        </p:tgtEl>
                                      </p:cBhvr>
                                      <p:to x="100000" y="60000"/>
                                    </p:animScale>
                                    <p:animScale>
                                      <p:cBhvr>
                                        <p:cTn id="123" dur="249" decel="50000">
                                          <p:stCondLst>
                                            <p:cond delay="1014"/>
                                          </p:stCondLst>
                                        </p:cTn>
                                        <p:tgtEl>
                                          <p:spTgt spid="6"/>
                                        </p:tgtEl>
                                      </p:cBhvr>
                                      <p:to x="100000" y="100000"/>
                                    </p:animScale>
                                    <p:animScale>
                                      <p:cBhvr>
                                        <p:cTn id="124" dur="39">
                                          <p:stCondLst>
                                            <p:cond delay="1968"/>
                                          </p:stCondLst>
                                        </p:cTn>
                                        <p:tgtEl>
                                          <p:spTgt spid="6"/>
                                        </p:tgtEl>
                                      </p:cBhvr>
                                      <p:to x="100000" y="80000"/>
                                    </p:animScale>
                                    <p:animScale>
                                      <p:cBhvr>
                                        <p:cTn id="125" dur="249" decel="50000">
                                          <p:stCondLst>
                                            <p:cond delay="2007"/>
                                          </p:stCondLst>
                                        </p:cTn>
                                        <p:tgtEl>
                                          <p:spTgt spid="6"/>
                                        </p:tgtEl>
                                      </p:cBhvr>
                                      <p:to x="100000" y="100000"/>
                                    </p:animScale>
                                    <p:animScale>
                                      <p:cBhvr>
                                        <p:cTn id="126" dur="39">
                                          <p:stCondLst>
                                            <p:cond delay="2463"/>
                                          </p:stCondLst>
                                        </p:cTn>
                                        <p:tgtEl>
                                          <p:spTgt spid="6"/>
                                        </p:tgtEl>
                                      </p:cBhvr>
                                      <p:to x="100000" y="90000"/>
                                    </p:animScale>
                                    <p:animScale>
                                      <p:cBhvr>
                                        <p:cTn id="127" dur="249" decel="50000">
                                          <p:stCondLst>
                                            <p:cond delay="2502"/>
                                          </p:stCondLst>
                                        </p:cTn>
                                        <p:tgtEl>
                                          <p:spTgt spid="6"/>
                                        </p:tgtEl>
                                      </p:cBhvr>
                                      <p:to x="100000" y="100000"/>
                                    </p:animScale>
                                    <p:animScale>
                                      <p:cBhvr>
                                        <p:cTn id="128" dur="39">
                                          <p:stCondLst>
                                            <p:cond delay="2712"/>
                                          </p:stCondLst>
                                        </p:cTn>
                                        <p:tgtEl>
                                          <p:spTgt spid="6"/>
                                        </p:tgtEl>
                                      </p:cBhvr>
                                      <p:to x="100000" y="95000"/>
                                    </p:animScale>
                                    <p:animScale>
                                      <p:cBhvr>
                                        <p:cTn id="129" dur="249" decel="50000">
                                          <p:stCondLst>
                                            <p:cond delay="2751"/>
                                          </p:stCondLst>
                                        </p:cTn>
                                        <p:tgtEl>
                                          <p:spTgt spid="6"/>
                                        </p:tgtEl>
                                      </p:cBhvr>
                                      <p:to x="100000" y="100000"/>
                                    </p:animScale>
                                  </p:childTnLst>
                                </p:cTn>
                              </p:par>
                              <p:par>
                                <p:cTn id="130" presetID="26" presetClass="entr" presetSubtype="0" fill="hold" nodeType="withEffect">
                                  <p:stCondLst>
                                    <p:cond delay="500"/>
                                  </p:stCondLst>
                                  <p:childTnLst>
                                    <p:set>
                                      <p:cBhvr>
                                        <p:cTn id="131" dur="1" fill="hold">
                                          <p:stCondLst>
                                            <p:cond delay="0"/>
                                          </p:stCondLst>
                                        </p:cTn>
                                        <p:tgtEl>
                                          <p:spTgt spid="6">
                                            <p:txEl>
                                              <p:pRg st="0" end="0"/>
                                            </p:txEl>
                                          </p:spTgt>
                                        </p:tgtEl>
                                        <p:attrNameLst>
                                          <p:attrName>style.visibility</p:attrName>
                                        </p:attrNameLst>
                                      </p:cBhvr>
                                      <p:to>
                                        <p:strVal val="visible"/>
                                      </p:to>
                                    </p:set>
                                    <p:animEffect transition="in" filter="wipe(down)">
                                      <p:cBhvr>
                                        <p:cTn id="132" dur="580">
                                          <p:stCondLst>
                                            <p:cond delay="0"/>
                                          </p:stCondLst>
                                        </p:cTn>
                                        <p:tgtEl>
                                          <p:spTgt spid="6">
                                            <p:txEl>
                                              <p:pRg st="0" end="0"/>
                                            </p:txEl>
                                          </p:spTgt>
                                        </p:tgtEl>
                                      </p:cBhvr>
                                    </p:animEffect>
                                    <p:anim calcmode="lin" valueType="num">
                                      <p:cBhvr>
                                        <p:cTn id="133"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134"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135"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136"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137"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138" dur="26">
                                          <p:stCondLst>
                                            <p:cond delay="650"/>
                                          </p:stCondLst>
                                        </p:cTn>
                                        <p:tgtEl>
                                          <p:spTgt spid="6">
                                            <p:txEl>
                                              <p:pRg st="0" end="0"/>
                                            </p:txEl>
                                          </p:spTgt>
                                        </p:tgtEl>
                                      </p:cBhvr>
                                      <p:to x="100000" y="60000"/>
                                    </p:animScale>
                                    <p:animScale>
                                      <p:cBhvr>
                                        <p:cTn id="139" dur="166" decel="50000">
                                          <p:stCondLst>
                                            <p:cond delay="676"/>
                                          </p:stCondLst>
                                        </p:cTn>
                                        <p:tgtEl>
                                          <p:spTgt spid="6">
                                            <p:txEl>
                                              <p:pRg st="0" end="0"/>
                                            </p:txEl>
                                          </p:spTgt>
                                        </p:tgtEl>
                                      </p:cBhvr>
                                      <p:to x="100000" y="100000"/>
                                    </p:animScale>
                                    <p:animScale>
                                      <p:cBhvr>
                                        <p:cTn id="140" dur="26">
                                          <p:stCondLst>
                                            <p:cond delay="1312"/>
                                          </p:stCondLst>
                                        </p:cTn>
                                        <p:tgtEl>
                                          <p:spTgt spid="6">
                                            <p:txEl>
                                              <p:pRg st="0" end="0"/>
                                            </p:txEl>
                                          </p:spTgt>
                                        </p:tgtEl>
                                      </p:cBhvr>
                                      <p:to x="100000" y="80000"/>
                                    </p:animScale>
                                    <p:animScale>
                                      <p:cBhvr>
                                        <p:cTn id="141" dur="166" decel="50000">
                                          <p:stCondLst>
                                            <p:cond delay="1338"/>
                                          </p:stCondLst>
                                        </p:cTn>
                                        <p:tgtEl>
                                          <p:spTgt spid="6">
                                            <p:txEl>
                                              <p:pRg st="0" end="0"/>
                                            </p:txEl>
                                          </p:spTgt>
                                        </p:tgtEl>
                                      </p:cBhvr>
                                      <p:to x="100000" y="100000"/>
                                    </p:animScale>
                                    <p:animScale>
                                      <p:cBhvr>
                                        <p:cTn id="142" dur="26">
                                          <p:stCondLst>
                                            <p:cond delay="1642"/>
                                          </p:stCondLst>
                                        </p:cTn>
                                        <p:tgtEl>
                                          <p:spTgt spid="6">
                                            <p:txEl>
                                              <p:pRg st="0" end="0"/>
                                            </p:txEl>
                                          </p:spTgt>
                                        </p:tgtEl>
                                      </p:cBhvr>
                                      <p:to x="100000" y="90000"/>
                                    </p:animScale>
                                    <p:animScale>
                                      <p:cBhvr>
                                        <p:cTn id="143" dur="166" decel="50000">
                                          <p:stCondLst>
                                            <p:cond delay="1668"/>
                                          </p:stCondLst>
                                        </p:cTn>
                                        <p:tgtEl>
                                          <p:spTgt spid="6">
                                            <p:txEl>
                                              <p:pRg st="0" end="0"/>
                                            </p:txEl>
                                          </p:spTgt>
                                        </p:tgtEl>
                                      </p:cBhvr>
                                      <p:to x="100000" y="100000"/>
                                    </p:animScale>
                                    <p:animScale>
                                      <p:cBhvr>
                                        <p:cTn id="144" dur="26">
                                          <p:stCondLst>
                                            <p:cond delay="1808"/>
                                          </p:stCondLst>
                                        </p:cTn>
                                        <p:tgtEl>
                                          <p:spTgt spid="6">
                                            <p:txEl>
                                              <p:pRg st="0" end="0"/>
                                            </p:txEl>
                                          </p:spTgt>
                                        </p:tgtEl>
                                      </p:cBhvr>
                                      <p:to x="100000" y="95000"/>
                                    </p:animScale>
                                    <p:animScale>
                                      <p:cBhvr>
                                        <p:cTn id="145" dur="166" decel="50000">
                                          <p:stCondLst>
                                            <p:cond delay="1834"/>
                                          </p:stCondLst>
                                        </p:cTn>
                                        <p:tgtEl>
                                          <p:spTgt spid="6">
                                            <p:txEl>
                                              <p:pRg st="0" end="0"/>
                                            </p:txEl>
                                          </p:spTgt>
                                        </p:tgtEl>
                                      </p:cBhvr>
                                      <p:to x="100000" y="100000"/>
                                    </p:animScale>
                                  </p:childTnLst>
                                </p:cTn>
                              </p:par>
                              <p:par>
                                <p:cTn id="146" presetID="35" presetClass="emph" presetSubtype="0" repeatCount="5000" fill="hold" nodeType="withEffect">
                                  <p:stCondLst>
                                    <p:cond delay="500"/>
                                  </p:stCondLst>
                                  <p:childTnLst>
                                    <p:anim calcmode="discrete" valueType="str">
                                      <p:cBhvr>
                                        <p:cTn id="147" dur="2000" fill="hold"/>
                                        <p:tgtEl>
                                          <p:spTgt spid="6">
                                            <p:txEl>
                                              <p:pRg st="0" end="0"/>
                                            </p:tx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91803" y="999575"/>
            <a:ext cx="10748590" cy="5702561"/>
          </a:xfrm>
          <a:solidFill>
            <a:schemeClr val="bg1">
              <a:lumMod val="85000"/>
            </a:schemeClr>
          </a:solidFill>
          <a:ln>
            <a:solidFill>
              <a:schemeClr val="tx1"/>
            </a:solidFill>
          </a:ln>
          <a:scene3d>
            <a:camera prst="orthographicFront"/>
            <a:lightRig rig="threePt" dir="t"/>
          </a:scene3d>
          <a:sp3d>
            <a:bevelT prst="angle"/>
          </a:sp3d>
        </p:spPr>
        <p:txBody>
          <a:bodyPr lIns="182880" tIns="182880">
            <a:normAutofit fontScale="92500" lnSpcReduction="10000"/>
            <a:sp3d extrusionH="57150">
              <a:bevelT w="38100" h="38100"/>
            </a:sp3d>
          </a:bodyPr>
          <a:lstStyle/>
          <a:p>
            <a:pPr>
              <a:spcBef>
                <a:spcPts val="0"/>
              </a:spcBef>
              <a:spcAft>
                <a:spcPts val="2400"/>
              </a:spcAft>
              <a:buClr>
                <a:srgbClr val="FF0000"/>
              </a:buClr>
              <a:buSzPct val="90000"/>
              <a:buFont typeface="Arial Rounded MT Bold" panose="020F0704030504030204" pitchFamily="34" charset="0"/>
              <a:buChar char="?"/>
            </a:pPr>
            <a:r>
              <a:rPr lang="en-US" sz="3200" dirty="0"/>
              <a:t>  </a:t>
            </a:r>
            <a:r>
              <a:rPr lang="en-US" sz="3200" u="sng" dirty="0">
                <a:latin typeface="Arial Black" panose="020B0A04020102020204" pitchFamily="34" charset="0"/>
              </a:rPr>
              <a:t>Wh</a:t>
            </a:r>
            <a:r>
              <a:rPr lang="en-US" sz="3200" dirty="0">
                <a:latin typeface="Arial Black" panose="020B0A04020102020204" pitchFamily="34" charset="0"/>
              </a:rPr>
              <a:t>y</a:t>
            </a:r>
            <a:r>
              <a:rPr lang="en-US" sz="3200" dirty="0"/>
              <a:t> was </a:t>
            </a:r>
            <a:r>
              <a:rPr lang="en-US" sz="3200" b="1" dirty="0">
                <a:solidFill>
                  <a:srgbClr val="0000FF"/>
                </a:solidFill>
              </a:rPr>
              <a:t>Yahusha</a:t>
            </a:r>
            <a:r>
              <a:rPr lang="en-US" sz="3200" dirty="0"/>
              <a:t> </a:t>
            </a:r>
            <a:r>
              <a:rPr lang="en-US" sz="3200" b="1" i="1" dirty="0">
                <a:solidFill>
                  <a:srgbClr val="FF3399"/>
                </a:solidFill>
              </a:rPr>
              <a:t>not conforming </a:t>
            </a:r>
            <a:r>
              <a:rPr lang="en-US" sz="3200" dirty="0"/>
              <a:t>to the </a:t>
            </a:r>
            <a:r>
              <a:rPr lang="en-US" sz="3200" b="1" dirty="0">
                <a:effectLst>
                  <a:glow rad="127000">
                    <a:srgbClr val="00FF00"/>
                  </a:glow>
                </a:effectLst>
              </a:rPr>
              <a:t>lunar/solar calendar </a:t>
            </a:r>
            <a:r>
              <a:rPr lang="en-US" sz="3200" dirty="0"/>
              <a:t>of the 2</a:t>
            </a:r>
            <a:r>
              <a:rPr lang="en-US" sz="3200" baseline="30000" dirty="0"/>
              <a:t>nd</a:t>
            </a:r>
            <a:r>
              <a:rPr lang="en-US" sz="3200" dirty="0"/>
              <a:t> Temple era in 29 CE?  And what about </a:t>
            </a:r>
            <a:r>
              <a:rPr lang="en-US" sz="3200" b="1" dirty="0">
                <a:solidFill>
                  <a:srgbClr val="FF0000"/>
                </a:solidFill>
              </a:rPr>
              <a:t>CE 30? </a:t>
            </a:r>
          </a:p>
          <a:p>
            <a:pPr>
              <a:spcBef>
                <a:spcPts val="0"/>
              </a:spcBef>
              <a:spcAft>
                <a:spcPts val="2400"/>
              </a:spcAft>
              <a:buClr>
                <a:srgbClr val="FF0000"/>
              </a:buClr>
              <a:buSzPct val="90000"/>
              <a:buFont typeface="Arial Rounded MT Bold" panose="020F0704030504030204" pitchFamily="34" charset="0"/>
              <a:buChar char="?"/>
            </a:pPr>
            <a:r>
              <a:rPr lang="en-US" sz="3200" dirty="0"/>
              <a:t>  Would there be any connection to the destruction of Jericho </a:t>
            </a:r>
            <a:br>
              <a:rPr lang="en-US" sz="3200" dirty="0"/>
            </a:br>
            <a:r>
              <a:rPr lang="en-US" sz="3200" dirty="0"/>
              <a:t>the very center of moon worship?</a:t>
            </a:r>
          </a:p>
          <a:p>
            <a:pPr>
              <a:spcBef>
                <a:spcPts val="0"/>
              </a:spcBef>
              <a:spcAft>
                <a:spcPts val="2400"/>
              </a:spcAft>
              <a:buClr>
                <a:srgbClr val="FF0000"/>
              </a:buClr>
              <a:buSzPct val="90000"/>
              <a:buFont typeface="Arial Rounded MT Bold" panose="020F0704030504030204" pitchFamily="34" charset="0"/>
              <a:buChar char="?"/>
            </a:pPr>
            <a:r>
              <a:rPr lang="en-US" sz="3200" dirty="0"/>
              <a:t>  Would there be any connection with the order to Gideon to destroy </a:t>
            </a:r>
            <a:r>
              <a:rPr lang="en-US" sz="3200" dirty="0" err="1"/>
              <a:t>Zebah</a:t>
            </a:r>
            <a:r>
              <a:rPr lang="en-US" sz="3200" dirty="0"/>
              <a:t> and </a:t>
            </a:r>
            <a:r>
              <a:rPr lang="en-US" sz="3200" dirty="0" err="1"/>
              <a:t>Tsalmunna</a:t>
            </a:r>
            <a:r>
              <a:rPr lang="en-US" sz="3200" dirty="0"/>
              <a:t>, moon worshipping leaders of </a:t>
            </a:r>
            <a:br>
              <a:rPr lang="en-US" sz="3200" dirty="0"/>
            </a:br>
            <a:r>
              <a:rPr lang="en-US" sz="3200" dirty="0"/>
              <a:t>their people?  </a:t>
            </a:r>
          </a:p>
          <a:p>
            <a:pPr>
              <a:spcBef>
                <a:spcPts val="0"/>
              </a:spcBef>
              <a:spcAft>
                <a:spcPts val="2400"/>
              </a:spcAft>
              <a:buClr>
                <a:srgbClr val="FF0000"/>
              </a:buClr>
              <a:buSzPct val="90000"/>
              <a:buFont typeface="Arial Rounded MT Bold" panose="020F0704030504030204" pitchFamily="34" charset="0"/>
              <a:buChar char="?"/>
            </a:pPr>
            <a:r>
              <a:rPr lang="en-US" sz="3200" dirty="0"/>
              <a:t>  What about when Gideon retrieved the moon crescent </a:t>
            </a:r>
            <a:br>
              <a:rPr lang="en-US" sz="3200" dirty="0"/>
            </a:br>
            <a:r>
              <a:rPr lang="en-US" sz="3200" dirty="0"/>
              <a:t>pendants from their camels necks</a:t>
            </a:r>
            <a:r>
              <a:rPr lang="en-US" sz="3200" b="1" dirty="0">
                <a:effectLst>
                  <a:outerShdw blurRad="50800" dist="50800" dir="5400000" algn="ctr" rotWithShape="0">
                    <a:srgbClr val="FFFF00"/>
                  </a:outerShdw>
                </a:effectLst>
              </a:rPr>
              <a:t> which then became a snare </a:t>
            </a:r>
            <a:br>
              <a:rPr lang="en-US" sz="3200" b="1" dirty="0">
                <a:effectLst>
                  <a:outerShdw blurRad="50800" dist="50800" dir="5400000" algn="ctr" rotWithShape="0">
                    <a:srgbClr val="FFFF00"/>
                  </a:outerShdw>
                </a:effectLst>
              </a:rPr>
            </a:br>
            <a:r>
              <a:rPr lang="en-US" sz="3200" dirty="0"/>
              <a:t>to Gideon later in life? </a:t>
            </a:r>
          </a:p>
          <a:p>
            <a:pPr>
              <a:spcBef>
                <a:spcPts val="0"/>
              </a:spcBef>
              <a:spcAft>
                <a:spcPts val="2400"/>
              </a:spcAft>
              <a:buClr>
                <a:srgbClr val="FF0000"/>
              </a:buClr>
              <a:buSzPct val="90000"/>
              <a:buFont typeface="Arial Rounded MT Bold" panose="020F0704030504030204" pitchFamily="34" charset="0"/>
              <a:buChar char="?"/>
            </a:pPr>
            <a:r>
              <a:rPr lang="en-US" sz="3200" dirty="0"/>
              <a:t>  Is there a lesson here?   Can we learn from these examples?</a:t>
            </a:r>
          </a:p>
        </p:txBody>
      </p:sp>
      <p:sp>
        <p:nvSpPr>
          <p:cNvPr id="2" name="TextBox 1"/>
          <p:cNvSpPr txBox="1"/>
          <p:nvPr/>
        </p:nvSpPr>
        <p:spPr>
          <a:xfrm>
            <a:off x="4743045" y="150819"/>
            <a:ext cx="2624115" cy="707886"/>
          </a:xfrm>
          <a:prstGeom prst="rect">
            <a:avLst/>
          </a:prstGeom>
          <a:solidFill>
            <a:schemeClr val="bg1">
              <a:lumMod val="85000"/>
            </a:schemeClr>
          </a:solidFill>
          <a:ln w="38100">
            <a:solidFill>
              <a:srgbClr val="CC00FF"/>
            </a:solidFill>
          </a:ln>
          <a:scene3d>
            <a:camera prst="orthographicFront"/>
            <a:lightRig rig="threePt" dir="t"/>
          </a:scene3d>
          <a:sp3d>
            <a:bevelT w="114300" prst="artDeco"/>
          </a:sp3d>
        </p:spPr>
        <p:txBody>
          <a:bodyPr wrap="square" rtlCol="0">
            <a:spAutoFit/>
            <a:sp3d extrusionH="57150">
              <a:bevelT w="38100" h="38100"/>
            </a:sp3d>
          </a:bodyPr>
          <a:lstStyle/>
          <a:p>
            <a:pPr algn="ctr"/>
            <a:r>
              <a:rPr lang="en-US" sz="4000" b="1" dirty="0">
                <a:solidFill>
                  <a:srgbClr val="FF0000"/>
                </a:solidFill>
              </a:rPr>
              <a:t>Questions</a:t>
            </a:r>
          </a:p>
        </p:txBody>
      </p:sp>
      <p:sp>
        <p:nvSpPr>
          <p:cNvPr id="4" name="Slide Number Placeholder 3"/>
          <p:cNvSpPr>
            <a:spLocks noGrp="1"/>
          </p:cNvSpPr>
          <p:nvPr>
            <p:ph type="sldNum" sz="quarter" idx="12"/>
          </p:nvPr>
        </p:nvSpPr>
        <p:spPr>
          <a:xfrm>
            <a:off x="8600209" y="6242049"/>
            <a:ext cx="2743200" cy="365125"/>
          </a:xfrm>
        </p:spPr>
        <p:txBody>
          <a:bodyPr/>
          <a:lstStyle/>
          <a:p>
            <a:fld id="{0B555D82-D20F-4DB7-B3E9-7B7EAC2F87A9}" type="slidenum">
              <a:rPr lang="en-US" smtClean="0">
                <a:solidFill>
                  <a:schemeClr val="tx1"/>
                </a:solidFill>
              </a:rPr>
              <a:t>69</a:t>
            </a:fld>
            <a:endParaRPr lang="en-US" dirty="0">
              <a:solidFill>
                <a:schemeClr val="tx1"/>
              </a:solidFill>
            </a:endParaRPr>
          </a:p>
        </p:txBody>
      </p:sp>
    </p:spTree>
    <p:extLst>
      <p:ext uri="{BB962C8B-B14F-4D97-AF65-F5344CB8AC3E}">
        <p14:creationId xmlns:p14="http://schemas.microsoft.com/office/powerpoint/2010/main" val="91406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wipe(right)">
                                      <p:cBhvr>
                                        <p:cTn id="11" dur="500"/>
                                        <p:tgtEl>
                                          <p:spTgt spid="3">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1000"/>
                                        <p:tgtEl>
                                          <p:spTgt spid="3">
                                            <p:txEl>
                                              <p:pRg st="4" end="4"/>
                                            </p:txEl>
                                          </p:spTgt>
                                        </p:tgtEl>
                                      </p:cBhvr>
                                    </p:animEffect>
                                    <p:anim calcmode="lin" valueType="num">
                                      <p:cBhvr>
                                        <p:cTn id="1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0178" y="107546"/>
            <a:ext cx="9968796" cy="1325563"/>
          </a:xfrm>
          <a:solidFill>
            <a:srgbClr val="D7E7F5"/>
          </a:solidFill>
          <a:ln w="38100">
            <a:solidFill>
              <a:srgbClr val="0000FF"/>
            </a:solidFill>
          </a:ln>
          <a:scene3d>
            <a:camera prst="orthographicFront"/>
            <a:lightRig rig="threePt" dir="t"/>
          </a:scene3d>
          <a:sp3d>
            <a:bevelT w="139700" h="139700" prst="divot"/>
          </a:sp3d>
        </p:spPr>
        <p:txBody>
          <a:bodyPr>
            <a:normAutofit fontScale="90000"/>
            <a:sp3d extrusionH="57150">
              <a:bevelT w="38100" h="38100"/>
            </a:sp3d>
          </a:bodyPr>
          <a:lstStyle/>
          <a:p>
            <a:pPr algn="ctr"/>
            <a:r>
              <a:rPr lang="en-US" sz="4000" dirty="0"/>
              <a:t>Was</a:t>
            </a:r>
            <a:r>
              <a:rPr lang="en-US" sz="4000" dirty="0">
                <a:solidFill>
                  <a:srgbClr val="0000FF"/>
                </a:solidFill>
              </a:rPr>
              <a:t> </a:t>
            </a:r>
            <a:r>
              <a:rPr lang="en-US" sz="4000" b="1" dirty="0">
                <a:solidFill>
                  <a:srgbClr val="0000FF"/>
                </a:solidFill>
              </a:rPr>
              <a:t>Yahusha</a:t>
            </a:r>
            <a:r>
              <a:rPr lang="en-US" sz="4000" dirty="0">
                <a:solidFill>
                  <a:srgbClr val="0000FF"/>
                </a:solidFill>
              </a:rPr>
              <a:t> </a:t>
            </a:r>
            <a:r>
              <a:rPr lang="en-US" sz="4000" dirty="0"/>
              <a:t>in agreement with the </a:t>
            </a:r>
            <a:br>
              <a:rPr lang="en-US" sz="4000" dirty="0"/>
            </a:br>
            <a:r>
              <a:rPr lang="en-US" sz="4000" b="1" i="1" dirty="0">
                <a:ln>
                  <a:solidFill>
                    <a:sysClr val="windowText" lastClr="000000"/>
                  </a:solidFill>
                </a:ln>
                <a:solidFill>
                  <a:srgbClr val="FF6600"/>
                </a:solidFill>
                <a:effectLst>
                  <a:glow rad="127000">
                    <a:srgbClr val="FFFF00"/>
                  </a:glow>
                </a:effectLst>
                <a:latin typeface="Comic Sans MS" pitchFamily="66" charset="0"/>
              </a:rPr>
              <a:t>TIMING</a:t>
            </a:r>
            <a:r>
              <a:rPr lang="en-US" sz="4000" dirty="0"/>
              <a:t> of the </a:t>
            </a:r>
            <a:r>
              <a:rPr lang="en-US" sz="3600" b="1" i="1" dirty="0">
                <a:ln>
                  <a:solidFill>
                    <a:srgbClr val="002060"/>
                  </a:solidFill>
                </a:ln>
                <a:solidFill>
                  <a:srgbClr val="E46C0A"/>
                </a:solidFill>
                <a:effectLst>
                  <a:glow rad="228600">
                    <a:schemeClr val="accent4">
                      <a:satMod val="175000"/>
                      <a:alpha val="40000"/>
                    </a:schemeClr>
                  </a:glow>
                </a:effectLst>
                <a:latin typeface="Georgia" panose="02040502050405020303" pitchFamily="18" charset="0"/>
                <a:ea typeface="TITUS Cyberbit Basic" panose="02020603050405020304" pitchFamily="18" charset="0"/>
                <a:cs typeface="Georgia" panose="02040502050405020303" pitchFamily="18" charset="0"/>
              </a:rPr>
              <a:t>Feasts of the Yehudim </a:t>
            </a:r>
            <a:r>
              <a:rPr lang="en-US" sz="4000" dirty="0"/>
              <a:t>(Jews)?</a:t>
            </a:r>
          </a:p>
        </p:txBody>
      </p:sp>
      <p:sp>
        <p:nvSpPr>
          <p:cNvPr id="3" name="Content Placeholder 2"/>
          <p:cNvSpPr>
            <a:spLocks noGrp="1"/>
          </p:cNvSpPr>
          <p:nvPr>
            <p:ph idx="1"/>
          </p:nvPr>
        </p:nvSpPr>
        <p:spPr>
          <a:xfrm>
            <a:off x="167424" y="1532586"/>
            <a:ext cx="11848564" cy="5127987"/>
          </a:xfrm>
          <a:solidFill>
            <a:srgbClr val="FDF1E9"/>
          </a:solidFill>
          <a:ln w="28575">
            <a:solidFill>
              <a:srgbClr val="00B050"/>
            </a:solidFill>
          </a:ln>
          <a:scene3d>
            <a:camera prst="orthographicFront"/>
            <a:lightRig rig="threePt" dir="t"/>
          </a:scene3d>
          <a:sp3d>
            <a:bevelT prst="angle"/>
          </a:sp3d>
        </p:spPr>
        <p:txBody>
          <a:bodyPr lIns="182880" tIns="91440">
            <a:normAutofit fontScale="92500" lnSpcReduction="10000"/>
            <a:sp3d extrusionH="57150">
              <a:bevelT w="38100" h="38100"/>
            </a:sp3d>
          </a:bodyPr>
          <a:lstStyle/>
          <a:p>
            <a:pPr marL="0" indent="0">
              <a:spcBef>
                <a:spcPts val="0"/>
              </a:spcBef>
              <a:spcAft>
                <a:spcPts val="1800"/>
              </a:spcAft>
              <a:buNone/>
            </a:pPr>
            <a:r>
              <a:rPr lang="en-US" sz="400" dirty="0"/>
              <a:t/>
            </a:r>
            <a:br>
              <a:rPr lang="en-US" sz="400" dirty="0"/>
            </a:br>
            <a:r>
              <a:rPr lang="en-US" dirty="0"/>
              <a:t>The book of John gives us a great place to begin.</a:t>
            </a:r>
          </a:p>
          <a:p>
            <a:pPr marL="457200" marR="457200" indent="-914400">
              <a:lnSpc>
                <a:spcPct val="115000"/>
              </a:lnSpc>
              <a:spcBef>
                <a:spcPts val="0"/>
              </a:spcBef>
              <a:spcAft>
                <a:spcPts val="1200"/>
              </a:spcAft>
              <a:buNone/>
            </a:pPr>
            <a:r>
              <a:rPr lang="en-US" dirty="0">
                <a:solidFill>
                  <a:srgbClr val="008080"/>
                </a:solidFill>
                <a:latin typeface="Georgia" panose="02040502050405020303" pitchFamily="18" charset="0"/>
                <a:ea typeface="Calibri" panose="020F0502020204030204" pitchFamily="34" charset="0"/>
                <a:cs typeface="Georgia" panose="02040502050405020303" pitchFamily="18" charset="0"/>
              </a:rPr>
              <a:t>John 7:1</a:t>
            </a:r>
            <a:r>
              <a:rPr lang="en-US" dirty="0">
                <a:latin typeface="Georgia" panose="02040502050405020303" pitchFamily="18" charset="0"/>
                <a:ea typeface="Calibri" panose="020F0502020204030204" pitchFamily="34" charset="0"/>
                <a:cs typeface="Georgia" panose="02040502050405020303" pitchFamily="18" charset="0"/>
              </a:rPr>
              <a:t>  </a:t>
            </a:r>
            <a:r>
              <a:rPr lang="en-US" dirty="0">
                <a:solidFill>
                  <a:srgbClr val="00B050"/>
                </a:solidFill>
                <a:latin typeface="Georgia" panose="02040502050405020303" pitchFamily="18" charset="0"/>
                <a:ea typeface="Calibri" panose="020F0502020204030204" pitchFamily="34" charset="0"/>
                <a:cs typeface="Georgia" panose="02040502050405020303" pitchFamily="18" charset="0"/>
              </a:rPr>
              <a:t>And after this </a:t>
            </a:r>
            <a:r>
              <a:rPr lang="he-IL" dirty="0">
                <a:solidFill>
                  <a:srgbClr val="0000FF"/>
                </a:solidFill>
                <a:latin typeface="SBL Hebrew"/>
                <a:ea typeface="Calibri" panose="020F0502020204030204" pitchFamily="34" charset="0"/>
                <a:cs typeface="SBL Hebrew"/>
              </a:rPr>
              <a:t>יהושע</a:t>
            </a:r>
            <a:r>
              <a:rPr lang="he-IL" dirty="0">
                <a:solidFill>
                  <a:srgbClr val="0000FF"/>
                </a:solidFill>
                <a:latin typeface="Calibri" panose="020F0502020204030204" pitchFamily="34" charset="0"/>
                <a:ea typeface="Calibri" panose="020F0502020204030204" pitchFamily="34" charset="0"/>
                <a:cs typeface="Georgia" panose="02040502050405020303" pitchFamily="18" charset="0"/>
              </a:rPr>
              <a:t> </a:t>
            </a:r>
            <a:r>
              <a:rPr lang="en-US" dirty="0">
                <a:solidFill>
                  <a:srgbClr val="0000FF"/>
                </a:solidFill>
                <a:latin typeface="Calibri" panose="020F0502020204030204" pitchFamily="34" charset="0"/>
                <a:ea typeface="Calibri" panose="020F0502020204030204" pitchFamily="34" charset="0"/>
                <a:cs typeface="Georgia" panose="02040502050405020303" pitchFamily="18" charset="0"/>
              </a:rPr>
              <a:t> </a:t>
            </a:r>
            <a:r>
              <a:rPr lang="en-US" sz="2600" dirty="0">
                <a:solidFill>
                  <a:srgbClr val="0000FF"/>
                </a:solidFill>
                <a:latin typeface="Georgia" panose="02040502050405020303" pitchFamily="18" charset="0"/>
                <a:ea typeface="Calibri" panose="020F0502020204030204" pitchFamily="34" charset="0"/>
                <a:cs typeface="Georgia" panose="02040502050405020303" pitchFamily="18" charset="0"/>
              </a:rPr>
              <a:t>[Yahusha]</a:t>
            </a:r>
            <a:r>
              <a:rPr lang="en-US" sz="2600" dirty="0">
                <a:solidFill>
                  <a:srgbClr val="00B050"/>
                </a:solidFill>
                <a:latin typeface="Georgia" panose="02040502050405020303" pitchFamily="18" charset="0"/>
                <a:ea typeface="Calibri" panose="020F0502020204030204" pitchFamily="34" charset="0"/>
                <a:cs typeface="Georgia" panose="02040502050405020303" pitchFamily="18" charset="0"/>
              </a:rPr>
              <a:t> </a:t>
            </a:r>
            <a:r>
              <a:rPr lang="en-US" dirty="0">
                <a:solidFill>
                  <a:srgbClr val="00B050"/>
                </a:solidFill>
                <a:latin typeface="Georgia" panose="02040502050405020303" pitchFamily="18" charset="0"/>
                <a:ea typeface="Calibri" panose="020F0502020204030204" pitchFamily="34" charset="0"/>
                <a:cs typeface="Georgia" panose="02040502050405020303" pitchFamily="18" charset="0"/>
              </a:rPr>
              <a:t>was walking </a:t>
            </a:r>
            <a:r>
              <a:rPr lang="en-US" dirty="0">
                <a:effectLst>
                  <a:outerShdw blurRad="50800" dist="50800" dir="5400000" sx="101000" sy="101000" algn="ctr" rotWithShape="0">
                    <a:srgbClr val="FF6600"/>
                  </a:outerShdw>
                </a:effectLst>
                <a:latin typeface="Georgia" panose="02040502050405020303" pitchFamily="18" charset="0"/>
                <a:ea typeface="Calibri" panose="020F0502020204030204" pitchFamily="34" charset="0"/>
                <a:cs typeface="Georgia" panose="02040502050405020303" pitchFamily="18" charset="0"/>
              </a:rPr>
              <a:t>in </a:t>
            </a:r>
            <a:r>
              <a:rPr lang="en-US" dirty="0" err="1">
                <a:effectLst>
                  <a:outerShdw blurRad="50800" dist="50800" dir="5400000" sx="101000" sy="101000" algn="ctr" rotWithShape="0">
                    <a:srgbClr val="FF6600"/>
                  </a:outerShdw>
                </a:effectLst>
                <a:latin typeface="Georgia" panose="02040502050405020303" pitchFamily="18" charset="0"/>
                <a:ea typeface="Calibri" panose="020F0502020204030204" pitchFamily="34" charset="0"/>
                <a:cs typeface="Georgia" panose="02040502050405020303" pitchFamily="18" charset="0"/>
              </a:rPr>
              <a:t>Galil</a:t>
            </a:r>
            <a:r>
              <a:rPr lang="en-US" dirty="0">
                <a:latin typeface="Georgia" panose="02040502050405020303" pitchFamily="18" charset="0"/>
                <a:ea typeface="Calibri" panose="020F0502020204030204" pitchFamily="34" charset="0"/>
                <a:cs typeface="Georgia" panose="02040502050405020303" pitchFamily="18" charset="0"/>
              </a:rPr>
              <a:t>, </a:t>
            </a:r>
            <a:r>
              <a:rPr lang="en-US" dirty="0">
                <a:solidFill>
                  <a:srgbClr val="00B050"/>
                </a:solidFill>
                <a:latin typeface="Georgia" panose="02040502050405020303" pitchFamily="18" charset="0"/>
                <a:ea typeface="Calibri" panose="020F0502020204030204" pitchFamily="34" charset="0"/>
                <a:cs typeface="Georgia" panose="02040502050405020303" pitchFamily="18" charset="0"/>
              </a:rPr>
              <a:t>for He did not wish to walk in Yehu</a:t>
            </a:r>
            <a:r>
              <a:rPr lang="en-US" dirty="0">
                <a:solidFill>
                  <a:srgbClr val="00B050"/>
                </a:solidFill>
                <a:latin typeface="TITUS Cyberbit Basic" panose="02020603050405020304" pitchFamily="18" charset="0"/>
                <a:ea typeface="Calibri" panose="020F0502020204030204" pitchFamily="34" charset="0"/>
                <a:cs typeface="Arial" panose="020B0604020202020204" pitchFamily="34" charset="0"/>
              </a:rPr>
              <a:t>ḏ</a:t>
            </a:r>
            <a:r>
              <a:rPr lang="en-US" dirty="0">
                <a:solidFill>
                  <a:srgbClr val="00B050"/>
                </a:solidFill>
                <a:latin typeface="Georgia" panose="02040502050405020303" pitchFamily="18" charset="0"/>
                <a:ea typeface="TITUS Cyberbit Basic" panose="02020603050405020304" pitchFamily="18" charset="0"/>
                <a:cs typeface="Georgia" panose="02040502050405020303" pitchFamily="18" charset="0"/>
              </a:rPr>
              <a:t>ah, because the Yehu</a:t>
            </a:r>
            <a:r>
              <a:rPr lang="en-US" dirty="0">
                <a:solidFill>
                  <a:srgbClr val="00B050"/>
                </a:solidFill>
                <a:latin typeface="TITUS Cyberbit Basic" panose="02020603050405020304" pitchFamily="18" charset="0"/>
                <a:ea typeface="Calibri" panose="020F0502020204030204" pitchFamily="34" charset="0"/>
                <a:cs typeface="Arial" panose="020B0604020202020204" pitchFamily="34" charset="0"/>
              </a:rPr>
              <a:t>ḏ</a:t>
            </a:r>
            <a:r>
              <a:rPr lang="en-US" dirty="0">
                <a:solidFill>
                  <a:srgbClr val="00B050"/>
                </a:solidFill>
                <a:latin typeface="Georgia" panose="02040502050405020303" pitchFamily="18" charset="0"/>
                <a:ea typeface="TITUS Cyberbit Basic" panose="02020603050405020304" pitchFamily="18" charset="0"/>
                <a:cs typeface="Georgia" panose="02040502050405020303" pitchFamily="18" charset="0"/>
              </a:rPr>
              <a:t>im were seeking to kill Him. </a:t>
            </a:r>
            <a:endParaRPr lang="en-US" sz="2400" dirty="0">
              <a:latin typeface="Calibri" panose="020F0502020204030204" pitchFamily="34" charset="0"/>
              <a:ea typeface="Calibri" panose="020F0502020204030204" pitchFamily="34" charset="0"/>
              <a:cs typeface="Arial" panose="020B0604020202020204" pitchFamily="34" charset="0"/>
            </a:endParaRPr>
          </a:p>
          <a:p>
            <a:pPr marL="457200" marR="457200" indent="-914400">
              <a:lnSpc>
                <a:spcPct val="115000"/>
              </a:lnSpc>
              <a:spcBef>
                <a:spcPts val="0"/>
              </a:spcBef>
              <a:spcAft>
                <a:spcPts val="1200"/>
              </a:spcAft>
              <a:buNone/>
            </a:pPr>
            <a:r>
              <a:rPr lang="en-US" dirty="0">
                <a:solidFill>
                  <a:srgbClr val="008080"/>
                </a:solidFill>
                <a:latin typeface="Georgia" panose="02040502050405020303" pitchFamily="18" charset="0"/>
                <a:ea typeface="TITUS Cyberbit Basic" panose="02020603050405020304" pitchFamily="18" charset="0"/>
                <a:cs typeface="Georgia" panose="02040502050405020303" pitchFamily="18" charset="0"/>
              </a:rPr>
              <a:t>John 7:2</a:t>
            </a:r>
            <a:r>
              <a:rPr lang="en-US" dirty="0">
                <a:latin typeface="Georgia" panose="02040502050405020303" pitchFamily="18" charset="0"/>
                <a:ea typeface="TITUS Cyberbit Basic" panose="02020603050405020304" pitchFamily="18" charset="0"/>
                <a:cs typeface="Georgia" panose="02040502050405020303" pitchFamily="18" charset="0"/>
              </a:rPr>
              <a:t>  </a:t>
            </a:r>
            <a:r>
              <a:rPr lang="en-US" dirty="0">
                <a:solidFill>
                  <a:srgbClr val="00B050"/>
                </a:solidFill>
                <a:latin typeface="Georgia" panose="02040502050405020303" pitchFamily="18" charset="0"/>
                <a:ea typeface="TITUS Cyberbit Basic" panose="02020603050405020304" pitchFamily="18" charset="0"/>
                <a:cs typeface="Georgia" panose="02040502050405020303" pitchFamily="18" charset="0"/>
              </a:rPr>
              <a:t>And </a:t>
            </a:r>
            <a:r>
              <a:rPr lang="en-US" dirty="0">
                <a:solidFill>
                  <a:srgbClr val="E46C0A"/>
                </a:solidFill>
                <a:latin typeface="Georgia" panose="02040502050405020303" pitchFamily="18" charset="0"/>
                <a:ea typeface="TITUS Cyberbit Basic" panose="02020603050405020304" pitchFamily="18" charset="0"/>
                <a:cs typeface="Georgia" panose="02040502050405020303" pitchFamily="18" charset="0"/>
              </a:rPr>
              <a:t>the festival </a:t>
            </a:r>
            <a:r>
              <a:rPr lang="en-US" b="1" i="1" dirty="0">
                <a:ln>
                  <a:solidFill>
                    <a:srgbClr val="002060"/>
                  </a:solidFill>
                </a:ln>
                <a:solidFill>
                  <a:srgbClr val="E46C0A"/>
                </a:solidFill>
                <a:effectLst>
                  <a:glow rad="228600">
                    <a:schemeClr val="accent4">
                      <a:satMod val="175000"/>
                      <a:alpha val="40000"/>
                    </a:schemeClr>
                  </a:glow>
                </a:effectLst>
                <a:latin typeface="Georgia" panose="02040502050405020303" pitchFamily="18" charset="0"/>
                <a:ea typeface="TITUS Cyberbit Basic" panose="02020603050405020304" pitchFamily="18" charset="0"/>
                <a:cs typeface="Georgia" panose="02040502050405020303" pitchFamily="18" charset="0"/>
              </a:rPr>
              <a:t>of the Yehu</a:t>
            </a:r>
            <a:r>
              <a:rPr lang="en-US" b="1" i="1" dirty="0">
                <a:ln>
                  <a:solidFill>
                    <a:srgbClr val="002060"/>
                  </a:solidFill>
                </a:ln>
                <a:solidFill>
                  <a:srgbClr val="E46C0A"/>
                </a:solidFill>
                <a:effectLst>
                  <a:glow rad="228600">
                    <a:schemeClr val="accent4">
                      <a:satMod val="175000"/>
                      <a:alpha val="40000"/>
                    </a:schemeClr>
                  </a:glow>
                </a:effectLst>
                <a:latin typeface="Georgia" panose="02040502050405020303" pitchFamily="18" charset="0"/>
                <a:ea typeface="Calibri" panose="020F0502020204030204" pitchFamily="34" charset="0"/>
                <a:cs typeface="Arial" panose="020B0604020202020204" pitchFamily="34" charset="0"/>
              </a:rPr>
              <a:t>d</a:t>
            </a:r>
            <a:r>
              <a:rPr lang="en-US" b="1" i="1" dirty="0">
                <a:ln>
                  <a:solidFill>
                    <a:srgbClr val="002060"/>
                  </a:solidFill>
                </a:ln>
                <a:solidFill>
                  <a:srgbClr val="E46C0A"/>
                </a:solidFill>
                <a:effectLst>
                  <a:glow rad="228600">
                    <a:schemeClr val="accent4">
                      <a:satMod val="175000"/>
                      <a:alpha val="40000"/>
                    </a:schemeClr>
                  </a:glow>
                </a:effectLst>
                <a:latin typeface="Georgia" panose="02040502050405020303" pitchFamily="18" charset="0"/>
                <a:ea typeface="TITUS Cyberbit Basic" panose="02020603050405020304" pitchFamily="18" charset="0"/>
                <a:cs typeface="Georgia" panose="02040502050405020303" pitchFamily="18" charset="0"/>
              </a:rPr>
              <a:t>im</a:t>
            </a:r>
            <a:r>
              <a:rPr lang="en-US" dirty="0">
                <a:ln>
                  <a:solidFill>
                    <a:srgbClr val="002060"/>
                  </a:solidFill>
                </a:ln>
                <a:solidFill>
                  <a:srgbClr val="E46C0A"/>
                </a:solidFill>
                <a:effectLst>
                  <a:glow rad="228600">
                    <a:schemeClr val="accent4">
                      <a:satMod val="175000"/>
                      <a:alpha val="40000"/>
                    </a:schemeClr>
                  </a:glow>
                </a:effectLst>
                <a:latin typeface="Georgia" panose="02040502050405020303" pitchFamily="18" charset="0"/>
                <a:ea typeface="TITUS Cyberbit Basic" panose="02020603050405020304" pitchFamily="18" charset="0"/>
                <a:cs typeface="Georgia" panose="02040502050405020303" pitchFamily="18" charset="0"/>
              </a:rPr>
              <a:t> </a:t>
            </a:r>
            <a:r>
              <a:rPr lang="en-US" sz="2600" dirty="0">
                <a:latin typeface="Georgia" panose="02040502050405020303" pitchFamily="18" charset="0"/>
                <a:ea typeface="TITUS Cyberbit Basic" panose="02020603050405020304" pitchFamily="18" charset="0"/>
                <a:cs typeface="Georgia" panose="02040502050405020303" pitchFamily="18" charset="0"/>
              </a:rPr>
              <a:t>[Jews] </a:t>
            </a:r>
            <a:r>
              <a:rPr lang="en-US" dirty="0">
                <a:solidFill>
                  <a:srgbClr val="00B050"/>
                </a:solidFill>
                <a:latin typeface="Georgia" panose="02040502050405020303" pitchFamily="18" charset="0"/>
                <a:ea typeface="TITUS Cyberbit Basic" panose="02020603050405020304" pitchFamily="18" charset="0"/>
                <a:cs typeface="Georgia" panose="02040502050405020303" pitchFamily="18" charset="0"/>
              </a:rPr>
              <a:t>was near, the Festival of Booths </a:t>
            </a:r>
            <a:r>
              <a:rPr lang="en-US" sz="2600" dirty="0">
                <a:latin typeface="Georgia" panose="02040502050405020303" pitchFamily="18" charset="0"/>
                <a:ea typeface="TITUS Cyberbit Basic" panose="02020603050405020304" pitchFamily="18" charset="0"/>
                <a:cs typeface="Georgia" panose="02040502050405020303" pitchFamily="18" charset="0"/>
              </a:rPr>
              <a:t>[Sukkot/Tabernacles],</a:t>
            </a:r>
            <a:r>
              <a:rPr lang="en-US" sz="2600" dirty="0">
                <a:solidFill>
                  <a:srgbClr val="00B050"/>
                </a:solidFill>
                <a:latin typeface="Georgia" panose="02040502050405020303" pitchFamily="18" charset="0"/>
                <a:ea typeface="TITUS Cyberbit Basic" panose="02020603050405020304" pitchFamily="18" charset="0"/>
                <a:cs typeface="Georgia" panose="02040502050405020303" pitchFamily="18" charset="0"/>
              </a:rPr>
              <a:t> </a:t>
            </a:r>
            <a:endParaRPr lang="en-US" sz="2600" dirty="0">
              <a:latin typeface="Calibri" panose="020F0502020204030204" pitchFamily="34" charset="0"/>
              <a:ea typeface="Calibri" panose="020F0502020204030204" pitchFamily="34" charset="0"/>
              <a:cs typeface="Arial" panose="020B0604020202020204" pitchFamily="34" charset="0"/>
            </a:endParaRPr>
          </a:p>
          <a:p>
            <a:pPr marL="457200" marR="457200" indent="-914400">
              <a:lnSpc>
                <a:spcPct val="110000"/>
              </a:lnSpc>
              <a:spcBef>
                <a:spcPts val="0"/>
              </a:spcBef>
              <a:spcAft>
                <a:spcPts val="1200"/>
              </a:spcAft>
              <a:buNone/>
            </a:pPr>
            <a:r>
              <a:rPr lang="en-US" dirty="0">
                <a:solidFill>
                  <a:srgbClr val="008080"/>
                </a:solidFill>
                <a:latin typeface="Georgia" panose="02040502050405020303" pitchFamily="18" charset="0"/>
                <a:ea typeface="TITUS Cyberbit Basic" panose="02020603050405020304" pitchFamily="18" charset="0"/>
                <a:cs typeface="Georgia" panose="02040502050405020303" pitchFamily="18" charset="0"/>
              </a:rPr>
              <a:t>John 7:3</a:t>
            </a:r>
            <a:r>
              <a:rPr lang="en-US" dirty="0">
                <a:latin typeface="Georgia" panose="02040502050405020303" pitchFamily="18" charset="0"/>
                <a:ea typeface="TITUS Cyberbit Basic" panose="02020603050405020304" pitchFamily="18" charset="0"/>
                <a:cs typeface="Georgia" panose="02040502050405020303" pitchFamily="18" charset="0"/>
              </a:rPr>
              <a:t>  </a:t>
            </a:r>
            <a:r>
              <a:rPr lang="en-US" dirty="0">
                <a:solidFill>
                  <a:srgbClr val="00B050"/>
                </a:solidFill>
                <a:latin typeface="Georgia" panose="02040502050405020303" pitchFamily="18" charset="0"/>
                <a:ea typeface="TITUS Cyberbit Basic" panose="02020603050405020304" pitchFamily="18" charset="0"/>
                <a:cs typeface="Georgia" panose="02040502050405020303" pitchFamily="18" charset="0"/>
              </a:rPr>
              <a:t>So His brothers said to Him, ‘Get away from here and go into </a:t>
            </a:r>
            <a:r>
              <a:rPr lang="en-US" dirty="0" err="1">
                <a:solidFill>
                  <a:srgbClr val="00B050"/>
                </a:solidFill>
                <a:latin typeface="Georgia" panose="02040502050405020303" pitchFamily="18" charset="0"/>
                <a:ea typeface="TITUS Cyberbit Basic" panose="02020603050405020304" pitchFamily="18" charset="0"/>
                <a:cs typeface="Georgia" panose="02040502050405020303" pitchFamily="18" charset="0"/>
              </a:rPr>
              <a:t>Yehu</a:t>
            </a:r>
            <a:r>
              <a:rPr lang="en-US" dirty="0" err="1">
                <a:solidFill>
                  <a:srgbClr val="00B050"/>
                </a:solidFill>
                <a:latin typeface="TITUS Cyberbit Basic" panose="02020603050405020304" pitchFamily="18" charset="0"/>
                <a:ea typeface="Calibri" panose="020F0502020204030204" pitchFamily="34" charset="0"/>
                <a:cs typeface="Arial" panose="020B0604020202020204" pitchFamily="34" charset="0"/>
              </a:rPr>
              <a:t>ḏ</a:t>
            </a:r>
            <a:r>
              <a:rPr lang="en-US" dirty="0" err="1">
                <a:solidFill>
                  <a:srgbClr val="00B050"/>
                </a:solidFill>
                <a:latin typeface="Georgia" panose="02040502050405020303" pitchFamily="18" charset="0"/>
                <a:ea typeface="TITUS Cyberbit Basic" panose="02020603050405020304" pitchFamily="18" charset="0"/>
                <a:cs typeface="Georgia" panose="02040502050405020303" pitchFamily="18" charset="0"/>
              </a:rPr>
              <a:t>ah</a:t>
            </a:r>
            <a:r>
              <a:rPr lang="en-US" dirty="0">
                <a:solidFill>
                  <a:srgbClr val="00B050"/>
                </a:solidFill>
                <a:latin typeface="Georgia" panose="02040502050405020303" pitchFamily="18" charset="0"/>
                <a:ea typeface="TITUS Cyberbit Basic" panose="02020603050405020304" pitchFamily="18" charset="0"/>
                <a:cs typeface="Georgia" panose="02040502050405020303" pitchFamily="18" charset="0"/>
              </a:rPr>
              <a:t>, so that Your taught ones also see the works that You are doing. </a:t>
            </a:r>
            <a:endParaRPr lang="en-US" sz="2400" dirty="0">
              <a:latin typeface="Calibri" panose="020F0502020204030204" pitchFamily="34" charset="0"/>
              <a:ea typeface="Calibri" panose="020F0502020204030204" pitchFamily="34" charset="0"/>
              <a:cs typeface="Arial" panose="020B0604020202020204" pitchFamily="34" charset="0"/>
            </a:endParaRPr>
          </a:p>
          <a:p>
            <a:pPr marL="457200" marR="457200" indent="-914400">
              <a:lnSpc>
                <a:spcPct val="115000"/>
              </a:lnSpc>
              <a:spcBef>
                <a:spcPts val="0"/>
              </a:spcBef>
              <a:buNone/>
            </a:pPr>
            <a:r>
              <a:rPr lang="en-US" dirty="0">
                <a:solidFill>
                  <a:srgbClr val="008080"/>
                </a:solidFill>
                <a:latin typeface="Georgia" panose="02040502050405020303" pitchFamily="18" charset="0"/>
                <a:ea typeface="TITUS Cyberbit Basic" panose="02020603050405020304" pitchFamily="18" charset="0"/>
                <a:cs typeface="Georgia" panose="02040502050405020303" pitchFamily="18" charset="0"/>
              </a:rPr>
              <a:t>John 7:4</a:t>
            </a:r>
            <a:r>
              <a:rPr lang="en-US" dirty="0">
                <a:latin typeface="Georgia" panose="02040502050405020303" pitchFamily="18" charset="0"/>
                <a:ea typeface="TITUS Cyberbit Basic" panose="02020603050405020304" pitchFamily="18" charset="0"/>
                <a:cs typeface="Georgia" panose="02040502050405020303" pitchFamily="18" charset="0"/>
              </a:rPr>
              <a:t>  </a:t>
            </a:r>
            <a:r>
              <a:rPr lang="en-US" dirty="0">
                <a:solidFill>
                  <a:srgbClr val="00B050"/>
                </a:solidFill>
                <a:latin typeface="Georgia" panose="02040502050405020303" pitchFamily="18" charset="0"/>
                <a:ea typeface="TITUS Cyberbit Basic" panose="02020603050405020304" pitchFamily="18" charset="0"/>
                <a:cs typeface="Georgia" panose="02040502050405020303" pitchFamily="18" charset="0"/>
              </a:rPr>
              <a:t>“For no one acts in secret while he himself seeks to be known openly. If You do these </a:t>
            </a:r>
            <a:r>
              <a:rPr lang="en-US" i="1" dirty="0">
                <a:solidFill>
                  <a:srgbClr val="00B050"/>
                </a:solidFill>
                <a:latin typeface="Georgia" panose="02040502050405020303" pitchFamily="18" charset="0"/>
                <a:ea typeface="TITUS Cyberbit Basic" panose="02020603050405020304" pitchFamily="18" charset="0"/>
                <a:cs typeface="Georgia" panose="02040502050405020303" pitchFamily="18" charset="0"/>
              </a:rPr>
              <a:t>works</a:t>
            </a:r>
            <a:r>
              <a:rPr lang="en-US" dirty="0">
                <a:solidFill>
                  <a:srgbClr val="00B050"/>
                </a:solidFill>
                <a:latin typeface="Georgia" panose="02040502050405020303" pitchFamily="18" charset="0"/>
                <a:ea typeface="TITUS Cyberbit Basic" panose="02020603050405020304" pitchFamily="18" charset="0"/>
                <a:cs typeface="Georgia" panose="02040502050405020303" pitchFamily="18" charset="0"/>
              </a:rPr>
              <a:t>, show Yourself to the world.”</a:t>
            </a:r>
          </a:p>
          <a:p>
            <a:pPr marL="457200" marR="457200" indent="-914400">
              <a:lnSpc>
                <a:spcPct val="115000"/>
              </a:lnSpc>
              <a:spcBef>
                <a:spcPts val="0"/>
              </a:spcBef>
              <a:buNone/>
            </a:pPr>
            <a:r>
              <a:rPr lang="en-US" sz="3000" dirty="0">
                <a:solidFill>
                  <a:schemeClr val="tx1">
                    <a:lumMod val="95000"/>
                    <a:lumOff val="5000"/>
                  </a:schemeClr>
                </a:solidFill>
                <a:latin typeface="Georgia" panose="02040502050405020303" pitchFamily="18" charset="0"/>
                <a:ea typeface="TITUS Cyberbit Basic" panose="02020603050405020304" pitchFamily="18" charset="0"/>
                <a:cs typeface="Arial" panose="020B0604020202020204" pitchFamily="34" charset="0"/>
              </a:rPr>
              <a:t>Paraphrased: Show us your works!  Prove your worth!</a:t>
            </a:r>
            <a:endParaRPr lang="en-US" sz="3000" dirty="0">
              <a:solidFill>
                <a:schemeClr val="tx1">
                  <a:lumMod val="95000"/>
                  <a:lumOff val="5000"/>
                </a:schemeClr>
              </a:solidFill>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9159240" y="6191538"/>
            <a:ext cx="2743200" cy="365125"/>
          </a:xfrm>
        </p:spPr>
        <p:txBody>
          <a:bodyPr/>
          <a:lstStyle/>
          <a:p>
            <a:fld id="{0B555D82-D20F-4DB7-B3E9-7B7EAC2F87A9}" type="slidenum">
              <a:rPr lang="en-US" smtClean="0">
                <a:solidFill>
                  <a:schemeClr val="tx1"/>
                </a:solidFill>
              </a:rPr>
              <a:t>7</a:t>
            </a:fld>
            <a:endParaRPr lang="en-US" dirty="0">
              <a:solidFill>
                <a:schemeClr val="tx1"/>
              </a:solidFill>
            </a:endParaRPr>
          </a:p>
        </p:txBody>
      </p:sp>
      <p:sp>
        <p:nvSpPr>
          <p:cNvPr id="5" name="Curved Up Arrow 4"/>
          <p:cNvSpPr/>
          <p:nvPr/>
        </p:nvSpPr>
        <p:spPr>
          <a:xfrm flipH="1">
            <a:off x="5605670" y="3617843"/>
            <a:ext cx="1683026" cy="467802"/>
          </a:xfrm>
          <a:prstGeom prst="curvedUpArrow">
            <a:avLst>
              <a:gd name="adj1" fmla="val 47309"/>
              <a:gd name="adj2" fmla="val 155797"/>
              <a:gd name="adj3" fmla="val 25000"/>
            </a:avLst>
          </a:prstGeom>
          <a:solidFill>
            <a:srgbClr val="00FF00"/>
          </a:solidFill>
          <a:ln w="57150">
            <a:solidFill>
              <a:srgbClr val="0000CC"/>
            </a:solid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85302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1000"/>
                                        <p:tgtEl>
                                          <p:spTgt spid="3">
                                            <p:txEl>
                                              <p:pRg st="2" end="2"/>
                                            </p:txEl>
                                          </p:spTgt>
                                        </p:tgtEl>
                                      </p:cBhvr>
                                    </p:animEffect>
                                  </p:childTnLst>
                                </p:cTn>
                              </p:par>
                              <p:par>
                                <p:cTn id="8" presetID="31" presetClass="entr" presetSubtype="0"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 calcmode="lin" valueType="num">
                                      <p:cBhvr>
                                        <p:cTn id="10" dur="1000" fill="hold"/>
                                        <p:tgtEl>
                                          <p:spTgt spid="5"/>
                                        </p:tgtEl>
                                        <p:attrNameLst>
                                          <p:attrName>ppt_w</p:attrName>
                                        </p:attrNameLst>
                                      </p:cBhvr>
                                      <p:tavLst>
                                        <p:tav tm="0">
                                          <p:val>
                                            <p:fltVal val="0"/>
                                          </p:val>
                                        </p:tav>
                                        <p:tav tm="100000">
                                          <p:val>
                                            <p:strVal val="#ppt_w"/>
                                          </p:val>
                                        </p:tav>
                                      </p:tavLst>
                                    </p:anim>
                                    <p:anim calcmode="lin" valueType="num">
                                      <p:cBhvr>
                                        <p:cTn id="11" dur="1000" fill="hold"/>
                                        <p:tgtEl>
                                          <p:spTgt spid="5"/>
                                        </p:tgtEl>
                                        <p:attrNameLst>
                                          <p:attrName>ppt_h</p:attrName>
                                        </p:attrNameLst>
                                      </p:cBhvr>
                                      <p:tavLst>
                                        <p:tav tm="0">
                                          <p:val>
                                            <p:fltVal val="0"/>
                                          </p:val>
                                        </p:tav>
                                        <p:tav tm="100000">
                                          <p:val>
                                            <p:strVal val="#ppt_h"/>
                                          </p:val>
                                        </p:tav>
                                      </p:tavLst>
                                    </p:anim>
                                    <p:anim calcmode="lin" valueType="num">
                                      <p:cBhvr>
                                        <p:cTn id="12" dur="1000" fill="hold"/>
                                        <p:tgtEl>
                                          <p:spTgt spid="5"/>
                                        </p:tgtEl>
                                        <p:attrNameLst>
                                          <p:attrName>style.rotation</p:attrName>
                                        </p:attrNameLst>
                                      </p:cBhvr>
                                      <p:tavLst>
                                        <p:tav tm="0">
                                          <p:val>
                                            <p:fltVal val="90"/>
                                          </p:val>
                                        </p:tav>
                                        <p:tav tm="100000">
                                          <p:val>
                                            <p:fltVal val="0"/>
                                          </p:val>
                                        </p:tav>
                                      </p:tavLst>
                                    </p:anim>
                                    <p:animEffect transition="in" filter="fade">
                                      <p:cBhvr>
                                        <p:cTn id="13" dur="1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par>
                                <p:cTn id="19" presetID="22" presetClass="entr" presetSubtype="8" fill="hold" nodeType="withEffect">
                                  <p:stCondLst>
                                    <p:cond delay="100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left)">
                                      <p:cBhvr>
                                        <p:cTn id="21" dur="500"/>
                                        <p:tgtEl>
                                          <p:spTgt spid="3">
                                            <p:txEl>
                                              <p:pRg st="4" end="4"/>
                                            </p:txEl>
                                          </p:spTgt>
                                        </p:tgtEl>
                                      </p:cBhvr>
                                    </p:animEffect>
                                  </p:childTnLst>
                                </p:cTn>
                              </p:par>
                              <p:par>
                                <p:cTn id="22" presetID="22" presetClass="entr" presetSubtype="8" fill="hold" nodeType="withEffect">
                                  <p:stCondLst>
                                    <p:cond delay="100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left)">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bg>
      <p:bgPr>
        <a:pattFill prst="shingle">
          <a:fgClr>
            <a:schemeClr val="tx1"/>
          </a:fgClr>
          <a:bgClr>
            <a:schemeClr val="bg1"/>
          </a:bgClr>
        </a:patt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39604" y="607065"/>
            <a:ext cx="10901912" cy="5710610"/>
          </a:xfrm>
          <a:solidFill>
            <a:schemeClr val="bg1">
              <a:lumMod val="85000"/>
            </a:schemeClr>
          </a:solidFill>
          <a:ln w="57150">
            <a:solidFill>
              <a:srgbClr val="CC00FF"/>
            </a:solidFill>
          </a:ln>
          <a:effectLst>
            <a:glow rad="228600">
              <a:schemeClr val="accent4">
                <a:satMod val="175000"/>
                <a:alpha val="40000"/>
              </a:schemeClr>
            </a:glow>
          </a:effectLst>
          <a:scene3d>
            <a:camera prst="orthographicFront"/>
            <a:lightRig rig="threePt" dir="t"/>
          </a:scene3d>
          <a:sp3d>
            <a:bevelT prst="angle"/>
          </a:sp3d>
        </p:spPr>
        <p:txBody>
          <a:bodyPr lIns="182880" tIns="182880">
            <a:normAutofit/>
            <a:sp3d extrusionH="57150">
              <a:bevelT w="82550" h="38100" prst="coolSlant"/>
            </a:sp3d>
          </a:bodyPr>
          <a:lstStyle/>
          <a:p>
            <a:pPr>
              <a:spcBef>
                <a:spcPts val="0"/>
              </a:spcBef>
              <a:spcAft>
                <a:spcPts val="1200"/>
              </a:spcAft>
            </a:pPr>
            <a:r>
              <a:rPr lang="en-US" dirty="0"/>
              <a:t>Next time you are asked – </a:t>
            </a:r>
          </a:p>
          <a:p>
            <a:pPr>
              <a:spcBef>
                <a:spcPts val="0"/>
              </a:spcBef>
              <a:spcAft>
                <a:spcPts val="3000"/>
              </a:spcAft>
            </a:pPr>
            <a:r>
              <a:rPr lang="en-US" b="1" dirty="0">
                <a:ln>
                  <a:solidFill>
                    <a:schemeClr val="tx1"/>
                  </a:solidFill>
                </a:ln>
                <a:solidFill>
                  <a:srgbClr val="008080"/>
                </a:solidFill>
                <a:effectLst>
                  <a:outerShdw blurRad="50800" dist="50800" dir="5400000" sx="102000" sy="102000" algn="ctr" rotWithShape="0">
                    <a:srgbClr val="FFFF00"/>
                  </a:outerShdw>
                </a:effectLst>
              </a:rPr>
              <a:t>Is there any proof </a:t>
            </a:r>
            <a:r>
              <a:rPr lang="en-US" dirty="0">
                <a:solidFill>
                  <a:srgbClr val="008080"/>
                </a:solidFill>
              </a:rPr>
              <a:t>of </a:t>
            </a:r>
            <a:r>
              <a:rPr lang="en-US" b="1" dirty="0">
                <a:solidFill>
                  <a:srgbClr val="0000FF"/>
                </a:solidFill>
              </a:rPr>
              <a:t>Yahusha</a:t>
            </a:r>
            <a:r>
              <a:rPr lang="en-US" dirty="0">
                <a:solidFill>
                  <a:srgbClr val="0000CC"/>
                </a:solidFill>
              </a:rPr>
              <a:t> </a:t>
            </a:r>
            <a:r>
              <a:rPr lang="en-US" dirty="0">
                <a:solidFill>
                  <a:srgbClr val="008080"/>
                </a:solidFill>
              </a:rPr>
              <a:t>being </a:t>
            </a:r>
            <a:r>
              <a:rPr lang="en-US" b="1" u="sng" dirty="0">
                <a:ln>
                  <a:solidFill>
                    <a:sysClr val="windowText" lastClr="000000"/>
                  </a:solidFill>
                </a:ln>
                <a:solidFill>
                  <a:srgbClr val="FF0000"/>
                </a:solidFill>
                <a:effectLst>
                  <a:glow rad="228600">
                    <a:schemeClr val="accent6">
                      <a:satMod val="175000"/>
                      <a:alpha val="76000"/>
                    </a:schemeClr>
                  </a:glow>
                </a:effectLst>
              </a:rPr>
              <a:t>NOT</a:t>
            </a:r>
            <a:r>
              <a:rPr lang="en-US" b="1" dirty="0">
                <a:ln>
                  <a:solidFill>
                    <a:sysClr val="windowText" lastClr="000000"/>
                  </a:solidFill>
                </a:ln>
                <a:solidFill>
                  <a:srgbClr val="FF0000"/>
                </a:solidFill>
                <a:effectLst>
                  <a:glow rad="228600">
                    <a:schemeClr val="accent6">
                      <a:satMod val="175000"/>
                      <a:alpha val="76000"/>
                    </a:schemeClr>
                  </a:glow>
                </a:effectLst>
              </a:rPr>
              <a:t> in agreement </a:t>
            </a:r>
            <a:r>
              <a:rPr lang="en-US" b="1" u="sng" dirty="0">
                <a:solidFill>
                  <a:srgbClr val="FF0000"/>
                </a:solidFill>
              </a:rPr>
              <a:t>with the </a:t>
            </a:r>
            <a:br>
              <a:rPr lang="en-US" b="1" u="sng" dirty="0">
                <a:solidFill>
                  <a:srgbClr val="FF0000"/>
                </a:solidFill>
              </a:rPr>
            </a:br>
            <a:r>
              <a:rPr lang="en-US" b="1" u="sng" dirty="0">
                <a:solidFill>
                  <a:srgbClr val="FF0000"/>
                </a:solidFill>
              </a:rPr>
              <a:t>lunar based calendar</a:t>
            </a:r>
            <a:r>
              <a:rPr lang="en-US" b="1" dirty="0">
                <a:solidFill>
                  <a:srgbClr val="FF0000"/>
                </a:solidFill>
              </a:rPr>
              <a:t>, </a:t>
            </a:r>
            <a:r>
              <a:rPr lang="en-US" dirty="0">
                <a:solidFill>
                  <a:srgbClr val="008080"/>
                </a:solidFill>
              </a:rPr>
              <a:t>in the Messianic Testament (New Testament) – </a:t>
            </a:r>
            <a:br>
              <a:rPr lang="en-US" dirty="0">
                <a:solidFill>
                  <a:srgbClr val="008080"/>
                </a:solidFill>
              </a:rPr>
            </a:br>
            <a:r>
              <a:rPr lang="en-US" b="1" dirty="0">
                <a:solidFill>
                  <a:srgbClr val="FF0000"/>
                </a:solidFill>
              </a:rPr>
              <a:t>What will your answer be? </a:t>
            </a:r>
            <a:endParaRPr lang="en-US" sz="1200" b="1" dirty="0">
              <a:solidFill>
                <a:srgbClr val="FF0000"/>
              </a:solidFill>
            </a:endParaRPr>
          </a:p>
          <a:p>
            <a:pPr>
              <a:spcBef>
                <a:spcPts val="0"/>
              </a:spcBef>
              <a:spcAft>
                <a:spcPts val="1200"/>
              </a:spcAft>
            </a:pPr>
            <a:r>
              <a:rPr lang="en-US" dirty="0"/>
              <a:t>Next time you are asked –</a:t>
            </a:r>
          </a:p>
          <a:p>
            <a:pPr>
              <a:spcBef>
                <a:spcPts val="0"/>
              </a:spcBef>
              <a:spcAft>
                <a:spcPts val="3000"/>
              </a:spcAft>
            </a:pPr>
            <a:r>
              <a:rPr lang="en-US" dirty="0">
                <a:solidFill>
                  <a:srgbClr val="008080"/>
                </a:solidFill>
              </a:rPr>
              <a:t>How do we know </a:t>
            </a:r>
            <a:r>
              <a:rPr lang="en-US" b="1" dirty="0">
                <a:solidFill>
                  <a:srgbClr val="0000FF"/>
                </a:solidFill>
              </a:rPr>
              <a:t>Yahusha</a:t>
            </a:r>
            <a:r>
              <a:rPr lang="en-US" dirty="0">
                <a:solidFill>
                  <a:srgbClr val="008080"/>
                </a:solidFill>
              </a:rPr>
              <a:t> observed the </a:t>
            </a:r>
            <a:r>
              <a:rPr lang="en-US" b="1" dirty="0">
                <a:solidFill>
                  <a:srgbClr val="0000CC"/>
                </a:solidFill>
              </a:rPr>
              <a:t>Covenant Calendar </a:t>
            </a:r>
            <a:r>
              <a:rPr lang="en-US" b="1" dirty="0">
                <a:solidFill>
                  <a:srgbClr val="CC0099"/>
                </a:solidFill>
              </a:rPr>
              <a:t>(while living on this earth)</a:t>
            </a:r>
            <a:r>
              <a:rPr lang="en-US" b="1" dirty="0">
                <a:solidFill>
                  <a:srgbClr val="0000CC"/>
                </a:solidFill>
              </a:rPr>
              <a:t> </a:t>
            </a:r>
            <a:r>
              <a:rPr lang="en-US" dirty="0">
                <a:solidFill>
                  <a:srgbClr val="0000CC"/>
                </a:solidFill>
              </a:rPr>
              <a:t>as it is recorded clearly in the flood account with Noah, and the exodus from Mitsrayim?</a:t>
            </a:r>
            <a:r>
              <a:rPr lang="en-US" b="1" dirty="0">
                <a:solidFill>
                  <a:srgbClr val="CC0099"/>
                </a:solidFill>
              </a:rPr>
              <a:t>  </a:t>
            </a:r>
            <a:r>
              <a:rPr lang="en-US" dirty="0"/>
              <a:t/>
            </a:r>
            <a:br>
              <a:rPr lang="en-US" dirty="0"/>
            </a:br>
            <a:r>
              <a:rPr lang="en-US" b="1" dirty="0">
                <a:solidFill>
                  <a:srgbClr val="FF0000"/>
                </a:solidFill>
              </a:rPr>
              <a:t>What will y</a:t>
            </a:r>
            <a:r>
              <a:rPr lang="en-US" b="1" u="sng" dirty="0">
                <a:solidFill>
                  <a:srgbClr val="FF0000"/>
                </a:solidFill>
              </a:rPr>
              <a:t>our</a:t>
            </a:r>
            <a:r>
              <a:rPr lang="en-US" b="1" dirty="0">
                <a:solidFill>
                  <a:srgbClr val="FF0000"/>
                </a:solidFill>
              </a:rPr>
              <a:t> answer be?</a:t>
            </a:r>
            <a:endParaRPr lang="en-US" sz="1200" b="1" dirty="0">
              <a:solidFill>
                <a:srgbClr val="FF0000"/>
              </a:solidFill>
            </a:endParaRPr>
          </a:p>
          <a:p>
            <a:pPr>
              <a:spcBef>
                <a:spcPts val="0"/>
              </a:spcBef>
              <a:spcAft>
                <a:spcPts val="3000"/>
              </a:spcAft>
            </a:pPr>
            <a:r>
              <a:rPr lang="en-US" dirty="0"/>
              <a:t>Shall we look at some </a:t>
            </a:r>
            <a:r>
              <a:rPr lang="en-US" b="1" u="sng" dirty="0"/>
              <a:t>Scri</a:t>
            </a:r>
            <a:r>
              <a:rPr lang="en-US" b="1" dirty="0"/>
              <a:t>p</a:t>
            </a:r>
            <a:r>
              <a:rPr lang="en-US" b="1" u="sng" dirty="0"/>
              <a:t>tural evidence</a:t>
            </a:r>
            <a:r>
              <a:rPr lang="en-US" dirty="0"/>
              <a:t> that </a:t>
            </a:r>
            <a:r>
              <a:rPr lang="en-US" b="1" dirty="0">
                <a:solidFill>
                  <a:srgbClr val="0000FF"/>
                </a:solidFill>
              </a:rPr>
              <a:t>Yahusha</a:t>
            </a:r>
            <a:r>
              <a:rPr lang="en-US" dirty="0"/>
              <a:t> was definitely </a:t>
            </a:r>
            <a:r>
              <a:rPr lang="en-US" b="1" u="sng" dirty="0"/>
              <a:t>NOT IN AGREEMENT</a:t>
            </a:r>
            <a:r>
              <a:rPr lang="en-US" dirty="0"/>
              <a:t> WITH THE LUNAR SYSTEM OF WORSHIP? </a:t>
            </a:r>
          </a:p>
        </p:txBody>
      </p:sp>
      <p:sp>
        <p:nvSpPr>
          <p:cNvPr id="2" name="Slide Number Placeholder 1"/>
          <p:cNvSpPr>
            <a:spLocks noGrp="1"/>
          </p:cNvSpPr>
          <p:nvPr>
            <p:ph type="sldNum" sz="quarter" idx="12"/>
          </p:nvPr>
        </p:nvSpPr>
        <p:spPr>
          <a:xfrm>
            <a:off x="8506690" y="5878364"/>
            <a:ext cx="2743200" cy="365125"/>
          </a:xfrm>
        </p:spPr>
        <p:txBody>
          <a:bodyPr/>
          <a:lstStyle/>
          <a:p>
            <a:fld id="{0B555D82-D20F-4DB7-B3E9-7B7EAC2F87A9}" type="slidenum">
              <a:rPr lang="en-US" smtClean="0">
                <a:solidFill>
                  <a:schemeClr val="tx1">
                    <a:lumMod val="95000"/>
                    <a:lumOff val="5000"/>
                  </a:schemeClr>
                </a:solidFill>
              </a:rPr>
              <a:t>70</a:t>
            </a:fld>
            <a:endParaRPr lang="en-US" dirty="0">
              <a:solidFill>
                <a:schemeClr val="tx1">
                  <a:lumMod val="95000"/>
                  <a:lumOff val="5000"/>
                </a:schemeClr>
              </a:solidFill>
            </a:endParaRPr>
          </a:p>
        </p:txBody>
      </p:sp>
    </p:spTree>
    <p:extLst>
      <p:ext uri="{BB962C8B-B14F-4D97-AF65-F5344CB8AC3E}">
        <p14:creationId xmlns:p14="http://schemas.microsoft.com/office/powerpoint/2010/main" val="941452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right)">
                                      <p:cBhvr>
                                        <p:cTn id="7" dur="500"/>
                                        <p:tgtEl>
                                          <p:spTgt spid="3">
                                            <p:txEl>
                                              <p:pRg st="2" end="2"/>
                                            </p:txEl>
                                          </p:spTgt>
                                        </p:tgtEl>
                                      </p:cBhvr>
                                    </p:animEffect>
                                  </p:childTnLst>
                                </p:cTn>
                              </p:par>
                              <p:par>
                                <p:cTn id="8" presetID="22" presetClass="entr" presetSubtype="2"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wipe(right)">
                                      <p:cBhvr>
                                        <p:cTn id="10" dur="500"/>
                                        <p:tgtEl>
                                          <p:spTgt spid="3">
                                            <p:txEl>
                                              <p:pRg st="3" end="3"/>
                                            </p:txEl>
                                          </p:spTgt>
                                        </p:tgtEl>
                                      </p:cBhvr>
                                    </p:animEffect>
                                  </p:childTnLst>
                                </p:cTn>
                              </p:par>
                              <p:par>
                                <p:cTn id="11" presetID="22" presetClass="entr" presetSubtype="2"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wipe(right)">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gradFill rotWithShape="1">
          <a:gsLst>
            <a:gs pos="23000">
              <a:schemeClr val="accent1">
                <a:lumMod val="40000"/>
                <a:lumOff val="60000"/>
                <a:alpha val="74000"/>
              </a:schemeClr>
            </a:gs>
            <a:gs pos="50000">
              <a:srgbClr val="FF99FF">
                <a:alpha val="67000"/>
              </a:srgbClr>
            </a:gs>
            <a:gs pos="80000">
              <a:schemeClr val="accent4">
                <a:lumMod val="60000"/>
                <a:lumOff val="40000"/>
                <a:alpha val="72000"/>
              </a:schemeClr>
            </a:gs>
          </a:gsLst>
          <a:lin ang="5400000" scaled="0"/>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10600" y="6356350"/>
            <a:ext cx="3501108" cy="365125"/>
          </a:xfrm>
        </p:spPr>
        <p:txBody>
          <a:bodyPr/>
          <a:lstStyle/>
          <a:p>
            <a:fld id="{0B555D82-D20F-4DB7-B3E9-7B7EAC2F87A9}" type="slidenum">
              <a:rPr lang="en-US" smtClean="0">
                <a:solidFill>
                  <a:schemeClr val="tx1"/>
                </a:solidFill>
              </a:rPr>
              <a:t>71</a:t>
            </a:fld>
            <a:endParaRPr lang="en-US" dirty="0">
              <a:solidFill>
                <a:schemeClr val="tx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0068916" y="1887299"/>
            <a:ext cx="1959831" cy="218478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9" name="Content Placeholder 2"/>
          <p:cNvSpPr>
            <a:spLocks noGrp="1"/>
          </p:cNvSpPr>
          <p:nvPr>
            <p:ph idx="1"/>
          </p:nvPr>
        </p:nvSpPr>
        <p:spPr>
          <a:xfrm>
            <a:off x="661438" y="1080696"/>
            <a:ext cx="10901912" cy="5640779"/>
          </a:xfrm>
          <a:noFill/>
          <a:ln w="57150">
            <a:noFill/>
          </a:ln>
          <a:effectLst>
            <a:glow rad="228600">
              <a:schemeClr val="accent4">
                <a:satMod val="175000"/>
                <a:alpha val="40000"/>
              </a:schemeClr>
            </a:glow>
          </a:effectLst>
          <a:scene3d>
            <a:camera prst="orthographicFront"/>
            <a:lightRig rig="threePt" dir="t"/>
          </a:scene3d>
          <a:sp3d>
            <a:bevelT prst="angle"/>
          </a:sp3d>
        </p:spPr>
        <p:txBody>
          <a:bodyPr lIns="182880" tIns="182880">
            <a:normAutofit/>
            <a:sp3d extrusionH="57150">
              <a:bevelT w="38100" h="38100" prst="angle"/>
            </a:sp3d>
          </a:bodyPr>
          <a:lstStyle/>
          <a:p>
            <a:pPr marL="0" indent="0">
              <a:spcBef>
                <a:spcPts val="0"/>
              </a:spcBef>
              <a:spcAft>
                <a:spcPts val="1200"/>
              </a:spcAft>
              <a:buNone/>
            </a:pPr>
            <a:r>
              <a:rPr lang="en-US" dirty="0"/>
              <a:t>We will examine the scriptural evidence in Part 2 very specifically:</a:t>
            </a:r>
          </a:p>
          <a:p>
            <a:pPr marL="514350" indent="-514350">
              <a:spcBef>
                <a:spcPts val="0"/>
              </a:spcBef>
              <a:spcAft>
                <a:spcPts val="1200"/>
              </a:spcAft>
              <a:buFont typeface="+mj-lt"/>
              <a:buAutoNum type="arabicPeriod"/>
            </a:pPr>
            <a:r>
              <a:rPr lang="en-US" dirty="0"/>
              <a:t>cycle by cycle, </a:t>
            </a:r>
          </a:p>
          <a:p>
            <a:pPr marL="514350" indent="-514350">
              <a:spcBef>
                <a:spcPts val="0"/>
              </a:spcBef>
              <a:spcAft>
                <a:spcPts val="1200"/>
              </a:spcAft>
              <a:buFont typeface="+mj-lt"/>
              <a:buAutoNum type="arabicPeriod"/>
            </a:pPr>
            <a:r>
              <a:rPr lang="en-US" dirty="0"/>
              <a:t>week by week,  </a:t>
            </a:r>
          </a:p>
          <a:p>
            <a:pPr marL="514350" indent="-514350">
              <a:spcBef>
                <a:spcPts val="0"/>
              </a:spcBef>
              <a:spcAft>
                <a:spcPts val="1200"/>
              </a:spcAft>
              <a:buFont typeface="+mj-lt"/>
              <a:buAutoNum type="arabicPeriod"/>
            </a:pPr>
            <a:r>
              <a:rPr lang="en-US" dirty="0"/>
              <a:t>7</a:t>
            </a:r>
            <a:r>
              <a:rPr lang="en-US" baseline="30000" dirty="0"/>
              <a:t>th</a:t>
            </a:r>
            <a:r>
              <a:rPr lang="en-US" dirty="0"/>
              <a:t> day Shabbat by 7</a:t>
            </a:r>
            <a:r>
              <a:rPr lang="en-US" baseline="30000" dirty="0"/>
              <a:t>th</a:t>
            </a:r>
            <a:r>
              <a:rPr lang="en-US" dirty="0"/>
              <a:t> day Shabbat,  </a:t>
            </a:r>
          </a:p>
          <a:p>
            <a:pPr marL="514350" indent="-514350">
              <a:spcBef>
                <a:spcPts val="0"/>
              </a:spcBef>
              <a:spcAft>
                <a:spcPts val="1200"/>
              </a:spcAft>
              <a:buFont typeface="+mj-lt"/>
              <a:buAutoNum type="arabicPeriod"/>
            </a:pPr>
            <a:r>
              <a:rPr lang="en-US" dirty="0"/>
              <a:t>month by month, </a:t>
            </a:r>
            <a:br>
              <a:rPr lang="en-US" dirty="0"/>
            </a:br>
            <a:r>
              <a:rPr lang="en-US" b="1" u="sng" dirty="0">
                <a:ln>
                  <a:solidFill>
                    <a:srgbClr val="0000CC"/>
                  </a:solidFill>
                </a:ln>
                <a:solidFill>
                  <a:srgbClr val="FF6600"/>
                </a:solidFill>
              </a:rPr>
              <a:t>accordin</a:t>
            </a:r>
            <a:r>
              <a:rPr lang="en-US" b="1" dirty="0">
                <a:ln>
                  <a:solidFill>
                    <a:srgbClr val="0000CC"/>
                  </a:solidFill>
                </a:ln>
                <a:solidFill>
                  <a:srgbClr val="FF6600"/>
                </a:solidFill>
              </a:rPr>
              <a:t>g </a:t>
            </a:r>
            <a:r>
              <a:rPr lang="en-US" b="1" u="sng" dirty="0">
                <a:ln>
                  <a:solidFill>
                    <a:srgbClr val="0000CC"/>
                  </a:solidFill>
                </a:ln>
                <a:solidFill>
                  <a:srgbClr val="FF6600"/>
                </a:solidFill>
              </a:rPr>
              <a:t>to the phases of the moon</a:t>
            </a:r>
            <a:r>
              <a:rPr lang="en-US" b="1" dirty="0">
                <a:ln>
                  <a:solidFill>
                    <a:srgbClr val="0000CC"/>
                  </a:solidFill>
                </a:ln>
                <a:solidFill>
                  <a:srgbClr val="FF6600"/>
                </a:solidFill>
              </a:rPr>
              <a:t> </a:t>
            </a:r>
            <a:r>
              <a:rPr lang="en-US" b="1" dirty="0">
                <a:ln>
                  <a:solidFill>
                    <a:srgbClr val="0000CC"/>
                  </a:solidFill>
                </a:ln>
                <a:solidFill>
                  <a:srgbClr val="34E9FC"/>
                </a:solidFill>
              </a:rPr>
              <a:t>(</a:t>
            </a:r>
            <a:r>
              <a:rPr lang="en-US" b="1" u="sng" dirty="0">
                <a:ln>
                  <a:solidFill>
                    <a:srgbClr val="0000CC"/>
                  </a:solidFill>
                </a:ln>
                <a:solidFill>
                  <a:srgbClr val="34E9FC"/>
                </a:solidFill>
              </a:rPr>
              <a:t>before</a:t>
            </a:r>
            <a:r>
              <a:rPr lang="en-US" b="1" dirty="0">
                <a:ln>
                  <a:solidFill>
                    <a:srgbClr val="0000CC"/>
                  </a:solidFill>
                </a:ln>
                <a:solidFill>
                  <a:srgbClr val="34E9FC"/>
                </a:solidFill>
              </a:rPr>
              <a:t> the equinox event), </a:t>
            </a:r>
            <a:br>
              <a:rPr lang="en-US" b="1" dirty="0">
                <a:ln>
                  <a:solidFill>
                    <a:srgbClr val="0000CC"/>
                  </a:solidFill>
                </a:ln>
                <a:solidFill>
                  <a:srgbClr val="34E9FC"/>
                </a:solidFill>
              </a:rPr>
            </a:br>
            <a:r>
              <a:rPr lang="en-US" dirty="0"/>
              <a:t>and per historical documentation … </a:t>
            </a:r>
          </a:p>
          <a:p>
            <a:pPr>
              <a:spcBef>
                <a:spcPts val="0"/>
              </a:spcBef>
              <a:spcAft>
                <a:spcPts val="1200"/>
              </a:spcAft>
            </a:pPr>
            <a:r>
              <a:rPr lang="en-US" b="1" u="sng" dirty="0"/>
              <a:t>And</a:t>
            </a:r>
            <a:r>
              <a:rPr lang="en-US" dirty="0"/>
              <a:t> … according to how </a:t>
            </a:r>
            <a:r>
              <a:rPr lang="en-US" b="1" u="sng" dirty="0">
                <a:solidFill>
                  <a:srgbClr val="0000CC"/>
                </a:solidFill>
              </a:rPr>
              <a:t>Covenant Calendar</a:t>
            </a:r>
            <a:r>
              <a:rPr lang="en-US" b="1" dirty="0">
                <a:solidFill>
                  <a:srgbClr val="0000CC"/>
                </a:solidFill>
              </a:rPr>
              <a:t> </a:t>
            </a:r>
            <a:r>
              <a:rPr lang="en-US" dirty="0"/>
              <a:t>is laid out following the guidelines for </a:t>
            </a:r>
            <a:r>
              <a:rPr lang="en-US" b="1" dirty="0">
                <a:solidFill>
                  <a:srgbClr val="0000CC"/>
                </a:solidFill>
                <a:effectLst>
                  <a:outerShdw blurRad="50800" dist="50800" dir="5400000" sx="101000" sy="101000" algn="ctr" rotWithShape="0">
                    <a:srgbClr val="34E9FC"/>
                  </a:outerShdw>
                </a:effectLst>
              </a:rPr>
              <a:t>Tequfah</a:t>
            </a:r>
            <a:r>
              <a:rPr lang="en-US" dirty="0"/>
              <a:t> specifications as written in the Scripture. The Covenant Calendar will be compared to the Lunar calendar being used during the time of John 7 (</a:t>
            </a:r>
            <a:r>
              <a:rPr lang="en-US" b="1" dirty="0">
                <a:ln>
                  <a:solidFill>
                    <a:schemeClr val="accent2">
                      <a:lumMod val="50000"/>
                    </a:schemeClr>
                  </a:solidFill>
                </a:ln>
                <a:solidFill>
                  <a:srgbClr val="FF6600"/>
                </a:solidFill>
              </a:rPr>
              <a:t>side by side</a:t>
            </a:r>
            <a:r>
              <a:rPr lang="en-US" dirty="0"/>
              <a:t>) for direct comparison purposes.</a:t>
            </a:r>
          </a:p>
        </p:txBody>
      </p:sp>
      <p:sp>
        <p:nvSpPr>
          <p:cNvPr id="21" name="Title 1"/>
          <p:cNvSpPr txBox="1">
            <a:spLocks/>
          </p:cNvSpPr>
          <p:nvPr/>
        </p:nvSpPr>
        <p:spPr>
          <a:xfrm>
            <a:off x="2155872" y="168058"/>
            <a:ext cx="7913044" cy="862444"/>
          </a:xfrm>
          <a:prstGeom prst="rect">
            <a:avLst/>
          </a:prstGeom>
          <a:solidFill>
            <a:srgbClr val="E6CDFF"/>
          </a:solidFill>
          <a:ln w="57150">
            <a:solidFill>
              <a:srgbClr val="0000CC"/>
            </a:solidFill>
          </a:ln>
          <a:effectLst>
            <a:glow rad="228600">
              <a:schemeClr val="accent4">
                <a:satMod val="175000"/>
                <a:alpha val="40000"/>
              </a:schemeClr>
            </a:glow>
          </a:effectLst>
          <a:scene3d>
            <a:camera prst="orthographicFront"/>
            <a:lightRig rig="threePt" dir="t"/>
          </a:scene3d>
          <a:sp3d>
            <a:bevelT w="114300" prst="artDeco"/>
          </a:sp3d>
        </p:spPr>
        <p:txBody>
          <a:bodyPr vert="horz" lIns="91440" tIns="45720" rIns="91440" bIns="45720" rtlCol="0" anchor="ctr">
            <a:noAutofit/>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spcAft>
                <a:spcPts val="1200"/>
              </a:spcAft>
            </a:pPr>
            <a:r>
              <a:rPr lang="en-US" b="1" dirty="0">
                <a:solidFill>
                  <a:srgbClr val="7030A0"/>
                </a:solidFill>
                <a:effectLst>
                  <a:outerShdw blurRad="50800" dist="38100" algn="l" rotWithShape="0">
                    <a:prstClr val="black">
                      <a:alpha val="40000"/>
                    </a:prstClr>
                  </a:outerShdw>
                </a:effectLst>
                <a:latin typeface="Comic Sans MS" panose="030F0702030302020204" pitchFamily="66" charset="0"/>
              </a:rPr>
              <a:t>What to Expect in Part 2</a:t>
            </a:r>
            <a:endParaRPr lang="en-US" b="1" dirty="0">
              <a:solidFill>
                <a:srgbClr val="7030A0"/>
              </a:solidFill>
              <a:latin typeface="Comic Sans MS" panose="030F0702030302020204" pitchFamily="66" charset="0"/>
            </a:endParaRPr>
          </a:p>
        </p:txBody>
      </p:sp>
    </p:spTree>
    <p:extLst>
      <p:ext uri="{BB962C8B-B14F-4D97-AF65-F5344CB8AC3E}">
        <p14:creationId xmlns:p14="http://schemas.microsoft.com/office/powerpoint/2010/main" val="3109517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wipe(right)">
                                      <p:cBhvr>
                                        <p:cTn id="7" dur="500"/>
                                        <p:tgtEl>
                                          <p:spTgt spid="19">
                                            <p:txEl>
                                              <p:pRg st="0" end="0"/>
                                            </p:txEl>
                                          </p:spTgt>
                                        </p:tgtEl>
                                      </p:cBhvr>
                                    </p:animEffect>
                                  </p:childTnLst>
                                </p:cTn>
                              </p:par>
                              <p:par>
                                <p:cTn id="8" presetID="22" presetClass="entr" presetSubtype="2" fill="hold" nodeType="withEffect">
                                  <p:stCondLst>
                                    <p:cond delay="0"/>
                                  </p:stCondLst>
                                  <p:childTnLst>
                                    <p:set>
                                      <p:cBhvr>
                                        <p:cTn id="9" dur="1" fill="hold">
                                          <p:stCondLst>
                                            <p:cond delay="0"/>
                                          </p:stCondLst>
                                        </p:cTn>
                                        <p:tgtEl>
                                          <p:spTgt spid="19">
                                            <p:txEl>
                                              <p:pRg st="1" end="1"/>
                                            </p:txEl>
                                          </p:spTgt>
                                        </p:tgtEl>
                                        <p:attrNameLst>
                                          <p:attrName>style.visibility</p:attrName>
                                        </p:attrNameLst>
                                      </p:cBhvr>
                                      <p:to>
                                        <p:strVal val="visible"/>
                                      </p:to>
                                    </p:set>
                                    <p:animEffect transition="in" filter="wipe(right)">
                                      <p:cBhvr>
                                        <p:cTn id="10" dur="500"/>
                                        <p:tgtEl>
                                          <p:spTgt spid="19">
                                            <p:txEl>
                                              <p:pRg st="1" end="1"/>
                                            </p:txEl>
                                          </p:spTgt>
                                        </p:tgtEl>
                                      </p:cBhvr>
                                    </p:animEffect>
                                  </p:childTnLst>
                                </p:cTn>
                              </p:par>
                              <p:par>
                                <p:cTn id="11" presetID="22" presetClass="entr" presetSubtype="2" fill="hold" nodeType="withEffect">
                                  <p:stCondLst>
                                    <p:cond delay="0"/>
                                  </p:stCondLst>
                                  <p:childTnLst>
                                    <p:set>
                                      <p:cBhvr>
                                        <p:cTn id="12" dur="1" fill="hold">
                                          <p:stCondLst>
                                            <p:cond delay="0"/>
                                          </p:stCondLst>
                                        </p:cTn>
                                        <p:tgtEl>
                                          <p:spTgt spid="19">
                                            <p:txEl>
                                              <p:pRg st="2" end="2"/>
                                            </p:txEl>
                                          </p:spTgt>
                                        </p:tgtEl>
                                        <p:attrNameLst>
                                          <p:attrName>style.visibility</p:attrName>
                                        </p:attrNameLst>
                                      </p:cBhvr>
                                      <p:to>
                                        <p:strVal val="visible"/>
                                      </p:to>
                                    </p:set>
                                    <p:animEffect transition="in" filter="wipe(right)">
                                      <p:cBhvr>
                                        <p:cTn id="13" dur="500"/>
                                        <p:tgtEl>
                                          <p:spTgt spid="19">
                                            <p:txEl>
                                              <p:pRg st="2" end="2"/>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19">
                                            <p:txEl>
                                              <p:pRg st="3" end="3"/>
                                            </p:txEl>
                                          </p:spTgt>
                                        </p:tgtEl>
                                        <p:attrNameLst>
                                          <p:attrName>style.visibility</p:attrName>
                                        </p:attrNameLst>
                                      </p:cBhvr>
                                      <p:to>
                                        <p:strVal val="visible"/>
                                      </p:to>
                                    </p:set>
                                    <p:animEffect transition="in" filter="wipe(right)">
                                      <p:cBhvr>
                                        <p:cTn id="16" dur="500"/>
                                        <p:tgtEl>
                                          <p:spTgt spid="19">
                                            <p:txEl>
                                              <p:pRg st="3" end="3"/>
                                            </p:txEl>
                                          </p:spTgt>
                                        </p:tgtEl>
                                      </p:cBhvr>
                                    </p:animEffect>
                                  </p:childTnLst>
                                </p:cTn>
                              </p:par>
                              <p:par>
                                <p:cTn id="17" presetID="22" presetClass="entr" presetSubtype="2" fill="hold" nodeType="withEffect">
                                  <p:stCondLst>
                                    <p:cond delay="0"/>
                                  </p:stCondLst>
                                  <p:childTnLst>
                                    <p:set>
                                      <p:cBhvr>
                                        <p:cTn id="18" dur="1" fill="hold">
                                          <p:stCondLst>
                                            <p:cond delay="0"/>
                                          </p:stCondLst>
                                        </p:cTn>
                                        <p:tgtEl>
                                          <p:spTgt spid="19">
                                            <p:txEl>
                                              <p:pRg st="4" end="4"/>
                                            </p:txEl>
                                          </p:spTgt>
                                        </p:tgtEl>
                                        <p:attrNameLst>
                                          <p:attrName>style.visibility</p:attrName>
                                        </p:attrNameLst>
                                      </p:cBhvr>
                                      <p:to>
                                        <p:strVal val="visible"/>
                                      </p:to>
                                    </p:set>
                                    <p:animEffect transition="in" filter="wipe(right)">
                                      <p:cBhvr>
                                        <p:cTn id="19" dur="500"/>
                                        <p:tgtEl>
                                          <p:spTgt spid="19">
                                            <p:txEl>
                                              <p:pRg st="4" end="4"/>
                                            </p:txEl>
                                          </p:spTgt>
                                        </p:tgtEl>
                                      </p:cBhvr>
                                    </p:animEffect>
                                  </p:childTnLst>
                                </p:cTn>
                              </p:par>
                              <p:par>
                                <p:cTn id="20" presetID="22" presetClass="entr" presetSubtype="2" fill="hold" nodeType="withEffect">
                                  <p:stCondLst>
                                    <p:cond delay="0"/>
                                  </p:stCondLst>
                                  <p:childTnLst>
                                    <p:set>
                                      <p:cBhvr>
                                        <p:cTn id="21" dur="1" fill="hold">
                                          <p:stCondLst>
                                            <p:cond delay="0"/>
                                          </p:stCondLst>
                                        </p:cTn>
                                        <p:tgtEl>
                                          <p:spTgt spid="19">
                                            <p:txEl>
                                              <p:pRg st="5" end="5"/>
                                            </p:txEl>
                                          </p:spTgt>
                                        </p:tgtEl>
                                        <p:attrNameLst>
                                          <p:attrName>style.visibility</p:attrName>
                                        </p:attrNameLst>
                                      </p:cBhvr>
                                      <p:to>
                                        <p:strVal val="visible"/>
                                      </p:to>
                                    </p:set>
                                    <p:animEffect transition="in" filter="wipe(right)">
                                      <p:cBhvr>
                                        <p:cTn id="22" dur="500"/>
                                        <p:tgtEl>
                                          <p:spTgt spid="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gradFill rotWithShape="1">
          <a:gsLst>
            <a:gs pos="23000">
              <a:schemeClr val="accent1">
                <a:lumMod val="40000"/>
                <a:lumOff val="60000"/>
                <a:alpha val="74000"/>
              </a:schemeClr>
            </a:gs>
            <a:gs pos="50000">
              <a:srgbClr val="FF99FF">
                <a:alpha val="67000"/>
              </a:srgbClr>
            </a:gs>
            <a:gs pos="80000">
              <a:schemeClr val="accent4">
                <a:lumMod val="60000"/>
                <a:lumOff val="40000"/>
                <a:alpha val="72000"/>
              </a:schemeClr>
            </a:gs>
          </a:gsLst>
          <a:lin ang="5400000" scaled="0"/>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10600" y="6356350"/>
            <a:ext cx="3501108" cy="365125"/>
          </a:xfrm>
        </p:spPr>
        <p:txBody>
          <a:bodyPr/>
          <a:lstStyle/>
          <a:p>
            <a:fld id="{0B555D82-D20F-4DB7-B3E9-7B7EAC2F87A9}" type="slidenum">
              <a:rPr lang="en-US" smtClean="0">
                <a:solidFill>
                  <a:schemeClr val="tx1"/>
                </a:solidFill>
              </a:rPr>
              <a:t>72</a:t>
            </a:fld>
            <a:endParaRPr lang="en-US" dirty="0">
              <a:solidFill>
                <a:schemeClr val="tx1"/>
              </a:solidFill>
            </a:endParaRPr>
          </a:p>
        </p:txBody>
      </p:sp>
      <p:sp>
        <p:nvSpPr>
          <p:cNvPr id="14" name="Title 1"/>
          <p:cNvSpPr>
            <a:spLocks noGrp="1"/>
          </p:cNvSpPr>
          <p:nvPr>
            <p:ph type="title"/>
          </p:nvPr>
        </p:nvSpPr>
        <p:spPr>
          <a:xfrm>
            <a:off x="7285845" y="126548"/>
            <a:ext cx="4641989" cy="4297305"/>
          </a:xfrm>
          <a:noFill/>
          <a:ln w="57150">
            <a:noFill/>
          </a:ln>
          <a:effectLst>
            <a:glow rad="228600">
              <a:schemeClr val="accent4">
                <a:satMod val="175000"/>
                <a:alpha val="40000"/>
              </a:schemeClr>
            </a:glow>
          </a:effectLst>
          <a:scene3d>
            <a:camera prst="orthographicFront"/>
            <a:lightRig rig="threePt" dir="t"/>
          </a:scene3d>
          <a:sp3d>
            <a:bevelT w="114300" prst="artDeco"/>
          </a:sp3d>
        </p:spPr>
        <p:txBody>
          <a:bodyPr>
            <a:normAutofit/>
            <a:sp3d extrusionH="57150">
              <a:bevelT w="82550" h="38100" prst="coolSlant"/>
            </a:sp3d>
          </a:bodyPr>
          <a:lstStyle/>
          <a:p>
            <a:pPr algn="ctr"/>
            <a:r>
              <a:rPr lang="en-US" sz="3600" b="1" dirty="0">
                <a:solidFill>
                  <a:schemeClr val="accent5">
                    <a:lumMod val="75000"/>
                  </a:schemeClr>
                </a:solidFill>
                <a:latin typeface="+mn-lt"/>
              </a:rPr>
              <a:t>In preparation for </a:t>
            </a:r>
            <a:br>
              <a:rPr lang="en-US" sz="3600" b="1" dirty="0">
                <a:solidFill>
                  <a:schemeClr val="accent5">
                    <a:lumMod val="75000"/>
                  </a:schemeClr>
                </a:solidFill>
                <a:latin typeface="+mn-lt"/>
              </a:rPr>
            </a:br>
            <a:r>
              <a:rPr lang="en-US" sz="3600" b="1" dirty="0">
                <a:solidFill>
                  <a:schemeClr val="accent5">
                    <a:lumMod val="75000"/>
                  </a:schemeClr>
                </a:solidFill>
                <a:latin typeface="+mn-lt"/>
              </a:rPr>
              <a:t>John 7 </a:t>
            </a:r>
            <a:r>
              <a:rPr lang="en-US" sz="2800" b="1" dirty="0">
                <a:solidFill>
                  <a:srgbClr val="00B0F0"/>
                </a:solidFill>
                <a:latin typeface="+mn-lt"/>
              </a:rPr>
              <a:t>Part 2,</a:t>
            </a:r>
            <a:r>
              <a:rPr lang="en-US" sz="2800" b="1" dirty="0">
                <a:solidFill>
                  <a:schemeClr val="accent5">
                    <a:lumMod val="75000"/>
                  </a:schemeClr>
                </a:solidFill>
                <a:latin typeface="+mn-lt"/>
              </a:rPr>
              <a:t> </a:t>
            </a:r>
            <a:r>
              <a:rPr lang="en-US" sz="3600" b="1" dirty="0">
                <a:solidFill>
                  <a:schemeClr val="accent5">
                    <a:lumMod val="75000"/>
                  </a:schemeClr>
                </a:solidFill>
                <a:latin typeface="+mn-lt"/>
              </a:rPr>
              <a:t>this</a:t>
            </a:r>
            <a:br>
              <a:rPr lang="en-US" sz="3600" b="1" dirty="0">
                <a:solidFill>
                  <a:schemeClr val="accent5">
                    <a:lumMod val="75000"/>
                  </a:schemeClr>
                </a:solidFill>
                <a:latin typeface="+mn-lt"/>
              </a:rPr>
            </a:br>
            <a:r>
              <a:rPr lang="en-US" sz="3600" b="1" dirty="0">
                <a:solidFill>
                  <a:schemeClr val="accent5">
                    <a:lumMod val="75000"/>
                  </a:schemeClr>
                </a:solidFill>
                <a:latin typeface="+mn-lt"/>
              </a:rPr>
              <a:t>#4.10 teaching shows the calendar dating </a:t>
            </a:r>
            <a:br>
              <a:rPr lang="en-US" sz="3600" b="1" dirty="0">
                <a:solidFill>
                  <a:schemeClr val="accent5">
                    <a:lumMod val="75000"/>
                  </a:schemeClr>
                </a:solidFill>
                <a:latin typeface="+mn-lt"/>
              </a:rPr>
            </a:br>
            <a:r>
              <a:rPr lang="en-US" sz="3600" b="1" dirty="0">
                <a:solidFill>
                  <a:schemeClr val="accent5">
                    <a:lumMod val="75000"/>
                  </a:schemeClr>
                </a:solidFill>
                <a:latin typeface="+mn-lt"/>
              </a:rPr>
              <a:t>for Israel from years </a:t>
            </a:r>
            <a:br>
              <a:rPr lang="en-US" sz="3600" b="1" dirty="0">
                <a:solidFill>
                  <a:schemeClr val="accent5">
                    <a:lumMod val="75000"/>
                  </a:schemeClr>
                </a:solidFill>
                <a:latin typeface="+mn-lt"/>
              </a:rPr>
            </a:br>
            <a:r>
              <a:rPr lang="en-US" sz="3600" b="1" dirty="0">
                <a:solidFill>
                  <a:schemeClr val="accent5">
                    <a:lumMod val="75000"/>
                  </a:schemeClr>
                </a:solidFill>
                <a:latin typeface="+mn-lt"/>
              </a:rPr>
              <a:t>26-29 &amp; 31-34 CE.</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56" y="1918246"/>
            <a:ext cx="7212227" cy="4056878"/>
          </a:xfrm>
          <a:prstGeom prst="roundRect">
            <a:avLst>
              <a:gd name="adj" fmla="val 0"/>
            </a:avLst>
          </a:prstGeom>
          <a:solidFill>
            <a:srgbClr val="FFFFFF">
              <a:shade val="85000"/>
            </a:srgbClr>
          </a:solidFill>
          <a:ln>
            <a:noFill/>
          </a:ln>
          <a:effectLst>
            <a:outerShdw blurRad="190500" dist="228600" dir="2700000" algn="ctr">
              <a:srgbClr val="000000">
                <a:alpha val="30000"/>
              </a:srgbClr>
            </a:outerShdw>
            <a:reflection blurRad="12700" stA="38000" endPos="28000" dist="5000" dir="5400000" sy="-100000" algn="bl" rotWithShape="0"/>
          </a:effectLst>
          <a:scene3d>
            <a:camera prst="isometricOffAxis1Right"/>
            <a:lightRig rig="glow" dir="t">
              <a:rot lat="0" lon="0" rev="4800000"/>
            </a:lightRig>
          </a:scene3d>
          <a:sp3d prstMaterial="matte">
            <a:bevelT w="127000" h="63500"/>
          </a:sp3d>
        </p:spPr>
      </p:pic>
      <p:sp>
        <p:nvSpPr>
          <p:cNvPr id="16" name="Rectangle 15"/>
          <p:cNvSpPr/>
          <p:nvPr/>
        </p:nvSpPr>
        <p:spPr>
          <a:xfrm>
            <a:off x="790361" y="284676"/>
            <a:ext cx="10204881" cy="1341586"/>
          </a:xfrm>
          <a:prstGeom prst="rect">
            <a:avLst/>
          </a:prstGeom>
          <a:noFill/>
        </p:spPr>
        <p:txBody>
          <a:bodyPr wrap="square">
            <a:spAutoFit/>
            <a:scene3d>
              <a:camera prst="isometricOffAxis1Right"/>
              <a:lightRig rig="threePt" dir="t"/>
            </a:scene3d>
          </a:bodyPr>
          <a:lstStyle/>
          <a:p>
            <a:pPr>
              <a:lnSpc>
                <a:spcPct val="115000"/>
              </a:lnSpc>
              <a:spcAft>
                <a:spcPts val="1000"/>
              </a:spcAft>
            </a:pPr>
            <a:r>
              <a:rPr lang="en-US" sz="2400" b="1" dirty="0">
                <a:latin typeface="Calibri" panose="020F0502020204030204" pitchFamily="34" charset="0"/>
                <a:ea typeface="Calibri" panose="020F0502020204030204" pitchFamily="34" charset="0"/>
                <a:cs typeface="Times New Roman" panose="02020603050405020304" pitchFamily="18" charset="0"/>
              </a:rPr>
              <a:t>4.10  Yahusha’s Crucifixion Year Part 1 </a:t>
            </a:r>
            <a:br>
              <a:rPr lang="en-US" sz="2400" b="1" dirty="0">
                <a:latin typeface="Calibri" panose="020F0502020204030204" pitchFamily="34" charset="0"/>
                <a:ea typeface="Calibri" panose="020F0502020204030204" pitchFamily="34" charset="0"/>
                <a:cs typeface="Times New Roman" panose="02020603050405020304" pitchFamily="18" charset="0"/>
              </a:rPr>
            </a:br>
            <a:r>
              <a:rPr lang="en-US" sz="2400" b="1"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https://studythecalendar.com/4-10-yahushas-crucifixion-year-part-1/</a:t>
            </a:r>
            <a:r>
              <a:rPr lang="en-US" sz="2400" b="1" dirty="0">
                <a:latin typeface="Calibri" panose="020F0502020204030204" pitchFamily="34" charset="0"/>
                <a:ea typeface="Calibri" panose="020F0502020204030204" pitchFamily="34" charset="0"/>
                <a:cs typeface="Times New Roman" panose="02020603050405020304" pitchFamily="18" charset="0"/>
              </a:rPr>
              <a:t> </a:t>
            </a:r>
            <a:br>
              <a:rPr lang="en-US" sz="2400" b="1" dirty="0">
                <a:latin typeface="Calibri" panose="020F0502020204030204" pitchFamily="34" charset="0"/>
                <a:ea typeface="Calibri" panose="020F0502020204030204" pitchFamily="34" charset="0"/>
                <a:cs typeface="Times New Roman" panose="02020603050405020304" pitchFamily="18" charset="0"/>
              </a:rPr>
            </a:br>
            <a:r>
              <a:rPr lang="en-US" sz="2400" b="1" dirty="0" err="1">
                <a:latin typeface="Calibri" panose="020F0502020204030204" pitchFamily="34" charset="0"/>
                <a:ea typeface="Calibri" panose="020F0502020204030204" pitchFamily="34" charset="0"/>
                <a:cs typeface="Times New Roman" panose="02020603050405020304" pitchFamily="18" charset="0"/>
              </a:rPr>
              <a:t>Youtube</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CA" sz="2400" b="1"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4"/>
              </a:rPr>
              <a:t>https://youtu.be/-0sgiri4LuI</a:t>
            </a:r>
            <a:r>
              <a:rPr lang="en-CA" sz="2400" b="1"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7" name="Rectangle 16"/>
          <p:cNvSpPr/>
          <p:nvPr/>
        </p:nvSpPr>
        <p:spPr>
          <a:xfrm>
            <a:off x="6952343" y="3782566"/>
            <a:ext cx="5192880" cy="3046988"/>
          </a:xfrm>
          <a:prstGeom prst="rect">
            <a:avLst/>
          </a:prstGeom>
          <a:solidFill>
            <a:schemeClr val="accent4">
              <a:lumMod val="20000"/>
              <a:lumOff val="80000"/>
            </a:schemeClr>
          </a:solidFill>
          <a:effectLst>
            <a:softEdge rad="317500"/>
          </a:effectLst>
        </p:spPr>
        <p:txBody>
          <a:bodyPr wrap="square">
            <a:spAutoFit/>
            <a:scene3d>
              <a:camera prst="orthographicFront"/>
              <a:lightRig rig="threePt" dir="t"/>
            </a:scene3d>
            <a:sp3d extrusionH="57150">
              <a:bevelT w="38100" h="38100"/>
            </a:sp3d>
          </a:bodyPr>
          <a:lstStyle/>
          <a:p>
            <a:pPr algn="ctr"/>
            <a:r>
              <a:rPr lang="en-US" sz="2400" b="1"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rPr>
              <a:t>Each of these 8 years can be checked </a:t>
            </a:r>
            <a:br>
              <a:rPr lang="en-US" sz="2400" b="1"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rPr>
            </a:br>
            <a:r>
              <a:rPr lang="en-US" sz="2400" b="1"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rPr>
              <a:t>to see </a:t>
            </a:r>
            <a:r>
              <a:rPr lang="en-US" sz="2400" b="1" dirty="0">
                <a:solidFill>
                  <a:srgbClr val="FF6600"/>
                </a:solidFill>
                <a:latin typeface="Calibri" panose="020F0502020204030204" pitchFamily="34" charset="0"/>
                <a:ea typeface="Calibri" panose="020F0502020204030204" pitchFamily="34" charset="0"/>
                <a:cs typeface="Times New Roman" panose="02020603050405020304" pitchFamily="18" charset="0"/>
              </a:rPr>
              <a:t>where the Lunar Sukkot dates are found; </a:t>
            </a:r>
            <a:r>
              <a:rPr lang="en-US" sz="2400" b="1"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rPr>
              <a:t>and also, if any other year </a:t>
            </a:r>
            <a:br>
              <a:rPr lang="en-US" sz="2400" b="1"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rPr>
            </a:br>
            <a:r>
              <a:rPr lang="en-US" sz="2400" b="1"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rPr>
              <a:t>aligns better to John 7 than 29 CE.</a:t>
            </a:r>
            <a:br>
              <a:rPr lang="en-US" sz="2400" b="1"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rPr>
            </a:br>
            <a:r>
              <a:rPr lang="en-US" sz="2400" b="1"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rPr>
              <a:t> Will this satisfy the requirement for “</a:t>
            </a:r>
            <a:r>
              <a:rPr lang="en-US" sz="2400" b="1" u="sng" dirty="0">
                <a:solidFill>
                  <a:srgbClr val="CC00FF"/>
                </a:solidFill>
                <a:latin typeface="Calibri" panose="020F0502020204030204" pitchFamily="34" charset="0"/>
                <a:ea typeface="Calibri" panose="020F0502020204030204" pitchFamily="34" charset="0"/>
                <a:cs typeface="Times New Roman" panose="02020603050405020304" pitchFamily="18" charset="0"/>
              </a:rPr>
              <a:t>the</a:t>
            </a:r>
            <a:r>
              <a:rPr lang="en-US" sz="2400" b="1"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2400" b="1" u="sng" dirty="0">
                <a:solidFill>
                  <a:srgbClr val="CC00FF"/>
                </a:solidFill>
                <a:effectLst>
                  <a:outerShdw blurRad="50800" dist="50800" dir="5400000" algn="ctr" rotWithShape="0">
                    <a:srgbClr val="00FF00"/>
                  </a:outerShdw>
                </a:effectLst>
                <a:latin typeface="Calibri" panose="020F0502020204030204" pitchFamily="34" charset="0"/>
                <a:ea typeface="Calibri" panose="020F0502020204030204" pitchFamily="34" charset="0"/>
                <a:cs typeface="Times New Roman" panose="02020603050405020304" pitchFamily="18" charset="0"/>
              </a:rPr>
              <a:t>12 hour calendar offset</a:t>
            </a:r>
            <a:r>
              <a:rPr lang="en-US" sz="2400" b="1" dirty="0">
                <a:solidFill>
                  <a:srgbClr val="CC00FF"/>
                </a:solidFill>
                <a:effectLst>
                  <a:outerShdw blurRad="50800" dist="50800" dir="5400000" algn="ctr" rotWithShape="0">
                    <a:srgbClr val="00FF00"/>
                  </a:outerShdw>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rPr>
              <a:t>on the </a:t>
            </a:r>
            <a:br>
              <a:rPr lang="en-US" sz="2400" b="1"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rPr>
            </a:br>
            <a:r>
              <a:rPr lang="en-US" sz="2400" b="1"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rPr>
              <a:t>4</a:t>
            </a:r>
            <a:r>
              <a:rPr lang="en-US" sz="2400" b="1" baseline="30000"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rPr>
              <a:t>th</a:t>
            </a:r>
            <a:r>
              <a:rPr lang="en-US" sz="2400" b="1"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rPr>
              <a:t> cycle </a:t>
            </a:r>
            <a:r>
              <a:rPr lang="en-US" sz="24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Passover</a:t>
            </a:r>
            <a:r>
              <a:rPr lang="en-US" sz="2400" b="1"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2400" b="1" u="sng" dirty="0">
                <a:solidFill>
                  <a:srgbClr val="FF6600"/>
                </a:solidFill>
                <a:latin typeface="Calibri" panose="020F0502020204030204" pitchFamily="34" charset="0"/>
                <a:ea typeface="Calibri" panose="020F0502020204030204" pitchFamily="34" charset="0"/>
                <a:cs typeface="Times New Roman" panose="02020603050405020304" pitchFamily="18" charset="0"/>
              </a:rPr>
              <a:t>in</a:t>
            </a:r>
            <a:r>
              <a:rPr lang="en-US" sz="2400" b="1" dirty="0">
                <a:solidFill>
                  <a:srgbClr val="FF6600"/>
                </a:solidFill>
                <a:latin typeface="Calibri" panose="020F0502020204030204" pitchFamily="34" charset="0"/>
                <a:ea typeface="Calibri" panose="020F0502020204030204" pitchFamily="34" charset="0"/>
                <a:cs typeface="Times New Roman" panose="02020603050405020304" pitchFamily="18" charset="0"/>
              </a:rPr>
              <a:t> </a:t>
            </a:r>
            <a:r>
              <a:rPr lang="en-US" sz="2400" b="1" u="sng" dirty="0">
                <a:solidFill>
                  <a:srgbClr val="FF6600"/>
                </a:solidFill>
                <a:latin typeface="Calibri" panose="020F0502020204030204" pitchFamily="34" charset="0"/>
                <a:ea typeface="Calibri" panose="020F0502020204030204" pitchFamily="34" charset="0"/>
                <a:cs typeface="Times New Roman" panose="02020603050405020304" pitchFamily="18" charset="0"/>
              </a:rPr>
              <a:t>the</a:t>
            </a:r>
            <a:r>
              <a:rPr lang="en-US" sz="2400" b="1" dirty="0">
                <a:solidFill>
                  <a:srgbClr val="FF6600"/>
                </a:solidFill>
                <a:latin typeface="Calibri" panose="020F0502020204030204" pitchFamily="34" charset="0"/>
                <a:ea typeface="Calibri" panose="020F0502020204030204" pitchFamily="34" charset="0"/>
                <a:cs typeface="Times New Roman" panose="02020603050405020304" pitchFamily="18" charset="0"/>
              </a:rPr>
              <a:t> </a:t>
            </a:r>
            <a:r>
              <a:rPr lang="en-US" sz="2400" b="1" u="sng" dirty="0">
                <a:solidFill>
                  <a:srgbClr val="FF6600"/>
                </a:solidFill>
                <a:latin typeface="Calibri" panose="020F0502020204030204" pitchFamily="34" charset="0"/>
                <a:ea typeface="Calibri" panose="020F0502020204030204" pitchFamily="34" charset="0"/>
                <a:cs typeface="Times New Roman" panose="02020603050405020304" pitchFamily="18" charset="0"/>
              </a:rPr>
              <a:t>next</a:t>
            </a:r>
            <a:r>
              <a:rPr lang="en-US" sz="2400" b="1" dirty="0">
                <a:solidFill>
                  <a:srgbClr val="FF6600"/>
                </a:solidFill>
                <a:latin typeface="Calibri" panose="020F0502020204030204" pitchFamily="34" charset="0"/>
                <a:ea typeface="Calibri" panose="020F0502020204030204" pitchFamily="34" charset="0"/>
                <a:cs typeface="Times New Roman" panose="02020603050405020304" pitchFamily="18" charset="0"/>
              </a:rPr>
              <a:t> y</a:t>
            </a:r>
            <a:r>
              <a:rPr lang="en-US" sz="2400" b="1" u="sng" dirty="0">
                <a:solidFill>
                  <a:srgbClr val="FF6600"/>
                </a:solidFill>
                <a:latin typeface="Calibri" panose="020F0502020204030204" pitchFamily="34" charset="0"/>
                <a:ea typeface="Calibri" panose="020F0502020204030204" pitchFamily="34" charset="0"/>
                <a:cs typeface="Times New Roman" panose="02020603050405020304" pitchFamily="18" charset="0"/>
              </a:rPr>
              <a:t>ear</a:t>
            </a:r>
            <a:r>
              <a:rPr lang="en-US" sz="2400" b="1" dirty="0">
                <a:solidFill>
                  <a:srgbClr val="FF6600"/>
                </a:solidFill>
                <a:latin typeface="Calibri" panose="020F0502020204030204" pitchFamily="34" charset="0"/>
                <a:ea typeface="Calibri" panose="020F0502020204030204" pitchFamily="34" charset="0"/>
                <a:cs typeface="Times New Roman" panose="02020603050405020304" pitchFamily="18" charset="0"/>
              </a:rPr>
              <a:t>?</a:t>
            </a:r>
            <a:br>
              <a:rPr lang="en-US" sz="2400" b="1" dirty="0">
                <a:solidFill>
                  <a:srgbClr val="FF6600"/>
                </a:solidFill>
                <a:latin typeface="Calibri" panose="020F0502020204030204" pitchFamily="34" charset="0"/>
                <a:ea typeface="Calibri" panose="020F0502020204030204" pitchFamily="34" charset="0"/>
                <a:cs typeface="Times New Roman" panose="02020603050405020304" pitchFamily="18" charset="0"/>
              </a:rPr>
            </a:br>
            <a:r>
              <a:rPr lang="en-US" sz="2400" b="1" dirty="0">
                <a:solidFill>
                  <a:srgbClr val="CC0099"/>
                </a:solidFill>
                <a:latin typeface="Calibri" panose="020F0502020204030204" pitchFamily="34" charset="0"/>
                <a:ea typeface="Calibri" panose="020F0502020204030204" pitchFamily="34" charset="0"/>
                <a:cs typeface="Times New Roman" panose="02020603050405020304" pitchFamily="18" charset="0"/>
              </a:rPr>
              <a:t>~ Join us for Part 2! ~</a:t>
            </a:r>
            <a:endParaRPr lang="en-CA" sz="2400" b="1" dirty="0">
              <a:solidFill>
                <a:srgbClr val="FF6600"/>
              </a:solidFill>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808" y="892290"/>
            <a:ext cx="1985837" cy="218478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0" name="TextBox 9"/>
          <p:cNvSpPr txBox="1"/>
          <p:nvPr/>
        </p:nvSpPr>
        <p:spPr>
          <a:xfrm>
            <a:off x="3394588" y="5644573"/>
            <a:ext cx="4028993" cy="1200329"/>
          </a:xfrm>
          <a:prstGeom prst="rect">
            <a:avLst/>
          </a:prstGeom>
          <a:noFill/>
        </p:spPr>
        <p:txBody>
          <a:bodyPr wrap="square" rtlCol="0">
            <a:spAutoFit/>
            <a:scene3d>
              <a:camera prst="perspectiveHeroicExtremeRightFacing"/>
              <a:lightRig rig="threePt" dir="t"/>
            </a:scene3d>
            <a:sp3d extrusionH="57150">
              <a:bevelT w="38100" h="38100"/>
            </a:sp3d>
          </a:bodyPr>
          <a:lstStyle/>
          <a:p>
            <a:pPr algn="ctr"/>
            <a:r>
              <a:rPr lang="en-US" sz="7200" b="1" dirty="0">
                <a:solidFill>
                  <a:srgbClr val="0070C0"/>
                </a:solidFill>
                <a:effectLst>
                  <a:outerShdw blurRad="60007" dist="310007" dir="7680000" sy="30000" kx="1300200" algn="ctr" rotWithShape="0">
                    <a:prstClr val="black">
                      <a:alpha val="32000"/>
                    </a:prstClr>
                  </a:outerShdw>
                </a:effectLst>
                <a:latin typeface="Edwardian Script ITC" panose="030303020407070D0804" pitchFamily="66" charset="0"/>
              </a:rPr>
              <a:t>The End</a:t>
            </a:r>
            <a:endParaRPr lang="en-CA" sz="7200" b="1" dirty="0">
              <a:solidFill>
                <a:srgbClr val="0070C0"/>
              </a:solidFill>
              <a:latin typeface="Edwardian Script ITC" panose="030303020407070D0804" pitchFamily="66" charset="0"/>
            </a:endParaRPr>
          </a:p>
        </p:txBody>
      </p:sp>
      <p:pic>
        <p:nvPicPr>
          <p:cNvPr id="12" name="Picture 11"/>
          <p:cNvPicPr>
            <a:picLocks noChangeAspect="1"/>
          </p:cNvPicPr>
          <p:nvPr/>
        </p:nvPicPr>
        <p:blipFill rotWithShape="1">
          <a:blip r:embed="rId6">
            <a:duotone>
              <a:schemeClr val="accent1">
                <a:shade val="45000"/>
                <a:satMod val="135000"/>
              </a:schemeClr>
              <a:prstClr val="white"/>
            </a:duotone>
            <a:extLst>
              <a:ext uri="{28A0092B-C50C-407E-A947-70E740481C1C}">
                <a14:useLocalDpi xmlns:a14="http://schemas.microsoft.com/office/drawing/2010/main" val="0"/>
              </a:ext>
            </a:extLst>
          </a:blip>
          <a:srcRect t="43443" b="1"/>
          <a:stretch/>
        </p:blipFill>
        <p:spPr>
          <a:xfrm>
            <a:off x="1998057" y="84129"/>
            <a:ext cx="1579925" cy="717722"/>
          </a:xfrm>
          <a:prstGeom prst="rect">
            <a:avLst/>
          </a:prstGeom>
          <a:noFill/>
          <a:ln>
            <a:noFill/>
          </a:ln>
          <a:effectLst>
            <a:glow rad="139700">
              <a:srgbClr val="34E9FC">
                <a:alpha val="28000"/>
              </a:srgbClr>
            </a:glow>
          </a:effectLst>
          <a:scene3d>
            <a:camera prst="isometricOffAxis1Right"/>
            <a:lightRig rig="threePt" dir="t"/>
          </a:scene3d>
        </p:spPr>
      </p:pic>
      <p:pic>
        <p:nvPicPr>
          <p:cNvPr id="13" name="Picture 12"/>
          <p:cNvPicPr>
            <a:picLocks noChangeAspect="1"/>
          </p:cNvPicPr>
          <p:nvPr/>
        </p:nvPicPr>
        <p:blipFill rotWithShape="1">
          <a:blip r:embed="rId6">
            <a:duotone>
              <a:schemeClr val="accent1">
                <a:shade val="45000"/>
                <a:satMod val="135000"/>
              </a:schemeClr>
              <a:prstClr val="white"/>
            </a:duotone>
            <a:extLst>
              <a:ext uri="{28A0092B-C50C-407E-A947-70E740481C1C}">
                <a14:useLocalDpi xmlns:a14="http://schemas.microsoft.com/office/drawing/2010/main" val="0"/>
              </a:ext>
            </a:extLst>
          </a:blip>
          <a:srcRect b="49567"/>
          <a:stretch/>
        </p:blipFill>
        <p:spPr>
          <a:xfrm>
            <a:off x="536702" y="175893"/>
            <a:ext cx="1579925" cy="640008"/>
          </a:xfrm>
          <a:prstGeom prst="rect">
            <a:avLst/>
          </a:prstGeom>
          <a:noFill/>
          <a:ln>
            <a:noFill/>
          </a:ln>
          <a:effectLst>
            <a:glow rad="139700">
              <a:srgbClr val="34E9FC">
                <a:alpha val="28000"/>
              </a:srgbClr>
            </a:glow>
          </a:effectLst>
          <a:scene3d>
            <a:camera prst="isometricOffAxis1Right"/>
            <a:lightRig rig="threePt" dir="t"/>
          </a:scene3d>
        </p:spPr>
      </p:pic>
    </p:spTree>
    <p:extLst>
      <p:ext uri="{BB962C8B-B14F-4D97-AF65-F5344CB8AC3E}">
        <p14:creationId xmlns:p14="http://schemas.microsoft.com/office/powerpoint/2010/main" val="154796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750" fill="hold"/>
                                        <p:tgtEl>
                                          <p:spTgt spid="13"/>
                                        </p:tgtEl>
                                        <p:attrNameLst>
                                          <p:attrName>ppt_w</p:attrName>
                                        </p:attrNameLst>
                                      </p:cBhvr>
                                      <p:tavLst>
                                        <p:tav tm="0">
                                          <p:val>
                                            <p:fltVal val="0"/>
                                          </p:val>
                                        </p:tav>
                                        <p:tav tm="100000">
                                          <p:val>
                                            <p:strVal val="#ppt_w"/>
                                          </p:val>
                                        </p:tav>
                                      </p:tavLst>
                                    </p:anim>
                                    <p:anim calcmode="lin" valueType="num">
                                      <p:cBhvr>
                                        <p:cTn id="8" dur="750" fill="hold"/>
                                        <p:tgtEl>
                                          <p:spTgt spid="13"/>
                                        </p:tgtEl>
                                        <p:attrNameLst>
                                          <p:attrName>ppt_h</p:attrName>
                                        </p:attrNameLst>
                                      </p:cBhvr>
                                      <p:tavLst>
                                        <p:tav tm="0">
                                          <p:val>
                                            <p:fltVal val="0"/>
                                          </p:val>
                                        </p:tav>
                                        <p:tav tm="100000">
                                          <p:val>
                                            <p:strVal val="#ppt_h"/>
                                          </p:val>
                                        </p:tav>
                                      </p:tavLst>
                                    </p:anim>
                                    <p:animEffect transition="in" filter="fade">
                                      <p:cBhvr>
                                        <p:cTn id="9" dur="750"/>
                                        <p:tgtEl>
                                          <p:spTgt spid="13"/>
                                        </p:tgtEl>
                                      </p:cBhvr>
                                    </p:animEffect>
                                  </p:childTnLst>
                                </p:cTn>
                              </p:par>
                            </p:childTnLst>
                          </p:cTn>
                        </p:par>
                        <p:par>
                          <p:cTn id="10" fill="hold">
                            <p:stCondLst>
                              <p:cond delay="750"/>
                            </p:stCondLst>
                            <p:childTnLst>
                              <p:par>
                                <p:cTn id="11" presetID="53" presetClass="entr" presetSubtype="16"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750" fill="hold"/>
                                        <p:tgtEl>
                                          <p:spTgt spid="12"/>
                                        </p:tgtEl>
                                        <p:attrNameLst>
                                          <p:attrName>ppt_w</p:attrName>
                                        </p:attrNameLst>
                                      </p:cBhvr>
                                      <p:tavLst>
                                        <p:tav tm="0">
                                          <p:val>
                                            <p:fltVal val="0"/>
                                          </p:val>
                                        </p:tav>
                                        <p:tav tm="100000">
                                          <p:val>
                                            <p:strVal val="#ppt_w"/>
                                          </p:val>
                                        </p:tav>
                                      </p:tavLst>
                                    </p:anim>
                                    <p:anim calcmode="lin" valueType="num">
                                      <p:cBhvr>
                                        <p:cTn id="14" dur="750" fill="hold"/>
                                        <p:tgtEl>
                                          <p:spTgt spid="12"/>
                                        </p:tgtEl>
                                        <p:attrNameLst>
                                          <p:attrName>ppt_h</p:attrName>
                                        </p:attrNameLst>
                                      </p:cBhvr>
                                      <p:tavLst>
                                        <p:tav tm="0">
                                          <p:val>
                                            <p:fltVal val="0"/>
                                          </p:val>
                                        </p:tav>
                                        <p:tav tm="100000">
                                          <p:val>
                                            <p:strVal val="#ppt_h"/>
                                          </p:val>
                                        </p:tav>
                                      </p:tavLst>
                                    </p:anim>
                                    <p:animEffect transition="in" filter="fade">
                                      <p:cBhvr>
                                        <p:cTn id="15" dur="750"/>
                                        <p:tgtEl>
                                          <p:spTgt spid="1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1250"/>
                                        <p:tgtEl>
                                          <p:spTgt spid="16"/>
                                        </p:tgtEl>
                                      </p:cBhvr>
                                    </p:animEffect>
                                  </p:childTnLst>
                                </p:cTn>
                              </p:par>
                            </p:childTnLst>
                          </p:cTn>
                        </p:par>
                        <p:par>
                          <p:cTn id="20" fill="hold">
                            <p:stCondLst>
                              <p:cond delay="2750"/>
                            </p:stCondLst>
                            <p:childTnLst>
                              <p:par>
                                <p:cTn id="21" presetID="42" presetClass="entr" presetSubtype="0" fill="hold" grpId="0" nodeType="afterEffect">
                                  <p:stCondLst>
                                    <p:cond delay="125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500"/>
                                        <p:tgtEl>
                                          <p:spTgt spid="14"/>
                                        </p:tgtEl>
                                      </p:cBhvr>
                                    </p:animEffect>
                                    <p:anim calcmode="lin" valueType="num">
                                      <p:cBhvr>
                                        <p:cTn id="24" dur="1500" fill="hold"/>
                                        <p:tgtEl>
                                          <p:spTgt spid="14"/>
                                        </p:tgtEl>
                                        <p:attrNameLst>
                                          <p:attrName>ppt_x</p:attrName>
                                        </p:attrNameLst>
                                      </p:cBhvr>
                                      <p:tavLst>
                                        <p:tav tm="0">
                                          <p:val>
                                            <p:strVal val="#ppt_x"/>
                                          </p:val>
                                        </p:tav>
                                        <p:tav tm="100000">
                                          <p:val>
                                            <p:strVal val="#ppt_x"/>
                                          </p:val>
                                        </p:tav>
                                      </p:tavLst>
                                    </p:anim>
                                    <p:anim calcmode="lin" valueType="num">
                                      <p:cBhvr>
                                        <p:cTn id="25" dur="1500" fill="hold"/>
                                        <p:tgtEl>
                                          <p:spTgt spid="14"/>
                                        </p:tgtEl>
                                        <p:attrNameLst>
                                          <p:attrName>ppt_y</p:attrName>
                                        </p:attrNameLst>
                                      </p:cBhvr>
                                      <p:tavLst>
                                        <p:tav tm="0">
                                          <p:val>
                                            <p:strVal val="#ppt_y+.1"/>
                                          </p:val>
                                        </p:tav>
                                        <p:tav tm="100000">
                                          <p:val>
                                            <p:strVal val="#ppt_y"/>
                                          </p:val>
                                        </p:tav>
                                      </p:tavLst>
                                    </p:anim>
                                  </p:childTnLst>
                                </p:cTn>
                              </p:par>
                            </p:childTnLst>
                          </p:cTn>
                        </p:par>
                        <p:par>
                          <p:cTn id="26" fill="hold">
                            <p:stCondLst>
                              <p:cond delay="5500"/>
                            </p:stCondLst>
                            <p:childTnLst>
                              <p:par>
                                <p:cTn id="27" presetID="42" presetClass="entr" presetSubtype="0" fill="hold" grpId="0" nodeType="afterEffect">
                                  <p:stCondLst>
                                    <p:cond delay="1000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500"/>
                                        <p:tgtEl>
                                          <p:spTgt spid="17"/>
                                        </p:tgtEl>
                                      </p:cBhvr>
                                    </p:animEffect>
                                    <p:anim calcmode="lin" valueType="num">
                                      <p:cBhvr>
                                        <p:cTn id="30" dur="1500" fill="hold"/>
                                        <p:tgtEl>
                                          <p:spTgt spid="17"/>
                                        </p:tgtEl>
                                        <p:attrNameLst>
                                          <p:attrName>ppt_x</p:attrName>
                                        </p:attrNameLst>
                                      </p:cBhvr>
                                      <p:tavLst>
                                        <p:tav tm="0">
                                          <p:val>
                                            <p:strVal val="#ppt_x"/>
                                          </p:val>
                                        </p:tav>
                                        <p:tav tm="100000">
                                          <p:val>
                                            <p:strVal val="#ppt_x"/>
                                          </p:val>
                                        </p:tav>
                                      </p:tavLst>
                                    </p:anim>
                                    <p:anim calcmode="lin" valueType="num">
                                      <p:cBhvr>
                                        <p:cTn id="31" dur="1500" fill="hold"/>
                                        <p:tgtEl>
                                          <p:spTgt spid="17"/>
                                        </p:tgtEl>
                                        <p:attrNameLst>
                                          <p:attrName>ppt_y</p:attrName>
                                        </p:attrNameLst>
                                      </p:cBhvr>
                                      <p:tavLst>
                                        <p:tav tm="0">
                                          <p:val>
                                            <p:strVal val="#ppt_y+.1"/>
                                          </p:val>
                                        </p:tav>
                                        <p:tav tm="100000">
                                          <p:val>
                                            <p:strVal val="#ppt_y"/>
                                          </p:val>
                                        </p:tav>
                                      </p:tavLst>
                                    </p:anim>
                                  </p:childTnLst>
                                </p:cTn>
                              </p:par>
                            </p:childTnLst>
                          </p:cTn>
                        </p:par>
                        <p:par>
                          <p:cTn id="32" fill="hold">
                            <p:stCondLst>
                              <p:cond delay="17000"/>
                            </p:stCondLst>
                            <p:childTnLst>
                              <p:par>
                                <p:cTn id="33" presetID="22" presetClass="entr" presetSubtype="8" fill="hold" grpId="0" nodeType="afterEffect">
                                  <p:stCondLst>
                                    <p:cond delay="1100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animBg="1"/>
      <p:bldP spid="10"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249229" y="6401292"/>
            <a:ext cx="2743200" cy="365125"/>
          </a:xfrm>
        </p:spPr>
        <p:txBody>
          <a:bodyPr/>
          <a:lstStyle/>
          <a:p>
            <a:fld id="{0B555D82-D20F-4DB7-B3E9-7B7EAC2F87A9}" type="slidenum">
              <a:rPr lang="en-US" smtClean="0">
                <a:solidFill>
                  <a:schemeClr val="bg1"/>
                </a:solidFill>
              </a:rPr>
              <a:t>73</a:t>
            </a:fld>
            <a:endParaRPr lang="en-US" dirty="0">
              <a:solidFill>
                <a:schemeClr val="bg1"/>
              </a:solidFill>
            </a:endParaRPr>
          </a:p>
        </p:txBody>
      </p:sp>
      <p:sp>
        <p:nvSpPr>
          <p:cNvPr id="3" name="Title 1"/>
          <p:cNvSpPr txBox="1">
            <a:spLocks/>
          </p:cNvSpPr>
          <p:nvPr/>
        </p:nvSpPr>
        <p:spPr>
          <a:xfrm>
            <a:off x="678578" y="870013"/>
            <a:ext cx="10915650" cy="887766"/>
          </a:xfrm>
          <a:prstGeom prst="homePlate">
            <a:avLst/>
          </a:prstGeom>
          <a:blipFill dpi="0" rotWithShape="1">
            <a:blip r:embed="rId3" cstate="email">
              <a:extLst>
                <a:ext uri="{BEBA8EAE-BF5A-486C-A8C5-ECC9F3942E4B}">
                  <a14:imgProps xmlns:a14="http://schemas.microsoft.com/office/drawing/2010/main">
                    <a14:imgLayer r:embed="rId4">
                      <a14:imgEffect>
                        <a14:colorTemperature colorTemp="11200"/>
                      </a14:imgEffect>
                      <a14:imgEffect>
                        <a14:saturation sat="66000"/>
                      </a14:imgEffect>
                    </a14:imgLayer>
                  </a14:imgProps>
                </a:ext>
                <a:ext uri="{28A0092B-C50C-407E-A947-70E740481C1C}">
                  <a14:useLocalDpi xmlns:a14="http://schemas.microsoft.com/office/drawing/2010/main"/>
                </a:ext>
              </a:extLst>
            </a:blip>
            <a:srcRect/>
            <a:stretch>
              <a:fillRect/>
            </a:stretch>
          </a:blipFill>
          <a:scene3d>
            <a:camera prst="orthographicFront"/>
            <a:lightRig rig="threePt" dir="t"/>
          </a:scene3d>
          <a:sp3d>
            <a:bevelT w="152400" h="50800" prst="softRound"/>
          </a:sp3d>
        </p:spPr>
        <p:txBody>
          <a:bodyPr anchor="b">
            <a:normAutofit fontScale="90000"/>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rgbClr val="FFC000">
                    <a:lumMod val="40000"/>
                    <a:lumOff val="60000"/>
                  </a:srgbClr>
                </a:solidFill>
                <a:effectLst/>
                <a:uLnTx/>
                <a:uFillTx/>
                <a:latin typeface="Arial Rounded MT Bold" pitchFamily="34" charset="0"/>
                <a:ea typeface="+mj-ea"/>
                <a:cs typeface="Aharoni" pitchFamily="2" charset="-79"/>
              </a:rPr>
              <a:t>Please</a:t>
            </a:r>
            <a:r>
              <a:rPr kumimoji="0" lang="en-US" sz="6000" b="0" i="0" u="none" strike="noStrike" kern="1200" cap="none" spc="0" normalizeH="0" baseline="0" noProof="0" dirty="0">
                <a:ln>
                  <a:noFill/>
                </a:ln>
                <a:solidFill>
                  <a:srgbClr val="FFC000">
                    <a:lumMod val="40000"/>
                    <a:lumOff val="60000"/>
                  </a:srgbClr>
                </a:solidFill>
                <a:effectLst/>
                <a:uLnTx/>
                <a:uFillTx/>
                <a:latin typeface="Aharoni" pitchFamily="2" charset="-79"/>
                <a:ea typeface="+mj-ea"/>
                <a:cs typeface="Aharoni" pitchFamily="2" charset="-79"/>
              </a:rPr>
              <a:t> </a:t>
            </a:r>
            <a:r>
              <a:rPr kumimoji="0" lang="en-US" sz="6000" b="0" i="0" u="none" strike="noStrike" kern="1200" cap="none" spc="0" normalizeH="0" baseline="0" noProof="0" dirty="0">
                <a:ln>
                  <a:noFill/>
                </a:ln>
                <a:solidFill>
                  <a:srgbClr val="FFC000">
                    <a:lumMod val="40000"/>
                    <a:lumOff val="60000"/>
                  </a:srgbClr>
                </a:solidFill>
                <a:effectLst/>
                <a:uLnTx/>
                <a:uFillTx/>
                <a:latin typeface="Arial Rounded MT Bold" pitchFamily="34" charset="0"/>
                <a:ea typeface="+mj-ea"/>
                <a:cs typeface="Aharoni" pitchFamily="2" charset="-79"/>
              </a:rPr>
              <a:t>Join Us Live Each Week </a:t>
            </a:r>
          </a:p>
        </p:txBody>
      </p:sp>
      <p:sp>
        <p:nvSpPr>
          <p:cNvPr id="4" name="Rectangle 3"/>
          <p:cNvSpPr/>
          <p:nvPr/>
        </p:nvSpPr>
        <p:spPr>
          <a:xfrm>
            <a:off x="154194" y="1821687"/>
            <a:ext cx="11445332" cy="4401205"/>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t>Sign up with Covenant Calendar Club</a:t>
            </a:r>
            <a:br>
              <a:rPr kumimoji="0" lang="en-US" sz="40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br>
            <a:r>
              <a:rPr kumimoji="0" lang="en-US" sz="40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t/>
            </a:r>
            <a:br>
              <a:rPr kumimoji="0" lang="en-US" sz="40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br>
            <a:r>
              <a:rPr kumimoji="0" lang="en-US" sz="40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t/>
            </a:r>
            <a:br>
              <a:rPr kumimoji="0" lang="en-US" sz="40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br>
            <a:r>
              <a:rPr kumimoji="0" lang="en-US" sz="40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t>for the Friday &amp; Shabbat Zoom Meetings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t>(including live discussion)</a:t>
            </a:r>
            <a:br>
              <a:rPr kumimoji="0" lang="en-US" sz="40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br>
            <a:r>
              <a:rPr kumimoji="0" lang="en-US" sz="4000" b="1" i="0" u="none" strike="noStrike" kern="1200" cap="none" spc="150" normalizeH="0" baseline="0" noProof="0" dirty="0">
                <a:ln w="11430">
                  <a:solidFill>
                    <a:srgbClr val="4472C4">
                      <a:lumMod val="75000"/>
                    </a:srgbClr>
                  </a:solidFill>
                </a:ln>
                <a:solidFill>
                  <a:schemeClr val="bg1"/>
                </a:solidFill>
                <a:effectLst>
                  <a:glow rad="228600">
                    <a:schemeClr val="accent5">
                      <a:satMod val="175000"/>
                      <a:alpha val="40000"/>
                    </a:schemeClr>
                  </a:glow>
                  <a:outerShdw blurRad="25400" algn="tl" rotWithShape="0">
                    <a:srgbClr val="000000">
                      <a:alpha val="43000"/>
                    </a:srgbClr>
                  </a:outerShdw>
                </a:effectLst>
                <a:uLnTx/>
                <a:uFillTx/>
                <a:latin typeface="Arial Rounded MT Bold" pitchFamily="34" charset="0"/>
                <a:ea typeface="+mn-ea"/>
                <a:cs typeface="+mn-cs"/>
              </a:rPr>
              <a:t>** All studies can</a:t>
            </a:r>
            <a:r>
              <a:rPr kumimoji="0" lang="en-US" sz="4000" b="1" i="0" u="none" strike="noStrike" kern="1200" cap="none" spc="150" normalizeH="0" noProof="0" dirty="0">
                <a:ln w="11430">
                  <a:solidFill>
                    <a:srgbClr val="4472C4">
                      <a:lumMod val="75000"/>
                    </a:srgbClr>
                  </a:solidFill>
                </a:ln>
                <a:solidFill>
                  <a:schemeClr val="bg1"/>
                </a:solidFill>
                <a:effectLst>
                  <a:glow rad="228600">
                    <a:schemeClr val="accent5">
                      <a:satMod val="175000"/>
                      <a:alpha val="40000"/>
                    </a:schemeClr>
                  </a:glow>
                  <a:outerShdw blurRad="25400" algn="tl" rotWithShape="0">
                    <a:srgbClr val="000000">
                      <a:alpha val="43000"/>
                    </a:srgbClr>
                  </a:outerShdw>
                </a:effectLst>
                <a:uLnTx/>
                <a:uFillTx/>
                <a:latin typeface="Arial Rounded MT Bold" pitchFamily="34" charset="0"/>
                <a:ea typeface="+mn-ea"/>
                <a:cs typeface="+mn-cs"/>
              </a:rPr>
              <a:t> be </a:t>
            </a:r>
            <a:br>
              <a:rPr kumimoji="0" lang="en-US" sz="4000" b="1" i="0" u="none" strike="noStrike" kern="1200" cap="none" spc="150" normalizeH="0" noProof="0" dirty="0">
                <a:ln w="11430">
                  <a:solidFill>
                    <a:srgbClr val="4472C4">
                      <a:lumMod val="75000"/>
                    </a:srgbClr>
                  </a:solidFill>
                </a:ln>
                <a:solidFill>
                  <a:schemeClr val="bg1"/>
                </a:solidFill>
                <a:effectLst>
                  <a:glow rad="228600">
                    <a:schemeClr val="accent5">
                      <a:satMod val="175000"/>
                      <a:alpha val="40000"/>
                    </a:schemeClr>
                  </a:glow>
                  <a:outerShdw blurRad="25400" algn="tl" rotWithShape="0">
                    <a:srgbClr val="000000">
                      <a:alpha val="43000"/>
                    </a:srgbClr>
                  </a:outerShdw>
                </a:effectLst>
                <a:uLnTx/>
                <a:uFillTx/>
                <a:latin typeface="Arial Rounded MT Bold" pitchFamily="34" charset="0"/>
                <a:ea typeface="+mn-ea"/>
                <a:cs typeface="+mn-cs"/>
              </a:rPr>
            </a:br>
            <a:r>
              <a:rPr kumimoji="0" lang="en-US" sz="4000" b="1" i="0" u="none" strike="noStrike" kern="1200" cap="none" spc="150" normalizeH="0" noProof="0" dirty="0">
                <a:ln w="11430">
                  <a:solidFill>
                    <a:srgbClr val="4472C4">
                      <a:lumMod val="75000"/>
                    </a:srgbClr>
                  </a:solidFill>
                </a:ln>
                <a:solidFill>
                  <a:schemeClr val="bg1"/>
                </a:solidFill>
                <a:effectLst>
                  <a:glow rad="228600">
                    <a:schemeClr val="accent5">
                      <a:satMod val="175000"/>
                      <a:alpha val="40000"/>
                    </a:schemeClr>
                  </a:glow>
                  <a:outerShdw blurRad="25400" algn="tl" rotWithShape="0">
                    <a:srgbClr val="000000">
                      <a:alpha val="43000"/>
                    </a:srgbClr>
                  </a:outerShdw>
                </a:effectLst>
                <a:uLnTx/>
                <a:uFillTx/>
                <a:latin typeface="Arial Rounded MT Bold" pitchFamily="34" charset="0"/>
                <a:ea typeface="+mn-ea"/>
                <a:cs typeface="+mn-cs"/>
              </a:rPr>
              <a:t>downloaded for FREE!</a:t>
            </a:r>
            <a:r>
              <a:rPr kumimoji="0" lang="en-US" sz="4000" b="1" i="0" u="none" strike="noStrike" kern="1200" cap="none" spc="150" normalizeH="0" baseline="0" noProof="0" dirty="0">
                <a:ln w="11430">
                  <a:solidFill>
                    <a:srgbClr val="4472C4">
                      <a:lumMod val="75000"/>
                    </a:srgbClr>
                  </a:solidFill>
                </a:ln>
                <a:solidFill>
                  <a:schemeClr val="bg1"/>
                </a:solidFill>
                <a:effectLst>
                  <a:glow rad="228600">
                    <a:schemeClr val="accent5">
                      <a:satMod val="175000"/>
                      <a:alpha val="40000"/>
                    </a:schemeClr>
                  </a:glow>
                  <a:outerShdw blurRad="25400" algn="tl" rotWithShape="0">
                    <a:srgbClr val="000000">
                      <a:alpha val="43000"/>
                    </a:srgbClr>
                  </a:outerShdw>
                </a:effectLst>
                <a:uLnTx/>
                <a:uFillTx/>
                <a:latin typeface="Arial Rounded MT Bold" pitchFamily="34" charset="0"/>
                <a:ea typeface="+mn-ea"/>
                <a:cs typeface="+mn-cs"/>
              </a:rPr>
              <a:t> </a:t>
            </a:r>
          </a:p>
        </p:txBody>
      </p:sp>
      <p:sp>
        <p:nvSpPr>
          <p:cNvPr id="5" name="Rectangle 4"/>
          <p:cNvSpPr/>
          <p:nvPr/>
        </p:nvSpPr>
        <p:spPr>
          <a:xfrm>
            <a:off x="1896657" y="2740744"/>
            <a:ext cx="9705896" cy="707886"/>
          </a:xfrm>
          <a:prstGeom prst="rect">
            <a:avLst/>
          </a:prstGeom>
        </p:spPr>
        <p:txBody>
          <a:bodyPr wrap="square">
            <a:spAutoFit/>
            <a:scene3d>
              <a:camera prst="orthographicFront"/>
              <a:lightRig rig="soft" dir="t">
                <a:rot lat="0" lon="0" rev="10800000"/>
              </a:lightRig>
            </a:scene3d>
            <a:sp3d extrusionH="57150">
              <a:bevelT w="27940" h="12700" prst="angle"/>
              <a:contourClr>
                <a:srgbClr val="DDDDDD"/>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w="11430">
                  <a:noFill/>
                </a:ln>
                <a:solidFill>
                  <a:srgbClr val="F8F8F8"/>
                </a:solidFill>
                <a:effectLst>
                  <a:glow rad="127000">
                    <a:srgbClr val="2A1500">
                      <a:alpha val="55000"/>
                    </a:srgbClr>
                  </a:glow>
                  <a:outerShdw blurRad="25400" algn="tl" rotWithShape="0">
                    <a:srgbClr val="000000">
                      <a:alpha val="43000"/>
                    </a:srgbClr>
                  </a:outerShdw>
                </a:effectLst>
                <a:uLnTx/>
                <a:uFillTx/>
                <a:latin typeface="Calibri"/>
                <a:ea typeface="+mn-ea"/>
                <a:cs typeface="+mn-cs"/>
              </a:rPr>
              <a:t>https://studythecalendar.com/sign-up/</a:t>
            </a:r>
          </a:p>
        </p:txBody>
      </p:sp>
      <p:pic>
        <p:nvPicPr>
          <p:cNvPr id="6" name="Picture 2" descr="C:\Users\Rae\Desktop\Grammar Art\email mouse best.png"/>
          <p:cNvPicPr>
            <a:picLocks noChangeAspect="1" noChangeArrowheads="1"/>
          </p:cNvPicPr>
          <p:nvPr/>
        </p:nvPicPr>
        <p:blipFill>
          <a:blip r:embed="rId5" cstate="email">
            <a:extLst>
              <a:ext uri="{BEBA8EAE-BF5A-486C-A8C5-ECC9F3942E4B}">
                <a14:imgProps xmlns:a14="http://schemas.microsoft.com/office/drawing/2010/main">
                  <a14:imgLayer r:embed="rId6">
                    <a14:imgEffect>
                      <a14:colorTemperature colorTemp="7200"/>
                    </a14:imgEffect>
                  </a14:imgLayer>
                </a14:imgProps>
              </a:ext>
              <a:ext uri="{28A0092B-C50C-407E-A947-70E740481C1C}">
                <a14:useLocalDpi xmlns:a14="http://schemas.microsoft.com/office/drawing/2010/main"/>
              </a:ext>
            </a:extLst>
          </a:blip>
          <a:srcRect/>
          <a:stretch>
            <a:fillRect/>
          </a:stretch>
        </p:blipFill>
        <p:spPr bwMode="auto">
          <a:xfrm>
            <a:off x="515406" y="2638018"/>
            <a:ext cx="1384277" cy="1002217"/>
          </a:xfrm>
          <a:prstGeom prst="rect">
            <a:avLst/>
          </a:prstGeom>
          <a:noFill/>
          <a:effectLst>
            <a:glow rad="228600">
              <a:srgbClr val="00B0F0">
                <a:alpha val="40000"/>
              </a:srgbClr>
            </a:glow>
          </a:effectLst>
          <a:extLst>
            <a:ext uri="{909E8E84-426E-40DD-AFC4-6F175D3DCCD1}">
              <a14:hiddenFill xmlns:a14="http://schemas.microsoft.com/office/drawing/2010/main">
                <a:solidFill>
                  <a:srgbClr val="FFFFFF"/>
                </a:solidFill>
              </a14:hiddenFill>
            </a:ext>
          </a:extLst>
        </p:spPr>
      </p:pic>
      <p:pic>
        <p:nvPicPr>
          <p:cNvPr id="7" name="Picture 2" descr="C:\Users\Rae\Documents\A CF Desktop Feb 2021\Best CCC Logo Clear with colors in circle SMS.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182226" y="4956912"/>
            <a:ext cx="1428750" cy="1478359"/>
          </a:xfrm>
          <a:prstGeom prst="rect">
            <a:avLst/>
          </a:prstGeom>
          <a:noFill/>
          <a:effectLst>
            <a:glow rad="228600">
              <a:srgbClr val="00B0F0">
                <a:alpha val="40000"/>
              </a:srgbClr>
            </a:glow>
          </a:effectLst>
          <a:extLst>
            <a:ext uri="{909E8E84-426E-40DD-AFC4-6F175D3DCCD1}">
              <a14:hiddenFill xmlns:a14="http://schemas.microsoft.com/office/drawing/2010/main">
                <a:solidFill>
                  <a:srgbClr val="FFFFFF"/>
                </a:solidFill>
              </a14:hiddenFill>
            </a:ext>
          </a:extLst>
        </p:spPr>
      </p:pic>
      <p:sp>
        <p:nvSpPr>
          <p:cNvPr id="8" name="Rectangle 7"/>
          <p:cNvSpPr/>
          <p:nvPr/>
        </p:nvSpPr>
        <p:spPr>
          <a:xfrm>
            <a:off x="789478" y="124738"/>
            <a:ext cx="10280782" cy="707886"/>
          </a:xfrm>
          <a:prstGeom prst="rect">
            <a:avLst/>
          </a:prstGeom>
        </p:spPr>
        <p:txBody>
          <a:bodyPr wrap="square">
            <a:spAutoFit/>
            <a:scene3d>
              <a:camera prst="orthographicFront"/>
              <a:lightRig rig="soft" dir="t">
                <a:rot lat="0" lon="0" rev="10800000"/>
              </a:lightRig>
            </a:scene3d>
            <a:sp3d extrusionH="57150">
              <a:bevelT w="27940" h="12700" prst="angle"/>
              <a:contourClr>
                <a:srgbClr val="DDDDDD"/>
              </a:contourClr>
            </a:sp3d>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haroni" pitchFamily="2" charset="-79"/>
                <a:ea typeface="+mn-ea"/>
                <a:cs typeface="Aharoni" pitchFamily="2" charset="-79"/>
              </a:rPr>
              <a:t>If you enjoyed this study today …</a:t>
            </a:r>
          </a:p>
        </p:txBody>
      </p:sp>
    </p:spTree>
    <p:extLst>
      <p:ext uri="{BB962C8B-B14F-4D97-AF65-F5344CB8AC3E}">
        <p14:creationId xmlns:p14="http://schemas.microsoft.com/office/powerpoint/2010/main" val="3017934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2000"/>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4876770" y="1436914"/>
            <a:ext cx="6286529" cy="1874897"/>
          </a:xfrm>
          <a:prstGeom prst="rect">
            <a:avLst/>
          </a:prstGeo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b="1" dirty="0">
                <a:ln w="11430">
                  <a:solidFill>
                    <a:srgbClr val="002060"/>
                  </a:solidFill>
                </a:ln>
                <a:solidFill>
                  <a:schemeClr val="accent2">
                    <a:lumMod val="50000"/>
                  </a:schemeClr>
                </a:solidFill>
                <a:effectLst>
                  <a:outerShdw blurRad="60007" dist="310007" dir="7680000" sy="30000" kx="1300200" algn="ctr" rotWithShape="0">
                    <a:prstClr val="black">
                      <a:alpha val="32000"/>
                    </a:prstClr>
                  </a:outerShdw>
                </a:effectLst>
                <a:latin typeface="Comic Sans MS" pitchFamily="66" charset="0"/>
              </a:rPr>
              <a:t>P</a:t>
            </a:r>
            <a:r>
              <a:rPr kumimoji="0" lang="en-US" b="1" i="0" u="none" strike="noStrike" kern="1200" cap="none" spc="0" normalizeH="0" baseline="0" noProof="0" dirty="0">
                <a:ln w="11430">
                  <a:solidFill>
                    <a:srgbClr val="002060"/>
                  </a:solidFill>
                </a:ln>
                <a:solidFill>
                  <a:schemeClr val="accent2">
                    <a:lumMod val="50000"/>
                  </a:schemeClr>
                </a:solidFill>
                <a:effectLst>
                  <a:outerShdw blurRad="60007" dist="310007" dir="7680000" sy="30000" kx="1300200" algn="ctr" rotWithShape="0">
                    <a:prstClr val="black">
                      <a:alpha val="32000"/>
                    </a:prstClr>
                  </a:outerShdw>
                </a:effectLst>
                <a:uLnTx/>
                <a:uFillTx/>
                <a:latin typeface="Comic Sans MS" pitchFamily="66" charset="0"/>
              </a:rPr>
              <a:t>lease send any </a:t>
            </a:r>
            <a:br>
              <a:rPr kumimoji="0" lang="en-US" b="1" i="0" u="none" strike="noStrike" kern="1200" cap="none" spc="0" normalizeH="0" baseline="0" noProof="0" dirty="0">
                <a:ln w="11430">
                  <a:solidFill>
                    <a:srgbClr val="002060"/>
                  </a:solidFill>
                </a:ln>
                <a:solidFill>
                  <a:schemeClr val="accent2">
                    <a:lumMod val="50000"/>
                  </a:schemeClr>
                </a:solidFill>
                <a:effectLst>
                  <a:outerShdw blurRad="60007" dist="310007" dir="7680000" sy="30000" kx="1300200" algn="ctr" rotWithShape="0">
                    <a:prstClr val="black">
                      <a:alpha val="32000"/>
                    </a:prstClr>
                  </a:outerShdw>
                </a:effectLst>
                <a:uLnTx/>
                <a:uFillTx/>
                <a:latin typeface="Comic Sans MS" pitchFamily="66" charset="0"/>
              </a:rPr>
            </a:br>
            <a:r>
              <a:rPr kumimoji="0" lang="en-US" b="1" i="0" u="none" strike="noStrike" kern="1200" cap="none" spc="0" normalizeH="0" baseline="0" noProof="0" dirty="0">
                <a:ln w="11430">
                  <a:solidFill>
                    <a:srgbClr val="002060"/>
                  </a:solidFill>
                </a:ln>
                <a:solidFill>
                  <a:schemeClr val="accent2">
                    <a:lumMod val="50000"/>
                  </a:schemeClr>
                </a:solidFill>
                <a:effectLst>
                  <a:outerShdw blurRad="60007" dist="310007" dir="7680000" sy="30000" kx="1300200" algn="ctr" rotWithShape="0">
                    <a:prstClr val="black">
                      <a:alpha val="32000"/>
                    </a:prstClr>
                  </a:outerShdw>
                </a:effectLst>
                <a:uLnTx/>
                <a:uFillTx/>
                <a:latin typeface="Comic Sans MS" pitchFamily="66" charset="0"/>
              </a:rPr>
              <a:t>questions to: </a:t>
            </a:r>
            <a:r>
              <a:rPr kumimoji="0" lang="en-US" sz="3600" b="1" i="0" u="none" strike="noStrike" kern="1200" cap="none" spc="0" normalizeH="0" baseline="0" noProof="0" dirty="0">
                <a:ln w="11430">
                  <a:solidFill>
                    <a:srgbClr val="002060"/>
                  </a:solidFill>
                </a:ln>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60007" dist="310007" dir="7680000" sy="30000" kx="1300200" algn="ctr" rotWithShape="0">
                    <a:prstClr val="black">
                      <a:alpha val="32000"/>
                    </a:prstClr>
                  </a:outerShdw>
                </a:effectLst>
                <a:uLnTx/>
                <a:uFillTx/>
                <a:latin typeface="Comic Sans MS" pitchFamily="66" charset="0"/>
                <a:ea typeface="+mj-ea"/>
                <a:cs typeface="+mj-cs"/>
              </a:rPr>
              <a:t/>
            </a:r>
            <a:br>
              <a:rPr kumimoji="0" lang="en-US" sz="3600" b="1" i="0" u="none" strike="noStrike" kern="1200" cap="none" spc="0" normalizeH="0" baseline="0" noProof="0" dirty="0">
                <a:ln w="11430">
                  <a:solidFill>
                    <a:srgbClr val="002060"/>
                  </a:solidFill>
                </a:ln>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60007" dist="310007" dir="7680000" sy="30000" kx="1300200" algn="ctr" rotWithShape="0">
                    <a:prstClr val="black">
                      <a:alpha val="32000"/>
                    </a:prstClr>
                  </a:outerShdw>
                </a:effectLst>
                <a:uLnTx/>
                <a:uFillTx/>
                <a:latin typeface="Comic Sans MS" pitchFamily="66" charset="0"/>
                <a:ea typeface="+mj-ea"/>
                <a:cs typeface="+mj-cs"/>
              </a:rPr>
            </a:br>
            <a:endParaRPr kumimoji="0" lang="en-US" sz="3600" b="1" i="0" u="none" strike="noStrike" kern="1200" cap="none" spc="0" normalizeH="0" baseline="0" noProof="0" dirty="0">
              <a:ln w="11430">
                <a:solidFill>
                  <a:srgbClr val="002060"/>
                </a:solidFill>
              </a:ln>
              <a:solidFill>
                <a:srgbClr val="4472C4">
                  <a:lumMod val="75000"/>
                </a:srgbClr>
              </a:solidFill>
              <a:effectLst>
                <a:outerShdw blurRad="60007" dist="310007" dir="7680000" sy="30000" kx="1300200" algn="ctr" rotWithShape="0">
                  <a:prstClr val="black">
                    <a:alpha val="32000"/>
                  </a:prstClr>
                </a:outerShdw>
              </a:effectLst>
              <a:uLnTx/>
              <a:uFillTx/>
              <a:latin typeface="Segoe Print" pitchFamily="2" charset="0"/>
              <a:ea typeface="+mj-ea"/>
              <a:cs typeface="+mj-cs"/>
            </a:endParaRPr>
          </a:p>
        </p:txBody>
      </p:sp>
      <p:sp>
        <p:nvSpPr>
          <p:cNvPr id="6" name="Rounded Rectangle 5"/>
          <p:cNvSpPr/>
          <p:nvPr/>
        </p:nvSpPr>
        <p:spPr>
          <a:xfrm>
            <a:off x="5083365" y="3782251"/>
            <a:ext cx="5678160" cy="715089"/>
          </a:xfrm>
          <a:prstGeom prst="roundRect">
            <a:avLst/>
          </a:prstGeom>
          <a:solidFill>
            <a:schemeClr val="bg1">
              <a:lumMod val="85000"/>
            </a:schemeClr>
          </a:solidFill>
          <a:ln w="76200">
            <a:solidFill>
              <a:schemeClr val="accent4">
                <a:lumMod val="50000"/>
              </a:schemeClr>
            </a:solidFill>
          </a:ln>
          <a:scene3d>
            <a:camera prst="orthographicFront"/>
            <a:lightRig rig="flat" dir="tl">
              <a:rot lat="0" lon="0" rev="6600000"/>
            </a:lightRig>
          </a:scene3d>
          <a:sp3d>
            <a:bevelT w="165100" prst="coolSlant"/>
          </a:sp3d>
        </p:spPr>
        <p:txBody>
          <a:bodyPr wrap="square" lIns="91440" tIns="45720" rIns="91440" bIns="45720">
            <a:spAutoFit/>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solidFill>
                    <a:srgbClr val="002060"/>
                  </a:solidFill>
                </a:ln>
                <a:solidFill>
                  <a:prstClr val="black"/>
                </a:solidFill>
                <a:effectLst/>
                <a:uLnTx/>
                <a:uFillTx/>
                <a:latin typeface="Segoe Print" pitchFamily="2" charset="0"/>
                <a:ea typeface="+mn-ea"/>
                <a:cs typeface="+mn-cs"/>
                <a:hlinkClick r:id="rId3"/>
              </a:rPr>
              <a:t>questions</a:t>
            </a:r>
            <a:r>
              <a:rPr kumimoji="0" lang="en-US" sz="2600" b="1" i="0" u="none" strike="noStrike" kern="1200" cap="none" spc="0" normalizeH="0" baseline="0" noProof="0" dirty="0">
                <a:ln>
                  <a:solidFill>
                    <a:srgbClr val="002060"/>
                  </a:solidFill>
                </a:ln>
                <a:solidFill>
                  <a:srgbClr val="0037A4"/>
                </a:solidFill>
                <a:effectLst/>
                <a:uLnTx/>
                <a:uFillTx/>
                <a:latin typeface="Segoe Print" pitchFamily="2" charset="0"/>
                <a:ea typeface="+mn-ea"/>
                <a:cs typeface="+mn-cs"/>
                <a:hlinkClick r:id="rId3"/>
              </a:rPr>
              <a:t>@studythecalendar.co</a:t>
            </a:r>
            <a:r>
              <a:rPr kumimoji="0" lang="en-US" sz="2600" b="1" i="0" u="none" strike="noStrike" kern="1200" cap="none" spc="0" normalizeH="0" baseline="0" noProof="0" dirty="0">
                <a:ln>
                  <a:solidFill>
                    <a:srgbClr val="002060"/>
                  </a:solidFill>
                </a:ln>
                <a:solidFill>
                  <a:prstClr val="black"/>
                </a:solidFill>
                <a:effectLst/>
                <a:uLnTx/>
                <a:uFillTx/>
                <a:latin typeface="Segoe Print" pitchFamily="2" charset="0"/>
                <a:ea typeface="+mn-ea"/>
                <a:cs typeface="+mn-cs"/>
                <a:hlinkClick r:id="rId3"/>
              </a:rPr>
              <a:t>m</a:t>
            </a:r>
            <a:r>
              <a:rPr kumimoji="0" lang="en-US" sz="3600" b="1" i="0" u="none" strike="noStrike" kern="1200" cap="none" spc="0" normalizeH="0" baseline="0" noProof="0" dirty="0">
                <a:ln w="11430">
                  <a:solidFill>
                    <a:srgbClr val="0070C0"/>
                  </a:solidFill>
                </a:ln>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glow rad="228600">
                    <a:srgbClr val="4472C4">
                      <a:satMod val="175000"/>
                      <a:alpha val="40000"/>
                    </a:srgbClr>
                  </a:glow>
                  <a:outerShdw blurRad="50800" dist="39000" dir="5460000" algn="tl">
                    <a:srgbClr val="000000">
                      <a:alpha val="38000"/>
                    </a:srgbClr>
                  </a:outerShdw>
                </a:effectLst>
                <a:uLnTx/>
                <a:uFillTx/>
                <a:latin typeface="Segoe Print" pitchFamily="2" charset="0"/>
                <a:ea typeface="+mn-ea"/>
                <a:cs typeface="+mn-cs"/>
              </a:rPr>
              <a:t> </a:t>
            </a:r>
            <a:r>
              <a:rPr kumimoji="0" lang="en-US" sz="2400" b="1" i="0" u="none" strike="noStrike" kern="1200" cap="none" spc="0" normalizeH="0" baseline="0" noProof="0" dirty="0">
                <a:ln w="11430">
                  <a:solidFill>
                    <a:srgbClr val="0070C0"/>
                  </a:solidFill>
                </a:ln>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uLnTx/>
                <a:uFillTx/>
                <a:latin typeface="Segoe Print" pitchFamily="2" charset="0"/>
                <a:ea typeface="+mn-ea"/>
                <a:cs typeface="+mn-cs"/>
              </a:rPr>
              <a:t>  </a:t>
            </a:r>
            <a:endParaRPr kumimoji="0" lang="en-US" sz="2400" b="1" i="0" u="none" strike="noStrike" kern="1200" cap="none" spc="0" normalizeH="0" baseline="0" noProof="0" dirty="0">
              <a:ln w="11430">
                <a:solidFill>
                  <a:srgbClr val="0070C0"/>
                </a:solidFill>
              </a:ln>
              <a:solidFill>
                <a:srgbClr val="00B0F0"/>
              </a:solidFill>
              <a:effectLst>
                <a:outerShdw blurRad="50800" dist="39000" dir="5460000" algn="tl">
                  <a:srgbClr val="000000">
                    <a:alpha val="38000"/>
                  </a:srgbClr>
                </a:outerShdw>
              </a:effectLst>
              <a:uLnTx/>
              <a:uFillTx/>
              <a:latin typeface="Segoe Print" pitchFamily="2" charset="0"/>
              <a:ea typeface="+mn-ea"/>
              <a:cs typeface="+mn-cs"/>
            </a:endParaRPr>
          </a:p>
        </p:txBody>
      </p:sp>
      <p:sp>
        <p:nvSpPr>
          <p:cNvPr id="7" name="Rectangle 6">
            <a:extLst>
              <a:ext uri="{FF2B5EF4-FFF2-40B4-BE49-F238E27FC236}">
                <a16:creationId xmlns="" xmlns:a16="http://schemas.microsoft.com/office/drawing/2014/main" id="{6E5B756E-593C-4F32-9DC5-0C146D70C07C}"/>
              </a:ext>
            </a:extLst>
          </p:cNvPr>
          <p:cNvSpPr/>
          <p:nvPr/>
        </p:nvSpPr>
        <p:spPr>
          <a:xfrm rot="21127155">
            <a:off x="7891584" y="5552967"/>
            <a:ext cx="3380491" cy="1601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ArchUp">
              <a:avLst/>
            </a:prstTxWarp>
            <a:noAutofit/>
            <a:scene3d>
              <a:camera prst="orthographicFront"/>
              <a:lightRig rig="threePt" dir="t"/>
            </a:scene3d>
            <a:sp3d extrusionH="57150">
              <a:bevelT h="25400" prst="softRound"/>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28575">
                  <a:solidFill>
                    <a:srgbClr val="0000FF"/>
                  </a:solidFill>
                </a:ln>
                <a:gradFill>
                  <a:gsLst>
                    <a:gs pos="42000">
                      <a:srgbClr val="FFFF00"/>
                    </a:gs>
                    <a:gs pos="71000">
                      <a:srgbClr val="00B0F0"/>
                    </a:gs>
                    <a:gs pos="67000">
                      <a:srgbClr val="EF755F">
                        <a:lumMod val="75000"/>
                      </a:srgbClr>
                    </a:gs>
                    <a:gs pos="6000">
                      <a:prstClr val="black"/>
                    </a:gs>
                  </a:gsLst>
                  <a:lin ang="5400000" scaled="1"/>
                </a:gradFill>
                <a:effectLst>
                  <a:glow rad="228600">
                    <a:srgbClr val="5B9BD5">
                      <a:satMod val="175000"/>
                      <a:alpha val="40000"/>
                    </a:srgbClr>
                  </a:glow>
                  <a:outerShdw blurRad="60007" dist="310007" dir="7680000" sy="30000" kx="1300200" algn="ctr" rotWithShape="0">
                    <a:prstClr val="black">
                      <a:alpha val="32000"/>
                    </a:prstClr>
                  </a:outerShdw>
                </a:effectLst>
                <a:uLnTx/>
                <a:uFillTx/>
                <a:latin typeface="MV Boli" panose="02000500030200090000" pitchFamily="2" charset="0"/>
                <a:ea typeface="+mn-ea"/>
                <a:cs typeface="MV Boli" panose="02000500030200090000" pitchFamily="2" charset="0"/>
              </a:rPr>
              <a:t>Shalom! </a:t>
            </a:r>
            <a:endParaRPr kumimoji="0" lang="en-CA" sz="8000" b="0" i="0" u="none" strike="noStrike" kern="1200" cap="none" spc="0" normalizeH="0" baseline="0" noProof="0" dirty="0">
              <a:ln>
                <a:noFill/>
              </a:ln>
              <a:solidFill>
                <a:prstClr val="white"/>
              </a:solidFill>
              <a:effectLst>
                <a:glow rad="228600">
                  <a:srgbClr val="5B9BD5">
                    <a:satMod val="175000"/>
                    <a:alpha val="40000"/>
                  </a:srgbClr>
                </a:glow>
                <a:outerShdw blurRad="60007" dist="310007" dir="7680000" sy="30000" kx="1300200" algn="ctr" rotWithShape="0">
                  <a:prstClr val="black">
                    <a:alpha val="32000"/>
                  </a:prstClr>
                </a:outerShdw>
              </a:effectLst>
              <a:uLnTx/>
              <a:uFillTx/>
              <a:latin typeface="Calibri" panose="020F0502020204030204"/>
              <a:ea typeface="+mn-ea"/>
            </a:endParaRPr>
          </a:p>
        </p:txBody>
      </p:sp>
      <p:pic>
        <p:nvPicPr>
          <p:cNvPr id="9" name="Picture 2" descr="C:\Users\Rae\Documents\A CF Desktop Feb 2021\Logo for Original Covenant Calendar Club of 201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774" y="356941"/>
            <a:ext cx="1326255" cy="1368606"/>
          </a:xfrm>
          <a:prstGeom prst="rect">
            <a:avLst/>
          </a:prstGeom>
          <a:noFill/>
          <a:effectLst>
            <a:glow rad="228600">
              <a:schemeClr val="bg1">
                <a:alpha val="60000"/>
              </a:schemeClr>
            </a:glow>
          </a:effectLst>
          <a:extLst>
            <a:ext uri="{909E8E84-426E-40DD-AFC4-6F175D3DCCD1}">
              <a14:hiddenFill xmlns:a14="http://schemas.microsoft.com/office/drawing/2010/main">
                <a:solidFill>
                  <a:srgbClr val="FFFFFF"/>
                </a:solidFill>
              </a14:hiddenFill>
            </a:ext>
          </a:extLst>
        </p:spPr>
      </p:pic>
      <p:pic>
        <p:nvPicPr>
          <p:cNvPr id="10" name="Picture 2" descr="C:\Users\Rae\Desktop\Grammar Art\email mouse best.png"/>
          <p:cNvPicPr>
            <a:picLocks noChangeAspect="1" noChangeArrowheads="1"/>
          </p:cNvPicPr>
          <p:nvPr/>
        </p:nvPicPr>
        <p:blipFill>
          <a:blip r:embed="rId5" cstate="email">
            <a:extLst>
              <a:ext uri="{BEBA8EAE-BF5A-486C-A8C5-ECC9F3942E4B}">
                <a14:imgProps xmlns:a14="http://schemas.microsoft.com/office/drawing/2010/main">
                  <a14:imgLayer r:embed="rId6">
                    <a14:imgEffect>
                      <a14:colorTemperature colorTemp="7200"/>
                    </a14:imgEffect>
                  </a14:imgLayer>
                </a14:imgProps>
              </a:ext>
              <a:ext uri="{28A0092B-C50C-407E-A947-70E740481C1C}">
                <a14:useLocalDpi xmlns:a14="http://schemas.microsoft.com/office/drawing/2010/main"/>
              </a:ext>
            </a:extLst>
          </a:blip>
          <a:srcRect/>
          <a:stretch>
            <a:fillRect/>
          </a:stretch>
        </p:blipFill>
        <p:spPr bwMode="auto">
          <a:xfrm>
            <a:off x="4184632" y="3137578"/>
            <a:ext cx="1384277" cy="1002217"/>
          </a:xfrm>
          <a:prstGeom prst="rect">
            <a:avLst/>
          </a:prstGeom>
          <a:noFill/>
          <a:effectLst>
            <a:glow rad="228600">
              <a:srgbClr val="00B0F0">
                <a:alpha val="40000"/>
              </a:srgbClr>
            </a:glow>
          </a:effectLst>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5385626" y="2776282"/>
            <a:ext cx="5073637" cy="1116030"/>
          </a:xfrm>
          <a:prstGeom prst="rect">
            <a:avLst/>
          </a:prstGeom>
        </p:spPr>
        <p:txBody>
          <a:bodyPr>
            <a:normAutofit fontScale="97500"/>
            <a:scene3d>
              <a:camera prst="orthographicFront"/>
              <a:lightRig rig="flat" dir="tl">
                <a:rot lat="0" lon="0" rev="6600000"/>
              </a:lightRig>
            </a:scene3d>
            <a:sp3d extrusionH="25400" contourW="8890">
              <a:bevelT w="38100" h="31750"/>
              <a:contourClr>
                <a:schemeClr val="accent2">
                  <a:shade val="75000"/>
                </a:schemeClr>
              </a:contour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en-US" sz="4000" b="1" i="0" u="none" strike="noStrike" kern="1200" cap="none" spc="0" normalizeH="0" baseline="0" noProof="0" dirty="0">
                <a:ln w="11430">
                  <a:solidFill>
                    <a:srgbClr val="002060"/>
                  </a:solidFill>
                </a:ln>
                <a:solidFill>
                  <a:srgbClr val="4472C4">
                    <a:lumMod val="75000"/>
                  </a:srgbClr>
                </a:solidFill>
                <a:effectLst>
                  <a:glow rad="228600">
                    <a:schemeClr val="accent2">
                      <a:satMod val="175000"/>
                      <a:alpha val="40000"/>
                    </a:schemeClr>
                  </a:glow>
                  <a:outerShdw blurRad="50800" dist="39000" dir="5460000" algn="tl">
                    <a:srgbClr val="000000">
                      <a:alpha val="38000"/>
                    </a:srgbClr>
                  </a:outerShdw>
                </a:effectLst>
                <a:uLnTx/>
                <a:uFillTx/>
                <a:latin typeface="Segoe Print" pitchFamily="2" charset="0"/>
                <a:ea typeface="+mj-ea"/>
                <a:cs typeface="+mj-cs"/>
              </a:rPr>
              <a:t>Timothy</a:t>
            </a:r>
            <a:r>
              <a:rPr kumimoji="0" lang="en-US" sz="3200" b="1" i="0" u="none" strike="noStrike" kern="1200" cap="none" spc="0" normalizeH="0" baseline="0" noProof="0" dirty="0">
                <a:ln w="11430">
                  <a:solidFill>
                    <a:srgbClr val="002060"/>
                  </a:solidFill>
                </a:ln>
                <a:solidFill>
                  <a:srgbClr val="4472C4">
                    <a:lumMod val="75000"/>
                  </a:srgbClr>
                </a:solidFill>
                <a:effectLst>
                  <a:glow rad="228600">
                    <a:schemeClr val="accent2">
                      <a:satMod val="175000"/>
                      <a:alpha val="40000"/>
                    </a:schemeClr>
                  </a:glow>
                  <a:outerShdw blurRad="50800" dist="39000" dir="5460000" algn="tl">
                    <a:srgbClr val="000000">
                      <a:alpha val="38000"/>
                    </a:srgbClr>
                  </a:outerShdw>
                </a:effectLst>
                <a:uLnTx/>
                <a:uFillTx/>
                <a:latin typeface="Segoe Print" pitchFamily="2" charset="0"/>
                <a:ea typeface="+mj-ea"/>
                <a:cs typeface="+mj-cs"/>
              </a:rPr>
              <a:t> </a:t>
            </a:r>
            <a:r>
              <a:rPr kumimoji="0" lang="en-US" sz="4000" b="1" i="0" u="none" strike="noStrike" kern="1200" cap="none" spc="0" normalizeH="0" baseline="0" noProof="0" dirty="0" err="1">
                <a:ln w="11430">
                  <a:solidFill>
                    <a:srgbClr val="002060"/>
                  </a:solidFill>
                </a:ln>
                <a:solidFill>
                  <a:srgbClr val="4472C4">
                    <a:lumMod val="75000"/>
                  </a:srgbClr>
                </a:solidFill>
                <a:effectLst>
                  <a:glow rad="228600">
                    <a:schemeClr val="accent2">
                      <a:satMod val="175000"/>
                      <a:alpha val="40000"/>
                    </a:schemeClr>
                  </a:glow>
                  <a:outerShdw blurRad="50800" dist="39000" dir="5460000" algn="tl">
                    <a:srgbClr val="000000">
                      <a:alpha val="38000"/>
                    </a:srgbClr>
                  </a:outerShdw>
                </a:effectLst>
                <a:uLnTx/>
                <a:uFillTx/>
                <a:latin typeface="Segoe Print" pitchFamily="2" charset="0"/>
                <a:ea typeface="+mj-ea"/>
                <a:cs typeface="+mj-cs"/>
              </a:rPr>
              <a:t>Astleford</a:t>
            </a:r>
            <a:r>
              <a:rPr kumimoji="0" lang="en-US" sz="3200" b="1" i="0" u="none" strike="noStrike" kern="1200" cap="none" spc="0" normalizeH="0" baseline="0" noProof="0" dirty="0">
                <a:ln w="11430">
                  <a:solidFill>
                    <a:srgbClr val="002060"/>
                  </a:solidFill>
                </a:ln>
                <a:solidFill>
                  <a:srgbClr val="4472C4">
                    <a:lumMod val="75000"/>
                  </a:srgbClr>
                </a:solidFill>
                <a:effectLst>
                  <a:glow rad="228600">
                    <a:schemeClr val="accent2">
                      <a:satMod val="175000"/>
                      <a:alpha val="40000"/>
                    </a:schemeClr>
                  </a:glow>
                  <a:outerShdw blurRad="50800" dist="39000" dir="5460000" algn="tl">
                    <a:srgbClr val="000000">
                      <a:alpha val="38000"/>
                    </a:srgbClr>
                  </a:outerShdw>
                </a:effectLst>
                <a:uLnTx/>
                <a:uFillTx/>
                <a:latin typeface="Segoe Print" pitchFamily="2" charset="0"/>
                <a:ea typeface="+mj-ea"/>
                <a:cs typeface="+mj-cs"/>
              </a:rPr>
              <a:t> </a:t>
            </a:r>
          </a:p>
        </p:txBody>
      </p:sp>
      <p:sp>
        <p:nvSpPr>
          <p:cNvPr id="12" name="Slide Number Placeholder 1"/>
          <p:cNvSpPr txBox="1">
            <a:spLocks/>
          </p:cNvSpPr>
          <p:nvPr/>
        </p:nvSpPr>
        <p:spPr>
          <a:xfrm>
            <a:off x="9389925" y="64394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B555D82-D20F-4DB7-B3E9-7B7EAC2F87A9}" type="slidenum">
              <a:rPr lang="en-US" smtClean="0">
                <a:solidFill>
                  <a:schemeClr val="tx1">
                    <a:lumMod val="95000"/>
                    <a:lumOff val="5000"/>
                  </a:schemeClr>
                </a:solidFill>
              </a:rPr>
              <a:pPr/>
              <a:t>74</a:t>
            </a:fld>
            <a:endParaRPr lang="en-US" dirty="0">
              <a:solidFill>
                <a:schemeClr val="tx1">
                  <a:lumMod val="95000"/>
                  <a:lumOff val="5000"/>
                </a:schemeClr>
              </a:solidFill>
            </a:endParaRPr>
          </a:p>
        </p:txBody>
      </p:sp>
      <p:sp>
        <p:nvSpPr>
          <p:cNvPr id="16" name="Rectangle 15"/>
          <p:cNvSpPr/>
          <p:nvPr/>
        </p:nvSpPr>
        <p:spPr>
          <a:xfrm>
            <a:off x="-78315" y="4362752"/>
            <a:ext cx="5664821" cy="2308324"/>
          </a:xfrm>
          <a:prstGeom prst="rect">
            <a:avLst/>
          </a:prstGeom>
          <a:noFill/>
        </p:spPr>
        <p:txBody>
          <a:bodyPr wrap="square" lIns="91440" tIns="45720" rIns="91440" bIns="45720">
            <a:spAutoFit/>
            <a:scene3d>
              <a:camera prst="isometricOffAxis1Righ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11430"/>
                <a:solidFill>
                  <a:schemeClr val="accent5">
                    <a:lumMod val="50000"/>
                  </a:schemeClr>
                </a:solidFill>
                <a:effectLst>
                  <a:glow rad="304800">
                    <a:schemeClr val="bg1"/>
                  </a:glow>
                  <a:outerShdw blurRad="50800" dist="39000" dir="5460000" algn="tl">
                    <a:srgbClr val="000000">
                      <a:alpha val="38000"/>
                    </a:srgbClr>
                  </a:outerShdw>
                </a:effectLst>
                <a:uLnTx/>
                <a:uFillTx/>
                <a:latin typeface="Edwardian Script ITC" pitchFamily="66" charset="0"/>
                <a:ea typeface="+mn-ea"/>
                <a:cs typeface="+mn-cs"/>
              </a:rPr>
              <a:t>Thank-you for being with us today!</a:t>
            </a:r>
          </a:p>
        </p:txBody>
      </p:sp>
    </p:spTree>
    <p:extLst>
      <p:ext uri="{BB962C8B-B14F-4D97-AF65-F5344CB8AC3E}">
        <p14:creationId xmlns:p14="http://schemas.microsoft.com/office/powerpoint/2010/main" val="3830275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8012" y="302779"/>
            <a:ext cx="3627619" cy="1071789"/>
          </a:xfrm>
          <a:solidFill>
            <a:schemeClr val="bg1"/>
          </a:solidFill>
          <a:ln w="76200">
            <a:solidFill>
              <a:srgbClr val="00FF00"/>
            </a:solidFill>
          </a:ln>
          <a:effectLst>
            <a:glow rad="228600">
              <a:schemeClr val="accent5">
                <a:satMod val="175000"/>
                <a:alpha val="40000"/>
              </a:schemeClr>
            </a:glow>
          </a:effectLst>
          <a:scene3d>
            <a:camera prst="orthographicFront"/>
            <a:lightRig rig="threePt" dir="t"/>
          </a:scene3d>
          <a:sp3d>
            <a:bevelT w="139700" h="139700" prst="divot"/>
          </a:sp3d>
        </p:spPr>
        <p:txBody>
          <a:bodyPr>
            <a:normAutofit/>
            <a:sp3d extrusionH="57150">
              <a:bevelT w="38100" h="38100"/>
            </a:sp3d>
          </a:bodyPr>
          <a:lstStyle/>
          <a:p>
            <a:pPr algn="ctr"/>
            <a:r>
              <a:rPr lang="en-US" sz="6600" b="1" dirty="0">
                <a:solidFill>
                  <a:srgbClr val="FF3399"/>
                </a:solidFill>
              </a:rPr>
              <a:t>Question</a:t>
            </a:r>
          </a:p>
        </p:txBody>
      </p:sp>
      <p:sp>
        <p:nvSpPr>
          <p:cNvPr id="3" name="Content Placeholder 2"/>
          <p:cNvSpPr>
            <a:spLocks noGrp="1"/>
          </p:cNvSpPr>
          <p:nvPr>
            <p:ph idx="1"/>
          </p:nvPr>
        </p:nvSpPr>
        <p:spPr>
          <a:xfrm>
            <a:off x="838200" y="1706779"/>
            <a:ext cx="10515600" cy="4762045"/>
          </a:xfrm>
          <a:solidFill>
            <a:schemeClr val="accent4">
              <a:lumMod val="40000"/>
              <a:lumOff val="60000"/>
            </a:schemeClr>
          </a:solidFill>
          <a:ln w="76200">
            <a:solidFill>
              <a:srgbClr val="34E9FC"/>
            </a:solidFill>
          </a:ln>
          <a:scene3d>
            <a:camera prst="orthographicFront"/>
            <a:lightRig rig="threePt" dir="t"/>
          </a:scene3d>
          <a:sp3d>
            <a:bevelT prst="relaxedInset"/>
          </a:sp3d>
        </p:spPr>
        <p:txBody>
          <a:bodyPr lIns="182880" tIns="182880">
            <a:normAutofit lnSpcReduction="10000"/>
            <a:sp3d extrusionH="57150">
              <a:bevelT w="38100" h="38100"/>
            </a:sp3d>
          </a:bodyPr>
          <a:lstStyle/>
          <a:p>
            <a:pPr marL="0" indent="0">
              <a:buNone/>
            </a:pPr>
            <a:r>
              <a:rPr lang="en-US" b="1" dirty="0">
                <a:effectLst>
                  <a:outerShdw blurRad="50800" dist="50800" dir="5400000" sx="102000" sy="102000" algn="ctr" rotWithShape="0">
                    <a:srgbClr val="D46DE7"/>
                  </a:outerShdw>
                </a:effectLst>
              </a:rPr>
              <a:t>Why</a:t>
            </a:r>
            <a:r>
              <a:rPr lang="en-US" dirty="0"/>
              <a:t> do the Scriptures declare –</a:t>
            </a:r>
          </a:p>
          <a:p>
            <a:pPr marL="0" indent="0" algn="ctr">
              <a:lnSpc>
                <a:spcPct val="150000"/>
              </a:lnSpc>
              <a:buNone/>
            </a:pPr>
            <a:r>
              <a:rPr lang="en-US" sz="4800" dirty="0">
                <a:solidFill>
                  <a:srgbClr val="FF3399"/>
                </a:solidFill>
              </a:rPr>
              <a:t>...the festival </a:t>
            </a:r>
            <a:r>
              <a:rPr lang="en-US" sz="3600" b="1" i="1" dirty="0">
                <a:ln>
                  <a:solidFill>
                    <a:srgbClr val="002060"/>
                  </a:solidFill>
                </a:ln>
                <a:solidFill>
                  <a:srgbClr val="E46C0A"/>
                </a:solidFill>
                <a:effectLst>
                  <a:glow rad="228600">
                    <a:schemeClr val="accent4">
                      <a:satMod val="175000"/>
                      <a:alpha val="40000"/>
                    </a:schemeClr>
                  </a:glow>
                </a:effectLst>
                <a:latin typeface="Georgia" panose="02040502050405020303" pitchFamily="18" charset="0"/>
                <a:ea typeface="TITUS Cyberbit Basic" panose="02020603050405020304" pitchFamily="18" charset="0"/>
                <a:cs typeface="Georgia" panose="02040502050405020303" pitchFamily="18" charset="0"/>
              </a:rPr>
              <a:t>of the Yahudim </a:t>
            </a:r>
            <a:r>
              <a:rPr lang="en-US" sz="4800" dirty="0"/>
              <a:t>[Jews]</a:t>
            </a:r>
            <a:r>
              <a:rPr lang="en-US" sz="4800" dirty="0">
                <a:solidFill>
                  <a:srgbClr val="FF3399"/>
                </a:solidFill>
              </a:rPr>
              <a:t>...?</a:t>
            </a:r>
          </a:p>
          <a:p>
            <a:pPr marL="0" indent="0" algn="ctr">
              <a:buNone/>
            </a:pPr>
            <a:endParaRPr lang="en-US" sz="4800" dirty="0">
              <a:solidFill>
                <a:srgbClr val="FF3399"/>
              </a:solidFill>
            </a:endParaRPr>
          </a:p>
          <a:p>
            <a:pPr marL="0" indent="0" algn="ctr">
              <a:lnSpc>
                <a:spcPct val="110000"/>
              </a:lnSpc>
              <a:buNone/>
            </a:pPr>
            <a:r>
              <a:rPr lang="en-US" dirty="0"/>
              <a:t>Leviticus tells us very clearly to </a:t>
            </a:r>
            <a:r>
              <a:rPr lang="en-US" b="1" dirty="0">
                <a:solidFill>
                  <a:srgbClr val="0000CC"/>
                </a:solidFill>
              </a:rPr>
              <a:t>Whom</a:t>
            </a:r>
            <a:r>
              <a:rPr lang="en-US" dirty="0"/>
              <a:t> the Feast and Festivals belong.</a:t>
            </a:r>
          </a:p>
          <a:p>
            <a:pPr marL="0" indent="0" algn="ctr">
              <a:buNone/>
            </a:pPr>
            <a:endParaRPr lang="en-US" dirty="0"/>
          </a:p>
          <a:p>
            <a:pPr marL="0" indent="0" algn="ctr">
              <a:buNone/>
            </a:pPr>
            <a:r>
              <a:rPr lang="en-US" sz="4400" dirty="0">
                <a:solidFill>
                  <a:srgbClr val="CC0099"/>
                </a:solidFill>
              </a:rPr>
              <a:t>Why then do the Scriptures record this festival as one that belongs </a:t>
            </a:r>
            <a:r>
              <a:rPr lang="en-US" sz="4400" u="sng" dirty="0">
                <a:solidFill>
                  <a:srgbClr val="CC0099"/>
                </a:solidFill>
              </a:rPr>
              <a:t>to the </a:t>
            </a:r>
            <a:r>
              <a:rPr lang="en-US" sz="4400" b="1" u="sng" dirty="0">
                <a:ln w="22225">
                  <a:solidFill>
                    <a:srgbClr val="CC0099"/>
                  </a:solidFill>
                  <a:prstDash val="solid"/>
                </a:ln>
                <a:solidFill>
                  <a:srgbClr val="00FF00"/>
                </a:solidFill>
              </a:rPr>
              <a:t>Yahudim</a:t>
            </a:r>
            <a:r>
              <a:rPr lang="en-US" sz="4400" b="1" dirty="0">
                <a:ln w="22225">
                  <a:solidFill>
                    <a:srgbClr val="CC0099"/>
                  </a:solidFill>
                  <a:prstDash val="solid"/>
                </a:ln>
                <a:solidFill>
                  <a:srgbClr val="00FF00"/>
                </a:solidFill>
              </a:rPr>
              <a:t>? </a:t>
            </a:r>
            <a:endParaRPr lang="en-US" sz="4400" dirty="0">
              <a:ln w="22225">
                <a:solidFill>
                  <a:srgbClr val="CC0099"/>
                </a:solidFill>
                <a:prstDash val="solid"/>
              </a:ln>
              <a:solidFill>
                <a:srgbClr val="00FF00"/>
              </a:solidFill>
            </a:endParaRPr>
          </a:p>
        </p:txBody>
      </p:sp>
      <p:sp>
        <p:nvSpPr>
          <p:cNvPr id="4" name="Slide Number Placeholder 3"/>
          <p:cNvSpPr>
            <a:spLocks noGrp="1"/>
          </p:cNvSpPr>
          <p:nvPr>
            <p:ph type="sldNum" sz="quarter" idx="12"/>
          </p:nvPr>
        </p:nvSpPr>
        <p:spPr>
          <a:xfrm>
            <a:off x="9300853" y="6435910"/>
            <a:ext cx="2743200" cy="365125"/>
          </a:xfrm>
        </p:spPr>
        <p:txBody>
          <a:bodyPr/>
          <a:lstStyle/>
          <a:p>
            <a:fld id="{0B555D82-D20F-4DB7-B3E9-7B7EAC2F87A9}" type="slidenum">
              <a:rPr lang="en-US" smtClean="0">
                <a:solidFill>
                  <a:schemeClr val="tx1">
                    <a:lumMod val="95000"/>
                    <a:lumOff val="5000"/>
                  </a:schemeClr>
                </a:solidFill>
              </a:rPr>
              <a:t>8</a:t>
            </a:fld>
            <a:endParaRPr lang="en-US" dirty="0">
              <a:solidFill>
                <a:schemeClr val="tx1">
                  <a:lumMod val="95000"/>
                  <a:lumOff val="5000"/>
                </a:schemeClr>
              </a:solidFill>
            </a:endParaRPr>
          </a:p>
        </p:txBody>
      </p:sp>
      <p:sp>
        <p:nvSpPr>
          <p:cNvPr id="5" name="Curved Up Arrow 4"/>
          <p:cNvSpPr/>
          <p:nvPr/>
        </p:nvSpPr>
        <p:spPr>
          <a:xfrm flipH="1">
            <a:off x="6901051" y="3256699"/>
            <a:ext cx="2614411" cy="663796"/>
          </a:xfrm>
          <a:prstGeom prst="curvedUpArrow">
            <a:avLst>
              <a:gd name="adj1" fmla="val 47309"/>
              <a:gd name="adj2" fmla="val 155797"/>
              <a:gd name="adj3" fmla="val 25000"/>
            </a:avLst>
          </a:prstGeom>
          <a:solidFill>
            <a:srgbClr val="00FF00"/>
          </a:solidFill>
          <a:ln w="57150">
            <a:solidFill>
              <a:srgbClr val="0000CC"/>
            </a:solid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9" name="Group 8"/>
          <p:cNvGrpSpPr/>
          <p:nvPr/>
        </p:nvGrpSpPr>
        <p:grpSpPr>
          <a:xfrm>
            <a:off x="3727767" y="3347718"/>
            <a:ext cx="1476104" cy="914399"/>
            <a:chOff x="3727767" y="3452222"/>
            <a:chExt cx="1476104" cy="914399"/>
          </a:xfrm>
        </p:grpSpPr>
        <p:sp>
          <p:nvSpPr>
            <p:cNvPr id="6" name="Cloud Callout 5"/>
            <p:cNvSpPr/>
            <p:nvPr/>
          </p:nvSpPr>
          <p:spPr>
            <a:xfrm>
              <a:off x="3727767" y="3452222"/>
              <a:ext cx="1476104" cy="914399"/>
            </a:xfrm>
            <a:prstGeom prst="cloudCallout">
              <a:avLst>
                <a:gd name="adj1" fmla="val 88470"/>
                <a:gd name="adj2" fmla="val 43928"/>
              </a:avLst>
            </a:prstGeom>
            <a:solidFill>
              <a:srgbClr val="34E9FC"/>
            </a:solidFill>
            <a:ln w="57150">
              <a:solidFill>
                <a:srgbClr val="0000CC"/>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E9FC"/>
                </a:solidFill>
              </a:endParaRPr>
            </a:p>
          </p:txBody>
        </p:sp>
        <p:pic>
          <p:nvPicPr>
            <p:cNvPr id="7" name="Picture 6" descr="C:\Users\Valued Customer\Downloads\hebrewgraphics\paleo_aleph.gif"/>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91639" y="3614723"/>
              <a:ext cx="438785" cy="494030"/>
            </a:xfrm>
            <a:prstGeom prst="rect">
              <a:avLst/>
            </a:prstGeom>
            <a:noFill/>
            <a:ln>
              <a:noFill/>
            </a:ln>
            <a:scene3d>
              <a:camera prst="orthographicFront"/>
              <a:lightRig rig="threePt" dir="t"/>
            </a:scene3d>
            <a:sp3d>
              <a:bevelT w="114300" prst="hardEdge"/>
            </a:sp3d>
          </p:spPr>
        </p:pic>
        <p:pic>
          <p:nvPicPr>
            <p:cNvPr id="8" name="Picture 7" descr="C:\Users\Valued Customer\Downloads\hebrewgraphics\paleo_tav.gif"/>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83403" y="3670661"/>
              <a:ext cx="372745" cy="477520"/>
            </a:xfrm>
            <a:prstGeom prst="rect">
              <a:avLst/>
            </a:prstGeom>
            <a:noFill/>
            <a:ln>
              <a:noFill/>
            </a:ln>
            <a:scene3d>
              <a:camera prst="orthographicFront"/>
              <a:lightRig rig="threePt" dir="t"/>
            </a:scene3d>
            <a:sp3d>
              <a:bevelT w="114300" prst="hardEdge"/>
            </a:sp3d>
          </p:spPr>
        </p:pic>
      </p:grpSp>
    </p:spTree>
    <p:extLst>
      <p:ext uri="{BB962C8B-B14F-4D97-AF65-F5344CB8AC3E}">
        <p14:creationId xmlns:p14="http://schemas.microsoft.com/office/powerpoint/2010/main" val="1644668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5000" fill="hold" grpId="0" nodeType="withEffect">
                                  <p:stCondLst>
                                    <p:cond delay="0"/>
                                  </p:stCondLst>
                                  <p:childTnLst>
                                    <p:animRot by="120000">
                                      <p:cBhvr>
                                        <p:cTn id="6" dur="200" fill="hold">
                                          <p:stCondLst>
                                            <p:cond delay="0"/>
                                          </p:stCondLst>
                                        </p:cTn>
                                        <p:tgtEl>
                                          <p:spTgt spid="5"/>
                                        </p:tgtEl>
                                        <p:attrNameLst>
                                          <p:attrName>r</p:attrName>
                                        </p:attrNameLst>
                                      </p:cBhvr>
                                    </p:animRot>
                                    <p:animRot by="-240000">
                                      <p:cBhvr>
                                        <p:cTn id="7" dur="400" fill="hold">
                                          <p:stCondLst>
                                            <p:cond delay="400"/>
                                          </p:stCondLst>
                                        </p:cTn>
                                        <p:tgtEl>
                                          <p:spTgt spid="5"/>
                                        </p:tgtEl>
                                        <p:attrNameLst>
                                          <p:attrName>r</p:attrName>
                                        </p:attrNameLst>
                                      </p:cBhvr>
                                    </p:animRot>
                                    <p:animRot by="240000">
                                      <p:cBhvr>
                                        <p:cTn id="8" dur="400" fill="hold">
                                          <p:stCondLst>
                                            <p:cond delay="800"/>
                                          </p:stCondLst>
                                        </p:cTn>
                                        <p:tgtEl>
                                          <p:spTgt spid="5"/>
                                        </p:tgtEl>
                                        <p:attrNameLst>
                                          <p:attrName>r</p:attrName>
                                        </p:attrNameLst>
                                      </p:cBhvr>
                                    </p:animRot>
                                    <p:animRot by="-240000">
                                      <p:cBhvr>
                                        <p:cTn id="9" dur="400" fill="hold">
                                          <p:stCondLst>
                                            <p:cond delay="1200"/>
                                          </p:stCondLst>
                                        </p:cTn>
                                        <p:tgtEl>
                                          <p:spTgt spid="5"/>
                                        </p:tgtEl>
                                        <p:attrNameLst>
                                          <p:attrName>r</p:attrName>
                                        </p:attrNameLst>
                                      </p:cBhvr>
                                    </p:animRot>
                                    <p:animRot by="120000">
                                      <p:cBhvr>
                                        <p:cTn id="10" dur="400" fill="hold">
                                          <p:stCondLst>
                                            <p:cond delay="160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down)">
                                      <p:cBhvr>
                                        <p:cTn id="15" dur="580">
                                          <p:stCondLst>
                                            <p:cond delay="0"/>
                                          </p:stCondLst>
                                        </p:cTn>
                                        <p:tgtEl>
                                          <p:spTgt spid="3">
                                            <p:txEl>
                                              <p:pRg st="3" end="3"/>
                                            </p:txEl>
                                          </p:spTgt>
                                        </p:tgtEl>
                                      </p:cBhvr>
                                    </p:animEffect>
                                    <p:anim calcmode="lin" valueType="num">
                                      <p:cBhvr>
                                        <p:cTn id="16"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xEl>
                                              <p:pRg st="3" end="3"/>
                                            </p:txEl>
                                          </p:spTgt>
                                        </p:tgtEl>
                                      </p:cBhvr>
                                      <p:to x="100000" y="60000"/>
                                    </p:animScale>
                                    <p:animScale>
                                      <p:cBhvr>
                                        <p:cTn id="22" dur="166" decel="50000">
                                          <p:stCondLst>
                                            <p:cond delay="676"/>
                                          </p:stCondLst>
                                        </p:cTn>
                                        <p:tgtEl>
                                          <p:spTgt spid="3">
                                            <p:txEl>
                                              <p:pRg st="3" end="3"/>
                                            </p:txEl>
                                          </p:spTgt>
                                        </p:tgtEl>
                                      </p:cBhvr>
                                      <p:to x="100000" y="100000"/>
                                    </p:animScale>
                                    <p:animScale>
                                      <p:cBhvr>
                                        <p:cTn id="23" dur="26">
                                          <p:stCondLst>
                                            <p:cond delay="1312"/>
                                          </p:stCondLst>
                                        </p:cTn>
                                        <p:tgtEl>
                                          <p:spTgt spid="3">
                                            <p:txEl>
                                              <p:pRg st="3" end="3"/>
                                            </p:txEl>
                                          </p:spTgt>
                                        </p:tgtEl>
                                      </p:cBhvr>
                                      <p:to x="100000" y="80000"/>
                                    </p:animScale>
                                    <p:animScale>
                                      <p:cBhvr>
                                        <p:cTn id="24" dur="166" decel="50000">
                                          <p:stCondLst>
                                            <p:cond delay="1338"/>
                                          </p:stCondLst>
                                        </p:cTn>
                                        <p:tgtEl>
                                          <p:spTgt spid="3">
                                            <p:txEl>
                                              <p:pRg st="3" end="3"/>
                                            </p:txEl>
                                          </p:spTgt>
                                        </p:tgtEl>
                                      </p:cBhvr>
                                      <p:to x="100000" y="100000"/>
                                    </p:animScale>
                                    <p:animScale>
                                      <p:cBhvr>
                                        <p:cTn id="25" dur="26">
                                          <p:stCondLst>
                                            <p:cond delay="1642"/>
                                          </p:stCondLst>
                                        </p:cTn>
                                        <p:tgtEl>
                                          <p:spTgt spid="3">
                                            <p:txEl>
                                              <p:pRg st="3" end="3"/>
                                            </p:txEl>
                                          </p:spTgt>
                                        </p:tgtEl>
                                      </p:cBhvr>
                                      <p:to x="100000" y="90000"/>
                                    </p:animScale>
                                    <p:animScale>
                                      <p:cBhvr>
                                        <p:cTn id="26" dur="166" decel="50000">
                                          <p:stCondLst>
                                            <p:cond delay="1668"/>
                                          </p:stCondLst>
                                        </p:cTn>
                                        <p:tgtEl>
                                          <p:spTgt spid="3">
                                            <p:txEl>
                                              <p:pRg st="3" end="3"/>
                                            </p:txEl>
                                          </p:spTgt>
                                        </p:tgtEl>
                                      </p:cBhvr>
                                      <p:to x="100000" y="100000"/>
                                    </p:animScale>
                                    <p:animScale>
                                      <p:cBhvr>
                                        <p:cTn id="27" dur="26">
                                          <p:stCondLst>
                                            <p:cond delay="1808"/>
                                          </p:stCondLst>
                                        </p:cTn>
                                        <p:tgtEl>
                                          <p:spTgt spid="3">
                                            <p:txEl>
                                              <p:pRg st="3" end="3"/>
                                            </p:txEl>
                                          </p:spTgt>
                                        </p:tgtEl>
                                      </p:cBhvr>
                                      <p:to x="100000" y="95000"/>
                                    </p:animScale>
                                    <p:animScale>
                                      <p:cBhvr>
                                        <p:cTn id="28" dur="166" decel="50000">
                                          <p:stCondLst>
                                            <p:cond delay="1834"/>
                                          </p:stCondLst>
                                        </p:cTn>
                                        <p:tgtEl>
                                          <p:spTgt spid="3">
                                            <p:txEl>
                                              <p:pRg st="3" end="3"/>
                                            </p:txEl>
                                          </p:spTgt>
                                        </p:tgtEl>
                                      </p:cBhvr>
                                      <p:to x="100000" y="100000"/>
                                    </p:animScale>
                                  </p:childTnLst>
                                </p:cTn>
                              </p:par>
                              <p:par>
                                <p:cTn id="29" presetID="26"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80">
                                          <p:stCondLst>
                                            <p:cond delay="0"/>
                                          </p:stCondLst>
                                        </p:cTn>
                                        <p:tgtEl>
                                          <p:spTgt spid="9"/>
                                        </p:tgtEl>
                                      </p:cBhvr>
                                    </p:animEffect>
                                    <p:anim calcmode="lin" valueType="num">
                                      <p:cBhvr>
                                        <p:cTn id="3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7" dur="26">
                                          <p:stCondLst>
                                            <p:cond delay="650"/>
                                          </p:stCondLst>
                                        </p:cTn>
                                        <p:tgtEl>
                                          <p:spTgt spid="9"/>
                                        </p:tgtEl>
                                      </p:cBhvr>
                                      <p:to x="100000" y="60000"/>
                                    </p:animScale>
                                    <p:animScale>
                                      <p:cBhvr>
                                        <p:cTn id="38" dur="166" decel="50000">
                                          <p:stCondLst>
                                            <p:cond delay="676"/>
                                          </p:stCondLst>
                                        </p:cTn>
                                        <p:tgtEl>
                                          <p:spTgt spid="9"/>
                                        </p:tgtEl>
                                      </p:cBhvr>
                                      <p:to x="100000" y="100000"/>
                                    </p:animScale>
                                    <p:animScale>
                                      <p:cBhvr>
                                        <p:cTn id="39" dur="26">
                                          <p:stCondLst>
                                            <p:cond delay="1312"/>
                                          </p:stCondLst>
                                        </p:cTn>
                                        <p:tgtEl>
                                          <p:spTgt spid="9"/>
                                        </p:tgtEl>
                                      </p:cBhvr>
                                      <p:to x="100000" y="80000"/>
                                    </p:animScale>
                                    <p:animScale>
                                      <p:cBhvr>
                                        <p:cTn id="40" dur="166" decel="50000">
                                          <p:stCondLst>
                                            <p:cond delay="1338"/>
                                          </p:stCondLst>
                                        </p:cTn>
                                        <p:tgtEl>
                                          <p:spTgt spid="9"/>
                                        </p:tgtEl>
                                      </p:cBhvr>
                                      <p:to x="100000" y="100000"/>
                                    </p:animScale>
                                    <p:animScale>
                                      <p:cBhvr>
                                        <p:cTn id="41" dur="26">
                                          <p:stCondLst>
                                            <p:cond delay="1642"/>
                                          </p:stCondLst>
                                        </p:cTn>
                                        <p:tgtEl>
                                          <p:spTgt spid="9"/>
                                        </p:tgtEl>
                                      </p:cBhvr>
                                      <p:to x="100000" y="90000"/>
                                    </p:animScale>
                                    <p:animScale>
                                      <p:cBhvr>
                                        <p:cTn id="42" dur="166" decel="50000">
                                          <p:stCondLst>
                                            <p:cond delay="1668"/>
                                          </p:stCondLst>
                                        </p:cTn>
                                        <p:tgtEl>
                                          <p:spTgt spid="9"/>
                                        </p:tgtEl>
                                      </p:cBhvr>
                                      <p:to x="100000" y="100000"/>
                                    </p:animScale>
                                    <p:animScale>
                                      <p:cBhvr>
                                        <p:cTn id="43" dur="26">
                                          <p:stCondLst>
                                            <p:cond delay="1808"/>
                                          </p:stCondLst>
                                        </p:cTn>
                                        <p:tgtEl>
                                          <p:spTgt spid="9"/>
                                        </p:tgtEl>
                                      </p:cBhvr>
                                      <p:to x="100000" y="95000"/>
                                    </p:animScale>
                                    <p:animScale>
                                      <p:cBhvr>
                                        <p:cTn id="44" dur="166" decel="50000">
                                          <p:stCondLst>
                                            <p:cond delay="1834"/>
                                          </p:stCondLst>
                                        </p:cTn>
                                        <p:tgtEl>
                                          <p:spTgt spid="9"/>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lumMod val="50000"/>
              </a:schemeClr>
            </a:gs>
            <a:gs pos="50000">
              <a:schemeClr val="accent4">
                <a:lumMod val="40000"/>
                <a:lumOff val="60000"/>
              </a:schemeClr>
            </a:gs>
            <a:gs pos="100000">
              <a:schemeClr val="accent6">
                <a:lumMod val="40000"/>
                <a:lumOff val="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58328" y="89252"/>
            <a:ext cx="6079634" cy="665185"/>
          </a:xfrm>
          <a:solidFill>
            <a:schemeClr val="bg1">
              <a:lumMod val="85000"/>
            </a:schemeClr>
          </a:solidFill>
          <a:ln>
            <a:solidFill>
              <a:schemeClr val="bg1">
                <a:lumMod val="75000"/>
              </a:schemeClr>
            </a:solidFill>
          </a:ln>
          <a:effectLst>
            <a:glow rad="228600">
              <a:schemeClr val="accent4">
                <a:satMod val="175000"/>
                <a:alpha val="40000"/>
              </a:schemeClr>
            </a:glow>
          </a:effectLst>
          <a:scene3d>
            <a:camera prst="orthographicFront"/>
            <a:lightRig rig="threePt" dir="t"/>
          </a:scene3d>
          <a:sp3d>
            <a:bevelT/>
          </a:sp3d>
        </p:spPr>
        <p:txBody>
          <a:bodyPr>
            <a:normAutofit fontScale="90000"/>
          </a:bodyPr>
          <a:lstStyle/>
          <a:p>
            <a:pPr algn="ctr"/>
            <a:r>
              <a:rPr lang="en-US" b="1" dirty="0">
                <a:solidFill>
                  <a:srgbClr val="0000FF"/>
                </a:solidFill>
              </a:rPr>
              <a:t>Yahusha’s</a:t>
            </a:r>
            <a:r>
              <a:rPr lang="en-US" b="1" dirty="0"/>
              <a:t> Brother’s Unbelief</a:t>
            </a:r>
          </a:p>
        </p:txBody>
      </p:sp>
      <p:sp>
        <p:nvSpPr>
          <p:cNvPr id="3" name="Content Placeholder 2"/>
          <p:cNvSpPr>
            <a:spLocks noGrp="1"/>
          </p:cNvSpPr>
          <p:nvPr>
            <p:ph idx="1"/>
          </p:nvPr>
        </p:nvSpPr>
        <p:spPr>
          <a:xfrm>
            <a:off x="231819" y="816783"/>
            <a:ext cx="11732653" cy="5911403"/>
          </a:xfrm>
          <a:solidFill>
            <a:schemeClr val="bg1"/>
          </a:solidFill>
          <a:ln w="28575">
            <a:solidFill>
              <a:srgbClr val="C00000"/>
            </a:solidFill>
          </a:ln>
          <a:scene3d>
            <a:camera prst="orthographicFront"/>
            <a:lightRig rig="threePt" dir="t"/>
          </a:scene3d>
          <a:sp3d>
            <a:bevelT w="114300" prst="artDeco"/>
          </a:sp3d>
        </p:spPr>
        <p:txBody>
          <a:bodyPr>
            <a:normAutofit/>
            <a:sp3d extrusionH="57150">
              <a:bevelT w="38100" h="38100"/>
            </a:sp3d>
          </a:bodyPr>
          <a:lstStyle/>
          <a:p>
            <a:pPr marL="365760" marR="457200" indent="-914400">
              <a:lnSpc>
                <a:spcPct val="115000"/>
              </a:lnSpc>
              <a:spcBef>
                <a:spcPts val="0"/>
              </a:spcBef>
              <a:buNone/>
            </a:pPr>
            <a:r>
              <a:rPr lang="en-US" dirty="0">
                <a:solidFill>
                  <a:srgbClr val="008080"/>
                </a:solidFill>
                <a:latin typeface="Georgia" panose="02040502050405020303" pitchFamily="18" charset="0"/>
                <a:ea typeface="TITUS Cyberbit Basic" panose="02020603050405020304" pitchFamily="18" charset="0"/>
                <a:cs typeface="Georgia" panose="02040502050405020303" pitchFamily="18" charset="0"/>
              </a:rPr>
              <a:t>John 7:5</a:t>
            </a:r>
            <a:r>
              <a:rPr lang="en-US" dirty="0">
                <a:latin typeface="Georgia" panose="02040502050405020303" pitchFamily="18" charset="0"/>
                <a:ea typeface="TITUS Cyberbit Basic" panose="02020603050405020304" pitchFamily="18" charset="0"/>
                <a:cs typeface="Georgia" panose="02040502050405020303" pitchFamily="18" charset="0"/>
              </a:rPr>
              <a:t>  </a:t>
            </a:r>
            <a:r>
              <a:rPr lang="en-US" b="1" dirty="0">
                <a:ln>
                  <a:solidFill>
                    <a:srgbClr val="002060"/>
                  </a:solidFill>
                </a:ln>
                <a:solidFill>
                  <a:srgbClr val="E46C0A"/>
                </a:solidFill>
                <a:latin typeface="Georgia" panose="02040502050405020303" pitchFamily="18" charset="0"/>
                <a:ea typeface="TITUS Cyberbit Basic" panose="02020603050405020304" pitchFamily="18" charset="0"/>
                <a:cs typeface="Georgia" panose="02040502050405020303" pitchFamily="18" charset="0"/>
              </a:rPr>
              <a:t>For even His brothers did not believe in Him.</a:t>
            </a:r>
            <a:r>
              <a:rPr lang="en-US" dirty="0">
                <a:ln>
                  <a:solidFill>
                    <a:srgbClr val="002060"/>
                  </a:solidFill>
                </a:ln>
                <a:solidFill>
                  <a:srgbClr val="E46C0A"/>
                </a:solidFill>
                <a:latin typeface="Georgia" panose="02040502050405020303" pitchFamily="18" charset="0"/>
                <a:ea typeface="TITUS Cyberbit Basic" panose="02020603050405020304" pitchFamily="18" charset="0"/>
                <a:cs typeface="Georgia" panose="02040502050405020303" pitchFamily="18" charset="0"/>
              </a:rPr>
              <a:t> </a:t>
            </a:r>
            <a:endParaRPr lang="en-US" sz="2400" dirty="0">
              <a:ln>
                <a:solidFill>
                  <a:srgbClr val="002060"/>
                </a:solidFill>
              </a:ln>
              <a:latin typeface="Calibri" panose="020F0502020204030204" pitchFamily="34" charset="0"/>
              <a:ea typeface="TITUS Cyberbit Basic" panose="02020603050405020304" pitchFamily="18" charset="0"/>
              <a:cs typeface="Arial" panose="020B0604020202020204" pitchFamily="34" charset="0"/>
            </a:endParaRPr>
          </a:p>
          <a:p>
            <a:pPr marL="365760" marR="457200" indent="-914400">
              <a:lnSpc>
                <a:spcPct val="115000"/>
              </a:lnSpc>
              <a:spcBef>
                <a:spcPts val="0"/>
              </a:spcBef>
              <a:buNone/>
            </a:pPr>
            <a:r>
              <a:rPr lang="en-US" dirty="0">
                <a:latin typeface="Georgia" panose="02040502050405020303" pitchFamily="18" charset="0"/>
                <a:ea typeface="TITUS Cyberbit Basic" panose="02020603050405020304" pitchFamily="18" charset="0"/>
                <a:cs typeface="Georgia" panose="02040502050405020303" pitchFamily="18" charset="0"/>
              </a:rPr>
              <a:t> </a:t>
            </a:r>
            <a:endParaRPr lang="en-US" sz="2400" dirty="0">
              <a:latin typeface="Calibri" panose="020F0502020204030204" pitchFamily="34" charset="0"/>
              <a:ea typeface="Calibri" panose="020F0502020204030204" pitchFamily="34" charset="0"/>
              <a:cs typeface="Arial" panose="020B0604020202020204" pitchFamily="34" charset="0"/>
            </a:endParaRPr>
          </a:p>
          <a:p>
            <a:pPr marL="365760" marR="457200" indent="-914400">
              <a:lnSpc>
                <a:spcPct val="115000"/>
              </a:lnSpc>
              <a:spcBef>
                <a:spcPts val="0"/>
              </a:spcBef>
              <a:buNone/>
            </a:pPr>
            <a:r>
              <a:rPr lang="en-US" dirty="0">
                <a:solidFill>
                  <a:srgbClr val="008080"/>
                </a:solidFill>
                <a:latin typeface="Georgia" panose="02040502050405020303" pitchFamily="18" charset="0"/>
                <a:ea typeface="TITUS Cyberbit Basic" panose="02020603050405020304" pitchFamily="18" charset="0"/>
                <a:cs typeface="Georgia" panose="02040502050405020303" pitchFamily="18" charset="0"/>
              </a:rPr>
              <a:t>John 7:6</a:t>
            </a:r>
            <a:r>
              <a:rPr lang="en-US" dirty="0">
                <a:latin typeface="Georgia" panose="02040502050405020303" pitchFamily="18" charset="0"/>
                <a:ea typeface="TITUS Cyberbit Basic" panose="02020603050405020304" pitchFamily="18" charset="0"/>
                <a:cs typeface="Georgia" panose="02040502050405020303" pitchFamily="18" charset="0"/>
              </a:rPr>
              <a:t>  </a:t>
            </a:r>
            <a:r>
              <a:rPr lang="he-IL" dirty="0">
                <a:solidFill>
                  <a:srgbClr val="0000FF"/>
                </a:solidFill>
                <a:latin typeface="SBL Hebrew"/>
                <a:ea typeface="Calibri" panose="020F0502020204030204" pitchFamily="34" charset="0"/>
                <a:cs typeface="SBL Hebrew"/>
              </a:rPr>
              <a:t>יהושע</a:t>
            </a:r>
            <a:r>
              <a:rPr lang="he-IL" dirty="0">
                <a:solidFill>
                  <a:srgbClr val="0000FF"/>
                </a:solidFill>
                <a:latin typeface="Calibri" panose="020F0502020204030204" pitchFamily="34" charset="0"/>
                <a:ea typeface="Calibri" panose="020F0502020204030204" pitchFamily="34" charset="0"/>
                <a:cs typeface="Georgia" panose="02040502050405020303" pitchFamily="18" charset="0"/>
              </a:rPr>
              <a:t> </a:t>
            </a:r>
            <a:r>
              <a:rPr lang="en-US" dirty="0">
                <a:solidFill>
                  <a:srgbClr val="0000FF"/>
                </a:solidFill>
                <a:latin typeface="Calibri" panose="020F0502020204030204" pitchFamily="34" charset="0"/>
                <a:ea typeface="Calibri" panose="020F0502020204030204" pitchFamily="34" charset="0"/>
                <a:cs typeface="Georgia" panose="02040502050405020303" pitchFamily="18" charset="0"/>
              </a:rPr>
              <a:t> </a:t>
            </a:r>
            <a:r>
              <a:rPr lang="en-US" sz="2400" dirty="0">
                <a:solidFill>
                  <a:srgbClr val="0000FF"/>
                </a:solidFill>
                <a:latin typeface="Georgia" panose="02040502050405020303" pitchFamily="18" charset="0"/>
                <a:ea typeface="Calibri" panose="020F0502020204030204" pitchFamily="34" charset="0"/>
                <a:cs typeface="Georgia" panose="02040502050405020303" pitchFamily="18" charset="0"/>
              </a:rPr>
              <a:t>[Yahusha]</a:t>
            </a:r>
            <a:r>
              <a:rPr lang="en-US" sz="2400" dirty="0">
                <a:solidFill>
                  <a:srgbClr val="00B050"/>
                </a:solidFill>
                <a:latin typeface="Georgia" panose="02040502050405020303" pitchFamily="18" charset="0"/>
                <a:ea typeface="Calibri" panose="020F0502020204030204" pitchFamily="34" charset="0"/>
                <a:cs typeface="Georgia" panose="02040502050405020303" pitchFamily="18" charset="0"/>
              </a:rPr>
              <a:t> </a:t>
            </a:r>
            <a:r>
              <a:rPr lang="en-US" sz="2400" dirty="0">
                <a:solidFill>
                  <a:srgbClr val="00B050"/>
                </a:solidFill>
                <a:latin typeface="Georgia" panose="02040502050405020303" pitchFamily="18" charset="0"/>
                <a:ea typeface="TITUS Cyberbit Basic" panose="02020603050405020304" pitchFamily="18" charset="0"/>
                <a:cs typeface="Georgia" panose="02040502050405020303" pitchFamily="18" charset="0"/>
              </a:rPr>
              <a:t> </a:t>
            </a:r>
            <a:r>
              <a:rPr lang="en-US" dirty="0">
                <a:solidFill>
                  <a:srgbClr val="00B050"/>
                </a:solidFill>
                <a:latin typeface="Georgia" panose="02040502050405020303" pitchFamily="18" charset="0"/>
                <a:ea typeface="TITUS Cyberbit Basic" panose="02020603050405020304" pitchFamily="18" charset="0"/>
                <a:cs typeface="Georgia" panose="02040502050405020303" pitchFamily="18" charset="0"/>
              </a:rPr>
              <a:t>therefore said to them, 	   </a:t>
            </a:r>
            <a:r>
              <a:rPr lang="en-US" b="1" dirty="0">
                <a:solidFill>
                  <a:srgbClr val="0000FF"/>
                </a:solidFill>
                <a:latin typeface="Georgia" panose="02040502050405020303" pitchFamily="18" charset="0"/>
                <a:ea typeface="TITUS Cyberbit Basic" panose="02020603050405020304" pitchFamily="18" charset="0"/>
                <a:cs typeface="Georgia" panose="02040502050405020303" pitchFamily="18" charset="0"/>
              </a:rPr>
              <a:t>“</a:t>
            </a:r>
            <a:r>
              <a:rPr lang="en-US" b="1" u="sng" dirty="0">
                <a:solidFill>
                  <a:srgbClr val="0000FF"/>
                </a:solidFill>
                <a:latin typeface="Georgia" panose="02040502050405020303" pitchFamily="18" charset="0"/>
                <a:ea typeface="TITUS Cyberbit Basic" panose="02020603050405020304" pitchFamily="18" charset="0"/>
                <a:cs typeface="Georgia" panose="02040502050405020303" pitchFamily="18" charset="0"/>
              </a:rPr>
              <a:t>M</a:t>
            </a:r>
            <a:r>
              <a:rPr lang="en-US" b="1" dirty="0">
                <a:solidFill>
                  <a:srgbClr val="0000FF"/>
                </a:solidFill>
                <a:latin typeface="Georgia" panose="02040502050405020303" pitchFamily="18" charset="0"/>
                <a:ea typeface="TITUS Cyberbit Basic" panose="02020603050405020304" pitchFamily="18" charset="0"/>
                <a:cs typeface="Georgia" panose="02040502050405020303" pitchFamily="18" charset="0"/>
              </a:rPr>
              <a:t>y </a:t>
            </a:r>
            <a:r>
              <a:rPr lang="en-US" b="1" u="sng" dirty="0">
                <a:solidFill>
                  <a:srgbClr val="0000FF"/>
                </a:solidFill>
                <a:latin typeface="Georgia" panose="02040502050405020303" pitchFamily="18" charset="0"/>
                <a:ea typeface="TITUS Cyberbit Basic" panose="02020603050405020304" pitchFamily="18" charset="0"/>
                <a:cs typeface="Georgia" panose="02040502050405020303" pitchFamily="18" charset="0"/>
              </a:rPr>
              <a:t>time</a:t>
            </a:r>
            <a:r>
              <a:rPr lang="en-US" dirty="0">
                <a:solidFill>
                  <a:srgbClr val="0000FF"/>
                </a:solidFill>
                <a:latin typeface="Georgia" panose="02040502050405020303" pitchFamily="18" charset="0"/>
                <a:ea typeface="TITUS Cyberbit Basic" panose="02020603050405020304" pitchFamily="18" charset="0"/>
                <a:cs typeface="Georgia" panose="02040502050405020303" pitchFamily="18" charset="0"/>
              </a:rPr>
              <a:t> 		        </a:t>
            </a:r>
            <a:r>
              <a:rPr lang="en-US" sz="2400" dirty="0">
                <a:solidFill>
                  <a:srgbClr val="0000FF"/>
                </a:solidFill>
                <a:latin typeface="Georgia" panose="02040502050405020303" pitchFamily="18" charset="0"/>
                <a:ea typeface="TITUS Cyberbit Basic" panose="02020603050405020304" pitchFamily="18" charset="0"/>
                <a:cs typeface="Georgia" panose="02040502050405020303" pitchFamily="18" charset="0"/>
              </a:rPr>
              <a:t>[Yahuah’s </a:t>
            </a:r>
            <a:r>
              <a:rPr lang="en-US" sz="2400" u="sng" dirty="0">
                <a:solidFill>
                  <a:srgbClr val="0000FF"/>
                </a:solidFill>
                <a:latin typeface="Georgia" panose="02040502050405020303" pitchFamily="18" charset="0"/>
                <a:ea typeface="TITUS Cyberbit Basic" panose="02020603050405020304" pitchFamily="18" charset="0"/>
                <a:cs typeface="Georgia" panose="02040502050405020303" pitchFamily="18" charset="0"/>
              </a:rPr>
              <a:t>Covenant Calendar</a:t>
            </a:r>
            <a:r>
              <a:rPr lang="en-US" sz="2400" dirty="0">
                <a:solidFill>
                  <a:srgbClr val="0000FF"/>
                </a:solidFill>
                <a:latin typeface="Georgia" panose="02040502050405020303" pitchFamily="18" charset="0"/>
                <a:ea typeface="TITUS Cyberbit Basic" panose="02020603050405020304" pitchFamily="18" charset="0"/>
                <a:cs typeface="Georgia" panose="02040502050405020303" pitchFamily="18" charset="0"/>
              </a:rPr>
              <a:t>] </a:t>
            </a:r>
            <a:r>
              <a:rPr lang="en-US" dirty="0">
                <a:solidFill>
                  <a:srgbClr val="00B050"/>
                </a:solidFill>
                <a:latin typeface="Georgia" panose="02040502050405020303" pitchFamily="18" charset="0"/>
                <a:ea typeface="TITUS Cyberbit Basic" panose="02020603050405020304" pitchFamily="18" charset="0"/>
                <a:cs typeface="Georgia" panose="02040502050405020303" pitchFamily="18" charset="0"/>
              </a:rPr>
              <a:t>has not yet come, but 		</a:t>
            </a:r>
            <a:br>
              <a:rPr lang="en-US" dirty="0">
                <a:solidFill>
                  <a:srgbClr val="00B050"/>
                </a:solidFill>
                <a:latin typeface="Georgia" panose="02040502050405020303" pitchFamily="18" charset="0"/>
                <a:ea typeface="TITUS Cyberbit Basic" panose="02020603050405020304" pitchFamily="18" charset="0"/>
                <a:cs typeface="Georgia" panose="02040502050405020303" pitchFamily="18" charset="0"/>
              </a:rPr>
            </a:br>
            <a:r>
              <a:rPr lang="en-US" dirty="0">
                <a:solidFill>
                  <a:srgbClr val="00B050"/>
                </a:solidFill>
                <a:latin typeface="Georgia" panose="02040502050405020303" pitchFamily="18" charset="0"/>
                <a:ea typeface="TITUS Cyberbit Basic" panose="02020603050405020304" pitchFamily="18" charset="0"/>
                <a:cs typeface="Georgia" panose="02040502050405020303" pitchFamily="18" charset="0"/>
              </a:rPr>
              <a:t>			</a:t>
            </a:r>
            <a:r>
              <a:rPr lang="en-US" sz="3200" b="1" u="sng" dirty="0">
                <a:solidFill>
                  <a:srgbClr val="FF0000"/>
                </a:solidFill>
                <a:effectLst>
                  <a:outerShdw blurRad="50800" dist="38100" algn="l" rotWithShape="0">
                    <a:prstClr val="black">
                      <a:alpha val="40000"/>
                    </a:prstClr>
                  </a:outerShdw>
                </a:effectLst>
                <a:latin typeface="Georgia" panose="02040502050405020303" pitchFamily="18" charset="0"/>
                <a:ea typeface="TITUS Cyberbit Basic" panose="02020603050405020304" pitchFamily="18" charset="0"/>
                <a:cs typeface="Georgia" panose="02040502050405020303" pitchFamily="18" charset="0"/>
              </a:rPr>
              <a:t>YOUR</a:t>
            </a:r>
            <a:r>
              <a:rPr lang="en-US" b="1" dirty="0">
                <a:solidFill>
                  <a:srgbClr val="FF0000"/>
                </a:solidFill>
                <a:effectLst>
                  <a:outerShdw blurRad="50800" dist="38100" algn="l" rotWithShape="0">
                    <a:prstClr val="black">
                      <a:alpha val="40000"/>
                    </a:prstClr>
                  </a:outerShdw>
                </a:effectLst>
                <a:latin typeface="Georgia" panose="02040502050405020303" pitchFamily="18" charset="0"/>
                <a:ea typeface="TITUS Cyberbit Basic" panose="02020603050405020304" pitchFamily="18" charset="0"/>
                <a:cs typeface="Georgia" panose="02040502050405020303" pitchFamily="18" charset="0"/>
              </a:rPr>
              <a:t> </a:t>
            </a:r>
            <a:r>
              <a:rPr lang="en-US" b="1" dirty="0">
                <a:solidFill>
                  <a:srgbClr val="FF0000"/>
                </a:solidFill>
                <a:latin typeface="Georgia" panose="02040502050405020303" pitchFamily="18" charset="0"/>
                <a:ea typeface="TITUS Cyberbit Basic" panose="02020603050405020304" pitchFamily="18" charset="0"/>
                <a:cs typeface="Georgia" panose="02040502050405020303" pitchFamily="18" charset="0"/>
              </a:rPr>
              <a:t>time </a:t>
            </a:r>
            <a:r>
              <a:rPr lang="en-US" sz="2400" dirty="0">
                <a:latin typeface="Georgia" panose="02040502050405020303" pitchFamily="18" charset="0"/>
                <a:ea typeface="TITUS Cyberbit Basic" panose="02020603050405020304" pitchFamily="18" charset="0"/>
                <a:cs typeface="Georgia" panose="02040502050405020303" pitchFamily="18" charset="0"/>
              </a:rPr>
              <a:t>[lunar based calendar] </a:t>
            </a:r>
            <a:r>
              <a:rPr lang="en-US" dirty="0">
                <a:solidFill>
                  <a:srgbClr val="FF0000"/>
                </a:solidFill>
                <a:latin typeface="Georgia" panose="02040502050405020303" pitchFamily="18" charset="0"/>
                <a:ea typeface="TITUS Cyberbit Basic" panose="02020603050405020304" pitchFamily="18" charset="0"/>
                <a:cs typeface="Georgia" panose="02040502050405020303" pitchFamily="18" charset="0"/>
              </a:rPr>
              <a:t/>
            </a:r>
            <a:br>
              <a:rPr lang="en-US" dirty="0">
                <a:solidFill>
                  <a:srgbClr val="FF0000"/>
                </a:solidFill>
                <a:latin typeface="Georgia" panose="02040502050405020303" pitchFamily="18" charset="0"/>
                <a:ea typeface="TITUS Cyberbit Basic" panose="02020603050405020304" pitchFamily="18" charset="0"/>
                <a:cs typeface="Georgia" panose="02040502050405020303" pitchFamily="18" charset="0"/>
              </a:rPr>
            </a:br>
            <a:r>
              <a:rPr lang="en-US" dirty="0">
                <a:solidFill>
                  <a:srgbClr val="FF0000"/>
                </a:solidFill>
                <a:latin typeface="Georgia" panose="02040502050405020303" pitchFamily="18" charset="0"/>
                <a:ea typeface="TITUS Cyberbit Basic" panose="02020603050405020304" pitchFamily="18" charset="0"/>
                <a:cs typeface="Georgia" panose="02040502050405020303" pitchFamily="18" charset="0"/>
              </a:rPr>
              <a:t>			</a:t>
            </a:r>
            <a:r>
              <a:rPr lang="en-US" u="sng" dirty="0">
                <a:solidFill>
                  <a:srgbClr val="FF00FF"/>
                </a:solidFill>
                <a:latin typeface="Georgia" panose="02040502050405020303" pitchFamily="18" charset="0"/>
                <a:ea typeface="TITUS Cyberbit Basic" panose="02020603050405020304" pitchFamily="18" charset="0"/>
                <a:cs typeface="Georgia" panose="02040502050405020303" pitchFamily="18" charset="0"/>
              </a:rPr>
              <a:t>is alwa</a:t>
            </a:r>
            <a:r>
              <a:rPr lang="en-US" dirty="0">
                <a:solidFill>
                  <a:srgbClr val="FF00FF"/>
                </a:solidFill>
                <a:latin typeface="Georgia" panose="02040502050405020303" pitchFamily="18" charset="0"/>
                <a:ea typeface="TITUS Cyberbit Basic" panose="02020603050405020304" pitchFamily="18" charset="0"/>
                <a:cs typeface="Georgia" panose="02040502050405020303" pitchFamily="18" charset="0"/>
              </a:rPr>
              <a:t>y</a:t>
            </a:r>
            <a:r>
              <a:rPr lang="en-US" u="sng" dirty="0">
                <a:solidFill>
                  <a:srgbClr val="FF00FF"/>
                </a:solidFill>
                <a:latin typeface="Georgia" panose="02040502050405020303" pitchFamily="18" charset="0"/>
                <a:ea typeface="TITUS Cyberbit Basic" panose="02020603050405020304" pitchFamily="18" charset="0"/>
                <a:cs typeface="Georgia" panose="02040502050405020303" pitchFamily="18" charset="0"/>
              </a:rPr>
              <a:t>s </a:t>
            </a:r>
            <a:r>
              <a:rPr lang="en-US" b="1" u="sng" dirty="0">
                <a:solidFill>
                  <a:srgbClr val="FF00FF"/>
                </a:solidFill>
                <a:effectLst>
                  <a:outerShdw blurRad="50800" dist="50800" dir="5400000" algn="ctr" rotWithShape="0">
                    <a:srgbClr val="00FF00"/>
                  </a:outerShdw>
                </a:effectLst>
                <a:latin typeface="Georgia" panose="02040502050405020303" pitchFamily="18" charset="0"/>
                <a:ea typeface="TITUS Cyberbit Basic" panose="02020603050405020304" pitchFamily="18" charset="0"/>
                <a:cs typeface="Georgia" panose="02040502050405020303" pitchFamily="18" charset="0"/>
              </a:rPr>
              <a:t>read</a:t>
            </a:r>
            <a:r>
              <a:rPr lang="en-US" b="1" dirty="0">
                <a:solidFill>
                  <a:srgbClr val="FF00FF"/>
                </a:solidFill>
                <a:effectLst>
                  <a:outerShdw blurRad="50800" dist="50800" dir="5400000" algn="ctr" rotWithShape="0">
                    <a:srgbClr val="00FF00"/>
                  </a:outerShdw>
                </a:effectLst>
                <a:latin typeface="Georgia" panose="02040502050405020303" pitchFamily="18" charset="0"/>
                <a:ea typeface="TITUS Cyberbit Basic" panose="02020603050405020304" pitchFamily="18" charset="0"/>
                <a:cs typeface="Georgia" panose="02040502050405020303" pitchFamily="18" charset="0"/>
              </a:rPr>
              <a:t>y</a:t>
            </a:r>
            <a:r>
              <a:rPr lang="en-US" dirty="0">
                <a:solidFill>
                  <a:srgbClr val="FF00FF"/>
                </a:solidFill>
                <a:latin typeface="Georgia" panose="02040502050405020303" pitchFamily="18" charset="0"/>
                <a:ea typeface="TITUS Cyberbit Basic" panose="02020603050405020304" pitchFamily="18" charset="0"/>
                <a:cs typeface="Georgia" panose="02040502050405020303" pitchFamily="18" charset="0"/>
              </a:rPr>
              <a:t>.   </a:t>
            </a:r>
            <a:endParaRPr lang="en-US" dirty="0">
              <a:latin typeface="Georgia" panose="02040502050405020303" pitchFamily="18" charset="0"/>
              <a:ea typeface="TITUS Cyberbit Basic" panose="02020603050405020304" pitchFamily="18" charset="0"/>
              <a:cs typeface="Georgia" panose="02040502050405020303" pitchFamily="18" charset="0"/>
            </a:endParaRPr>
          </a:p>
          <a:p>
            <a:pPr marL="365760" marR="457200" indent="-914400">
              <a:lnSpc>
                <a:spcPct val="115000"/>
              </a:lnSpc>
              <a:spcBef>
                <a:spcPts val="0"/>
              </a:spcBef>
              <a:buNone/>
            </a:pPr>
            <a:endParaRPr lang="en-US" dirty="0">
              <a:solidFill>
                <a:srgbClr val="FF00FF"/>
              </a:solidFill>
              <a:latin typeface="Georgia" panose="02040502050405020303" pitchFamily="18" charset="0"/>
              <a:ea typeface="TITUS Cyberbit Basic" panose="02020603050405020304" pitchFamily="18" charset="0"/>
              <a:cs typeface="Georgia" panose="02040502050405020303" pitchFamily="18" charset="0"/>
            </a:endParaRPr>
          </a:p>
          <a:p>
            <a:pPr marL="365760" marR="457200" indent="-914400">
              <a:lnSpc>
                <a:spcPct val="115000"/>
              </a:lnSpc>
              <a:spcBef>
                <a:spcPts val="0"/>
              </a:spcBef>
              <a:buNone/>
            </a:pPr>
            <a:r>
              <a:rPr lang="en-US" dirty="0">
                <a:solidFill>
                  <a:srgbClr val="FF00FF"/>
                </a:solidFill>
                <a:latin typeface="Georgia" panose="02040502050405020303" pitchFamily="18" charset="0"/>
                <a:ea typeface="TITUS Cyberbit Basic" panose="02020603050405020304" pitchFamily="18" charset="0"/>
                <a:cs typeface="Georgia" panose="02040502050405020303" pitchFamily="18" charset="0"/>
              </a:rPr>
              <a:t> </a:t>
            </a:r>
          </a:p>
          <a:p>
            <a:pPr marL="365760" marR="457200" indent="-914400">
              <a:lnSpc>
                <a:spcPct val="115000"/>
              </a:lnSpc>
              <a:spcBef>
                <a:spcPts val="0"/>
              </a:spcBef>
              <a:buNone/>
            </a:pPr>
            <a:r>
              <a:rPr lang="en-US" b="1" dirty="0">
                <a:solidFill>
                  <a:srgbClr val="008080"/>
                </a:solidFill>
                <a:latin typeface="Georgia" panose="02040502050405020303" pitchFamily="18" charset="0"/>
                <a:ea typeface="TITUS Cyberbit Basic" panose="02020603050405020304" pitchFamily="18" charset="0"/>
                <a:cs typeface="Georgia" panose="02040502050405020303" pitchFamily="18" charset="0"/>
              </a:rPr>
              <a:t>Question:  </a:t>
            </a:r>
            <a:r>
              <a:rPr lang="en-US" dirty="0">
                <a:latin typeface="Georgia" panose="02040502050405020303" pitchFamily="18" charset="0"/>
                <a:ea typeface="TITUS Cyberbit Basic" panose="02020603050405020304" pitchFamily="18" charset="0"/>
                <a:cs typeface="Georgia" panose="02040502050405020303" pitchFamily="18" charset="0"/>
              </a:rPr>
              <a:t>Is it possible that the calendar of  the 2</a:t>
            </a:r>
            <a:r>
              <a:rPr lang="en-US" baseline="30000" dirty="0">
                <a:latin typeface="Georgia" panose="02040502050405020303" pitchFamily="18" charset="0"/>
                <a:ea typeface="TITUS Cyberbit Basic" panose="02020603050405020304" pitchFamily="18" charset="0"/>
                <a:cs typeface="Georgia" panose="02040502050405020303" pitchFamily="18" charset="0"/>
              </a:rPr>
              <a:t>nd</a:t>
            </a:r>
            <a:r>
              <a:rPr lang="en-US" dirty="0">
                <a:latin typeface="Georgia" panose="02040502050405020303" pitchFamily="18" charset="0"/>
                <a:ea typeface="TITUS Cyberbit Basic" panose="02020603050405020304" pitchFamily="18" charset="0"/>
                <a:cs typeface="Georgia" panose="02040502050405020303" pitchFamily="18" charset="0"/>
              </a:rPr>
              <a:t> Temple era was </a:t>
            </a:r>
            <a:r>
              <a:rPr lang="en-US" b="1" dirty="0">
                <a:solidFill>
                  <a:srgbClr val="FF0000"/>
                </a:solidFill>
                <a:latin typeface="Georgia" panose="02040502050405020303" pitchFamily="18" charset="0"/>
                <a:ea typeface="TITUS Cyberbit Basic" panose="02020603050405020304" pitchFamily="18" charset="0"/>
                <a:cs typeface="Georgia" panose="02040502050405020303" pitchFamily="18" charset="0"/>
              </a:rPr>
              <a:t>designed and adjusted </a:t>
            </a:r>
            <a:r>
              <a:rPr lang="en-US" dirty="0">
                <a:latin typeface="Georgia" panose="02040502050405020303" pitchFamily="18" charset="0"/>
                <a:ea typeface="TITUS Cyberbit Basic" panose="02020603050405020304" pitchFamily="18" charset="0"/>
                <a:cs typeface="Georgia" panose="02040502050405020303" pitchFamily="18" charset="0"/>
              </a:rPr>
              <a:t>according to the declared belief standards of the Jews – very similar to the lunar-solar calendar of - </a:t>
            </a:r>
            <a:r>
              <a:rPr lang="en-US" b="1" dirty="0">
                <a:solidFill>
                  <a:srgbClr val="FF0000"/>
                </a:solidFill>
                <a:latin typeface="Georgia" panose="02040502050405020303" pitchFamily="18" charset="0"/>
                <a:ea typeface="TITUS Cyberbit Basic" panose="02020603050405020304" pitchFamily="18" charset="0"/>
                <a:cs typeface="Georgia" panose="02040502050405020303" pitchFamily="18" charset="0"/>
              </a:rPr>
              <a:t>today?</a:t>
            </a:r>
            <a:endParaRPr lang="en-US" sz="2400" b="1"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marL="365760" marR="457200" indent="-914400">
              <a:lnSpc>
                <a:spcPct val="115000"/>
              </a:lnSpc>
              <a:spcBef>
                <a:spcPts val="0"/>
              </a:spcBef>
              <a:buNone/>
            </a:pPr>
            <a:endParaRPr lang="en-US" sz="2400" dirty="0">
              <a:latin typeface="Calibri" panose="020F0502020204030204" pitchFamily="34" charset="0"/>
              <a:ea typeface="Calibri" panose="020F0502020204030204" pitchFamily="34" charset="0"/>
              <a:cs typeface="Arial" panose="020B0604020202020204" pitchFamily="34" charset="0"/>
            </a:endParaRPr>
          </a:p>
        </p:txBody>
      </p:sp>
      <p:grpSp>
        <p:nvGrpSpPr>
          <p:cNvPr id="7" name="Group 6"/>
          <p:cNvGrpSpPr/>
          <p:nvPr/>
        </p:nvGrpSpPr>
        <p:grpSpPr>
          <a:xfrm>
            <a:off x="714778" y="2717439"/>
            <a:ext cx="2247363" cy="1918953"/>
            <a:chOff x="714778" y="2717439"/>
            <a:chExt cx="2247363" cy="1918953"/>
          </a:xfrm>
          <a:effectLst>
            <a:glow rad="127000">
              <a:srgbClr val="34E9FC">
                <a:alpha val="35000"/>
              </a:srgbClr>
            </a:glow>
          </a:effectLst>
        </p:grpSpPr>
        <p:sp>
          <p:nvSpPr>
            <p:cNvPr id="4" name="Explosion 1 3"/>
            <p:cNvSpPr/>
            <p:nvPr/>
          </p:nvSpPr>
          <p:spPr>
            <a:xfrm>
              <a:off x="714778" y="2717439"/>
              <a:ext cx="2021983" cy="1918953"/>
            </a:xfrm>
            <a:prstGeom prst="irregularSeal1">
              <a:avLst/>
            </a:prstGeom>
            <a:solidFill>
              <a:schemeClr val="tx1"/>
            </a:solidFill>
            <a:ln w="76200">
              <a:solidFill>
                <a:srgbClr val="FB6BEA"/>
              </a:solid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V="1">
              <a:off x="2382592" y="3245476"/>
              <a:ext cx="579549" cy="283335"/>
            </a:xfrm>
            <a:prstGeom prst="straightConnector1">
              <a:avLst/>
            </a:prstGeom>
            <a:ln w="57150">
              <a:solidFill>
                <a:schemeClr val="tx1">
                  <a:lumMod val="50000"/>
                  <a:lumOff val="50000"/>
                </a:schemeClr>
              </a:solidFill>
              <a:tailEnd type="triangle"/>
            </a:ln>
            <a:scene3d>
              <a:camera prst="orthographicFront"/>
              <a:lightRig rig="threePt" dir="t"/>
            </a:scene3d>
            <a:sp3d>
              <a:bevelT prst="slope"/>
            </a:sp3d>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395470" y="3554567"/>
              <a:ext cx="566671" cy="0"/>
            </a:xfrm>
            <a:prstGeom prst="straightConnector1">
              <a:avLst/>
            </a:prstGeom>
            <a:ln w="57150">
              <a:solidFill>
                <a:schemeClr val="tx1">
                  <a:lumMod val="50000"/>
                  <a:lumOff val="50000"/>
                </a:schemeClr>
              </a:solidFill>
              <a:tailEnd type="triangle"/>
            </a:ln>
            <a:scene3d>
              <a:camera prst="orthographicFront"/>
              <a:lightRig rig="threePt" dir="t"/>
            </a:scene3d>
            <a:sp3d>
              <a:bevelT prst="slope"/>
            </a:sp3d>
          </p:spPr>
          <p:style>
            <a:lnRef idx="1">
              <a:schemeClr val="accent1"/>
            </a:lnRef>
            <a:fillRef idx="0">
              <a:schemeClr val="accent1"/>
            </a:fillRef>
            <a:effectRef idx="0">
              <a:schemeClr val="accent1"/>
            </a:effectRef>
            <a:fontRef idx="minor">
              <a:schemeClr val="tx1"/>
            </a:fontRef>
          </p:style>
        </p:cxnSp>
      </p:grpSp>
      <p:sp>
        <p:nvSpPr>
          <p:cNvPr id="9" name="Lightning Bolt 8"/>
          <p:cNvSpPr/>
          <p:nvPr/>
        </p:nvSpPr>
        <p:spPr>
          <a:xfrm rot="5683276">
            <a:off x="9839366" y="168721"/>
            <a:ext cx="1838370" cy="1948605"/>
          </a:xfrm>
          <a:prstGeom prst="lightningBolt">
            <a:avLst/>
          </a:prstGeom>
          <a:solidFill>
            <a:schemeClr val="accent1">
              <a:lumMod val="60000"/>
              <a:lumOff val="40000"/>
            </a:schemeClr>
          </a:solidFill>
          <a:ln w="57150">
            <a:solidFill>
              <a:srgbClr val="CC00FF"/>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a:xfrm>
            <a:off x="9098977" y="6231658"/>
            <a:ext cx="2743200" cy="365125"/>
          </a:xfrm>
        </p:spPr>
        <p:txBody>
          <a:bodyPr/>
          <a:lstStyle/>
          <a:p>
            <a:fld id="{0B555D82-D20F-4DB7-B3E9-7B7EAC2F87A9}" type="slidenum">
              <a:rPr lang="en-US" smtClean="0">
                <a:solidFill>
                  <a:schemeClr val="tx1">
                    <a:lumMod val="95000"/>
                    <a:lumOff val="5000"/>
                  </a:schemeClr>
                </a:solidFill>
              </a:rPr>
              <a:t>9</a:t>
            </a:fld>
            <a:endParaRPr lang="en-US" dirty="0">
              <a:solidFill>
                <a:schemeClr val="tx1">
                  <a:lumMod val="95000"/>
                  <a:lumOff val="5000"/>
                </a:schemeClr>
              </a:solidFill>
            </a:endParaRPr>
          </a:p>
        </p:txBody>
      </p:sp>
      <p:cxnSp>
        <p:nvCxnSpPr>
          <p:cNvPr id="12" name="Straight Arrow Connector 11"/>
          <p:cNvCxnSpPr/>
          <p:nvPr/>
        </p:nvCxnSpPr>
        <p:spPr>
          <a:xfrm flipH="1" flipV="1">
            <a:off x="4002156" y="3844533"/>
            <a:ext cx="397566" cy="462424"/>
          </a:xfrm>
          <a:prstGeom prst="straightConnector1">
            <a:avLst/>
          </a:prstGeom>
          <a:ln w="57150">
            <a:solidFill>
              <a:srgbClr val="CC0099"/>
            </a:solidFill>
            <a:tailEnd type="triangle"/>
          </a:ln>
          <a:effectLst>
            <a:glow rad="139700">
              <a:schemeClr val="accent6">
                <a:satMod val="175000"/>
                <a:alpha val="40000"/>
              </a:schemeClr>
            </a:glow>
          </a:effectLst>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002157" y="4144585"/>
            <a:ext cx="7803048" cy="697578"/>
          </a:xfrm>
          <a:prstGeom prst="rect">
            <a:avLst/>
          </a:prstGeom>
          <a:solidFill>
            <a:schemeClr val="accent5">
              <a:lumMod val="40000"/>
              <a:lumOff val="60000"/>
            </a:schemeClr>
          </a:solidFill>
          <a:ln w="38100">
            <a:solidFill>
              <a:srgbClr val="CC0099"/>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3200" i="1" dirty="0">
                <a:solidFill>
                  <a:srgbClr val="008080"/>
                </a:solidFill>
                <a:latin typeface="Georgia" panose="02040502050405020303" pitchFamily="18" charset="0"/>
              </a:rPr>
              <a:t>Always </a:t>
            </a:r>
            <a:r>
              <a:rPr lang="en-US" sz="3200" b="1" i="1" dirty="0">
                <a:solidFill>
                  <a:schemeClr val="tx1"/>
                </a:solidFill>
                <a:latin typeface="Georgia" panose="02040502050405020303" pitchFamily="18" charset="0"/>
              </a:rPr>
              <a:t>-</a:t>
            </a:r>
            <a:r>
              <a:rPr lang="en-US" sz="3200" i="1" dirty="0">
                <a:solidFill>
                  <a:srgbClr val="008080"/>
                </a:solidFill>
                <a:latin typeface="Georgia" panose="02040502050405020303" pitchFamily="18" charset="0"/>
              </a:rPr>
              <a:t> </a:t>
            </a:r>
            <a:r>
              <a:rPr lang="en-US" sz="3200" dirty="0">
                <a:solidFill>
                  <a:schemeClr val="tx1"/>
                </a:solidFill>
                <a:latin typeface="Georgia" panose="02040502050405020303" pitchFamily="18" charset="0"/>
              </a:rPr>
              <a:t>through</a:t>
            </a:r>
            <a:r>
              <a:rPr lang="en-US" sz="3200" dirty="0">
                <a:latin typeface="Georgia" panose="02040502050405020303" pitchFamily="18" charset="0"/>
              </a:rPr>
              <a:t> </a:t>
            </a:r>
            <a:r>
              <a:rPr lang="en-US" sz="3200" b="1" dirty="0">
                <a:ln w="19050">
                  <a:solidFill>
                    <a:schemeClr val="tx1"/>
                  </a:solidFill>
                </a:ln>
                <a:effectLst>
                  <a:glow rad="127000">
                    <a:srgbClr val="00FF00">
                      <a:alpha val="90000"/>
                    </a:srgbClr>
                  </a:glow>
                </a:effectLst>
                <a:latin typeface="Georgia" panose="02040502050405020303" pitchFamily="18" charset="0"/>
              </a:rPr>
              <a:t>lunar manipulation!</a:t>
            </a:r>
          </a:p>
        </p:txBody>
      </p:sp>
      <p:sp>
        <p:nvSpPr>
          <p:cNvPr id="11" name="Speech Bubble: Rectangle with Corners Rounded 10">
            <a:extLst>
              <a:ext uri="{FF2B5EF4-FFF2-40B4-BE49-F238E27FC236}">
                <a16:creationId xmlns="" xmlns:a16="http://schemas.microsoft.com/office/drawing/2014/main" id="{387EBC08-C1BA-4EF5-B9EF-122287DBB7E0}"/>
              </a:ext>
            </a:extLst>
          </p:cNvPr>
          <p:cNvSpPr/>
          <p:nvPr/>
        </p:nvSpPr>
        <p:spPr>
          <a:xfrm>
            <a:off x="6640878" y="3404349"/>
            <a:ext cx="4625266" cy="612648"/>
          </a:xfrm>
          <a:prstGeom prst="wedgeRoundRectCallout">
            <a:avLst>
              <a:gd name="adj1" fmla="val -70161"/>
              <a:gd name="adj2" fmla="val -8504"/>
              <a:gd name="adj3" fmla="val 16667"/>
            </a:avLst>
          </a:prstGeom>
          <a:solidFill>
            <a:schemeClr val="accent2"/>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tx1"/>
                </a:solidFill>
              </a:rPr>
              <a:t>G2092 – ready/ </a:t>
            </a:r>
            <a:r>
              <a:rPr lang="en-CA" sz="2800" b="1" dirty="0">
                <a:solidFill>
                  <a:schemeClr val="tx1"/>
                </a:solidFill>
                <a:effectLst>
                  <a:outerShdw blurRad="50800" dist="50800" dir="5400000" algn="ctr" rotWithShape="0">
                    <a:srgbClr val="34E9FC"/>
                  </a:outerShdw>
                </a:effectLst>
              </a:rPr>
              <a:t>adjustable</a:t>
            </a:r>
          </a:p>
        </p:txBody>
      </p:sp>
    </p:spTree>
    <p:extLst>
      <p:ext uri="{BB962C8B-B14F-4D97-AF65-F5344CB8AC3E}">
        <p14:creationId xmlns:p14="http://schemas.microsoft.com/office/powerpoint/2010/main" val="223283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2" nodeType="withEffect">
                                  <p:stCondLst>
                                    <p:cond delay="400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par>
                                <p:cTn id="21" presetID="21" presetClass="entr" presetSubtype="1" fill="hold" nodeType="withEffect">
                                  <p:stCondLst>
                                    <p:cond delay="9000"/>
                                  </p:stCondLst>
                                  <p:childTnLst>
                                    <p:set>
                                      <p:cBhvr>
                                        <p:cTn id="22" dur="1" fill="hold">
                                          <p:stCondLst>
                                            <p:cond delay="0"/>
                                          </p:stCondLst>
                                        </p:cTn>
                                        <p:tgtEl>
                                          <p:spTgt spid="7"/>
                                        </p:tgtEl>
                                        <p:attrNameLst>
                                          <p:attrName>style.visibility</p:attrName>
                                        </p:attrNameLst>
                                      </p:cBhvr>
                                      <p:to>
                                        <p:strVal val="visible"/>
                                      </p:to>
                                    </p:set>
                                    <p:animEffect transition="in" filter="wheel(1)">
                                      <p:cBhvr>
                                        <p:cTn id="23" dur="2000"/>
                                        <p:tgtEl>
                                          <p:spTgt spid="7"/>
                                        </p:tgtEl>
                                      </p:cBhvr>
                                    </p:animEffect>
                                  </p:childTnLst>
                                </p:cTn>
                              </p:par>
                            </p:childTnLst>
                          </p:cTn>
                        </p:par>
                        <p:par>
                          <p:cTn id="24" fill="hold">
                            <p:stCondLst>
                              <p:cond delay="11000"/>
                            </p:stCondLst>
                            <p:childTnLst>
                              <p:par>
                                <p:cTn id="25" presetID="22" presetClass="entr" presetSubtype="2"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righ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wipe(left)">
                                      <p:cBhvr>
                                        <p:cTn id="32" dur="3000"/>
                                        <p:tgtEl>
                                          <p:spTgt spid="10">
                                            <p:txEl>
                                              <p:pRg st="0" end="0"/>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down)">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 calcmode="lin" valueType="num">
                                      <p:cBhvr additive="base">
                                        <p:cTn id="4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2"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icture_Entrance_With_Oval_Border_16x9.potx [Read-Only]" id="{1F5B75CB-70EB-4C5A-AD38-F09D30137F7A}" vid="{4398A12D-16CA-4D03-A0E5-6F3FAD5AEF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F64CDC1-EBD6-42E3-98C6-A16FBC1533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Animation slide Picture with fly-in marquee lights (widescreen)</Template>
  <TotalTime>0</TotalTime>
  <Words>3734</Words>
  <Application>Microsoft Office PowerPoint</Application>
  <PresentationFormat>Widescreen</PresentationFormat>
  <Paragraphs>699</Paragraphs>
  <Slides>74</Slides>
  <Notes>2</Notes>
  <HiddenSlides>0</HiddenSlides>
  <MMClips>0</MMClips>
  <ScaleCrop>false</ScaleCrop>
  <HeadingPairs>
    <vt:vector size="6" baseType="variant">
      <vt:variant>
        <vt:lpstr>Fonts Used</vt:lpstr>
      </vt:variant>
      <vt:variant>
        <vt:i4>20</vt:i4>
      </vt:variant>
      <vt:variant>
        <vt:lpstr>Theme</vt:lpstr>
      </vt:variant>
      <vt:variant>
        <vt:i4>1</vt:i4>
      </vt:variant>
      <vt:variant>
        <vt:lpstr>Slide Titles</vt:lpstr>
      </vt:variant>
      <vt:variant>
        <vt:i4>74</vt:i4>
      </vt:variant>
    </vt:vector>
  </HeadingPairs>
  <TitlesOfParts>
    <vt:vector size="95" baseType="lpstr">
      <vt:lpstr>Aharoni</vt:lpstr>
      <vt:lpstr>Arial</vt:lpstr>
      <vt:lpstr>Arial</vt:lpstr>
      <vt:lpstr>Arial Black</vt:lpstr>
      <vt:lpstr>Arial Rounded MT Bold</vt:lpstr>
      <vt:lpstr>Calibri</vt:lpstr>
      <vt:lpstr>Calibri Light</vt:lpstr>
      <vt:lpstr>Comic Sans MS</vt:lpstr>
      <vt:lpstr>Cooper Black</vt:lpstr>
      <vt:lpstr>Edwardian Script ITC</vt:lpstr>
      <vt:lpstr>Georgia</vt:lpstr>
      <vt:lpstr>MV Boli</vt:lpstr>
      <vt:lpstr>SBL Hebrew</vt:lpstr>
      <vt:lpstr>Segoe Print</vt:lpstr>
      <vt:lpstr>Segoe UI Black</vt:lpstr>
      <vt:lpstr>Snap ITC</vt:lpstr>
      <vt:lpstr>Times New Roman</vt:lpstr>
      <vt:lpstr>TITUS Cyberbit Basic</vt:lpstr>
      <vt:lpstr>Verdana</vt:lpstr>
      <vt:lpstr>Wingdings</vt:lpstr>
      <vt:lpstr>Office Theme</vt:lpstr>
      <vt:lpstr>PowerPoint Presentation</vt:lpstr>
      <vt:lpstr>Yahusha  addresses the   </vt:lpstr>
      <vt:lpstr>PowerPoint Presentation</vt:lpstr>
      <vt:lpstr>PowerPoint Presentation</vt:lpstr>
      <vt:lpstr>PowerPoint Presentation</vt:lpstr>
      <vt:lpstr>PowerPoint Presentation</vt:lpstr>
      <vt:lpstr>Was Yahusha in agreement with the  TIMING of the Feasts of the Yehudim (Jews)?</vt:lpstr>
      <vt:lpstr>Question</vt:lpstr>
      <vt:lpstr>Yahusha’s Brother’s Unbelief</vt:lpstr>
      <vt:lpstr>Important Questions</vt:lpstr>
      <vt:lpstr>Your Time = Your Appointed Times </vt:lpstr>
      <vt:lpstr>Isaiah Continued</vt:lpstr>
      <vt:lpstr>“Your” – in Amos</vt:lpstr>
      <vt:lpstr> “Your” – in Malachi</vt:lpstr>
      <vt:lpstr>Back to Yahusha ’s Conversation with His Brothers</vt:lpstr>
      <vt:lpstr>Yahusha Witnesses?  HOW!</vt:lpstr>
      <vt:lpstr> Yahusha refrains from going...</vt:lpstr>
      <vt:lpstr>Yahusha’s next action – His  WITNESS</vt:lpstr>
      <vt:lpstr>PowerPoint Presentation</vt:lpstr>
      <vt:lpstr>Feast of the Yahudim (Jews)   #1</vt:lpstr>
      <vt:lpstr>Sukkot Feast of the Yahudim (Jews)  </vt:lpstr>
      <vt:lpstr>Yahusha – AWOL From Yahuah’s Feast?</vt:lpstr>
      <vt:lpstr>Did Yahusha arrive – LATE?</vt:lpstr>
      <vt:lpstr>Yahusha Arrives “Late” - But Right “On Time!”</vt:lpstr>
      <vt:lpstr>Yahusha Arrives “Late” - But Very  -  “On Time!”</vt:lpstr>
      <vt:lpstr>Yahusha’s  Legal Right!</vt:lpstr>
      <vt:lpstr>MelchiTzedek Witness</vt:lpstr>
      <vt:lpstr>Yahusha’s Time – Leviticus 23</vt:lpstr>
      <vt:lpstr>Determining the Start of the Year for Covenant Calendar</vt:lpstr>
      <vt:lpstr>Comparing the Lunar &amp; Covenant Calendar Dates on the Roman Calendar Profile</vt:lpstr>
      <vt:lpstr>PowerPoint Presentation</vt:lpstr>
      <vt:lpstr>PowerPoint Presentation</vt:lpstr>
      <vt:lpstr>Keeping in mind that you have just observed documentation of how the Roman dates for each month differ between the Lunar and Covenant Calendar timing, we are now ready to move forward in this teaching. </vt:lpstr>
      <vt:lpstr>Yahusha – declares His METHOD of Witnessing</vt:lpstr>
      <vt:lpstr>PowerPoint Presentation</vt:lpstr>
      <vt:lpstr>Yahusha - a Witness for Yahuah</vt:lpstr>
      <vt:lpstr>Yahuah’s Speaks to Mosheh – Your Clue </vt:lpstr>
      <vt:lpstr>Teaching by example, or just simple conversation?</vt:lpstr>
      <vt:lpstr>Yahusha’s Example</vt:lpstr>
      <vt:lpstr>Yahusha’s Example #2!</vt:lpstr>
      <vt:lpstr>Yahusha’s HAMMER</vt:lpstr>
      <vt:lpstr>The Key of Knowledge removed!</vt:lpstr>
      <vt:lpstr>Yahuah tells us where to find KNOWLEDGE</vt:lpstr>
      <vt:lpstr>What KNOWLEDGE are we searching for?</vt:lpstr>
      <vt:lpstr>PowerPoint Presentation</vt:lpstr>
      <vt:lpstr>PowerPoint Presentation</vt:lpstr>
      <vt:lpstr>Final Question</vt:lpstr>
      <vt:lpstr>The Mazzaroth Constellations = Infinite Knowledge</vt:lpstr>
      <vt:lpstr>Keys to Knowledge – Mazzaroth’s Rulership</vt:lpstr>
      <vt:lpstr>A Celestial Position Comparison</vt:lpstr>
      <vt:lpstr>PowerPoint Presentation</vt:lpstr>
      <vt:lpstr>    Mazzaroth Constellations   </vt:lpstr>
      <vt:lpstr>There are – TWELVE – </vt:lpstr>
      <vt:lpstr>QUESTION -</vt:lpstr>
      <vt:lpstr>The Next Set Of QUESTIONS -</vt:lpstr>
      <vt:lpstr>IN OPPOSITION TO - ?</vt:lpstr>
      <vt:lpstr>What about a second witness - from Yahusha?</vt:lpstr>
      <vt:lpstr>“customs of the feast” – “A Mistake in translation?”</vt:lpstr>
      <vt:lpstr>Two Ideals - SIDE BY SIDE - a Visual, Psychological and  Contextual Separation</vt:lpstr>
      <vt:lpstr>Context – “...practice of the festival”</vt:lpstr>
      <vt:lpstr>Just a trivial accident? Or  Torah Fulfillment?</vt:lpstr>
      <vt:lpstr>Yahusha’s Response to the Inquiry -</vt:lpstr>
      <vt:lpstr>“The Matters” of the Father - Yahuah</vt:lpstr>
      <vt:lpstr>What “on earth” was Yahusha thinking?</vt:lpstr>
      <vt:lpstr>What “on earth” was Yahusha thinking? #2</vt:lpstr>
      <vt:lpstr>What “ON EARTH” is this situation?</vt:lpstr>
      <vt:lpstr> ON EARTH!!</vt:lpstr>
      <vt:lpstr>Yahusha’s Contention!</vt:lpstr>
      <vt:lpstr>PowerPoint Presentation</vt:lpstr>
      <vt:lpstr>PowerPoint Presentation</vt:lpstr>
      <vt:lpstr>PowerPoint Presentation</vt:lpstr>
      <vt:lpstr>In preparation for  John 7 Part 2, this #4.10 teaching shows the calendar dating  for Israel from years  26-29 &amp; 31-34 CE.</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2016-07-30T16:24:43Z</dcterms:created>
  <dcterms:modified xsi:type="dcterms:W3CDTF">2022-06-21T21:25:40Z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TC040144399991</vt:lpwstr>
  </property>
</Properties>
</file>