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28" r:id="rId3"/>
    <p:sldId id="329" r:id="rId4"/>
    <p:sldId id="336" r:id="rId5"/>
    <p:sldId id="340" r:id="rId6"/>
    <p:sldId id="333" r:id="rId7"/>
    <p:sldId id="332" r:id="rId8"/>
    <p:sldId id="338" r:id="rId9"/>
    <p:sldId id="334" r:id="rId10"/>
    <p:sldId id="343" r:id="rId11"/>
    <p:sldId id="342" r:id="rId12"/>
    <p:sldId id="339" r:id="rId13"/>
    <p:sldId id="299" r:id="rId14"/>
    <p:sldId id="344" r:id="rId15"/>
    <p:sldId id="322" r:id="rId16"/>
    <p:sldId id="321" r:id="rId17"/>
    <p:sldId id="3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9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initials="T" lastIdx="45" clrIdx="0">
    <p:extLst>
      <p:ext uri="{19B8F6BF-5375-455C-9EA6-DF929625EA0E}">
        <p15:presenceInfo xmlns:p15="http://schemas.microsoft.com/office/powerpoint/2012/main" userId="6f70958e3069516c" providerId="Windows Live"/>
      </p:ext>
    </p:extLst>
  </p:cmAuthor>
  <p:cmAuthor id="2" name="User55" initials="U" lastIdx="294" clrIdx="1">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00FF"/>
    <a:srgbClr val="00FFFF"/>
    <a:srgbClr val="95682D"/>
    <a:srgbClr val="330E06"/>
    <a:srgbClr val="20525B"/>
    <a:srgbClr val="D8BA79"/>
    <a:srgbClr val="281809"/>
    <a:srgbClr val="2018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1" autoAdjust="0"/>
    <p:restoredTop sz="69964" autoAdjust="0"/>
  </p:normalViewPr>
  <p:slideViewPr>
    <p:cSldViewPr snapToGrid="0" showGuides="1">
      <p:cViewPr varScale="1">
        <p:scale>
          <a:sx n="78" d="100"/>
          <a:sy n="78" d="100"/>
        </p:scale>
        <p:origin x="1338" y="54"/>
      </p:cViewPr>
      <p:guideLst>
        <p:guide orient="horz" pos="2137"/>
        <p:guide pos="3908"/>
      </p:guideLst>
    </p:cSldViewPr>
  </p:slideViewPr>
  <p:outlineViewPr>
    <p:cViewPr>
      <p:scale>
        <a:sx n="33" d="100"/>
        <a:sy n="33" d="100"/>
      </p:scale>
      <p:origin x="0" y="-24931"/>
    </p:cViewPr>
  </p:outlineViewPr>
  <p:notesTextViewPr>
    <p:cViewPr>
      <p:scale>
        <a:sx n="100" d="100"/>
        <a:sy n="100" d="100"/>
      </p:scale>
      <p:origin x="0" y="0"/>
    </p:cViewPr>
  </p:notesTextViewPr>
  <p:sorterViewPr>
    <p:cViewPr>
      <p:scale>
        <a:sx n="33" d="100"/>
        <a:sy n="33" d="100"/>
      </p:scale>
      <p:origin x="0" y="0"/>
    </p:cViewPr>
  </p:sorterViewPr>
  <p:notesViewPr>
    <p:cSldViewPr snapToGrid="0">
      <p:cViewPr>
        <p:scale>
          <a:sx n="125" d="100"/>
          <a:sy n="125" d="100"/>
        </p:scale>
        <p:origin x="2292" y="-17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76310-1EFF-4892-B6E6-AA90A505D985}" type="datetimeFigureOut">
              <a:rPr lang="en-CA" smtClean="0"/>
              <a:t>2022-07-30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74E40-8DE2-47C8-8A6C-254FCC5BB4A5}" type="slidenum">
              <a:rPr lang="en-CA" smtClean="0"/>
              <a:t>‹#›</a:t>
            </a:fld>
            <a:endParaRPr lang="en-CA"/>
          </a:p>
        </p:txBody>
      </p:sp>
    </p:spTree>
    <p:extLst>
      <p:ext uri="{BB962C8B-B14F-4D97-AF65-F5344CB8AC3E}">
        <p14:creationId xmlns:p14="http://schemas.microsoft.com/office/powerpoint/2010/main" val="408416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5.6a Teaser for Dan 9 Midst of the Week  16 slides – recording time: </a:t>
            </a:r>
          </a:p>
          <a:p>
            <a:r>
              <a:rPr lang="en-CA" dirty="0" smtClean="0"/>
              <a:t>Launched:       website:     You-tube: </a:t>
            </a:r>
          </a:p>
          <a:p>
            <a:r>
              <a:rPr lang="en-CA" dirty="0" smtClean="0"/>
              <a:t>Sent to Tim July 29</a:t>
            </a:r>
            <a:r>
              <a:rPr lang="en-CA" baseline="30000" dirty="0" smtClean="0"/>
              <a:t>th</a:t>
            </a:r>
            <a:r>
              <a:rPr lang="en-CA" dirty="0" smtClean="0"/>
              <a:t> for recording on July 30</a:t>
            </a:r>
            <a:r>
              <a:rPr lang="en-CA" baseline="30000" dirty="0" smtClean="0"/>
              <a:t>th</a:t>
            </a:r>
            <a:r>
              <a:rPr lang="en-CA" dirty="0" smtClean="0"/>
              <a:t>.  </a:t>
            </a:r>
            <a:r>
              <a:rPr lang="en-CA" smtClean="0"/>
              <a:t>8 min.</a:t>
            </a:r>
            <a:endParaRPr lang="en-CA" dirty="0" smtClean="0"/>
          </a:p>
          <a:p>
            <a:endParaRPr lang="en-CA" dirty="0" smtClean="0"/>
          </a:p>
          <a:p>
            <a:pPr rtl="0" latinLnBrk="0"/>
            <a:r>
              <a:rPr lang="en-US" sz="1200" b="1" kern="1200" dirty="0" smtClean="0">
                <a:solidFill>
                  <a:schemeClr val="tx1"/>
                </a:solidFill>
                <a:effectLst/>
                <a:latin typeface="+mn-lt"/>
                <a:ea typeface="+mn-ea"/>
                <a:cs typeface="+mn-cs"/>
              </a:rPr>
              <a:t>Blurb for 5.6a:  The phrase “midst of the week” from Daniel 9:27 has a lot of different explanations.  Some feel the timeframe is only on one prophetic level that calculates the 70 weeks of prophetic time to 490 years of literal time.  This timeline given by Daniel was for the express purpose for the leaders in Judah to teach the people when to expect the arrival of their Messiah.  Even though this message was really not taught by the leaders – in fact a curse was put on any that wanted to study this prophecy – it is still true that our Messiah did “show up” during the last prophetic week of 7 literal years.  This would be years 483-490.  So, the “midst of the week” would split those 7 years into two segments of 3½ years.  The question is this:  “Did our Messiah actually arrive at that time, or not?”  That is only one application of this phrase “midst of the week” … but there is another application on a 2</a:t>
            </a:r>
            <a:r>
              <a:rPr lang="en-US" sz="1200" b="1" kern="1200" baseline="30000" dirty="0" smtClean="0">
                <a:solidFill>
                  <a:schemeClr val="tx1"/>
                </a:solidFill>
                <a:effectLst/>
                <a:latin typeface="+mn-lt"/>
                <a:ea typeface="+mn-ea"/>
                <a:cs typeface="+mn-cs"/>
              </a:rPr>
              <a:t>nd</a:t>
            </a:r>
            <a:r>
              <a:rPr lang="en-US" sz="1200" b="1" kern="1200" dirty="0" smtClean="0">
                <a:solidFill>
                  <a:schemeClr val="tx1"/>
                </a:solidFill>
                <a:effectLst/>
                <a:latin typeface="+mn-lt"/>
                <a:ea typeface="+mn-ea"/>
                <a:cs typeface="+mn-cs"/>
              </a:rPr>
              <a:t> level that aligns our </a:t>
            </a:r>
            <a:r>
              <a:rPr lang="en-US" sz="1200" b="1" kern="1200" dirty="0" err="1" smtClean="0">
                <a:solidFill>
                  <a:schemeClr val="tx1"/>
                </a:solidFill>
                <a:effectLst/>
                <a:latin typeface="+mn-lt"/>
                <a:ea typeface="+mn-ea"/>
                <a:cs typeface="+mn-cs"/>
              </a:rPr>
              <a:t>Saviour’s</a:t>
            </a:r>
            <a:r>
              <a:rPr lang="en-US" sz="1200" b="1" kern="1200" dirty="0" smtClean="0">
                <a:solidFill>
                  <a:schemeClr val="tx1"/>
                </a:solidFill>
                <a:effectLst/>
                <a:latin typeface="+mn-lt"/>
                <a:ea typeface="+mn-ea"/>
                <a:cs typeface="+mn-cs"/>
              </a:rPr>
              <a:t> sacrifice ON the “middle day/cycle” of a literal week of 7 days.  Could that “day/cycle” be a Friday?  Could it be Good Friday?  If not, why not?  However, this study is not a debate on “which day/cycle” Yahusha gave His Passover sacrifice, but rather – when did His Passover day begin – was it at sunset, midnight, or was it at dawn light?  With a sunset day-start, where will the marker be for the “midst of the week” when the sacrifices and oblations were to cease?  This is the prophetic marker that identifies the TRUE Messiah.  If you don’t know, then “Come and See!”  Shalom!</a:t>
            </a:r>
            <a:endParaRPr lang="en-US" dirty="0" smtClean="0">
              <a:effectLst/>
            </a:endParaRPr>
          </a:p>
          <a:p>
            <a:endParaRPr lang="en-CA" dirty="0"/>
          </a:p>
        </p:txBody>
      </p:sp>
      <p:sp>
        <p:nvSpPr>
          <p:cNvPr id="4" name="Slide Number Placeholder 3"/>
          <p:cNvSpPr>
            <a:spLocks noGrp="1"/>
          </p:cNvSpPr>
          <p:nvPr>
            <p:ph type="sldNum" sz="quarter" idx="10"/>
          </p:nvPr>
        </p:nvSpPr>
        <p:spPr/>
        <p:txBody>
          <a:bodyPr/>
          <a:lstStyle/>
          <a:p>
            <a:fld id="{46774E40-8DE2-47C8-8A6C-254FCC5BB4A5}" type="slidenum">
              <a:rPr lang="en-CA" smtClean="0"/>
              <a:t>1</a:t>
            </a:fld>
            <a:endParaRPr lang="en-CA"/>
          </a:p>
        </p:txBody>
      </p:sp>
    </p:spTree>
    <p:extLst>
      <p:ext uri="{BB962C8B-B14F-4D97-AF65-F5344CB8AC3E}">
        <p14:creationId xmlns:p14="http://schemas.microsoft.com/office/powerpoint/2010/main" val="134729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6774E40-8DE2-47C8-8A6C-254FCC5BB4A5}" type="slidenum">
              <a:rPr lang="en-CA" smtClean="0"/>
              <a:t>9</a:t>
            </a:fld>
            <a:endParaRPr lang="en-CA"/>
          </a:p>
        </p:txBody>
      </p:sp>
    </p:spTree>
    <p:extLst>
      <p:ext uri="{BB962C8B-B14F-4D97-AF65-F5344CB8AC3E}">
        <p14:creationId xmlns:p14="http://schemas.microsoft.com/office/powerpoint/2010/main" val="257734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74E40-8DE2-47C8-8A6C-254FCC5BB4A5}" type="slidenum">
              <a:rPr lang="en-CA" smtClean="0"/>
              <a:t>12</a:t>
            </a:fld>
            <a:endParaRPr lang="en-CA"/>
          </a:p>
        </p:txBody>
      </p:sp>
    </p:spTree>
    <p:extLst>
      <p:ext uri="{BB962C8B-B14F-4D97-AF65-F5344CB8AC3E}">
        <p14:creationId xmlns:p14="http://schemas.microsoft.com/office/powerpoint/2010/main" val="6362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33B7EF-1957-4E74-933F-2DADFBDB14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ACDAE014-E8C4-4E32-A472-E0C898EE6C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1CF2E8B1-ED95-4E0A-9E79-619237074634}"/>
              </a:ext>
            </a:extLst>
          </p:cNvPr>
          <p:cNvSpPr>
            <a:spLocks noGrp="1"/>
          </p:cNvSpPr>
          <p:nvPr>
            <p:ph type="dt" sz="half" idx="10"/>
          </p:nvPr>
        </p:nvSpPr>
        <p:spPr/>
        <p:txBody>
          <a:bodyPr/>
          <a:lstStyle/>
          <a:p>
            <a:fld id="{E3FE0A82-841E-423B-85BF-B519F174D33F}" type="datetime1">
              <a:rPr lang="en-CA" smtClean="0"/>
              <a:t>2022-07-30</a:t>
            </a:fld>
            <a:endParaRPr lang="en-CA"/>
          </a:p>
        </p:txBody>
      </p:sp>
      <p:sp>
        <p:nvSpPr>
          <p:cNvPr id="5" name="Footer Placeholder 4">
            <a:extLst>
              <a:ext uri="{FF2B5EF4-FFF2-40B4-BE49-F238E27FC236}">
                <a16:creationId xmlns:a16="http://schemas.microsoft.com/office/drawing/2014/main" xmlns="" id="{8793B9D6-3BF0-49E5-A5B8-78E927D3FF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2F6E4BD0-41D7-45CA-BF5B-5E507D92EBFE}"/>
              </a:ext>
            </a:extLst>
          </p:cNvPr>
          <p:cNvSpPr>
            <a:spLocks noGrp="1"/>
          </p:cNvSpPr>
          <p:nvPr>
            <p:ph type="sldNum" sz="quarter" idx="12"/>
          </p:nvPr>
        </p:nvSpPr>
        <p:spPr/>
        <p:txBody>
          <a:bodyPr/>
          <a:lstStyle/>
          <a:p>
            <a:fld id="{CAB0B796-0BEC-434C-B7F9-2382C16E0666}" type="slidenum">
              <a:rPr lang="en-CA" smtClean="0"/>
              <a:t>‹#›</a:t>
            </a:fld>
            <a:endParaRPr lang="en-CA"/>
          </a:p>
        </p:txBody>
      </p:sp>
    </p:spTree>
    <p:extLst>
      <p:ext uri="{BB962C8B-B14F-4D97-AF65-F5344CB8AC3E}">
        <p14:creationId xmlns:p14="http://schemas.microsoft.com/office/powerpoint/2010/main" val="408068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BB2BC-8546-47EC-ADC0-95A250C5483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6BDE043D-78DE-44CC-9E5C-0373A60C3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E425C425-C5BB-4935-9F84-4AA6DBC555EB}"/>
              </a:ext>
            </a:extLst>
          </p:cNvPr>
          <p:cNvSpPr>
            <a:spLocks noGrp="1"/>
          </p:cNvSpPr>
          <p:nvPr>
            <p:ph type="dt" sz="half" idx="10"/>
          </p:nvPr>
        </p:nvSpPr>
        <p:spPr/>
        <p:txBody>
          <a:bodyPr/>
          <a:lstStyle/>
          <a:p>
            <a:fld id="{8E1470FE-7007-411F-9F9B-B568D3374FF1}" type="datetime1">
              <a:rPr lang="en-CA" smtClean="0"/>
              <a:t>2022-07-30</a:t>
            </a:fld>
            <a:endParaRPr lang="en-CA"/>
          </a:p>
        </p:txBody>
      </p:sp>
      <p:sp>
        <p:nvSpPr>
          <p:cNvPr id="5" name="Footer Placeholder 4">
            <a:extLst>
              <a:ext uri="{FF2B5EF4-FFF2-40B4-BE49-F238E27FC236}">
                <a16:creationId xmlns:a16="http://schemas.microsoft.com/office/drawing/2014/main" xmlns="" id="{347ACDFD-0AC7-4191-A6D6-1B2410663F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F77D70A2-14F8-4BF9-91BF-A140E43CD39B}"/>
              </a:ext>
            </a:extLst>
          </p:cNvPr>
          <p:cNvSpPr>
            <a:spLocks noGrp="1"/>
          </p:cNvSpPr>
          <p:nvPr>
            <p:ph type="sldNum" sz="quarter" idx="12"/>
          </p:nvPr>
        </p:nvSpPr>
        <p:spPr/>
        <p:txBody>
          <a:bodyPr/>
          <a:lstStyle/>
          <a:p>
            <a:fld id="{CAB0B796-0BEC-434C-B7F9-2382C16E0666}" type="slidenum">
              <a:rPr lang="en-CA" smtClean="0"/>
              <a:t>‹#›</a:t>
            </a:fld>
            <a:endParaRPr lang="en-CA"/>
          </a:p>
        </p:txBody>
      </p:sp>
    </p:spTree>
    <p:extLst>
      <p:ext uri="{BB962C8B-B14F-4D97-AF65-F5344CB8AC3E}">
        <p14:creationId xmlns:p14="http://schemas.microsoft.com/office/powerpoint/2010/main" val="293975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3DC30A-5568-4C88-AF83-456920CF55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A4CB6733-F016-4680-8FF7-07466AD043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86218620-A872-4AA3-86E3-0B3C30F9312F}"/>
              </a:ext>
            </a:extLst>
          </p:cNvPr>
          <p:cNvSpPr>
            <a:spLocks noGrp="1"/>
          </p:cNvSpPr>
          <p:nvPr>
            <p:ph type="dt" sz="half" idx="10"/>
          </p:nvPr>
        </p:nvSpPr>
        <p:spPr/>
        <p:txBody>
          <a:bodyPr/>
          <a:lstStyle/>
          <a:p>
            <a:fld id="{D9A78E3B-95A1-4AE7-A559-EB0DDB379F9A}" type="datetime1">
              <a:rPr lang="en-CA" smtClean="0"/>
              <a:t>2022-07-30</a:t>
            </a:fld>
            <a:endParaRPr lang="en-CA"/>
          </a:p>
        </p:txBody>
      </p:sp>
      <p:sp>
        <p:nvSpPr>
          <p:cNvPr id="5" name="Footer Placeholder 4">
            <a:extLst>
              <a:ext uri="{FF2B5EF4-FFF2-40B4-BE49-F238E27FC236}">
                <a16:creationId xmlns:a16="http://schemas.microsoft.com/office/drawing/2014/main" xmlns="" id="{6B7CBBEF-903F-418A-BCAC-58096FFFD7E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17161BEB-CCBD-41AC-BF45-0B4FFDE09938}"/>
              </a:ext>
            </a:extLst>
          </p:cNvPr>
          <p:cNvSpPr>
            <a:spLocks noGrp="1"/>
          </p:cNvSpPr>
          <p:nvPr>
            <p:ph type="sldNum" sz="quarter" idx="12"/>
          </p:nvPr>
        </p:nvSpPr>
        <p:spPr/>
        <p:txBody>
          <a:bodyPr/>
          <a:lstStyle/>
          <a:p>
            <a:fld id="{CAB0B796-0BEC-434C-B7F9-2382C16E0666}" type="slidenum">
              <a:rPr lang="en-CA" smtClean="0"/>
              <a:t>‹#›</a:t>
            </a:fld>
            <a:endParaRPr lang="en-CA"/>
          </a:p>
        </p:txBody>
      </p:sp>
    </p:spTree>
    <p:extLst>
      <p:ext uri="{BB962C8B-B14F-4D97-AF65-F5344CB8AC3E}">
        <p14:creationId xmlns:p14="http://schemas.microsoft.com/office/powerpoint/2010/main" val="396357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6E661FC-2B62-47AE-9AF0-013A6C02AF5F}" type="datetime1">
              <a:rPr lang="en-CA" smtClean="0"/>
              <a:t>2022-07-30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2803835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20044D6-EE52-4F57-8356-5BBDBFCFBBA5}" type="datetime1">
              <a:rPr lang="en-CA" smtClean="0"/>
              <a:t>2022-07-30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2235080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D4995-CA7E-45EF-A6A4-865E788853E7}" type="datetime1">
              <a:rPr lang="en-CA" smtClean="0"/>
              <a:t>2022-07-30</a:t>
            </a:fld>
            <a:endParaRPr lang="en-CA"/>
          </a:p>
        </p:txBody>
      </p:sp>
      <p:sp>
        <p:nvSpPr>
          <p:cNvPr id="5" name="Footer Placeholder 4"/>
          <p:cNvSpPr>
            <a:spLocks noGrp="1"/>
          </p:cNvSpPr>
          <p:nvPr>
            <p:ph type="ftr" sz="quarter" idx="11"/>
          </p:nvPr>
        </p:nvSpPr>
        <p:spPr/>
        <p:txBody>
          <a:bodyPr/>
          <a:lstStyle/>
          <a:p>
            <a:endParaRPr lang="en-CA"/>
          </a:p>
        </p:txBody>
      </p:sp>
      <p:sp>
        <p:nvSpPr>
          <p:cNvPr id="7"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156148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1B7B2D7-433C-4411-874D-50A80483A0DD}" type="datetime1">
              <a:rPr lang="en-CA" smtClean="0"/>
              <a:t>2022-07-30</a:t>
            </a:fld>
            <a:endParaRPr lang="en-CA"/>
          </a:p>
        </p:txBody>
      </p:sp>
      <p:sp>
        <p:nvSpPr>
          <p:cNvPr id="6" name="Footer Placeholder 5"/>
          <p:cNvSpPr>
            <a:spLocks noGrp="1"/>
          </p:cNvSpPr>
          <p:nvPr>
            <p:ph type="ftr" sz="quarter" idx="11"/>
          </p:nvPr>
        </p:nvSpPr>
        <p:spPr/>
        <p:txBody>
          <a:bodyPr/>
          <a:lstStyle/>
          <a:p>
            <a:endParaRPr lang="en-CA"/>
          </a:p>
        </p:txBody>
      </p:sp>
      <p:sp>
        <p:nvSpPr>
          <p:cNvPr id="8"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1291564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D39C40B-F7F7-497D-84DE-79B7AB68C22B}" type="datetime1">
              <a:rPr lang="en-CA" smtClean="0"/>
              <a:t>2022-07-30</a:t>
            </a:fld>
            <a:endParaRPr lang="en-CA"/>
          </a:p>
        </p:txBody>
      </p:sp>
      <p:sp>
        <p:nvSpPr>
          <p:cNvPr id="8" name="Footer Placeholder 7"/>
          <p:cNvSpPr>
            <a:spLocks noGrp="1"/>
          </p:cNvSpPr>
          <p:nvPr>
            <p:ph type="ftr" sz="quarter" idx="11"/>
          </p:nvPr>
        </p:nvSpPr>
        <p:spPr/>
        <p:txBody>
          <a:bodyPr/>
          <a:lstStyle/>
          <a:p>
            <a:endParaRPr lang="en-CA"/>
          </a:p>
        </p:txBody>
      </p:sp>
      <p:sp>
        <p:nvSpPr>
          <p:cNvPr id="10"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295397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29E5535-DEBE-4AA6-BEB2-D9B487DC8651}" type="datetime1">
              <a:rPr lang="en-CA" smtClean="0"/>
              <a:t>2022-07-30</a:t>
            </a:fld>
            <a:endParaRPr lang="en-CA"/>
          </a:p>
        </p:txBody>
      </p:sp>
      <p:sp>
        <p:nvSpPr>
          <p:cNvPr id="4" name="Footer Placeholder 3"/>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1693779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B30DA-2884-4B15-A520-5D649327F30B}" type="datetime1">
              <a:rPr lang="en-CA" smtClean="0"/>
              <a:t>2022-07-30</a:t>
            </a:fld>
            <a:endParaRPr lang="en-CA"/>
          </a:p>
        </p:txBody>
      </p:sp>
      <p:sp>
        <p:nvSpPr>
          <p:cNvPr id="3" name="Footer Placeholder 2"/>
          <p:cNvSpPr>
            <a:spLocks noGrp="1"/>
          </p:cNvSpPr>
          <p:nvPr>
            <p:ph type="ftr" sz="quarter" idx="11"/>
          </p:nvPr>
        </p:nvSpPr>
        <p:spPr/>
        <p:txBody>
          <a:bodyPr/>
          <a:lstStyle/>
          <a:p>
            <a:endParaRPr lang="en-CA"/>
          </a:p>
        </p:txBody>
      </p:sp>
      <p:sp>
        <p:nvSpPr>
          <p:cNvPr id="5"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108445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392D0B-3DDD-4B83-AE68-3FB844100311}" type="datetime1">
              <a:rPr lang="en-CA" smtClean="0"/>
              <a:t>2022-07-30</a:t>
            </a:fld>
            <a:endParaRPr lang="en-CA"/>
          </a:p>
        </p:txBody>
      </p:sp>
      <p:sp>
        <p:nvSpPr>
          <p:cNvPr id="6" name="Footer Placeholder 5"/>
          <p:cNvSpPr>
            <a:spLocks noGrp="1"/>
          </p:cNvSpPr>
          <p:nvPr>
            <p:ph type="ftr" sz="quarter" idx="11"/>
          </p:nvPr>
        </p:nvSpPr>
        <p:spPr/>
        <p:txBody>
          <a:bodyPr/>
          <a:lstStyle/>
          <a:p>
            <a:endParaRPr lang="en-CA"/>
          </a:p>
        </p:txBody>
      </p:sp>
      <p:sp>
        <p:nvSpPr>
          <p:cNvPr id="8"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148985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0D497F-C8EB-4E11-B6CB-496F6A25763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DB03029D-6CAD-4CF5-AB55-3531E5AA03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CE16139D-47EE-4FD3-9FFF-22C1283C4134}"/>
              </a:ext>
            </a:extLst>
          </p:cNvPr>
          <p:cNvSpPr>
            <a:spLocks noGrp="1"/>
          </p:cNvSpPr>
          <p:nvPr>
            <p:ph type="dt" sz="half" idx="10"/>
          </p:nvPr>
        </p:nvSpPr>
        <p:spPr/>
        <p:txBody>
          <a:bodyPr/>
          <a:lstStyle/>
          <a:p>
            <a:fld id="{167959D0-99EF-4EC6-A2F5-24D0AB2CC0A4}" type="datetime1">
              <a:rPr lang="en-CA" smtClean="0"/>
              <a:t>2022-07-30</a:t>
            </a:fld>
            <a:endParaRPr lang="en-CA"/>
          </a:p>
        </p:txBody>
      </p:sp>
      <p:sp>
        <p:nvSpPr>
          <p:cNvPr id="5" name="Footer Placeholder 4">
            <a:extLst>
              <a:ext uri="{FF2B5EF4-FFF2-40B4-BE49-F238E27FC236}">
                <a16:creationId xmlns:a16="http://schemas.microsoft.com/office/drawing/2014/main" xmlns="" id="{06253870-CE3A-4B97-B05C-986065F6BE9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578B4FE4-5816-48E9-8A11-A842AB0062FB}"/>
              </a:ext>
            </a:extLst>
          </p:cNvPr>
          <p:cNvSpPr>
            <a:spLocks noGrp="1"/>
          </p:cNvSpPr>
          <p:nvPr>
            <p:ph type="sldNum" sz="quarter" idx="12"/>
          </p:nvPr>
        </p:nvSpPr>
        <p:spPr/>
        <p:txBody>
          <a:bodyPr/>
          <a:lstStyle/>
          <a:p>
            <a:fld id="{CAB0B796-0BEC-434C-B7F9-2382C16E0666}" type="slidenum">
              <a:rPr lang="en-CA" smtClean="0"/>
              <a:t>‹#›</a:t>
            </a:fld>
            <a:endParaRPr lang="en-CA"/>
          </a:p>
        </p:txBody>
      </p:sp>
    </p:spTree>
    <p:extLst>
      <p:ext uri="{BB962C8B-B14F-4D97-AF65-F5344CB8AC3E}">
        <p14:creationId xmlns:p14="http://schemas.microsoft.com/office/powerpoint/2010/main" val="1947240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D6DCDC-612A-4327-B879-36CC18405D8B}" type="datetime1">
              <a:rPr lang="en-CA" smtClean="0"/>
              <a:t>2022-07-30</a:t>
            </a:fld>
            <a:endParaRPr lang="en-CA"/>
          </a:p>
        </p:txBody>
      </p:sp>
      <p:sp>
        <p:nvSpPr>
          <p:cNvPr id="6" name="Footer Placeholder 5"/>
          <p:cNvSpPr>
            <a:spLocks noGrp="1"/>
          </p:cNvSpPr>
          <p:nvPr>
            <p:ph type="ftr" sz="quarter" idx="11"/>
          </p:nvPr>
        </p:nvSpPr>
        <p:spPr/>
        <p:txBody>
          <a:bodyPr/>
          <a:lstStyle/>
          <a:p>
            <a:endParaRPr lang="en-CA"/>
          </a:p>
        </p:txBody>
      </p:sp>
      <p:sp>
        <p:nvSpPr>
          <p:cNvPr id="8"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1101177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F6A8D15-0D42-455B-B7DC-A6BFC7FDE477}" type="datetime1">
              <a:rPr lang="en-CA" smtClean="0"/>
              <a:t>2022-07-30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1980125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C39968B-2866-4A58-A714-FF7A201ADE9D}" type="datetime1">
              <a:rPr lang="en-CA" smtClean="0"/>
              <a:t>2022-07-30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403595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9B0D3-1800-43B8-A9EC-6336126B96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E5DF3BEB-B36E-475B-9160-72082FEB6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60902F4-DC39-4A0B-9533-D75B2E5518C6}"/>
              </a:ext>
            </a:extLst>
          </p:cNvPr>
          <p:cNvSpPr>
            <a:spLocks noGrp="1"/>
          </p:cNvSpPr>
          <p:nvPr>
            <p:ph type="dt" sz="half" idx="10"/>
          </p:nvPr>
        </p:nvSpPr>
        <p:spPr/>
        <p:txBody>
          <a:bodyPr/>
          <a:lstStyle/>
          <a:p>
            <a:fld id="{E04FFEC0-E40F-40FF-A52B-5ABC61875275}" type="datetime1">
              <a:rPr lang="en-CA" smtClean="0"/>
              <a:t>2022-07-30</a:t>
            </a:fld>
            <a:endParaRPr lang="en-CA"/>
          </a:p>
        </p:txBody>
      </p:sp>
      <p:sp>
        <p:nvSpPr>
          <p:cNvPr id="5" name="Footer Placeholder 4">
            <a:extLst>
              <a:ext uri="{FF2B5EF4-FFF2-40B4-BE49-F238E27FC236}">
                <a16:creationId xmlns:a16="http://schemas.microsoft.com/office/drawing/2014/main" xmlns="" id="{3EB23C5A-F6F0-4B09-B636-7FF43129695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0ACEF706-C352-47E7-B862-49B5D2EB71E9}"/>
              </a:ext>
            </a:extLst>
          </p:cNvPr>
          <p:cNvSpPr>
            <a:spLocks noGrp="1"/>
          </p:cNvSpPr>
          <p:nvPr>
            <p:ph type="sldNum" sz="quarter" idx="12"/>
          </p:nvPr>
        </p:nvSpPr>
        <p:spPr/>
        <p:txBody>
          <a:bodyPr/>
          <a:lstStyle/>
          <a:p>
            <a:fld id="{CAB0B796-0BEC-434C-B7F9-2382C16E0666}" type="slidenum">
              <a:rPr lang="en-CA" smtClean="0"/>
              <a:t>‹#›</a:t>
            </a:fld>
            <a:endParaRPr lang="en-CA"/>
          </a:p>
        </p:txBody>
      </p:sp>
    </p:spTree>
    <p:extLst>
      <p:ext uri="{BB962C8B-B14F-4D97-AF65-F5344CB8AC3E}">
        <p14:creationId xmlns:p14="http://schemas.microsoft.com/office/powerpoint/2010/main" val="202612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3FD009-0CBE-4EC5-9522-412424BDA0E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6F2072FF-0277-45E7-8FE3-B69C8FA268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3763CDA2-CBBF-4A5A-A880-3DB03761E7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12F4A493-9A51-485D-AFF1-582EC4592BA0}"/>
              </a:ext>
            </a:extLst>
          </p:cNvPr>
          <p:cNvSpPr>
            <a:spLocks noGrp="1"/>
          </p:cNvSpPr>
          <p:nvPr>
            <p:ph type="dt" sz="half" idx="10"/>
          </p:nvPr>
        </p:nvSpPr>
        <p:spPr/>
        <p:txBody>
          <a:bodyPr/>
          <a:lstStyle/>
          <a:p>
            <a:fld id="{AD7DE591-CB7A-449C-BCCB-AFFBF739B4A7}" type="datetime1">
              <a:rPr lang="en-CA" smtClean="0"/>
              <a:t>2022-07-30</a:t>
            </a:fld>
            <a:endParaRPr lang="en-CA"/>
          </a:p>
        </p:txBody>
      </p:sp>
      <p:sp>
        <p:nvSpPr>
          <p:cNvPr id="6" name="Footer Placeholder 5">
            <a:extLst>
              <a:ext uri="{FF2B5EF4-FFF2-40B4-BE49-F238E27FC236}">
                <a16:creationId xmlns:a16="http://schemas.microsoft.com/office/drawing/2014/main" xmlns="" id="{7B0C4B05-9089-4988-AA7E-6DFA65D239F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1936536B-33BB-44F2-B6A5-0927184D3247}"/>
              </a:ext>
            </a:extLst>
          </p:cNvPr>
          <p:cNvSpPr>
            <a:spLocks noGrp="1"/>
          </p:cNvSpPr>
          <p:nvPr>
            <p:ph type="sldNum" sz="quarter" idx="12"/>
          </p:nvPr>
        </p:nvSpPr>
        <p:spPr/>
        <p:txBody>
          <a:bodyPr/>
          <a:lstStyle/>
          <a:p>
            <a:fld id="{CAB0B796-0BEC-434C-B7F9-2382C16E0666}" type="slidenum">
              <a:rPr lang="en-CA" smtClean="0"/>
              <a:t>‹#›</a:t>
            </a:fld>
            <a:endParaRPr lang="en-CA"/>
          </a:p>
        </p:txBody>
      </p:sp>
    </p:spTree>
    <p:extLst>
      <p:ext uri="{BB962C8B-B14F-4D97-AF65-F5344CB8AC3E}">
        <p14:creationId xmlns:p14="http://schemas.microsoft.com/office/powerpoint/2010/main" val="330640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4D09D0-D7E5-4A73-BC31-E09F037E151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576CDE83-4A05-4ABE-82B2-451926A0B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743E039-640A-4D74-9509-30010F2906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5216EBC6-781D-4D9A-BC26-834EA8508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BBC7FA9-46FD-4018-A9E7-5A011BF94F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3BC9050C-9B9A-4F5D-8E9D-3017D5110063}"/>
              </a:ext>
            </a:extLst>
          </p:cNvPr>
          <p:cNvSpPr>
            <a:spLocks noGrp="1"/>
          </p:cNvSpPr>
          <p:nvPr>
            <p:ph type="dt" sz="half" idx="10"/>
          </p:nvPr>
        </p:nvSpPr>
        <p:spPr/>
        <p:txBody>
          <a:bodyPr/>
          <a:lstStyle/>
          <a:p>
            <a:fld id="{D9BDFA67-116E-46CE-84B7-0A83D4E6445C}" type="datetime1">
              <a:rPr lang="en-CA" smtClean="0"/>
              <a:t>2022-07-30</a:t>
            </a:fld>
            <a:endParaRPr lang="en-CA"/>
          </a:p>
        </p:txBody>
      </p:sp>
      <p:sp>
        <p:nvSpPr>
          <p:cNvPr id="8" name="Footer Placeholder 7">
            <a:extLst>
              <a:ext uri="{FF2B5EF4-FFF2-40B4-BE49-F238E27FC236}">
                <a16:creationId xmlns:a16="http://schemas.microsoft.com/office/drawing/2014/main" xmlns="" id="{6E608E87-5F07-401C-87E2-8AA0CC7229F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xmlns="" id="{43F43AA8-C381-437C-9E06-DDC35BA22C9B}"/>
              </a:ext>
            </a:extLst>
          </p:cNvPr>
          <p:cNvSpPr>
            <a:spLocks noGrp="1"/>
          </p:cNvSpPr>
          <p:nvPr>
            <p:ph type="sldNum" sz="quarter" idx="12"/>
          </p:nvPr>
        </p:nvSpPr>
        <p:spPr/>
        <p:txBody>
          <a:bodyPr/>
          <a:lstStyle/>
          <a:p>
            <a:fld id="{CAB0B796-0BEC-434C-B7F9-2382C16E0666}" type="slidenum">
              <a:rPr lang="en-CA" smtClean="0"/>
              <a:t>‹#›</a:t>
            </a:fld>
            <a:endParaRPr lang="en-CA"/>
          </a:p>
        </p:txBody>
      </p:sp>
    </p:spTree>
    <p:extLst>
      <p:ext uri="{BB962C8B-B14F-4D97-AF65-F5344CB8AC3E}">
        <p14:creationId xmlns:p14="http://schemas.microsoft.com/office/powerpoint/2010/main" val="343008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CA317-D627-4B96-99D0-4B235C77649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14DB5C64-CB35-4CF7-B851-D0E5EEA307DF}"/>
              </a:ext>
            </a:extLst>
          </p:cNvPr>
          <p:cNvSpPr>
            <a:spLocks noGrp="1"/>
          </p:cNvSpPr>
          <p:nvPr>
            <p:ph type="dt" sz="half" idx="10"/>
          </p:nvPr>
        </p:nvSpPr>
        <p:spPr/>
        <p:txBody>
          <a:bodyPr/>
          <a:lstStyle/>
          <a:p>
            <a:fld id="{49C3A98E-38B5-4FBD-ABF0-4A5C99C2457D}" type="datetime1">
              <a:rPr lang="en-CA" smtClean="0"/>
              <a:t>2022-07-30</a:t>
            </a:fld>
            <a:endParaRPr lang="en-CA"/>
          </a:p>
        </p:txBody>
      </p:sp>
      <p:sp>
        <p:nvSpPr>
          <p:cNvPr id="4" name="Footer Placeholder 3">
            <a:extLst>
              <a:ext uri="{FF2B5EF4-FFF2-40B4-BE49-F238E27FC236}">
                <a16:creationId xmlns:a16="http://schemas.microsoft.com/office/drawing/2014/main" xmlns="" id="{896D0E3F-516E-42E8-BEFB-A802DE6CCCA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ECEB3684-3A01-471D-9153-97A1E3EC38CB}"/>
              </a:ext>
            </a:extLst>
          </p:cNvPr>
          <p:cNvSpPr>
            <a:spLocks noGrp="1"/>
          </p:cNvSpPr>
          <p:nvPr>
            <p:ph type="sldNum" sz="quarter" idx="12"/>
          </p:nvPr>
        </p:nvSpPr>
        <p:spPr/>
        <p:txBody>
          <a:bodyPr/>
          <a:lstStyle/>
          <a:p>
            <a:fld id="{CAB0B796-0BEC-434C-B7F9-2382C16E0666}" type="slidenum">
              <a:rPr lang="en-CA" smtClean="0"/>
              <a:t>‹#›</a:t>
            </a:fld>
            <a:endParaRPr lang="en-CA"/>
          </a:p>
        </p:txBody>
      </p:sp>
    </p:spTree>
    <p:extLst>
      <p:ext uri="{BB962C8B-B14F-4D97-AF65-F5344CB8AC3E}">
        <p14:creationId xmlns:p14="http://schemas.microsoft.com/office/powerpoint/2010/main" val="54001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D65E30-2690-48DB-B990-E536ECB79E60}"/>
              </a:ext>
            </a:extLst>
          </p:cNvPr>
          <p:cNvSpPr>
            <a:spLocks noGrp="1"/>
          </p:cNvSpPr>
          <p:nvPr>
            <p:ph type="dt" sz="half" idx="10"/>
          </p:nvPr>
        </p:nvSpPr>
        <p:spPr/>
        <p:txBody>
          <a:bodyPr/>
          <a:lstStyle/>
          <a:p>
            <a:fld id="{8F83E913-B4B0-43A4-AFB6-6C972A9BCA86}" type="datetime1">
              <a:rPr lang="en-CA" smtClean="0"/>
              <a:t>2022-07-30</a:t>
            </a:fld>
            <a:endParaRPr lang="en-CA"/>
          </a:p>
        </p:txBody>
      </p:sp>
      <p:sp>
        <p:nvSpPr>
          <p:cNvPr id="3" name="Footer Placeholder 2">
            <a:extLst>
              <a:ext uri="{FF2B5EF4-FFF2-40B4-BE49-F238E27FC236}">
                <a16:creationId xmlns:a16="http://schemas.microsoft.com/office/drawing/2014/main" xmlns="" id="{16E943C7-A422-4E3B-A2EE-5A65AA829BA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xmlns="" id="{08DDF599-20EE-4575-8034-55A0FDC4D77D}"/>
              </a:ext>
            </a:extLst>
          </p:cNvPr>
          <p:cNvSpPr>
            <a:spLocks noGrp="1"/>
          </p:cNvSpPr>
          <p:nvPr>
            <p:ph type="sldNum" sz="quarter" idx="12"/>
          </p:nvPr>
        </p:nvSpPr>
        <p:spPr/>
        <p:txBody>
          <a:bodyPr/>
          <a:lstStyle/>
          <a:p>
            <a:fld id="{CAB0B796-0BEC-434C-B7F9-2382C16E0666}" type="slidenum">
              <a:rPr lang="en-CA" smtClean="0"/>
              <a:t>‹#›</a:t>
            </a:fld>
            <a:endParaRPr lang="en-CA"/>
          </a:p>
        </p:txBody>
      </p:sp>
    </p:spTree>
    <p:extLst>
      <p:ext uri="{BB962C8B-B14F-4D97-AF65-F5344CB8AC3E}">
        <p14:creationId xmlns:p14="http://schemas.microsoft.com/office/powerpoint/2010/main" val="243428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666E9-6232-411B-89F1-30D42262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E5619D5B-B5A2-482C-90C5-572679406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E13C1587-33D8-48F5-B305-4FD440483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B1FE930-7379-4CAA-A41A-C4BA6723D992}"/>
              </a:ext>
            </a:extLst>
          </p:cNvPr>
          <p:cNvSpPr>
            <a:spLocks noGrp="1"/>
          </p:cNvSpPr>
          <p:nvPr>
            <p:ph type="dt" sz="half" idx="10"/>
          </p:nvPr>
        </p:nvSpPr>
        <p:spPr/>
        <p:txBody>
          <a:bodyPr/>
          <a:lstStyle/>
          <a:p>
            <a:fld id="{711D3101-9185-4C74-92F5-8D6F69A78B8A}" type="datetime1">
              <a:rPr lang="en-CA" smtClean="0"/>
              <a:t>2022-07-30</a:t>
            </a:fld>
            <a:endParaRPr lang="en-CA"/>
          </a:p>
        </p:txBody>
      </p:sp>
      <p:sp>
        <p:nvSpPr>
          <p:cNvPr id="6" name="Footer Placeholder 5">
            <a:extLst>
              <a:ext uri="{FF2B5EF4-FFF2-40B4-BE49-F238E27FC236}">
                <a16:creationId xmlns:a16="http://schemas.microsoft.com/office/drawing/2014/main" xmlns="" id="{D13DC929-98A2-446D-92EC-ADE3844DB32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7C94AF7C-1F40-4C69-A492-BA1F305DB598}"/>
              </a:ext>
            </a:extLst>
          </p:cNvPr>
          <p:cNvSpPr>
            <a:spLocks noGrp="1"/>
          </p:cNvSpPr>
          <p:nvPr>
            <p:ph type="sldNum" sz="quarter" idx="12"/>
          </p:nvPr>
        </p:nvSpPr>
        <p:spPr/>
        <p:txBody>
          <a:bodyPr/>
          <a:lstStyle/>
          <a:p>
            <a:fld id="{CAB0B796-0BEC-434C-B7F9-2382C16E0666}" type="slidenum">
              <a:rPr lang="en-CA" smtClean="0"/>
              <a:t>‹#›</a:t>
            </a:fld>
            <a:endParaRPr lang="en-CA"/>
          </a:p>
        </p:txBody>
      </p:sp>
    </p:spTree>
    <p:extLst>
      <p:ext uri="{BB962C8B-B14F-4D97-AF65-F5344CB8AC3E}">
        <p14:creationId xmlns:p14="http://schemas.microsoft.com/office/powerpoint/2010/main" val="368189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A2146-5CA7-4F26-9298-71B88B9F8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7D9F0677-98B9-4B90-8E1A-06E7007096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xmlns="" id="{3CB1EFD4-EB00-4869-967B-A51ABC5A1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38D1A95-BB3F-4D83-9161-F942921C78F0}"/>
              </a:ext>
            </a:extLst>
          </p:cNvPr>
          <p:cNvSpPr>
            <a:spLocks noGrp="1"/>
          </p:cNvSpPr>
          <p:nvPr>
            <p:ph type="dt" sz="half" idx="10"/>
          </p:nvPr>
        </p:nvSpPr>
        <p:spPr/>
        <p:txBody>
          <a:bodyPr/>
          <a:lstStyle/>
          <a:p>
            <a:fld id="{35A06622-DE2E-4CAC-899E-501AA8227321}" type="datetime1">
              <a:rPr lang="en-CA" smtClean="0"/>
              <a:t>2022-07-30</a:t>
            </a:fld>
            <a:endParaRPr lang="en-CA"/>
          </a:p>
        </p:txBody>
      </p:sp>
      <p:sp>
        <p:nvSpPr>
          <p:cNvPr id="6" name="Footer Placeholder 5">
            <a:extLst>
              <a:ext uri="{FF2B5EF4-FFF2-40B4-BE49-F238E27FC236}">
                <a16:creationId xmlns:a16="http://schemas.microsoft.com/office/drawing/2014/main" xmlns="" id="{AF43FC39-20D0-4DD5-89C8-5FE10A52BD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2FA8054D-48AD-4303-9C91-E3F827D95C04}"/>
              </a:ext>
            </a:extLst>
          </p:cNvPr>
          <p:cNvSpPr>
            <a:spLocks noGrp="1"/>
          </p:cNvSpPr>
          <p:nvPr>
            <p:ph type="sldNum" sz="quarter" idx="12"/>
          </p:nvPr>
        </p:nvSpPr>
        <p:spPr/>
        <p:txBody>
          <a:bodyPr/>
          <a:lstStyle/>
          <a:p>
            <a:fld id="{CAB0B796-0BEC-434C-B7F9-2382C16E0666}" type="slidenum">
              <a:rPr lang="en-CA" smtClean="0"/>
              <a:t>‹#›</a:t>
            </a:fld>
            <a:endParaRPr lang="en-CA"/>
          </a:p>
        </p:txBody>
      </p:sp>
    </p:spTree>
    <p:extLst>
      <p:ext uri="{BB962C8B-B14F-4D97-AF65-F5344CB8AC3E}">
        <p14:creationId xmlns:p14="http://schemas.microsoft.com/office/powerpoint/2010/main" val="210288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E8E7D7-1E42-4169-9C80-7BF6F7640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F11E5DB8-6279-4AF5-86CC-E637B8B61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1739BF76-4AD5-458F-9829-43D9D72C6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B88D1-8D0D-456C-88C2-507678FC7CD5}" type="datetime1">
              <a:rPr lang="en-CA" smtClean="0"/>
              <a:t>2022-07-30</a:t>
            </a:fld>
            <a:endParaRPr lang="en-CA"/>
          </a:p>
        </p:txBody>
      </p:sp>
      <p:sp>
        <p:nvSpPr>
          <p:cNvPr id="5" name="Footer Placeholder 4">
            <a:extLst>
              <a:ext uri="{FF2B5EF4-FFF2-40B4-BE49-F238E27FC236}">
                <a16:creationId xmlns:a16="http://schemas.microsoft.com/office/drawing/2014/main" xmlns="" id="{5A5FE0DB-7260-4D26-8030-D4D333346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xmlns="" id="{7D9871ED-99B7-4507-B350-FAA96A7AC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0B796-0BEC-434C-B7F9-2382C16E0666}" type="slidenum">
              <a:rPr lang="en-CA" smtClean="0"/>
              <a:t>‹#›</a:t>
            </a:fld>
            <a:endParaRPr lang="en-CA"/>
          </a:p>
        </p:txBody>
      </p:sp>
    </p:spTree>
    <p:extLst>
      <p:ext uri="{BB962C8B-B14F-4D97-AF65-F5344CB8AC3E}">
        <p14:creationId xmlns:p14="http://schemas.microsoft.com/office/powerpoint/2010/main" val="3021246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F92B6-BF78-4DAC-BB57-D41A20F2DA93}" type="datetime1">
              <a:rPr lang="en-CA" smtClean="0"/>
              <a:t>2022-07-30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F0C8B-F959-4B64-89A8-DBC3EC2ED197}" type="slidenum">
              <a:rPr lang="en-CA" smtClean="0"/>
              <a:t>‹#›</a:t>
            </a:fld>
            <a:endParaRPr lang="en-CA"/>
          </a:p>
        </p:txBody>
      </p:sp>
    </p:spTree>
    <p:extLst>
      <p:ext uri="{BB962C8B-B14F-4D97-AF65-F5344CB8AC3E}">
        <p14:creationId xmlns:p14="http://schemas.microsoft.com/office/powerpoint/2010/main" val="3835164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8.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23300" y="7207250"/>
            <a:ext cx="2743200" cy="365125"/>
          </a:xfrm>
        </p:spPr>
        <p:txBody>
          <a:bodyPr/>
          <a:lstStyle/>
          <a:p>
            <a:fld id="{CAB0B796-0BEC-434C-B7F9-2382C16E0666}" type="slidenum">
              <a:rPr lang="en-CA" smtClean="0"/>
              <a:t>1</a:t>
            </a:fld>
            <a:endParaRPr lang="en-CA" dirty="0"/>
          </a:p>
        </p:txBody>
      </p:sp>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271759" y="5035322"/>
            <a:ext cx="1684224" cy="1686153"/>
          </a:xfrm>
          <a:prstGeom prst="rect">
            <a:avLst/>
          </a:prstGeom>
          <a:noFill/>
          <a:effectLst>
            <a:glow rad="457200">
              <a:schemeClr val="accent5">
                <a:lumMod val="20000"/>
                <a:lumOff val="80000"/>
                <a:alpha val="40000"/>
              </a:schemeClr>
            </a:glow>
          </a:effectLst>
          <a:extLst>
            <a:ext uri="{909E8E84-426E-40DD-AFC4-6F175D3DCCD1}">
              <a14:hiddenFill xmlns:a14="http://schemas.microsoft.com/office/drawing/2010/main">
                <a:solidFill>
                  <a:srgbClr val="FFFFFF"/>
                </a:solidFill>
              </a14:hiddenFill>
            </a:ext>
          </a:extLst>
        </p:spPr>
      </p:pic>
      <p:sp>
        <p:nvSpPr>
          <p:cNvPr id="4" name="WordArt 2">
            <a:extLst>
              <a:ext uri="{FF2B5EF4-FFF2-40B4-BE49-F238E27FC236}">
                <a16:creationId xmlns:a16="http://schemas.microsoft.com/office/drawing/2014/main" xmlns="" id="{184FAA4D-7C19-45F8-8D02-693A904D803F}"/>
              </a:ext>
            </a:extLst>
          </p:cNvPr>
          <p:cNvSpPr>
            <a:spLocks noChangeArrowheads="1" noChangeShapeType="1" noTextEdit="1"/>
          </p:cNvSpPr>
          <p:nvPr/>
        </p:nvSpPr>
        <p:spPr bwMode="auto">
          <a:xfrm>
            <a:off x="1019527" y="653003"/>
            <a:ext cx="10224221" cy="881641"/>
          </a:xfrm>
          <a:prstGeom prst="rect">
            <a:avLst/>
          </a:prstGeom>
        </p:spPr>
        <p:txBody>
          <a:bodyPr wrap="none" fromWordArt="1">
            <a:prstTxWarp prst="textDeflate">
              <a:avLst>
                <a:gd name="adj" fmla="val 18750"/>
              </a:avLst>
            </a:prstTxWarp>
            <a:scene3d>
              <a:camera prst="orthographicFront"/>
              <a:lightRig rig="threePt" dir="t"/>
            </a:scene3d>
            <a:sp3d extrusionH="57150">
              <a:bevelT w="38100" h="38100" prst="angle"/>
            </a:sp3d>
          </a:bodyPr>
          <a:lstStyle/>
          <a:p>
            <a:pPr algn="ctr" rtl="0">
              <a:buNone/>
            </a:pPr>
            <a:r>
              <a:rPr lang="en-CA" sz="4400" kern="10" dirty="0">
                <a:ln w="12700">
                  <a:solidFill>
                    <a:srgbClr val="5F497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glow rad="127000">
                    <a:schemeClr val="bg1"/>
                  </a:glow>
                  <a:outerShdw dist="35921" dir="2700000" sy="50000" kx="2115830" algn="bl" rotWithShape="0">
                    <a:srgbClr val="C0C0C0">
                      <a:alpha val="80000"/>
                    </a:srgbClr>
                  </a:outerShdw>
                </a:effectLst>
                <a:latin typeface="Arial Rounded MT Bold" panose="020F0704030504030204" pitchFamily="34" charset="0"/>
              </a:rPr>
              <a:t>Midst of the Week</a:t>
            </a:r>
          </a:p>
        </p:txBody>
      </p:sp>
      <p:sp>
        <p:nvSpPr>
          <p:cNvPr id="6" name="Rectangle 5">
            <a:extLst>
              <a:ext uri="{FF2B5EF4-FFF2-40B4-BE49-F238E27FC236}">
                <a16:creationId xmlns:a16="http://schemas.microsoft.com/office/drawing/2014/main" xmlns="" id="{D574D17F-9C98-4242-8C1A-AC9E5B09012C}"/>
              </a:ext>
            </a:extLst>
          </p:cNvPr>
          <p:cNvSpPr/>
          <p:nvPr/>
        </p:nvSpPr>
        <p:spPr>
          <a:xfrm>
            <a:off x="7318887" y="2886841"/>
            <a:ext cx="4652121" cy="3484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lgn="ctr">
              <a:lnSpc>
                <a:spcPct val="150000"/>
              </a:lnSpc>
              <a:spcBef>
                <a:spcPts val="1000"/>
              </a:spcBef>
            </a:pPr>
            <a:r>
              <a:rPr lang="en-US" sz="4800" spc="300" dirty="0">
                <a:ln>
                  <a:solidFill>
                    <a:srgbClr val="0000FF"/>
                  </a:solidFill>
                </a:ln>
                <a:solidFill>
                  <a:srgbClr val="0070C0"/>
                </a:solidFill>
                <a:effectLst>
                  <a:glow rad="241300">
                    <a:srgbClr val="FFFF00"/>
                  </a:glow>
                </a:effectLst>
                <a:latin typeface="Cooper Black" panose="0208090404030B020404" pitchFamily="18" charset="0"/>
              </a:rPr>
              <a:t>Where is </a:t>
            </a:r>
            <a:br>
              <a:rPr lang="en-US" sz="4800" spc="300" dirty="0">
                <a:ln>
                  <a:solidFill>
                    <a:srgbClr val="0000FF"/>
                  </a:solidFill>
                </a:ln>
                <a:solidFill>
                  <a:srgbClr val="0070C0"/>
                </a:solidFill>
                <a:effectLst>
                  <a:glow rad="241300">
                    <a:srgbClr val="FFFF00"/>
                  </a:glow>
                </a:effectLst>
                <a:latin typeface="Cooper Black" panose="0208090404030B020404" pitchFamily="18" charset="0"/>
              </a:rPr>
            </a:br>
            <a:r>
              <a:rPr lang="en-US" sz="4800" spc="300" dirty="0">
                <a:ln>
                  <a:solidFill>
                    <a:srgbClr val="0000FF"/>
                  </a:solidFill>
                </a:ln>
                <a:solidFill>
                  <a:srgbClr val="0070C0"/>
                </a:solidFill>
                <a:effectLst>
                  <a:glow rad="241300">
                    <a:srgbClr val="FFFF00"/>
                  </a:glow>
                </a:effectLst>
                <a:latin typeface="Cooper Black" panose="0208090404030B020404" pitchFamily="18" charset="0"/>
              </a:rPr>
              <a:t>the true Day-start?</a:t>
            </a:r>
            <a:endParaRPr lang="en-CA" sz="4800" spc="300" dirty="0">
              <a:solidFill>
                <a:srgbClr val="0070C0"/>
              </a:solidFill>
              <a:effectLst>
                <a:glow rad="241300">
                  <a:srgbClr val="FFFF00"/>
                </a:glow>
              </a:effectLst>
              <a:latin typeface="Cooper Black" panose="0208090404030B020404" pitchFamily="18" charset="0"/>
            </a:endParaRPr>
          </a:p>
        </p:txBody>
      </p:sp>
      <p:sp>
        <p:nvSpPr>
          <p:cNvPr id="7" name="Rectangle 6">
            <a:extLst>
              <a:ext uri="{FF2B5EF4-FFF2-40B4-BE49-F238E27FC236}">
                <a16:creationId xmlns:a16="http://schemas.microsoft.com/office/drawing/2014/main" xmlns="" id="{D574D17F-9C98-4242-8C1A-AC9E5B09012C}"/>
              </a:ext>
            </a:extLst>
          </p:cNvPr>
          <p:cNvSpPr/>
          <p:nvPr/>
        </p:nvSpPr>
        <p:spPr>
          <a:xfrm>
            <a:off x="1484640" y="1534644"/>
            <a:ext cx="6629646" cy="1631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90000"/>
              </a:lnSpc>
              <a:spcBef>
                <a:spcPts val="1000"/>
              </a:spcBef>
            </a:pPr>
            <a:r>
              <a:rPr lang="en-US" sz="4800" dirty="0">
                <a:ln>
                  <a:solidFill>
                    <a:srgbClr val="0000FF"/>
                  </a:solidFill>
                </a:ln>
                <a:solidFill>
                  <a:schemeClr val="accent1"/>
                </a:solidFill>
                <a:effectLst>
                  <a:glow rad="127000">
                    <a:srgbClr val="FFFF00"/>
                  </a:glow>
                  <a:outerShdw blurRad="50800" dist="38100" dir="10800000" sx="103000" sy="103000" algn="r" rotWithShape="0">
                    <a:srgbClr val="F74FEB">
                      <a:alpha val="40000"/>
                    </a:srgbClr>
                  </a:outerShdw>
                </a:effectLst>
                <a:latin typeface="Cooper Black" panose="0208090404030B020404" pitchFamily="18" charset="0"/>
              </a:rPr>
              <a:t>Introduction to </a:t>
            </a:r>
            <a:br>
              <a:rPr lang="en-US" sz="4800" dirty="0">
                <a:ln>
                  <a:solidFill>
                    <a:srgbClr val="0000FF"/>
                  </a:solidFill>
                </a:ln>
                <a:solidFill>
                  <a:schemeClr val="accent1"/>
                </a:solidFill>
                <a:effectLst>
                  <a:glow rad="127000">
                    <a:srgbClr val="FFFF00"/>
                  </a:glow>
                  <a:outerShdw blurRad="50800" dist="38100" dir="10800000" sx="103000" sy="103000" algn="r" rotWithShape="0">
                    <a:srgbClr val="F74FEB">
                      <a:alpha val="40000"/>
                    </a:srgbClr>
                  </a:outerShdw>
                </a:effectLst>
                <a:latin typeface="Cooper Black" panose="0208090404030B020404" pitchFamily="18" charset="0"/>
              </a:rPr>
            </a:br>
            <a:r>
              <a:rPr lang="en-US" sz="4800" dirty="0">
                <a:solidFill>
                  <a:schemeClr val="accent1"/>
                </a:solidFill>
                <a:effectLst>
                  <a:glow rad="127000">
                    <a:srgbClr val="FFFF00"/>
                  </a:glow>
                  <a:outerShdw blurRad="50800" dist="38100" dir="10800000" sx="103000" sy="103000" algn="r" rotWithShape="0">
                    <a:srgbClr val="F74FEB">
                      <a:alpha val="40000"/>
                    </a:srgbClr>
                  </a:outerShdw>
                </a:effectLst>
                <a:latin typeface="Cooper Black" panose="0208090404030B020404" pitchFamily="18" charset="0"/>
              </a:rPr>
              <a:t>Daniel 9:27</a:t>
            </a:r>
            <a:endParaRPr lang="en-CA" sz="4800" dirty="0">
              <a:solidFill>
                <a:schemeClr val="accent1"/>
              </a:solidFill>
              <a:effectLst>
                <a:glow rad="127000">
                  <a:srgbClr val="FFFF00"/>
                </a:glow>
                <a:outerShdw blurRad="50800" dist="38100" dir="10800000" sx="103000" sy="103000" algn="r" rotWithShape="0">
                  <a:srgbClr val="F74FEB">
                    <a:alpha val="40000"/>
                  </a:srgbClr>
                </a:outerShdw>
              </a:effectLst>
              <a:latin typeface="Cooper Black" panose="0208090404030B020404" pitchFamily="18" charset="0"/>
            </a:endParaRPr>
          </a:p>
        </p:txBody>
      </p:sp>
    </p:spTree>
    <p:extLst>
      <p:ext uri="{BB962C8B-B14F-4D97-AF65-F5344CB8AC3E}">
        <p14:creationId xmlns:p14="http://schemas.microsoft.com/office/powerpoint/2010/main" val="33471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00FFFF"/>
            </a:gs>
            <a:gs pos="5000">
              <a:srgbClr val="330E06"/>
            </a:gs>
            <a:gs pos="95000">
              <a:schemeClr val="tx1"/>
            </a:gs>
            <a:gs pos="56000">
              <a:schemeClr val="accent4">
                <a:lumMod val="60000"/>
                <a:lumOff val="40000"/>
                <a:alpha val="59000"/>
              </a:schemeClr>
            </a:gs>
          </a:gsLst>
          <a:lin ang="189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2397" y="2396882"/>
            <a:ext cx="7783403" cy="2666638"/>
          </a:xfrm>
        </p:spPr>
        <p:txBody>
          <a:bodyPr>
            <a:noAutofit/>
            <a:scene3d>
              <a:camera prst="orthographicFront"/>
              <a:lightRig rig="threePt" dir="t"/>
            </a:scene3d>
            <a:sp3d extrusionH="57150">
              <a:bevelT w="82550" h="38100" prst="coolSlant"/>
            </a:sp3d>
          </a:bodyPr>
          <a:lstStyle/>
          <a:p>
            <a:r>
              <a:rPr lang="en-US" sz="3600" b="1" dirty="0">
                <a:ln>
                  <a:solidFill>
                    <a:srgbClr val="002060"/>
                  </a:solidFill>
                </a:ln>
                <a:solidFill>
                  <a:srgbClr val="95682D"/>
                </a:solidFill>
              </a:rPr>
              <a:t>The</a:t>
            </a:r>
            <a:r>
              <a:rPr lang="en-US" sz="3600" b="1" dirty="0">
                <a:ln>
                  <a:solidFill>
                    <a:srgbClr val="002060"/>
                  </a:solidFill>
                </a:ln>
                <a:solidFill>
                  <a:srgbClr val="330E06"/>
                </a:solidFill>
              </a:rPr>
              <a:t> </a:t>
            </a:r>
            <a:r>
              <a:rPr lang="en-US" sz="3600" b="1" dirty="0">
                <a:ln>
                  <a:solidFill>
                    <a:srgbClr val="002060"/>
                  </a:solidFill>
                </a:ln>
                <a:solidFill>
                  <a:srgbClr val="95682D"/>
                </a:solidFill>
                <a:effectLst>
                  <a:outerShdw blurRad="50800" dist="50800" dir="5400000" algn="ctr" rotWithShape="0">
                    <a:srgbClr val="FF0000"/>
                  </a:outerShdw>
                </a:effectLst>
              </a:rPr>
              <a:t>2</a:t>
            </a:r>
            <a:r>
              <a:rPr lang="en-US" sz="3600" b="1" baseline="30000" dirty="0">
                <a:ln>
                  <a:solidFill>
                    <a:srgbClr val="002060"/>
                  </a:solidFill>
                </a:ln>
                <a:solidFill>
                  <a:srgbClr val="95682D"/>
                </a:solidFill>
                <a:effectLst>
                  <a:outerShdw blurRad="50800" dist="50800" dir="5400000" algn="ctr" rotWithShape="0">
                    <a:srgbClr val="FF0000"/>
                  </a:outerShdw>
                </a:effectLst>
              </a:rPr>
              <a:t>nd</a:t>
            </a:r>
            <a:r>
              <a:rPr lang="en-US" sz="3600" b="1" dirty="0">
                <a:ln>
                  <a:solidFill>
                    <a:srgbClr val="002060"/>
                  </a:solidFill>
                </a:ln>
                <a:solidFill>
                  <a:srgbClr val="95682D"/>
                </a:solidFill>
                <a:effectLst>
                  <a:outerShdw blurRad="50800" dist="50800" dir="5400000" algn="ctr" rotWithShape="0">
                    <a:srgbClr val="FF0000"/>
                  </a:outerShdw>
                </a:effectLst>
              </a:rPr>
              <a:t> application </a:t>
            </a:r>
            <a:r>
              <a:rPr lang="en-US" sz="3600" b="1" dirty="0">
                <a:ln>
                  <a:solidFill>
                    <a:srgbClr val="002060"/>
                  </a:solidFill>
                </a:ln>
                <a:solidFill>
                  <a:srgbClr val="95682D"/>
                </a:solidFill>
              </a:rPr>
              <a:t>of Daniel 9:27 </a:t>
            </a:r>
            <a:br>
              <a:rPr lang="en-US" sz="3600" b="1" dirty="0">
                <a:ln>
                  <a:solidFill>
                    <a:srgbClr val="002060"/>
                  </a:solidFill>
                </a:ln>
                <a:solidFill>
                  <a:srgbClr val="95682D"/>
                </a:solidFill>
              </a:rPr>
            </a:br>
            <a:r>
              <a:rPr lang="en-US" sz="3600" b="1" dirty="0">
                <a:ln>
                  <a:solidFill>
                    <a:srgbClr val="002060"/>
                  </a:solidFill>
                </a:ln>
                <a:solidFill>
                  <a:srgbClr val="95682D"/>
                </a:solidFill>
              </a:rPr>
              <a:t>  is around </a:t>
            </a:r>
            <a:r>
              <a:rPr lang="en-US" sz="3600" b="1" dirty="0">
                <a:ln>
                  <a:solidFill>
                    <a:srgbClr val="002060"/>
                  </a:solidFill>
                </a:ln>
                <a:solidFill>
                  <a:srgbClr val="0070C0"/>
                </a:solidFill>
              </a:rPr>
              <a:t>Yahusha’s</a:t>
            </a:r>
            <a:r>
              <a:rPr lang="en-US" sz="3600" b="1" dirty="0">
                <a:ln>
                  <a:solidFill>
                    <a:srgbClr val="002060"/>
                  </a:solidFill>
                </a:ln>
                <a:solidFill>
                  <a:srgbClr val="330E06"/>
                </a:solidFill>
              </a:rPr>
              <a:t> </a:t>
            </a:r>
            <a:r>
              <a:rPr lang="en-US" sz="3600" b="1" dirty="0">
                <a:ln>
                  <a:solidFill>
                    <a:srgbClr val="002060"/>
                  </a:solidFill>
                </a:ln>
                <a:solidFill>
                  <a:srgbClr val="95682D"/>
                </a:solidFill>
              </a:rPr>
              <a:t>death on</a:t>
            </a:r>
            <a:r>
              <a:rPr lang="en-US" sz="3600" b="1" dirty="0">
                <a:ln>
                  <a:solidFill>
                    <a:srgbClr val="002060"/>
                  </a:solidFill>
                </a:ln>
                <a:solidFill>
                  <a:srgbClr val="330E06"/>
                </a:solidFill>
              </a:rPr>
              <a:t/>
            </a:r>
            <a:br>
              <a:rPr lang="en-US" sz="3600" b="1" dirty="0">
                <a:ln>
                  <a:solidFill>
                    <a:srgbClr val="002060"/>
                  </a:solidFill>
                </a:ln>
                <a:solidFill>
                  <a:srgbClr val="330E06"/>
                </a:solidFill>
              </a:rPr>
            </a:br>
            <a:r>
              <a:rPr lang="en-US" sz="3600" b="1" dirty="0">
                <a:ln>
                  <a:solidFill>
                    <a:srgbClr val="002060"/>
                  </a:solidFill>
                </a:ln>
                <a:solidFill>
                  <a:srgbClr val="330E06"/>
                </a:solidFill>
              </a:rPr>
              <a:t>    </a:t>
            </a:r>
            <a:r>
              <a:rPr lang="en-US" sz="3600" b="1" dirty="0">
                <a:ln>
                  <a:solidFill>
                    <a:srgbClr val="002060"/>
                  </a:solidFill>
                </a:ln>
                <a:solidFill>
                  <a:srgbClr val="362CF8"/>
                </a:solidFill>
              </a:rPr>
              <a:t>His Covenant </a:t>
            </a:r>
            <a:r>
              <a:rPr lang="en-US" sz="3600" b="1" dirty="0">
                <a:ln>
                  <a:solidFill>
                    <a:srgbClr val="002060"/>
                  </a:solidFill>
                </a:ln>
                <a:solidFill>
                  <a:srgbClr val="95682D"/>
                </a:solidFill>
              </a:rPr>
              <a:t>Passover festival.</a:t>
            </a:r>
          </a:p>
          <a:p>
            <a:endParaRPr lang="en-US" sz="4000" b="1" dirty="0">
              <a:solidFill>
                <a:srgbClr val="330E06"/>
              </a:solidFill>
            </a:endParaRPr>
          </a:p>
        </p:txBody>
      </p:sp>
      <p:sp>
        <p:nvSpPr>
          <p:cNvPr id="4" name="Slide Number Placeholder 3"/>
          <p:cNvSpPr>
            <a:spLocks noGrp="1"/>
          </p:cNvSpPr>
          <p:nvPr>
            <p:ph type="sldNum" sz="quarter" idx="12"/>
          </p:nvPr>
        </p:nvSpPr>
        <p:spPr>
          <a:xfrm>
            <a:off x="9309100" y="6396036"/>
            <a:ext cx="2743200" cy="365125"/>
          </a:xfrm>
        </p:spPr>
        <p:txBody>
          <a:bodyPr/>
          <a:lstStyle/>
          <a:p>
            <a:fld id="{CAB0B796-0BEC-434C-B7F9-2382C16E0666}" type="slidenum">
              <a:rPr lang="en-CA" sz="1400" b="1" smtClean="0">
                <a:solidFill>
                  <a:schemeClr val="tx1"/>
                </a:solidFill>
              </a:rPr>
              <a:t>10</a:t>
            </a:fld>
            <a:endParaRPr lang="en-CA" sz="14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00" y="2396882"/>
            <a:ext cx="4279712" cy="4279712"/>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Rectangle 6"/>
          <p:cNvSpPr/>
          <p:nvPr/>
        </p:nvSpPr>
        <p:spPr>
          <a:xfrm>
            <a:off x="927100" y="4925551"/>
            <a:ext cx="5972630"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a:ln/>
                <a:solidFill>
                  <a:srgbClr val="330E06"/>
                </a:solidFill>
                <a:effectLst>
                  <a:glow rad="127000">
                    <a:schemeClr val="accent4">
                      <a:lumMod val="60000"/>
                      <a:lumOff val="40000"/>
                    </a:schemeClr>
                  </a:glow>
                </a:effectLst>
                <a:latin typeface="Algerian" panose="04020705040A02060702" pitchFamily="82" charset="0"/>
              </a:rPr>
              <a:t>A</a:t>
            </a:r>
            <a:r>
              <a:rPr lang="en-US" sz="4000" b="1" dirty="0">
                <a:ln/>
                <a:solidFill>
                  <a:srgbClr val="330E06"/>
                </a:solidFill>
                <a:effectLst>
                  <a:glow rad="127000">
                    <a:schemeClr val="accent4">
                      <a:lumMod val="60000"/>
                      <a:lumOff val="40000"/>
                    </a:schemeClr>
                  </a:glow>
                </a:effectLst>
                <a:latin typeface="Algerian" panose="04020705040A02060702" pitchFamily="82" charset="0"/>
              </a:rPr>
              <a:t>ccording  </a:t>
            </a:r>
            <a:r>
              <a:rPr lang="en-US" sz="4800" b="1" dirty="0">
                <a:ln/>
                <a:solidFill>
                  <a:srgbClr val="330E06"/>
                </a:solidFill>
                <a:effectLst>
                  <a:glow rad="127000">
                    <a:schemeClr val="accent4">
                      <a:lumMod val="60000"/>
                      <a:lumOff val="40000"/>
                    </a:schemeClr>
                  </a:glow>
                </a:effectLst>
                <a:latin typeface="Algerian" panose="04020705040A02060702" pitchFamily="82" charset="0"/>
              </a:rPr>
              <a:t>t</a:t>
            </a:r>
            <a:r>
              <a:rPr lang="en-US" sz="4000" b="1" dirty="0">
                <a:ln/>
                <a:solidFill>
                  <a:srgbClr val="330E06"/>
                </a:solidFill>
                <a:effectLst>
                  <a:glow rad="127000">
                    <a:schemeClr val="accent4">
                      <a:lumMod val="60000"/>
                      <a:lumOff val="40000"/>
                    </a:schemeClr>
                  </a:glow>
                </a:effectLst>
                <a:latin typeface="Algerian" panose="04020705040A02060702" pitchFamily="82" charset="0"/>
              </a:rPr>
              <a:t>o</a:t>
            </a:r>
            <a:r>
              <a:rPr lang="en-US" sz="4800" b="1" dirty="0">
                <a:ln/>
                <a:solidFill>
                  <a:srgbClr val="330E06"/>
                </a:solidFill>
                <a:effectLst>
                  <a:glow rad="127000">
                    <a:schemeClr val="accent4">
                      <a:lumMod val="60000"/>
                      <a:lumOff val="40000"/>
                    </a:schemeClr>
                  </a:glow>
                </a:effectLst>
                <a:latin typeface="Algerian" panose="04020705040A02060702" pitchFamily="82" charset="0"/>
              </a:rPr>
              <a:t> </a:t>
            </a:r>
            <a:br>
              <a:rPr lang="en-US" sz="4800" b="1" dirty="0">
                <a:ln/>
                <a:solidFill>
                  <a:srgbClr val="330E06"/>
                </a:solidFill>
                <a:effectLst>
                  <a:glow rad="127000">
                    <a:schemeClr val="accent4">
                      <a:lumMod val="60000"/>
                      <a:lumOff val="40000"/>
                    </a:schemeClr>
                  </a:glow>
                </a:effectLst>
                <a:latin typeface="Algerian" panose="04020705040A02060702" pitchFamily="82" charset="0"/>
              </a:rPr>
            </a:br>
            <a:r>
              <a:rPr lang="en-US" sz="4800" b="1" dirty="0">
                <a:ln/>
                <a:solidFill>
                  <a:srgbClr val="330E06"/>
                </a:solidFill>
                <a:effectLst>
                  <a:glow rad="127000">
                    <a:schemeClr val="accent4">
                      <a:lumMod val="60000"/>
                      <a:lumOff val="40000"/>
                    </a:schemeClr>
                  </a:glow>
                </a:effectLst>
                <a:latin typeface="Algerian" panose="04020705040A02060702" pitchFamily="82" charset="0"/>
              </a:rPr>
              <a:t>     T</a:t>
            </a:r>
            <a:r>
              <a:rPr lang="en-US" sz="4000" b="1" dirty="0">
                <a:ln/>
                <a:solidFill>
                  <a:srgbClr val="330E06"/>
                </a:solidFill>
                <a:effectLst>
                  <a:glow rad="127000">
                    <a:schemeClr val="accent4">
                      <a:lumMod val="60000"/>
                      <a:lumOff val="40000"/>
                    </a:schemeClr>
                  </a:glow>
                </a:effectLst>
                <a:latin typeface="Algerian" panose="04020705040A02060702" pitchFamily="82" charset="0"/>
              </a:rPr>
              <a:t>HE</a:t>
            </a:r>
            <a:r>
              <a:rPr lang="en-US" sz="4800" b="1" dirty="0">
                <a:ln/>
                <a:solidFill>
                  <a:srgbClr val="330E06"/>
                </a:solidFill>
                <a:effectLst>
                  <a:glow rad="127000">
                    <a:schemeClr val="accent4">
                      <a:lumMod val="60000"/>
                      <a:lumOff val="40000"/>
                    </a:schemeClr>
                  </a:glow>
                </a:effectLst>
                <a:latin typeface="Algerian" panose="04020705040A02060702" pitchFamily="82" charset="0"/>
              </a:rPr>
              <a:t> G</a:t>
            </a:r>
            <a:r>
              <a:rPr lang="en-US" sz="4000" b="1" dirty="0">
                <a:ln/>
                <a:solidFill>
                  <a:srgbClr val="330E06"/>
                </a:solidFill>
                <a:effectLst>
                  <a:glow rad="127000">
                    <a:schemeClr val="accent4">
                      <a:lumMod val="60000"/>
                      <a:lumOff val="40000"/>
                    </a:schemeClr>
                  </a:glow>
                </a:effectLst>
                <a:latin typeface="Algerian" panose="04020705040A02060702" pitchFamily="82" charset="0"/>
              </a:rPr>
              <a:t>OSPELS</a:t>
            </a:r>
            <a:r>
              <a:rPr lang="en-US" sz="6000" b="1" dirty="0">
                <a:ln/>
                <a:solidFill>
                  <a:srgbClr val="330E06"/>
                </a:solidFill>
                <a:effectLst>
                  <a:glow rad="127000">
                    <a:schemeClr val="accent4">
                      <a:lumMod val="60000"/>
                      <a:lumOff val="40000"/>
                    </a:schemeClr>
                  </a:glow>
                </a:effectLst>
                <a:latin typeface="Algerian" panose="04020705040A02060702" pitchFamily="82" charset="0"/>
              </a:rPr>
              <a:t>!</a:t>
            </a:r>
            <a:endParaRPr lang="en-US" sz="4800" b="1" dirty="0">
              <a:ln/>
              <a:solidFill>
                <a:srgbClr val="330E06"/>
              </a:solidFill>
              <a:effectLst>
                <a:glow rad="127000">
                  <a:schemeClr val="accent4">
                    <a:lumMod val="60000"/>
                    <a:lumOff val="40000"/>
                  </a:schemeClr>
                </a:glow>
              </a:effectLst>
              <a:latin typeface="Algerian" panose="04020705040A02060702" pitchFamily="82" charset="0"/>
            </a:endParaRPr>
          </a:p>
        </p:txBody>
      </p:sp>
      <p:sp>
        <p:nvSpPr>
          <p:cNvPr id="11" name="Rectangle 10"/>
          <p:cNvSpPr/>
          <p:nvPr/>
        </p:nvSpPr>
        <p:spPr>
          <a:xfrm>
            <a:off x="-384404" y="3863191"/>
            <a:ext cx="6769100"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rgbClr val="C00000"/>
                </a:solidFill>
                <a:effectLst>
                  <a:glow rad="127000">
                    <a:schemeClr val="accent4">
                      <a:lumMod val="60000"/>
                      <a:lumOff val="40000"/>
                    </a:schemeClr>
                  </a:glow>
                </a:effectLst>
                <a:latin typeface="Algerian" panose="04020705040A02060702" pitchFamily="82" charset="0"/>
              </a:rPr>
              <a:t>T</a:t>
            </a:r>
            <a:r>
              <a:rPr lang="en-US" sz="6000" b="1" dirty="0">
                <a:ln/>
                <a:solidFill>
                  <a:srgbClr val="C00000"/>
                </a:solidFill>
                <a:effectLst>
                  <a:glow rad="127000">
                    <a:schemeClr val="accent4">
                      <a:lumMod val="60000"/>
                      <a:lumOff val="40000"/>
                    </a:schemeClr>
                  </a:glow>
                </a:effectLst>
                <a:latin typeface="Algerian" panose="04020705040A02060702" pitchFamily="82" charset="0"/>
              </a:rPr>
              <a:t>his</a:t>
            </a:r>
            <a:r>
              <a:rPr lang="en-US" sz="7200" b="1" dirty="0">
                <a:ln/>
                <a:solidFill>
                  <a:srgbClr val="C00000"/>
                </a:solidFill>
                <a:effectLst>
                  <a:glow rad="127000">
                    <a:schemeClr val="accent4">
                      <a:lumMod val="60000"/>
                      <a:lumOff val="40000"/>
                    </a:schemeClr>
                  </a:glow>
                </a:effectLst>
                <a:latin typeface="Algerian" panose="04020705040A02060702" pitchFamily="82" charset="0"/>
              </a:rPr>
              <a:t> </a:t>
            </a:r>
            <a:r>
              <a:rPr lang="en-US" sz="5400" b="1" dirty="0">
                <a:ln/>
                <a:solidFill>
                  <a:srgbClr val="C00000"/>
                </a:solidFill>
                <a:effectLst>
                  <a:glow rad="127000">
                    <a:schemeClr val="accent4">
                      <a:lumMod val="60000"/>
                      <a:lumOff val="40000"/>
                    </a:schemeClr>
                  </a:glow>
                </a:effectLst>
                <a:latin typeface="Algerian" panose="04020705040A02060702" pitchFamily="82" charset="0"/>
              </a:rPr>
              <a:t>is</a:t>
            </a:r>
            <a:r>
              <a:rPr lang="en-US" sz="7200" b="1" dirty="0">
                <a:ln/>
                <a:solidFill>
                  <a:srgbClr val="C00000"/>
                </a:solidFill>
                <a:effectLst>
                  <a:glow rad="127000">
                    <a:schemeClr val="accent4">
                      <a:lumMod val="60000"/>
                      <a:lumOff val="40000"/>
                    </a:schemeClr>
                  </a:glow>
                </a:effectLst>
                <a:latin typeface="Algerian" panose="04020705040A02060702" pitchFamily="82" charset="0"/>
              </a:rPr>
              <a:t> T</a:t>
            </a:r>
            <a:r>
              <a:rPr lang="en-US" sz="6000" b="1" dirty="0">
                <a:ln/>
                <a:solidFill>
                  <a:srgbClr val="C00000"/>
                </a:solidFill>
                <a:effectLst>
                  <a:glow rad="127000">
                    <a:schemeClr val="accent4">
                      <a:lumMod val="60000"/>
                      <a:lumOff val="40000"/>
                    </a:schemeClr>
                  </a:glow>
                </a:effectLst>
                <a:latin typeface="Algerian" panose="04020705040A02060702" pitchFamily="82" charset="0"/>
              </a:rPr>
              <a:t>RUE</a:t>
            </a:r>
            <a:r>
              <a:rPr lang="en-US" sz="7200" b="1" dirty="0">
                <a:ln/>
                <a:solidFill>
                  <a:srgbClr val="C00000"/>
                </a:solidFill>
                <a:effectLst>
                  <a:glow rad="127000">
                    <a:schemeClr val="accent4">
                      <a:lumMod val="60000"/>
                      <a:lumOff val="40000"/>
                    </a:schemeClr>
                  </a:glow>
                </a:effectLst>
                <a:latin typeface="Algerian" panose="04020705040A02060702" pitchFamily="82" charset="0"/>
              </a:rPr>
              <a:t> -</a:t>
            </a:r>
          </a:p>
        </p:txBody>
      </p:sp>
      <p:sp>
        <p:nvSpPr>
          <p:cNvPr id="12" name="Title 1"/>
          <p:cNvSpPr txBox="1">
            <a:spLocks/>
          </p:cNvSpPr>
          <p:nvPr/>
        </p:nvSpPr>
        <p:spPr>
          <a:xfrm>
            <a:off x="180622" y="176440"/>
            <a:ext cx="11799108" cy="790575"/>
          </a:xfrm>
          <a:prstGeom prst="rect">
            <a:avLst/>
          </a:prstGeom>
        </p:spPr>
        <p:txBody>
          <a:bodyPr vert="horz" lIns="91440" tIns="45720" rIns="91440" bIns="45720" rtlCol="0" anchor="ctr">
            <a:normAutofit fontScale="97500"/>
            <a:scene3d>
              <a:camera prst="orthographicFront"/>
              <a:lightRig rig="threePt" dir="t"/>
            </a:scene3d>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a:solidFill>
                    <a:srgbClr val="330E06"/>
                  </a:solidFill>
                </a:ln>
                <a:solidFill>
                  <a:schemeClr val="accent4">
                    <a:lumMod val="60000"/>
                    <a:lumOff val="40000"/>
                  </a:schemeClr>
                </a:solidFill>
                <a:latin typeface="Cooper Black" panose="0208090404030B020404" pitchFamily="18" charset="0"/>
              </a:rPr>
              <a:t>Literal Meaning:  </a:t>
            </a:r>
            <a:r>
              <a:rPr lang="en-US" b="1" dirty="0">
                <a:ln>
                  <a:solidFill>
                    <a:srgbClr val="330E06"/>
                  </a:solidFill>
                </a:ln>
                <a:solidFill>
                  <a:srgbClr val="FF0000"/>
                </a:solidFill>
                <a:latin typeface="Cooper Black" panose="0208090404030B020404" pitchFamily="18" charset="0"/>
              </a:rPr>
              <a:t>“midst of the week”</a:t>
            </a:r>
            <a:endParaRPr lang="en-CA" b="1" dirty="0">
              <a:ln>
                <a:solidFill>
                  <a:srgbClr val="330E06"/>
                </a:solidFill>
              </a:ln>
              <a:solidFill>
                <a:srgbClr val="FF0000"/>
              </a:solidFill>
              <a:latin typeface="Cooper Black" panose="0208090404030B0204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031980512"/>
              </p:ext>
            </p:extLst>
          </p:nvPr>
        </p:nvGraphicFramePr>
        <p:xfrm>
          <a:off x="609601" y="1262743"/>
          <a:ext cx="11074399" cy="559297"/>
        </p:xfrm>
        <a:graphic>
          <a:graphicData uri="http://schemas.openxmlformats.org/drawingml/2006/table">
            <a:tbl>
              <a:tblPr firstRow="1" bandRow="1">
                <a:tableStyleId>{616DA210-FB5B-4158-B5E0-FEB733F419BA}</a:tableStyleId>
              </a:tblPr>
              <a:tblGrid>
                <a:gridCol w="1582057">
                  <a:extLst>
                    <a:ext uri="{9D8B030D-6E8A-4147-A177-3AD203B41FA5}">
                      <a16:colId xmlns:a16="http://schemas.microsoft.com/office/drawing/2014/main" xmlns="" val="20000"/>
                    </a:ext>
                  </a:extLst>
                </a:gridCol>
                <a:gridCol w="1582057">
                  <a:extLst>
                    <a:ext uri="{9D8B030D-6E8A-4147-A177-3AD203B41FA5}">
                      <a16:colId xmlns:a16="http://schemas.microsoft.com/office/drawing/2014/main" xmlns="" val="20001"/>
                    </a:ext>
                  </a:extLst>
                </a:gridCol>
                <a:gridCol w="1582057">
                  <a:extLst>
                    <a:ext uri="{9D8B030D-6E8A-4147-A177-3AD203B41FA5}">
                      <a16:colId xmlns:a16="http://schemas.microsoft.com/office/drawing/2014/main" xmlns="" val="20002"/>
                    </a:ext>
                  </a:extLst>
                </a:gridCol>
                <a:gridCol w="1582057">
                  <a:extLst>
                    <a:ext uri="{9D8B030D-6E8A-4147-A177-3AD203B41FA5}">
                      <a16:colId xmlns:a16="http://schemas.microsoft.com/office/drawing/2014/main" xmlns="" val="20003"/>
                    </a:ext>
                  </a:extLst>
                </a:gridCol>
                <a:gridCol w="1582057">
                  <a:extLst>
                    <a:ext uri="{9D8B030D-6E8A-4147-A177-3AD203B41FA5}">
                      <a16:colId xmlns:a16="http://schemas.microsoft.com/office/drawing/2014/main" xmlns="" val="20004"/>
                    </a:ext>
                  </a:extLst>
                </a:gridCol>
                <a:gridCol w="1582057">
                  <a:extLst>
                    <a:ext uri="{9D8B030D-6E8A-4147-A177-3AD203B41FA5}">
                      <a16:colId xmlns:a16="http://schemas.microsoft.com/office/drawing/2014/main" xmlns="" val="20005"/>
                    </a:ext>
                  </a:extLst>
                </a:gridCol>
                <a:gridCol w="1582057">
                  <a:extLst>
                    <a:ext uri="{9D8B030D-6E8A-4147-A177-3AD203B41FA5}">
                      <a16:colId xmlns:a16="http://schemas.microsoft.com/office/drawing/2014/main" xmlns="" val="20006"/>
                    </a:ext>
                  </a:extLst>
                </a:gridCol>
              </a:tblGrid>
              <a:tr h="559297">
                <a:tc>
                  <a:txBody>
                    <a:bodyPr/>
                    <a:lstStyle/>
                    <a:p>
                      <a:pPr algn="ctr"/>
                      <a:r>
                        <a:rPr lang="en-US" sz="2800" dirty="0">
                          <a:ln>
                            <a:solidFill>
                              <a:srgbClr val="002060"/>
                            </a:solidFill>
                          </a:ln>
                          <a:solidFill>
                            <a:schemeClr val="accent6">
                              <a:lumMod val="50000"/>
                            </a:schemeClr>
                          </a:solidFill>
                        </a:rPr>
                        <a:t>1</a:t>
                      </a:r>
                      <a:r>
                        <a:rPr lang="en-US" sz="2800" baseline="30000" dirty="0">
                          <a:ln>
                            <a:solidFill>
                              <a:srgbClr val="002060"/>
                            </a:solidFill>
                          </a:ln>
                          <a:solidFill>
                            <a:schemeClr val="accent6">
                              <a:lumMod val="50000"/>
                            </a:schemeClr>
                          </a:solidFill>
                        </a:rPr>
                        <a:t>st</a:t>
                      </a:r>
                      <a:r>
                        <a:rPr lang="en-US" sz="2800" dirty="0">
                          <a:ln>
                            <a:solidFill>
                              <a:srgbClr val="002060"/>
                            </a:solidFill>
                          </a:ln>
                          <a:solidFill>
                            <a:schemeClr val="accent6">
                              <a:lumMod val="50000"/>
                            </a:schemeClr>
                          </a:solidFill>
                        </a:rPr>
                        <a:t> Day</a:t>
                      </a:r>
                      <a:endParaRPr lang="en-CA" sz="2800" dirty="0">
                        <a:ln>
                          <a:solidFill>
                            <a:srgbClr val="002060"/>
                          </a:solidFill>
                        </a:ln>
                        <a:solidFill>
                          <a:schemeClr val="accent6">
                            <a:lumMod val="50000"/>
                          </a:schemeClr>
                        </a:solidFill>
                      </a:endParaRPr>
                    </a:p>
                  </a:txBody>
                  <a:tcPr>
                    <a:cell3D prstMaterial="dkEdge">
                      <a:bevel/>
                      <a:lightRig rig="flood" dir="t"/>
                    </a:cell3D>
                    <a:solidFill>
                      <a:schemeClr val="accent6">
                        <a:lumMod val="40000"/>
                        <a:lumOff val="60000"/>
                      </a:schemeClr>
                    </a:solidFill>
                  </a:tcPr>
                </a:tc>
                <a:tc>
                  <a:txBody>
                    <a:bodyPr/>
                    <a:lstStyle/>
                    <a:p>
                      <a:pPr algn="ctr"/>
                      <a:r>
                        <a:rPr lang="en-US" sz="2800" dirty="0">
                          <a:ln>
                            <a:solidFill>
                              <a:srgbClr val="002060"/>
                            </a:solidFill>
                          </a:ln>
                          <a:solidFill>
                            <a:schemeClr val="accent6">
                              <a:lumMod val="50000"/>
                            </a:schemeClr>
                          </a:solidFill>
                        </a:rPr>
                        <a:t>2</a:t>
                      </a:r>
                      <a:r>
                        <a:rPr lang="en-US" sz="2800" baseline="30000" dirty="0">
                          <a:ln>
                            <a:solidFill>
                              <a:srgbClr val="002060"/>
                            </a:solidFill>
                          </a:ln>
                          <a:solidFill>
                            <a:schemeClr val="accent6">
                              <a:lumMod val="50000"/>
                            </a:schemeClr>
                          </a:solidFill>
                        </a:rPr>
                        <a:t>nd  </a:t>
                      </a:r>
                      <a:r>
                        <a:rPr lang="en-US" sz="2800" baseline="0" dirty="0">
                          <a:ln>
                            <a:solidFill>
                              <a:srgbClr val="002060"/>
                            </a:solidFill>
                          </a:ln>
                          <a:solidFill>
                            <a:schemeClr val="accent6">
                              <a:lumMod val="50000"/>
                            </a:schemeClr>
                          </a:solidFill>
                        </a:rPr>
                        <a:t>Day</a:t>
                      </a:r>
                      <a:endParaRPr lang="en-CA" sz="2800" dirty="0">
                        <a:ln>
                          <a:solidFill>
                            <a:srgbClr val="002060"/>
                          </a:solidFill>
                        </a:ln>
                        <a:solidFill>
                          <a:schemeClr val="accent6">
                            <a:lumMod val="50000"/>
                          </a:schemeClr>
                        </a:solidFill>
                      </a:endParaRPr>
                    </a:p>
                  </a:txBody>
                  <a:tcPr>
                    <a:cell3D prstMaterial="dkEdge">
                      <a:bevel/>
                      <a:lightRig rig="flood" dir="t"/>
                    </a:cell3D>
                    <a:solidFill>
                      <a:schemeClr val="accent6">
                        <a:lumMod val="60000"/>
                        <a:lumOff val="40000"/>
                      </a:schemeClr>
                    </a:solidFill>
                  </a:tcPr>
                </a:tc>
                <a:tc>
                  <a:txBody>
                    <a:bodyPr/>
                    <a:lstStyle/>
                    <a:p>
                      <a:pPr algn="ctr"/>
                      <a:r>
                        <a:rPr lang="en-US" sz="2800" dirty="0">
                          <a:ln>
                            <a:solidFill>
                              <a:srgbClr val="002060"/>
                            </a:solidFill>
                          </a:ln>
                          <a:solidFill>
                            <a:schemeClr val="bg1"/>
                          </a:solidFill>
                        </a:rPr>
                        <a:t>3</a:t>
                      </a:r>
                      <a:r>
                        <a:rPr lang="en-US" sz="2800" baseline="30000" dirty="0">
                          <a:ln>
                            <a:solidFill>
                              <a:srgbClr val="002060"/>
                            </a:solidFill>
                          </a:ln>
                          <a:solidFill>
                            <a:schemeClr val="bg1"/>
                          </a:solidFill>
                        </a:rPr>
                        <a:t>rd</a:t>
                      </a:r>
                      <a:r>
                        <a:rPr lang="en-US" sz="2800" dirty="0">
                          <a:ln>
                            <a:solidFill>
                              <a:srgbClr val="002060"/>
                            </a:solidFill>
                          </a:ln>
                          <a:solidFill>
                            <a:schemeClr val="bg1"/>
                          </a:solidFill>
                        </a:rPr>
                        <a:t> Day</a:t>
                      </a:r>
                      <a:endParaRPr lang="en-CA" sz="2800" dirty="0">
                        <a:ln>
                          <a:solidFill>
                            <a:srgbClr val="002060"/>
                          </a:solidFill>
                        </a:ln>
                        <a:solidFill>
                          <a:schemeClr val="bg1"/>
                        </a:solidFill>
                      </a:endParaRPr>
                    </a:p>
                  </a:txBody>
                  <a:tcPr>
                    <a:cell3D prstMaterial="dkEdge">
                      <a:bevel/>
                      <a:lightRig rig="flood" dir="t"/>
                    </a:cell3D>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n>
                            <a:solidFill>
                              <a:srgbClr val="002060"/>
                            </a:solidFill>
                          </a:ln>
                          <a:solidFill>
                            <a:schemeClr val="bg1"/>
                          </a:solidFill>
                        </a:rPr>
                        <a:t>   4</a:t>
                      </a:r>
                      <a:r>
                        <a:rPr lang="en-US" sz="2800" baseline="30000" dirty="0">
                          <a:ln>
                            <a:solidFill>
                              <a:srgbClr val="002060"/>
                            </a:solidFill>
                          </a:ln>
                          <a:solidFill>
                            <a:schemeClr val="bg1"/>
                          </a:solidFill>
                        </a:rPr>
                        <a:t>th  </a:t>
                      </a:r>
                      <a:r>
                        <a:rPr lang="en-US" sz="2800" baseline="0" dirty="0">
                          <a:ln>
                            <a:solidFill>
                              <a:srgbClr val="002060"/>
                            </a:solidFill>
                          </a:ln>
                          <a:solidFill>
                            <a:schemeClr val="bg1"/>
                          </a:solidFill>
                        </a:rPr>
                        <a:t>Day</a:t>
                      </a:r>
                      <a:endParaRPr lang="en-CA" sz="2800" dirty="0">
                        <a:ln>
                          <a:solidFill>
                            <a:srgbClr val="002060"/>
                          </a:solidFill>
                        </a:ln>
                        <a:solidFill>
                          <a:schemeClr val="bg1"/>
                        </a:solidFill>
                      </a:endParaRPr>
                    </a:p>
                  </a:txBody>
                  <a:tcPr>
                    <a:cell3D prstMaterial="dkEdge">
                      <a:bevel/>
                      <a:lightRig rig="flood" dir="t"/>
                    </a:cell3D>
                    <a:gradFill flip="none" rotWithShape="1">
                      <a:gsLst>
                        <a:gs pos="52000">
                          <a:srgbClr val="FF0000"/>
                        </a:gs>
                        <a:gs pos="40000">
                          <a:srgbClr val="00B050"/>
                        </a:gs>
                        <a:gs pos="48000">
                          <a:srgbClr val="FF0000"/>
                        </a:gs>
                        <a:gs pos="64000">
                          <a:schemeClr val="accent5">
                            <a:lumMod val="75000"/>
                          </a:schemeClr>
                        </a:gs>
                        <a:gs pos="100000">
                          <a:schemeClr val="accent5">
                            <a:lumMod val="75000"/>
                          </a:schemeClr>
                        </a:gs>
                      </a:gsLst>
                      <a:lin ang="0" scaled="1"/>
                      <a:tileRect/>
                    </a:gradFill>
                  </a:tcPr>
                </a:tc>
                <a:tc>
                  <a:txBody>
                    <a:bodyPr/>
                    <a:lstStyle/>
                    <a:p>
                      <a:pPr algn="ctr"/>
                      <a:r>
                        <a:rPr lang="en-US" sz="2800" dirty="0">
                          <a:ln>
                            <a:solidFill>
                              <a:srgbClr val="002060"/>
                            </a:solidFill>
                          </a:ln>
                          <a:solidFill>
                            <a:schemeClr val="bg1"/>
                          </a:solidFill>
                        </a:rPr>
                        <a:t>5</a:t>
                      </a:r>
                      <a:r>
                        <a:rPr lang="en-US" sz="2800" baseline="30000" dirty="0">
                          <a:ln>
                            <a:solidFill>
                              <a:srgbClr val="002060"/>
                            </a:solidFill>
                          </a:ln>
                          <a:solidFill>
                            <a:schemeClr val="bg1"/>
                          </a:solidFill>
                        </a:rPr>
                        <a:t>th</a:t>
                      </a:r>
                      <a:r>
                        <a:rPr lang="en-US" sz="2800" dirty="0">
                          <a:ln>
                            <a:solidFill>
                              <a:srgbClr val="002060"/>
                            </a:solidFill>
                          </a:ln>
                          <a:solidFill>
                            <a:schemeClr val="bg1"/>
                          </a:solidFill>
                        </a:rPr>
                        <a:t> Day</a:t>
                      </a:r>
                      <a:endParaRPr lang="en-CA" sz="2800" dirty="0">
                        <a:ln>
                          <a:solidFill>
                            <a:srgbClr val="002060"/>
                          </a:solidFill>
                        </a:ln>
                        <a:solidFill>
                          <a:schemeClr val="bg1"/>
                        </a:solidFill>
                      </a:endParaRPr>
                    </a:p>
                  </a:txBody>
                  <a:tcPr>
                    <a:cell3D prstMaterial="dkEdge">
                      <a:bevel/>
                      <a:lightRig rig="flood" dir="t"/>
                    </a:cell3D>
                    <a:solidFill>
                      <a:schemeClr val="accent5">
                        <a:lumMod val="75000"/>
                      </a:schemeClr>
                    </a:solidFill>
                  </a:tcPr>
                </a:tc>
                <a:tc>
                  <a:txBody>
                    <a:bodyPr/>
                    <a:lstStyle/>
                    <a:p>
                      <a:pPr algn="ctr"/>
                      <a:r>
                        <a:rPr lang="en-US" sz="2800" dirty="0">
                          <a:ln>
                            <a:solidFill>
                              <a:srgbClr val="002060"/>
                            </a:solidFill>
                          </a:ln>
                          <a:solidFill>
                            <a:schemeClr val="accent5">
                              <a:lumMod val="50000"/>
                            </a:schemeClr>
                          </a:solidFill>
                        </a:rPr>
                        <a:t>6</a:t>
                      </a:r>
                      <a:r>
                        <a:rPr lang="en-US" sz="2800" baseline="30000" dirty="0">
                          <a:ln>
                            <a:solidFill>
                              <a:srgbClr val="002060"/>
                            </a:solidFill>
                          </a:ln>
                          <a:solidFill>
                            <a:schemeClr val="accent5">
                              <a:lumMod val="50000"/>
                            </a:schemeClr>
                          </a:solidFill>
                        </a:rPr>
                        <a:t>th</a:t>
                      </a:r>
                      <a:r>
                        <a:rPr lang="en-US" sz="2800" dirty="0">
                          <a:ln>
                            <a:solidFill>
                              <a:srgbClr val="002060"/>
                            </a:solidFill>
                          </a:ln>
                          <a:solidFill>
                            <a:schemeClr val="accent5">
                              <a:lumMod val="50000"/>
                            </a:schemeClr>
                          </a:solidFill>
                        </a:rPr>
                        <a:t> Day</a:t>
                      </a:r>
                      <a:endParaRPr lang="en-CA" sz="2800" dirty="0">
                        <a:ln>
                          <a:solidFill>
                            <a:srgbClr val="002060"/>
                          </a:solidFill>
                        </a:ln>
                        <a:solidFill>
                          <a:schemeClr val="accent5">
                            <a:lumMod val="50000"/>
                          </a:schemeClr>
                        </a:solidFill>
                      </a:endParaRPr>
                    </a:p>
                  </a:txBody>
                  <a:tcPr>
                    <a:cell3D prstMaterial="dkEdge">
                      <a:bevel/>
                      <a:lightRig rig="flood" dir="t"/>
                    </a:cell3D>
                    <a:solidFill>
                      <a:schemeClr val="accent5">
                        <a:lumMod val="60000"/>
                        <a:lumOff val="40000"/>
                      </a:schemeClr>
                    </a:solidFill>
                  </a:tcPr>
                </a:tc>
                <a:tc>
                  <a:txBody>
                    <a:bodyPr/>
                    <a:lstStyle/>
                    <a:p>
                      <a:pPr algn="ctr"/>
                      <a:r>
                        <a:rPr lang="en-US" sz="2800" dirty="0">
                          <a:ln>
                            <a:solidFill>
                              <a:srgbClr val="002060"/>
                            </a:solidFill>
                          </a:ln>
                          <a:solidFill>
                            <a:schemeClr val="accent5">
                              <a:lumMod val="50000"/>
                            </a:schemeClr>
                          </a:solidFill>
                        </a:rPr>
                        <a:t>7</a:t>
                      </a:r>
                      <a:r>
                        <a:rPr lang="en-US" sz="2800" baseline="30000" dirty="0">
                          <a:ln>
                            <a:solidFill>
                              <a:srgbClr val="002060"/>
                            </a:solidFill>
                          </a:ln>
                          <a:solidFill>
                            <a:schemeClr val="accent5">
                              <a:lumMod val="50000"/>
                            </a:schemeClr>
                          </a:solidFill>
                        </a:rPr>
                        <a:t>th</a:t>
                      </a:r>
                      <a:r>
                        <a:rPr lang="en-US" sz="2800" dirty="0">
                          <a:ln>
                            <a:solidFill>
                              <a:srgbClr val="002060"/>
                            </a:solidFill>
                          </a:ln>
                          <a:solidFill>
                            <a:schemeClr val="accent5">
                              <a:lumMod val="50000"/>
                            </a:schemeClr>
                          </a:solidFill>
                        </a:rPr>
                        <a:t> Day</a:t>
                      </a:r>
                      <a:endParaRPr lang="en-CA" sz="2800" dirty="0">
                        <a:ln>
                          <a:solidFill>
                            <a:srgbClr val="002060"/>
                          </a:solidFill>
                        </a:ln>
                        <a:solidFill>
                          <a:schemeClr val="accent5">
                            <a:lumMod val="50000"/>
                          </a:schemeClr>
                        </a:solidFill>
                      </a:endParaRPr>
                    </a:p>
                  </a:txBody>
                  <a:tcPr>
                    <a:cell3D prstMaterial="dkEdge">
                      <a:bevel/>
                      <a:lightRig rig="flood" dir="t"/>
                    </a:cell3D>
                    <a:solidFill>
                      <a:schemeClr val="accent5">
                        <a:lumMod val="40000"/>
                        <a:lumOff val="60000"/>
                      </a:schemeClr>
                    </a:solidFill>
                  </a:tcPr>
                </a:tc>
                <a:extLst>
                  <a:ext uri="{0D108BD9-81ED-4DB2-BD59-A6C34878D82A}">
                    <a16:rowId xmlns:a16="http://schemas.microsoft.com/office/drawing/2014/main" xmlns="" val="10000"/>
                  </a:ext>
                </a:extLst>
              </a:tr>
            </a:tbl>
          </a:graphicData>
        </a:graphic>
      </p:graphicFrame>
      <p:sp>
        <p:nvSpPr>
          <p:cNvPr id="14" name="Left Bracket 13"/>
          <p:cNvSpPr/>
          <p:nvPr/>
        </p:nvSpPr>
        <p:spPr>
          <a:xfrm rot="16200000">
            <a:off x="3186341" y="-696100"/>
            <a:ext cx="450305" cy="5515067"/>
          </a:xfrm>
          <a:prstGeom prst="leftBracket">
            <a:avLst>
              <a:gd name="adj" fmla="val 140324"/>
            </a:avLst>
          </a:prstGeom>
          <a:noFill/>
          <a:ln w="57150">
            <a:gradFill>
              <a:gsLst>
                <a:gs pos="0">
                  <a:schemeClr val="accent6">
                    <a:lumMod val="50000"/>
                  </a:schemeClr>
                </a:gs>
                <a:gs pos="48000">
                  <a:schemeClr val="accent6">
                    <a:lumMod val="75000"/>
                  </a:schemeClr>
                </a:gs>
                <a:gs pos="85000">
                  <a:schemeClr val="accent6">
                    <a:lumMod val="60000"/>
                    <a:lumOff val="40000"/>
                  </a:schemeClr>
                </a:gs>
                <a:gs pos="100000">
                  <a:srgbClr val="FF0000"/>
                </a:gs>
              </a:gsLst>
              <a:lin ang="5400000" scaled="1"/>
            </a:gra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en-US" sz="2800" b="1" dirty="0">
                <a:solidFill>
                  <a:schemeClr val="accent6">
                    <a:lumMod val="50000"/>
                  </a:schemeClr>
                </a:solidFill>
              </a:rPr>
              <a:t>3½ Days</a:t>
            </a:r>
            <a:endParaRPr lang="en-CA" sz="2800" b="1" dirty="0">
              <a:solidFill>
                <a:schemeClr val="accent6">
                  <a:lumMod val="50000"/>
                </a:schemeClr>
              </a:solidFill>
            </a:endParaRPr>
          </a:p>
        </p:txBody>
      </p:sp>
      <p:sp>
        <p:nvSpPr>
          <p:cNvPr id="15" name="Left Bracket 14"/>
          <p:cNvSpPr/>
          <p:nvPr/>
        </p:nvSpPr>
        <p:spPr>
          <a:xfrm rot="16200000" flipV="1">
            <a:off x="8709301" y="-665892"/>
            <a:ext cx="450305" cy="5461000"/>
          </a:xfrm>
          <a:prstGeom prst="leftBracket">
            <a:avLst>
              <a:gd name="adj" fmla="val 140324"/>
            </a:avLst>
          </a:prstGeom>
          <a:noFill/>
          <a:ln w="57150">
            <a:gradFill>
              <a:gsLst>
                <a:gs pos="0">
                  <a:schemeClr val="accent5">
                    <a:lumMod val="75000"/>
                  </a:schemeClr>
                </a:gs>
                <a:gs pos="48000">
                  <a:schemeClr val="accent5">
                    <a:lumMod val="75000"/>
                  </a:schemeClr>
                </a:gs>
                <a:gs pos="85000">
                  <a:schemeClr val="accent5">
                    <a:lumMod val="60000"/>
                    <a:lumOff val="40000"/>
                  </a:schemeClr>
                </a:gs>
                <a:gs pos="100000">
                  <a:srgbClr val="FF0000"/>
                </a:gs>
              </a:gsLst>
              <a:lin ang="5400000" scaled="1"/>
            </a:gra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800" b="1" dirty="0">
                <a:solidFill>
                  <a:schemeClr val="accent5">
                    <a:lumMod val="50000"/>
                  </a:schemeClr>
                </a:solidFill>
              </a:rPr>
              <a:t>3½ Days</a:t>
            </a:r>
            <a:endParaRPr lang="en-CA" sz="2800" b="1" dirty="0">
              <a:solidFill>
                <a:schemeClr val="accent5">
                  <a:lumMod val="50000"/>
                </a:schemeClr>
              </a:solidFill>
            </a:endParaRPr>
          </a:p>
        </p:txBody>
      </p:sp>
      <p:cxnSp>
        <p:nvCxnSpPr>
          <p:cNvPr id="16" name="Straight Connector 15"/>
          <p:cNvCxnSpPr/>
          <p:nvPr/>
        </p:nvCxnSpPr>
        <p:spPr>
          <a:xfrm flipV="1">
            <a:off x="6188893" y="1047750"/>
            <a:ext cx="0" cy="1121905"/>
          </a:xfrm>
          <a:prstGeom prst="line">
            <a:avLst/>
          </a:prstGeom>
          <a:ln w="57150">
            <a:solidFill>
              <a:srgbClr val="FF0000"/>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545030" y="4101922"/>
            <a:ext cx="4778845" cy="258532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t>But, this study is not </a:t>
            </a:r>
            <a:r>
              <a:rPr lang="en-US" sz="5400" b="1" u="sng" dirty="0">
                <a:ln/>
                <a:solidFill>
                  <a:srgbClr val="194A4F"/>
                </a:solidFill>
                <a:effectLst>
                  <a:glow rad="127000">
                    <a:schemeClr val="accent4">
                      <a:lumMod val="60000"/>
                      <a:lumOff val="40000"/>
                    </a:schemeClr>
                  </a:glow>
                </a:effectLst>
                <a:latin typeface="Matura MT Script Capitals" panose="03020802060602070202" pitchFamily="66" charset="0"/>
              </a:rPr>
              <a:t>onl</a:t>
            </a:r>
            <a: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t>y about that!</a:t>
            </a:r>
            <a:endParaRPr lang="en-US" sz="7200" b="1" dirty="0">
              <a:ln/>
              <a:solidFill>
                <a:srgbClr val="194A4F"/>
              </a:solidFill>
              <a:effectLst>
                <a:glow rad="127000">
                  <a:schemeClr val="accent4">
                    <a:lumMod val="60000"/>
                    <a:lumOff val="40000"/>
                  </a:schemeClr>
                </a:glow>
              </a:effectLst>
              <a:latin typeface="Matura MT Script Capitals" panose="03020802060602070202" pitchFamily="66" charset="0"/>
            </a:endParaRPr>
          </a:p>
        </p:txBody>
      </p:sp>
      <p:sp>
        <p:nvSpPr>
          <p:cNvPr id="17" name="Rectangle: Rounded Corners 16">
            <a:extLst>
              <a:ext uri="{FF2B5EF4-FFF2-40B4-BE49-F238E27FC236}">
                <a16:creationId xmlns:a16="http://schemas.microsoft.com/office/drawing/2014/main" xmlns="" id="{27A43D24-246D-4D6E-A134-BE1EAEE85359}"/>
              </a:ext>
            </a:extLst>
          </p:cNvPr>
          <p:cNvSpPr/>
          <p:nvPr/>
        </p:nvSpPr>
        <p:spPr>
          <a:xfrm>
            <a:off x="6080176" y="771928"/>
            <a:ext cx="1375794" cy="220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n>
                  <a:solidFill>
                    <a:srgbClr val="0000FF"/>
                  </a:solidFill>
                </a:ln>
                <a:solidFill>
                  <a:srgbClr val="00B050"/>
                </a:solidFill>
              </a:rPr>
              <a:t>(middle)</a:t>
            </a:r>
          </a:p>
        </p:txBody>
      </p:sp>
    </p:spTree>
    <p:extLst>
      <p:ext uri="{BB962C8B-B14F-4D97-AF65-F5344CB8AC3E}">
        <p14:creationId xmlns:p14="http://schemas.microsoft.com/office/powerpoint/2010/main" val="130413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31" presetClass="entr" presetSubtype="0" fill="hold" nodeType="afterEffect">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500" fill="hold"/>
                                        <p:tgtEl>
                                          <p:spTgt spid="16"/>
                                        </p:tgtEl>
                                        <p:attrNameLst>
                                          <p:attrName>ppt_w</p:attrName>
                                        </p:attrNameLst>
                                      </p:cBhvr>
                                      <p:tavLst>
                                        <p:tav tm="0">
                                          <p:val>
                                            <p:fltVal val="0"/>
                                          </p:val>
                                        </p:tav>
                                        <p:tav tm="100000">
                                          <p:val>
                                            <p:strVal val="#ppt_w"/>
                                          </p:val>
                                        </p:tav>
                                      </p:tavLst>
                                    </p:anim>
                                    <p:anim calcmode="lin" valueType="num">
                                      <p:cBhvr>
                                        <p:cTn id="17" dur="1500" fill="hold"/>
                                        <p:tgtEl>
                                          <p:spTgt spid="16"/>
                                        </p:tgtEl>
                                        <p:attrNameLst>
                                          <p:attrName>ppt_h</p:attrName>
                                        </p:attrNameLst>
                                      </p:cBhvr>
                                      <p:tavLst>
                                        <p:tav tm="0">
                                          <p:val>
                                            <p:fltVal val="0"/>
                                          </p:val>
                                        </p:tav>
                                        <p:tav tm="100000">
                                          <p:val>
                                            <p:strVal val="#ppt_h"/>
                                          </p:val>
                                        </p:tav>
                                      </p:tavLst>
                                    </p:anim>
                                    <p:anim calcmode="lin" valueType="num">
                                      <p:cBhvr>
                                        <p:cTn id="18" dur="1500" fill="hold"/>
                                        <p:tgtEl>
                                          <p:spTgt spid="16"/>
                                        </p:tgtEl>
                                        <p:attrNameLst>
                                          <p:attrName>style.rotation</p:attrName>
                                        </p:attrNameLst>
                                      </p:cBhvr>
                                      <p:tavLst>
                                        <p:tav tm="0">
                                          <p:val>
                                            <p:fltVal val="90"/>
                                          </p:val>
                                        </p:tav>
                                        <p:tav tm="100000">
                                          <p:val>
                                            <p:fltVal val="0"/>
                                          </p:val>
                                        </p:tav>
                                      </p:tavLst>
                                    </p:anim>
                                    <p:animEffect transition="in" filter="fade">
                                      <p:cBhvr>
                                        <p:cTn id="19" dur="1500"/>
                                        <p:tgtEl>
                                          <p:spTgt spid="16"/>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500"/>
                                        <p:tgtEl>
                                          <p:spTgt spid="14"/>
                                        </p:tgtEl>
                                      </p:cBhvr>
                                    </p:animEffect>
                                  </p:childTnLst>
                                </p:cTn>
                              </p:par>
                            </p:childTnLst>
                          </p:cTn>
                        </p:par>
                        <p:par>
                          <p:cTn id="24" fill="hold">
                            <p:stCondLst>
                              <p:cond delay="6000"/>
                            </p:stCondLst>
                            <p:childTnLst>
                              <p:par>
                                <p:cTn id="25" presetID="22" presetClass="entr" presetSubtype="8"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500"/>
                                        <p:tgtEl>
                                          <p:spTgt spid="15"/>
                                        </p:tgtEl>
                                      </p:cBhvr>
                                    </p:animEffect>
                                  </p:childTnLst>
                                </p:cTn>
                              </p:par>
                            </p:childTnLst>
                          </p:cTn>
                        </p:par>
                        <p:par>
                          <p:cTn id="28" fill="hold">
                            <p:stCondLst>
                              <p:cond delay="8000"/>
                            </p:stCondLst>
                            <p:childTnLst>
                              <p:par>
                                <p:cTn id="29" presetID="42" presetClass="entr" presetSubtype="0" fill="hold" grpId="0" nodeType="after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9500"/>
                            </p:stCondLst>
                            <p:childTnLst>
                              <p:par>
                                <p:cTn id="35" presetID="42" presetClass="entr" presetSubtype="0" fill="hold" grpId="0" nodeType="afterEffect">
                                  <p:stCondLst>
                                    <p:cond delay="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11000"/>
                            </p:stCondLst>
                            <p:childTnLst>
                              <p:par>
                                <p:cTn id="41" presetID="16" presetClass="entr" presetSubtype="26"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Horizontal)">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animBg="1"/>
      <p:bldP spid="15" grpId="0" animBg="1"/>
      <p:bldP spid="18"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0200" y="191452"/>
            <a:ext cx="11557000" cy="790575"/>
          </a:xfrm>
        </p:spPr>
        <p:txBody>
          <a:bodyPr>
            <a:normAutofit/>
            <a:scene3d>
              <a:camera prst="orthographicFront"/>
              <a:lightRig rig="threePt" dir="t"/>
            </a:scene3d>
            <a:sp3d extrusionH="57150">
              <a:bevelT w="38100" h="38100"/>
            </a:sp3d>
          </a:bodyPr>
          <a:lstStyle/>
          <a:p>
            <a:pPr algn="ctr"/>
            <a:r>
              <a:rPr lang="en-US" dirty="0">
                <a:ln>
                  <a:solidFill>
                    <a:srgbClr val="002060"/>
                  </a:solidFill>
                </a:ln>
                <a:solidFill>
                  <a:schemeClr val="accent4">
                    <a:lumMod val="40000"/>
                    <a:lumOff val="60000"/>
                  </a:schemeClr>
                </a:solidFill>
                <a:effectLst>
                  <a:glow rad="228600">
                    <a:schemeClr val="bg1">
                      <a:alpha val="90000"/>
                    </a:schemeClr>
                  </a:glow>
                </a:effectLst>
                <a:latin typeface="Matura MT Script Capitals" panose="03020802060602070202" pitchFamily="66" charset="0"/>
              </a:rPr>
              <a:t>Question: How many others do not know …</a:t>
            </a:r>
            <a:endParaRPr lang="en-CA" dirty="0">
              <a:ln>
                <a:solidFill>
                  <a:srgbClr val="002060"/>
                </a:solidFill>
              </a:ln>
              <a:solidFill>
                <a:schemeClr val="accent4">
                  <a:lumMod val="40000"/>
                  <a:lumOff val="60000"/>
                </a:schemeClr>
              </a:solidFill>
              <a:effectLst>
                <a:glow rad="228600">
                  <a:schemeClr val="bg1">
                    <a:alpha val="90000"/>
                  </a:schemeClr>
                </a:glow>
              </a:effectLst>
              <a:latin typeface="Matura MT Script Capitals" panose="03020802060602070202" pitchFamily="66" charset="0"/>
            </a:endParaRPr>
          </a:p>
        </p:txBody>
      </p:sp>
      <p:sp>
        <p:nvSpPr>
          <p:cNvPr id="3" name="Content Placeholder 2"/>
          <p:cNvSpPr>
            <a:spLocks noGrp="1"/>
          </p:cNvSpPr>
          <p:nvPr>
            <p:ph idx="1"/>
          </p:nvPr>
        </p:nvSpPr>
        <p:spPr>
          <a:xfrm>
            <a:off x="6702552" y="766127"/>
            <a:ext cx="5349748" cy="6091873"/>
          </a:xfrm>
          <a:effectLst>
            <a:glow rad="228600">
              <a:schemeClr val="bg1"/>
            </a:glow>
          </a:effectLst>
        </p:spPr>
        <p:txBody>
          <a:bodyPr>
            <a:noAutofit/>
            <a:scene3d>
              <a:camera prst="orthographicFront"/>
              <a:lightRig rig="threePt" dir="t"/>
            </a:scene3d>
            <a:sp3d extrusionH="57150">
              <a:bevelT w="82550" h="38100" prst="coolSlant"/>
            </a:sp3d>
          </a:bodyPr>
          <a:lstStyle/>
          <a:p>
            <a:pPr algn="ctr">
              <a:lnSpc>
                <a:spcPct val="150000"/>
              </a:lnSpc>
            </a:pPr>
            <a:r>
              <a:rPr lang="en-US" sz="2600" b="1" dirty="0">
                <a:ln>
                  <a:solidFill>
                    <a:srgbClr val="002060"/>
                  </a:solidFill>
                </a:ln>
                <a:solidFill>
                  <a:srgbClr val="95682D"/>
                </a:solidFill>
                <a:effectLst>
                  <a:glow rad="127000">
                    <a:schemeClr val="bg1">
                      <a:alpha val="90000"/>
                    </a:schemeClr>
                  </a:glow>
                </a:effectLst>
                <a:latin typeface="Arial Rounded MT Bold" panose="020F0704030504030204" pitchFamily="34" charset="0"/>
              </a:rPr>
              <a:t>the Daniel 9:27 prophecy is </a:t>
            </a:r>
            <a:br>
              <a:rPr lang="en-US" sz="2600" b="1" dirty="0">
                <a:ln>
                  <a:solidFill>
                    <a:srgbClr val="002060"/>
                  </a:solidFill>
                </a:ln>
                <a:solidFill>
                  <a:srgbClr val="95682D"/>
                </a:solidFill>
                <a:effectLst>
                  <a:glow rad="127000">
                    <a:schemeClr val="bg1">
                      <a:alpha val="90000"/>
                    </a:schemeClr>
                  </a:glow>
                </a:effectLst>
                <a:latin typeface="Arial Rounded MT Bold" panose="020F0704030504030204" pitchFamily="34" charset="0"/>
              </a:rPr>
            </a:br>
            <a:r>
              <a:rPr lang="en-US" sz="2600" b="1" u="sng" dirty="0">
                <a:ln>
                  <a:solidFill>
                    <a:srgbClr val="002060"/>
                  </a:solidFill>
                </a:ln>
                <a:solidFill>
                  <a:schemeClr val="accent5">
                    <a:lumMod val="75000"/>
                  </a:schemeClr>
                </a:solidFill>
                <a:effectLst>
                  <a:glow rad="127000">
                    <a:schemeClr val="bg1">
                      <a:alpha val="90000"/>
                    </a:schemeClr>
                  </a:glow>
                </a:effectLst>
                <a:latin typeface="Arial Rounded MT Bold" panose="020F0704030504030204" pitchFamily="34" charset="0"/>
              </a:rPr>
              <a:t>so</a:t>
            </a:r>
            <a:r>
              <a:rPr lang="en-US" sz="2600" b="1" u="sng" dirty="0">
                <a:ln>
                  <a:solidFill>
                    <a:srgbClr val="002060"/>
                  </a:solidFill>
                </a:ln>
                <a:solidFill>
                  <a:srgbClr val="95682D"/>
                </a:solidFill>
                <a:effectLst>
                  <a:glow rad="127000">
                    <a:schemeClr val="bg1">
                      <a:alpha val="90000"/>
                    </a:schemeClr>
                  </a:glow>
                </a:effectLst>
                <a:latin typeface="Arial Rounded MT Bold" panose="020F0704030504030204" pitchFamily="34" charset="0"/>
              </a:rPr>
              <a:t> detailed</a:t>
            </a:r>
            <a:r>
              <a:rPr lang="en-US" sz="2600" b="1" dirty="0">
                <a:ln>
                  <a:solidFill>
                    <a:srgbClr val="002060"/>
                  </a:solidFill>
                </a:ln>
                <a:solidFill>
                  <a:srgbClr val="95682D"/>
                </a:solidFill>
                <a:effectLst>
                  <a:glow rad="127000">
                    <a:schemeClr val="bg1">
                      <a:alpha val="90000"/>
                    </a:schemeClr>
                  </a:glow>
                </a:effectLst>
                <a:latin typeface="Arial Rounded MT Bold" panose="020F0704030504030204" pitchFamily="34" charset="0"/>
              </a:rPr>
              <a:t>, and </a:t>
            </a:r>
            <a:r>
              <a:rPr lang="en-US" sz="2600" b="1" u="sng" dirty="0">
                <a:ln>
                  <a:solidFill>
                    <a:srgbClr val="002060"/>
                  </a:solidFill>
                </a:ln>
                <a:solidFill>
                  <a:schemeClr val="accent5">
                    <a:lumMod val="75000"/>
                  </a:schemeClr>
                </a:solidFill>
                <a:effectLst>
                  <a:glow rad="127000">
                    <a:schemeClr val="bg1">
                      <a:alpha val="90000"/>
                    </a:schemeClr>
                  </a:glow>
                </a:effectLst>
                <a:latin typeface="Arial Rounded MT Bold" panose="020F0704030504030204" pitchFamily="34" charset="0"/>
              </a:rPr>
              <a:t>so</a:t>
            </a:r>
            <a:r>
              <a:rPr lang="en-US" sz="2600" b="1" u="sng" dirty="0">
                <a:ln>
                  <a:solidFill>
                    <a:srgbClr val="002060"/>
                  </a:solidFill>
                </a:ln>
                <a:solidFill>
                  <a:srgbClr val="95682D"/>
                </a:solidFill>
                <a:effectLst>
                  <a:glow rad="127000">
                    <a:schemeClr val="bg1">
                      <a:alpha val="90000"/>
                    </a:schemeClr>
                  </a:glow>
                </a:effectLst>
                <a:latin typeface="Arial Rounded MT Bold" panose="020F0704030504030204" pitchFamily="34" charset="0"/>
              </a:rPr>
              <a:t> exact</a:t>
            </a:r>
            <a:r>
              <a:rPr lang="en-US" sz="2600" b="1" dirty="0">
                <a:ln>
                  <a:solidFill>
                    <a:srgbClr val="002060"/>
                  </a:solidFill>
                </a:ln>
                <a:solidFill>
                  <a:srgbClr val="95682D"/>
                </a:solidFill>
                <a:effectLst>
                  <a:glow rad="127000">
                    <a:schemeClr val="bg1">
                      <a:alpha val="90000"/>
                    </a:schemeClr>
                  </a:glow>
                </a:effectLst>
                <a:latin typeface="Arial Rounded MT Bold" panose="020F0704030504030204" pitchFamily="34" charset="0"/>
              </a:rPr>
              <a:t>, </a:t>
            </a:r>
            <a:br>
              <a:rPr lang="en-US" sz="2600" b="1" dirty="0">
                <a:ln>
                  <a:solidFill>
                    <a:srgbClr val="002060"/>
                  </a:solidFill>
                </a:ln>
                <a:solidFill>
                  <a:srgbClr val="95682D"/>
                </a:solidFill>
                <a:effectLst>
                  <a:glow rad="127000">
                    <a:schemeClr val="bg1">
                      <a:alpha val="90000"/>
                    </a:schemeClr>
                  </a:glow>
                </a:effectLst>
                <a:latin typeface="Arial Rounded MT Bold" panose="020F0704030504030204" pitchFamily="34" charset="0"/>
              </a:rPr>
            </a:br>
            <a:r>
              <a:rPr lang="en-US" sz="2600" b="1" dirty="0">
                <a:ln>
                  <a:solidFill>
                    <a:srgbClr val="002060"/>
                  </a:solidFill>
                </a:ln>
                <a:solidFill>
                  <a:srgbClr val="95682D"/>
                </a:solidFill>
                <a:effectLst>
                  <a:glow rad="127000">
                    <a:schemeClr val="bg1">
                      <a:alpha val="90000"/>
                    </a:schemeClr>
                  </a:glow>
                </a:effectLst>
                <a:latin typeface="Arial Rounded MT Bold" panose="020F0704030504030204" pitchFamily="34" charset="0"/>
              </a:rPr>
              <a:t>that it even includes the proper information for </a:t>
            </a:r>
            <a:r>
              <a:rPr lang="en-US" sz="2600" b="1" u="sng" dirty="0">
                <a:ln>
                  <a:solidFill>
                    <a:srgbClr val="002060"/>
                  </a:solidFill>
                </a:ln>
                <a:solidFill>
                  <a:schemeClr val="accent5">
                    <a:lumMod val="75000"/>
                  </a:schemeClr>
                </a:solidFill>
                <a:effectLst>
                  <a:glow rad="127000">
                    <a:schemeClr val="bg1">
                      <a:alpha val="90000"/>
                    </a:schemeClr>
                  </a:glow>
                </a:effectLst>
                <a:latin typeface="Arial Rounded MT Bold" panose="020F0704030504030204" pitchFamily="34" charset="0"/>
              </a:rPr>
              <a:t>HIS</a:t>
            </a:r>
            <a:r>
              <a:rPr lang="en-US" sz="2600" b="1" dirty="0">
                <a:ln>
                  <a:solidFill>
                    <a:srgbClr val="002060"/>
                  </a:solidFill>
                </a:ln>
                <a:solidFill>
                  <a:srgbClr val="95682D"/>
                </a:solidFill>
                <a:effectLst>
                  <a:glow rad="127000">
                    <a:schemeClr val="bg1">
                      <a:alpha val="90000"/>
                    </a:schemeClr>
                  </a:glow>
                </a:effectLst>
                <a:latin typeface="Arial Rounded MT Bold" panose="020F0704030504030204" pitchFamily="34" charset="0"/>
              </a:rPr>
              <a:t> </a:t>
            </a:r>
            <a:r>
              <a:rPr lang="en-US" sz="2600" b="1" dirty="0">
                <a:ln>
                  <a:solidFill>
                    <a:srgbClr val="002060"/>
                  </a:solidFill>
                </a:ln>
                <a:solidFill>
                  <a:schemeClr val="accent5">
                    <a:lumMod val="75000"/>
                  </a:schemeClr>
                </a:solidFill>
                <a:effectLst>
                  <a:glow rad="127000">
                    <a:schemeClr val="bg1">
                      <a:alpha val="90000"/>
                    </a:schemeClr>
                  </a:glow>
                </a:effectLst>
                <a:latin typeface="Arial Rounded MT Bold" panose="020F0704030504030204" pitchFamily="34" charset="0"/>
              </a:rPr>
              <a:t>Passover day-start, according to Gen 1? </a:t>
            </a:r>
            <a:r>
              <a:rPr lang="en-US" sz="2600" b="1" dirty="0">
                <a:ln>
                  <a:solidFill>
                    <a:srgbClr val="002060"/>
                  </a:solidFill>
                </a:ln>
                <a:solidFill>
                  <a:srgbClr val="95682D"/>
                </a:solidFill>
                <a:effectLst>
                  <a:glow rad="127000">
                    <a:schemeClr val="bg1">
                      <a:alpha val="90000"/>
                    </a:schemeClr>
                  </a:glow>
                </a:effectLst>
                <a:latin typeface="Arial Rounded MT Bold" panose="020F0704030504030204" pitchFamily="34" charset="0"/>
              </a:rPr>
              <a:t> And also, this study connects to many other supporting examples found in </a:t>
            </a:r>
            <a:r>
              <a:rPr lang="en-US" sz="2600" b="1" dirty="0">
                <a:ln>
                  <a:solidFill>
                    <a:srgbClr val="002060"/>
                  </a:solidFill>
                </a:ln>
                <a:solidFill>
                  <a:schemeClr val="bg1"/>
                </a:solidFill>
                <a:effectLst>
                  <a:glow rad="127000">
                    <a:srgbClr val="162938">
                      <a:alpha val="90000"/>
                    </a:srgbClr>
                  </a:glow>
                </a:effectLst>
                <a:latin typeface="Arial Rounded MT Bold" panose="020F0704030504030204" pitchFamily="34" charset="0"/>
              </a:rPr>
              <a:t/>
            </a:r>
            <a:br>
              <a:rPr lang="en-US" sz="2600" b="1" dirty="0">
                <a:ln>
                  <a:solidFill>
                    <a:srgbClr val="002060"/>
                  </a:solidFill>
                </a:ln>
                <a:solidFill>
                  <a:schemeClr val="bg1"/>
                </a:solidFill>
                <a:effectLst>
                  <a:glow rad="127000">
                    <a:srgbClr val="162938">
                      <a:alpha val="90000"/>
                    </a:srgbClr>
                  </a:glow>
                </a:effectLst>
                <a:latin typeface="Arial Rounded MT Bold" panose="020F0704030504030204" pitchFamily="34" charset="0"/>
              </a:rPr>
            </a:br>
            <a:r>
              <a:rPr lang="en-US" sz="3600" b="1" dirty="0">
                <a:ln>
                  <a:solidFill>
                    <a:srgbClr val="002060"/>
                  </a:solidFill>
                </a:ln>
                <a:solidFill>
                  <a:srgbClr val="00FFFF"/>
                </a:solidFill>
                <a:effectLst>
                  <a:glow rad="127000">
                    <a:schemeClr val="bg1">
                      <a:alpha val="90000"/>
                    </a:schemeClr>
                  </a:glow>
                </a:effectLst>
                <a:latin typeface="Snap ITC" panose="04040A07060A02020202" pitchFamily="82" charset="0"/>
              </a:rPr>
              <a:t>the Scriptures!</a:t>
            </a:r>
            <a:endParaRPr lang="en-CA" sz="3600" b="1" dirty="0">
              <a:ln>
                <a:solidFill>
                  <a:srgbClr val="002060"/>
                </a:solidFill>
              </a:ln>
              <a:solidFill>
                <a:srgbClr val="00FFFF"/>
              </a:solidFill>
              <a:effectLst>
                <a:glow rad="127000">
                  <a:schemeClr val="bg1">
                    <a:alpha val="90000"/>
                  </a:schemeClr>
                </a:glow>
              </a:effectLst>
              <a:latin typeface="Snap ITC" panose="04040A07060A02020202" pitchFamily="82" charset="0"/>
            </a:endParaRPr>
          </a:p>
        </p:txBody>
      </p:sp>
      <p:sp>
        <p:nvSpPr>
          <p:cNvPr id="4" name="Slide Number Placeholder 3"/>
          <p:cNvSpPr>
            <a:spLocks noGrp="1"/>
          </p:cNvSpPr>
          <p:nvPr>
            <p:ph type="sldNum" sz="quarter" idx="12"/>
          </p:nvPr>
        </p:nvSpPr>
        <p:spPr>
          <a:xfrm>
            <a:off x="9309100" y="6396036"/>
            <a:ext cx="2743200" cy="365125"/>
          </a:xfrm>
        </p:spPr>
        <p:txBody>
          <a:bodyPr/>
          <a:lstStyle/>
          <a:p>
            <a:fld id="{CAB0B796-0BEC-434C-B7F9-2382C16E0666}" type="slidenum">
              <a:rPr lang="en-CA" sz="1400" b="1" smtClean="0">
                <a:solidFill>
                  <a:schemeClr val="bg1"/>
                </a:solidFill>
              </a:rPr>
              <a:t>11</a:t>
            </a:fld>
            <a:endParaRPr lang="en-CA" b="1" dirty="0">
              <a:solidFill>
                <a:schemeClr val="bg1"/>
              </a:solidFill>
            </a:endParaRPr>
          </a:p>
        </p:txBody>
      </p:sp>
      <p:sp>
        <p:nvSpPr>
          <p:cNvPr id="6" name="Rectangle 5"/>
          <p:cNvSpPr/>
          <p:nvPr/>
        </p:nvSpPr>
        <p:spPr>
          <a:xfrm>
            <a:off x="-190500" y="4272677"/>
            <a:ext cx="6662970" cy="258532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t>This study </a:t>
            </a:r>
            <a:b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br>
            <a: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t>includes </a:t>
            </a:r>
            <a:r>
              <a:rPr lang="en-US" sz="5400" b="1" u="sng" dirty="0">
                <a:ln/>
                <a:solidFill>
                  <a:srgbClr val="194A4F"/>
                </a:solidFill>
                <a:effectLst>
                  <a:glow rad="127000">
                    <a:schemeClr val="accent4">
                      <a:lumMod val="60000"/>
                      <a:lumOff val="40000"/>
                    </a:schemeClr>
                  </a:glow>
                </a:effectLst>
                <a:latin typeface="Matura MT Script Capitals" panose="03020802060602070202" pitchFamily="66" charset="0"/>
              </a:rPr>
              <a:t>some</a:t>
            </a:r>
            <a: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t> </a:t>
            </a:r>
            <a:b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br>
            <a: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t>of that information!</a:t>
            </a:r>
            <a:endParaRPr lang="en-US" sz="7200" b="1" dirty="0">
              <a:ln/>
              <a:solidFill>
                <a:srgbClr val="194A4F"/>
              </a:solidFill>
              <a:effectLst>
                <a:glow rad="127000">
                  <a:schemeClr val="accent4">
                    <a:lumMod val="60000"/>
                    <a:lumOff val="40000"/>
                  </a:schemeClr>
                </a:glow>
              </a:effectLst>
              <a:latin typeface="Matura MT Script Capitals" panose="03020802060602070202" pitchFamily="66" charset="0"/>
            </a:endParaRPr>
          </a:p>
        </p:txBody>
      </p:sp>
    </p:spTree>
    <p:extLst>
      <p:ext uri="{BB962C8B-B14F-4D97-AF65-F5344CB8AC3E}">
        <p14:creationId xmlns:p14="http://schemas.microsoft.com/office/powerpoint/2010/main" val="16427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rgbClr val="00FFFF"/>
            </a:gs>
            <a:gs pos="89000">
              <a:schemeClr val="tx1"/>
            </a:gs>
            <a:gs pos="56000">
              <a:schemeClr val="accent4">
                <a:lumMod val="60000"/>
                <a:lumOff val="40000"/>
                <a:alpha val="59000"/>
              </a:schemeClr>
            </a:gs>
          </a:gsLst>
          <a:lin ang="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903B819-B58C-469D-B702-F75729F1EF14}"/>
              </a:ext>
            </a:extLst>
          </p:cNvPr>
          <p:cNvSpPr>
            <a:spLocks noGrp="1"/>
          </p:cNvSpPr>
          <p:nvPr>
            <p:ph type="sldNum" sz="quarter" idx="12"/>
          </p:nvPr>
        </p:nvSpPr>
        <p:spPr>
          <a:xfrm>
            <a:off x="11831781" y="6556990"/>
            <a:ext cx="372449" cy="301010"/>
          </a:xfrm>
        </p:spPr>
        <p:txBody>
          <a:bodyPr/>
          <a:lstStyle/>
          <a:p>
            <a:fld id="{CAB0B796-0BEC-434C-B7F9-2382C16E0666}" type="slidenum">
              <a:rPr lang="en-CA" smtClean="0">
                <a:solidFill>
                  <a:srgbClr val="00FF00"/>
                </a:solidFill>
              </a:rPr>
              <a:t>12</a:t>
            </a:fld>
            <a:endParaRPr lang="en-CA" dirty="0">
              <a:solidFill>
                <a:srgbClr val="00FF00"/>
              </a:solidFill>
            </a:endParaRPr>
          </a:p>
        </p:txBody>
      </p:sp>
      <p:sp>
        <p:nvSpPr>
          <p:cNvPr id="9" name="Rectangle: Rounded Corners 8">
            <a:extLst>
              <a:ext uri="{FF2B5EF4-FFF2-40B4-BE49-F238E27FC236}">
                <a16:creationId xmlns:a16="http://schemas.microsoft.com/office/drawing/2014/main" xmlns="" id="{D3439AD4-F6F7-4C11-84FE-9C174B688480}"/>
              </a:ext>
            </a:extLst>
          </p:cNvPr>
          <p:cNvSpPr/>
          <p:nvPr/>
        </p:nvSpPr>
        <p:spPr>
          <a:xfrm>
            <a:off x="5010215" y="434878"/>
            <a:ext cx="6945554" cy="1514276"/>
          </a:xfrm>
          <a:prstGeom prst="roundRect">
            <a:avLst/>
          </a:prstGeom>
          <a:solidFill>
            <a:schemeClr val="accent6">
              <a:lumMod val="60000"/>
              <a:lumOff val="40000"/>
            </a:schemeClr>
          </a:solidFill>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effectLst/>
              </a:rPr>
              <a:t>“We both believe in a </a:t>
            </a:r>
            <a:r>
              <a:rPr lang="en-CA" sz="2800" b="1" dirty="0">
                <a:solidFill>
                  <a:schemeClr val="tx1"/>
                </a:solidFill>
                <a:effectLst>
                  <a:outerShdw blurRad="50800" dist="50800" dir="5400000" sx="102000" sy="102000" algn="ctr" rotWithShape="0">
                    <a:srgbClr val="FF9933"/>
                  </a:outerShdw>
                </a:effectLst>
              </a:rPr>
              <a:t>4</a:t>
            </a:r>
            <a:r>
              <a:rPr lang="en-CA" sz="2800" b="1" baseline="30000" dirty="0">
                <a:solidFill>
                  <a:schemeClr val="tx1"/>
                </a:solidFill>
                <a:effectLst>
                  <a:outerShdw blurRad="50800" dist="50800" dir="5400000" sx="102000" sy="102000" algn="ctr" rotWithShape="0">
                    <a:srgbClr val="FF9933"/>
                  </a:outerShdw>
                </a:effectLst>
              </a:rPr>
              <a:t>th</a:t>
            </a:r>
            <a:r>
              <a:rPr lang="en-CA" sz="2800" b="1" dirty="0">
                <a:solidFill>
                  <a:schemeClr val="tx1"/>
                </a:solidFill>
                <a:effectLst>
                  <a:outerShdw blurRad="50800" dist="50800" dir="5400000" sx="102000" sy="102000" algn="ctr" rotWithShape="0">
                    <a:srgbClr val="FF9933"/>
                  </a:outerShdw>
                </a:effectLst>
              </a:rPr>
              <a:t> cycle crucifixion! </a:t>
            </a:r>
          </a:p>
          <a:p>
            <a:pPr algn="ctr"/>
            <a:r>
              <a:rPr lang="en-CA" sz="2800" b="1" dirty="0">
                <a:solidFill>
                  <a:schemeClr val="tx1"/>
                </a:solidFill>
                <a:effectLst>
                  <a:glow rad="215900">
                    <a:srgbClr val="FF0000"/>
                  </a:glow>
                </a:effectLst>
                <a:latin typeface="Arial Black" panose="020B0A04020102020204" pitchFamily="34" charset="0"/>
              </a:rPr>
              <a:t>I</a:t>
            </a:r>
            <a:r>
              <a:rPr lang="en-CA" sz="2800" b="1" dirty="0">
                <a:solidFill>
                  <a:schemeClr val="tx1"/>
                </a:solidFill>
                <a:effectLst>
                  <a:glow rad="215900">
                    <a:srgbClr val="FFFF00"/>
                  </a:glow>
                </a:effectLst>
              </a:rPr>
              <a:t> </a:t>
            </a:r>
            <a:r>
              <a:rPr lang="en-CA" sz="2800" dirty="0">
                <a:solidFill>
                  <a:schemeClr val="tx1"/>
                </a:solidFill>
                <a:effectLst/>
              </a:rPr>
              <a:t>believe in sunset, </a:t>
            </a:r>
            <a:r>
              <a:rPr lang="en-CA" sz="2800" b="1" dirty="0">
                <a:solidFill>
                  <a:schemeClr val="tx1"/>
                </a:solidFill>
                <a:effectLst>
                  <a:glow rad="190500">
                    <a:srgbClr val="FFFF00"/>
                  </a:glow>
                </a:effectLst>
              </a:rPr>
              <a:t>you</a:t>
            </a:r>
            <a:r>
              <a:rPr lang="en-CA" sz="2800" dirty="0">
                <a:solidFill>
                  <a:schemeClr val="tx1"/>
                </a:solidFill>
                <a:effectLst/>
              </a:rPr>
              <a:t> believe in dawn!</a:t>
            </a:r>
          </a:p>
          <a:p>
            <a:pPr algn="ctr"/>
            <a:r>
              <a:rPr lang="en-CA" sz="2800" b="1" dirty="0">
                <a:ln>
                  <a:solidFill>
                    <a:schemeClr val="tx1"/>
                  </a:solidFill>
                </a:ln>
                <a:solidFill>
                  <a:srgbClr val="CC00CC"/>
                </a:solidFill>
                <a:effectLst/>
              </a:rPr>
              <a:t>What could possibly be the difference?!” </a:t>
            </a:r>
          </a:p>
        </p:txBody>
      </p:sp>
      <p:pic>
        <p:nvPicPr>
          <p:cNvPr id="1026" name="Picture 2" descr="https://www.wallpapersdsc.net/wp-content/uploads/2016/10/Parrot-Widescreen.jpg">
            <a:extLst>
              <a:ext uri="{FF2B5EF4-FFF2-40B4-BE49-F238E27FC236}">
                <a16:creationId xmlns:a16="http://schemas.microsoft.com/office/drawing/2014/main" xmlns="" id="{C3EA8D18-C1F0-46E0-B911-90AD235F40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389" y="2041515"/>
            <a:ext cx="6217920" cy="349758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5" name="Picture 11" descr="C:\Users\Rae\Desktop\Art on Desktop\white man clip art\yellow-blue smiley faces\Smiley Decision Questions png.png">
            <a:extLst>
              <a:ext uri="{FF2B5EF4-FFF2-40B4-BE49-F238E27FC236}">
                <a16:creationId xmlns:a16="http://schemas.microsoft.com/office/drawing/2014/main" xmlns="" id="{A9139420-E5E4-42CB-8040-969DBB71DC1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0500" y="2348586"/>
            <a:ext cx="3365370" cy="378740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xmlns="" id="{939928BA-0639-4839-BD3A-18F194DFFEB7}"/>
              </a:ext>
            </a:extLst>
          </p:cNvPr>
          <p:cNvSpPr/>
          <p:nvPr/>
        </p:nvSpPr>
        <p:spPr>
          <a:xfrm>
            <a:off x="2286000" y="277347"/>
            <a:ext cx="2908189" cy="1829338"/>
          </a:xfrm>
          <a:prstGeom prst="cloudCallout">
            <a:avLst>
              <a:gd name="adj1" fmla="val -43015"/>
              <a:gd name="adj2" fmla="val 88251"/>
            </a:avLst>
          </a:prstGeom>
          <a:solidFill>
            <a:srgbClr val="FFCCFF"/>
          </a:solidFill>
          <a:ln w="38100">
            <a:solidFill>
              <a:srgbClr val="0000FF"/>
            </a:solidFill>
          </a:ln>
          <a:effectLst>
            <a:innerShdw blurRad="63500" dist="50800" dir="3600000">
              <a:srgbClr val="FF993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solidFill>
                  <a:srgbClr val="FF0000"/>
                </a:solidFill>
              </a:rPr>
              <a:t>Have you heard this before?</a:t>
            </a:r>
          </a:p>
        </p:txBody>
      </p:sp>
      <p:sp>
        <p:nvSpPr>
          <p:cNvPr id="8" name="Rectangle 7"/>
          <p:cNvSpPr/>
          <p:nvPr/>
        </p:nvSpPr>
        <p:spPr>
          <a:xfrm>
            <a:off x="2933700" y="5103674"/>
            <a:ext cx="9118600"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5">
                    <a:lumMod val="75000"/>
                  </a:schemeClr>
                </a:solidFill>
                <a:effectLst>
                  <a:glow rad="127000">
                    <a:schemeClr val="accent4">
                      <a:lumMod val="60000"/>
                      <a:lumOff val="40000"/>
                    </a:schemeClr>
                  </a:glow>
                </a:effectLst>
                <a:latin typeface="Matura MT Script Capitals" panose="03020802060602070202" pitchFamily="66" charset="0"/>
              </a:rPr>
              <a:t>Will “one” of these options </a:t>
            </a:r>
            <a:br>
              <a:rPr lang="en-US" sz="5400" b="1" dirty="0">
                <a:ln/>
                <a:solidFill>
                  <a:schemeClr val="accent5">
                    <a:lumMod val="75000"/>
                  </a:schemeClr>
                </a:solidFill>
                <a:effectLst>
                  <a:glow rad="127000">
                    <a:schemeClr val="accent4">
                      <a:lumMod val="60000"/>
                      <a:lumOff val="40000"/>
                    </a:schemeClr>
                  </a:glow>
                </a:effectLst>
                <a:latin typeface="Matura MT Script Capitals" panose="03020802060602070202" pitchFamily="66" charset="0"/>
              </a:rPr>
            </a:br>
            <a:r>
              <a:rPr lang="en-US" sz="5400" b="1" dirty="0">
                <a:ln/>
                <a:solidFill>
                  <a:schemeClr val="accent5">
                    <a:lumMod val="75000"/>
                  </a:schemeClr>
                </a:solidFill>
                <a:effectLst>
                  <a:glow rad="127000">
                    <a:schemeClr val="accent4">
                      <a:lumMod val="60000"/>
                      <a:lumOff val="40000"/>
                    </a:schemeClr>
                  </a:glow>
                </a:effectLst>
                <a:latin typeface="Matura MT Script Capitals" panose="03020802060602070202" pitchFamily="66" charset="0"/>
              </a:rPr>
              <a:t>point to the true Messiah?</a:t>
            </a:r>
            <a:endParaRPr lang="en-US" sz="7200" b="1" dirty="0">
              <a:ln/>
              <a:solidFill>
                <a:schemeClr val="accent5">
                  <a:lumMod val="75000"/>
                </a:schemeClr>
              </a:solidFill>
              <a:effectLst>
                <a:glow rad="127000">
                  <a:schemeClr val="accent4">
                    <a:lumMod val="60000"/>
                    <a:lumOff val="40000"/>
                  </a:schemeClr>
                </a:glow>
              </a:effectLst>
              <a:latin typeface="Matura MT Script Capitals" panose="03020802060602070202" pitchFamily="66" charset="0"/>
            </a:endParaRPr>
          </a:p>
        </p:txBody>
      </p:sp>
    </p:spTree>
    <p:extLst>
      <p:ext uri="{BB962C8B-B14F-4D97-AF65-F5344CB8AC3E}">
        <p14:creationId xmlns:p14="http://schemas.microsoft.com/office/powerpoint/2010/main" val="10739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par>
                          <p:cTn id="8" fill="hold">
                            <p:stCondLst>
                              <p:cond delay="750"/>
                            </p:stCondLst>
                            <p:childTnLst>
                              <p:par>
                                <p:cTn id="9" presetID="16" presetClass="entr" presetSubtype="21" fill="hold"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1250"/>
                                        <p:tgtEl>
                                          <p:spTgt spid="9">
                                            <p:txEl>
                                              <p:pRg st="0" end="0"/>
                                            </p:txEl>
                                          </p:spTgt>
                                        </p:tgtEl>
                                      </p:cBhvr>
                                    </p:animEffect>
                                  </p:childTnLst>
                                </p:cTn>
                              </p:par>
                            </p:childTnLst>
                          </p:cTn>
                        </p:par>
                        <p:par>
                          <p:cTn id="12" fill="hold">
                            <p:stCondLst>
                              <p:cond delay="3000"/>
                            </p:stCondLst>
                            <p:childTnLst>
                              <p:par>
                                <p:cTn id="13" presetID="16" presetClass="entr" presetSubtype="21" fill="hold" nodeType="afterEffect">
                                  <p:stCondLst>
                                    <p:cond delay="100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arn(inVertical)">
                                      <p:cBhvr>
                                        <p:cTn id="15" dur="1250"/>
                                        <p:tgtEl>
                                          <p:spTgt spid="9">
                                            <p:txEl>
                                              <p:pRg st="1" end="1"/>
                                            </p:txEl>
                                          </p:spTgt>
                                        </p:tgtEl>
                                      </p:cBhvr>
                                    </p:animEffect>
                                  </p:childTnLst>
                                </p:cTn>
                              </p:par>
                            </p:childTnLst>
                          </p:cTn>
                        </p:par>
                        <p:par>
                          <p:cTn id="16" fill="hold">
                            <p:stCondLst>
                              <p:cond delay="5250"/>
                            </p:stCondLst>
                            <p:childTnLst>
                              <p:par>
                                <p:cTn id="17" presetID="16" presetClass="entr" presetSubtype="21" fill="hold" nodeType="afterEffect">
                                  <p:stCondLst>
                                    <p:cond delay="10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barn(inVertical)">
                                      <p:cBhvr>
                                        <p:cTn id="19" dur="1250"/>
                                        <p:tgtEl>
                                          <p:spTgt spid="9">
                                            <p:txEl>
                                              <p:pRg st="2" end="2"/>
                                            </p:txEl>
                                          </p:spTgt>
                                        </p:tgtEl>
                                      </p:cBhvr>
                                    </p:animEffect>
                                  </p:childTnLst>
                                </p:cTn>
                              </p:par>
                            </p:childTnLst>
                          </p:cTn>
                        </p:par>
                        <p:par>
                          <p:cTn id="20" fill="hold">
                            <p:stCondLst>
                              <p:cond delay="7500"/>
                            </p:stCondLst>
                            <p:childTnLst>
                              <p:par>
                                <p:cTn id="21" presetID="16" presetClass="entr" presetSubtype="21" fill="hold" grpId="0"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3581400" cy="501650"/>
          </a:xfrm>
        </p:spPr>
        <p:txBody>
          <a:bodyPr/>
          <a:lstStyle/>
          <a:p>
            <a:fld id="{CAB0B796-0BEC-434C-B7F9-2382C16E0666}" type="slidenum">
              <a:rPr lang="en-CA" sz="1400" b="1" smtClean="0">
                <a:solidFill>
                  <a:schemeClr val="bg1"/>
                </a:solidFill>
              </a:rPr>
              <a:t>13</a:t>
            </a:fld>
            <a:endParaRPr lang="en-CA" sz="1400" b="1" dirty="0">
              <a:solidFill>
                <a:schemeClr val="bg1"/>
              </a:solidFill>
            </a:endParaRPr>
          </a:p>
        </p:txBody>
      </p:sp>
      <p:sp>
        <p:nvSpPr>
          <p:cNvPr id="5" name="Title 1"/>
          <p:cNvSpPr>
            <a:spLocks noGrp="1"/>
          </p:cNvSpPr>
          <p:nvPr>
            <p:ph type="title"/>
          </p:nvPr>
        </p:nvSpPr>
        <p:spPr>
          <a:xfrm>
            <a:off x="119816" y="84838"/>
            <a:ext cx="11843328" cy="3482451"/>
          </a:xfrm>
        </p:spPr>
        <p:txBody>
          <a:bodyPr>
            <a:noAutofit/>
            <a:scene3d>
              <a:camera prst="orthographicFront"/>
              <a:lightRig rig="threePt" dir="t"/>
            </a:scene3d>
            <a:sp3d extrusionH="57150">
              <a:bevelT w="38100" h="38100"/>
            </a:sp3d>
          </a:bodyPr>
          <a:lstStyle/>
          <a:p>
            <a:pPr algn="ctr"/>
            <a:r>
              <a:rPr lang="en-US" sz="4000" b="1" dirty="0">
                <a:ln>
                  <a:solidFill>
                    <a:srgbClr val="803E10"/>
                  </a:solidFill>
                </a:ln>
                <a:solidFill>
                  <a:schemeClr val="accent4">
                    <a:lumMod val="40000"/>
                    <a:lumOff val="60000"/>
                  </a:schemeClr>
                </a:solidFill>
                <a:effectLst>
                  <a:glow rad="114300">
                    <a:srgbClr val="330E06">
                      <a:alpha val="79000"/>
                    </a:srgbClr>
                  </a:glow>
                </a:effectLst>
                <a:latin typeface="Segoe Print" panose="02000600000000000000" pitchFamily="2" charset="0"/>
              </a:rPr>
              <a:t>This study is determined to find the </a:t>
            </a:r>
            <a:br>
              <a:rPr lang="en-US" sz="4000" b="1" dirty="0">
                <a:ln>
                  <a:solidFill>
                    <a:srgbClr val="803E10"/>
                  </a:solidFill>
                </a:ln>
                <a:solidFill>
                  <a:schemeClr val="accent4">
                    <a:lumMod val="40000"/>
                    <a:lumOff val="60000"/>
                  </a:schemeClr>
                </a:solidFill>
                <a:effectLst>
                  <a:glow rad="114300">
                    <a:srgbClr val="330E06">
                      <a:alpha val="79000"/>
                    </a:srgbClr>
                  </a:glow>
                </a:effectLst>
                <a:latin typeface="Segoe Print" panose="02000600000000000000" pitchFamily="2" charset="0"/>
              </a:rPr>
            </a:br>
            <a:r>
              <a:rPr lang="en-US" sz="4000" b="1" dirty="0">
                <a:ln>
                  <a:solidFill>
                    <a:srgbClr val="803E10"/>
                  </a:solidFill>
                </a:ln>
                <a:solidFill>
                  <a:schemeClr val="accent4">
                    <a:lumMod val="40000"/>
                    <a:lumOff val="60000"/>
                  </a:schemeClr>
                </a:solidFill>
                <a:effectLst>
                  <a:glow rad="114300">
                    <a:srgbClr val="330E06">
                      <a:alpha val="79000"/>
                    </a:srgbClr>
                  </a:glow>
                </a:effectLst>
                <a:latin typeface="Segoe Print" panose="02000600000000000000" pitchFamily="2" charset="0"/>
              </a:rPr>
              <a:t>truth of day-start while comparing </a:t>
            </a:r>
            <a:br>
              <a:rPr lang="en-US" sz="4000" b="1" dirty="0">
                <a:ln>
                  <a:solidFill>
                    <a:srgbClr val="803E10"/>
                  </a:solidFill>
                </a:ln>
                <a:solidFill>
                  <a:schemeClr val="accent4">
                    <a:lumMod val="40000"/>
                    <a:lumOff val="60000"/>
                  </a:schemeClr>
                </a:solidFill>
                <a:effectLst>
                  <a:glow rad="114300">
                    <a:srgbClr val="330E06">
                      <a:alpha val="79000"/>
                    </a:srgbClr>
                  </a:glow>
                </a:effectLst>
                <a:latin typeface="Segoe Print" panose="02000600000000000000" pitchFamily="2" charset="0"/>
              </a:rPr>
            </a:br>
            <a:r>
              <a:rPr lang="en-US" sz="4000" b="1" u="sng" dirty="0">
                <a:ln>
                  <a:solidFill>
                    <a:srgbClr val="803E10"/>
                  </a:solidFill>
                </a:ln>
                <a:solidFill>
                  <a:schemeClr val="accent2">
                    <a:lumMod val="75000"/>
                  </a:schemeClr>
                </a:solidFill>
                <a:effectLst>
                  <a:glow rad="114300">
                    <a:srgbClr val="00FFFF">
                      <a:alpha val="79000"/>
                    </a:srgbClr>
                  </a:glow>
                </a:effectLst>
                <a:latin typeface="Segoe Print" panose="02000600000000000000" pitchFamily="2" charset="0"/>
              </a:rPr>
              <a:t>the exact</a:t>
            </a:r>
            <a:r>
              <a:rPr lang="en-US" sz="4000" b="1" dirty="0">
                <a:ln>
                  <a:solidFill>
                    <a:srgbClr val="803E10"/>
                  </a:solidFill>
                </a:ln>
                <a:solidFill>
                  <a:schemeClr val="accent2">
                    <a:lumMod val="75000"/>
                  </a:schemeClr>
                </a:solidFill>
                <a:effectLst>
                  <a:glow rad="114300">
                    <a:srgbClr val="00FFFF">
                      <a:alpha val="79000"/>
                    </a:srgbClr>
                  </a:glow>
                </a:effectLst>
                <a:latin typeface="Segoe Print" panose="02000600000000000000" pitchFamily="2" charset="0"/>
              </a:rPr>
              <a:t> </a:t>
            </a:r>
            <a:r>
              <a:rPr lang="en-US" sz="4000" b="1" dirty="0">
                <a:ln>
                  <a:solidFill>
                    <a:srgbClr val="803E10"/>
                  </a:solidFill>
                </a:ln>
                <a:solidFill>
                  <a:srgbClr val="FF0000"/>
                </a:solidFill>
                <a:effectLst>
                  <a:glow rad="114300">
                    <a:srgbClr val="330E06">
                      <a:alpha val="79000"/>
                    </a:srgbClr>
                  </a:glow>
                </a:effectLst>
                <a:latin typeface="Segoe Print" panose="02000600000000000000" pitchFamily="2" charset="0"/>
              </a:rPr>
              <a:t>“midst of the week”</a:t>
            </a:r>
            <a:r>
              <a:rPr lang="en-US" sz="4000" b="1" dirty="0">
                <a:ln>
                  <a:solidFill>
                    <a:srgbClr val="803E10"/>
                  </a:solidFill>
                </a:ln>
                <a:solidFill>
                  <a:schemeClr val="accent4">
                    <a:lumMod val="40000"/>
                    <a:lumOff val="60000"/>
                  </a:schemeClr>
                </a:solidFill>
                <a:effectLst>
                  <a:glow rad="114300">
                    <a:srgbClr val="330E06">
                      <a:alpha val="79000"/>
                    </a:srgbClr>
                  </a:glow>
                </a:effectLst>
                <a:latin typeface="Segoe Print" panose="02000600000000000000" pitchFamily="2" charset="0"/>
              </a:rPr>
              <a:t> according:</a:t>
            </a:r>
            <a:br>
              <a:rPr lang="en-US" sz="4000" b="1" dirty="0">
                <a:ln>
                  <a:solidFill>
                    <a:srgbClr val="803E10"/>
                  </a:solidFill>
                </a:ln>
                <a:solidFill>
                  <a:schemeClr val="accent4">
                    <a:lumMod val="40000"/>
                    <a:lumOff val="60000"/>
                  </a:schemeClr>
                </a:solidFill>
                <a:effectLst>
                  <a:glow rad="114300">
                    <a:srgbClr val="330E06">
                      <a:alpha val="79000"/>
                    </a:srgbClr>
                  </a:glow>
                </a:effectLst>
                <a:latin typeface="Segoe Print" panose="02000600000000000000" pitchFamily="2" charset="0"/>
              </a:rPr>
            </a:br>
            <a:r>
              <a:rPr lang="en-US" sz="4000" b="1" dirty="0">
                <a:ln>
                  <a:solidFill>
                    <a:srgbClr val="803E10"/>
                  </a:solidFill>
                </a:ln>
                <a:solidFill>
                  <a:schemeClr val="accent4">
                    <a:lumMod val="40000"/>
                    <a:lumOff val="60000"/>
                  </a:schemeClr>
                </a:solidFill>
                <a:effectLst>
                  <a:glow rad="114300">
                    <a:srgbClr val="330E06">
                      <a:alpha val="79000"/>
                    </a:srgbClr>
                  </a:glow>
                </a:effectLst>
                <a:latin typeface="Segoe Print" panose="02000600000000000000" pitchFamily="2" charset="0"/>
              </a:rPr>
              <a:t>a) to the </a:t>
            </a:r>
            <a:r>
              <a:rPr lang="en-US" sz="4000" b="1" dirty="0">
                <a:ln>
                  <a:solidFill>
                    <a:srgbClr val="803E10"/>
                  </a:solidFill>
                </a:ln>
                <a:solidFill>
                  <a:srgbClr val="FFCCFF"/>
                </a:solidFill>
                <a:effectLst>
                  <a:glow rad="114300">
                    <a:srgbClr val="330E06">
                      <a:alpha val="79000"/>
                    </a:srgbClr>
                  </a:glow>
                </a:effectLst>
                <a:latin typeface="Segoe Print" panose="02000600000000000000" pitchFamily="2" charset="0"/>
              </a:rPr>
              <a:t>dawn day-start </a:t>
            </a:r>
            <a:r>
              <a:rPr lang="en-US" sz="2800" b="1" dirty="0">
                <a:ln>
                  <a:solidFill>
                    <a:srgbClr val="803E10"/>
                  </a:solidFill>
                </a:ln>
                <a:solidFill>
                  <a:schemeClr val="accent4">
                    <a:lumMod val="40000"/>
                    <a:lumOff val="60000"/>
                  </a:schemeClr>
                </a:solidFill>
                <a:effectLst>
                  <a:glow rad="114300">
                    <a:srgbClr val="330E06">
                      <a:alpha val="79000"/>
                    </a:srgbClr>
                  </a:glow>
                </a:effectLst>
                <a:latin typeface="Segoe Print" panose="02000600000000000000" pitchFamily="2" charset="0"/>
              </a:rPr>
              <a:t>and</a:t>
            </a:r>
            <a:r>
              <a:rPr lang="en-US" sz="4000" b="1" dirty="0">
                <a:ln>
                  <a:solidFill>
                    <a:srgbClr val="803E10"/>
                  </a:solidFill>
                </a:ln>
                <a:solidFill>
                  <a:srgbClr val="FFCCFF"/>
                </a:solidFill>
                <a:effectLst>
                  <a:glow rad="114300">
                    <a:srgbClr val="330E06">
                      <a:alpha val="79000"/>
                    </a:srgbClr>
                  </a:glow>
                </a:effectLst>
                <a:latin typeface="Segoe Print" panose="02000600000000000000" pitchFamily="2" charset="0"/>
              </a:rPr>
              <a:t/>
            </a:r>
            <a:br>
              <a:rPr lang="en-US" sz="4000" b="1" dirty="0">
                <a:ln>
                  <a:solidFill>
                    <a:srgbClr val="803E10"/>
                  </a:solidFill>
                </a:ln>
                <a:solidFill>
                  <a:srgbClr val="FFCCFF"/>
                </a:solidFill>
                <a:effectLst>
                  <a:glow rad="114300">
                    <a:srgbClr val="330E06">
                      <a:alpha val="79000"/>
                    </a:srgbClr>
                  </a:glow>
                </a:effectLst>
                <a:latin typeface="Segoe Print" panose="02000600000000000000" pitchFamily="2" charset="0"/>
              </a:rPr>
            </a:br>
            <a:r>
              <a:rPr lang="en-US" sz="4000" b="1" dirty="0">
                <a:ln>
                  <a:solidFill>
                    <a:srgbClr val="803E10"/>
                  </a:solidFill>
                </a:ln>
                <a:solidFill>
                  <a:schemeClr val="accent4">
                    <a:lumMod val="40000"/>
                    <a:lumOff val="60000"/>
                  </a:schemeClr>
                </a:solidFill>
                <a:effectLst>
                  <a:glow rad="114300">
                    <a:srgbClr val="330E06">
                      <a:alpha val="79000"/>
                    </a:srgbClr>
                  </a:glow>
                </a:effectLst>
                <a:latin typeface="Segoe Print" panose="02000600000000000000" pitchFamily="2" charset="0"/>
              </a:rPr>
              <a:t>b) the </a:t>
            </a:r>
            <a:r>
              <a:rPr lang="en-US" sz="4000" b="1" dirty="0">
                <a:ln>
                  <a:solidFill>
                    <a:srgbClr val="803E10"/>
                  </a:solidFill>
                </a:ln>
                <a:solidFill>
                  <a:srgbClr val="FFC000"/>
                </a:solidFill>
                <a:effectLst>
                  <a:glow rad="114300">
                    <a:srgbClr val="330E06">
                      <a:alpha val="79000"/>
                    </a:srgbClr>
                  </a:glow>
                </a:effectLst>
                <a:latin typeface="Segoe Print" panose="02000600000000000000" pitchFamily="2" charset="0"/>
              </a:rPr>
              <a:t>sunset theory day-start.  </a:t>
            </a:r>
            <a:endParaRPr lang="en-CA" sz="4000" b="1" dirty="0">
              <a:ln>
                <a:solidFill>
                  <a:srgbClr val="803E10"/>
                </a:solidFill>
              </a:ln>
              <a:solidFill>
                <a:srgbClr val="FFC000"/>
              </a:solidFill>
              <a:effectLst>
                <a:glow rad="114300">
                  <a:srgbClr val="330E06">
                    <a:alpha val="79000"/>
                  </a:srgbClr>
                </a:glow>
              </a:effectLst>
              <a:latin typeface="Segoe Print" panose="02000600000000000000" pitchFamily="2" charset="0"/>
            </a:endParaRPr>
          </a:p>
        </p:txBody>
      </p:sp>
      <p:sp>
        <p:nvSpPr>
          <p:cNvPr id="7" name="Rectangle 6"/>
          <p:cNvSpPr/>
          <p:nvPr/>
        </p:nvSpPr>
        <p:spPr>
          <a:xfrm>
            <a:off x="0" y="4241029"/>
            <a:ext cx="12155055" cy="258532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t>Which option will arrive at the </a:t>
            </a:r>
            <a:b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br>
            <a:r>
              <a:rPr lang="en-US" sz="5400" b="1" u="sng" dirty="0">
                <a:ln/>
                <a:solidFill>
                  <a:srgbClr val="0070C0"/>
                </a:solidFill>
                <a:effectLst>
                  <a:glow rad="127000">
                    <a:schemeClr val="accent4">
                      <a:lumMod val="60000"/>
                      <a:lumOff val="40000"/>
                    </a:schemeClr>
                  </a:glow>
                </a:effectLst>
                <a:latin typeface="Matura MT Script Capitals" panose="03020802060602070202" pitchFamily="66" charset="0"/>
              </a:rPr>
              <a:t>exact</a:t>
            </a:r>
            <a: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t> </a:t>
            </a:r>
            <a:r>
              <a:rPr lang="en-US" sz="5400" b="1" dirty="0">
                <a:ln/>
                <a:solidFill>
                  <a:srgbClr val="FF0000"/>
                </a:solidFill>
                <a:effectLst>
                  <a:glow rad="127000">
                    <a:schemeClr val="accent4">
                      <a:lumMod val="60000"/>
                      <a:lumOff val="40000"/>
                    </a:schemeClr>
                  </a:glow>
                </a:effectLst>
                <a:latin typeface="Matura MT Script Capitals" panose="03020802060602070202" pitchFamily="66" charset="0"/>
              </a:rPr>
              <a:t>“midst of the week” </a:t>
            </a:r>
            <a:br>
              <a:rPr lang="en-US" sz="5400" b="1" dirty="0">
                <a:ln/>
                <a:solidFill>
                  <a:srgbClr val="FF0000"/>
                </a:solidFill>
                <a:effectLst>
                  <a:glow rad="127000">
                    <a:schemeClr val="accent4">
                      <a:lumMod val="60000"/>
                      <a:lumOff val="40000"/>
                    </a:schemeClr>
                  </a:glow>
                </a:effectLst>
                <a:latin typeface="Matura MT Script Capitals" panose="03020802060602070202" pitchFamily="66" charset="0"/>
              </a:rPr>
            </a:br>
            <a:r>
              <a:rPr lang="en-US" sz="5400" b="1" u="sng" dirty="0">
                <a:ln/>
                <a:solidFill>
                  <a:srgbClr val="194A4F"/>
                </a:solidFill>
                <a:effectLst>
                  <a:glow rad="127000">
                    <a:schemeClr val="accent4">
                      <a:lumMod val="60000"/>
                      <a:lumOff val="40000"/>
                    </a:schemeClr>
                  </a:glow>
                </a:effectLst>
                <a:latin typeface="Matura MT Script Capitals" panose="03020802060602070202" pitchFamily="66" charset="0"/>
              </a:rPr>
              <a:t>when</a:t>
            </a:r>
            <a: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t> </a:t>
            </a:r>
            <a:r>
              <a:rPr lang="en-US" sz="5400" b="1" dirty="0">
                <a:ln/>
                <a:solidFill>
                  <a:srgbClr val="00B0F0"/>
                </a:solidFill>
                <a:effectLst>
                  <a:glow rad="127000">
                    <a:schemeClr val="accent4">
                      <a:lumMod val="60000"/>
                      <a:lumOff val="40000"/>
                    </a:schemeClr>
                  </a:glow>
                </a:effectLst>
                <a:latin typeface="Matura MT Script Capitals" panose="03020802060602070202" pitchFamily="66" charset="0"/>
              </a:rPr>
              <a:t>Yahusha’s</a:t>
            </a:r>
            <a: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t> </a:t>
            </a:r>
            <a:r>
              <a:rPr lang="en-US" sz="5400" b="1" dirty="0">
                <a:ln/>
                <a:solidFill>
                  <a:srgbClr val="C00000"/>
                </a:solidFill>
                <a:effectLst>
                  <a:glow rad="127000">
                    <a:schemeClr val="accent4">
                      <a:lumMod val="60000"/>
                      <a:lumOff val="40000"/>
                    </a:schemeClr>
                  </a:glow>
                </a:effectLst>
                <a:latin typeface="Matura MT Script Capitals" panose="03020802060602070202" pitchFamily="66" charset="0"/>
              </a:rPr>
              <a:t>sacrifice ceased</a:t>
            </a:r>
            <a:r>
              <a:rPr lang="en-US" sz="5400" b="1" dirty="0">
                <a:ln/>
                <a:solidFill>
                  <a:srgbClr val="194A4F"/>
                </a:solidFill>
                <a:effectLst>
                  <a:glow rad="127000">
                    <a:schemeClr val="accent4">
                      <a:lumMod val="60000"/>
                      <a:lumOff val="40000"/>
                    </a:schemeClr>
                  </a:glow>
                </a:effectLst>
                <a:latin typeface="Matura MT Script Capitals" panose="03020802060602070202" pitchFamily="66" charset="0"/>
              </a:rPr>
              <a:t>?</a:t>
            </a:r>
            <a:endParaRPr lang="en-US" sz="7200" b="1" dirty="0">
              <a:ln/>
              <a:solidFill>
                <a:srgbClr val="194A4F"/>
              </a:solidFill>
              <a:effectLst>
                <a:glow rad="127000">
                  <a:schemeClr val="accent4">
                    <a:lumMod val="60000"/>
                    <a:lumOff val="40000"/>
                  </a:schemeClr>
                </a:glow>
              </a:effectLst>
              <a:latin typeface="Matura MT Script Capitals" panose="03020802060602070202" pitchFamily="66" charset="0"/>
            </a:endParaRPr>
          </a:p>
        </p:txBody>
      </p:sp>
    </p:spTree>
    <p:extLst>
      <p:ext uri="{BB962C8B-B14F-4D97-AF65-F5344CB8AC3E}">
        <p14:creationId xmlns:p14="http://schemas.microsoft.com/office/powerpoint/2010/main" val="24489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B2B8B7-3BCD-485C-A9D0-233DC7A08B38}"/>
              </a:ext>
            </a:extLst>
          </p:cNvPr>
          <p:cNvSpPr>
            <a:spLocks noGrp="1"/>
          </p:cNvSpPr>
          <p:nvPr>
            <p:ph type="title"/>
          </p:nvPr>
        </p:nvSpPr>
        <p:spPr>
          <a:xfrm>
            <a:off x="369718" y="0"/>
            <a:ext cx="5661805" cy="6858000"/>
          </a:xfrm>
        </p:spPr>
        <p:txBody>
          <a:bodyPr>
            <a:normAutofit fontScale="90000"/>
            <a:scene3d>
              <a:camera prst="orthographicFront"/>
              <a:lightRig rig="threePt" dir="t"/>
            </a:scene3d>
            <a:sp3d extrusionH="57150">
              <a:bevelT w="38100" h="38100" prst="angle"/>
            </a:sp3d>
          </a:bodyPr>
          <a:lstStyle/>
          <a:p>
            <a:pPr>
              <a:lnSpc>
                <a:spcPct val="150000"/>
              </a:lnSpc>
            </a:pPr>
            <a:r>
              <a:rPr lang="en-CA" sz="5400" b="1" dirty="0">
                <a:ln w="19050">
                  <a:solidFill>
                    <a:srgbClr val="0000FF"/>
                  </a:solidFill>
                </a:ln>
                <a:solidFill>
                  <a:srgbClr val="FFFF00"/>
                </a:solidFill>
                <a:effectLst>
                  <a:glow rad="127000">
                    <a:schemeClr val="accent5">
                      <a:lumMod val="60000"/>
                      <a:lumOff val="40000"/>
                    </a:schemeClr>
                  </a:glow>
                  <a:outerShdw blurRad="50800" dist="50800" dir="5400000" sx="102000" sy="102000" algn="ctr" rotWithShape="0">
                    <a:srgbClr val="00FF00"/>
                  </a:outerShdw>
                </a:effectLst>
                <a:latin typeface="MV Boli" panose="02000500030200090000" pitchFamily="2" charset="0"/>
                <a:ea typeface="+mn-ea"/>
                <a:cs typeface="MV Boli" panose="02000500030200090000" pitchFamily="2" charset="0"/>
              </a:rPr>
              <a:t>This study just might bring you </a:t>
            </a:r>
            <a:br>
              <a:rPr lang="en-CA" sz="5400" b="1" dirty="0">
                <a:ln w="19050">
                  <a:solidFill>
                    <a:srgbClr val="0000FF"/>
                  </a:solidFill>
                </a:ln>
                <a:solidFill>
                  <a:srgbClr val="FFFF00"/>
                </a:solidFill>
                <a:effectLst>
                  <a:glow rad="127000">
                    <a:schemeClr val="accent5">
                      <a:lumMod val="60000"/>
                      <a:lumOff val="40000"/>
                    </a:schemeClr>
                  </a:glow>
                  <a:outerShdw blurRad="50800" dist="50800" dir="5400000" sx="102000" sy="102000" algn="ctr" rotWithShape="0">
                    <a:srgbClr val="00FF00"/>
                  </a:outerShdw>
                </a:effectLst>
                <a:latin typeface="MV Boli" panose="02000500030200090000" pitchFamily="2" charset="0"/>
                <a:ea typeface="+mn-ea"/>
                <a:cs typeface="MV Boli" panose="02000500030200090000" pitchFamily="2" charset="0"/>
              </a:rPr>
            </a:br>
            <a:r>
              <a:rPr lang="en-CA" sz="5400" b="1" dirty="0">
                <a:ln w="19050">
                  <a:solidFill>
                    <a:srgbClr val="0000FF"/>
                  </a:solidFill>
                </a:ln>
                <a:solidFill>
                  <a:srgbClr val="FFFF00"/>
                </a:solidFill>
                <a:effectLst>
                  <a:glow rad="127000">
                    <a:schemeClr val="accent5">
                      <a:lumMod val="60000"/>
                      <a:lumOff val="40000"/>
                    </a:schemeClr>
                  </a:glow>
                  <a:outerShdw blurRad="50800" dist="50800" dir="5400000" sx="102000" sy="102000" algn="ctr" rotWithShape="0">
                    <a:srgbClr val="00FF00"/>
                  </a:outerShdw>
                </a:effectLst>
                <a:latin typeface="MV Boli" panose="02000500030200090000" pitchFamily="2" charset="0"/>
                <a:ea typeface="+mn-ea"/>
                <a:cs typeface="MV Boli" panose="02000500030200090000" pitchFamily="2" charset="0"/>
              </a:rPr>
              <a:t>to a crossroads </a:t>
            </a:r>
            <a:br>
              <a:rPr lang="en-CA" sz="5400" b="1" dirty="0">
                <a:ln w="19050">
                  <a:solidFill>
                    <a:srgbClr val="0000FF"/>
                  </a:solidFill>
                </a:ln>
                <a:solidFill>
                  <a:srgbClr val="FFFF00"/>
                </a:solidFill>
                <a:effectLst>
                  <a:glow rad="127000">
                    <a:schemeClr val="accent5">
                      <a:lumMod val="60000"/>
                      <a:lumOff val="40000"/>
                    </a:schemeClr>
                  </a:glow>
                  <a:outerShdw blurRad="50800" dist="50800" dir="5400000" sx="102000" sy="102000" algn="ctr" rotWithShape="0">
                    <a:srgbClr val="00FF00"/>
                  </a:outerShdw>
                </a:effectLst>
                <a:latin typeface="MV Boli" panose="02000500030200090000" pitchFamily="2" charset="0"/>
                <a:ea typeface="+mn-ea"/>
                <a:cs typeface="MV Boli" panose="02000500030200090000" pitchFamily="2" charset="0"/>
              </a:rPr>
            </a:br>
            <a:r>
              <a:rPr lang="en-CA" sz="5400" b="1" dirty="0">
                <a:ln w="19050">
                  <a:solidFill>
                    <a:srgbClr val="0000FF"/>
                  </a:solidFill>
                </a:ln>
                <a:solidFill>
                  <a:srgbClr val="FFFF00"/>
                </a:solidFill>
                <a:effectLst>
                  <a:glow rad="127000">
                    <a:schemeClr val="accent5">
                      <a:lumMod val="60000"/>
                      <a:lumOff val="40000"/>
                    </a:schemeClr>
                  </a:glow>
                  <a:outerShdw blurRad="50800" dist="50800" dir="5400000" sx="102000" sy="102000" algn="ctr" rotWithShape="0">
                    <a:srgbClr val="00FF00"/>
                  </a:outerShdw>
                </a:effectLst>
                <a:latin typeface="MV Boli" panose="02000500030200090000" pitchFamily="2" charset="0"/>
                <a:ea typeface="+mn-ea"/>
                <a:cs typeface="MV Boli" panose="02000500030200090000" pitchFamily="2" charset="0"/>
              </a:rPr>
              <a:t>in your journey and also determine the True Messiah?</a:t>
            </a:r>
            <a:endParaRPr lang="en-CA" sz="2000" b="1" dirty="0">
              <a:effectLst>
                <a:glow rad="127000">
                  <a:schemeClr val="accent5">
                    <a:lumMod val="60000"/>
                    <a:lumOff val="40000"/>
                  </a:schemeClr>
                </a:glow>
                <a:outerShdw blurRad="50800" dist="50800" dir="5400000" sx="102000" sy="102000" algn="ctr" rotWithShape="0">
                  <a:srgbClr val="00FF00"/>
                </a:outerShdw>
              </a:effectLst>
              <a:latin typeface="MV Boli" panose="02000500030200090000" pitchFamily="2" charset="0"/>
              <a:cs typeface="MV Boli" panose="02000500030200090000" pitchFamily="2" charset="0"/>
            </a:endParaRPr>
          </a:p>
        </p:txBody>
      </p:sp>
      <p:sp>
        <p:nvSpPr>
          <p:cNvPr id="4" name="Slide Number Placeholder 3">
            <a:extLst>
              <a:ext uri="{FF2B5EF4-FFF2-40B4-BE49-F238E27FC236}">
                <a16:creationId xmlns:a16="http://schemas.microsoft.com/office/drawing/2014/main" xmlns="" id="{7431F782-991A-4E8D-A577-96E3A3BF5472}"/>
              </a:ext>
            </a:extLst>
          </p:cNvPr>
          <p:cNvSpPr>
            <a:spLocks noGrp="1"/>
          </p:cNvSpPr>
          <p:nvPr>
            <p:ph type="sldNum" sz="quarter" idx="12"/>
          </p:nvPr>
        </p:nvSpPr>
        <p:spPr>
          <a:xfrm>
            <a:off x="8610600" y="6356350"/>
            <a:ext cx="3454730" cy="365125"/>
          </a:xfrm>
        </p:spPr>
        <p:txBody>
          <a:bodyPr/>
          <a:lstStyle/>
          <a:p>
            <a:fld id="{CAB0B796-0BEC-434C-B7F9-2382C16E0666}" type="slidenum">
              <a:rPr lang="en-CA" smtClean="0">
                <a:solidFill>
                  <a:schemeClr val="tx1"/>
                </a:solidFill>
              </a:rPr>
              <a:t>14</a:t>
            </a:fld>
            <a:endParaRPr lang="en-CA" dirty="0">
              <a:solidFill>
                <a:schemeClr val="tx1"/>
              </a:solidFill>
            </a:endParaRPr>
          </a:p>
        </p:txBody>
      </p:sp>
    </p:spTree>
    <p:extLst>
      <p:ext uri="{BB962C8B-B14F-4D97-AF65-F5344CB8AC3E}">
        <p14:creationId xmlns:p14="http://schemas.microsoft.com/office/powerpoint/2010/main" val="87171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Horizontal Scroll 13"/>
          <p:cNvSpPr/>
          <p:nvPr/>
        </p:nvSpPr>
        <p:spPr>
          <a:xfrm>
            <a:off x="6269348" y="129723"/>
            <a:ext cx="5541652" cy="3616777"/>
          </a:xfrm>
          <a:prstGeom prst="horizontalScroll">
            <a:avLst/>
          </a:prstGeom>
          <a:solidFill>
            <a:srgbClr val="FFCCFF"/>
          </a:solidFill>
          <a:ln w="57150"/>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5202581" y="2649903"/>
            <a:ext cx="7517080" cy="436389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Rectangle 9"/>
          <p:cNvSpPr/>
          <p:nvPr/>
        </p:nvSpPr>
        <p:spPr>
          <a:xfrm>
            <a:off x="6126481" y="5994350"/>
            <a:ext cx="5669280" cy="1015663"/>
          </a:xfrm>
          <a:prstGeom prst="rect">
            <a:avLst/>
          </a:prstGeom>
          <a:noFill/>
          <a:effectLst>
            <a:glow rad="127000">
              <a:srgbClr val="55777D"/>
            </a:glow>
          </a:effectLst>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w="28575">
                  <a:noFill/>
                </a:ln>
                <a:solidFill>
                  <a:schemeClr val="accent4">
                    <a:lumMod val="60000"/>
                    <a:lumOff val="40000"/>
                  </a:schemeClr>
                </a:solidFill>
                <a:effectLst>
                  <a:glow rad="228600">
                    <a:srgbClr val="006699">
                      <a:alpha val="40000"/>
                    </a:srgbClr>
                  </a:glow>
                </a:effectLst>
                <a:latin typeface="Edwardian Script ITC" panose="030303020407070D0804" pitchFamily="66" charset="0"/>
                <a:cs typeface="MV Boli" panose="02000500030200090000" pitchFamily="2" charset="0"/>
              </a:rPr>
              <a:t>The End</a:t>
            </a:r>
          </a:p>
        </p:txBody>
      </p:sp>
      <p:sp>
        <p:nvSpPr>
          <p:cNvPr id="2" name="Title 1">
            <a:extLst>
              <a:ext uri="{FF2B5EF4-FFF2-40B4-BE49-F238E27FC236}">
                <a16:creationId xmlns:a16="http://schemas.microsoft.com/office/drawing/2014/main" xmlns="" id="{8CB2B8B7-3BCD-485C-A9D0-233DC7A08B38}"/>
              </a:ext>
            </a:extLst>
          </p:cNvPr>
          <p:cNvSpPr>
            <a:spLocks noGrp="1"/>
          </p:cNvSpPr>
          <p:nvPr>
            <p:ph type="title"/>
          </p:nvPr>
        </p:nvSpPr>
        <p:spPr>
          <a:xfrm>
            <a:off x="587037" y="270123"/>
            <a:ext cx="4069080" cy="1325563"/>
          </a:xfrm>
        </p:spPr>
        <p:txBody>
          <a:bodyPr>
            <a:normAutofit fontScale="90000"/>
            <a:scene3d>
              <a:camera prst="orthographicFront"/>
              <a:lightRig rig="threePt" dir="t"/>
            </a:scene3d>
            <a:sp3d extrusionH="57150">
              <a:bevelT w="38100" h="38100" prst="angle"/>
            </a:sp3d>
          </a:bodyPr>
          <a:lstStyle/>
          <a:p>
            <a:r>
              <a:rPr lang="en-US" sz="9600" dirty="0">
                <a:ln w="19050">
                  <a:solidFill>
                    <a:srgbClr val="0000FF"/>
                  </a:solidFill>
                </a:ln>
                <a:solidFill>
                  <a:srgbClr val="FFFF00"/>
                </a:solidFill>
                <a:effectLst>
                  <a:outerShdw blurRad="50800" dist="50800" dir="5400000" sx="102000" sy="102000" algn="ctr" rotWithShape="0">
                    <a:srgbClr val="00FF00"/>
                  </a:outerShdw>
                </a:effectLst>
                <a:latin typeface="Cooper Black" panose="0208090404030B020404" pitchFamily="18" charset="0"/>
                <a:ea typeface="+mn-ea"/>
                <a:cs typeface="+mn-cs"/>
              </a:rPr>
              <a:t>Truth?</a:t>
            </a:r>
            <a:endParaRPr lang="en-CA" dirty="0"/>
          </a:p>
        </p:txBody>
      </p:sp>
      <p:sp>
        <p:nvSpPr>
          <p:cNvPr id="4" name="Slide Number Placeholder 3">
            <a:extLst>
              <a:ext uri="{FF2B5EF4-FFF2-40B4-BE49-F238E27FC236}">
                <a16:creationId xmlns:a16="http://schemas.microsoft.com/office/drawing/2014/main" xmlns="" id="{7431F782-991A-4E8D-A577-96E3A3BF5472}"/>
              </a:ext>
            </a:extLst>
          </p:cNvPr>
          <p:cNvSpPr>
            <a:spLocks noGrp="1"/>
          </p:cNvSpPr>
          <p:nvPr>
            <p:ph type="sldNum" sz="quarter" idx="12"/>
          </p:nvPr>
        </p:nvSpPr>
        <p:spPr>
          <a:xfrm>
            <a:off x="8686800" y="6457950"/>
            <a:ext cx="3454730" cy="365125"/>
          </a:xfrm>
        </p:spPr>
        <p:txBody>
          <a:bodyPr/>
          <a:lstStyle/>
          <a:p>
            <a:fld id="{CAB0B796-0BEC-434C-B7F9-2382C16E0666}" type="slidenum">
              <a:rPr lang="en-CA" smtClean="0">
                <a:solidFill>
                  <a:schemeClr val="tx1"/>
                </a:solidFill>
              </a:rPr>
              <a:t>15</a:t>
            </a:fld>
            <a:endParaRPr lang="en-CA" dirty="0">
              <a:solidFill>
                <a:schemeClr val="tx1"/>
              </a:solidFill>
            </a:endParaRPr>
          </a:p>
        </p:txBody>
      </p:sp>
      <p:sp>
        <p:nvSpPr>
          <p:cNvPr id="7" name="Rectangle 6"/>
          <p:cNvSpPr/>
          <p:nvPr/>
        </p:nvSpPr>
        <p:spPr>
          <a:xfrm>
            <a:off x="9560" y="3560894"/>
            <a:ext cx="7042312" cy="317009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prst="angle"/>
            </a:sp3d>
          </a:bodyPr>
          <a:lstStyle/>
          <a:p>
            <a:pPr algn="ctr"/>
            <a:r>
              <a:rPr lang="en-US" sz="4000" b="1" dirty="0">
                <a:ln/>
                <a:solidFill>
                  <a:srgbClr val="C00000"/>
                </a:solidFill>
                <a:latin typeface="Comic Sans MS" panose="030F0702030302020204" pitchFamily="66" charset="0"/>
              </a:rPr>
              <a:t>If you were taught</a:t>
            </a:r>
            <a:br>
              <a:rPr lang="en-US" sz="4000" b="1" dirty="0">
                <a:ln/>
                <a:solidFill>
                  <a:srgbClr val="C00000"/>
                </a:solidFill>
                <a:latin typeface="Comic Sans MS" panose="030F0702030302020204" pitchFamily="66" charset="0"/>
              </a:rPr>
            </a:br>
            <a:r>
              <a:rPr lang="en-US" sz="4000" b="1" dirty="0">
                <a:ln/>
                <a:solidFill>
                  <a:srgbClr val="C00000"/>
                </a:solidFill>
                <a:latin typeface="Comic Sans MS" panose="030F0702030302020204" pitchFamily="66" charset="0"/>
              </a:rPr>
              <a:t>sunset begins </a:t>
            </a:r>
            <a:r>
              <a:rPr lang="en-US" sz="4000" b="1" dirty="0">
                <a:ln/>
                <a:solidFill>
                  <a:srgbClr val="0070C0"/>
                </a:solidFill>
                <a:latin typeface="Comic Sans MS" panose="030F0702030302020204" pitchFamily="66" charset="0"/>
              </a:rPr>
              <a:t>Yahusha’s</a:t>
            </a:r>
            <a:r>
              <a:rPr lang="en-US" sz="4000" b="1" dirty="0">
                <a:ln/>
                <a:solidFill>
                  <a:srgbClr val="C00000"/>
                </a:solidFill>
                <a:latin typeface="Comic Sans MS" panose="030F0702030302020204" pitchFamily="66" charset="0"/>
              </a:rPr>
              <a:t/>
            </a:r>
            <a:br>
              <a:rPr lang="en-US" sz="4000" b="1" dirty="0">
                <a:ln/>
                <a:solidFill>
                  <a:srgbClr val="C00000"/>
                </a:solidFill>
                <a:latin typeface="Comic Sans MS" panose="030F0702030302020204" pitchFamily="66" charset="0"/>
              </a:rPr>
            </a:br>
            <a:r>
              <a:rPr lang="en-US" sz="4000" b="1" dirty="0">
                <a:ln/>
                <a:solidFill>
                  <a:srgbClr val="C00000"/>
                </a:solidFill>
                <a:latin typeface="Comic Sans MS" panose="030F0702030302020204" pitchFamily="66" charset="0"/>
              </a:rPr>
              <a:t>Passover day ~ you may </a:t>
            </a:r>
            <a:br>
              <a:rPr lang="en-US" sz="4000" b="1" dirty="0">
                <a:ln/>
                <a:solidFill>
                  <a:srgbClr val="C00000"/>
                </a:solidFill>
                <a:latin typeface="Comic Sans MS" panose="030F0702030302020204" pitchFamily="66" charset="0"/>
              </a:rPr>
            </a:br>
            <a:r>
              <a:rPr lang="en-US" sz="4000" b="1" dirty="0">
                <a:ln/>
                <a:solidFill>
                  <a:srgbClr val="C00000"/>
                </a:solidFill>
                <a:latin typeface="Comic Sans MS" panose="030F0702030302020204" pitchFamily="66" charset="0"/>
              </a:rPr>
              <a:t>want to consider this study</a:t>
            </a:r>
            <a:br>
              <a:rPr lang="en-US" sz="4000" b="1" dirty="0">
                <a:ln/>
                <a:solidFill>
                  <a:srgbClr val="C00000"/>
                </a:solidFill>
                <a:latin typeface="Comic Sans MS" panose="030F0702030302020204" pitchFamily="66" charset="0"/>
              </a:rPr>
            </a:br>
            <a:r>
              <a:rPr lang="en-CA" sz="4000" dirty="0">
                <a:ln w="19050">
                  <a:solidFill>
                    <a:srgbClr val="0000FF"/>
                  </a:solidFill>
                </a:ln>
                <a:solidFill>
                  <a:srgbClr val="FFFF00"/>
                </a:solidFill>
                <a:effectLst>
                  <a:outerShdw blurRad="50800" dist="50800" dir="5400000" sx="102000" sy="102000" algn="ctr" rotWithShape="0">
                    <a:srgbClr val="00FF00"/>
                  </a:outerShdw>
                </a:effectLst>
                <a:latin typeface="Cooper Black" panose="0208090404030B020404" pitchFamily="18" charset="0"/>
              </a:rPr>
              <a:t>~ j</a:t>
            </a:r>
            <a:r>
              <a:rPr lang="en-CA" sz="4000" u="sng" dirty="0">
                <a:ln w="19050">
                  <a:solidFill>
                    <a:srgbClr val="0000FF"/>
                  </a:solidFill>
                </a:ln>
                <a:solidFill>
                  <a:srgbClr val="FFFF00"/>
                </a:solidFill>
                <a:effectLst>
                  <a:outerShdw blurRad="50800" dist="50800" dir="5400000" sx="102000" sy="102000" algn="ctr" rotWithShape="0">
                    <a:srgbClr val="00FF00"/>
                  </a:outerShdw>
                </a:effectLst>
                <a:latin typeface="Cooper Black" panose="0208090404030B020404" pitchFamily="18" charset="0"/>
              </a:rPr>
              <a:t>ust</a:t>
            </a:r>
            <a:r>
              <a:rPr lang="en-CA" sz="4000" dirty="0">
                <a:ln w="19050">
                  <a:solidFill>
                    <a:srgbClr val="0000FF"/>
                  </a:solidFill>
                </a:ln>
                <a:solidFill>
                  <a:srgbClr val="FFFF00"/>
                </a:solidFill>
                <a:effectLst>
                  <a:outerShdw blurRad="50800" dist="50800" dir="5400000" sx="102000" sy="102000" algn="ctr" rotWithShape="0">
                    <a:srgbClr val="00FF00"/>
                  </a:outerShdw>
                </a:effectLst>
                <a:latin typeface="Cooper Black" panose="0208090404030B020404" pitchFamily="18" charset="0"/>
              </a:rPr>
              <a:t> </a:t>
            </a:r>
            <a:r>
              <a:rPr lang="en-CA" sz="4000" u="sng" dirty="0">
                <a:ln w="19050">
                  <a:solidFill>
                    <a:srgbClr val="0000FF"/>
                  </a:solidFill>
                </a:ln>
                <a:solidFill>
                  <a:srgbClr val="FFFF00"/>
                </a:solidFill>
                <a:effectLst>
                  <a:outerShdw blurRad="50800" dist="50800" dir="5400000" sx="102000" sy="102000" algn="ctr" rotWithShape="0">
                    <a:srgbClr val="00FF00"/>
                  </a:outerShdw>
                </a:effectLst>
                <a:latin typeface="Cooper Black" panose="0208090404030B020404" pitchFamily="18" charset="0"/>
              </a:rPr>
              <a:t>one</a:t>
            </a:r>
            <a:r>
              <a:rPr lang="en-CA" sz="4000" dirty="0">
                <a:ln w="19050">
                  <a:solidFill>
                    <a:srgbClr val="0000FF"/>
                  </a:solidFill>
                </a:ln>
                <a:solidFill>
                  <a:srgbClr val="FFFF00"/>
                </a:solidFill>
                <a:effectLst>
                  <a:outerShdw blurRad="50800" dist="50800" dir="5400000" sx="102000" sy="102000" algn="ctr" rotWithShape="0">
                    <a:srgbClr val="00FF00"/>
                  </a:outerShdw>
                </a:effectLst>
                <a:latin typeface="Cooper Black" panose="0208090404030B020404" pitchFamily="18" charset="0"/>
              </a:rPr>
              <a:t> </a:t>
            </a:r>
            <a:r>
              <a:rPr lang="en-CA" sz="4000" u="sng" dirty="0">
                <a:ln w="19050">
                  <a:solidFill>
                    <a:srgbClr val="0000FF"/>
                  </a:solidFill>
                </a:ln>
                <a:solidFill>
                  <a:srgbClr val="FFFF00"/>
                </a:solidFill>
                <a:effectLst>
                  <a:outerShdw blurRad="50800" dist="50800" dir="5400000" sx="102000" sy="102000" algn="ctr" rotWithShape="0">
                    <a:srgbClr val="00FF00"/>
                  </a:outerShdw>
                </a:effectLst>
                <a:latin typeface="Cooper Black" panose="0208090404030B020404" pitchFamily="18" charset="0"/>
              </a:rPr>
              <a:t>time</a:t>
            </a:r>
            <a:r>
              <a:rPr lang="en-CA" sz="4000" dirty="0">
                <a:ln w="19050">
                  <a:solidFill>
                    <a:srgbClr val="0000FF"/>
                  </a:solidFill>
                </a:ln>
                <a:solidFill>
                  <a:srgbClr val="FFFF00"/>
                </a:solidFill>
                <a:effectLst>
                  <a:outerShdw blurRad="50800" dist="50800" dir="5400000" sx="102000" sy="102000" algn="ctr" rotWithShape="0">
                    <a:srgbClr val="00FF00"/>
                  </a:outerShdw>
                </a:effectLst>
                <a:latin typeface="Cooper Black" panose="0208090404030B020404" pitchFamily="18" charset="0"/>
              </a:rPr>
              <a:t>?</a:t>
            </a:r>
            <a:r>
              <a:rPr lang="en-US" sz="4000" b="1" dirty="0">
                <a:ln/>
                <a:solidFill>
                  <a:srgbClr val="C00000"/>
                </a:solidFill>
                <a:latin typeface="Comic Sans MS" panose="030F0702030302020204" pitchFamily="66" charset="0"/>
              </a:rPr>
              <a:t> </a:t>
            </a:r>
            <a:endParaRPr lang="en-US" sz="4000" b="1" cap="none" spc="0" dirty="0">
              <a:ln/>
              <a:solidFill>
                <a:srgbClr val="C00000"/>
              </a:solidFill>
              <a:effectLst/>
              <a:latin typeface="Comic Sans MS" panose="030F0702030302020204" pitchFamily="66" charset="0"/>
            </a:endParaRPr>
          </a:p>
        </p:txBody>
      </p:sp>
      <p:sp>
        <p:nvSpPr>
          <p:cNvPr id="12" name="Rectangle 11"/>
          <p:cNvSpPr/>
          <p:nvPr/>
        </p:nvSpPr>
        <p:spPr>
          <a:xfrm>
            <a:off x="8591488" y="1422644"/>
            <a:ext cx="1072558" cy="923330"/>
          </a:xfrm>
          <a:prstGeom prst="rect">
            <a:avLst/>
          </a:prstGeom>
        </p:spPr>
        <p:txBody>
          <a:bodyPr wrap="square">
            <a:spAutoFit/>
            <a:scene3d>
              <a:camera prst="orthographicFront"/>
              <a:lightRig rig="threePt" dir="t"/>
            </a:scene3d>
            <a:sp3d extrusionH="57150">
              <a:bevelT w="82550" h="38100" prst="coolSlant"/>
            </a:sp3d>
          </a:bodyPr>
          <a:lstStyle/>
          <a:p>
            <a:r>
              <a:rPr lang="en-US" sz="5400" dirty="0">
                <a:ln w="12700">
                  <a:solidFill>
                    <a:srgbClr val="002060"/>
                  </a:solidFill>
                </a:ln>
                <a:gradFill flip="none" rotWithShape="1">
                  <a:gsLst>
                    <a:gs pos="84000">
                      <a:schemeClr val="accent4">
                        <a:lumMod val="97000"/>
                        <a:lumOff val="3000"/>
                      </a:schemeClr>
                    </a:gs>
                    <a:gs pos="55000">
                      <a:schemeClr val="accent1">
                        <a:lumMod val="40000"/>
                        <a:lumOff val="60000"/>
                      </a:schemeClr>
                    </a:gs>
                  </a:gsLst>
                  <a:lin ang="0" scaled="1"/>
                  <a:tileRect/>
                </a:gradFill>
                <a:effectLst>
                  <a:glow rad="292100">
                    <a:schemeClr val="accent4">
                      <a:lumMod val="40000"/>
                      <a:lumOff val="60000"/>
                    </a:schemeClr>
                  </a:glow>
                  <a:outerShdw blurRad="50800" dist="50800" dir="5400000" sx="102000" sy="102000" algn="ctr" rotWithShape="0">
                    <a:srgbClr val="00FFFF"/>
                  </a:outerShdw>
                </a:effectLst>
                <a:latin typeface="Cooper Black" panose="0208090404030B020404" pitchFamily="18" charset="0"/>
              </a:rPr>
              <a:t>or</a:t>
            </a:r>
            <a:endParaRPr lang="en-CA" sz="2800" dirty="0">
              <a:gradFill flip="none" rotWithShape="1">
                <a:gsLst>
                  <a:gs pos="84000">
                    <a:schemeClr val="accent4">
                      <a:lumMod val="97000"/>
                      <a:lumOff val="3000"/>
                    </a:schemeClr>
                  </a:gs>
                  <a:gs pos="55000">
                    <a:schemeClr val="accent1">
                      <a:lumMod val="40000"/>
                      <a:lumOff val="60000"/>
                    </a:schemeClr>
                  </a:gs>
                </a:gsLst>
                <a:lin ang="0" scaled="1"/>
                <a:tileRect/>
              </a:gradFill>
              <a:latin typeface="Cooper Black" panose="0208090404030B020404" pitchFamily="18" charset="0"/>
            </a:endParaRPr>
          </a:p>
        </p:txBody>
      </p:sp>
      <p:sp>
        <p:nvSpPr>
          <p:cNvPr id="13" name="Rectangle 12"/>
          <p:cNvSpPr/>
          <p:nvPr/>
        </p:nvSpPr>
        <p:spPr>
          <a:xfrm>
            <a:off x="9309100" y="2231624"/>
            <a:ext cx="2260600" cy="923330"/>
          </a:xfrm>
          <a:prstGeom prst="rect">
            <a:avLst/>
          </a:prstGeom>
        </p:spPr>
        <p:txBody>
          <a:bodyPr wrap="square">
            <a:spAutoFit/>
            <a:scene3d>
              <a:camera prst="orthographicFront"/>
              <a:lightRig rig="threePt" dir="t"/>
            </a:scene3d>
            <a:sp3d extrusionH="57150">
              <a:bevelT w="82550" h="38100" prst="coolSlant"/>
            </a:sp3d>
          </a:bodyPr>
          <a:lstStyle/>
          <a:p>
            <a:r>
              <a:rPr lang="en-CA" sz="5400" dirty="0">
                <a:ln w="12700">
                  <a:solidFill>
                    <a:srgbClr val="002060"/>
                  </a:solidFill>
                </a:ln>
                <a:gradFill flip="none" rotWithShape="1">
                  <a:gsLst>
                    <a:gs pos="8000">
                      <a:srgbClr val="7030A0"/>
                    </a:gs>
                    <a:gs pos="38000">
                      <a:srgbClr val="F74FEB"/>
                    </a:gs>
                    <a:gs pos="84000">
                      <a:schemeClr val="accent4">
                        <a:lumMod val="97000"/>
                        <a:lumOff val="3000"/>
                      </a:schemeClr>
                    </a:gs>
                    <a:gs pos="55000">
                      <a:schemeClr val="accent1">
                        <a:lumMod val="40000"/>
                        <a:lumOff val="60000"/>
                      </a:schemeClr>
                    </a:gs>
                  </a:gsLst>
                  <a:lin ang="0" scaled="1"/>
                  <a:tileRect/>
                </a:gradFill>
                <a:effectLst>
                  <a:glow rad="292100">
                    <a:schemeClr val="accent4">
                      <a:lumMod val="40000"/>
                      <a:lumOff val="60000"/>
                    </a:schemeClr>
                  </a:glow>
                  <a:outerShdw blurRad="50800" dist="50800" dir="5400000" sx="102000" sy="102000" algn="ctr" rotWithShape="0">
                    <a:srgbClr val="00FFFF"/>
                  </a:outerShdw>
                </a:effectLst>
                <a:latin typeface="Cooper Black" panose="0208090404030B020404" pitchFamily="18" charset="0"/>
              </a:rPr>
              <a:t>Dawn</a:t>
            </a:r>
            <a:endParaRPr lang="en-CA" sz="2800" dirty="0">
              <a:gradFill flip="none" rotWithShape="1">
                <a:gsLst>
                  <a:gs pos="8000">
                    <a:srgbClr val="7030A0"/>
                  </a:gs>
                  <a:gs pos="38000">
                    <a:srgbClr val="F74FEB"/>
                  </a:gs>
                  <a:gs pos="84000">
                    <a:schemeClr val="accent4">
                      <a:lumMod val="97000"/>
                      <a:lumOff val="3000"/>
                    </a:schemeClr>
                  </a:gs>
                  <a:gs pos="55000">
                    <a:schemeClr val="accent1">
                      <a:lumMod val="40000"/>
                      <a:lumOff val="60000"/>
                    </a:schemeClr>
                  </a:gs>
                </a:gsLst>
                <a:lin ang="0" scaled="1"/>
                <a:tileRect/>
              </a:gradFill>
              <a:latin typeface="Cooper Black" panose="0208090404030B020404" pitchFamily="18" charset="0"/>
            </a:endParaRPr>
          </a:p>
        </p:txBody>
      </p:sp>
      <p:sp>
        <p:nvSpPr>
          <p:cNvPr id="5" name="Rectangle 4"/>
          <p:cNvSpPr/>
          <p:nvPr/>
        </p:nvSpPr>
        <p:spPr>
          <a:xfrm>
            <a:off x="6997368" y="639828"/>
            <a:ext cx="2987155" cy="923330"/>
          </a:xfrm>
          <a:prstGeom prst="rect">
            <a:avLst/>
          </a:prstGeom>
        </p:spPr>
        <p:txBody>
          <a:bodyPr wrap="square">
            <a:spAutoFit/>
            <a:scene3d>
              <a:camera prst="orthographicFront"/>
              <a:lightRig rig="threePt" dir="t"/>
            </a:scene3d>
            <a:sp3d extrusionH="57150">
              <a:bevelT w="82550" h="38100" prst="coolSlant"/>
            </a:sp3d>
          </a:bodyPr>
          <a:lstStyle/>
          <a:p>
            <a:r>
              <a:rPr lang="en-US" sz="5400" dirty="0">
                <a:ln w="12700">
                  <a:solidFill>
                    <a:srgbClr val="002060"/>
                  </a:solidFill>
                </a:ln>
                <a:gradFill flip="none" rotWithShape="1">
                  <a:gsLst>
                    <a:gs pos="26000">
                      <a:schemeClr val="accent2">
                        <a:lumMod val="50000"/>
                      </a:schemeClr>
                    </a:gs>
                    <a:gs pos="6000">
                      <a:schemeClr val="accent2">
                        <a:lumMod val="60000"/>
                        <a:lumOff val="40000"/>
                      </a:schemeClr>
                    </a:gs>
                    <a:gs pos="84000">
                      <a:srgbClr val="803E10"/>
                    </a:gs>
                    <a:gs pos="55000">
                      <a:schemeClr val="accent4">
                        <a:lumMod val="60000"/>
                        <a:lumOff val="40000"/>
                      </a:schemeClr>
                    </a:gs>
                  </a:gsLst>
                  <a:lin ang="0" scaled="1"/>
                  <a:tileRect/>
                </a:gradFill>
                <a:effectLst>
                  <a:glow rad="292100">
                    <a:schemeClr val="accent4">
                      <a:lumMod val="40000"/>
                      <a:lumOff val="60000"/>
                    </a:schemeClr>
                  </a:glow>
                  <a:outerShdw blurRad="50800" dist="50800" dir="5400000" sx="102000" sy="102000" algn="ctr" rotWithShape="0">
                    <a:srgbClr val="00FFFF"/>
                  </a:outerShdw>
                </a:effectLst>
                <a:latin typeface="Cooper Black" panose="0208090404030B020404" pitchFamily="18" charset="0"/>
              </a:rPr>
              <a:t>Sunset</a:t>
            </a:r>
            <a:endParaRPr lang="en-CA" sz="2800" dirty="0">
              <a:gradFill flip="none" rotWithShape="1">
                <a:gsLst>
                  <a:gs pos="26000">
                    <a:schemeClr val="accent2">
                      <a:lumMod val="50000"/>
                    </a:schemeClr>
                  </a:gs>
                  <a:gs pos="6000">
                    <a:schemeClr val="accent2">
                      <a:lumMod val="60000"/>
                      <a:lumOff val="40000"/>
                    </a:schemeClr>
                  </a:gs>
                  <a:gs pos="84000">
                    <a:srgbClr val="803E10"/>
                  </a:gs>
                  <a:gs pos="55000">
                    <a:schemeClr val="accent4">
                      <a:lumMod val="60000"/>
                      <a:lumOff val="40000"/>
                    </a:schemeClr>
                  </a:gs>
                </a:gsLst>
                <a:lin ang="0" scaled="1"/>
                <a:tileRect/>
              </a:gradFill>
              <a:latin typeface="Cooper Black" panose="0208090404030B0204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5956" y="555000"/>
            <a:ext cx="1541834" cy="17345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0" descr="C:\Users\Rae\Desktop\Art on Desktop\white man clip art\yellow-blue smiley faces\question face yellow p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917366" y="1573289"/>
            <a:ext cx="1962809" cy="15799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path" presetSubtype="0" accel="50000" decel="50000" fill="hold" grpId="1" nodeType="afterEffect">
                                  <p:stCondLst>
                                    <p:cond delay="0"/>
                                  </p:stCondLst>
                                  <p:childTnLst>
                                    <p:animMotion origin="layout" path="M -4.58333E-6 2.59259E-6 C -0.00026 0.00046 0.08529 -0.09005 0.08503 -0.08959 C 0.15938 -0.15648 0.22032 -0.1375 0.28165 -0.04954 C 0.31303 -0.00347 0.33412 0.05254 0.34428 0.10972 C 0.35183 0.15 0.36615 0.18727 0.38646 0.21643 C 0.42592 0.27245 0.47474 0.28449 0.51081 0.25069 C 0.51042 0.25208 0.553 0.21018 0.55261 0.21111 C 0.553 0.21018 0.46524 0.30023 0.46498 0.3 C 0.3918 0.36435 0.33034 0.34444 0.27071 0.25856 C 0.23946 0.21365 0.2168 0.15532 0.20599 0.09375 C 0.19922 0.0581 0.1849 0.02106 0.16628 -0.00579 C 0.12696 -0.06227 0.078 -0.07477 0.04206 -0.04097 C 0.0418 -0.04144 -4.58333E-6 2.59259E-6 -0.00026 0.00046 L -4.58333E-6 2.59259E-6 Z " pathEditMode="relative" rAng="2340000" ptsTypes="AAAAAAAAAAAAAA">
                                      <p:cBhvr>
                                        <p:cTn id="6" dur="4000" fill="hold"/>
                                        <p:tgtEl>
                                          <p:spTgt spid="2"/>
                                        </p:tgtEl>
                                        <p:attrNameLst>
                                          <p:attrName>ppt_x</p:attrName>
                                          <p:attrName>ppt_y</p:attrName>
                                        </p:attrNameLst>
                                      </p:cBhvr>
                                      <p:rCtr x="27630" y="10556"/>
                                    </p:animMotion>
                                  </p:childTnLst>
                                </p:cTn>
                              </p:par>
                              <p:par>
                                <p:cTn id="7" presetID="42" presetClass="entr" presetSubtype="0" fill="hold" grpId="0" nodeType="withEffect">
                                  <p:stCondLst>
                                    <p:cond delay="125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par>
                          <p:cTn id="12" fill="hold">
                            <p:stCondLst>
                              <p:cond delay="4000"/>
                            </p:stCondLst>
                            <p:childTnLst>
                              <p:par>
                                <p:cTn id="13" presetID="53" presetClass="entr" presetSubtype="16"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750" fill="hold"/>
                                        <p:tgtEl>
                                          <p:spTgt spid="6"/>
                                        </p:tgtEl>
                                        <p:attrNameLst>
                                          <p:attrName>ppt_w</p:attrName>
                                        </p:attrNameLst>
                                      </p:cBhvr>
                                      <p:tavLst>
                                        <p:tav tm="0">
                                          <p:val>
                                            <p:fltVal val="0"/>
                                          </p:val>
                                        </p:tav>
                                        <p:tav tm="100000">
                                          <p:val>
                                            <p:strVal val="#ppt_w"/>
                                          </p:val>
                                        </p:tav>
                                      </p:tavLst>
                                    </p:anim>
                                    <p:anim calcmode="lin" valueType="num">
                                      <p:cBhvr>
                                        <p:cTn id="16" dur="1750" fill="hold"/>
                                        <p:tgtEl>
                                          <p:spTgt spid="6"/>
                                        </p:tgtEl>
                                        <p:attrNameLst>
                                          <p:attrName>ppt_h</p:attrName>
                                        </p:attrNameLst>
                                      </p:cBhvr>
                                      <p:tavLst>
                                        <p:tav tm="0">
                                          <p:val>
                                            <p:fltVal val="0"/>
                                          </p:val>
                                        </p:tav>
                                        <p:tav tm="100000">
                                          <p:val>
                                            <p:strVal val="#ppt_h"/>
                                          </p:val>
                                        </p:tav>
                                      </p:tavLst>
                                    </p:anim>
                                    <p:animEffect transition="in" filter="fade">
                                      <p:cBhvr>
                                        <p:cTn id="17" dur="1750"/>
                                        <p:tgtEl>
                                          <p:spTgt spid="6"/>
                                        </p:tgtEl>
                                      </p:cBhvr>
                                    </p:animEffect>
                                  </p:childTnLst>
                                </p:cTn>
                              </p:par>
                            </p:childTnLst>
                          </p:cTn>
                        </p:par>
                        <p:par>
                          <p:cTn id="18" fill="hold">
                            <p:stCondLst>
                              <p:cond delay="6250"/>
                            </p:stCondLst>
                            <p:childTnLst>
                              <p:par>
                                <p:cTn id="19" presetID="5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750" fill="hold"/>
                                        <p:tgtEl>
                                          <p:spTgt spid="2"/>
                                        </p:tgtEl>
                                        <p:attrNameLst>
                                          <p:attrName>ppt_w</p:attrName>
                                        </p:attrNameLst>
                                      </p:cBhvr>
                                      <p:tavLst>
                                        <p:tav tm="0">
                                          <p:val>
                                            <p:fltVal val="0"/>
                                          </p:val>
                                        </p:tav>
                                        <p:tav tm="100000">
                                          <p:val>
                                            <p:strVal val="#ppt_w"/>
                                          </p:val>
                                        </p:tav>
                                      </p:tavLst>
                                    </p:anim>
                                    <p:anim calcmode="lin" valueType="num">
                                      <p:cBhvr>
                                        <p:cTn id="22" dur="1750" fill="hold"/>
                                        <p:tgtEl>
                                          <p:spTgt spid="2"/>
                                        </p:tgtEl>
                                        <p:attrNameLst>
                                          <p:attrName>ppt_h</p:attrName>
                                        </p:attrNameLst>
                                      </p:cBhvr>
                                      <p:tavLst>
                                        <p:tav tm="0">
                                          <p:val>
                                            <p:fltVal val="0"/>
                                          </p:val>
                                        </p:tav>
                                        <p:tav tm="100000">
                                          <p:val>
                                            <p:strVal val="#ppt_h"/>
                                          </p:val>
                                        </p:tav>
                                      </p:tavLst>
                                    </p:anim>
                                    <p:animEffect transition="in" filter="fade">
                                      <p:cBhvr>
                                        <p:cTn id="23" dur="175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500" fill="hold"/>
                                        <p:tgtEl>
                                          <p:spTgt spid="5"/>
                                        </p:tgtEl>
                                        <p:attrNameLst>
                                          <p:attrName>ppt_w</p:attrName>
                                        </p:attrNameLst>
                                      </p:cBhvr>
                                      <p:tavLst>
                                        <p:tav tm="0">
                                          <p:val>
                                            <p:fltVal val="0"/>
                                          </p:val>
                                        </p:tav>
                                        <p:tav tm="100000">
                                          <p:val>
                                            <p:strVal val="#ppt_w"/>
                                          </p:val>
                                        </p:tav>
                                      </p:tavLst>
                                    </p:anim>
                                    <p:anim calcmode="lin" valueType="num">
                                      <p:cBhvr>
                                        <p:cTn id="29" dur="1500" fill="hold"/>
                                        <p:tgtEl>
                                          <p:spTgt spid="5"/>
                                        </p:tgtEl>
                                        <p:attrNameLst>
                                          <p:attrName>ppt_h</p:attrName>
                                        </p:attrNameLst>
                                      </p:cBhvr>
                                      <p:tavLst>
                                        <p:tav tm="0">
                                          <p:val>
                                            <p:fltVal val="0"/>
                                          </p:val>
                                        </p:tav>
                                        <p:tav tm="100000">
                                          <p:val>
                                            <p:strVal val="#ppt_h"/>
                                          </p:val>
                                        </p:tav>
                                      </p:tavLst>
                                    </p:anim>
                                    <p:animEffect transition="in" filter="fade">
                                      <p:cBhvr>
                                        <p:cTn id="30" dur="1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500" fill="hold"/>
                                        <p:tgtEl>
                                          <p:spTgt spid="3"/>
                                        </p:tgtEl>
                                        <p:attrNameLst>
                                          <p:attrName>ppt_w</p:attrName>
                                        </p:attrNameLst>
                                      </p:cBhvr>
                                      <p:tavLst>
                                        <p:tav tm="0">
                                          <p:val>
                                            <p:fltVal val="0"/>
                                          </p:val>
                                        </p:tav>
                                        <p:tav tm="100000">
                                          <p:val>
                                            <p:strVal val="#ppt_w"/>
                                          </p:val>
                                        </p:tav>
                                      </p:tavLst>
                                    </p:anim>
                                    <p:anim calcmode="lin" valueType="num">
                                      <p:cBhvr>
                                        <p:cTn id="34" dur="1500" fill="hold"/>
                                        <p:tgtEl>
                                          <p:spTgt spid="3"/>
                                        </p:tgtEl>
                                        <p:attrNameLst>
                                          <p:attrName>ppt_h</p:attrName>
                                        </p:attrNameLst>
                                      </p:cBhvr>
                                      <p:tavLst>
                                        <p:tav tm="0">
                                          <p:val>
                                            <p:fltVal val="0"/>
                                          </p:val>
                                        </p:tav>
                                        <p:tav tm="100000">
                                          <p:val>
                                            <p:strVal val="#ppt_h"/>
                                          </p:val>
                                        </p:tav>
                                      </p:tavLst>
                                    </p:anim>
                                    <p:animEffect transition="in" filter="fade">
                                      <p:cBhvr>
                                        <p:cTn id="35" dur="1500"/>
                                        <p:tgtEl>
                                          <p:spTgt spid="3"/>
                                        </p:tgtEl>
                                      </p:cBhvr>
                                    </p:animEffect>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22" presetClass="entr" presetSubtype="8" fill="hold" grpId="0" nodeType="afterEffect">
                                  <p:stCondLst>
                                    <p:cond delay="100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2" grpId="1"/>
      <p:bldP spid="7" grpId="0"/>
      <p:bldP spid="12" grpId="0"/>
      <p:bldP spid="1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14793" y="639482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F0C8B-F959-4B64-89A8-DBC3EC2ED197}" type="slidenum">
              <a:rPr kumimoji="0" lang="en-CA"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683876" y="951801"/>
            <a:ext cx="10915650" cy="761478"/>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67500" lnSpcReduction="2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lang="en-US" sz="6000" dirty="0">
                <a:solidFill>
                  <a:srgbClr val="FFC000">
                    <a:lumMod val="40000"/>
                    <a:lumOff val="60000"/>
                  </a:srgbClr>
                </a:solidFill>
                <a:latin typeface="Arial Rounded MT Bold" pitchFamily="34" charset="0"/>
                <a:cs typeface="Aharoni" pitchFamily="2" charset="-79"/>
              </a:rPr>
              <a:t>plan to see the full Dan 9 study!</a:t>
            </a:r>
            <a:endPar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endParaRPr>
          </a:p>
        </p:txBody>
      </p:sp>
      <p:sp>
        <p:nvSpPr>
          <p:cNvPr id="5" name="Rectangle 4"/>
          <p:cNvSpPr/>
          <p:nvPr/>
        </p:nvSpPr>
        <p:spPr>
          <a:xfrm>
            <a:off x="154194" y="1821687"/>
            <a:ext cx="11445332" cy="440120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All studies can</a:t>
            </a:r>
            <a: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be </a:t>
            </a:r>
            <a:b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downloaded for FREE!</a:t>
            </a:r>
            <a:r>
              <a:rPr kumimoji="0" lang="en-US" sz="4000" b="1" i="0" u="none" strike="noStrike" kern="1200" cap="none" spc="150" normalizeH="0" baseline="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a:t>
            </a:r>
          </a:p>
        </p:txBody>
      </p:sp>
      <p:sp>
        <p:nvSpPr>
          <p:cNvPr id="6" name="Rectangle 5"/>
          <p:cNvSpPr/>
          <p:nvPr/>
        </p:nvSpPr>
        <p:spPr>
          <a:xfrm>
            <a:off x="1896657" y="2740744"/>
            <a:ext cx="970589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7"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15406" y="263801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10182226" y="4980898"/>
            <a:ext cx="1428750" cy="1430386"/>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789478" y="124738"/>
            <a:ext cx="11088930"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introduction today …</a:t>
            </a:r>
          </a:p>
        </p:txBody>
      </p:sp>
    </p:spTree>
    <p:extLst>
      <p:ext uri="{BB962C8B-B14F-4D97-AF65-F5344CB8AC3E}">
        <p14:creationId xmlns:p14="http://schemas.microsoft.com/office/powerpoint/2010/main" val="176505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09100" y="6396036"/>
            <a:ext cx="2743200" cy="365125"/>
          </a:xfrm>
        </p:spPr>
        <p:txBody>
          <a:bodyPr/>
          <a:lstStyle/>
          <a:p>
            <a:fld id="{CAB0B796-0BEC-434C-B7F9-2382C16E0666}" type="slidenum">
              <a:rPr lang="en-CA" smtClean="0">
                <a:solidFill>
                  <a:schemeClr val="bg1"/>
                </a:solidFill>
              </a:rPr>
              <a:t>2</a:t>
            </a:fld>
            <a:endParaRPr lang="en-CA" dirty="0">
              <a:solidFill>
                <a:schemeClr val="bg1"/>
              </a:solidFill>
            </a:endParaRPr>
          </a:p>
        </p:txBody>
      </p:sp>
      <p:sp>
        <p:nvSpPr>
          <p:cNvPr id="14" name="Title 1"/>
          <p:cNvSpPr txBox="1">
            <a:spLocks/>
          </p:cNvSpPr>
          <p:nvPr/>
        </p:nvSpPr>
        <p:spPr>
          <a:xfrm>
            <a:off x="598017" y="118224"/>
            <a:ext cx="7789546" cy="3638051"/>
          </a:xfrm>
          <a:prstGeom prst="rect">
            <a:avLst/>
          </a:prstGeom>
          <a:solidFill>
            <a:schemeClr val="tx1">
              <a:alpha val="55000"/>
            </a:schemeClr>
          </a:solidFill>
          <a:scene3d>
            <a:camera prst="orthographicFront"/>
            <a:lightRig rig="threePt" dir="t"/>
          </a:scene3d>
          <a:sp3d>
            <a:bevelT w="152400" h="50800" prst="softRound"/>
          </a:sp3d>
        </p:spPr>
        <p:txBody>
          <a:bodyPr vert="horz" lIns="91440" tIns="45720" rIns="91440" bIns="45720" rtlCol="0" anchor="ctr">
            <a:normAutofit fontScale="82500" lnSpcReduction="20000"/>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700" b="1" dirty="0">
              <a:ln>
                <a:solidFill>
                  <a:srgbClr val="FF0000"/>
                </a:solidFill>
              </a:ln>
              <a:solidFill>
                <a:srgbClr val="C00000"/>
              </a:solidFill>
              <a:latin typeface="MV Boli" panose="02000500030200090000" pitchFamily="2" charset="0"/>
              <a:cs typeface="MV Boli" panose="02000500030200090000" pitchFamily="2" charset="0"/>
            </a:endParaRPr>
          </a:p>
          <a:p>
            <a:pPr algn="ctr"/>
            <a:r>
              <a:rPr lang="en-US" sz="5300" b="1" dirty="0">
                <a:ln>
                  <a:solidFill>
                    <a:srgbClr val="FF0000"/>
                  </a:solidFill>
                </a:ln>
                <a:solidFill>
                  <a:srgbClr val="C00000"/>
                </a:solidFill>
                <a:latin typeface="MV Boli" panose="02000500030200090000" pitchFamily="2" charset="0"/>
                <a:cs typeface="MV Boli" panose="02000500030200090000" pitchFamily="2" charset="0"/>
              </a:rPr>
              <a:t>Dan 9:27 says:  </a:t>
            </a:r>
            <a:br>
              <a:rPr lang="en-US" sz="5300" b="1" dirty="0">
                <a:ln>
                  <a:solidFill>
                    <a:srgbClr val="FF0000"/>
                  </a:solidFill>
                </a:ln>
                <a:solidFill>
                  <a:srgbClr val="C00000"/>
                </a:solidFill>
                <a:latin typeface="MV Boli" panose="02000500030200090000" pitchFamily="2" charset="0"/>
                <a:cs typeface="MV Boli" panose="02000500030200090000" pitchFamily="2" charset="0"/>
              </a:rPr>
            </a:br>
            <a:r>
              <a:rPr lang="en-US" sz="5300" b="1" dirty="0">
                <a:ln>
                  <a:solidFill>
                    <a:schemeClr val="accent4">
                      <a:lumMod val="60000"/>
                      <a:lumOff val="40000"/>
                    </a:schemeClr>
                  </a:solidFill>
                </a:ln>
                <a:solidFill>
                  <a:schemeClr val="accent4">
                    <a:lumMod val="60000"/>
                    <a:lumOff val="40000"/>
                  </a:schemeClr>
                </a:solidFill>
                <a:latin typeface="MV Boli" panose="02000500030200090000" pitchFamily="2" charset="0"/>
                <a:cs typeface="MV Boli" panose="02000500030200090000" pitchFamily="2" charset="0"/>
              </a:rPr>
              <a:t>And</a:t>
            </a:r>
            <a:r>
              <a:rPr lang="en-US" sz="5300" b="1" dirty="0">
                <a:ln>
                  <a:solidFill>
                    <a:srgbClr val="330E06"/>
                  </a:solidFill>
                </a:ln>
                <a:solidFill>
                  <a:schemeClr val="accent4">
                    <a:lumMod val="60000"/>
                    <a:lumOff val="40000"/>
                  </a:schemeClr>
                </a:solidFill>
                <a:latin typeface="MV Boli" panose="02000500030200090000" pitchFamily="2" charset="0"/>
                <a:cs typeface="MV Boli" panose="02000500030200090000" pitchFamily="2" charset="0"/>
              </a:rPr>
              <a:t> </a:t>
            </a:r>
            <a:r>
              <a:rPr lang="en-US" sz="5300" b="1" dirty="0">
                <a:ln>
                  <a:solidFill>
                    <a:schemeClr val="accent4">
                      <a:lumMod val="60000"/>
                      <a:lumOff val="40000"/>
                    </a:schemeClr>
                  </a:solidFill>
                </a:ln>
                <a:solidFill>
                  <a:schemeClr val="accent4">
                    <a:lumMod val="60000"/>
                    <a:lumOff val="40000"/>
                  </a:schemeClr>
                </a:solidFill>
                <a:latin typeface="MV Boli" panose="02000500030200090000" pitchFamily="2" charset="0"/>
                <a:cs typeface="MV Boli" panose="02000500030200090000" pitchFamily="2" charset="0"/>
              </a:rPr>
              <a:t>he shall confirm </a:t>
            </a:r>
            <a:br>
              <a:rPr lang="en-US" sz="5300" b="1" dirty="0">
                <a:ln>
                  <a:solidFill>
                    <a:schemeClr val="accent4">
                      <a:lumMod val="60000"/>
                      <a:lumOff val="40000"/>
                    </a:schemeClr>
                  </a:solidFill>
                </a:ln>
                <a:solidFill>
                  <a:schemeClr val="accent4">
                    <a:lumMod val="60000"/>
                    <a:lumOff val="40000"/>
                  </a:schemeClr>
                </a:solidFill>
                <a:latin typeface="MV Boli" panose="02000500030200090000" pitchFamily="2" charset="0"/>
                <a:cs typeface="MV Boli" panose="02000500030200090000" pitchFamily="2" charset="0"/>
              </a:rPr>
            </a:br>
            <a:r>
              <a:rPr lang="en-US" sz="5300" b="1" dirty="0">
                <a:ln>
                  <a:solidFill>
                    <a:schemeClr val="accent4">
                      <a:lumMod val="60000"/>
                      <a:lumOff val="40000"/>
                    </a:schemeClr>
                  </a:solidFill>
                </a:ln>
                <a:solidFill>
                  <a:schemeClr val="accent4">
                    <a:lumMod val="60000"/>
                    <a:lumOff val="40000"/>
                  </a:schemeClr>
                </a:solidFill>
                <a:latin typeface="MV Boli" panose="02000500030200090000" pitchFamily="2" charset="0"/>
                <a:cs typeface="MV Boli" panose="02000500030200090000" pitchFamily="2" charset="0"/>
              </a:rPr>
              <a:t>the covenant with many </a:t>
            </a:r>
            <a:br>
              <a:rPr lang="en-US" sz="5300" b="1" dirty="0">
                <a:ln>
                  <a:solidFill>
                    <a:schemeClr val="accent4">
                      <a:lumMod val="60000"/>
                      <a:lumOff val="40000"/>
                    </a:schemeClr>
                  </a:solidFill>
                </a:ln>
                <a:solidFill>
                  <a:schemeClr val="accent4">
                    <a:lumMod val="60000"/>
                    <a:lumOff val="40000"/>
                  </a:schemeClr>
                </a:solidFill>
                <a:latin typeface="MV Boli" panose="02000500030200090000" pitchFamily="2" charset="0"/>
                <a:cs typeface="MV Boli" panose="02000500030200090000" pitchFamily="2" charset="0"/>
              </a:rPr>
            </a:br>
            <a:r>
              <a:rPr lang="en-US" sz="5300" b="1" dirty="0">
                <a:ln>
                  <a:solidFill>
                    <a:schemeClr val="accent4">
                      <a:lumMod val="60000"/>
                      <a:lumOff val="40000"/>
                    </a:schemeClr>
                  </a:solidFill>
                </a:ln>
                <a:solidFill>
                  <a:schemeClr val="accent4">
                    <a:lumMod val="60000"/>
                    <a:lumOff val="40000"/>
                  </a:schemeClr>
                </a:solidFill>
                <a:latin typeface="MV Boli" panose="02000500030200090000" pitchFamily="2" charset="0"/>
                <a:cs typeface="MV Boli" panose="02000500030200090000" pitchFamily="2" charset="0"/>
              </a:rPr>
              <a:t>for one week: and in the </a:t>
            </a:r>
            <a:br>
              <a:rPr lang="en-US" sz="5300" b="1" dirty="0">
                <a:ln>
                  <a:solidFill>
                    <a:schemeClr val="accent4">
                      <a:lumMod val="60000"/>
                      <a:lumOff val="40000"/>
                    </a:schemeClr>
                  </a:solidFill>
                </a:ln>
                <a:solidFill>
                  <a:schemeClr val="accent4">
                    <a:lumMod val="60000"/>
                    <a:lumOff val="40000"/>
                  </a:schemeClr>
                </a:solidFill>
                <a:latin typeface="MV Boli" panose="02000500030200090000" pitchFamily="2" charset="0"/>
                <a:cs typeface="MV Boli" panose="02000500030200090000" pitchFamily="2" charset="0"/>
              </a:rPr>
            </a:br>
            <a:r>
              <a:rPr lang="en-US" sz="5300" b="1" dirty="0">
                <a:ln>
                  <a:solidFill>
                    <a:srgbClr val="330E06"/>
                  </a:solidFill>
                </a:ln>
                <a:solidFill>
                  <a:srgbClr val="FF0000"/>
                </a:solidFill>
                <a:latin typeface="Cooper Black" panose="0208090404030B020404" pitchFamily="18" charset="0"/>
              </a:rPr>
              <a:t>midst of the week </a:t>
            </a:r>
            <a:br>
              <a:rPr lang="en-US" sz="5300" b="1" dirty="0">
                <a:ln>
                  <a:solidFill>
                    <a:srgbClr val="330E06"/>
                  </a:solidFill>
                </a:ln>
                <a:solidFill>
                  <a:srgbClr val="FF0000"/>
                </a:solidFill>
                <a:latin typeface="Cooper Black" panose="0208090404030B020404" pitchFamily="18" charset="0"/>
              </a:rPr>
            </a:br>
            <a:r>
              <a:rPr lang="en-US" sz="5300" b="1" dirty="0">
                <a:ln>
                  <a:solidFill>
                    <a:schemeClr val="accent4">
                      <a:lumMod val="60000"/>
                      <a:lumOff val="40000"/>
                    </a:schemeClr>
                  </a:solidFill>
                </a:ln>
                <a:solidFill>
                  <a:schemeClr val="accent4">
                    <a:lumMod val="60000"/>
                    <a:lumOff val="40000"/>
                  </a:schemeClr>
                </a:solidFill>
                <a:latin typeface="MV Boli" panose="02000500030200090000" pitchFamily="2" charset="0"/>
                <a:cs typeface="MV Boli" panose="02000500030200090000" pitchFamily="2" charset="0"/>
              </a:rPr>
              <a:t>he shall cause the sacrifice </a:t>
            </a:r>
            <a:br>
              <a:rPr lang="en-US" sz="5300" b="1" dirty="0">
                <a:ln>
                  <a:solidFill>
                    <a:schemeClr val="accent4">
                      <a:lumMod val="60000"/>
                      <a:lumOff val="40000"/>
                    </a:schemeClr>
                  </a:solidFill>
                </a:ln>
                <a:solidFill>
                  <a:schemeClr val="accent4">
                    <a:lumMod val="60000"/>
                    <a:lumOff val="40000"/>
                  </a:schemeClr>
                </a:solidFill>
                <a:latin typeface="MV Boli" panose="02000500030200090000" pitchFamily="2" charset="0"/>
                <a:cs typeface="MV Boli" panose="02000500030200090000" pitchFamily="2" charset="0"/>
              </a:rPr>
            </a:br>
            <a:r>
              <a:rPr lang="en-US" sz="5300" b="1" dirty="0">
                <a:ln>
                  <a:solidFill>
                    <a:schemeClr val="accent4">
                      <a:lumMod val="60000"/>
                      <a:lumOff val="40000"/>
                    </a:schemeClr>
                  </a:solidFill>
                </a:ln>
                <a:solidFill>
                  <a:schemeClr val="accent4">
                    <a:lumMod val="60000"/>
                    <a:lumOff val="40000"/>
                  </a:schemeClr>
                </a:solidFill>
                <a:latin typeface="MV Boli" panose="02000500030200090000" pitchFamily="2" charset="0"/>
                <a:cs typeface="MV Boli" panose="02000500030200090000" pitchFamily="2" charset="0"/>
              </a:rPr>
              <a:t>and oblation to cease …</a:t>
            </a:r>
            <a:endParaRPr lang="en-CA" sz="5300" b="1" dirty="0">
              <a:ln>
                <a:solidFill>
                  <a:schemeClr val="accent4">
                    <a:lumMod val="60000"/>
                    <a:lumOff val="40000"/>
                  </a:schemeClr>
                </a:solidFill>
              </a:ln>
              <a:solidFill>
                <a:schemeClr val="accent4">
                  <a:lumMod val="60000"/>
                  <a:lumOff val="40000"/>
                </a:schemeClr>
              </a:solidFill>
              <a:latin typeface="MV Boli" panose="02000500030200090000" pitchFamily="2" charset="0"/>
              <a:cs typeface="MV Boli" panose="02000500030200090000" pitchFamily="2"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821" y="4491866"/>
            <a:ext cx="2482658" cy="1646830"/>
          </a:xfrm>
          <a:prstGeom prst="rect">
            <a:avLst/>
          </a:prstGeom>
          <a:ln>
            <a:noFill/>
          </a:ln>
          <a:effectLst>
            <a:glow rad="330200">
              <a:srgbClr val="D8BA79"/>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Rectangle 1"/>
          <p:cNvSpPr/>
          <p:nvPr/>
        </p:nvSpPr>
        <p:spPr>
          <a:xfrm>
            <a:off x="330003" y="3823049"/>
            <a:ext cx="5345084" cy="2800767"/>
          </a:xfrm>
          <a:prstGeom prst="rect">
            <a:avLst/>
          </a:prstGeom>
          <a:noFill/>
          <a:effectLst>
            <a:glow rad="127000">
              <a:srgbClr val="D8BA79"/>
            </a:glow>
          </a:effectLst>
        </p:spPr>
        <p:txBody>
          <a:bodyPr wrap="square" lIns="91440" tIns="45720" rIns="91440" bIns="45720">
            <a:spAutoFit/>
            <a:scene3d>
              <a:camera prst="orthographicFront"/>
              <a:lightRig rig="soft" dir="t">
                <a:rot lat="0" lon="0" rev="15600000"/>
              </a:lightRig>
            </a:scene3d>
            <a:sp3d extrusionH="57150" prstMaterial="softEdge">
              <a:bevelT w="25400" h="38100" prst="angle"/>
            </a:sp3d>
          </a:bodyPr>
          <a:lstStyle/>
          <a:p>
            <a:pPr algn="ctr"/>
            <a:r>
              <a:rPr lang="en-US" sz="4400" b="1" cap="none" spc="0" dirty="0">
                <a:ln>
                  <a:solidFill>
                    <a:srgbClr val="002060"/>
                  </a:solidFill>
                </a:ln>
                <a:solidFill>
                  <a:srgbClr val="20525B"/>
                </a:solidFill>
                <a:effectLst>
                  <a:glow rad="381000">
                    <a:srgbClr val="D8BA79">
                      <a:alpha val="76000"/>
                    </a:srgbClr>
                  </a:glow>
                </a:effectLst>
                <a:latin typeface="Verdana" panose="020B0604030504040204" pitchFamily="34" charset="0"/>
                <a:ea typeface="Verdana" panose="020B0604030504040204" pitchFamily="34" charset="0"/>
              </a:rPr>
              <a:t>This prophecy </a:t>
            </a:r>
            <a:br>
              <a:rPr lang="en-US" sz="4400" b="1" cap="none" spc="0" dirty="0">
                <a:ln>
                  <a:solidFill>
                    <a:srgbClr val="002060"/>
                  </a:solidFill>
                </a:ln>
                <a:solidFill>
                  <a:srgbClr val="20525B"/>
                </a:solidFill>
                <a:effectLst>
                  <a:glow rad="381000">
                    <a:srgbClr val="D8BA79">
                      <a:alpha val="76000"/>
                    </a:srgbClr>
                  </a:glow>
                </a:effectLst>
                <a:latin typeface="Verdana" panose="020B0604030504040204" pitchFamily="34" charset="0"/>
                <a:ea typeface="Verdana" panose="020B0604030504040204" pitchFamily="34" charset="0"/>
              </a:rPr>
            </a:br>
            <a:r>
              <a:rPr lang="en-US" sz="4400" b="1" cap="none" spc="0" dirty="0">
                <a:ln>
                  <a:solidFill>
                    <a:srgbClr val="002060"/>
                  </a:solidFill>
                </a:ln>
                <a:solidFill>
                  <a:srgbClr val="20525B"/>
                </a:solidFill>
                <a:effectLst>
                  <a:glow rad="381000">
                    <a:srgbClr val="D8BA79">
                      <a:alpha val="76000"/>
                    </a:srgbClr>
                  </a:glow>
                </a:effectLst>
                <a:latin typeface="Verdana" panose="020B0604030504040204" pitchFamily="34" charset="0"/>
                <a:ea typeface="Verdana" panose="020B0604030504040204" pitchFamily="34" charset="0"/>
              </a:rPr>
              <a:t>has something</a:t>
            </a:r>
            <a:br>
              <a:rPr lang="en-US" sz="4400" b="1" cap="none" spc="0" dirty="0">
                <a:ln>
                  <a:solidFill>
                    <a:srgbClr val="002060"/>
                  </a:solidFill>
                </a:ln>
                <a:solidFill>
                  <a:srgbClr val="20525B"/>
                </a:solidFill>
                <a:effectLst>
                  <a:glow rad="381000">
                    <a:srgbClr val="D8BA79">
                      <a:alpha val="76000"/>
                    </a:srgbClr>
                  </a:glow>
                </a:effectLst>
                <a:latin typeface="Verdana" panose="020B0604030504040204" pitchFamily="34" charset="0"/>
                <a:ea typeface="Verdana" panose="020B0604030504040204" pitchFamily="34" charset="0"/>
              </a:rPr>
            </a:br>
            <a:r>
              <a:rPr lang="en-US" sz="4400" b="1" cap="none" spc="0" dirty="0">
                <a:ln>
                  <a:solidFill>
                    <a:srgbClr val="002060"/>
                  </a:solidFill>
                </a:ln>
                <a:solidFill>
                  <a:srgbClr val="20525B"/>
                </a:solidFill>
                <a:effectLst>
                  <a:glow rad="381000">
                    <a:srgbClr val="D8BA79">
                      <a:alpha val="76000"/>
                    </a:srgbClr>
                  </a:glow>
                </a:effectLst>
                <a:latin typeface="Verdana" panose="020B0604030504040204" pitchFamily="34" charset="0"/>
                <a:ea typeface="Verdana" panose="020B0604030504040204" pitchFamily="34" charset="0"/>
              </a:rPr>
              <a:t>to do with the number …</a:t>
            </a:r>
          </a:p>
        </p:txBody>
      </p:sp>
    </p:spTree>
    <p:extLst>
      <p:ext uri="{BB962C8B-B14F-4D97-AF65-F5344CB8AC3E}">
        <p14:creationId xmlns:p14="http://schemas.microsoft.com/office/powerpoint/2010/main" val="27423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125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500" fill="hold"/>
                                        <p:tgtEl>
                                          <p:spTgt spid="15"/>
                                        </p:tgtEl>
                                        <p:attrNameLst>
                                          <p:attrName>ppt_w</p:attrName>
                                        </p:attrNameLst>
                                      </p:cBhvr>
                                      <p:tavLst>
                                        <p:tav tm="0">
                                          <p:val>
                                            <p:fltVal val="0"/>
                                          </p:val>
                                        </p:tav>
                                        <p:tav tm="100000">
                                          <p:val>
                                            <p:strVal val="#ppt_w"/>
                                          </p:val>
                                        </p:tav>
                                      </p:tavLst>
                                    </p:anim>
                                    <p:anim calcmode="lin" valueType="num">
                                      <p:cBhvr>
                                        <p:cTn id="12" dur="1500" fill="hold"/>
                                        <p:tgtEl>
                                          <p:spTgt spid="15"/>
                                        </p:tgtEl>
                                        <p:attrNameLst>
                                          <p:attrName>ppt_h</p:attrName>
                                        </p:attrNameLst>
                                      </p:cBhvr>
                                      <p:tavLst>
                                        <p:tav tm="0">
                                          <p:val>
                                            <p:fltVal val="0"/>
                                          </p:val>
                                        </p:tav>
                                        <p:tav tm="100000">
                                          <p:val>
                                            <p:strVal val="#ppt_h"/>
                                          </p:val>
                                        </p:tav>
                                      </p:tavLst>
                                    </p:anim>
                                    <p:animEffect transition="in" filter="fade">
                                      <p:cBhvr>
                                        <p:cTn id="13"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5944" y="130450"/>
            <a:ext cx="8186056" cy="6448147"/>
          </a:xfrm>
        </p:spPr>
        <p:txBody>
          <a:bodyPr>
            <a:noAutofit/>
            <a:scene3d>
              <a:camera prst="orthographicFront"/>
              <a:lightRig rig="threePt" dir="t"/>
            </a:scene3d>
            <a:sp3d extrusionH="57150">
              <a:bevelT w="38100" h="38100"/>
            </a:sp3d>
          </a:bodyPr>
          <a:lstStyle/>
          <a:p>
            <a:r>
              <a:rPr lang="en-US" sz="4200" b="1" dirty="0">
                <a:ln>
                  <a:solidFill>
                    <a:schemeClr val="accent4">
                      <a:lumMod val="50000"/>
                    </a:schemeClr>
                  </a:solidFill>
                </a:ln>
                <a:solidFill>
                  <a:schemeClr val="accent4"/>
                </a:solidFill>
              </a:rPr>
              <a:t>Many people today know the symbolic 70</a:t>
            </a:r>
            <a:r>
              <a:rPr lang="en-US" sz="4200" b="1" baseline="30000" dirty="0">
                <a:ln>
                  <a:solidFill>
                    <a:schemeClr val="accent4">
                      <a:lumMod val="50000"/>
                    </a:schemeClr>
                  </a:solidFill>
                </a:ln>
                <a:solidFill>
                  <a:schemeClr val="accent4"/>
                </a:solidFill>
              </a:rPr>
              <a:t>th</a:t>
            </a:r>
            <a:r>
              <a:rPr lang="en-US" sz="4200" b="1" dirty="0">
                <a:ln>
                  <a:solidFill>
                    <a:schemeClr val="accent4">
                      <a:lumMod val="50000"/>
                    </a:schemeClr>
                  </a:solidFill>
                </a:ln>
                <a:solidFill>
                  <a:schemeClr val="accent4"/>
                </a:solidFill>
              </a:rPr>
              <a:t> week of Dan 9’s prophecy has something to do with pinpointing EXACTLY </a:t>
            </a:r>
            <a:br>
              <a:rPr lang="en-US" sz="4200" b="1" dirty="0">
                <a:ln>
                  <a:solidFill>
                    <a:schemeClr val="accent4">
                      <a:lumMod val="50000"/>
                    </a:schemeClr>
                  </a:solidFill>
                </a:ln>
                <a:solidFill>
                  <a:schemeClr val="accent4"/>
                </a:solidFill>
              </a:rPr>
            </a:br>
            <a:r>
              <a:rPr lang="en-US" sz="4200" b="1" dirty="0">
                <a:ln>
                  <a:solidFill>
                    <a:schemeClr val="accent4">
                      <a:lumMod val="50000"/>
                    </a:schemeClr>
                  </a:solidFill>
                </a:ln>
                <a:solidFill>
                  <a:srgbClr val="00FFFF"/>
                </a:solidFill>
              </a:rPr>
              <a:t>“Who” </a:t>
            </a:r>
            <a:r>
              <a:rPr lang="en-US" sz="4200" b="1" dirty="0">
                <a:ln>
                  <a:solidFill>
                    <a:schemeClr val="accent4">
                      <a:lumMod val="50000"/>
                    </a:schemeClr>
                  </a:solidFill>
                </a:ln>
                <a:solidFill>
                  <a:schemeClr val="accent4"/>
                </a:solidFill>
              </a:rPr>
              <a:t>the true Messiah is!   </a:t>
            </a:r>
          </a:p>
          <a:p>
            <a:r>
              <a:rPr lang="en-US" sz="4200" b="1" dirty="0">
                <a:ln>
                  <a:solidFill>
                    <a:schemeClr val="accent4">
                      <a:lumMod val="50000"/>
                    </a:schemeClr>
                  </a:solidFill>
                </a:ln>
                <a:solidFill>
                  <a:schemeClr val="accent2">
                    <a:lumMod val="60000"/>
                    <a:lumOff val="40000"/>
                  </a:schemeClr>
                </a:solidFill>
              </a:rPr>
              <a:t>This belief is grounded in the prophetic words </a:t>
            </a:r>
            <a:r>
              <a:rPr lang="en-US" sz="4200" b="1" dirty="0">
                <a:ln>
                  <a:solidFill>
                    <a:schemeClr val="accent4">
                      <a:lumMod val="50000"/>
                    </a:schemeClr>
                  </a:solidFill>
                </a:ln>
                <a:solidFill>
                  <a:srgbClr val="00B0F0"/>
                </a:solidFill>
              </a:rPr>
              <a:t>“midst of the week”</a:t>
            </a:r>
            <a:r>
              <a:rPr lang="en-US" sz="4200" b="1" dirty="0">
                <a:ln>
                  <a:solidFill>
                    <a:schemeClr val="accent4">
                      <a:lumMod val="50000"/>
                    </a:schemeClr>
                  </a:solidFill>
                </a:ln>
                <a:solidFill>
                  <a:schemeClr val="accent2">
                    <a:lumMod val="60000"/>
                    <a:lumOff val="40000"/>
                  </a:schemeClr>
                </a:solidFill>
              </a:rPr>
              <a:t> as the literal marker for </a:t>
            </a:r>
            <a:br>
              <a:rPr lang="en-US" sz="4200" b="1" dirty="0">
                <a:ln>
                  <a:solidFill>
                    <a:schemeClr val="accent4">
                      <a:lumMod val="50000"/>
                    </a:schemeClr>
                  </a:solidFill>
                </a:ln>
                <a:solidFill>
                  <a:schemeClr val="accent2">
                    <a:lumMod val="60000"/>
                    <a:lumOff val="40000"/>
                  </a:schemeClr>
                </a:solidFill>
              </a:rPr>
            </a:br>
            <a:r>
              <a:rPr lang="en-US" sz="4200" b="1" dirty="0">
                <a:ln>
                  <a:solidFill>
                    <a:schemeClr val="accent4">
                      <a:lumMod val="50000"/>
                    </a:schemeClr>
                  </a:solidFill>
                </a:ln>
                <a:solidFill>
                  <a:schemeClr val="accent2">
                    <a:lumMod val="60000"/>
                    <a:lumOff val="40000"/>
                  </a:schemeClr>
                </a:solidFill>
              </a:rPr>
              <a:t>the middle of 7 literal years.   </a:t>
            </a:r>
            <a:br>
              <a:rPr lang="en-US" sz="4200" b="1" dirty="0">
                <a:ln>
                  <a:solidFill>
                    <a:schemeClr val="accent4">
                      <a:lumMod val="50000"/>
                    </a:schemeClr>
                  </a:solidFill>
                </a:ln>
                <a:solidFill>
                  <a:schemeClr val="accent2">
                    <a:lumMod val="60000"/>
                    <a:lumOff val="40000"/>
                  </a:schemeClr>
                </a:solidFill>
              </a:rPr>
            </a:br>
            <a:r>
              <a:rPr lang="en-US" sz="4200" b="1" dirty="0">
                <a:ln>
                  <a:solidFill>
                    <a:schemeClr val="accent4">
                      <a:lumMod val="50000"/>
                    </a:schemeClr>
                  </a:solidFill>
                </a:ln>
                <a:solidFill>
                  <a:schemeClr val="accent2">
                    <a:lumMod val="60000"/>
                    <a:lumOff val="40000"/>
                  </a:schemeClr>
                </a:solidFill>
              </a:rPr>
              <a:t>This is by using Scriptural rules </a:t>
            </a:r>
            <a:br>
              <a:rPr lang="en-US" sz="4200" b="1" dirty="0">
                <a:ln>
                  <a:solidFill>
                    <a:schemeClr val="accent4">
                      <a:lumMod val="50000"/>
                    </a:schemeClr>
                  </a:solidFill>
                </a:ln>
                <a:solidFill>
                  <a:schemeClr val="accent2">
                    <a:lumMod val="60000"/>
                    <a:lumOff val="40000"/>
                  </a:schemeClr>
                </a:solidFill>
              </a:rPr>
            </a:br>
            <a:r>
              <a:rPr lang="en-US" sz="4200" b="1" dirty="0">
                <a:ln>
                  <a:solidFill>
                    <a:schemeClr val="accent4">
                      <a:lumMod val="50000"/>
                    </a:schemeClr>
                  </a:solidFill>
                </a:ln>
                <a:solidFill>
                  <a:schemeClr val="accent2">
                    <a:lumMod val="60000"/>
                    <a:lumOff val="40000"/>
                  </a:schemeClr>
                </a:solidFill>
              </a:rPr>
              <a:t>to interpret prophetic timelines.</a:t>
            </a:r>
          </a:p>
        </p:txBody>
      </p:sp>
      <p:sp>
        <p:nvSpPr>
          <p:cNvPr id="4" name="Slide Number Placeholder 3"/>
          <p:cNvSpPr>
            <a:spLocks noGrp="1"/>
          </p:cNvSpPr>
          <p:nvPr>
            <p:ph type="sldNum" sz="quarter" idx="12"/>
          </p:nvPr>
        </p:nvSpPr>
        <p:spPr>
          <a:xfrm>
            <a:off x="9309100" y="6396036"/>
            <a:ext cx="2743200" cy="365125"/>
          </a:xfrm>
        </p:spPr>
        <p:txBody>
          <a:bodyPr/>
          <a:lstStyle/>
          <a:p>
            <a:fld id="{CAB0B796-0BEC-434C-B7F9-2382C16E0666}" type="slidenum">
              <a:rPr lang="en-CA" smtClean="0">
                <a:solidFill>
                  <a:schemeClr val="bg1"/>
                </a:solidFill>
              </a:rPr>
              <a:t>3</a:t>
            </a:fld>
            <a:endParaRPr lang="en-CA" dirty="0">
              <a:solidFill>
                <a:schemeClr val="bg1"/>
              </a:solidFill>
            </a:endParaRPr>
          </a:p>
        </p:txBody>
      </p:sp>
    </p:spTree>
    <p:extLst>
      <p:ext uri="{BB962C8B-B14F-4D97-AF65-F5344CB8AC3E}">
        <p14:creationId xmlns:p14="http://schemas.microsoft.com/office/powerpoint/2010/main" val="4112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8100" y="2278697"/>
            <a:ext cx="4091940" cy="4173538"/>
          </a:xfrm>
          <a:gradFill flip="none" rotWithShape="1">
            <a:gsLst>
              <a:gs pos="11000">
                <a:srgbClr val="00FFFF"/>
              </a:gs>
              <a:gs pos="89000">
                <a:schemeClr val="tx1"/>
              </a:gs>
              <a:gs pos="56000">
                <a:schemeClr val="accent4">
                  <a:lumMod val="60000"/>
                  <a:lumOff val="40000"/>
                  <a:alpha val="59000"/>
                </a:schemeClr>
              </a:gs>
            </a:gsLst>
            <a:lin ang="13500000" scaled="1"/>
            <a:tileRect/>
          </a:gradFill>
          <a:scene3d>
            <a:camera prst="orthographicFront"/>
            <a:lightRig rig="threePt" dir="t"/>
          </a:scene3d>
          <a:sp3d>
            <a:bevelT/>
          </a:sp3d>
        </p:spPr>
        <p:txBody>
          <a:bodyPr>
            <a:normAutofit/>
            <a:sp3d extrusionH="57150">
              <a:bevelT w="38100" h="38100"/>
            </a:sp3d>
          </a:bodyPr>
          <a:lstStyle/>
          <a:p>
            <a:pPr marL="0" indent="0" algn="ctr">
              <a:lnSpc>
                <a:spcPct val="150000"/>
              </a:lnSpc>
              <a:buNone/>
            </a:pPr>
            <a:r>
              <a:rPr lang="en-US" sz="4400" b="1" dirty="0">
                <a:ln>
                  <a:solidFill>
                    <a:srgbClr val="002060"/>
                  </a:solidFill>
                </a:ln>
                <a:solidFill>
                  <a:schemeClr val="accent4">
                    <a:lumMod val="60000"/>
                    <a:lumOff val="40000"/>
                  </a:schemeClr>
                </a:solidFill>
                <a:latin typeface="Berlin Sans FB" panose="020E0602020502020306" pitchFamily="34" charset="0"/>
              </a:rPr>
              <a:t>Note: This rule </a:t>
            </a:r>
            <a:br>
              <a:rPr lang="en-US" sz="4400" b="1" dirty="0">
                <a:ln>
                  <a:solidFill>
                    <a:srgbClr val="002060"/>
                  </a:solidFill>
                </a:ln>
                <a:solidFill>
                  <a:schemeClr val="accent4">
                    <a:lumMod val="60000"/>
                    <a:lumOff val="40000"/>
                  </a:schemeClr>
                </a:solidFill>
                <a:latin typeface="Berlin Sans FB" panose="020E0602020502020306" pitchFamily="34" charset="0"/>
              </a:rPr>
            </a:br>
            <a:r>
              <a:rPr lang="en-US" sz="4400" b="1" dirty="0">
                <a:ln>
                  <a:solidFill>
                    <a:srgbClr val="002060"/>
                  </a:solidFill>
                </a:ln>
                <a:solidFill>
                  <a:schemeClr val="accent4">
                    <a:lumMod val="60000"/>
                    <a:lumOff val="40000"/>
                  </a:schemeClr>
                </a:solidFill>
                <a:latin typeface="Berlin Sans FB" panose="020E0602020502020306" pitchFamily="34" charset="0"/>
              </a:rPr>
              <a:t>has nothing </a:t>
            </a:r>
            <a:br>
              <a:rPr lang="en-US" sz="4400" b="1" dirty="0">
                <a:ln>
                  <a:solidFill>
                    <a:srgbClr val="002060"/>
                  </a:solidFill>
                </a:ln>
                <a:solidFill>
                  <a:schemeClr val="accent4">
                    <a:lumMod val="60000"/>
                    <a:lumOff val="40000"/>
                  </a:schemeClr>
                </a:solidFill>
                <a:latin typeface="Berlin Sans FB" panose="020E0602020502020306" pitchFamily="34" charset="0"/>
              </a:rPr>
            </a:br>
            <a:r>
              <a:rPr lang="en-US" sz="4400" b="1" dirty="0">
                <a:ln>
                  <a:solidFill>
                    <a:srgbClr val="002060"/>
                  </a:solidFill>
                </a:ln>
                <a:solidFill>
                  <a:schemeClr val="accent4">
                    <a:lumMod val="60000"/>
                    <a:lumOff val="40000"/>
                  </a:schemeClr>
                </a:solidFill>
                <a:latin typeface="Berlin Sans FB" panose="020E0602020502020306" pitchFamily="34" charset="0"/>
              </a:rPr>
              <a:t>to do with </a:t>
            </a:r>
            <a:br>
              <a:rPr lang="en-US" sz="4400" b="1" dirty="0">
                <a:ln>
                  <a:solidFill>
                    <a:srgbClr val="002060"/>
                  </a:solidFill>
                </a:ln>
                <a:solidFill>
                  <a:schemeClr val="accent4">
                    <a:lumMod val="60000"/>
                    <a:lumOff val="40000"/>
                  </a:schemeClr>
                </a:solidFill>
                <a:latin typeface="Berlin Sans FB" panose="020E0602020502020306" pitchFamily="34" charset="0"/>
              </a:rPr>
            </a:br>
            <a:r>
              <a:rPr lang="en-US" sz="4400" b="1" dirty="0">
                <a:ln>
                  <a:solidFill>
                    <a:srgbClr val="002060"/>
                  </a:solidFill>
                </a:ln>
                <a:solidFill>
                  <a:schemeClr val="accent4">
                    <a:lumMod val="60000"/>
                    <a:lumOff val="40000"/>
                  </a:schemeClr>
                </a:solidFill>
                <a:latin typeface="Berlin Sans FB" panose="020E0602020502020306" pitchFamily="34" charset="0"/>
              </a:rPr>
              <a:t>7 literal days.</a:t>
            </a:r>
            <a:endParaRPr lang="en-CA" sz="4400" b="1" dirty="0">
              <a:ln>
                <a:solidFill>
                  <a:srgbClr val="002060"/>
                </a:solidFill>
              </a:ln>
              <a:solidFill>
                <a:schemeClr val="accent4">
                  <a:lumMod val="60000"/>
                  <a:lumOff val="40000"/>
                </a:schemeClr>
              </a:solidFill>
              <a:latin typeface="Berlin Sans FB" panose="020E0602020502020306" pitchFamily="34" charset="0"/>
            </a:endParaRPr>
          </a:p>
        </p:txBody>
      </p:sp>
      <p:sp>
        <p:nvSpPr>
          <p:cNvPr id="4" name="Slide Number Placeholder 3"/>
          <p:cNvSpPr>
            <a:spLocks noGrp="1"/>
          </p:cNvSpPr>
          <p:nvPr>
            <p:ph type="sldNum" sz="quarter" idx="12"/>
          </p:nvPr>
        </p:nvSpPr>
        <p:spPr>
          <a:xfrm>
            <a:off x="9412001" y="6452235"/>
            <a:ext cx="2743200" cy="365125"/>
          </a:xfrm>
        </p:spPr>
        <p:txBody>
          <a:bodyPr/>
          <a:lstStyle/>
          <a:p>
            <a:fld id="{CAB0B796-0BEC-434C-B7F9-2382C16E0666}" type="slidenum">
              <a:rPr lang="en-CA" sz="1400" b="1" smtClean="0">
                <a:solidFill>
                  <a:schemeClr val="bg1"/>
                </a:solidFill>
              </a:rPr>
              <a:t>4</a:t>
            </a:fld>
            <a:endParaRPr lang="en-CA" sz="1400" b="1" dirty="0">
              <a:solidFill>
                <a:schemeClr val="bg1"/>
              </a:solidFill>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47759" y="5346700"/>
            <a:ext cx="1195606" cy="1196975"/>
          </a:xfrm>
          <a:prstGeom prst="rect">
            <a:avLst/>
          </a:prstGeom>
          <a:noFill/>
          <a:effectLst>
            <a:glow rad="457200">
              <a:schemeClr val="accent5">
                <a:lumMod val="20000"/>
                <a:lumOff val="80000"/>
                <a:alpha val="40000"/>
              </a:schemeClr>
            </a:glo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747759" y="612457"/>
            <a:ext cx="10517141" cy="1397000"/>
          </a:xfrm>
          <a:prstGeom prst="rect">
            <a:avLst/>
          </a:prstGeom>
          <a:gradFill flip="none" rotWithShape="1">
            <a:gsLst>
              <a:gs pos="11000">
                <a:srgbClr val="00FFFF"/>
              </a:gs>
              <a:gs pos="89000">
                <a:schemeClr val="tx1"/>
              </a:gs>
              <a:gs pos="56000">
                <a:schemeClr val="accent4">
                  <a:lumMod val="60000"/>
                  <a:lumOff val="40000"/>
                </a:schemeClr>
              </a:gs>
            </a:gsLst>
            <a:path path="shape">
              <a:fillToRect l="50000" t="50000" r="50000" b="50000"/>
            </a:path>
            <a:tileRect/>
          </a:gradFill>
          <a:scene3d>
            <a:camera prst="orthographicFront"/>
            <a:lightRig rig="threePt" dir="t"/>
          </a:scene3d>
          <a:sp3d>
            <a:bevelT/>
          </a:sp3d>
        </p:spPr>
        <p:txBody>
          <a:bodyPr vert="horz" lIns="91440" tIns="45720" rIns="91440" bIns="45720" rtlCol="0">
            <a:no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5400" b="1" dirty="0">
                <a:ln>
                  <a:solidFill>
                    <a:srgbClr val="002060"/>
                  </a:solidFill>
                </a:ln>
                <a:solidFill>
                  <a:schemeClr val="accent4">
                    <a:lumMod val="60000"/>
                    <a:lumOff val="40000"/>
                  </a:schemeClr>
                </a:solidFill>
                <a:latin typeface="Berlin Sans FB" panose="020E0602020502020306" pitchFamily="34" charset="0"/>
              </a:rPr>
              <a:t>This rule is thus established by: </a:t>
            </a:r>
            <a:endParaRPr lang="en-CA" sz="5400" b="1" dirty="0">
              <a:ln>
                <a:solidFill>
                  <a:srgbClr val="002060"/>
                </a:solidFill>
              </a:ln>
              <a:solidFill>
                <a:schemeClr val="accent4">
                  <a:lumMod val="60000"/>
                  <a:lumOff val="40000"/>
                </a:schemeClr>
              </a:solidFill>
              <a:latin typeface="Berlin Sans FB" panose="020E0602020502020306" pitchFamily="34" charset="0"/>
            </a:endParaRPr>
          </a:p>
        </p:txBody>
      </p:sp>
    </p:spTree>
    <p:extLst>
      <p:ext uri="{BB962C8B-B14F-4D97-AF65-F5344CB8AC3E}">
        <p14:creationId xmlns:p14="http://schemas.microsoft.com/office/powerpoint/2010/main" val="260934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00FFFF"/>
            </a:gs>
            <a:gs pos="3000">
              <a:srgbClr val="330E06"/>
            </a:gs>
            <a:gs pos="95000">
              <a:schemeClr val="tx1"/>
            </a:gs>
            <a:gs pos="56000">
              <a:schemeClr val="accent4">
                <a:lumMod val="60000"/>
                <a:lumOff val="40000"/>
                <a:alpha val="59000"/>
              </a:schemeClr>
            </a:gs>
          </a:gsLst>
          <a:lin ang="8100000" scaled="1"/>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09100" y="6396036"/>
            <a:ext cx="2743200" cy="365125"/>
          </a:xfrm>
        </p:spPr>
        <p:txBody>
          <a:bodyPr/>
          <a:lstStyle/>
          <a:p>
            <a:fld id="{CAB0B796-0BEC-434C-B7F9-2382C16E0666}" type="slidenum">
              <a:rPr lang="en-CA" sz="1400" b="1" smtClean="0">
                <a:solidFill>
                  <a:srgbClr val="803E10"/>
                </a:solidFill>
              </a:rPr>
              <a:t>5</a:t>
            </a:fld>
            <a:endParaRPr lang="en-CA" sz="1400" b="1" dirty="0">
              <a:solidFill>
                <a:srgbClr val="803E10"/>
              </a:solidFill>
            </a:endParaRPr>
          </a:p>
        </p:txBody>
      </p:sp>
      <p:sp>
        <p:nvSpPr>
          <p:cNvPr id="5" name="Content Placeholder 2"/>
          <p:cNvSpPr txBox="1">
            <a:spLocks/>
          </p:cNvSpPr>
          <p:nvPr/>
        </p:nvSpPr>
        <p:spPr>
          <a:xfrm>
            <a:off x="5716814" y="2227955"/>
            <a:ext cx="6246586" cy="3918585"/>
          </a:xfrm>
          <a:prstGeom prst="rect">
            <a:avLst/>
          </a:prstGeom>
        </p:spPr>
        <p:txBody>
          <a:bodyPr vert="horz" lIns="91440" tIns="45720" rIns="91440" bIns="45720" rtlCol="0">
            <a:normAutofit lnSpcReduction="10000"/>
            <a:scene3d>
              <a:camera prst="orthographicFront"/>
              <a:lightRig rig="threePt" dir="t"/>
            </a:scene3d>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symbolic meaning for the phrase</a:t>
            </a:r>
            <a:br>
              <a:rPr lang="en-US" dirty="0"/>
            </a:br>
            <a:r>
              <a:rPr lang="en-US" b="1" dirty="0">
                <a:solidFill>
                  <a:srgbClr val="C00000"/>
                </a:solidFill>
              </a:rPr>
              <a:t>“midst of the week” </a:t>
            </a:r>
            <a:r>
              <a:rPr lang="en-US" dirty="0"/>
              <a:t>is usually  understood as the </a:t>
            </a:r>
            <a:r>
              <a:rPr lang="en-US" b="1" dirty="0">
                <a:solidFill>
                  <a:srgbClr val="FF0000"/>
                </a:solidFill>
              </a:rPr>
              <a:t>“middle marker of time”</a:t>
            </a:r>
            <a:r>
              <a:rPr lang="en-US" dirty="0"/>
              <a:t> in a 7 year period, when the rule for a symbolic prophecy is applied – as </a:t>
            </a:r>
            <a:r>
              <a:rPr lang="en-US" b="1" dirty="0">
                <a:solidFill>
                  <a:srgbClr val="FF0000"/>
                </a:solidFill>
              </a:rPr>
              <a:t>“1 symbolic day = 1 literal year.”  </a:t>
            </a:r>
            <a:r>
              <a:rPr lang="en-US" dirty="0"/>
              <a:t>Thus:</a:t>
            </a:r>
          </a:p>
          <a:p>
            <a:r>
              <a:rPr lang="en-US" b="1" dirty="0">
                <a:solidFill>
                  <a:srgbClr val="FF0000"/>
                </a:solidFill>
              </a:rPr>
              <a:t>7 symbolic days = 7 literal years.  </a:t>
            </a:r>
          </a:p>
          <a:p>
            <a:r>
              <a:rPr lang="en-US" dirty="0"/>
              <a:t>Then the “midst of this literal 7 years” </a:t>
            </a:r>
            <a:br>
              <a:rPr lang="en-US" dirty="0"/>
            </a:br>
            <a:r>
              <a:rPr lang="en-US" dirty="0"/>
              <a:t>will be at the 3½ year marker where </a:t>
            </a:r>
            <a:r>
              <a:rPr lang="en-US" b="1" dirty="0">
                <a:solidFill>
                  <a:srgbClr val="0070C0"/>
                </a:solidFill>
              </a:rPr>
              <a:t>Yahusha</a:t>
            </a:r>
            <a:r>
              <a:rPr lang="en-US" dirty="0"/>
              <a:t> was to be “cut off.”</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767" y="2320795"/>
            <a:ext cx="3952874" cy="2964656"/>
          </a:xfrm>
          <a:prstGeom prst="rect">
            <a:avLst/>
          </a:prstGeom>
          <a:scene3d>
            <a:camera prst="orthographicFront"/>
            <a:lightRig rig="threePt" dir="t"/>
          </a:scene3d>
          <a:sp3d>
            <a:bevelT w="152400" h="50800" prst="softRound"/>
          </a:sp3d>
        </p:spPr>
      </p:pic>
      <p:sp>
        <p:nvSpPr>
          <p:cNvPr id="6" name="Title 1"/>
          <p:cNvSpPr txBox="1">
            <a:spLocks/>
          </p:cNvSpPr>
          <p:nvPr/>
        </p:nvSpPr>
        <p:spPr>
          <a:xfrm>
            <a:off x="317500" y="14066"/>
            <a:ext cx="11557000" cy="790575"/>
          </a:xfrm>
          <a:prstGeom prst="rect">
            <a:avLst/>
          </a:prstGeom>
        </p:spPr>
        <p:txBody>
          <a:bodyPr vert="horz" lIns="91440" tIns="45720" rIns="91440" bIns="45720" rtlCol="0" anchor="ctr">
            <a:normAutofit fontScale="925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solidFill>
                  <a:schemeClr val="accent2">
                    <a:lumMod val="50000"/>
                  </a:schemeClr>
                </a:solidFill>
                <a:latin typeface="Arial Rounded MT Bold" panose="020F0704030504030204" pitchFamily="34" charset="0"/>
              </a:rPr>
              <a:t>S</a:t>
            </a:r>
            <a:r>
              <a:rPr lang="en-US" b="1" dirty="0">
                <a:solidFill>
                  <a:schemeClr val="accent2">
                    <a:lumMod val="50000"/>
                  </a:schemeClr>
                </a:solidFill>
                <a:latin typeface="Arial Rounded MT Bold" panose="020F0704030504030204" pitchFamily="34" charset="0"/>
              </a:rPr>
              <a:t>y</a:t>
            </a:r>
            <a:r>
              <a:rPr lang="en-US" b="1" u="sng" dirty="0">
                <a:solidFill>
                  <a:schemeClr val="accent2">
                    <a:lumMod val="50000"/>
                  </a:schemeClr>
                </a:solidFill>
                <a:latin typeface="Arial Rounded MT Bold" panose="020F0704030504030204" pitchFamily="34" charset="0"/>
              </a:rPr>
              <a:t>mbolic</a:t>
            </a:r>
            <a:r>
              <a:rPr lang="en-US" b="1" dirty="0">
                <a:solidFill>
                  <a:schemeClr val="accent2">
                    <a:lumMod val="50000"/>
                  </a:schemeClr>
                </a:solidFill>
                <a:latin typeface="Arial Rounded MT Bold" panose="020F0704030504030204" pitchFamily="34" charset="0"/>
              </a:rPr>
              <a:t> Calculation:  </a:t>
            </a:r>
            <a:r>
              <a:rPr lang="en-US" b="1" dirty="0">
                <a:solidFill>
                  <a:srgbClr val="FF0000"/>
                </a:solidFill>
                <a:latin typeface="Arial Rounded MT Bold" panose="020F0704030504030204" pitchFamily="34" charset="0"/>
              </a:rPr>
              <a:t>“midst of the week”</a:t>
            </a:r>
            <a:endParaRPr lang="en-CA" b="1" dirty="0">
              <a:solidFill>
                <a:srgbClr val="FF0000"/>
              </a:solidFill>
              <a:latin typeface="Arial Rounded MT Bold" panose="020F07040305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80224928"/>
              </p:ext>
            </p:extLst>
          </p:nvPr>
        </p:nvGraphicFramePr>
        <p:xfrm>
          <a:off x="609601" y="1100369"/>
          <a:ext cx="11074399" cy="559297"/>
        </p:xfrm>
        <a:graphic>
          <a:graphicData uri="http://schemas.openxmlformats.org/drawingml/2006/table">
            <a:tbl>
              <a:tblPr firstRow="1" bandRow="1">
                <a:tableStyleId>{616DA210-FB5B-4158-B5E0-FEB733F419BA}</a:tableStyleId>
              </a:tblPr>
              <a:tblGrid>
                <a:gridCol w="1582057">
                  <a:extLst>
                    <a:ext uri="{9D8B030D-6E8A-4147-A177-3AD203B41FA5}">
                      <a16:colId xmlns:a16="http://schemas.microsoft.com/office/drawing/2014/main" xmlns="" val="20000"/>
                    </a:ext>
                  </a:extLst>
                </a:gridCol>
                <a:gridCol w="1582057">
                  <a:extLst>
                    <a:ext uri="{9D8B030D-6E8A-4147-A177-3AD203B41FA5}">
                      <a16:colId xmlns:a16="http://schemas.microsoft.com/office/drawing/2014/main" xmlns="" val="20001"/>
                    </a:ext>
                  </a:extLst>
                </a:gridCol>
                <a:gridCol w="1582057">
                  <a:extLst>
                    <a:ext uri="{9D8B030D-6E8A-4147-A177-3AD203B41FA5}">
                      <a16:colId xmlns:a16="http://schemas.microsoft.com/office/drawing/2014/main" xmlns="" val="20002"/>
                    </a:ext>
                  </a:extLst>
                </a:gridCol>
                <a:gridCol w="1582057">
                  <a:extLst>
                    <a:ext uri="{9D8B030D-6E8A-4147-A177-3AD203B41FA5}">
                      <a16:colId xmlns:a16="http://schemas.microsoft.com/office/drawing/2014/main" xmlns="" val="20003"/>
                    </a:ext>
                  </a:extLst>
                </a:gridCol>
                <a:gridCol w="1582057">
                  <a:extLst>
                    <a:ext uri="{9D8B030D-6E8A-4147-A177-3AD203B41FA5}">
                      <a16:colId xmlns:a16="http://schemas.microsoft.com/office/drawing/2014/main" xmlns="" val="20004"/>
                    </a:ext>
                  </a:extLst>
                </a:gridCol>
                <a:gridCol w="1582057">
                  <a:extLst>
                    <a:ext uri="{9D8B030D-6E8A-4147-A177-3AD203B41FA5}">
                      <a16:colId xmlns:a16="http://schemas.microsoft.com/office/drawing/2014/main" xmlns="" val="20005"/>
                    </a:ext>
                  </a:extLst>
                </a:gridCol>
                <a:gridCol w="1582057">
                  <a:extLst>
                    <a:ext uri="{9D8B030D-6E8A-4147-A177-3AD203B41FA5}">
                      <a16:colId xmlns:a16="http://schemas.microsoft.com/office/drawing/2014/main" xmlns="" val="20006"/>
                    </a:ext>
                  </a:extLst>
                </a:gridCol>
              </a:tblGrid>
              <a:tr h="559297">
                <a:tc>
                  <a:txBody>
                    <a:bodyPr/>
                    <a:lstStyle/>
                    <a:p>
                      <a:pPr algn="ctr"/>
                      <a:r>
                        <a:rPr lang="en-US" sz="2800" dirty="0">
                          <a:ln>
                            <a:solidFill>
                              <a:srgbClr val="002060"/>
                            </a:solidFill>
                          </a:ln>
                          <a:solidFill>
                            <a:schemeClr val="accent6">
                              <a:lumMod val="50000"/>
                            </a:schemeClr>
                          </a:solidFill>
                        </a:rPr>
                        <a:t>1</a:t>
                      </a:r>
                      <a:r>
                        <a:rPr lang="en-US" sz="2800" baseline="30000" dirty="0">
                          <a:ln>
                            <a:solidFill>
                              <a:srgbClr val="002060"/>
                            </a:solidFill>
                          </a:ln>
                          <a:solidFill>
                            <a:schemeClr val="accent6">
                              <a:lumMod val="50000"/>
                            </a:schemeClr>
                          </a:solidFill>
                        </a:rPr>
                        <a:t>st</a:t>
                      </a:r>
                      <a:r>
                        <a:rPr lang="en-US" sz="2800" dirty="0">
                          <a:ln>
                            <a:solidFill>
                              <a:srgbClr val="002060"/>
                            </a:solidFill>
                          </a:ln>
                          <a:solidFill>
                            <a:schemeClr val="accent6">
                              <a:lumMod val="50000"/>
                            </a:schemeClr>
                          </a:solidFill>
                        </a:rPr>
                        <a:t> </a:t>
                      </a:r>
                      <a:r>
                        <a:rPr lang="en-US" sz="2800" dirty="0" err="1">
                          <a:ln>
                            <a:solidFill>
                              <a:srgbClr val="002060"/>
                            </a:solidFill>
                          </a:ln>
                          <a:solidFill>
                            <a:schemeClr val="accent6">
                              <a:lumMod val="50000"/>
                            </a:schemeClr>
                          </a:solidFill>
                        </a:rPr>
                        <a:t>Yr</a:t>
                      </a:r>
                      <a:endParaRPr lang="en-CA" sz="2800" dirty="0">
                        <a:ln>
                          <a:solidFill>
                            <a:srgbClr val="002060"/>
                          </a:solidFill>
                        </a:ln>
                        <a:solidFill>
                          <a:schemeClr val="accent6">
                            <a:lumMod val="50000"/>
                          </a:schemeClr>
                        </a:solidFill>
                      </a:endParaRPr>
                    </a:p>
                  </a:txBody>
                  <a:tcPr>
                    <a:cell3D prstMaterial="dkEdge">
                      <a:bevel/>
                      <a:lightRig rig="flood" dir="t"/>
                    </a:cell3D>
                    <a:solidFill>
                      <a:schemeClr val="accent6">
                        <a:lumMod val="40000"/>
                        <a:lumOff val="60000"/>
                      </a:schemeClr>
                    </a:solidFill>
                  </a:tcPr>
                </a:tc>
                <a:tc>
                  <a:txBody>
                    <a:bodyPr/>
                    <a:lstStyle/>
                    <a:p>
                      <a:pPr algn="ctr"/>
                      <a:r>
                        <a:rPr lang="en-US" sz="2800" dirty="0">
                          <a:ln>
                            <a:solidFill>
                              <a:srgbClr val="002060"/>
                            </a:solidFill>
                          </a:ln>
                          <a:solidFill>
                            <a:schemeClr val="accent6">
                              <a:lumMod val="50000"/>
                            </a:schemeClr>
                          </a:solidFill>
                        </a:rPr>
                        <a:t>2</a:t>
                      </a:r>
                      <a:r>
                        <a:rPr lang="en-US" sz="2800" baseline="30000" dirty="0">
                          <a:ln>
                            <a:solidFill>
                              <a:srgbClr val="002060"/>
                            </a:solidFill>
                          </a:ln>
                          <a:solidFill>
                            <a:schemeClr val="accent6">
                              <a:lumMod val="50000"/>
                            </a:schemeClr>
                          </a:solidFill>
                        </a:rPr>
                        <a:t>nd</a:t>
                      </a:r>
                      <a:r>
                        <a:rPr lang="en-US" sz="2800" dirty="0">
                          <a:ln>
                            <a:solidFill>
                              <a:srgbClr val="002060"/>
                            </a:solidFill>
                          </a:ln>
                          <a:solidFill>
                            <a:schemeClr val="accent6">
                              <a:lumMod val="50000"/>
                            </a:schemeClr>
                          </a:solidFill>
                        </a:rPr>
                        <a:t> </a:t>
                      </a:r>
                      <a:r>
                        <a:rPr lang="en-US" sz="2800" dirty="0" err="1">
                          <a:ln>
                            <a:solidFill>
                              <a:srgbClr val="002060"/>
                            </a:solidFill>
                          </a:ln>
                          <a:solidFill>
                            <a:schemeClr val="accent6">
                              <a:lumMod val="50000"/>
                            </a:schemeClr>
                          </a:solidFill>
                        </a:rPr>
                        <a:t>Yr</a:t>
                      </a:r>
                      <a:endParaRPr lang="en-CA" sz="2800" dirty="0">
                        <a:ln>
                          <a:solidFill>
                            <a:srgbClr val="002060"/>
                          </a:solidFill>
                        </a:ln>
                        <a:solidFill>
                          <a:schemeClr val="accent6">
                            <a:lumMod val="50000"/>
                          </a:schemeClr>
                        </a:solidFill>
                      </a:endParaRPr>
                    </a:p>
                  </a:txBody>
                  <a:tcPr>
                    <a:cell3D prstMaterial="dkEdge">
                      <a:bevel/>
                      <a:lightRig rig="flood" dir="t"/>
                    </a:cell3D>
                    <a:solidFill>
                      <a:schemeClr val="accent6">
                        <a:lumMod val="60000"/>
                        <a:lumOff val="40000"/>
                      </a:schemeClr>
                    </a:solidFill>
                  </a:tcPr>
                </a:tc>
                <a:tc>
                  <a:txBody>
                    <a:bodyPr/>
                    <a:lstStyle/>
                    <a:p>
                      <a:pPr algn="ctr"/>
                      <a:r>
                        <a:rPr lang="en-US" sz="2800" dirty="0">
                          <a:ln>
                            <a:solidFill>
                              <a:srgbClr val="002060"/>
                            </a:solidFill>
                          </a:ln>
                          <a:solidFill>
                            <a:schemeClr val="bg1"/>
                          </a:solidFill>
                        </a:rPr>
                        <a:t>3</a:t>
                      </a:r>
                      <a:r>
                        <a:rPr lang="en-US" sz="2800" baseline="30000" dirty="0">
                          <a:ln>
                            <a:solidFill>
                              <a:srgbClr val="002060"/>
                            </a:solidFill>
                          </a:ln>
                          <a:solidFill>
                            <a:schemeClr val="bg1"/>
                          </a:solidFill>
                        </a:rPr>
                        <a:t>rd</a:t>
                      </a:r>
                      <a:r>
                        <a:rPr lang="en-US" sz="2800" dirty="0">
                          <a:ln>
                            <a:solidFill>
                              <a:srgbClr val="002060"/>
                            </a:solidFill>
                          </a:ln>
                          <a:solidFill>
                            <a:schemeClr val="bg1"/>
                          </a:solidFill>
                        </a:rPr>
                        <a:t> </a:t>
                      </a:r>
                      <a:r>
                        <a:rPr lang="en-US" sz="2800" dirty="0" err="1">
                          <a:ln>
                            <a:solidFill>
                              <a:srgbClr val="002060"/>
                            </a:solidFill>
                          </a:ln>
                          <a:solidFill>
                            <a:schemeClr val="bg1"/>
                          </a:solidFill>
                        </a:rPr>
                        <a:t>Yr</a:t>
                      </a:r>
                      <a:endParaRPr lang="en-CA" sz="2800" dirty="0">
                        <a:ln>
                          <a:solidFill>
                            <a:srgbClr val="002060"/>
                          </a:solidFill>
                        </a:ln>
                        <a:solidFill>
                          <a:schemeClr val="bg1"/>
                        </a:solidFill>
                      </a:endParaRPr>
                    </a:p>
                  </a:txBody>
                  <a:tcPr>
                    <a:cell3D prstMaterial="dkEdge">
                      <a:bevel/>
                      <a:lightRig rig="flood" dir="t"/>
                    </a:cell3D>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n>
                            <a:solidFill>
                              <a:srgbClr val="002060"/>
                            </a:solidFill>
                          </a:ln>
                          <a:solidFill>
                            <a:schemeClr val="bg1"/>
                          </a:solidFill>
                        </a:rPr>
                        <a:t>4</a:t>
                      </a:r>
                      <a:r>
                        <a:rPr lang="en-US" sz="2800" baseline="30000" dirty="0">
                          <a:ln>
                            <a:solidFill>
                              <a:srgbClr val="002060"/>
                            </a:solidFill>
                          </a:ln>
                          <a:solidFill>
                            <a:schemeClr val="bg1"/>
                          </a:solidFill>
                        </a:rPr>
                        <a:t>th   </a:t>
                      </a:r>
                      <a:r>
                        <a:rPr lang="en-US" sz="2800" dirty="0" err="1">
                          <a:ln>
                            <a:solidFill>
                              <a:srgbClr val="002060"/>
                            </a:solidFill>
                          </a:ln>
                          <a:solidFill>
                            <a:schemeClr val="bg1"/>
                          </a:solidFill>
                        </a:rPr>
                        <a:t>Yr</a:t>
                      </a:r>
                      <a:endParaRPr lang="en-CA" sz="2800" dirty="0">
                        <a:ln>
                          <a:solidFill>
                            <a:srgbClr val="002060"/>
                          </a:solidFill>
                        </a:ln>
                        <a:solidFill>
                          <a:schemeClr val="bg1"/>
                        </a:solidFill>
                      </a:endParaRPr>
                    </a:p>
                  </a:txBody>
                  <a:tcPr>
                    <a:cell3D prstMaterial="dkEdge">
                      <a:bevel/>
                      <a:lightRig rig="flood" dir="t"/>
                    </a:cell3D>
                    <a:gradFill flip="none" rotWithShape="1">
                      <a:gsLst>
                        <a:gs pos="52000">
                          <a:srgbClr val="FF0000"/>
                        </a:gs>
                        <a:gs pos="40000">
                          <a:srgbClr val="00B050"/>
                        </a:gs>
                        <a:gs pos="48000">
                          <a:srgbClr val="FF0000"/>
                        </a:gs>
                        <a:gs pos="64000">
                          <a:schemeClr val="accent5">
                            <a:lumMod val="75000"/>
                          </a:schemeClr>
                        </a:gs>
                        <a:gs pos="100000">
                          <a:schemeClr val="accent5">
                            <a:lumMod val="75000"/>
                          </a:schemeClr>
                        </a:gs>
                      </a:gsLst>
                      <a:lin ang="0" scaled="1"/>
                      <a:tileRect/>
                    </a:gradFill>
                  </a:tcPr>
                </a:tc>
                <a:tc>
                  <a:txBody>
                    <a:bodyPr/>
                    <a:lstStyle/>
                    <a:p>
                      <a:pPr algn="ctr"/>
                      <a:r>
                        <a:rPr lang="en-US" sz="2800" dirty="0">
                          <a:ln>
                            <a:solidFill>
                              <a:srgbClr val="002060"/>
                            </a:solidFill>
                          </a:ln>
                          <a:solidFill>
                            <a:schemeClr val="bg1"/>
                          </a:solidFill>
                        </a:rPr>
                        <a:t>5</a:t>
                      </a:r>
                      <a:r>
                        <a:rPr lang="en-US" sz="2800" baseline="30000" dirty="0">
                          <a:ln>
                            <a:solidFill>
                              <a:srgbClr val="002060"/>
                            </a:solidFill>
                          </a:ln>
                          <a:solidFill>
                            <a:schemeClr val="bg1"/>
                          </a:solidFill>
                        </a:rPr>
                        <a:t>th</a:t>
                      </a:r>
                      <a:r>
                        <a:rPr lang="en-US" sz="2800" dirty="0">
                          <a:ln>
                            <a:solidFill>
                              <a:srgbClr val="002060"/>
                            </a:solidFill>
                          </a:ln>
                          <a:solidFill>
                            <a:schemeClr val="bg1"/>
                          </a:solidFill>
                        </a:rPr>
                        <a:t> </a:t>
                      </a:r>
                      <a:r>
                        <a:rPr lang="en-US" sz="2800" dirty="0" err="1">
                          <a:ln>
                            <a:solidFill>
                              <a:srgbClr val="002060"/>
                            </a:solidFill>
                          </a:ln>
                          <a:solidFill>
                            <a:schemeClr val="bg1"/>
                          </a:solidFill>
                        </a:rPr>
                        <a:t>Yr</a:t>
                      </a:r>
                      <a:endParaRPr lang="en-CA" sz="2800" dirty="0">
                        <a:ln>
                          <a:solidFill>
                            <a:srgbClr val="002060"/>
                          </a:solidFill>
                        </a:ln>
                        <a:solidFill>
                          <a:schemeClr val="bg1"/>
                        </a:solidFill>
                      </a:endParaRPr>
                    </a:p>
                  </a:txBody>
                  <a:tcPr>
                    <a:cell3D prstMaterial="dkEdge">
                      <a:bevel/>
                      <a:lightRig rig="flood" dir="t"/>
                    </a:cell3D>
                    <a:solidFill>
                      <a:schemeClr val="accent5">
                        <a:lumMod val="75000"/>
                      </a:schemeClr>
                    </a:solidFill>
                  </a:tcPr>
                </a:tc>
                <a:tc>
                  <a:txBody>
                    <a:bodyPr/>
                    <a:lstStyle/>
                    <a:p>
                      <a:pPr algn="ctr"/>
                      <a:r>
                        <a:rPr lang="en-US" sz="2800" dirty="0">
                          <a:ln>
                            <a:solidFill>
                              <a:srgbClr val="002060"/>
                            </a:solidFill>
                          </a:ln>
                          <a:solidFill>
                            <a:schemeClr val="accent5">
                              <a:lumMod val="50000"/>
                            </a:schemeClr>
                          </a:solidFill>
                        </a:rPr>
                        <a:t>6</a:t>
                      </a:r>
                      <a:r>
                        <a:rPr lang="en-US" sz="2800" baseline="30000" dirty="0">
                          <a:ln>
                            <a:solidFill>
                              <a:srgbClr val="002060"/>
                            </a:solidFill>
                          </a:ln>
                          <a:solidFill>
                            <a:schemeClr val="accent5">
                              <a:lumMod val="50000"/>
                            </a:schemeClr>
                          </a:solidFill>
                        </a:rPr>
                        <a:t>th</a:t>
                      </a:r>
                      <a:r>
                        <a:rPr lang="en-US" sz="2800" dirty="0">
                          <a:ln>
                            <a:solidFill>
                              <a:srgbClr val="002060"/>
                            </a:solidFill>
                          </a:ln>
                          <a:solidFill>
                            <a:schemeClr val="accent5">
                              <a:lumMod val="50000"/>
                            </a:schemeClr>
                          </a:solidFill>
                        </a:rPr>
                        <a:t> </a:t>
                      </a:r>
                      <a:r>
                        <a:rPr lang="en-US" sz="2800" dirty="0" err="1">
                          <a:ln>
                            <a:solidFill>
                              <a:srgbClr val="002060"/>
                            </a:solidFill>
                          </a:ln>
                          <a:solidFill>
                            <a:schemeClr val="accent5">
                              <a:lumMod val="50000"/>
                            </a:schemeClr>
                          </a:solidFill>
                        </a:rPr>
                        <a:t>Yr</a:t>
                      </a:r>
                      <a:endParaRPr lang="en-CA" sz="2800" dirty="0">
                        <a:ln>
                          <a:solidFill>
                            <a:srgbClr val="002060"/>
                          </a:solidFill>
                        </a:ln>
                        <a:solidFill>
                          <a:schemeClr val="accent5">
                            <a:lumMod val="50000"/>
                          </a:schemeClr>
                        </a:solidFill>
                      </a:endParaRPr>
                    </a:p>
                  </a:txBody>
                  <a:tcPr>
                    <a:cell3D prstMaterial="dkEdge">
                      <a:bevel/>
                      <a:lightRig rig="flood" dir="t"/>
                    </a:cell3D>
                    <a:solidFill>
                      <a:schemeClr val="accent5">
                        <a:lumMod val="60000"/>
                        <a:lumOff val="40000"/>
                      </a:schemeClr>
                    </a:solidFill>
                  </a:tcPr>
                </a:tc>
                <a:tc>
                  <a:txBody>
                    <a:bodyPr/>
                    <a:lstStyle/>
                    <a:p>
                      <a:pPr algn="ctr"/>
                      <a:r>
                        <a:rPr lang="en-US" sz="2800" dirty="0">
                          <a:ln>
                            <a:solidFill>
                              <a:srgbClr val="002060"/>
                            </a:solidFill>
                          </a:ln>
                          <a:solidFill>
                            <a:schemeClr val="accent5">
                              <a:lumMod val="50000"/>
                            </a:schemeClr>
                          </a:solidFill>
                        </a:rPr>
                        <a:t>7</a:t>
                      </a:r>
                      <a:r>
                        <a:rPr lang="en-US" sz="2800" baseline="30000" dirty="0">
                          <a:ln>
                            <a:solidFill>
                              <a:srgbClr val="002060"/>
                            </a:solidFill>
                          </a:ln>
                          <a:solidFill>
                            <a:schemeClr val="accent5">
                              <a:lumMod val="50000"/>
                            </a:schemeClr>
                          </a:solidFill>
                        </a:rPr>
                        <a:t>th</a:t>
                      </a:r>
                      <a:r>
                        <a:rPr lang="en-US" sz="2800" dirty="0">
                          <a:ln>
                            <a:solidFill>
                              <a:srgbClr val="002060"/>
                            </a:solidFill>
                          </a:ln>
                          <a:solidFill>
                            <a:schemeClr val="accent5">
                              <a:lumMod val="50000"/>
                            </a:schemeClr>
                          </a:solidFill>
                        </a:rPr>
                        <a:t> </a:t>
                      </a:r>
                      <a:r>
                        <a:rPr lang="en-US" sz="2800" dirty="0" err="1">
                          <a:ln>
                            <a:solidFill>
                              <a:srgbClr val="002060"/>
                            </a:solidFill>
                          </a:ln>
                          <a:solidFill>
                            <a:schemeClr val="accent5">
                              <a:lumMod val="50000"/>
                            </a:schemeClr>
                          </a:solidFill>
                        </a:rPr>
                        <a:t>Yr</a:t>
                      </a:r>
                      <a:endParaRPr lang="en-CA" sz="2800" dirty="0">
                        <a:ln>
                          <a:solidFill>
                            <a:srgbClr val="002060"/>
                          </a:solidFill>
                        </a:ln>
                        <a:solidFill>
                          <a:schemeClr val="accent5">
                            <a:lumMod val="50000"/>
                          </a:schemeClr>
                        </a:solidFill>
                      </a:endParaRPr>
                    </a:p>
                  </a:txBody>
                  <a:tcPr>
                    <a:cell3D prstMaterial="dkEdge">
                      <a:bevel/>
                      <a:lightRig rig="flood" dir="t"/>
                    </a:cell3D>
                    <a:solidFill>
                      <a:schemeClr val="accent5">
                        <a:lumMod val="40000"/>
                        <a:lumOff val="60000"/>
                      </a:schemeClr>
                    </a:solidFill>
                  </a:tcPr>
                </a:tc>
                <a:extLst>
                  <a:ext uri="{0D108BD9-81ED-4DB2-BD59-A6C34878D82A}">
                    <a16:rowId xmlns:a16="http://schemas.microsoft.com/office/drawing/2014/main" xmlns="" val="10000"/>
                  </a:ext>
                </a:extLst>
              </a:tr>
            </a:tbl>
          </a:graphicData>
        </a:graphic>
      </p:graphicFrame>
      <p:sp>
        <p:nvSpPr>
          <p:cNvPr id="9" name="Left Bracket 8"/>
          <p:cNvSpPr/>
          <p:nvPr/>
        </p:nvSpPr>
        <p:spPr>
          <a:xfrm rot="16200000">
            <a:off x="3186341" y="-858474"/>
            <a:ext cx="450305" cy="5515067"/>
          </a:xfrm>
          <a:prstGeom prst="leftBracket">
            <a:avLst>
              <a:gd name="adj" fmla="val 140324"/>
            </a:avLst>
          </a:prstGeom>
          <a:noFill/>
          <a:ln w="57150">
            <a:gradFill>
              <a:gsLst>
                <a:gs pos="0">
                  <a:schemeClr val="accent6">
                    <a:lumMod val="50000"/>
                  </a:schemeClr>
                </a:gs>
                <a:gs pos="48000">
                  <a:schemeClr val="accent6">
                    <a:lumMod val="75000"/>
                  </a:schemeClr>
                </a:gs>
                <a:gs pos="85000">
                  <a:schemeClr val="accent6">
                    <a:lumMod val="60000"/>
                    <a:lumOff val="40000"/>
                  </a:schemeClr>
                </a:gs>
                <a:gs pos="100000">
                  <a:srgbClr val="FF0000"/>
                </a:gs>
              </a:gsLst>
              <a:lin ang="5400000" scaled="1"/>
            </a:gra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en-US" sz="2800" b="1" dirty="0">
                <a:solidFill>
                  <a:schemeClr val="accent6">
                    <a:lumMod val="50000"/>
                  </a:schemeClr>
                </a:solidFill>
              </a:rPr>
              <a:t>3½ Years</a:t>
            </a:r>
            <a:endParaRPr lang="en-CA" sz="2800" b="1" dirty="0">
              <a:solidFill>
                <a:schemeClr val="accent6">
                  <a:lumMod val="50000"/>
                </a:schemeClr>
              </a:solidFill>
            </a:endParaRPr>
          </a:p>
        </p:txBody>
      </p:sp>
      <p:sp>
        <p:nvSpPr>
          <p:cNvPr id="10" name="Left Bracket 9"/>
          <p:cNvSpPr/>
          <p:nvPr/>
        </p:nvSpPr>
        <p:spPr>
          <a:xfrm rot="16200000" flipV="1">
            <a:off x="8709301" y="-828266"/>
            <a:ext cx="450305" cy="5461000"/>
          </a:xfrm>
          <a:prstGeom prst="leftBracket">
            <a:avLst>
              <a:gd name="adj" fmla="val 140324"/>
            </a:avLst>
          </a:prstGeom>
          <a:noFill/>
          <a:ln w="57150">
            <a:gradFill>
              <a:gsLst>
                <a:gs pos="0">
                  <a:schemeClr val="accent5">
                    <a:lumMod val="75000"/>
                  </a:schemeClr>
                </a:gs>
                <a:gs pos="48000">
                  <a:schemeClr val="accent5">
                    <a:lumMod val="75000"/>
                  </a:schemeClr>
                </a:gs>
                <a:gs pos="85000">
                  <a:schemeClr val="accent5">
                    <a:lumMod val="60000"/>
                    <a:lumOff val="40000"/>
                  </a:schemeClr>
                </a:gs>
                <a:gs pos="100000">
                  <a:srgbClr val="FF0000"/>
                </a:gs>
              </a:gsLst>
              <a:lin ang="5400000" scaled="1"/>
            </a:gra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800" b="1" dirty="0">
                <a:solidFill>
                  <a:schemeClr val="accent5">
                    <a:lumMod val="50000"/>
                  </a:schemeClr>
                </a:solidFill>
              </a:rPr>
              <a:t>3½ Years</a:t>
            </a:r>
            <a:endParaRPr lang="en-CA" sz="2800" b="1" dirty="0">
              <a:solidFill>
                <a:schemeClr val="accent5">
                  <a:lumMod val="50000"/>
                </a:schemeClr>
              </a:solidFill>
            </a:endParaRPr>
          </a:p>
        </p:txBody>
      </p:sp>
      <p:cxnSp>
        <p:nvCxnSpPr>
          <p:cNvPr id="12" name="Straight Connector 11"/>
          <p:cNvCxnSpPr/>
          <p:nvPr/>
        </p:nvCxnSpPr>
        <p:spPr>
          <a:xfrm flipV="1">
            <a:off x="6188810" y="885376"/>
            <a:ext cx="0" cy="1121905"/>
          </a:xfrm>
          <a:prstGeom prst="line">
            <a:avLst/>
          </a:prstGeom>
          <a:ln w="57150">
            <a:solidFill>
              <a:srgbClr val="FF0000"/>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931" y="4817488"/>
            <a:ext cx="2198914" cy="1083365"/>
          </a:xfrm>
          <a:prstGeom prst="rect">
            <a:avLst/>
          </a:prstGeom>
          <a:effectLst>
            <a:glow rad="482600">
              <a:schemeClr val="bg1">
                <a:alpha val="29000"/>
              </a:schemeClr>
            </a:glow>
          </a:effectLst>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17500" y="4288016"/>
            <a:ext cx="1828800" cy="1828800"/>
          </a:xfrm>
          <a:prstGeom prst="rect">
            <a:avLst/>
          </a:prstGeom>
          <a:effectLst>
            <a:glow rad="762000">
              <a:schemeClr val="bg1">
                <a:alpha val="71000"/>
              </a:schemeClr>
            </a:glow>
          </a:effectLst>
        </p:spPr>
      </p:pic>
      <p:sp>
        <p:nvSpPr>
          <p:cNvPr id="15" name="Content Placeholder 2"/>
          <p:cNvSpPr txBox="1">
            <a:spLocks/>
          </p:cNvSpPr>
          <p:nvPr/>
        </p:nvSpPr>
        <p:spPr>
          <a:xfrm>
            <a:off x="1677648" y="4379524"/>
            <a:ext cx="2074636" cy="1959292"/>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3800" b="1" dirty="0">
                <a:solidFill>
                  <a:srgbClr val="803E10"/>
                </a:solidFill>
                <a:effectLst>
                  <a:glow rad="228600">
                    <a:schemeClr val="accent4">
                      <a:satMod val="175000"/>
                      <a:alpha val="40000"/>
                    </a:schemeClr>
                  </a:glow>
                </a:effectLst>
                <a:latin typeface="Cooper Black" panose="0208090404030B020404" pitchFamily="18" charset="0"/>
              </a:rPr>
              <a:t>=</a:t>
            </a:r>
          </a:p>
        </p:txBody>
      </p:sp>
      <p:sp>
        <p:nvSpPr>
          <p:cNvPr id="16" name="Rectangle 15"/>
          <p:cNvSpPr/>
          <p:nvPr/>
        </p:nvSpPr>
        <p:spPr>
          <a:xfrm>
            <a:off x="1167767" y="5765086"/>
            <a:ext cx="10059670" cy="11079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a:ln/>
                <a:solidFill>
                  <a:srgbClr val="330E06"/>
                </a:solidFill>
                <a:effectLst>
                  <a:glow rad="127000">
                    <a:schemeClr val="accent4">
                      <a:lumMod val="60000"/>
                      <a:lumOff val="40000"/>
                    </a:schemeClr>
                  </a:glow>
                </a:effectLst>
                <a:latin typeface="Chiller" panose="04020404031007020602" pitchFamily="82" charset="0"/>
              </a:rPr>
              <a:t>However, this study is not about that!</a:t>
            </a:r>
            <a:endParaRPr lang="en-US" sz="8800" b="1" dirty="0">
              <a:ln/>
              <a:solidFill>
                <a:srgbClr val="330E06"/>
              </a:solidFill>
              <a:effectLst>
                <a:glow rad="127000">
                  <a:schemeClr val="accent4">
                    <a:lumMod val="60000"/>
                    <a:lumOff val="40000"/>
                  </a:schemeClr>
                </a:glow>
              </a:effectLst>
              <a:latin typeface="Chiller" panose="04020404031007020602" pitchFamily="82" charset="0"/>
            </a:endParaRPr>
          </a:p>
        </p:txBody>
      </p:sp>
      <p:sp>
        <p:nvSpPr>
          <p:cNvPr id="2" name="Rectangle: Rounded Corners 1">
            <a:extLst>
              <a:ext uri="{FF2B5EF4-FFF2-40B4-BE49-F238E27FC236}">
                <a16:creationId xmlns:a16="http://schemas.microsoft.com/office/drawing/2014/main" xmlns="" id="{C132B70F-A8A6-44AF-8426-D9A8BA2C440A}"/>
              </a:ext>
            </a:extLst>
          </p:cNvPr>
          <p:cNvSpPr/>
          <p:nvPr/>
        </p:nvSpPr>
        <p:spPr>
          <a:xfrm>
            <a:off x="6702804" y="647437"/>
            <a:ext cx="1375794" cy="220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n>
                  <a:solidFill>
                    <a:srgbClr val="0000FF"/>
                  </a:solidFill>
                </a:ln>
                <a:solidFill>
                  <a:srgbClr val="00B050"/>
                </a:solidFill>
              </a:rPr>
              <a:t>(middle)</a:t>
            </a:r>
          </a:p>
        </p:txBody>
      </p:sp>
    </p:spTree>
    <p:extLst>
      <p:ext uri="{BB962C8B-B14F-4D97-AF65-F5344CB8AC3E}">
        <p14:creationId xmlns:p14="http://schemas.microsoft.com/office/powerpoint/2010/main" val="3695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1000"/>
                                        <p:tgtEl>
                                          <p:spTgt spid="1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1000"/>
                                        <p:tgtEl>
                                          <p:spTgt spid="15"/>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500" fill="hold"/>
                                        <p:tgtEl>
                                          <p:spTgt spid="12"/>
                                        </p:tgtEl>
                                        <p:attrNameLst>
                                          <p:attrName>ppt_w</p:attrName>
                                        </p:attrNameLst>
                                      </p:cBhvr>
                                      <p:tavLst>
                                        <p:tav tm="0">
                                          <p:val>
                                            <p:fltVal val="0"/>
                                          </p:val>
                                        </p:tav>
                                        <p:tav tm="100000">
                                          <p:val>
                                            <p:strVal val="#ppt_w"/>
                                          </p:val>
                                        </p:tav>
                                      </p:tavLst>
                                    </p:anim>
                                    <p:anim calcmode="lin" valueType="num">
                                      <p:cBhvr>
                                        <p:cTn id="40" dur="1500" fill="hold"/>
                                        <p:tgtEl>
                                          <p:spTgt spid="12"/>
                                        </p:tgtEl>
                                        <p:attrNameLst>
                                          <p:attrName>ppt_h</p:attrName>
                                        </p:attrNameLst>
                                      </p:cBhvr>
                                      <p:tavLst>
                                        <p:tav tm="0">
                                          <p:val>
                                            <p:fltVal val="0"/>
                                          </p:val>
                                        </p:tav>
                                        <p:tav tm="100000">
                                          <p:val>
                                            <p:strVal val="#ppt_h"/>
                                          </p:val>
                                        </p:tav>
                                      </p:tavLst>
                                    </p:anim>
                                    <p:animEffect transition="in" filter="fade">
                                      <p:cBhvr>
                                        <p:cTn id="41" dur="1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125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00FFFF"/>
            </a:gs>
            <a:gs pos="5000">
              <a:srgbClr val="330E06"/>
            </a:gs>
            <a:gs pos="95000">
              <a:schemeClr val="tx1"/>
            </a:gs>
            <a:gs pos="56000">
              <a:schemeClr val="accent4">
                <a:lumMod val="60000"/>
                <a:lumOff val="40000"/>
                <a:alpha val="59000"/>
              </a:schemeClr>
            </a:gs>
          </a:gsLst>
          <a:lin ang="189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79" y="173716"/>
            <a:ext cx="9681021" cy="2666638"/>
          </a:xfrm>
        </p:spPr>
        <p:txBody>
          <a:bodyPr>
            <a:noAutofit/>
            <a:scene3d>
              <a:camera prst="orthographicFront"/>
              <a:lightRig rig="threePt" dir="t"/>
            </a:scene3d>
            <a:sp3d extrusionH="57150">
              <a:bevelT w="82550" h="38100" prst="coolSlant"/>
            </a:sp3d>
          </a:bodyPr>
          <a:lstStyle/>
          <a:p>
            <a:r>
              <a:rPr lang="en-US" sz="4000" b="1" dirty="0">
                <a:solidFill>
                  <a:srgbClr val="330E06"/>
                </a:solidFill>
              </a:rPr>
              <a:t>Many, many people in the world today believe the </a:t>
            </a:r>
            <a:r>
              <a:rPr lang="en-US" sz="4000" b="1" dirty="0" err="1">
                <a:solidFill>
                  <a:srgbClr val="330E06"/>
                </a:solidFill>
              </a:rPr>
              <a:t>Saviour</a:t>
            </a:r>
            <a:r>
              <a:rPr lang="en-US" sz="4000" b="1" dirty="0">
                <a:solidFill>
                  <a:srgbClr val="330E06"/>
                </a:solidFill>
              </a:rPr>
              <a:t> laid down His life </a:t>
            </a:r>
            <a:br>
              <a:rPr lang="en-US" sz="4000" b="1" dirty="0">
                <a:solidFill>
                  <a:srgbClr val="330E06"/>
                </a:solidFill>
              </a:rPr>
            </a:br>
            <a:r>
              <a:rPr lang="en-US" sz="4000" b="1" dirty="0">
                <a:solidFill>
                  <a:srgbClr val="330E06"/>
                </a:solidFill>
              </a:rPr>
              <a:t>on what is now called “Good Friday.”  </a:t>
            </a:r>
          </a:p>
          <a:p>
            <a:r>
              <a:rPr lang="en-US" sz="4000" b="1" dirty="0">
                <a:solidFill>
                  <a:srgbClr val="330E06"/>
                </a:solidFill>
              </a:rPr>
              <a:t>That is the false messiah, and … </a:t>
            </a:r>
          </a:p>
        </p:txBody>
      </p:sp>
      <p:sp>
        <p:nvSpPr>
          <p:cNvPr id="4" name="Slide Number Placeholder 3"/>
          <p:cNvSpPr>
            <a:spLocks noGrp="1"/>
          </p:cNvSpPr>
          <p:nvPr>
            <p:ph type="sldNum" sz="quarter" idx="12"/>
          </p:nvPr>
        </p:nvSpPr>
        <p:spPr>
          <a:xfrm>
            <a:off x="9309100" y="6396036"/>
            <a:ext cx="2743200" cy="365125"/>
          </a:xfrm>
        </p:spPr>
        <p:txBody>
          <a:bodyPr/>
          <a:lstStyle/>
          <a:p>
            <a:fld id="{CAB0B796-0BEC-434C-B7F9-2382C16E0666}" type="slidenum">
              <a:rPr lang="en-CA" sz="1400" b="1" smtClean="0">
                <a:solidFill>
                  <a:schemeClr val="tx1"/>
                </a:solidFill>
              </a:rPr>
              <a:t>6</a:t>
            </a:fld>
            <a:endParaRPr lang="en-CA" sz="14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26" y="2652894"/>
            <a:ext cx="6438900" cy="3714750"/>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2632" y="749159"/>
            <a:ext cx="3809048" cy="5579589"/>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Rectangle 6"/>
          <p:cNvSpPr/>
          <p:nvPr/>
        </p:nvSpPr>
        <p:spPr>
          <a:xfrm>
            <a:off x="805026" y="5305718"/>
            <a:ext cx="6561984"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dirty="0">
                <a:ln/>
                <a:solidFill>
                  <a:srgbClr val="330E06"/>
                </a:solidFill>
                <a:effectLst>
                  <a:glow rad="127000">
                    <a:schemeClr val="accent4">
                      <a:lumMod val="60000"/>
                      <a:lumOff val="40000"/>
                    </a:schemeClr>
                  </a:glow>
                </a:effectLst>
                <a:latin typeface="Chiller" panose="04020404031007020602" pitchFamily="82" charset="0"/>
              </a:rPr>
              <a:t>from paganism!</a:t>
            </a:r>
          </a:p>
        </p:txBody>
      </p:sp>
      <p:sp>
        <p:nvSpPr>
          <p:cNvPr id="11" name="Rectangle 10"/>
          <p:cNvSpPr/>
          <p:nvPr/>
        </p:nvSpPr>
        <p:spPr>
          <a:xfrm>
            <a:off x="8374911" y="1869860"/>
            <a:ext cx="3324490"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dirty="0">
                <a:ln/>
                <a:solidFill>
                  <a:srgbClr val="C00000"/>
                </a:solidFill>
                <a:effectLst>
                  <a:glow rad="127000">
                    <a:schemeClr val="accent4">
                      <a:lumMod val="60000"/>
                      <a:lumOff val="40000"/>
                    </a:schemeClr>
                  </a:glow>
                </a:effectLst>
                <a:latin typeface="Chiller" panose="04020404031007020602" pitchFamily="82" charset="0"/>
              </a:rPr>
              <a:t>FALSE!</a:t>
            </a:r>
          </a:p>
        </p:txBody>
      </p:sp>
    </p:spTree>
    <p:extLst>
      <p:ext uri="{BB962C8B-B14F-4D97-AF65-F5344CB8AC3E}">
        <p14:creationId xmlns:p14="http://schemas.microsoft.com/office/powerpoint/2010/main" val="20600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21" presetClass="entr" presetSubtype="4" fill="hold" nodeType="after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1250"/>
                                        <p:tgtEl>
                                          <p:spTgt spid="6"/>
                                        </p:tgtEl>
                                      </p:cBhvr>
                                    </p:animEffect>
                                  </p:childTnLst>
                                </p:cTn>
                              </p:par>
                            </p:childTnLst>
                          </p:cTn>
                        </p:par>
                        <p:par>
                          <p:cTn id="19" fill="hold">
                            <p:stCondLst>
                              <p:cond delay="32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00FFFF"/>
            </a:gs>
            <a:gs pos="88000">
              <a:schemeClr val="accent4">
                <a:lumMod val="60000"/>
                <a:lumOff val="40000"/>
                <a:alpha val="59000"/>
              </a:schemeClr>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6434" y="2202481"/>
            <a:ext cx="3541485" cy="1864163"/>
          </a:xfrm>
        </p:spPr>
        <p:txBody>
          <a:bodyPr>
            <a:normAutofit fontScale="90000"/>
            <a:scene3d>
              <a:camera prst="orthographicFront"/>
              <a:lightRig rig="threePt" dir="t"/>
            </a:scene3d>
            <a:sp3d extrusionH="57150">
              <a:bevelT w="38100" h="38100"/>
            </a:sp3d>
          </a:bodyPr>
          <a:lstStyle/>
          <a:p>
            <a:pPr algn="ctr"/>
            <a:r>
              <a:rPr lang="en-US" dirty="0">
                <a:solidFill>
                  <a:srgbClr val="C00000"/>
                </a:solidFill>
                <a:latin typeface="MV Boli" panose="02000500030200090000" pitchFamily="2" charset="0"/>
                <a:cs typeface="MV Boli" panose="02000500030200090000" pitchFamily="2" charset="0"/>
              </a:rPr>
              <a:t>How many have thought about this?</a:t>
            </a:r>
            <a:endParaRPr lang="en-CA" dirty="0">
              <a:solidFill>
                <a:srgbClr val="C00000"/>
              </a:solidFill>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6769100" y="4161878"/>
            <a:ext cx="5080000" cy="2277700"/>
          </a:xfrm>
          <a:solidFill>
            <a:srgbClr val="212C4C"/>
          </a:solidFill>
          <a:scene3d>
            <a:camera prst="orthographicFront"/>
            <a:lightRig rig="threePt" dir="t"/>
          </a:scene3d>
          <a:sp3d>
            <a:bevelT w="152400" h="50800" prst="softRound"/>
          </a:sp3d>
        </p:spPr>
        <p:txBody>
          <a:bodyPr>
            <a:noAutofit/>
            <a:sp3d extrusionH="57150">
              <a:bevelT w="38100" h="38100"/>
            </a:sp3d>
          </a:bodyPr>
          <a:lstStyle/>
          <a:p>
            <a:r>
              <a:rPr lang="en-US" sz="3200" b="1" dirty="0">
                <a:solidFill>
                  <a:schemeClr val="accent4">
                    <a:lumMod val="60000"/>
                    <a:lumOff val="40000"/>
                  </a:schemeClr>
                </a:solidFill>
              </a:rPr>
              <a:t>IF our Messiah’s death is married to a Good Friday, </a:t>
            </a:r>
            <a:br>
              <a:rPr lang="en-US" sz="3200" b="1" dirty="0">
                <a:solidFill>
                  <a:schemeClr val="accent4">
                    <a:lumMod val="60000"/>
                    <a:lumOff val="40000"/>
                  </a:schemeClr>
                </a:solidFill>
              </a:rPr>
            </a:br>
            <a:r>
              <a:rPr lang="en-US" sz="3200" b="1" dirty="0">
                <a:solidFill>
                  <a:schemeClr val="accent4">
                    <a:lumMod val="60000"/>
                    <a:lumOff val="40000"/>
                  </a:schemeClr>
                </a:solidFill>
              </a:rPr>
              <a:t>how can the 6</a:t>
            </a:r>
            <a:r>
              <a:rPr lang="en-US" sz="3200" b="1" baseline="30000" dirty="0">
                <a:solidFill>
                  <a:schemeClr val="accent4">
                    <a:lumMod val="60000"/>
                    <a:lumOff val="40000"/>
                  </a:schemeClr>
                </a:solidFill>
              </a:rPr>
              <a:t>th</a:t>
            </a:r>
            <a:r>
              <a:rPr lang="en-US" sz="3200" b="1" dirty="0">
                <a:solidFill>
                  <a:schemeClr val="accent4">
                    <a:lumMod val="60000"/>
                    <a:lumOff val="40000"/>
                  </a:schemeClr>
                </a:solidFill>
              </a:rPr>
              <a:t> day/cycle be understood as the literal “midst of the week”?</a:t>
            </a:r>
          </a:p>
        </p:txBody>
      </p:sp>
      <p:sp>
        <p:nvSpPr>
          <p:cNvPr id="4" name="Slide Number Placeholder 3"/>
          <p:cNvSpPr>
            <a:spLocks noGrp="1"/>
          </p:cNvSpPr>
          <p:nvPr>
            <p:ph type="sldNum" sz="quarter" idx="12"/>
          </p:nvPr>
        </p:nvSpPr>
        <p:spPr>
          <a:xfrm>
            <a:off x="9454240" y="6483120"/>
            <a:ext cx="2743200" cy="365125"/>
          </a:xfrm>
        </p:spPr>
        <p:txBody>
          <a:bodyPr/>
          <a:lstStyle/>
          <a:p>
            <a:fld id="{CAB0B796-0BEC-434C-B7F9-2382C16E0666}" type="slidenum">
              <a:rPr lang="en-CA" sz="1400" b="1" smtClean="0">
                <a:solidFill>
                  <a:srgbClr val="212C4C"/>
                </a:solidFill>
              </a:rPr>
              <a:t>7</a:t>
            </a:fld>
            <a:endParaRPr lang="en-CA" sz="1400" b="1" dirty="0">
              <a:solidFill>
                <a:srgbClr val="212C4C"/>
              </a:solidFill>
            </a:endParaRPr>
          </a:p>
        </p:txBody>
      </p:sp>
      <p:sp>
        <p:nvSpPr>
          <p:cNvPr id="7" name="Title 1"/>
          <p:cNvSpPr txBox="1">
            <a:spLocks/>
          </p:cNvSpPr>
          <p:nvPr/>
        </p:nvSpPr>
        <p:spPr>
          <a:xfrm>
            <a:off x="504370" y="103870"/>
            <a:ext cx="11475360" cy="790575"/>
          </a:xfrm>
          <a:prstGeom prst="rect">
            <a:avLst/>
          </a:prstGeom>
        </p:spPr>
        <p:txBody>
          <a:bodyPr vert="horz" lIns="91440" tIns="45720" rIns="91440" bIns="45720" rtlCol="0" anchor="ctr">
            <a:normAutofit fontScale="97500"/>
            <a:scene3d>
              <a:camera prst="orthographicFront"/>
              <a:lightRig rig="threePt" dir="t"/>
            </a:scene3d>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a:solidFill>
                    <a:srgbClr val="330E06"/>
                  </a:solidFill>
                </a:ln>
                <a:solidFill>
                  <a:srgbClr val="803E10"/>
                </a:solidFill>
                <a:latin typeface="Cooper Black" panose="0208090404030B020404" pitchFamily="18" charset="0"/>
              </a:rPr>
              <a:t>Sacrifices Cease?  </a:t>
            </a:r>
            <a:r>
              <a:rPr lang="en-US" b="1" dirty="0">
                <a:ln>
                  <a:solidFill>
                    <a:srgbClr val="330E06"/>
                  </a:solidFill>
                </a:ln>
                <a:solidFill>
                  <a:srgbClr val="FF0000"/>
                </a:solidFill>
                <a:latin typeface="Cooper Black" panose="0208090404030B020404" pitchFamily="18" charset="0"/>
              </a:rPr>
              <a:t>“on Good Friday”?</a:t>
            </a:r>
            <a:endParaRPr lang="en-CA" b="1" dirty="0">
              <a:ln>
                <a:solidFill>
                  <a:srgbClr val="330E06"/>
                </a:solidFill>
              </a:ln>
              <a:solidFill>
                <a:srgbClr val="FF0000"/>
              </a:solidFill>
              <a:latin typeface="Cooper Black" panose="0208090404030B0204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05365241"/>
              </p:ext>
            </p:extLst>
          </p:nvPr>
        </p:nvGraphicFramePr>
        <p:xfrm>
          <a:off x="609601" y="1059547"/>
          <a:ext cx="11074399" cy="559297"/>
        </p:xfrm>
        <a:graphic>
          <a:graphicData uri="http://schemas.openxmlformats.org/drawingml/2006/table">
            <a:tbl>
              <a:tblPr firstRow="1" bandRow="1">
                <a:tableStyleId>{616DA210-FB5B-4158-B5E0-FEB733F419BA}</a:tableStyleId>
              </a:tblPr>
              <a:tblGrid>
                <a:gridCol w="1582057">
                  <a:extLst>
                    <a:ext uri="{9D8B030D-6E8A-4147-A177-3AD203B41FA5}">
                      <a16:colId xmlns:a16="http://schemas.microsoft.com/office/drawing/2014/main" xmlns="" val="20000"/>
                    </a:ext>
                  </a:extLst>
                </a:gridCol>
                <a:gridCol w="1582057">
                  <a:extLst>
                    <a:ext uri="{9D8B030D-6E8A-4147-A177-3AD203B41FA5}">
                      <a16:colId xmlns:a16="http://schemas.microsoft.com/office/drawing/2014/main" xmlns="" val="20001"/>
                    </a:ext>
                  </a:extLst>
                </a:gridCol>
                <a:gridCol w="1582057">
                  <a:extLst>
                    <a:ext uri="{9D8B030D-6E8A-4147-A177-3AD203B41FA5}">
                      <a16:colId xmlns:a16="http://schemas.microsoft.com/office/drawing/2014/main" xmlns="" val="20002"/>
                    </a:ext>
                  </a:extLst>
                </a:gridCol>
                <a:gridCol w="1582057">
                  <a:extLst>
                    <a:ext uri="{9D8B030D-6E8A-4147-A177-3AD203B41FA5}">
                      <a16:colId xmlns:a16="http://schemas.microsoft.com/office/drawing/2014/main" xmlns="" val="20003"/>
                    </a:ext>
                  </a:extLst>
                </a:gridCol>
                <a:gridCol w="1582057">
                  <a:extLst>
                    <a:ext uri="{9D8B030D-6E8A-4147-A177-3AD203B41FA5}">
                      <a16:colId xmlns:a16="http://schemas.microsoft.com/office/drawing/2014/main" xmlns="" val="20004"/>
                    </a:ext>
                  </a:extLst>
                </a:gridCol>
                <a:gridCol w="1582057">
                  <a:extLst>
                    <a:ext uri="{9D8B030D-6E8A-4147-A177-3AD203B41FA5}">
                      <a16:colId xmlns:a16="http://schemas.microsoft.com/office/drawing/2014/main" xmlns="" val="20005"/>
                    </a:ext>
                  </a:extLst>
                </a:gridCol>
                <a:gridCol w="1582057">
                  <a:extLst>
                    <a:ext uri="{9D8B030D-6E8A-4147-A177-3AD203B41FA5}">
                      <a16:colId xmlns:a16="http://schemas.microsoft.com/office/drawing/2014/main" xmlns="" val="20006"/>
                    </a:ext>
                  </a:extLst>
                </a:gridCol>
              </a:tblGrid>
              <a:tr h="559297">
                <a:tc>
                  <a:txBody>
                    <a:bodyPr/>
                    <a:lstStyle/>
                    <a:p>
                      <a:pPr algn="ctr"/>
                      <a:r>
                        <a:rPr lang="en-US" sz="2800" dirty="0">
                          <a:ln>
                            <a:solidFill>
                              <a:srgbClr val="002060"/>
                            </a:solidFill>
                          </a:ln>
                          <a:solidFill>
                            <a:schemeClr val="accent6">
                              <a:lumMod val="50000"/>
                            </a:schemeClr>
                          </a:solidFill>
                        </a:rPr>
                        <a:t>1</a:t>
                      </a:r>
                      <a:r>
                        <a:rPr lang="en-US" sz="2800" baseline="30000" dirty="0">
                          <a:ln>
                            <a:solidFill>
                              <a:srgbClr val="002060"/>
                            </a:solidFill>
                          </a:ln>
                          <a:solidFill>
                            <a:schemeClr val="accent6">
                              <a:lumMod val="50000"/>
                            </a:schemeClr>
                          </a:solidFill>
                        </a:rPr>
                        <a:t>st</a:t>
                      </a:r>
                      <a:r>
                        <a:rPr lang="en-US" sz="2800" dirty="0">
                          <a:ln>
                            <a:solidFill>
                              <a:srgbClr val="002060"/>
                            </a:solidFill>
                          </a:ln>
                          <a:solidFill>
                            <a:schemeClr val="accent6">
                              <a:lumMod val="50000"/>
                            </a:schemeClr>
                          </a:solidFill>
                        </a:rPr>
                        <a:t> Day</a:t>
                      </a:r>
                      <a:endParaRPr lang="en-CA" sz="2800" dirty="0">
                        <a:ln>
                          <a:solidFill>
                            <a:srgbClr val="002060"/>
                          </a:solidFill>
                        </a:ln>
                        <a:solidFill>
                          <a:schemeClr val="accent6">
                            <a:lumMod val="50000"/>
                          </a:schemeClr>
                        </a:solidFill>
                      </a:endParaRPr>
                    </a:p>
                  </a:txBody>
                  <a:tcPr>
                    <a:cell3D prstMaterial="dkEdge">
                      <a:bevel/>
                      <a:lightRig rig="flood" dir="t"/>
                    </a:cell3D>
                    <a:solidFill>
                      <a:schemeClr val="accent6">
                        <a:lumMod val="40000"/>
                        <a:lumOff val="60000"/>
                      </a:schemeClr>
                    </a:solidFill>
                  </a:tcPr>
                </a:tc>
                <a:tc>
                  <a:txBody>
                    <a:bodyPr/>
                    <a:lstStyle/>
                    <a:p>
                      <a:pPr algn="ctr"/>
                      <a:r>
                        <a:rPr lang="en-US" sz="2800" dirty="0">
                          <a:ln>
                            <a:solidFill>
                              <a:srgbClr val="002060"/>
                            </a:solidFill>
                          </a:ln>
                          <a:solidFill>
                            <a:schemeClr val="accent6">
                              <a:lumMod val="50000"/>
                            </a:schemeClr>
                          </a:solidFill>
                        </a:rPr>
                        <a:t>2</a:t>
                      </a:r>
                      <a:r>
                        <a:rPr lang="en-US" sz="2800" baseline="30000" dirty="0">
                          <a:ln>
                            <a:solidFill>
                              <a:srgbClr val="002060"/>
                            </a:solidFill>
                          </a:ln>
                          <a:solidFill>
                            <a:schemeClr val="accent6">
                              <a:lumMod val="50000"/>
                            </a:schemeClr>
                          </a:solidFill>
                        </a:rPr>
                        <a:t>nd  </a:t>
                      </a:r>
                      <a:r>
                        <a:rPr lang="en-US" sz="2800" baseline="0" dirty="0">
                          <a:ln>
                            <a:solidFill>
                              <a:srgbClr val="002060"/>
                            </a:solidFill>
                          </a:ln>
                          <a:solidFill>
                            <a:schemeClr val="accent6">
                              <a:lumMod val="50000"/>
                            </a:schemeClr>
                          </a:solidFill>
                        </a:rPr>
                        <a:t>Day</a:t>
                      </a:r>
                      <a:endParaRPr lang="en-CA" sz="2800" dirty="0">
                        <a:ln>
                          <a:solidFill>
                            <a:srgbClr val="002060"/>
                          </a:solidFill>
                        </a:ln>
                        <a:solidFill>
                          <a:schemeClr val="accent6">
                            <a:lumMod val="50000"/>
                          </a:schemeClr>
                        </a:solidFill>
                      </a:endParaRPr>
                    </a:p>
                  </a:txBody>
                  <a:tcPr>
                    <a:cell3D prstMaterial="dkEdge">
                      <a:bevel/>
                      <a:lightRig rig="flood" dir="t"/>
                    </a:cell3D>
                    <a:solidFill>
                      <a:schemeClr val="accent6">
                        <a:lumMod val="60000"/>
                        <a:lumOff val="40000"/>
                      </a:schemeClr>
                    </a:solidFill>
                  </a:tcPr>
                </a:tc>
                <a:tc>
                  <a:txBody>
                    <a:bodyPr/>
                    <a:lstStyle/>
                    <a:p>
                      <a:pPr algn="ctr"/>
                      <a:r>
                        <a:rPr lang="en-US" sz="2800" dirty="0">
                          <a:ln>
                            <a:solidFill>
                              <a:srgbClr val="002060"/>
                            </a:solidFill>
                          </a:ln>
                          <a:solidFill>
                            <a:schemeClr val="bg1"/>
                          </a:solidFill>
                        </a:rPr>
                        <a:t>3</a:t>
                      </a:r>
                      <a:r>
                        <a:rPr lang="en-US" sz="2800" baseline="30000" dirty="0">
                          <a:ln>
                            <a:solidFill>
                              <a:srgbClr val="002060"/>
                            </a:solidFill>
                          </a:ln>
                          <a:solidFill>
                            <a:schemeClr val="bg1"/>
                          </a:solidFill>
                        </a:rPr>
                        <a:t>rd</a:t>
                      </a:r>
                      <a:r>
                        <a:rPr lang="en-US" sz="2800" dirty="0">
                          <a:ln>
                            <a:solidFill>
                              <a:srgbClr val="002060"/>
                            </a:solidFill>
                          </a:ln>
                          <a:solidFill>
                            <a:schemeClr val="bg1"/>
                          </a:solidFill>
                        </a:rPr>
                        <a:t> Day</a:t>
                      </a:r>
                      <a:endParaRPr lang="en-CA" sz="2800" dirty="0">
                        <a:ln>
                          <a:solidFill>
                            <a:srgbClr val="002060"/>
                          </a:solidFill>
                        </a:ln>
                        <a:solidFill>
                          <a:schemeClr val="bg1"/>
                        </a:solidFill>
                      </a:endParaRPr>
                    </a:p>
                  </a:txBody>
                  <a:tcPr>
                    <a:cell3D prstMaterial="dkEdge">
                      <a:bevel/>
                      <a:lightRig rig="flood" dir="t"/>
                    </a:cell3D>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n>
                            <a:solidFill>
                              <a:srgbClr val="002060"/>
                            </a:solidFill>
                          </a:ln>
                          <a:solidFill>
                            <a:schemeClr val="bg1"/>
                          </a:solidFill>
                        </a:rPr>
                        <a:t>   4</a:t>
                      </a:r>
                      <a:r>
                        <a:rPr lang="en-US" sz="2800" baseline="30000" dirty="0">
                          <a:ln>
                            <a:solidFill>
                              <a:srgbClr val="002060"/>
                            </a:solidFill>
                          </a:ln>
                          <a:solidFill>
                            <a:schemeClr val="bg1"/>
                          </a:solidFill>
                        </a:rPr>
                        <a:t>th  </a:t>
                      </a:r>
                      <a:r>
                        <a:rPr lang="en-US" sz="2800" baseline="0" dirty="0">
                          <a:ln>
                            <a:solidFill>
                              <a:srgbClr val="002060"/>
                            </a:solidFill>
                          </a:ln>
                          <a:solidFill>
                            <a:schemeClr val="bg1"/>
                          </a:solidFill>
                        </a:rPr>
                        <a:t>Day</a:t>
                      </a:r>
                      <a:endParaRPr lang="en-CA" sz="2800" dirty="0">
                        <a:ln>
                          <a:solidFill>
                            <a:srgbClr val="002060"/>
                          </a:solidFill>
                        </a:ln>
                        <a:solidFill>
                          <a:schemeClr val="bg1"/>
                        </a:solidFill>
                      </a:endParaRPr>
                    </a:p>
                  </a:txBody>
                  <a:tcPr>
                    <a:cell3D prstMaterial="dkEdge">
                      <a:bevel/>
                      <a:lightRig rig="flood" dir="t"/>
                    </a:cell3D>
                    <a:gradFill flip="none" rotWithShape="1">
                      <a:gsLst>
                        <a:gs pos="40000">
                          <a:srgbClr val="00B050"/>
                        </a:gs>
                        <a:gs pos="64000">
                          <a:schemeClr val="accent5">
                            <a:lumMod val="75000"/>
                          </a:schemeClr>
                        </a:gs>
                        <a:gs pos="100000">
                          <a:schemeClr val="accent5">
                            <a:lumMod val="75000"/>
                          </a:schemeClr>
                        </a:gs>
                      </a:gsLst>
                      <a:lin ang="0" scaled="1"/>
                      <a:tileRect/>
                    </a:gradFill>
                  </a:tcPr>
                </a:tc>
                <a:tc>
                  <a:txBody>
                    <a:bodyPr/>
                    <a:lstStyle/>
                    <a:p>
                      <a:pPr algn="ctr"/>
                      <a:r>
                        <a:rPr lang="en-US" sz="2800" dirty="0">
                          <a:ln>
                            <a:solidFill>
                              <a:srgbClr val="002060"/>
                            </a:solidFill>
                          </a:ln>
                          <a:solidFill>
                            <a:schemeClr val="bg1"/>
                          </a:solidFill>
                        </a:rPr>
                        <a:t>5</a:t>
                      </a:r>
                      <a:r>
                        <a:rPr lang="en-US" sz="2800" baseline="30000" dirty="0">
                          <a:ln>
                            <a:solidFill>
                              <a:srgbClr val="002060"/>
                            </a:solidFill>
                          </a:ln>
                          <a:solidFill>
                            <a:schemeClr val="bg1"/>
                          </a:solidFill>
                        </a:rPr>
                        <a:t>th</a:t>
                      </a:r>
                      <a:r>
                        <a:rPr lang="en-US" sz="2800" dirty="0">
                          <a:ln>
                            <a:solidFill>
                              <a:srgbClr val="002060"/>
                            </a:solidFill>
                          </a:ln>
                          <a:solidFill>
                            <a:schemeClr val="bg1"/>
                          </a:solidFill>
                        </a:rPr>
                        <a:t> Day</a:t>
                      </a:r>
                      <a:endParaRPr lang="en-CA" sz="2800" dirty="0">
                        <a:ln>
                          <a:solidFill>
                            <a:srgbClr val="002060"/>
                          </a:solidFill>
                        </a:ln>
                        <a:solidFill>
                          <a:schemeClr val="bg1"/>
                        </a:solidFill>
                      </a:endParaRPr>
                    </a:p>
                  </a:txBody>
                  <a:tcPr>
                    <a:cell3D prstMaterial="dkEdge">
                      <a:bevel/>
                      <a:lightRig rig="flood" dir="t"/>
                    </a:cell3D>
                    <a:solidFill>
                      <a:schemeClr val="accent5">
                        <a:lumMod val="75000"/>
                      </a:schemeClr>
                    </a:solidFill>
                  </a:tcPr>
                </a:tc>
                <a:tc>
                  <a:txBody>
                    <a:bodyPr/>
                    <a:lstStyle/>
                    <a:p>
                      <a:pPr algn="l"/>
                      <a:r>
                        <a:rPr lang="en-US" sz="2800" dirty="0">
                          <a:ln>
                            <a:solidFill>
                              <a:srgbClr val="002060"/>
                            </a:solidFill>
                          </a:ln>
                          <a:solidFill>
                            <a:schemeClr val="accent5">
                              <a:lumMod val="50000"/>
                            </a:schemeClr>
                          </a:solidFill>
                        </a:rPr>
                        <a:t>6</a:t>
                      </a:r>
                      <a:r>
                        <a:rPr lang="en-US" sz="2800" baseline="30000" dirty="0">
                          <a:ln>
                            <a:solidFill>
                              <a:srgbClr val="002060"/>
                            </a:solidFill>
                          </a:ln>
                          <a:solidFill>
                            <a:schemeClr val="accent5">
                              <a:lumMod val="50000"/>
                            </a:schemeClr>
                          </a:solidFill>
                        </a:rPr>
                        <a:t>th</a:t>
                      </a:r>
                      <a:r>
                        <a:rPr lang="en-US" sz="2800" dirty="0">
                          <a:ln>
                            <a:solidFill>
                              <a:srgbClr val="002060"/>
                            </a:solidFill>
                          </a:ln>
                          <a:solidFill>
                            <a:schemeClr val="accent5">
                              <a:lumMod val="50000"/>
                            </a:schemeClr>
                          </a:solidFill>
                        </a:rPr>
                        <a:t> Day</a:t>
                      </a:r>
                      <a:endParaRPr lang="en-CA" sz="2800" dirty="0">
                        <a:ln>
                          <a:solidFill>
                            <a:srgbClr val="002060"/>
                          </a:solidFill>
                        </a:ln>
                        <a:solidFill>
                          <a:schemeClr val="accent5">
                            <a:lumMod val="50000"/>
                          </a:schemeClr>
                        </a:solidFill>
                      </a:endParaRPr>
                    </a:p>
                  </a:txBody>
                  <a:tcPr>
                    <a:cell3D prstMaterial="dkEdge">
                      <a:bevel/>
                      <a:lightRig rig="flood" dir="t"/>
                    </a:cell3D>
                    <a:solidFill>
                      <a:schemeClr val="accent5">
                        <a:lumMod val="60000"/>
                        <a:lumOff val="40000"/>
                      </a:schemeClr>
                    </a:solidFill>
                  </a:tcPr>
                </a:tc>
                <a:tc>
                  <a:txBody>
                    <a:bodyPr/>
                    <a:lstStyle/>
                    <a:p>
                      <a:pPr algn="ctr"/>
                      <a:r>
                        <a:rPr lang="en-US" sz="2800" dirty="0">
                          <a:ln>
                            <a:solidFill>
                              <a:srgbClr val="002060"/>
                            </a:solidFill>
                          </a:ln>
                          <a:solidFill>
                            <a:schemeClr val="accent5">
                              <a:lumMod val="50000"/>
                            </a:schemeClr>
                          </a:solidFill>
                        </a:rPr>
                        <a:t>7</a:t>
                      </a:r>
                      <a:r>
                        <a:rPr lang="en-US" sz="2800" baseline="30000" dirty="0">
                          <a:ln>
                            <a:solidFill>
                              <a:srgbClr val="002060"/>
                            </a:solidFill>
                          </a:ln>
                          <a:solidFill>
                            <a:schemeClr val="accent5">
                              <a:lumMod val="50000"/>
                            </a:schemeClr>
                          </a:solidFill>
                        </a:rPr>
                        <a:t>th</a:t>
                      </a:r>
                      <a:r>
                        <a:rPr lang="en-US" sz="2800" dirty="0">
                          <a:ln>
                            <a:solidFill>
                              <a:srgbClr val="002060"/>
                            </a:solidFill>
                          </a:ln>
                          <a:solidFill>
                            <a:schemeClr val="accent5">
                              <a:lumMod val="50000"/>
                            </a:schemeClr>
                          </a:solidFill>
                        </a:rPr>
                        <a:t> Day</a:t>
                      </a:r>
                      <a:endParaRPr lang="en-CA" sz="2800" dirty="0">
                        <a:ln>
                          <a:solidFill>
                            <a:srgbClr val="002060"/>
                          </a:solidFill>
                        </a:ln>
                        <a:solidFill>
                          <a:schemeClr val="accent5">
                            <a:lumMod val="50000"/>
                          </a:schemeClr>
                        </a:solidFill>
                      </a:endParaRPr>
                    </a:p>
                  </a:txBody>
                  <a:tcPr>
                    <a:cell3D prstMaterial="dkEdge">
                      <a:bevel/>
                      <a:lightRig rig="flood" dir="t"/>
                    </a:cell3D>
                    <a:solidFill>
                      <a:schemeClr val="accent5">
                        <a:lumMod val="40000"/>
                        <a:lumOff val="60000"/>
                      </a:schemeClr>
                    </a:solidFill>
                  </a:tcPr>
                </a:tc>
                <a:extLst>
                  <a:ext uri="{0D108BD9-81ED-4DB2-BD59-A6C34878D82A}">
                    <a16:rowId xmlns:a16="http://schemas.microsoft.com/office/drawing/2014/main" xmlns="" val="10000"/>
                  </a:ext>
                </a:extLst>
              </a:tr>
            </a:tbl>
          </a:graphicData>
        </a:graphic>
      </p:graphicFrame>
      <p:sp>
        <p:nvSpPr>
          <p:cNvPr id="9" name="Left Bracket 8"/>
          <p:cNvSpPr/>
          <p:nvPr/>
        </p:nvSpPr>
        <p:spPr>
          <a:xfrm rot="16200000">
            <a:off x="4978076" y="-2691032"/>
            <a:ext cx="450305" cy="9098538"/>
          </a:xfrm>
          <a:prstGeom prst="leftBracket">
            <a:avLst>
              <a:gd name="adj" fmla="val 140324"/>
            </a:avLst>
          </a:prstGeom>
          <a:noFill/>
          <a:ln w="57150">
            <a:gradFill>
              <a:gsLst>
                <a:gs pos="0">
                  <a:schemeClr val="accent6">
                    <a:lumMod val="50000"/>
                  </a:schemeClr>
                </a:gs>
                <a:gs pos="48000">
                  <a:schemeClr val="accent6">
                    <a:lumMod val="75000"/>
                  </a:schemeClr>
                </a:gs>
                <a:gs pos="85000">
                  <a:schemeClr val="accent6">
                    <a:lumMod val="60000"/>
                    <a:lumOff val="40000"/>
                  </a:schemeClr>
                </a:gs>
                <a:gs pos="100000">
                  <a:srgbClr val="FF0000"/>
                </a:gs>
              </a:gsLst>
              <a:lin ang="5400000" scaled="1"/>
            </a:gra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en-US" sz="2800" b="1" dirty="0">
                <a:solidFill>
                  <a:schemeClr val="accent6">
                    <a:lumMod val="50000"/>
                  </a:schemeClr>
                </a:solidFill>
              </a:rPr>
              <a:t>At the most: 5½ Days</a:t>
            </a:r>
            <a:endParaRPr lang="en-CA" sz="2800" b="1" dirty="0">
              <a:solidFill>
                <a:schemeClr val="accent6">
                  <a:lumMod val="50000"/>
                </a:schemeClr>
              </a:solidFill>
            </a:endParaRPr>
          </a:p>
        </p:txBody>
      </p:sp>
      <p:sp>
        <p:nvSpPr>
          <p:cNvPr id="10" name="Left Bracket 9"/>
          <p:cNvSpPr/>
          <p:nvPr/>
        </p:nvSpPr>
        <p:spPr>
          <a:xfrm rot="16200000" flipV="1">
            <a:off x="10483573" y="905184"/>
            <a:ext cx="450305" cy="1912455"/>
          </a:xfrm>
          <a:prstGeom prst="leftBracket">
            <a:avLst>
              <a:gd name="adj" fmla="val 140324"/>
            </a:avLst>
          </a:prstGeom>
          <a:noFill/>
          <a:ln w="57150">
            <a:gradFill>
              <a:gsLst>
                <a:gs pos="0">
                  <a:schemeClr val="accent5">
                    <a:lumMod val="75000"/>
                  </a:schemeClr>
                </a:gs>
                <a:gs pos="48000">
                  <a:schemeClr val="accent5">
                    <a:lumMod val="75000"/>
                  </a:schemeClr>
                </a:gs>
                <a:gs pos="85000">
                  <a:schemeClr val="accent5">
                    <a:lumMod val="60000"/>
                    <a:lumOff val="40000"/>
                  </a:schemeClr>
                </a:gs>
                <a:gs pos="100000">
                  <a:srgbClr val="FF0000"/>
                </a:gs>
              </a:gsLst>
              <a:lin ang="5400000" scaled="1"/>
            </a:gra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800" b="1" dirty="0">
                <a:solidFill>
                  <a:schemeClr val="accent5">
                    <a:lumMod val="50000"/>
                  </a:schemeClr>
                </a:solidFill>
              </a:rPr>
              <a:t>1½ Days</a:t>
            </a:r>
            <a:endParaRPr lang="en-CA" sz="2800" b="1" dirty="0">
              <a:solidFill>
                <a:schemeClr val="accent5">
                  <a:lumMod val="50000"/>
                </a:schemeClr>
              </a:solidFill>
            </a:endParaRPr>
          </a:p>
        </p:txBody>
      </p:sp>
      <p:cxnSp>
        <p:nvCxnSpPr>
          <p:cNvPr id="11" name="Straight Connector 10"/>
          <p:cNvCxnSpPr/>
          <p:nvPr/>
        </p:nvCxnSpPr>
        <p:spPr>
          <a:xfrm flipV="1">
            <a:off x="9763650" y="888427"/>
            <a:ext cx="0" cy="1121905"/>
          </a:xfrm>
          <a:prstGeom prst="line">
            <a:avLst/>
          </a:prstGeom>
          <a:ln w="57150">
            <a:solidFill>
              <a:srgbClr val="FF0000"/>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82792" y="2310602"/>
            <a:ext cx="6245437" cy="3242212"/>
          </a:xfrm>
          <a:prstGeom prst="rect">
            <a:avLst/>
          </a:prstGeom>
        </p:spPr>
        <p:txBody>
          <a:bodyPr vert="horz" lIns="91440" tIns="45720" rIns="91440" bIns="45720" rtlCol="0" anchor="ctr">
            <a:normAutofit fontScale="82500" lnSpcReduction="10000"/>
            <a:scene3d>
              <a:camera prst="orthographicFront"/>
              <a:lightRig rig="threePt" dir="t"/>
            </a:scene3d>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a:solidFill>
                    <a:srgbClr val="330E06"/>
                  </a:solidFill>
                </a:ln>
                <a:solidFill>
                  <a:srgbClr val="C00000"/>
                </a:solidFill>
                <a:latin typeface="MV Boli" panose="02000500030200090000" pitchFamily="2" charset="0"/>
                <a:cs typeface="MV Boli" panose="02000500030200090000" pitchFamily="2" charset="0"/>
              </a:rPr>
              <a:t>Dan 9:27 review:  </a:t>
            </a:r>
            <a:br>
              <a:rPr lang="en-US" b="1" dirty="0">
                <a:ln>
                  <a:solidFill>
                    <a:srgbClr val="330E06"/>
                  </a:solidFill>
                </a:ln>
                <a:solidFill>
                  <a:srgbClr val="C00000"/>
                </a:solidFill>
                <a:latin typeface="MV Boli" panose="02000500030200090000" pitchFamily="2" charset="0"/>
                <a:cs typeface="MV Boli" panose="02000500030200090000" pitchFamily="2" charset="0"/>
              </a:rPr>
            </a:br>
            <a:r>
              <a:rPr lang="en-US" b="1" dirty="0">
                <a:ln>
                  <a:solidFill>
                    <a:srgbClr val="330E06"/>
                  </a:solidFill>
                </a:ln>
                <a:solidFill>
                  <a:schemeClr val="accent4">
                    <a:lumMod val="60000"/>
                    <a:lumOff val="40000"/>
                  </a:schemeClr>
                </a:solidFill>
                <a:latin typeface="MV Boli" panose="02000500030200090000" pitchFamily="2" charset="0"/>
                <a:cs typeface="MV Boli" panose="02000500030200090000" pitchFamily="2" charset="0"/>
              </a:rPr>
              <a:t>And he shall </a:t>
            </a:r>
            <a:r>
              <a:rPr lang="en-US" b="1" dirty="0">
                <a:ln>
                  <a:solidFill>
                    <a:srgbClr val="330E06"/>
                  </a:solidFill>
                </a:ln>
                <a:solidFill>
                  <a:srgbClr val="0000FF"/>
                </a:solidFill>
                <a:effectLst>
                  <a:outerShdw blurRad="50800" dist="50800" dir="5400000" algn="ctr" rotWithShape="0">
                    <a:srgbClr val="FF00FF"/>
                  </a:outerShdw>
                </a:effectLst>
                <a:latin typeface="MV Boli" panose="02000500030200090000" pitchFamily="2" charset="0"/>
                <a:cs typeface="MV Boli" panose="02000500030200090000" pitchFamily="2" charset="0"/>
              </a:rPr>
              <a:t>confirm </a:t>
            </a:r>
            <a:br>
              <a:rPr lang="en-US" b="1" dirty="0">
                <a:ln>
                  <a:solidFill>
                    <a:srgbClr val="330E06"/>
                  </a:solidFill>
                </a:ln>
                <a:solidFill>
                  <a:srgbClr val="0000FF"/>
                </a:solidFill>
                <a:effectLst>
                  <a:outerShdw blurRad="50800" dist="50800" dir="5400000" algn="ctr" rotWithShape="0">
                    <a:srgbClr val="FF00FF"/>
                  </a:outerShdw>
                </a:effectLst>
                <a:latin typeface="MV Boli" panose="02000500030200090000" pitchFamily="2" charset="0"/>
                <a:cs typeface="MV Boli" panose="02000500030200090000" pitchFamily="2" charset="0"/>
              </a:rPr>
            </a:br>
            <a:r>
              <a:rPr lang="en-US" b="1" dirty="0">
                <a:ln>
                  <a:solidFill>
                    <a:srgbClr val="330E06"/>
                  </a:solidFill>
                </a:ln>
                <a:solidFill>
                  <a:srgbClr val="0000FF"/>
                </a:solidFill>
                <a:effectLst>
                  <a:outerShdw blurRad="50800" dist="50800" dir="5400000" algn="ctr" rotWithShape="0">
                    <a:srgbClr val="FF00FF"/>
                  </a:outerShdw>
                </a:effectLst>
                <a:latin typeface="MV Boli" panose="02000500030200090000" pitchFamily="2" charset="0"/>
                <a:cs typeface="MV Boli" panose="02000500030200090000" pitchFamily="2" charset="0"/>
              </a:rPr>
              <a:t>the covenant</a:t>
            </a:r>
            <a:r>
              <a:rPr lang="en-US" b="1" dirty="0">
                <a:ln>
                  <a:solidFill>
                    <a:srgbClr val="330E06"/>
                  </a:solidFill>
                </a:ln>
                <a:solidFill>
                  <a:schemeClr val="accent4">
                    <a:lumMod val="60000"/>
                    <a:lumOff val="40000"/>
                  </a:schemeClr>
                </a:solidFill>
                <a:latin typeface="MV Boli" panose="02000500030200090000" pitchFamily="2" charset="0"/>
                <a:cs typeface="MV Boli" panose="02000500030200090000" pitchFamily="2" charset="0"/>
              </a:rPr>
              <a:t> with many </a:t>
            </a:r>
            <a:br>
              <a:rPr lang="en-US" b="1" dirty="0">
                <a:ln>
                  <a:solidFill>
                    <a:srgbClr val="330E06"/>
                  </a:solidFill>
                </a:ln>
                <a:solidFill>
                  <a:schemeClr val="accent4">
                    <a:lumMod val="60000"/>
                    <a:lumOff val="40000"/>
                  </a:schemeClr>
                </a:solidFill>
                <a:latin typeface="MV Boli" panose="02000500030200090000" pitchFamily="2" charset="0"/>
                <a:cs typeface="MV Boli" panose="02000500030200090000" pitchFamily="2" charset="0"/>
              </a:rPr>
            </a:br>
            <a:r>
              <a:rPr lang="en-US" b="1" dirty="0">
                <a:ln>
                  <a:solidFill>
                    <a:srgbClr val="330E06"/>
                  </a:solidFill>
                </a:ln>
                <a:solidFill>
                  <a:schemeClr val="accent4">
                    <a:lumMod val="60000"/>
                    <a:lumOff val="40000"/>
                  </a:schemeClr>
                </a:solidFill>
                <a:latin typeface="MV Boli" panose="02000500030200090000" pitchFamily="2" charset="0"/>
                <a:cs typeface="MV Boli" panose="02000500030200090000" pitchFamily="2" charset="0"/>
              </a:rPr>
              <a:t>for one week: and in the </a:t>
            </a:r>
            <a:r>
              <a:rPr lang="en-US" b="1" dirty="0">
                <a:ln>
                  <a:solidFill>
                    <a:srgbClr val="330E06"/>
                  </a:solidFill>
                </a:ln>
                <a:solidFill>
                  <a:srgbClr val="FF0000"/>
                </a:solidFill>
                <a:latin typeface="Cooper Black" panose="0208090404030B020404" pitchFamily="18" charset="0"/>
              </a:rPr>
              <a:t>midst of the week </a:t>
            </a:r>
            <a:br>
              <a:rPr lang="en-US" b="1" dirty="0">
                <a:ln>
                  <a:solidFill>
                    <a:srgbClr val="330E06"/>
                  </a:solidFill>
                </a:ln>
                <a:solidFill>
                  <a:srgbClr val="FF0000"/>
                </a:solidFill>
                <a:latin typeface="Cooper Black" panose="0208090404030B020404" pitchFamily="18" charset="0"/>
              </a:rPr>
            </a:br>
            <a:r>
              <a:rPr lang="en-US" b="1" dirty="0">
                <a:ln>
                  <a:solidFill>
                    <a:srgbClr val="330E06"/>
                  </a:solidFill>
                </a:ln>
                <a:solidFill>
                  <a:schemeClr val="accent4">
                    <a:lumMod val="60000"/>
                    <a:lumOff val="40000"/>
                  </a:schemeClr>
                </a:solidFill>
                <a:latin typeface="MV Boli" panose="02000500030200090000" pitchFamily="2" charset="0"/>
                <a:cs typeface="MV Boli" panose="02000500030200090000" pitchFamily="2" charset="0"/>
              </a:rPr>
              <a:t>he shall cause the sacrifice and oblation to cease …</a:t>
            </a:r>
            <a:endParaRPr lang="en-CA" b="1" dirty="0">
              <a:ln>
                <a:solidFill>
                  <a:srgbClr val="330E06"/>
                </a:solidFill>
              </a:ln>
              <a:solidFill>
                <a:schemeClr val="accent4">
                  <a:lumMod val="60000"/>
                  <a:lumOff val="40000"/>
                </a:schemeClr>
              </a:solidFill>
              <a:latin typeface="MV Boli" panose="02000500030200090000" pitchFamily="2" charset="0"/>
              <a:cs typeface="MV Boli" panose="02000500030200090000" pitchFamily="2" charset="0"/>
            </a:endParaRPr>
          </a:p>
        </p:txBody>
      </p:sp>
      <p:pic>
        <p:nvPicPr>
          <p:cNvPr id="13" name="Picture 1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8824" b="100000" l="37455" r="100000"/>
                    </a14:imgEffect>
                  </a14:imgLayer>
                </a14:imgProps>
              </a:ext>
              <a:ext uri="{28A0092B-C50C-407E-A947-70E740481C1C}">
                <a14:useLocalDpi xmlns:a14="http://schemas.microsoft.com/office/drawing/2010/main" val="0"/>
              </a:ext>
            </a:extLst>
          </a:blip>
          <a:srcRect l="37390" t="42882"/>
          <a:stretch/>
        </p:blipFill>
        <p:spPr>
          <a:xfrm>
            <a:off x="9485082" y="1994568"/>
            <a:ext cx="2706918" cy="22898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Rectangle 14"/>
          <p:cNvSpPr/>
          <p:nvPr/>
        </p:nvSpPr>
        <p:spPr>
          <a:xfrm>
            <a:off x="187967" y="5603397"/>
            <a:ext cx="6450194"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solidFill>
                  <a:srgbClr val="330E06"/>
                </a:solidFill>
                <a:effectLst>
                  <a:glow rad="127000">
                    <a:schemeClr val="accent4">
                      <a:lumMod val="60000"/>
                      <a:lumOff val="40000"/>
                    </a:schemeClr>
                  </a:glow>
                </a:effectLst>
                <a:latin typeface="Chiller" panose="04020404031007020602" pitchFamily="82" charset="0"/>
              </a:rPr>
              <a:t>But, this study is not about that!</a:t>
            </a:r>
            <a:endParaRPr lang="en-US" sz="6600" b="1" dirty="0">
              <a:ln/>
              <a:solidFill>
                <a:srgbClr val="330E06"/>
              </a:solidFill>
              <a:effectLst>
                <a:glow rad="127000">
                  <a:schemeClr val="accent4">
                    <a:lumMod val="60000"/>
                    <a:lumOff val="40000"/>
                  </a:schemeClr>
                </a:glow>
              </a:effectLst>
              <a:latin typeface="Chiller" panose="04020404031007020602" pitchFamily="82" charset="0"/>
            </a:endParaRPr>
          </a:p>
        </p:txBody>
      </p:sp>
    </p:spTree>
    <p:extLst>
      <p:ext uri="{BB962C8B-B14F-4D97-AF65-F5344CB8AC3E}">
        <p14:creationId xmlns:p14="http://schemas.microsoft.com/office/powerpoint/2010/main" val="818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par>
                          <p:cTn id="8" fill="hold">
                            <p:stCondLst>
                              <p:cond delay="1250"/>
                            </p:stCondLst>
                            <p:childTnLst>
                              <p:par>
                                <p:cTn id="9" presetID="31" presetClass="entr" presetSubtype="0" fill="hold" nodeType="afterEffect">
                                  <p:stCondLst>
                                    <p:cond delay="15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500" fill="hold"/>
                                        <p:tgtEl>
                                          <p:spTgt spid="11"/>
                                        </p:tgtEl>
                                        <p:attrNameLst>
                                          <p:attrName>ppt_w</p:attrName>
                                        </p:attrNameLst>
                                      </p:cBhvr>
                                      <p:tavLst>
                                        <p:tav tm="0">
                                          <p:val>
                                            <p:fltVal val="0"/>
                                          </p:val>
                                        </p:tav>
                                        <p:tav tm="100000">
                                          <p:val>
                                            <p:strVal val="#ppt_w"/>
                                          </p:val>
                                        </p:tav>
                                      </p:tavLst>
                                    </p:anim>
                                    <p:anim calcmode="lin" valueType="num">
                                      <p:cBhvr>
                                        <p:cTn id="12" dur="1500" fill="hold"/>
                                        <p:tgtEl>
                                          <p:spTgt spid="11"/>
                                        </p:tgtEl>
                                        <p:attrNameLst>
                                          <p:attrName>ppt_h</p:attrName>
                                        </p:attrNameLst>
                                      </p:cBhvr>
                                      <p:tavLst>
                                        <p:tav tm="0">
                                          <p:val>
                                            <p:fltVal val="0"/>
                                          </p:val>
                                        </p:tav>
                                        <p:tav tm="100000">
                                          <p:val>
                                            <p:strVal val="#ppt_h"/>
                                          </p:val>
                                        </p:tav>
                                      </p:tavLst>
                                    </p:anim>
                                    <p:anim calcmode="lin" valueType="num">
                                      <p:cBhvr>
                                        <p:cTn id="13" dur="1500" fill="hold"/>
                                        <p:tgtEl>
                                          <p:spTgt spid="11"/>
                                        </p:tgtEl>
                                        <p:attrNameLst>
                                          <p:attrName>style.rotation</p:attrName>
                                        </p:attrNameLst>
                                      </p:cBhvr>
                                      <p:tavLst>
                                        <p:tav tm="0">
                                          <p:val>
                                            <p:fltVal val="90"/>
                                          </p:val>
                                        </p:tav>
                                        <p:tav tm="100000">
                                          <p:val>
                                            <p:fltVal val="0"/>
                                          </p:val>
                                        </p:tav>
                                      </p:tavLst>
                                    </p:anim>
                                    <p:animEffect transition="in" filter="fade">
                                      <p:cBhvr>
                                        <p:cTn id="14" dur="1500"/>
                                        <p:tgtEl>
                                          <p:spTgt spid="11"/>
                                        </p:tgtEl>
                                      </p:cBhvr>
                                    </p:animEffect>
                                  </p:childTnLst>
                                </p:cTn>
                              </p:par>
                            </p:childTnLst>
                          </p:cTn>
                        </p:par>
                        <p:par>
                          <p:cTn id="15" fill="hold">
                            <p:stCondLst>
                              <p:cond delay="4250"/>
                            </p:stCondLst>
                            <p:childTnLst>
                              <p:par>
                                <p:cTn id="16" presetID="22" presetClass="entr" presetSubtype="8"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500"/>
                                        <p:tgtEl>
                                          <p:spTgt spid="9"/>
                                        </p:tgtEl>
                                      </p:cBhvr>
                                    </p:animEffect>
                                  </p:childTnLst>
                                </p:cTn>
                              </p:par>
                            </p:childTnLst>
                          </p:cTn>
                        </p:par>
                        <p:par>
                          <p:cTn id="19" fill="hold">
                            <p:stCondLst>
                              <p:cond delay="6500"/>
                            </p:stCondLst>
                            <p:childTnLst>
                              <p:par>
                                <p:cTn id="20" presetID="22" presetClass="entr" presetSubtype="8"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par>
                          <p:cTn id="28" fill="hold">
                            <p:stCondLst>
                              <p:cond delay="500"/>
                            </p:stCondLst>
                            <p:childTnLst>
                              <p:par>
                                <p:cTn id="29" presetID="16" presetClass="entr" presetSubtype="21" fill="hold" nodeType="afterEffect">
                                  <p:stCondLst>
                                    <p:cond delay="100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barn(inVertical)">
                                      <p:cBhvr>
                                        <p:cTn id="31" dur="1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10"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0F0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370" y="176440"/>
            <a:ext cx="11475360" cy="790575"/>
          </a:xfrm>
        </p:spPr>
        <p:txBody>
          <a:bodyPr>
            <a:normAutofit fontScale="90000"/>
            <a:scene3d>
              <a:camera prst="orthographicFront"/>
              <a:lightRig rig="threePt" dir="t"/>
            </a:scene3d>
            <a:sp3d extrusionH="57150">
              <a:bevelT w="82550" h="38100" prst="coolSlant"/>
            </a:sp3d>
          </a:bodyPr>
          <a:lstStyle/>
          <a:p>
            <a:pPr algn="ctr"/>
            <a:r>
              <a:rPr lang="en-US" b="1" dirty="0">
                <a:solidFill>
                  <a:schemeClr val="accent4">
                    <a:lumMod val="60000"/>
                    <a:lumOff val="40000"/>
                  </a:schemeClr>
                </a:solidFill>
                <a:latin typeface="Cooper Black" panose="0208090404030B020404" pitchFamily="18" charset="0"/>
              </a:rPr>
              <a:t>Symbolic Meaning:  </a:t>
            </a:r>
            <a:r>
              <a:rPr lang="en-US" b="1" dirty="0">
                <a:solidFill>
                  <a:srgbClr val="FF0000"/>
                </a:solidFill>
                <a:latin typeface="Cooper Black" panose="0208090404030B020404" pitchFamily="18" charset="0"/>
              </a:rPr>
              <a:t>“midst of the week”</a:t>
            </a:r>
            <a:endParaRPr lang="en-CA" b="1" dirty="0">
              <a:solidFill>
                <a:srgbClr val="FF0000"/>
              </a:solidFill>
              <a:latin typeface="Cooper Black" panose="0208090404030B020404" pitchFamily="18" charset="0"/>
            </a:endParaRPr>
          </a:p>
        </p:txBody>
      </p:sp>
      <p:sp>
        <p:nvSpPr>
          <p:cNvPr id="4" name="Slide Number Placeholder 3"/>
          <p:cNvSpPr>
            <a:spLocks noGrp="1"/>
          </p:cNvSpPr>
          <p:nvPr>
            <p:ph type="sldNum" sz="quarter" idx="12"/>
          </p:nvPr>
        </p:nvSpPr>
        <p:spPr>
          <a:xfrm>
            <a:off x="9309100" y="6396036"/>
            <a:ext cx="2743200" cy="365125"/>
          </a:xfrm>
        </p:spPr>
        <p:txBody>
          <a:bodyPr/>
          <a:lstStyle/>
          <a:p>
            <a:fld id="{CAB0B796-0BEC-434C-B7F9-2382C16E0666}" type="slidenum">
              <a:rPr lang="en-CA" smtClean="0">
                <a:solidFill>
                  <a:schemeClr val="bg1"/>
                </a:solidFill>
              </a:rPr>
              <a:t>8</a:t>
            </a:fld>
            <a:endParaRPr lang="en-CA" dirty="0">
              <a:solidFill>
                <a:schemeClr val="bg1"/>
              </a:solidFill>
            </a:endParaRPr>
          </a:p>
        </p:txBody>
      </p:sp>
      <p:sp>
        <p:nvSpPr>
          <p:cNvPr id="5" name="Content Placeholder 2"/>
          <p:cNvSpPr txBox="1">
            <a:spLocks/>
          </p:cNvSpPr>
          <p:nvPr/>
        </p:nvSpPr>
        <p:spPr>
          <a:xfrm>
            <a:off x="504370" y="1092199"/>
            <a:ext cx="11261969" cy="5303837"/>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n>
                  <a:solidFill>
                    <a:schemeClr val="accent2">
                      <a:lumMod val="60000"/>
                      <a:lumOff val="40000"/>
                    </a:schemeClr>
                  </a:solidFill>
                </a:ln>
                <a:solidFill>
                  <a:srgbClr val="FFCCFF"/>
                </a:solidFill>
              </a:rPr>
              <a:t>Many believe that </a:t>
            </a:r>
            <a:r>
              <a:rPr lang="en-US" b="1" dirty="0">
                <a:ln>
                  <a:solidFill>
                    <a:srgbClr val="00B0F0"/>
                  </a:solidFill>
                </a:ln>
                <a:solidFill>
                  <a:srgbClr val="00B0F0"/>
                </a:solidFill>
              </a:rPr>
              <a:t>Yahusha</a:t>
            </a:r>
            <a:r>
              <a:rPr lang="en-US" b="1" dirty="0">
                <a:ln>
                  <a:solidFill>
                    <a:schemeClr val="accent2">
                      <a:lumMod val="60000"/>
                      <a:lumOff val="40000"/>
                    </a:schemeClr>
                  </a:solidFill>
                </a:ln>
                <a:solidFill>
                  <a:srgbClr val="FFCCFF"/>
                </a:solidFill>
              </a:rPr>
              <a:t> died after His ministry of </a:t>
            </a:r>
            <a:r>
              <a:rPr lang="en-US" b="1" dirty="0">
                <a:ln>
                  <a:solidFill>
                    <a:schemeClr val="tx1"/>
                  </a:solidFill>
                </a:ln>
                <a:solidFill>
                  <a:srgbClr val="FFCCFF"/>
                </a:solidFill>
                <a:effectLst>
                  <a:outerShdw blurRad="50800" dist="50800" dir="5400000" algn="ctr" rotWithShape="0">
                    <a:srgbClr val="00FF00"/>
                  </a:outerShdw>
                </a:effectLst>
              </a:rPr>
              <a:t>3½</a:t>
            </a:r>
            <a:r>
              <a:rPr lang="en-US" b="1" dirty="0">
                <a:ln>
                  <a:solidFill>
                    <a:schemeClr val="accent2">
                      <a:lumMod val="60000"/>
                      <a:lumOff val="40000"/>
                    </a:schemeClr>
                  </a:solidFill>
                </a:ln>
                <a:solidFill>
                  <a:srgbClr val="FFCCFF"/>
                </a:solidFill>
              </a:rPr>
              <a:t> years.  </a:t>
            </a:r>
            <a:br>
              <a:rPr lang="en-US" b="1" dirty="0">
                <a:ln>
                  <a:solidFill>
                    <a:schemeClr val="accent2">
                      <a:lumMod val="60000"/>
                      <a:lumOff val="40000"/>
                    </a:schemeClr>
                  </a:solidFill>
                </a:ln>
                <a:solidFill>
                  <a:srgbClr val="FFCCFF"/>
                </a:solidFill>
              </a:rPr>
            </a:br>
            <a:r>
              <a:rPr lang="en-US" b="1" dirty="0">
                <a:ln>
                  <a:solidFill>
                    <a:schemeClr val="accent2">
                      <a:lumMod val="60000"/>
                      <a:lumOff val="40000"/>
                    </a:schemeClr>
                  </a:solidFill>
                </a:ln>
                <a:solidFill>
                  <a:srgbClr val="FFCCFF"/>
                </a:solidFill>
              </a:rPr>
              <a:t>However this is not true either!   According to Exodus 12, </a:t>
            </a:r>
            <a:br>
              <a:rPr lang="en-US" b="1" dirty="0">
                <a:ln>
                  <a:solidFill>
                    <a:schemeClr val="accent2">
                      <a:lumMod val="60000"/>
                      <a:lumOff val="40000"/>
                    </a:schemeClr>
                  </a:solidFill>
                </a:ln>
                <a:solidFill>
                  <a:srgbClr val="FFCCFF"/>
                </a:solidFill>
              </a:rPr>
            </a:br>
            <a:r>
              <a:rPr lang="en-US" b="1" dirty="0">
                <a:ln>
                  <a:solidFill>
                    <a:schemeClr val="accent2">
                      <a:lumMod val="60000"/>
                      <a:lumOff val="40000"/>
                    </a:schemeClr>
                  </a:solidFill>
                </a:ln>
                <a:solidFill>
                  <a:srgbClr val="FFCCFF"/>
                </a:solidFill>
              </a:rPr>
              <a:t>the Passover lamb was to be “</a:t>
            </a:r>
            <a:r>
              <a:rPr lang="en-US" b="1" dirty="0">
                <a:ln>
                  <a:solidFill>
                    <a:schemeClr val="accent2">
                      <a:lumMod val="60000"/>
                      <a:lumOff val="40000"/>
                    </a:schemeClr>
                  </a:solidFill>
                </a:ln>
                <a:solidFill>
                  <a:srgbClr val="00FFFF"/>
                </a:solidFill>
              </a:rPr>
              <a:t>of the first year.</a:t>
            </a:r>
            <a:r>
              <a:rPr lang="en-US" b="1" dirty="0">
                <a:ln>
                  <a:solidFill>
                    <a:schemeClr val="accent2">
                      <a:lumMod val="60000"/>
                      <a:lumOff val="40000"/>
                    </a:schemeClr>
                  </a:solidFill>
                </a:ln>
                <a:solidFill>
                  <a:srgbClr val="FFCCFF"/>
                </a:solidFill>
              </a:rPr>
              <a:t>”  In other words, </a:t>
            </a:r>
            <a:br>
              <a:rPr lang="en-US" b="1" dirty="0">
                <a:ln>
                  <a:solidFill>
                    <a:schemeClr val="accent2">
                      <a:lumMod val="60000"/>
                      <a:lumOff val="40000"/>
                    </a:schemeClr>
                  </a:solidFill>
                </a:ln>
                <a:solidFill>
                  <a:srgbClr val="FFCCFF"/>
                </a:solidFill>
              </a:rPr>
            </a:br>
            <a:r>
              <a:rPr lang="en-US" b="1" dirty="0">
                <a:ln>
                  <a:solidFill>
                    <a:schemeClr val="accent2">
                      <a:lumMod val="60000"/>
                      <a:lumOff val="40000"/>
                    </a:schemeClr>
                  </a:solidFill>
                </a:ln>
                <a:solidFill>
                  <a:srgbClr val="FFCCFF"/>
                </a:solidFill>
              </a:rPr>
              <a:t>between the age of 1-2 years.  </a:t>
            </a:r>
          </a:p>
          <a:p>
            <a:r>
              <a:rPr lang="en-US" b="1" dirty="0">
                <a:ln>
                  <a:solidFill>
                    <a:schemeClr val="accent2">
                      <a:lumMod val="60000"/>
                      <a:lumOff val="40000"/>
                    </a:schemeClr>
                  </a:solidFill>
                </a:ln>
                <a:solidFill>
                  <a:srgbClr val="FFCCFF"/>
                </a:solidFill>
              </a:rPr>
              <a:t>This </a:t>
            </a:r>
            <a:r>
              <a:rPr lang="en-US" sz="3200" b="1" dirty="0">
                <a:ln>
                  <a:solidFill>
                    <a:prstClr val="black"/>
                  </a:solidFill>
                </a:ln>
                <a:solidFill>
                  <a:srgbClr val="FFCCFF"/>
                </a:solidFill>
                <a:effectLst>
                  <a:outerShdw blurRad="50800" dist="50800" dir="5400000" algn="ctr" rotWithShape="0">
                    <a:srgbClr val="00FF00"/>
                  </a:outerShdw>
                </a:effectLst>
              </a:rPr>
              <a:t>3½ </a:t>
            </a:r>
            <a:r>
              <a:rPr lang="en-US" b="1" dirty="0">
                <a:ln>
                  <a:solidFill>
                    <a:schemeClr val="accent2">
                      <a:lumMod val="60000"/>
                      <a:lumOff val="40000"/>
                    </a:schemeClr>
                  </a:solidFill>
                </a:ln>
                <a:solidFill>
                  <a:srgbClr val="FFCCFF"/>
                </a:solidFill>
              </a:rPr>
              <a:t>cannot be interpreted to </a:t>
            </a:r>
            <a:br>
              <a:rPr lang="en-US" b="1" dirty="0">
                <a:ln>
                  <a:solidFill>
                    <a:schemeClr val="accent2">
                      <a:lumMod val="60000"/>
                      <a:lumOff val="40000"/>
                    </a:schemeClr>
                  </a:solidFill>
                </a:ln>
                <a:solidFill>
                  <a:srgbClr val="FFCCFF"/>
                </a:solidFill>
              </a:rPr>
            </a:br>
            <a:r>
              <a:rPr lang="en-US" b="1" dirty="0">
                <a:ln>
                  <a:solidFill>
                    <a:schemeClr val="accent2">
                      <a:lumMod val="60000"/>
                      <a:lumOff val="40000"/>
                    </a:schemeClr>
                  </a:solidFill>
                </a:ln>
                <a:solidFill>
                  <a:srgbClr val="FFCCFF"/>
                </a:solidFill>
              </a:rPr>
              <a:t>indicate our </a:t>
            </a:r>
            <a:r>
              <a:rPr lang="en-US" b="1" dirty="0" err="1">
                <a:ln>
                  <a:solidFill>
                    <a:schemeClr val="accent2">
                      <a:lumMod val="60000"/>
                      <a:lumOff val="40000"/>
                    </a:schemeClr>
                  </a:solidFill>
                </a:ln>
                <a:solidFill>
                  <a:srgbClr val="FFCCFF"/>
                </a:solidFill>
              </a:rPr>
              <a:t>Saviour</a:t>
            </a:r>
            <a:r>
              <a:rPr lang="en-US" b="1" dirty="0">
                <a:ln>
                  <a:solidFill>
                    <a:schemeClr val="accent2">
                      <a:lumMod val="60000"/>
                      <a:lumOff val="40000"/>
                    </a:schemeClr>
                  </a:solidFill>
                </a:ln>
                <a:solidFill>
                  <a:srgbClr val="FFCCFF"/>
                </a:solidFill>
              </a:rPr>
              <a:t>, as “the true </a:t>
            </a:r>
            <a:br>
              <a:rPr lang="en-US" b="1" dirty="0">
                <a:ln>
                  <a:solidFill>
                    <a:schemeClr val="accent2">
                      <a:lumMod val="60000"/>
                      <a:lumOff val="40000"/>
                    </a:schemeClr>
                  </a:solidFill>
                </a:ln>
                <a:solidFill>
                  <a:srgbClr val="FFCCFF"/>
                </a:solidFill>
              </a:rPr>
            </a:br>
            <a:r>
              <a:rPr lang="en-US" b="1" dirty="0">
                <a:ln>
                  <a:solidFill>
                    <a:schemeClr val="accent2">
                      <a:lumMod val="60000"/>
                      <a:lumOff val="40000"/>
                    </a:schemeClr>
                  </a:solidFill>
                </a:ln>
                <a:solidFill>
                  <a:srgbClr val="FFCCFF"/>
                </a:solidFill>
              </a:rPr>
              <a:t>last Passover Sacrifice.”  He did </a:t>
            </a:r>
            <a:r>
              <a:rPr lang="en-US" b="1" u="sng" dirty="0">
                <a:ln>
                  <a:solidFill>
                    <a:schemeClr val="accent2">
                      <a:lumMod val="60000"/>
                      <a:lumOff val="40000"/>
                    </a:schemeClr>
                  </a:solidFill>
                </a:ln>
                <a:solidFill>
                  <a:srgbClr val="FFCCFF"/>
                </a:solidFill>
              </a:rPr>
              <a:t>not</a:t>
            </a:r>
            <a:r>
              <a:rPr lang="en-US" b="1" dirty="0">
                <a:ln>
                  <a:solidFill>
                    <a:schemeClr val="accent2">
                      <a:lumMod val="60000"/>
                      <a:lumOff val="40000"/>
                    </a:schemeClr>
                  </a:solidFill>
                </a:ln>
                <a:solidFill>
                  <a:srgbClr val="FFCCFF"/>
                </a:solidFill>
              </a:rPr>
              <a:t> </a:t>
            </a:r>
            <a:br>
              <a:rPr lang="en-US" b="1" dirty="0">
                <a:ln>
                  <a:solidFill>
                    <a:schemeClr val="accent2">
                      <a:lumMod val="60000"/>
                      <a:lumOff val="40000"/>
                    </a:schemeClr>
                  </a:solidFill>
                </a:ln>
                <a:solidFill>
                  <a:srgbClr val="FFCCFF"/>
                </a:solidFill>
              </a:rPr>
            </a:br>
            <a:r>
              <a:rPr lang="en-US" b="1" dirty="0">
                <a:ln>
                  <a:solidFill>
                    <a:schemeClr val="accent2">
                      <a:lumMod val="60000"/>
                      <a:lumOff val="40000"/>
                    </a:schemeClr>
                  </a:solidFill>
                </a:ln>
                <a:solidFill>
                  <a:srgbClr val="FFCCFF"/>
                </a:solidFill>
              </a:rPr>
              <a:t>have a ministry of 3½ years making </a:t>
            </a:r>
            <a:br>
              <a:rPr lang="en-US" b="1" dirty="0">
                <a:ln>
                  <a:solidFill>
                    <a:schemeClr val="accent2">
                      <a:lumMod val="60000"/>
                      <a:lumOff val="40000"/>
                    </a:schemeClr>
                  </a:solidFill>
                </a:ln>
                <a:solidFill>
                  <a:srgbClr val="FFCCFF"/>
                </a:solidFill>
              </a:rPr>
            </a:br>
            <a:r>
              <a:rPr lang="en-US" b="1" dirty="0">
                <a:ln>
                  <a:solidFill>
                    <a:schemeClr val="accent2">
                      <a:lumMod val="60000"/>
                      <a:lumOff val="40000"/>
                    </a:schemeClr>
                  </a:solidFill>
                </a:ln>
                <a:solidFill>
                  <a:srgbClr val="FFCCFF"/>
                </a:solidFill>
              </a:rPr>
              <a:t>Him </a:t>
            </a:r>
            <a:r>
              <a:rPr lang="en-US" b="1" dirty="0">
                <a:ln>
                  <a:solidFill>
                    <a:schemeClr val="tx1"/>
                  </a:solidFill>
                </a:ln>
                <a:solidFill>
                  <a:srgbClr val="FFCCFF"/>
                </a:solidFill>
                <a:effectLst>
                  <a:outerShdw blurRad="50800" dist="50800" dir="5400000" algn="ctr" rotWithShape="0">
                    <a:srgbClr val="00FF00"/>
                  </a:outerShdw>
                </a:effectLst>
              </a:rPr>
              <a:t>33½</a:t>
            </a:r>
            <a:r>
              <a:rPr lang="en-US" b="1" dirty="0">
                <a:ln>
                  <a:solidFill>
                    <a:schemeClr val="accent2">
                      <a:lumMod val="60000"/>
                      <a:lumOff val="40000"/>
                    </a:schemeClr>
                  </a:solidFill>
                </a:ln>
                <a:solidFill>
                  <a:srgbClr val="FFCCFF"/>
                </a:solidFill>
              </a:rPr>
              <a:t> years old.  </a:t>
            </a:r>
          </a:p>
          <a:p>
            <a:r>
              <a:rPr lang="en-US" b="1" dirty="0">
                <a:ln>
                  <a:solidFill>
                    <a:schemeClr val="accent2">
                      <a:lumMod val="60000"/>
                      <a:lumOff val="40000"/>
                    </a:schemeClr>
                  </a:solidFill>
                </a:ln>
                <a:solidFill>
                  <a:srgbClr val="FFCCFF"/>
                </a:solidFill>
              </a:rPr>
              <a:t>Studies have shown He offered His life </a:t>
            </a:r>
            <a:br>
              <a:rPr lang="en-US" b="1" dirty="0">
                <a:ln>
                  <a:solidFill>
                    <a:schemeClr val="accent2">
                      <a:lumMod val="60000"/>
                      <a:lumOff val="40000"/>
                    </a:schemeClr>
                  </a:solidFill>
                </a:ln>
                <a:solidFill>
                  <a:srgbClr val="FFCCFF"/>
                </a:solidFill>
              </a:rPr>
            </a:br>
            <a:r>
              <a:rPr lang="en-US" b="1" dirty="0">
                <a:ln>
                  <a:solidFill>
                    <a:schemeClr val="accent2">
                      <a:lumMod val="60000"/>
                      <a:lumOff val="40000"/>
                    </a:schemeClr>
                  </a:solidFill>
                </a:ln>
                <a:solidFill>
                  <a:srgbClr val="FFCCFF"/>
                </a:solidFill>
              </a:rPr>
              <a:t>between the young age of 30-31 years.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418" y="2434824"/>
            <a:ext cx="5103363" cy="3295922"/>
          </a:xfrm>
          <a:prstGeom prst="rect">
            <a:avLst/>
          </a:prstGeom>
          <a:scene3d>
            <a:camera prst="orthographicFront"/>
            <a:lightRig rig="threePt" dir="t"/>
          </a:scene3d>
          <a:sp3d>
            <a:bevelT w="152400" h="50800" prst="softRound"/>
          </a:sp3d>
        </p:spPr>
      </p:pic>
      <p:sp>
        <p:nvSpPr>
          <p:cNvPr id="10" name="Rectangle 9"/>
          <p:cNvSpPr/>
          <p:nvPr/>
        </p:nvSpPr>
        <p:spPr>
          <a:xfrm>
            <a:off x="438361" y="5653165"/>
            <a:ext cx="11327978" cy="11079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a:ln/>
                <a:solidFill>
                  <a:srgbClr val="330E06"/>
                </a:solidFill>
                <a:effectLst>
                  <a:glow rad="127000">
                    <a:schemeClr val="accent4">
                      <a:lumMod val="60000"/>
                      <a:lumOff val="40000"/>
                    </a:schemeClr>
                  </a:glow>
                </a:effectLst>
                <a:latin typeface="Chiller" panose="04020404031007020602" pitchFamily="82" charset="0"/>
              </a:rPr>
              <a:t>But, this study is not about that either!</a:t>
            </a:r>
            <a:endParaRPr lang="en-US" sz="8800" b="1" dirty="0">
              <a:ln/>
              <a:solidFill>
                <a:srgbClr val="330E06"/>
              </a:solidFill>
              <a:effectLst>
                <a:glow rad="127000">
                  <a:schemeClr val="accent4">
                    <a:lumMod val="60000"/>
                    <a:lumOff val="40000"/>
                  </a:schemeClr>
                </a:glow>
              </a:effectLst>
              <a:latin typeface="Chiller" panose="04020404031007020602" pitchFamily="82" charset="0"/>
            </a:endParaRPr>
          </a:p>
        </p:txBody>
      </p:sp>
    </p:spTree>
    <p:extLst>
      <p:ext uri="{BB962C8B-B14F-4D97-AF65-F5344CB8AC3E}">
        <p14:creationId xmlns:p14="http://schemas.microsoft.com/office/powerpoint/2010/main" val="112941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9308" y="6492875"/>
            <a:ext cx="3511731" cy="365125"/>
          </a:xfrm>
        </p:spPr>
        <p:txBody>
          <a:bodyPr/>
          <a:lstStyle/>
          <a:p>
            <a:fld id="{CAB0B796-0BEC-434C-B7F9-2382C16E0666}" type="slidenum">
              <a:rPr lang="en-CA" sz="1400" b="1" smtClean="0">
                <a:solidFill>
                  <a:srgbClr val="330E06"/>
                </a:solidFill>
              </a:rPr>
              <a:t>9</a:t>
            </a:fld>
            <a:endParaRPr lang="en-CA" sz="1400" b="1" dirty="0">
              <a:solidFill>
                <a:srgbClr val="330E06"/>
              </a:solidFill>
            </a:endParaRPr>
          </a:p>
        </p:txBody>
      </p:sp>
      <p:sp>
        <p:nvSpPr>
          <p:cNvPr id="5" name="Title 4"/>
          <p:cNvSpPr>
            <a:spLocks noGrp="1"/>
          </p:cNvSpPr>
          <p:nvPr>
            <p:ph type="title"/>
          </p:nvPr>
        </p:nvSpPr>
        <p:spPr>
          <a:xfrm rot="20605223">
            <a:off x="612772" y="2640499"/>
            <a:ext cx="7573840" cy="989814"/>
          </a:xfrm>
          <a:effectLst>
            <a:glow rad="596900">
              <a:schemeClr val="bg1"/>
            </a:glow>
          </a:effectLst>
        </p:spPr>
        <p:txBody>
          <a:bodyPr>
            <a:prstTxWarp prst="textArchUp">
              <a:avLst/>
            </a:prstTxWarp>
            <a:noAutofit/>
            <a:scene3d>
              <a:camera prst="orthographicFront"/>
              <a:lightRig rig="threePt" dir="t"/>
            </a:scene3d>
            <a:sp3d extrusionH="57150">
              <a:bevelT h="25400" prst="softRound"/>
            </a:sp3d>
          </a:bodyPr>
          <a:lstStyle/>
          <a:p>
            <a:pPr algn="ctr"/>
            <a:r>
              <a:rPr lang="en-US" sz="9600" b="1" dirty="0">
                <a:ln>
                  <a:solidFill>
                    <a:schemeClr val="accent2">
                      <a:lumMod val="50000"/>
                    </a:schemeClr>
                  </a:solidFill>
                </a:ln>
                <a:solidFill>
                  <a:schemeClr val="accent4">
                    <a:lumMod val="60000"/>
                    <a:lumOff val="40000"/>
                  </a:schemeClr>
                </a:solidFill>
                <a:latin typeface="Times New Roman" panose="02020603050405020304" pitchFamily="18" charset="0"/>
                <a:cs typeface="Times New Roman" panose="02020603050405020304" pitchFamily="18" charset="0"/>
              </a:rPr>
              <a:t>W</a:t>
            </a:r>
            <a:r>
              <a:rPr lang="en-US" sz="7200" b="1" dirty="0">
                <a:ln>
                  <a:solidFill>
                    <a:schemeClr val="accent2">
                      <a:lumMod val="50000"/>
                    </a:schemeClr>
                  </a:solidFill>
                </a:ln>
                <a:solidFill>
                  <a:schemeClr val="accent4">
                    <a:lumMod val="60000"/>
                    <a:lumOff val="40000"/>
                  </a:schemeClr>
                </a:solidFill>
                <a:latin typeface="Times New Roman" panose="02020603050405020304" pitchFamily="18" charset="0"/>
                <a:cs typeface="Times New Roman" panose="02020603050405020304" pitchFamily="18" charset="0"/>
              </a:rPr>
              <a:t>HAT</a:t>
            </a:r>
            <a:r>
              <a:rPr lang="en-US" sz="9600" b="1" dirty="0">
                <a:ln>
                  <a:solidFill>
                    <a:schemeClr val="accent2">
                      <a:lumMod val="50000"/>
                    </a:schemeClr>
                  </a:solidFill>
                </a:ln>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7200" b="1" dirty="0">
                <a:ln>
                  <a:solidFill>
                    <a:schemeClr val="accent2">
                      <a:lumMod val="50000"/>
                    </a:schemeClr>
                  </a:solidFill>
                </a:ln>
                <a:solidFill>
                  <a:schemeClr val="accent4">
                    <a:lumMod val="60000"/>
                    <a:lumOff val="40000"/>
                  </a:schemeClr>
                </a:solidFill>
                <a:latin typeface="Times New Roman" panose="02020603050405020304" pitchFamily="18" charset="0"/>
                <a:cs typeface="Times New Roman" panose="02020603050405020304" pitchFamily="18" charset="0"/>
              </a:rPr>
              <a:t>IS</a:t>
            </a:r>
            <a:r>
              <a:rPr lang="en-US" sz="9600" b="1" dirty="0">
                <a:ln>
                  <a:solidFill>
                    <a:schemeClr val="accent2">
                      <a:lumMod val="50000"/>
                    </a:schemeClr>
                  </a:solidFill>
                </a:ln>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9600" b="1" u="sng" dirty="0">
                <a:ln>
                  <a:solidFill>
                    <a:schemeClr val="accent2">
                      <a:lumMod val="50000"/>
                    </a:schemeClr>
                  </a:solidFill>
                </a:ln>
                <a:solidFill>
                  <a:srgbClr val="FF0000"/>
                </a:solidFill>
                <a:effectLst>
                  <a:outerShdw blurRad="50800" dist="50800" dir="5400000" algn="ctr" rotWithShape="0">
                    <a:srgbClr val="0000FF"/>
                  </a:outerShdw>
                </a:effectLst>
                <a:latin typeface="Times New Roman" panose="02020603050405020304" pitchFamily="18" charset="0"/>
                <a:cs typeface="Times New Roman" panose="02020603050405020304" pitchFamily="18" charset="0"/>
              </a:rPr>
              <a:t>T</a:t>
            </a:r>
            <a:r>
              <a:rPr lang="en-US" sz="7200" b="1" u="sng" dirty="0">
                <a:ln>
                  <a:solidFill>
                    <a:schemeClr val="accent2">
                      <a:lumMod val="50000"/>
                    </a:schemeClr>
                  </a:solidFill>
                </a:ln>
                <a:solidFill>
                  <a:srgbClr val="FF0000"/>
                </a:solidFill>
                <a:effectLst>
                  <a:outerShdw blurRad="50800" dist="50800" dir="5400000" algn="ctr" rotWithShape="0">
                    <a:srgbClr val="0000FF"/>
                  </a:outerShdw>
                </a:effectLst>
                <a:latin typeface="Times New Roman" panose="02020603050405020304" pitchFamily="18" charset="0"/>
                <a:cs typeface="Times New Roman" panose="02020603050405020304" pitchFamily="18" charset="0"/>
              </a:rPr>
              <a:t>HE</a:t>
            </a:r>
            <a:endParaRPr lang="en-CA" sz="9600" b="1" u="sng" dirty="0">
              <a:ln>
                <a:solidFill>
                  <a:schemeClr val="accent2">
                    <a:lumMod val="50000"/>
                  </a:schemeClr>
                </a:solidFill>
              </a:ln>
              <a:solidFill>
                <a:srgbClr val="FF0000"/>
              </a:solidFill>
              <a:effectLst>
                <a:outerShdw blurRad="50800" dist="50800" dir="5400000" algn="ctr" rotWithShape="0">
                  <a:srgbClr val="0000FF"/>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6948285" y="2874149"/>
            <a:ext cx="5109029" cy="255454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a:solidFill>
                  <a:srgbClr val="330E06"/>
                </a:solidFill>
                <a:effectLst>
                  <a:glow rad="127000">
                    <a:schemeClr val="accent4">
                      <a:lumMod val="60000"/>
                      <a:lumOff val="40000"/>
                    </a:schemeClr>
                  </a:glow>
                </a:effectLst>
                <a:latin typeface="Chiller" panose="04020404031007020602" pitchFamily="82" charset="0"/>
              </a:rPr>
              <a:t>What is this </a:t>
            </a:r>
            <a:br>
              <a:rPr lang="en-US" sz="8000" b="1" dirty="0">
                <a:ln/>
                <a:solidFill>
                  <a:srgbClr val="330E06"/>
                </a:solidFill>
                <a:effectLst>
                  <a:glow rad="127000">
                    <a:schemeClr val="accent4">
                      <a:lumMod val="60000"/>
                      <a:lumOff val="40000"/>
                    </a:schemeClr>
                  </a:glow>
                </a:effectLst>
                <a:latin typeface="Chiller" panose="04020404031007020602" pitchFamily="82" charset="0"/>
              </a:rPr>
            </a:br>
            <a:r>
              <a:rPr lang="en-US" sz="8000" b="1" dirty="0">
                <a:ln/>
                <a:solidFill>
                  <a:srgbClr val="330E06"/>
                </a:solidFill>
                <a:effectLst>
                  <a:glow rad="127000">
                    <a:schemeClr val="accent4">
                      <a:lumMod val="60000"/>
                      <a:lumOff val="40000"/>
                    </a:schemeClr>
                  </a:glow>
                </a:effectLst>
                <a:latin typeface="Chiller" panose="04020404031007020602" pitchFamily="82" charset="0"/>
              </a:rPr>
              <a:t>study about?</a:t>
            </a:r>
            <a:endParaRPr lang="en-US" sz="11500" b="1" dirty="0">
              <a:ln/>
              <a:solidFill>
                <a:srgbClr val="330E06"/>
              </a:solidFill>
              <a:effectLst>
                <a:glow rad="127000">
                  <a:schemeClr val="accent4">
                    <a:lumMod val="60000"/>
                    <a:lumOff val="40000"/>
                  </a:schemeClr>
                </a:glow>
              </a:effectLst>
              <a:latin typeface="Chiller" panose="04020404031007020602" pitchFamily="82" charset="0"/>
            </a:endParaRPr>
          </a:p>
        </p:txBody>
      </p:sp>
      <p:sp>
        <p:nvSpPr>
          <p:cNvPr id="6" name="Rectangle 5"/>
          <p:cNvSpPr/>
          <p:nvPr/>
        </p:nvSpPr>
        <p:spPr>
          <a:xfrm>
            <a:off x="0" y="5833044"/>
            <a:ext cx="1219200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20525B"/>
                </a:solidFill>
                <a:effectLst>
                  <a:glow rad="127000">
                    <a:schemeClr val="accent4">
                      <a:lumMod val="60000"/>
                      <a:lumOff val="40000"/>
                    </a:schemeClr>
                  </a:glow>
                </a:effectLst>
                <a:latin typeface="Candara" panose="020E0502030303020204" pitchFamily="34" charset="0"/>
              </a:rPr>
              <a:t>This study is about a 2</a:t>
            </a:r>
            <a:r>
              <a:rPr lang="en-US" sz="5400" b="1" baseline="30000" dirty="0">
                <a:ln/>
                <a:solidFill>
                  <a:srgbClr val="20525B"/>
                </a:solidFill>
                <a:effectLst>
                  <a:glow rad="127000">
                    <a:schemeClr val="accent4">
                      <a:lumMod val="60000"/>
                      <a:lumOff val="40000"/>
                    </a:schemeClr>
                  </a:glow>
                </a:effectLst>
                <a:latin typeface="Candara" panose="020E0502030303020204" pitchFamily="34" charset="0"/>
              </a:rPr>
              <a:t>nd</a:t>
            </a:r>
            <a:r>
              <a:rPr lang="en-US" sz="5400" b="1" dirty="0">
                <a:ln/>
                <a:solidFill>
                  <a:srgbClr val="20525B"/>
                </a:solidFill>
                <a:effectLst>
                  <a:glow rad="127000">
                    <a:schemeClr val="accent4">
                      <a:lumMod val="60000"/>
                      <a:lumOff val="40000"/>
                    </a:schemeClr>
                  </a:glow>
                </a:effectLst>
                <a:latin typeface="Candara" panose="020E0502030303020204" pitchFamily="34" charset="0"/>
              </a:rPr>
              <a:t> application.</a:t>
            </a:r>
            <a:endParaRPr lang="en-US" sz="7200" b="1" dirty="0">
              <a:ln/>
              <a:solidFill>
                <a:srgbClr val="20525B"/>
              </a:solidFill>
              <a:effectLst>
                <a:glow rad="127000">
                  <a:schemeClr val="accent4">
                    <a:lumMod val="60000"/>
                    <a:lumOff val="40000"/>
                  </a:schemeClr>
                </a:glow>
              </a:effectLst>
              <a:latin typeface="Candara" panose="020E0502030303020204" pitchFamily="34" charset="0"/>
            </a:endParaRPr>
          </a:p>
        </p:txBody>
      </p:sp>
    </p:spTree>
    <p:extLst>
      <p:ext uri="{BB962C8B-B14F-4D97-AF65-F5344CB8AC3E}">
        <p14:creationId xmlns:p14="http://schemas.microsoft.com/office/powerpoint/2010/main" val="300009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90"/>
                                          </p:val>
                                        </p:tav>
                                        <p:tav tm="100000">
                                          <p:val>
                                            <p:fltVal val="0"/>
                                          </p:val>
                                        </p:tav>
                                      </p:tavLst>
                                    </p:anim>
                                    <p:animEffect transition="in" filter="fade">
                                      <p:cBhvr>
                                        <p:cTn id="10" dur="1500"/>
                                        <p:tgtEl>
                                          <p:spTgt spid="5"/>
                                        </p:tgtEl>
                                      </p:cBhvr>
                                    </p:animEffect>
                                  </p:childTnLst>
                                </p:cTn>
                              </p:par>
                            </p:childTnLst>
                          </p:cTn>
                        </p:par>
                        <p:par>
                          <p:cTn id="11" fill="hold">
                            <p:stCondLst>
                              <p:cond delay="1500"/>
                            </p:stCondLst>
                            <p:childTnLst>
                              <p:par>
                                <p:cTn id="12" presetID="31" presetClass="entr" presetSubtype="0" fill="hold" grpId="0" nodeType="afterEffect">
                                  <p:stCondLst>
                                    <p:cond delay="10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500" fill="hold"/>
                                        <p:tgtEl>
                                          <p:spTgt spid="7"/>
                                        </p:tgtEl>
                                        <p:attrNameLst>
                                          <p:attrName>ppt_w</p:attrName>
                                        </p:attrNameLst>
                                      </p:cBhvr>
                                      <p:tavLst>
                                        <p:tav tm="0">
                                          <p:val>
                                            <p:fltVal val="0"/>
                                          </p:val>
                                        </p:tav>
                                        <p:tav tm="100000">
                                          <p:val>
                                            <p:strVal val="#ppt_w"/>
                                          </p:val>
                                        </p:tav>
                                      </p:tavLst>
                                    </p:anim>
                                    <p:anim calcmode="lin" valueType="num">
                                      <p:cBhvr>
                                        <p:cTn id="15" dur="1500" fill="hold"/>
                                        <p:tgtEl>
                                          <p:spTgt spid="7"/>
                                        </p:tgtEl>
                                        <p:attrNameLst>
                                          <p:attrName>ppt_h</p:attrName>
                                        </p:attrNameLst>
                                      </p:cBhvr>
                                      <p:tavLst>
                                        <p:tav tm="0">
                                          <p:val>
                                            <p:fltVal val="0"/>
                                          </p:val>
                                        </p:tav>
                                        <p:tav tm="100000">
                                          <p:val>
                                            <p:strVal val="#ppt_h"/>
                                          </p:val>
                                        </p:tav>
                                      </p:tavLst>
                                    </p:anim>
                                    <p:anim calcmode="lin" valueType="num">
                                      <p:cBhvr>
                                        <p:cTn id="16" dur="1500" fill="hold"/>
                                        <p:tgtEl>
                                          <p:spTgt spid="7"/>
                                        </p:tgtEl>
                                        <p:attrNameLst>
                                          <p:attrName>style.rotation</p:attrName>
                                        </p:attrNameLst>
                                      </p:cBhvr>
                                      <p:tavLst>
                                        <p:tav tm="0">
                                          <p:val>
                                            <p:fltVal val="90"/>
                                          </p:val>
                                        </p:tav>
                                        <p:tav tm="100000">
                                          <p:val>
                                            <p:fltVal val="0"/>
                                          </p:val>
                                        </p:tav>
                                      </p:tavLst>
                                    </p:anim>
                                    <p:animEffect transition="in" filter="fade">
                                      <p:cBhvr>
                                        <p:cTn id="17" dur="1500"/>
                                        <p:tgtEl>
                                          <p:spTgt spid="7"/>
                                        </p:tgtEl>
                                      </p:cBhvr>
                                    </p:animEffect>
                                  </p:childTnLst>
                                </p:cTn>
                              </p:par>
                            </p:childTnLst>
                          </p:cTn>
                        </p:par>
                        <p:par>
                          <p:cTn id="18" fill="hold">
                            <p:stCondLst>
                              <p:cond delay="4000"/>
                            </p:stCondLst>
                            <p:childTnLst>
                              <p:par>
                                <p:cTn id="19" presetID="53" presetClass="entr" presetSubtype="16" fill="hold" grpId="0" nodeType="afterEffect">
                                  <p:stCondLst>
                                    <p:cond delay="1000"/>
                                  </p:stCondLst>
                                  <p:childTnLst>
                                    <p:set>
                                      <p:cBhvr>
                                        <p:cTn id="20" dur="1" fill="hold">
                                          <p:stCondLst>
                                            <p:cond delay="0"/>
                                          </p:stCondLst>
                                        </p:cTn>
                                        <p:tgtEl>
                                          <p:spTgt spid="6"/>
                                        </p:tgtEl>
                                        <p:attrNameLst>
                                          <p:attrName>style.visibility</p:attrName>
                                        </p:attrNameLst>
                                      </p:cBhvr>
                                      <p:to>
                                        <p:strVal val="visible"/>
                                      </p:to>
                                    </p:set>
                                    <p:anim calcmode="lin" valueType="num">
                                      <p:cBhvr>
                                        <p:cTn id="21" dur="1500" fill="hold"/>
                                        <p:tgtEl>
                                          <p:spTgt spid="6"/>
                                        </p:tgtEl>
                                        <p:attrNameLst>
                                          <p:attrName>ppt_w</p:attrName>
                                        </p:attrNameLst>
                                      </p:cBhvr>
                                      <p:tavLst>
                                        <p:tav tm="0">
                                          <p:val>
                                            <p:fltVal val="0"/>
                                          </p:val>
                                        </p:tav>
                                        <p:tav tm="100000">
                                          <p:val>
                                            <p:strVal val="#ppt_w"/>
                                          </p:val>
                                        </p:tav>
                                      </p:tavLst>
                                    </p:anim>
                                    <p:anim calcmode="lin" valueType="num">
                                      <p:cBhvr>
                                        <p:cTn id="22" dur="1500" fill="hold"/>
                                        <p:tgtEl>
                                          <p:spTgt spid="6"/>
                                        </p:tgtEl>
                                        <p:attrNameLst>
                                          <p:attrName>ppt_h</p:attrName>
                                        </p:attrNameLst>
                                      </p:cBhvr>
                                      <p:tavLst>
                                        <p:tav tm="0">
                                          <p:val>
                                            <p:fltVal val="0"/>
                                          </p:val>
                                        </p:tav>
                                        <p:tav tm="100000">
                                          <p:val>
                                            <p:strVal val="#ppt_h"/>
                                          </p:val>
                                        </p:tav>
                                      </p:tavLst>
                                    </p:anim>
                                    <p:animEffect transition="in" filter="fade">
                                      <p:cBhvr>
                                        <p:cTn id="2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6674</TotalTime>
  <Words>448</Words>
  <Application>Microsoft Office PowerPoint</Application>
  <PresentationFormat>Widescreen</PresentationFormat>
  <Paragraphs>113</Paragraphs>
  <Slides>16</Slides>
  <Notes>3</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16</vt:i4>
      </vt:variant>
    </vt:vector>
  </HeadingPairs>
  <TitlesOfParts>
    <vt:vector size="37" baseType="lpstr">
      <vt:lpstr>Aharoni</vt:lpstr>
      <vt:lpstr>Algerian</vt:lpstr>
      <vt:lpstr>Arial</vt:lpstr>
      <vt:lpstr>Arial Black</vt:lpstr>
      <vt:lpstr>Arial Rounded MT Bold</vt:lpstr>
      <vt:lpstr>Berlin Sans FB</vt:lpstr>
      <vt:lpstr>Calibri</vt:lpstr>
      <vt:lpstr>Calibri Light</vt:lpstr>
      <vt:lpstr>Candara</vt:lpstr>
      <vt:lpstr>Chiller</vt:lpstr>
      <vt:lpstr>Comic Sans MS</vt:lpstr>
      <vt:lpstr>Cooper Black</vt:lpstr>
      <vt:lpstr>Edwardian Script ITC</vt:lpstr>
      <vt:lpstr>Matura MT Script Capitals</vt:lpstr>
      <vt:lpstr>MV Boli</vt:lpstr>
      <vt:lpstr>Segoe Print</vt:lpstr>
      <vt:lpstr>Snap ITC</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How many have thought about this?</vt:lpstr>
      <vt:lpstr>Symbolic Meaning:  “midst of the week”</vt:lpstr>
      <vt:lpstr>WHAT IS THE</vt:lpstr>
      <vt:lpstr>PowerPoint Presentation</vt:lpstr>
      <vt:lpstr>Question: How many others do not know …</vt:lpstr>
      <vt:lpstr>PowerPoint Presentation</vt:lpstr>
      <vt:lpstr>This study is determined to find the  truth of day-start while comparing  the exact “midst of the week” according: a) to the dawn day-start and b) the sunset theory day-start.  </vt:lpstr>
      <vt:lpstr>This study just might bring you  to a crossroads  in your journey and also determine the True Messiah?</vt:lpstr>
      <vt:lpstr>Truth?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dc:creator>
  <cp:lastModifiedBy>User55</cp:lastModifiedBy>
  <cp:revision>525</cp:revision>
  <dcterms:created xsi:type="dcterms:W3CDTF">2021-12-27T17:49:05Z</dcterms:created>
  <dcterms:modified xsi:type="dcterms:W3CDTF">2022-07-31T02:17:41Z</dcterms:modified>
</cp:coreProperties>
</file>