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88" r:id="rId1"/>
  </p:sldMasterIdLst>
  <p:notesMasterIdLst>
    <p:notesMasterId r:id="rId48"/>
  </p:notesMasterIdLst>
  <p:handoutMasterIdLst>
    <p:handoutMasterId r:id="rId49"/>
  </p:handoutMasterIdLst>
  <p:sldIdLst>
    <p:sldId id="484" r:id="rId2"/>
    <p:sldId id="480" r:id="rId3"/>
    <p:sldId id="491" r:id="rId4"/>
    <p:sldId id="483" r:id="rId5"/>
    <p:sldId id="290" r:id="rId6"/>
    <p:sldId id="364" r:id="rId7"/>
    <p:sldId id="311" r:id="rId8"/>
    <p:sldId id="316" r:id="rId9"/>
    <p:sldId id="309" r:id="rId10"/>
    <p:sldId id="314" r:id="rId11"/>
    <p:sldId id="315" r:id="rId12"/>
    <p:sldId id="371" r:id="rId13"/>
    <p:sldId id="474" r:id="rId14"/>
    <p:sldId id="475" r:id="rId15"/>
    <p:sldId id="365" r:id="rId16"/>
    <p:sldId id="399" r:id="rId17"/>
    <p:sldId id="477" r:id="rId18"/>
    <p:sldId id="478" r:id="rId19"/>
    <p:sldId id="476" r:id="rId20"/>
    <p:sldId id="443" r:id="rId21"/>
    <p:sldId id="444" r:id="rId22"/>
    <p:sldId id="445" r:id="rId23"/>
    <p:sldId id="446" r:id="rId24"/>
    <p:sldId id="447" r:id="rId25"/>
    <p:sldId id="448" r:id="rId26"/>
    <p:sldId id="449" r:id="rId27"/>
    <p:sldId id="492" r:id="rId28"/>
    <p:sldId id="450" r:id="rId29"/>
    <p:sldId id="451" r:id="rId30"/>
    <p:sldId id="452" r:id="rId31"/>
    <p:sldId id="453" r:id="rId32"/>
    <p:sldId id="454" r:id="rId33"/>
    <p:sldId id="455" r:id="rId34"/>
    <p:sldId id="456" r:id="rId35"/>
    <p:sldId id="457" r:id="rId36"/>
    <p:sldId id="458" r:id="rId37"/>
    <p:sldId id="459" r:id="rId38"/>
    <p:sldId id="460" r:id="rId39"/>
    <p:sldId id="461" r:id="rId40"/>
    <p:sldId id="462" r:id="rId41"/>
    <p:sldId id="463" r:id="rId42"/>
    <p:sldId id="464" r:id="rId43"/>
    <p:sldId id="465" r:id="rId44"/>
    <p:sldId id="466" r:id="rId45"/>
    <p:sldId id="468" r:id="rId46"/>
    <p:sldId id="490" r:id="rId4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e" initials="R" lastIdx="286" clrIdx="0"/>
  <p:cmAuthor id="1" name="Snap On" initials="SO" lastIdx="37" clrIdx="1"/>
  <p:cmAuthor id="2" name="timothy Astleford" initials="tA" lastIdx="106" clrIdx="2">
    <p:extLst>
      <p:ext uri="{19B8F6BF-5375-455C-9EA6-DF929625EA0E}">
        <p15:presenceInfo xmlns:p15="http://schemas.microsoft.com/office/powerpoint/2012/main" userId="6f70958e306951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ECF1F0"/>
    <a:srgbClr val="0066FF"/>
    <a:srgbClr val="2D1EF2"/>
    <a:srgbClr val="8C4C64"/>
    <a:srgbClr val="006666"/>
    <a:srgbClr val="006600"/>
    <a:srgbClr val="99FFCC"/>
    <a:srgbClr val="FF3399"/>
    <a:srgbClr val="D7E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1" autoAdjust="0"/>
    <p:restoredTop sz="81183" autoAdjust="0"/>
  </p:normalViewPr>
  <p:slideViewPr>
    <p:cSldViewPr>
      <p:cViewPr varScale="1">
        <p:scale>
          <a:sx n="72" d="100"/>
          <a:sy n="72" d="100"/>
        </p:scale>
        <p:origin x="25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8048" cy="468803"/>
          </a:xfrm>
          <a:prstGeom prst="rect">
            <a:avLst/>
          </a:prstGeom>
        </p:spPr>
        <p:txBody>
          <a:bodyPr vert="horz" lIns="89113" tIns="44558" rIns="89113" bIns="445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86" y="2"/>
            <a:ext cx="3078048" cy="468803"/>
          </a:xfrm>
          <a:prstGeom prst="rect">
            <a:avLst/>
          </a:prstGeom>
        </p:spPr>
        <p:txBody>
          <a:bodyPr vert="horz" lIns="89113" tIns="44558" rIns="89113" bIns="44558" rtlCol="0"/>
          <a:lstStyle>
            <a:lvl1pPr algn="r">
              <a:defRPr sz="1200"/>
            </a:lvl1pPr>
          </a:lstStyle>
          <a:p>
            <a:fld id="{61452FD8-2EE6-4A90-8600-DAE5ACCA1E9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8122"/>
            <a:ext cx="3078048" cy="468803"/>
          </a:xfrm>
          <a:prstGeom prst="rect">
            <a:avLst/>
          </a:prstGeom>
        </p:spPr>
        <p:txBody>
          <a:bodyPr vert="horz" lIns="89113" tIns="44558" rIns="89113" bIns="445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86" y="8918122"/>
            <a:ext cx="3078048" cy="468803"/>
          </a:xfrm>
          <a:prstGeom prst="rect">
            <a:avLst/>
          </a:prstGeom>
        </p:spPr>
        <p:txBody>
          <a:bodyPr vert="horz" lIns="89113" tIns="44558" rIns="89113" bIns="44558" rtlCol="0" anchor="b"/>
          <a:lstStyle>
            <a:lvl1pPr algn="r">
              <a:defRPr sz="1200"/>
            </a:lvl1pPr>
          </a:lstStyle>
          <a:p>
            <a:fld id="{EE7D5CBF-5088-4722-8BFF-9FA218F4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50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01" tIns="47102" rIns="94201" bIns="4710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01" tIns="47102" rIns="94201" bIns="47102" rtlCol="0"/>
          <a:lstStyle>
            <a:lvl1pPr algn="r">
              <a:defRPr sz="1300"/>
            </a:lvl1pPr>
          </a:lstStyle>
          <a:p>
            <a:fld id="{4525CE39-3A17-4221-A43A-CDCDEC37A9C6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1" tIns="47102" rIns="94201" bIns="471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01" tIns="47102" rIns="94201" bIns="4710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01" tIns="47102" rIns="94201" bIns="4710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01" tIns="47102" rIns="94201" bIns="47102" rtlCol="0" anchor="b"/>
          <a:lstStyle>
            <a:lvl1pPr algn="r">
              <a:defRPr sz="1300"/>
            </a:lvl1pPr>
          </a:lstStyle>
          <a:p>
            <a:fld id="{0EF3100C-8CFC-4DBF-AA1F-E6F663164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0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5.5d  Joshua &amp; Wave</a:t>
            </a:r>
            <a:r>
              <a:rPr lang="en-US" sz="1200" b="1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Sheaf </a:t>
            </a:r>
            <a:r>
              <a:rPr lang="en-US" sz="1200" b="1" baseline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Pt</a:t>
            </a:r>
            <a:r>
              <a:rPr lang="en-US" sz="1200" b="1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 [46 slides] 10 Apr 2022  Website: </a:t>
            </a:r>
          </a:p>
          <a:p>
            <a:r>
              <a:rPr lang="en-US" sz="1200" b="1" baseline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Youtube</a:t>
            </a:r>
            <a:r>
              <a:rPr lang="en-US" sz="1200" b="1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</a:p>
          <a:p>
            <a:endParaRPr lang="en-US" sz="1200" b="1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1200" b="1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Blurb 5.5d:  In Part 1 we discovered the correct day that </a:t>
            </a:r>
            <a:r>
              <a:rPr lang="en-US" sz="1200" b="1" baseline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Wavesheaf</a:t>
            </a:r>
            <a:r>
              <a:rPr lang="en-US" sz="1200" b="1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is to be celebrated on – always the 1</a:t>
            </a:r>
            <a:r>
              <a:rPr lang="en-US" sz="1200" b="1" baseline="30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</a:t>
            </a:r>
            <a:r>
              <a:rPr lang="en-US" sz="1200" b="1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cay of the week AFTER the weekly Shabbat.  In Part 2 we discovered the meaning of </a:t>
            </a:r>
            <a:r>
              <a:rPr lang="en-US" sz="1200" b="1" baseline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Wavesheaf</a:t>
            </a:r>
            <a:r>
              <a:rPr lang="en-US" sz="1200" b="1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how seriously it is connected to our salvation – how important it is to know that if the Messiah had not ascended, we may not have any salvation.  This is indeed a very important festival to be remembered.  We also discovered that if the 1</a:t>
            </a:r>
            <a:r>
              <a:rPr lang="en-US" sz="1200" b="1" baseline="30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</a:t>
            </a:r>
            <a:r>
              <a:rPr lang="en-US" sz="1200" b="1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Sabbath of Unleavened Bread shares the same “day” for celebration, that </a:t>
            </a:r>
            <a:r>
              <a:rPr lang="en-US" sz="1200" b="1" baseline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Wavesheaf</a:t>
            </a:r>
            <a:r>
              <a:rPr lang="en-US" sz="1200" b="1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takes priority every time.  We also examined some counterfeit calendar with their improper placement of </a:t>
            </a:r>
            <a:r>
              <a:rPr lang="en-US" sz="1200" b="1" baseline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Wavesheaf</a:t>
            </a:r>
            <a:r>
              <a:rPr lang="en-US" sz="1200" b="1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as many have </a:t>
            </a:r>
            <a:r>
              <a:rPr lang="en-US" sz="1200" b="1" baseline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Wavesheaf</a:t>
            </a:r>
            <a:r>
              <a:rPr lang="en-US" sz="1200" b="1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married to the </a:t>
            </a:r>
            <a:r>
              <a:rPr lang="en-US" sz="1200" b="1" baseline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Abib</a:t>
            </a:r>
            <a:r>
              <a:rPr lang="en-US" sz="1200" b="1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16 “date” – which messes up and removes the significance and proper celebration of </a:t>
            </a:r>
            <a:r>
              <a:rPr lang="en-US" sz="1200" b="1" baseline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Wavesheaf</a:t>
            </a:r>
            <a:r>
              <a:rPr lang="en-US" sz="1200" b="1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 Now the next question must be turned to:  “How did </a:t>
            </a:r>
            <a:r>
              <a:rPr lang="en-US" sz="1200" b="1" baseline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Wavesheaf</a:t>
            </a:r>
            <a:r>
              <a:rPr lang="en-US" sz="1200" b="1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get married to the </a:t>
            </a:r>
            <a:r>
              <a:rPr lang="en-US" sz="1200" b="1" baseline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Abib</a:t>
            </a:r>
            <a:r>
              <a:rPr lang="en-US" sz="1200" b="1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16 date?  Are the Jews wrong about this too?”  In this teaching we are going to investigate that very item – just what happened to marry </a:t>
            </a:r>
            <a:r>
              <a:rPr lang="en-US" sz="1200" b="1" baseline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Wavesheaf</a:t>
            </a:r>
            <a:r>
              <a:rPr lang="en-US" sz="1200" b="1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</a:t>
            </a:r>
            <a:r>
              <a:rPr lang="en-US" sz="1200" b="1" baseline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Abib</a:t>
            </a:r>
            <a:r>
              <a:rPr lang="en-US" sz="1200" b="1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16 as a unit forever.  There certainly will be some things to think about after you “Come and See.”  You just may be surprised – as well as thankful for Joshua’s accurate account of this festival.  </a:t>
            </a:r>
            <a:r>
              <a:rPr lang="en-US" sz="1200" b="1" baseline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Shalom!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3100C-8CFC-4DBF-AA1F-E6F6631648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1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1131">
              <a:defRPr/>
            </a:pPr>
            <a:r>
              <a:rPr lang="en-US" b="1" spc="49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Beware of traditions that creep in so shrewdly!</a:t>
            </a:r>
            <a:endParaRPr lang="en-US" sz="800" b="1" spc="49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3100C-8CFC-4DBF-AA1F-E6F6631648C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17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3100C-8CFC-4DBF-AA1F-E6F6631648C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66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5.5d Joshua’s </a:t>
            </a:r>
            <a:r>
              <a:rPr lang="en-US" dirty="0" err="1" smtClean="0"/>
              <a:t>Wavesheaf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 1 [46 slides]  Apr 10/22  Website: </a:t>
            </a:r>
          </a:p>
          <a:p>
            <a:r>
              <a:rPr lang="en-US" dirty="0" err="1" smtClean="0"/>
              <a:t>Youtube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r>
              <a:rPr lang="en-US" dirty="0" smtClean="0"/>
              <a:t>Blurb 5.5d: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3100C-8CFC-4DBF-AA1F-E6F6631648C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029-41B7-4739-A8BB-30EB7223732B}" type="datetime1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145144"/>
            <a:ext cx="7772400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7473-915F-41CC-AC21-385D5F81F7D7}" type="datetime1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A1CA-4091-4FB1-9001-05217AD2B269}" type="datetime1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C11E-993E-4806-B74B-4B9BEA765BA1}" type="datetime1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1219200"/>
            <a:ext cx="6400800" cy="34747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D23F-6513-418C-B895-4C7E5FB548A1}" type="datetime1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D56-B6D1-4768-9057-62E3911EA7C5}" type="datetime1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89888"/>
            <a:ext cx="4419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058695"/>
            <a:ext cx="4430126" cy="4038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371600"/>
            <a:ext cx="42672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057400"/>
            <a:ext cx="4267200" cy="4038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80B3-1FAA-40D2-92F8-B6D5F21DA7D8}" type="datetime1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1240-8173-4150-9628-D6579A0439B9}" type="datetime1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20D-FDB5-479A-B7C3-68EE11693F72}" type="datetime1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09600"/>
          </a:xfrm>
          <a:effectLst/>
        </p:spPr>
        <p:txBody>
          <a:bodyPr anchor="b">
            <a:noAutofit/>
          </a:bodyPr>
          <a:lstStyle>
            <a:lvl1pPr marL="228600" indent="-228600" algn="ctr">
              <a:defRPr sz="28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37160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371600"/>
            <a:ext cx="4191000" cy="4876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72600" y="6248400"/>
            <a:ext cx="2514600" cy="365125"/>
          </a:xfrm>
        </p:spPr>
        <p:txBody>
          <a:bodyPr/>
          <a:lstStyle/>
          <a:p>
            <a:fld id="{887926B8-7CAA-432F-A347-26A7F4E0D5FE}" type="datetime1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3810000" y="5791200"/>
            <a:ext cx="335280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324600"/>
            <a:ext cx="1828800" cy="365125"/>
          </a:xfrm>
        </p:spPr>
        <p:txBody>
          <a:bodyPr/>
          <a:lstStyle>
            <a:lvl1pPr algn="r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C014052-953B-4273-8F47-BF25327D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76200" y="-20574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219200"/>
            <a:ext cx="3694114" cy="480060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3657600" y="6096000"/>
            <a:ext cx="335280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828800" cy="365125"/>
          </a:xfrm>
        </p:spPr>
        <p:txBody>
          <a:bodyPr/>
          <a:lstStyle>
            <a:lvl1pPr algn="r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C014052-953B-4273-8F47-BF25327D5B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685800"/>
          </a:xfrm>
        </p:spPr>
        <p:txBody>
          <a:bodyPr anchor="b">
            <a:noAutofit/>
          </a:bodyPr>
          <a:lstStyle>
            <a:lvl1pPr algn="l">
              <a:defRPr sz="46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8534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6400" y="6087775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A8D370-C867-4A0A-A41E-4D1D65A94D9E}" type="datetime1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2800" y="633461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C014052-953B-4273-8F47-BF25327D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0" indent="0" algn="ct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60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64.png"/><Relationship Id="rId5" Type="http://schemas.openxmlformats.org/officeDocument/2006/relationships/image" Target="../media/image61.png"/><Relationship Id="rId10" Type="http://schemas.microsoft.com/office/2007/relationships/hdphoto" Target="../media/hdphoto8.wdp"/><Relationship Id="rId4" Type="http://schemas.openxmlformats.org/officeDocument/2006/relationships/hyperlink" Target="mailto:charlene@studythecalendar.com" TargetMode="External"/><Relationship Id="rId9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 descr="C:\Users\Rae\Desktop\joshua bkgd ed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90800" y="4415525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Part </a:t>
            </a:r>
            <a:r>
              <a:rPr lang="en-US" sz="40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3</a:t>
            </a:r>
            <a:r>
              <a:rPr lang="en-US" sz="40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of 3</a:t>
            </a:r>
            <a:endParaRPr lang="en-US" sz="4000" b="1" cap="none" spc="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2" name="Picture 4" descr="C:\Users\Rae\Desktop\joshua bkgd ed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5981700"/>
            <a:ext cx="9258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Rae\Desktop\mottled stri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99706"/>
            <a:ext cx="9182100" cy="2440288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Rae\Desktop\2.16  Joshua Revised  8 Nov 2019\2.16  Josh Revision Art\wheat 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5249998"/>
            <a:ext cx="9144000" cy="27432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-207592" y="5243902"/>
            <a:ext cx="96012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alpha val="80000"/>
                    </a:schemeClr>
                  </a:glow>
                </a:effectLst>
                <a:latin typeface="Comic Sans MS" pitchFamily="66" charset="0"/>
              </a:rPr>
              <a:t>Joshua’s First Observance </a:t>
            </a:r>
            <a:b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alpha val="80000"/>
                    </a:schemeClr>
                  </a:glow>
                </a:effectLst>
                <a:latin typeface="Comic Sans MS" pitchFamily="66" charset="0"/>
              </a:rPr>
            </a:b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alpha val="80000"/>
                    </a:schemeClr>
                  </a:glow>
                </a:effectLst>
                <a:latin typeface="Comic Sans MS" pitchFamily="66" charset="0"/>
              </a:rPr>
              <a:t>of 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glow rad="127000">
                    <a:srgbClr val="92D050">
                      <a:alpha val="86000"/>
                    </a:srgbClr>
                  </a:glow>
                </a:effectLst>
                <a:latin typeface="Comic Sans MS" pitchFamily="66" charset="0"/>
              </a:rPr>
              <a:t>Wave Sheaf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27000">
                    <a:srgbClr val="92D050">
                      <a:alpha val="86000"/>
                    </a:srgbClr>
                  </a:glow>
                </a:effectLst>
                <a:latin typeface="Comic Sans MS" pitchFamily="66" charset="0"/>
              </a:rPr>
              <a:t> 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alpha val="80000"/>
                    </a:schemeClr>
                  </a:glow>
                </a:effectLst>
                <a:latin typeface="Comic Sans MS" pitchFamily="66" charset="0"/>
              </a:rPr>
              <a:t>in Canaan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en-US" sz="4000" b="1" dirty="0">
              <a:ln>
                <a:solidFill>
                  <a:srgbClr val="002060"/>
                </a:solidFill>
              </a:ln>
              <a:latin typeface="Comic Sans MS" pitchFamily="66" charset="0"/>
            </a:endParaRPr>
          </a:p>
        </p:txBody>
      </p:sp>
      <p:pic>
        <p:nvPicPr>
          <p:cNvPr id="16" name="Picture 2" descr="C:\Users\Rae\Documents\A CF Desktop Feb 2021\Best CCC Logo Clear with colors in circle SMS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577" y="685800"/>
            <a:ext cx="1178287" cy="12192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08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47281" y="6433066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10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22500" y="0"/>
            <a:ext cx="8448570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Counting the Omer from </a:t>
            </a:r>
            <a:r>
              <a:rPr lang="en-US" sz="42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2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2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Abib 16 Wave Sheaf</a:t>
            </a:r>
          </a:p>
        </p:txBody>
      </p:sp>
      <p:pic>
        <p:nvPicPr>
          <p:cNvPr id="14" name="Picture 3" descr="C:\Users\Rae\Desktop\do man x 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1100" y="203200"/>
            <a:ext cx="2032000" cy="2032000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398509"/>
              </p:ext>
            </p:extLst>
          </p:nvPr>
        </p:nvGraphicFramePr>
        <p:xfrm>
          <a:off x="416512" y="1447799"/>
          <a:ext cx="8229599" cy="39928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46228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[Sun]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[Mon]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[Tues]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[Wed]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Thur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Prep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Day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[Fri]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Sabbath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[Sat]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Day 1</a:t>
                      </a:r>
                    </a:p>
                    <a:p>
                      <a:pPr algn="ctr"/>
                      <a:r>
                        <a:rPr lang="en-US" b="1" dirty="0" smtClean="0"/>
                        <a:t>Month 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Passover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Wave Sheaf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23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26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27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28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487100" y="4800600"/>
            <a:ext cx="7239000" cy="0"/>
          </a:xfrm>
          <a:prstGeom prst="straightConnector1">
            <a:avLst/>
          </a:prstGeom>
          <a:ln w="57150">
            <a:solidFill>
              <a:srgbClr val="006600"/>
            </a:solidFill>
            <a:headEnd type="oval" w="med" len="med"/>
            <a:tailEnd type="triangle" w="med" len="med"/>
          </a:ln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87100" y="5634335"/>
            <a:ext cx="8127890" cy="461665"/>
          </a:xfrm>
          <a:prstGeom prst="rect">
            <a:avLst/>
          </a:prstGeom>
          <a:solidFill>
            <a:srgbClr val="8C4C64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Only 1 Completed Omer Week in the Month of Abib.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8130" y="6248400"/>
            <a:ext cx="85889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006600"/>
                </a:solidFill>
                <a:latin typeface="Comic Sans MS" pitchFamily="66" charset="0"/>
              </a:rPr>
              <a:t>There needs to be six additional completed Sabbath weeks to the 50</a:t>
            </a:r>
            <a:r>
              <a:rPr lang="en-US" sz="1700" b="1" baseline="30000" dirty="0" smtClean="0">
                <a:solidFill>
                  <a:srgbClr val="006600"/>
                </a:solidFill>
                <a:latin typeface="Comic Sans MS" pitchFamily="66" charset="0"/>
              </a:rPr>
              <a:t>th</a:t>
            </a:r>
            <a:r>
              <a:rPr lang="en-US" sz="1700" b="1" dirty="0" smtClean="0">
                <a:solidFill>
                  <a:srgbClr val="006600"/>
                </a:solidFill>
                <a:latin typeface="Comic Sans MS" pitchFamily="66" charset="0"/>
              </a:rPr>
              <a:t> day.</a:t>
            </a:r>
            <a:endParaRPr lang="en-US" sz="17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2000" y="4222284"/>
            <a:ext cx="6351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1</a:t>
            </a:r>
            <a:r>
              <a:rPr lang="en-US" sz="2800" b="1" cap="all" spc="0" baseline="3000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st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/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05150" y="3551419"/>
            <a:ext cx="4379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??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00200" y="4191000"/>
            <a:ext cx="6127375" cy="0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88025" y="3863249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Does not count as a complete week!</a:t>
            </a:r>
            <a:endParaRPr lang="en-US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Sun 12"/>
          <p:cNvSpPr/>
          <p:nvPr/>
        </p:nvSpPr>
        <p:spPr>
          <a:xfrm>
            <a:off x="8602625" y="103262"/>
            <a:ext cx="410478" cy="38100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280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16675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76200"/>
            <a:ext cx="8305680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2800" spc="50" dirty="0" err="1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Con’t</a:t>
            </a:r>
            <a:r>
              <a:rPr lang="en-US" sz="28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r>
              <a:rPr lang="en-US" sz="36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2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Counting</a:t>
            </a:r>
            <a:r>
              <a:rPr lang="en-US" sz="4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2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Omer from </a:t>
            </a:r>
            <a:r>
              <a:rPr lang="en-US" sz="4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2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Abib 16 Wave Sheaf</a:t>
            </a:r>
          </a:p>
        </p:txBody>
      </p:sp>
      <p:pic>
        <p:nvPicPr>
          <p:cNvPr id="7" name="Picture 2" descr="C:\Users\Rae\Desktop\do girl with x mar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-334382"/>
            <a:ext cx="1858382" cy="185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221043"/>
              </p:ext>
            </p:extLst>
          </p:nvPr>
        </p:nvGraphicFramePr>
        <p:xfrm>
          <a:off x="416512" y="1356117"/>
          <a:ext cx="8229599" cy="44196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46228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[Sun]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[Mon]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[Tues]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[Wed]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Thur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Prep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Day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[Fri]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Sabbath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[Sat]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Day 1 </a:t>
                      </a:r>
                      <a:r>
                        <a:rPr lang="en-US" sz="1400" b="1" dirty="0" smtClean="0"/>
                        <a:t>[M2]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#16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#21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#23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#25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2D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#29</a:t>
                      </a:r>
                      <a:endParaRPr lang="en-U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2D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18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FFFF00"/>
                          </a:solidFill>
                        </a:rPr>
                        <a:t>#33 Day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23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26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27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28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Day 1 </a:t>
                      </a:r>
                      <a:r>
                        <a:rPr lang="en-US" sz="1400" b="1" dirty="0" smtClean="0"/>
                        <a:t>[M3]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#46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5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#50</a:t>
                      </a:r>
                      <a:endParaRPr lang="en-US" b="1" dirty="0">
                        <a:effectLst>
                          <a:glow rad="127000">
                            <a:schemeClr val="bg1"/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5956845"/>
            <a:ext cx="8213602" cy="707886"/>
          </a:xfrm>
          <a:prstGeom prst="rect">
            <a:avLst/>
          </a:prstGeom>
          <a:solidFill>
            <a:srgbClr val="8C4C64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Problems!  Only 6 Completed Omer Weeks.  This method does not fulfill Lev 23:15-16.  The Omer Count is Incorrect!</a:t>
            </a:r>
            <a:endParaRPr 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29735" y="2636838"/>
            <a:ext cx="7280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3</a:t>
            </a:r>
            <a:r>
              <a:rPr lang="en-US" sz="2800" b="1" cap="all" spc="0" baseline="3000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rd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/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24125" y="3246438"/>
            <a:ext cx="7393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4</a:t>
            </a:r>
            <a:r>
              <a:rPr lang="en-US" sz="2800" b="1" cap="all" spc="0" baseline="3000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th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56617" y="3866921"/>
            <a:ext cx="7168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5</a:t>
            </a:r>
            <a:r>
              <a:rPr lang="en-US" sz="2800" b="1" cap="all" spc="0" baseline="3000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th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46999" y="4466049"/>
            <a:ext cx="7360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6</a:t>
            </a:r>
            <a:r>
              <a:rPr lang="en-US" sz="2800" b="1" cap="all" spc="0" baseline="3000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th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11900" y="5171218"/>
            <a:ext cx="5164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?? 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36416" y="1965718"/>
            <a:ext cx="6687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2</a:t>
            </a:r>
            <a:r>
              <a:rPr lang="en-US" sz="2800" b="1" cap="all" spc="0" baseline="3000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nd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75525" y="2575318"/>
            <a:ext cx="7239000" cy="0"/>
          </a:xfrm>
          <a:prstGeom prst="straightConnector1">
            <a:avLst/>
          </a:prstGeom>
          <a:ln w="57150">
            <a:solidFill>
              <a:srgbClr val="006600"/>
            </a:solidFill>
            <a:headEnd type="oval" w="med" len="med"/>
            <a:tailEnd type="triangle" w="med" len="med"/>
          </a:ln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5525" y="3201318"/>
            <a:ext cx="7239000" cy="0"/>
          </a:xfrm>
          <a:prstGeom prst="straightConnector1">
            <a:avLst/>
          </a:prstGeom>
          <a:ln w="57150">
            <a:solidFill>
              <a:srgbClr val="006600"/>
            </a:solidFill>
            <a:headEnd type="oval" w="med" len="med"/>
            <a:tailEnd type="triangle" w="med" len="med"/>
          </a:ln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8775" y="3852393"/>
            <a:ext cx="7239000" cy="0"/>
          </a:xfrm>
          <a:prstGeom prst="straightConnector1">
            <a:avLst/>
          </a:prstGeom>
          <a:ln w="57150">
            <a:solidFill>
              <a:srgbClr val="006600"/>
            </a:solidFill>
            <a:headEnd type="oval" w="med" len="med"/>
            <a:tailEnd type="triangle" w="med" len="med"/>
          </a:ln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7200" y="4480318"/>
            <a:ext cx="7239000" cy="0"/>
          </a:xfrm>
          <a:prstGeom prst="straightConnector1">
            <a:avLst/>
          </a:prstGeom>
          <a:ln w="57150">
            <a:solidFill>
              <a:srgbClr val="006600"/>
            </a:solidFill>
            <a:headEnd type="oval" w="med" len="med"/>
            <a:tailEnd type="triangle" w="med" len="med"/>
          </a:ln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" y="5124643"/>
            <a:ext cx="7239000" cy="0"/>
          </a:xfrm>
          <a:prstGeom prst="straightConnector1">
            <a:avLst/>
          </a:prstGeom>
          <a:ln w="57150">
            <a:solidFill>
              <a:srgbClr val="006600"/>
            </a:solidFill>
            <a:headEnd type="oval" w="med" len="med"/>
            <a:tailEnd type="triangle" w="med" len="med"/>
          </a:ln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377650" y="3198528"/>
            <a:ext cx="990600" cy="70686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1270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918750" y="5157080"/>
            <a:ext cx="4472650" cy="646331"/>
          </a:xfrm>
          <a:prstGeom prst="rect">
            <a:avLst/>
          </a:prstGeom>
          <a:solidFill>
            <a:srgbClr val="8C4C64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This 50</a:t>
            </a:r>
            <a:r>
              <a:rPr lang="en-US" b="1" spc="150" baseline="30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day does not follow a </a:t>
            </a:r>
            <a:b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H767</a:t>
            </a:r>
            <a:r>
              <a:rPr lang="en-US" b="1" spc="150" dirty="0" smtClean="0">
                <a:ln w="11430"/>
                <a:solidFill>
                  <a:srgbClr val="00CC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6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weekly Sabbath (Lev 23:16).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Sun 22"/>
          <p:cNvSpPr/>
          <p:nvPr/>
        </p:nvSpPr>
        <p:spPr>
          <a:xfrm>
            <a:off x="8602625" y="103262"/>
            <a:ext cx="410478" cy="38100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57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96180" y="5410200"/>
            <a:ext cx="6904820" cy="1200329"/>
          </a:xfrm>
          <a:prstGeom prst="rect">
            <a:avLst/>
          </a:prstGeom>
          <a:solidFill>
            <a:srgbClr val="E9F5DB"/>
          </a:solidFill>
          <a:ln w="7620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Proper Placement of Wave Sheaf Solves the Omer Count</a:t>
            </a:r>
            <a:endParaRPr lang="en-US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1981200" cy="646331"/>
          </a:xfrm>
          <a:prstGeom prst="rect">
            <a:avLst/>
          </a:prstGeom>
          <a:solidFill>
            <a:srgbClr val="E9F5DB"/>
          </a:solidFill>
          <a:ln w="7620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Chart #2</a:t>
            </a:r>
            <a:endParaRPr lang="en-US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Sun 5"/>
          <p:cNvSpPr/>
          <p:nvPr/>
        </p:nvSpPr>
        <p:spPr>
          <a:xfrm>
            <a:off x="8602625" y="103262"/>
            <a:ext cx="410478" cy="38100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74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47281" y="6433066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298267"/>
              </p:ext>
            </p:extLst>
          </p:nvPr>
        </p:nvGraphicFramePr>
        <p:xfrm>
          <a:off x="416512" y="1722120"/>
          <a:ext cx="8229599" cy="3992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462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[Sun]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[Mon]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[Tues]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[Wed]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Thur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Prep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Day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[Fri]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Sabbath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[Sat]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Day 1</a:t>
                      </a:r>
                    </a:p>
                    <a:p>
                      <a:pPr algn="ctr"/>
                      <a:r>
                        <a:rPr lang="en-US" b="1" dirty="0" smtClean="0"/>
                        <a:t>Month 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D7E1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Passover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br>
                        <a:rPr lang="en-US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Wave Sheaf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#2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</a:t>
                      </a:r>
                    </a:p>
                    <a:p>
                      <a:pPr algn="ctr"/>
                      <a:r>
                        <a:rPr lang="en-US" sz="1800" b="1" dirty="0" smtClean="0"/>
                        <a:t>#3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</a:t>
                      </a:r>
                    </a:p>
                    <a:p>
                      <a:pPr algn="ctr"/>
                      <a:r>
                        <a:rPr lang="en-US" sz="1800" b="1" dirty="0" smtClean="0"/>
                        <a:t>#4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</a:t>
                      </a:r>
                    </a:p>
                    <a:p>
                      <a:pPr algn="ctr"/>
                      <a:r>
                        <a:rPr lang="en-US" sz="1800" b="1" dirty="0" smtClean="0"/>
                        <a:t>#5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</a:t>
                      </a:r>
                    </a:p>
                    <a:p>
                      <a:pPr algn="ctr"/>
                      <a:r>
                        <a:rPr lang="en-US" sz="1800" b="1" dirty="0" smtClean="0"/>
                        <a:t>#6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</a:t>
                      </a:r>
                    </a:p>
                    <a:p>
                      <a:pPr algn="ctr"/>
                      <a:r>
                        <a:rPr lang="en-US" sz="1800" b="1" dirty="0" smtClean="0"/>
                        <a:t>#8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23</a:t>
                      </a:r>
                    </a:p>
                    <a:p>
                      <a:pPr algn="ctr"/>
                      <a:r>
                        <a:rPr lang="en-US" sz="1800" b="1" dirty="0" smtClean="0"/>
                        <a:t>#9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</a:t>
                      </a:r>
                    </a:p>
                    <a:p>
                      <a:pPr algn="ctr"/>
                      <a:r>
                        <a:rPr lang="en-US" sz="1800" b="1" dirty="0" smtClean="0"/>
                        <a:t>#10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</a:t>
                      </a:r>
                    </a:p>
                    <a:p>
                      <a:pPr algn="ctr"/>
                      <a:r>
                        <a:rPr lang="en-US" sz="1800" b="1" dirty="0" smtClean="0"/>
                        <a:t>#11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26</a:t>
                      </a:r>
                    </a:p>
                    <a:p>
                      <a:pPr algn="ctr"/>
                      <a:r>
                        <a:rPr lang="en-US" sz="1800" b="1" dirty="0" smtClean="0"/>
                        <a:t>#12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27</a:t>
                      </a:r>
                    </a:p>
                    <a:p>
                      <a:pPr algn="ctr"/>
                      <a:r>
                        <a:rPr lang="en-US" sz="1800" b="1" dirty="0" smtClean="0"/>
                        <a:t>#13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#14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</a:t>
                      </a:r>
                    </a:p>
                    <a:p>
                      <a:pPr algn="ctr"/>
                      <a:r>
                        <a:rPr lang="en-US" sz="1800" b="1" dirty="0" smtClean="0"/>
                        <a:t>#15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</a:p>
                    <a:p>
                      <a:pPr algn="ctr"/>
                      <a:r>
                        <a:rPr lang="en-US" sz="1800" b="1" dirty="0" smtClean="0"/>
                        <a:t>#16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487100" y="4460496"/>
            <a:ext cx="7239000" cy="0"/>
          </a:xfrm>
          <a:prstGeom prst="straightConnector1">
            <a:avLst/>
          </a:prstGeom>
          <a:ln w="57150">
            <a:solidFill>
              <a:srgbClr val="0070C0"/>
            </a:solidFill>
            <a:headEnd type="oval" w="med" len="med"/>
            <a:tailEnd type="triangle" w="med" len="med"/>
          </a:ln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325896" y="4496605"/>
            <a:ext cx="7473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2</a:t>
            </a:r>
            <a:r>
              <a:rPr lang="en-US" sz="2800" b="1" cap="all" spc="0" baseline="3000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nd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/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45839" y="3825740"/>
            <a:ext cx="5565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1</a:t>
            </a:r>
            <a:r>
              <a:rPr lang="en-US" sz="2800" b="1" cap="all" baseline="30000" dirty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st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87100" y="5045021"/>
            <a:ext cx="7239000" cy="0"/>
          </a:xfrm>
          <a:prstGeom prst="straightConnector1">
            <a:avLst/>
          </a:prstGeom>
          <a:ln w="57150">
            <a:solidFill>
              <a:srgbClr val="0070C0"/>
            </a:solidFill>
            <a:headEnd type="oval" w="med" len="med"/>
            <a:tailEnd type="triangle" w="med" len="med"/>
          </a:ln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76199" y="121921"/>
            <a:ext cx="8997015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0066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Counting the Omer from </a:t>
            </a:r>
            <a:br>
              <a:rPr lang="en-US" sz="4200" spc="50" dirty="0" smtClean="0">
                <a:ln w="11430"/>
                <a:solidFill>
                  <a:srgbClr val="0066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Wave Sheaf Following </a:t>
            </a:r>
            <a:r>
              <a:rPr lang="en-US" sz="4200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4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2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Sabbath</a:t>
            </a:r>
            <a:r>
              <a:rPr lang="en-US" sz="4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7" name="Picture 2" descr="C:\Users\Rae\Desktop\Art New Grammar 101\white man clip art\doe boy check mar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1996" y="56261"/>
            <a:ext cx="1447800" cy="950722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87100" y="5849075"/>
            <a:ext cx="8137020" cy="523220"/>
          </a:xfrm>
          <a:prstGeom prst="rect">
            <a:avLst/>
          </a:prstGeom>
          <a:solidFill>
            <a:srgbClr val="006666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 Completed Omer Weeks in Abib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Sun 10"/>
          <p:cNvSpPr/>
          <p:nvPr/>
        </p:nvSpPr>
        <p:spPr>
          <a:xfrm>
            <a:off x="8602625" y="103262"/>
            <a:ext cx="410478" cy="38100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987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16675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088402"/>
              </p:ext>
            </p:extLst>
          </p:nvPr>
        </p:nvGraphicFramePr>
        <p:xfrm>
          <a:off x="416512" y="1648477"/>
          <a:ext cx="8229599" cy="45110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462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[Sun]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[Mon]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[Tues]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[Wed]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Thur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Prep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Day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[Fri]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Sabbath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[Sat]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</a:t>
                      </a:r>
                    </a:p>
                    <a:p>
                      <a:pPr algn="ctr"/>
                      <a:r>
                        <a:rPr lang="en-US" sz="1800" b="1" dirty="0" smtClean="0"/>
                        <a:t>#15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</a:p>
                    <a:p>
                      <a:pPr algn="ctr"/>
                      <a:r>
                        <a:rPr lang="en-US" sz="1800" b="1" dirty="0" smtClean="0"/>
                        <a:t>#16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Day 1 </a:t>
                      </a:r>
                      <a:r>
                        <a:rPr lang="en-US" sz="1400" b="1" dirty="0" smtClean="0"/>
                        <a:t>[M2]</a:t>
                      </a:r>
                    </a:p>
                    <a:p>
                      <a:pPr algn="ctr"/>
                      <a:r>
                        <a:rPr lang="en-US" sz="1800" b="1" dirty="0" smtClean="0"/>
                        <a:t>#17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</a:p>
                    <a:p>
                      <a:pPr algn="ctr"/>
                      <a:r>
                        <a:rPr lang="en-US" sz="1800" b="1" dirty="0" smtClean="0"/>
                        <a:t>#18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</a:p>
                    <a:p>
                      <a:pPr algn="ctr"/>
                      <a:r>
                        <a:rPr lang="en-US" sz="1800" b="1" dirty="0" smtClean="0"/>
                        <a:t>#19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</a:p>
                    <a:p>
                      <a:pPr algn="ctr"/>
                      <a:r>
                        <a:rPr lang="en-US" sz="1800" b="1" dirty="0" smtClean="0"/>
                        <a:t>#20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#21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</a:p>
                    <a:p>
                      <a:pPr algn="ctr"/>
                      <a:r>
                        <a:rPr lang="en-US" sz="1800" b="1" dirty="0" smtClean="0"/>
                        <a:t>#22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</a:p>
                    <a:p>
                      <a:pPr algn="ctr"/>
                      <a:r>
                        <a:rPr lang="en-US" sz="1800" b="1" dirty="0" smtClean="0"/>
                        <a:t>#23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</a:p>
                    <a:p>
                      <a:pPr algn="ctr"/>
                      <a:r>
                        <a:rPr lang="en-US" sz="1800" b="1" dirty="0" smtClean="0"/>
                        <a:t>#24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</a:p>
                    <a:p>
                      <a:pPr algn="ctr"/>
                      <a:r>
                        <a:rPr lang="en-US" sz="1800" b="1" dirty="0" smtClean="0"/>
                        <a:t>#25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</a:p>
                    <a:p>
                      <a:pPr algn="ctr"/>
                      <a:r>
                        <a:rPr lang="en-US" sz="1800" b="1" dirty="0" smtClean="0"/>
                        <a:t>#26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</a:t>
                      </a:r>
                    </a:p>
                    <a:p>
                      <a:pPr algn="ctr"/>
                      <a:r>
                        <a:rPr lang="en-US" sz="1800" b="1" dirty="0" smtClean="0"/>
                        <a:t>#27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#28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</a:t>
                      </a:r>
                    </a:p>
                    <a:p>
                      <a:pPr algn="ctr"/>
                      <a:r>
                        <a:rPr lang="en-US" sz="1800" b="1" dirty="0" smtClean="0"/>
                        <a:t>#29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</a:t>
                      </a:r>
                    </a:p>
                    <a:p>
                      <a:pPr algn="ctr"/>
                      <a:r>
                        <a:rPr lang="en-US" sz="1800" b="1" dirty="0" smtClean="0"/>
                        <a:t>#30</a:t>
                      </a:r>
                      <a:endParaRPr lang="en-U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</a:t>
                      </a:r>
                    </a:p>
                    <a:p>
                      <a:pPr algn="ctr"/>
                      <a:r>
                        <a:rPr lang="en-US" sz="1800" b="1" dirty="0" smtClean="0"/>
                        <a:t>#31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</a:t>
                      </a:r>
                    </a:p>
                    <a:p>
                      <a:pPr algn="ctr"/>
                      <a:r>
                        <a:rPr lang="en-US" sz="1800" b="1" dirty="0" smtClean="0"/>
                        <a:t>#32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</a:t>
                      </a:r>
                    </a:p>
                    <a:p>
                      <a:pPr algn="ctr"/>
                      <a:r>
                        <a:rPr lang="en-US" sz="1800" b="1" dirty="0" smtClean="0"/>
                        <a:t>#33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D7E1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#34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D7E1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#35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</a:t>
                      </a:r>
                    </a:p>
                    <a:p>
                      <a:pPr algn="ctr"/>
                      <a:r>
                        <a:rPr lang="en-US" sz="1800" b="1" dirty="0" smtClean="0"/>
                        <a:t>#36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</a:t>
                      </a:r>
                    </a:p>
                    <a:p>
                      <a:pPr algn="ctr"/>
                      <a:r>
                        <a:rPr lang="en-US" sz="1800" b="1" dirty="0" smtClean="0"/>
                        <a:t>#37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</a:t>
                      </a:r>
                    </a:p>
                    <a:p>
                      <a:pPr algn="ctr"/>
                      <a:r>
                        <a:rPr lang="en-US" sz="1800" b="1" dirty="0" smtClean="0"/>
                        <a:t>#38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23</a:t>
                      </a:r>
                    </a:p>
                    <a:p>
                      <a:pPr algn="ctr"/>
                      <a:r>
                        <a:rPr lang="en-US" sz="1800" b="1" dirty="0" smtClean="0"/>
                        <a:t>#39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</a:t>
                      </a:r>
                    </a:p>
                    <a:p>
                      <a:pPr algn="ctr"/>
                      <a:r>
                        <a:rPr lang="en-US" sz="1800" b="1" dirty="0" smtClean="0"/>
                        <a:t>#40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</a:t>
                      </a:r>
                    </a:p>
                    <a:p>
                      <a:pPr algn="ctr"/>
                      <a:r>
                        <a:rPr lang="en-US" sz="1800" b="1" dirty="0" smtClean="0"/>
                        <a:t>#41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#42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27</a:t>
                      </a:r>
                    </a:p>
                    <a:p>
                      <a:pPr algn="ctr"/>
                      <a:r>
                        <a:rPr lang="en-US" sz="1800" b="1" dirty="0" smtClean="0"/>
                        <a:t>#43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28</a:t>
                      </a:r>
                    </a:p>
                    <a:p>
                      <a:pPr algn="ctr"/>
                      <a:r>
                        <a:rPr lang="en-US" sz="1800" b="1" dirty="0" smtClean="0"/>
                        <a:t>#44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</a:t>
                      </a:r>
                    </a:p>
                    <a:p>
                      <a:pPr algn="ctr"/>
                      <a:r>
                        <a:rPr lang="en-US" sz="1800" b="1" dirty="0" smtClean="0"/>
                        <a:t>#45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</a:p>
                    <a:p>
                      <a:pPr algn="ctr"/>
                      <a:r>
                        <a:rPr lang="en-US" sz="1800" b="1" dirty="0" smtClean="0"/>
                        <a:t>#46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Day 1 </a:t>
                      </a:r>
                      <a:r>
                        <a:rPr lang="en-US" sz="1400" b="1" dirty="0" smtClean="0"/>
                        <a:t>[M3]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sz="1800" b="1" dirty="0" smtClean="0"/>
                        <a:t>#47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</a:p>
                    <a:p>
                      <a:pPr algn="ctr"/>
                      <a:r>
                        <a:rPr lang="en-US" sz="1800" b="1" dirty="0" smtClean="0"/>
                        <a:t>#48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#49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4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glow rad="127000">
                              <a:srgbClr val="FFFF00"/>
                            </a:glow>
                          </a:effectLst>
                        </a:rPr>
                        <a:t>#50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glow rad="127000">
                            <a:srgbClr val="FFFF00"/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</a:rPr>
                        <a:t>5</a:t>
                      </a:r>
                    </a:p>
                    <a:p>
                      <a:pPr algn="ctr"/>
                      <a:endParaRPr lang="en-US" b="1" dirty="0">
                        <a:effectLst>
                          <a:glow rad="127000">
                            <a:schemeClr val="bg1"/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284851" y="2929198"/>
            <a:ext cx="8178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4</a:t>
            </a:r>
            <a:r>
              <a:rPr lang="en-US" sz="2800" b="1" cap="all" spc="0" baseline="3000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th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/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35346" y="3538798"/>
            <a:ext cx="7168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5</a:t>
            </a:r>
            <a:r>
              <a:rPr lang="en-US" sz="2800" b="1" cap="all" spc="0" baseline="3000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th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46999" y="4159281"/>
            <a:ext cx="7360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6</a:t>
            </a:r>
            <a:r>
              <a:rPr lang="en-US" sz="2800" b="1" cap="all" spc="0" baseline="3000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th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58220" y="4758409"/>
            <a:ext cx="7136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7</a:t>
            </a:r>
            <a:r>
              <a:rPr lang="en-US" sz="2800" b="1" cap="all" spc="0" baseline="3000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th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06760" y="2258078"/>
            <a:ext cx="7280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3</a:t>
            </a:r>
            <a:r>
              <a:rPr lang="en-US" sz="2800" b="1" cap="all" spc="0" baseline="3000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rd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75525" y="2867678"/>
            <a:ext cx="7239000" cy="0"/>
          </a:xfrm>
          <a:prstGeom prst="straightConnector1">
            <a:avLst/>
          </a:prstGeom>
          <a:ln w="57150">
            <a:solidFill>
              <a:srgbClr val="0070C0"/>
            </a:solidFill>
            <a:headEnd type="oval" w="med" len="med"/>
            <a:tailEnd type="triangle" w="med" len="med"/>
          </a:ln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5525" y="3493678"/>
            <a:ext cx="7239000" cy="0"/>
          </a:xfrm>
          <a:prstGeom prst="straightConnector1">
            <a:avLst/>
          </a:prstGeom>
          <a:ln w="57150">
            <a:solidFill>
              <a:srgbClr val="0070C0"/>
            </a:solidFill>
            <a:headEnd type="oval" w="med" len="med"/>
            <a:tailEnd type="triangle" w="med" len="med"/>
          </a:ln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8775" y="4144753"/>
            <a:ext cx="7239000" cy="0"/>
          </a:xfrm>
          <a:prstGeom prst="straightConnector1">
            <a:avLst/>
          </a:prstGeom>
          <a:ln w="57150">
            <a:solidFill>
              <a:srgbClr val="0070C0"/>
            </a:solidFill>
            <a:headEnd type="oval" w="med" len="med"/>
            <a:tailEnd type="triangle" w="med" len="med"/>
          </a:ln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7200" y="4772678"/>
            <a:ext cx="7239000" cy="0"/>
          </a:xfrm>
          <a:prstGeom prst="straightConnector1">
            <a:avLst/>
          </a:prstGeom>
          <a:ln w="57150">
            <a:solidFill>
              <a:srgbClr val="0070C0"/>
            </a:solidFill>
            <a:headEnd type="oval" w="med" len="med"/>
            <a:tailEnd type="triangle" w="med" len="med"/>
          </a:ln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92685" y="5486728"/>
            <a:ext cx="1066800" cy="696182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7200" y="5417003"/>
            <a:ext cx="7239000" cy="0"/>
          </a:xfrm>
          <a:prstGeom prst="straightConnector1">
            <a:avLst/>
          </a:prstGeom>
          <a:ln w="57150">
            <a:solidFill>
              <a:srgbClr val="0070C0"/>
            </a:solidFill>
            <a:headEnd type="oval" w="med" len="med"/>
            <a:tailEnd type="triangle" w="med" len="med"/>
          </a:ln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919390" y="5573209"/>
            <a:ext cx="6415956" cy="523220"/>
          </a:xfrm>
          <a:prstGeom prst="rect">
            <a:avLst/>
          </a:prstGeom>
          <a:solidFill>
            <a:srgbClr val="006666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7 Perfect </a:t>
            </a:r>
            <a:r>
              <a:rPr lang="en-US" sz="2800" b="1" spc="150" dirty="0" smtClean="0">
                <a:ln w="11430"/>
                <a:solidFill>
                  <a:srgbClr val="99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Completed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Omer Weeks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5" name="Picture 2" descr="C:\Users\Rae\Desktop\Art New Grammar 101\white man clip art\white man check marks.jpg"/>
          <p:cNvPicPr>
            <a:picLocks noChangeAspect="1" noChangeArrowheads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088" y="91616"/>
            <a:ext cx="1544756" cy="1508409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888738" y="209149"/>
            <a:ext cx="7391400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spc="50" dirty="0" smtClean="0">
                <a:ln w="11430"/>
                <a:solidFill>
                  <a:srgbClr val="0066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2800" spc="50" dirty="0" err="1" smtClean="0">
                <a:ln w="11430"/>
                <a:solidFill>
                  <a:srgbClr val="0066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Con’t</a:t>
            </a:r>
            <a:r>
              <a:rPr lang="en-US" sz="2800" spc="50" dirty="0" smtClean="0">
                <a:ln w="11430"/>
                <a:solidFill>
                  <a:srgbClr val="0066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 </a:t>
            </a:r>
            <a:r>
              <a:rPr lang="en-US" sz="3600" spc="50" dirty="0" smtClean="0">
                <a:ln w="11430"/>
                <a:solidFill>
                  <a:srgbClr val="0066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Counting the Omer from </a:t>
            </a:r>
            <a:br>
              <a:rPr lang="en-US" sz="3600" spc="50" dirty="0" smtClean="0">
                <a:ln w="11430"/>
                <a:solidFill>
                  <a:srgbClr val="0066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6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Wave Sheaf Following </a:t>
            </a:r>
            <a:r>
              <a:rPr lang="en-US" sz="3600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36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Sabbath</a:t>
            </a:r>
            <a:r>
              <a:rPr lang="en-US" sz="36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8" name="Sun 17"/>
          <p:cNvSpPr/>
          <p:nvPr/>
        </p:nvSpPr>
        <p:spPr>
          <a:xfrm>
            <a:off x="8602625" y="103262"/>
            <a:ext cx="410478" cy="38100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272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22" grpId="0" animBg="1"/>
      <p:bldP spid="2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04800"/>
            <a:ext cx="7924800" cy="5299276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#12  Joshua Confirms: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When </a:t>
            </a:r>
            <a:r>
              <a:rPr lang="en-US" sz="44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Wave Sheaf </a:t>
            </a:r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follows </a:t>
            </a:r>
            <a:b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H767</a:t>
            </a:r>
            <a:r>
              <a:rPr lang="en-US" sz="440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Weekly </a:t>
            </a:r>
            <a:r>
              <a:rPr lang="en-US" sz="440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Sabbath, </a:t>
            </a:r>
            <a:br>
              <a:rPr lang="en-US" sz="440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6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(and begins the Omer Count #1)</a:t>
            </a:r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there will be 7 perfect </a:t>
            </a:r>
            <a:b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400" u="sng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completed</a:t>
            </a:r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weeks to </a:t>
            </a:r>
            <a:b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50</a:t>
            </a:r>
            <a:r>
              <a:rPr lang="en-US" sz="4400" spc="50" baseline="3000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</a:t>
            </a:r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Day of Pentecost.</a:t>
            </a:r>
            <a:b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2400" spc="50" dirty="0">
              <a:ln w="11430"/>
              <a:solidFill>
                <a:srgbClr val="8C4C6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Rae\Desktop\2.16  Joshua Wave Sheaf Revised  8 Nov 2019\2.16  Josh Revision Art\Joshu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66675"/>
            <a:ext cx="1466022" cy="2000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5142411"/>
            <a:ext cx="9067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Does Pentecost have anything to do with 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8C4C6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H767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6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8C4C6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?</a:t>
            </a:r>
            <a:endParaRPr lang="en-US" sz="3600" b="1" cap="none" spc="0" dirty="0">
              <a:ln w="11430">
                <a:solidFill>
                  <a:srgbClr val="002060"/>
                </a:solidFill>
              </a:ln>
              <a:solidFill>
                <a:srgbClr val="8C4C6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8602625" y="103262"/>
            <a:ext cx="410478" cy="38100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67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62800" y="6269988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3571245"/>
            <a:ext cx="8803640" cy="321055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Many feast camps place the </a:t>
            </a:r>
            <a:r>
              <a:rPr lang="en-US" sz="2400" dirty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Wave Sheaf</a:t>
            </a: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following the </a:t>
            </a:r>
            <a:b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Unleavened Bread Sabbath </a:t>
            </a: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on Abib 16 every year.</a:t>
            </a:r>
          </a:p>
          <a:p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The Torah instructions </a:t>
            </a:r>
            <a:r>
              <a:rPr lang="en-US" sz="1800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(&amp; Joshua’s testimony) </a:t>
            </a: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show </a:t>
            </a:r>
            <a:b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Wave Sheaf </a:t>
            </a: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follows the weekly </a:t>
            </a: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Sabbath</a:t>
            </a: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within the Passover Festival – not the </a:t>
            </a: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ULB</a:t>
            </a: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Sabbath.  This was shown by the use of the Hebrew number </a:t>
            </a:r>
            <a:r>
              <a:rPr lang="en-US" sz="2400" dirty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H767</a:t>
            </a:r>
            <a:r>
              <a:rPr lang="en-US" sz="2400" dirty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6</a:t>
            </a: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for the weekly Sabbath.  </a:t>
            </a: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If we did not have these numbers how would we know that </a:t>
            </a:r>
            <a:r>
              <a:rPr lang="en-US" sz="2400" dirty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Wave Sheaf </a:t>
            </a: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doesn’t follow the </a:t>
            </a: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ULB</a:t>
            </a: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Sabbath?</a:t>
            </a:r>
          </a:p>
        </p:txBody>
      </p:sp>
      <p:pic>
        <p:nvPicPr>
          <p:cNvPr id="4" name="Picture 21" descr="C:\Users\Rae\Desktop\Art on Desktop\white man clip art\yellow-blue smiley faces\smiley reminder.png"/>
          <p:cNvPicPr>
            <a:picLocks noChangeAspect="1" noChangeArrowheads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403" y="4061516"/>
            <a:ext cx="888658" cy="87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393740"/>
              </p:ext>
            </p:extLst>
          </p:nvPr>
        </p:nvGraphicFramePr>
        <p:xfrm>
          <a:off x="504238" y="697375"/>
          <a:ext cx="8229599" cy="2904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982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dirty="0" smtClean="0"/>
                        <a:t> (Sun)</a:t>
                      </a:r>
                      <a:endParaRPr lang="en-US" sz="1600" dirty="0"/>
                    </a:p>
                  </a:txBody>
                  <a:tcPr>
                    <a:lnB w="38100" cmpd="sng"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r>
                        <a:rPr lang="en-US" sz="1600" baseline="30000" dirty="0" smtClean="0"/>
                        <a:t>nd</a:t>
                      </a:r>
                      <a:r>
                        <a:rPr lang="en-US" sz="1600" dirty="0" smtClean="0"/>
                        <a:t> (Mon)</a:t>
                      </a:r>
                      <a:endParaRPr lang="en-US" sz="16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r>
                        <a:rPr lang="en-US" sz="1600" baseline="30000" dirty="0" smtClean="0"/>
                        <a:t>rd</a:t>
                      </a:r>
                      <a:r>
                        <a:rPr lang="en-US" sz="1600" dirty="0" smtClean="0"/>
                        <a:t> (Tues)</a:t>
                      </a:r>
                      <a:endParaRPr lang="en-US" sz="16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(Wed)</a:t>
                      </a:r>
                      <a:endParaRPr lang="en-US" sz="16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dirty="0" err="1" smtClean="0"/>
                        <a:t>Thur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(Fri)</a:t>
                      </a:r>
                      <a:endParaRPr lang="en-US" sz="16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dirty="0" err="1" smtClean="0"/>
                        <a:t>Sabb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6666"/>
                    </a:solidFill>
                  </a:tcPr>
                </a:tc>
              </a:tr>
              <a:tr h="3723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Abib 1</a:t>
                      </a:r>
                      <a:endParaRPr lang="en-US" sz="1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23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12</a:t>
                      </a:r>
                      <a:endParaRPr lang="en-US" sz="1800" b="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13</a:t>
                      </a:r>
                      <a:r>
                        <a:rPr lang="en-US" sz="1800" b="1" dirty="0" smtClean="0"/>
                        <a:t> </a:t>
                      </a:r>
                      <a:endParaRPr lang="en-US" sz="18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 </a:t>
                      </a:r>
                      <a:br>
                        <a:rPr lang="en-US" sz="2000" b="1" dirty="0" smtClean="0"/>
                      </a:br>
                      <a:r>
                        <a:rPr lang="en-US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</a:rPr>
                        <a:t>H7676 &amp;</a:t>
                      </a:r>
                      <a:br>
                        <a:rPr lang="en-US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</a:rPr>
                      </a:br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Passover</a:t>
                      </a:r>
                      <a:endParaRPr lang="en-US" sz="2000" b="1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ECF1F0"/>
                    </a:solidFill>
                  </a:tcPr>
                </a:tc>
              </a:tr>
              <a:tr h="37238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1" dirty="0" smtClean="0"/>
                        <a:t>15 </a:t>
                      </a:r>
                      <a:br>
                        <a:rPr lang="en-US" sz="1800" b="1" dirty="0" smtClean="0"/>
                      </a:br>
                      <a:r>
                        <a:rPr lang="en-US" sz="1800" b="1" dirty="0" smtClean="0"/>
                        <a:t>Wave Sheaf</a:t>
                      </a:r>
                    </a:p>
                    <a:p>
                      <a:pPr marL="342900" indent="-342900" algn="ctr">
                        <a:buAutoNum type="arabicPlain" startAt="15"/>
                      </a:pPr>
                      <a:endParaRPr lang="en-US" sz="1400" b="1" dirty="0"/>
                    </a:p>
                  </a:txBody>
                  <a:tcPr>
                    <a:lnT w="12700" cmpd="sng">
                      <a:noFill/>
                    </a:lnT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</a:t>
                      </a:r>
                      <a:endParaRPr lang="en-US" sz="18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</a:t>
                      </a:r>
                      <a:endParaRPr lang="en-US" sz="18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18</a:t>
                      </a:r>
                      <a:endParaRPr lang="en-US" sz="1800" b="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</a:t>
                      </a:r>
                      <a:endParaRPr lang="en-US" sz="18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21</a:t>
                      </a:r>
                      <a:endParaRPr lang="en-US" sz="1800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40248" y="2494800"/>
            <a:ext cx="1134035" cy="10668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73058" y="1535575"/>
            <a:ext cx="1134035" cy="9525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23358" y="1717875"/>
            <a:ext cx="6260229" cy="1078376"/>
          </a:xfrm>
          <a:prstGeom prst="straightConnector1">
            <a:avLst/>
          </a:prstGeom>
          <a:ln w="57150">
            <a:solidFill>
              <a:srgbClr val="7030A0"/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68294" y="2920620"/>
            <a:ext cx="5161306" cy="369332"/>
          </a:xfrm>
          <a:prstGeom prst="rect">
            <a:avLst/>
          </a:prstGeom>
          <a:solidFill>
            <a:srgbClr val="DCE5EE"/>
          </a:solidFill>
          <a:ln w="2857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F2270"/>
                </a:solidFill>
              </a:rPr>
              <a:t>Note</a:t>
            </a:r>
            <a:r>
              <a:rPr lang="en-US" dirty="0" smtClean="0">
                <a:solidFill>
                  <a:srgbClr val="4F2270"/>
                </a:solidFill>
              </a:rPr>
              <a:t>:  This is a sample calendar year for Joshua 5.</a:t>
            </a:r>
            <a:endParaRPr lang="en-US" dirty="0">
              <a:solidFill>
                <a:srgbClr val="4F227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-35560" y="117675"/>
            <a:ext cx="9179560" cy="762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itchFamily="82" charset="0"/>
              </a:rPr>
              <a:t>Back to this Very Important Note</a:t>
            </a:r>
            <a:endParaRPr lang="en-US" sz="2000" spc="50" dirty="0">
              <a:ln w="11430"/>
              <a:solidFill>
                <a:srgbClr val="8C4C6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42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17</a:t>
            </a:fld>
            <a:endParaRPr lang="en-US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1" y="324044"/>
            <a:ext cx="9119646" cy="4447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effectLst>
            <a:glow rad="228600">
              <a:srgbClr val="7030A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rmAutofit fontScale="77500" lnSpcReduction="20000"/>
            <a:sp3d extrusionH="57150">
              <a:bevelT w="38100" h="38100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Torah Instruction for Pentecost Count Without Hebrew Numbers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644326" y="949125"/>
            <a:ext cx="7772399" cy="190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effectLst>
            <a:glow rad="228600">
              <a:srgbClr val="7030A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rmAutofit fontScale="47500" lnSpcReduction="20000"/>
            <a:sp3d extrusionH="57150">
              <a:bevelT w="38100" h="38100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8670" indent="-742950">
              <a:lnSpc>
                <a:spcPct val="120000"/>
              </a:lnSpc>
              <a:buAutoNum type="alphaLcParenBoth"/>
            </a:pPr>
            <a:r>
              <a:rPr lang="en-US" sz="5100" b="1" dirty="0" smtClean="0">
                <a:solidFill>
                  <a:srgbClr val="7030A0"/>
                </a:solidFill>
              </a:rPr>
              <a:t>Wave Sheaf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en-US" sz="4500" b="1" dirty="0" smtClean="0">
                <a:solidFill>
                  <a:schemeClr val="accent5">
                    <a:lumMod val="75000"/>
                  </a:schemeClr>
                </a:solidFill>
              </a:rPr>
              <a:t>Lev 23:11</a:t>
            </a:r>
            <a:r>
              <a:rPr lang="en-US" sz="2900" dirty="0" smtClean="0"/>
              <a:t>   </a:t>
            </a:r>
            <a:r>
              <a:rPr lang="en-US" sz="3600" dirty="0" smtClean="0"/>
              <a:t>‘And </a:t>
            </a:r>
            <a:r>
              <a:rPr lang="en-US" sz="3600" b="1" i="1" dirty="0" smtClean="0"/>
              <a:t>he shall wave the sheaf</a:t>
            </a:r>
            <a:r>
              <a:rPr lang="en-US" sz="3600" dirty="0" smtClean="0"/>
              <a:t> before [</a:t>
            </a:r>
            <a:r>
              <a:rPr lang="en-US" sz="3600" b="1" dirty="0" smtClean="0">
                <a:solidFill>
                  <a:srgbClr val="0070C0"/>
                </a:solidFill>
              </a:rPr>
              <a:t>Yahuah</a:t>
            </a:r>
            <a:r>
              <a:rPr lang="en-US" sz="3600" dirty="0" smtClean="0"/>
              <a:t>], for your acceptance.  </a:t>
            </a:r>
            <a:br>
              <a:rPr lang="en-US" sz="3600" dirty="0" smtClean="0"/>
            </a:br>
            <a:r>
              <a:rPr lang="en-US" sz="3600" b="1" i="1" u="heavy" dirty="0" smtClean="0"/>
              <a:t>On the</a:t>
            </a:r>
            <a:r>
              <a:rPr lang="en-US" sz="3600" b="1" i="1" dirty="0" smtClean="0"/>
              <a:t> </a:t>
            </a:r>
            <a:r>
              <a:rPr lang="en-US" sz="3600" b="1" i="1" u="heavy" dirty="0" smtClean="0">
                <a:solidFill>
                  <a:srgbClr val="FF3399"/>
                </a:solidFill>
              </a:rPr>
              <a:t>morrow</a:t>
            </a:r>
            <a:r>
              <a:rPr lang="en-US" sz="3600" b="1" i="1" dirty="0" smtClean="0"/>
              <a:t> </a:t>
            </a:r>
            <a:r>
              <a:rPr lang="en-US" sz="3600" b="1" i="1" u="heavy" dirty="0" smtClean="0"/>
              <a:t>a</a:t>
            </a:r>
            <a:r>
              <a:rPr lang="en-US" sz="3600" b="1" i="1" dirty="0" smtClean="0"/>
              <a:t>f</a:t>
            </a:r>
            <a:r>
              <a:rPr lang="en-US" sz="3600" b="1" i="1" u="heavy" dirty="0" smtClean="0"/>
              <a:t>ter the </a:t>
            </a:r>
            <a:r>
              <a:rPr lang="en-US" sz="3600" b="1" i="1" u="heavy" dirty="0">
                <a:effectLst>
                  <a:glow rad="127000">
                    <a:srgbClr val="FFFF00"/>
                  </a:glow>
                </a:effectLst>
              </a:rPr>
              <a:t>Sabbath</a:t>
            </a:r>
            <a:r>
              <a:rPr lang="en-US" sz="3600" b="1" i="1" dirty="0" smtClean="0"/>
              <a:t> the priest waves it.</a:t>
            </a:r>
            <a:r>
              <a:rPr lang="en-US" sz="3600" i="1" dirty="0" smtClean="0"/>
              <a:t>’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en-US" sz="4400" b="1" i="1" u="sng" dirty="0" smtClean="0"/>
              <a:t>Note</a:t>
            </a:r>
            <a:r>
              <a:rPr lang="en-US" sz="4400" b="1" i="1" dirty="0" smtClean="0"/>
              <a:t>:  </a:t>
            </a:r>
            <a:r>
              <a:rPr lang="en-US" sz="3800" i="1" dirty="0" smtClean="0"/>
              <a:t>This “</a:t>
            </a:r>
            <a:r>
              <a:rPr lang="en-US" sz="3800" b="1" i="1" dirty="0" err="1" smtClean="0">
                <a:effectLst>
                  <a:glow rad="127000">
                    <a:srgbClr val="FFFF00"/>
                  </a:glow>
                </a:effectLst>
              </a:rPr>
              <a:t>Wavesheaf</a:t>
            </a:r>
            <a:r>
              <a:rPr lang="en-US" sz="3800" i="1" dirty="0" smtClean="0"/>
              <a:t>” </a:t>
            </a:r>
            <a:r>
              <a:rPr lang="en-US" sz="3800" b="1" i="1" u="sng" dirty="0" smtClean="0">
                <a:solidFill>
                  <a:srgbClr val="FF0000"/>
                </a:solidFill>
              </a:rPr>
              <a:t>could be understood</a:t>
            </a:r>
            <a:r>
              <a:rPr lang="en-US" sz="3800" b="1" i="1" dirty="0" smtClean="0">
                <a:solidFill>
                  <a:srgbClr val="FF0000"/>
                </a:solidFill>
              </a:rPr>
              <a:t> </a:t>
            </a:r>
            <a:r>
              <a:rPr lang="en-US" sz="3800" i="1" dirty="0" smtClean="0"/>
              <a:t>to follow the ULB Feast Sabbath </a:t>
            </a:r>
            <a:br>
              <a:rPr lang="en-US" sz="3800" i="1" dirty="0" smtClean="0"/>
            </a:br>
            <a:r>
              <a:rPr lang="en-US" sz="3800" b="1" i="1" dirty="0" smtClean="0"/>
              <a:t>if there were no Hebrew numbers to designate it as a weekly Sabbath.</a:t>
            </a:r>
          </a:p>
          <a:p>
            <a:pPr marL="45720" indent="0">
              <a:buFont typeface="Georgia" pitchFamily="18" charset="0"/>
              <a:buNone/>
            </a:pP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503500" y="3048000"/>
            <a:ext cx="8077198" cy="3657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effectLst>
            <a:glow rad="228600">
              <a:srgbClr val="7030A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rmAutofit fontScale="70000" lnSpcReduction="20000"/>
            <a:sp3d extrusionH="57150">
              <a:bevelT w="38100" h="38100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AutoNum type="alphaLcParenBoth" startAt="2"/>
            </a:pPr>
            <a:r>
              <a:rPr lang="en-US" sz="2600" b="1" dirty="0" smtClean="0">
                <a:solidFill>
                  <a:srgbClr val="7030A0"/>
                </a:solidFill>
              </a:rPr>
              <a:t>     </a:t>
            </a:r>
            <a:r>
              <a:rPr lang="en-US" sz="3400" b="1" dirty="0" smtClean="0">
                <a:solidFill>
                  <a:srgbClr val="7030A0"/>
                </a:solidFill>
              </a:rPr>
              <a:t>Pentecost</a:t>
            </a:r>
            <a:endParaRPr lang="en-US" sz="2600" b="1" dirty="0" smtClean="0">
              <a:solidFill>
                <a:srgbClr val="7030A0"/>
              </a:solidFill>
            </a:endParaRPr>
          </a:p>
          <a:p>
            <a:pPr marL="45720" indent="0">
              <a:lnSpc>
                <a:spcPct val="120000"/>
              </a:lnSpc>
              <a:buFont typeface="Georgia" pitchFamily="18" charset="0"/>
              <a:buNone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Lev 23:15-16</a:t>
            </a:r>
            <a:r>
              <a:rPr lang="en-US" sz="2900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en-US" sz="2900" dirty="0" smtClean="0">
                <a:solidFill>
                  <a:srgbClr val="006600"/>
                </a:solidFill>
              </a:rPr>
              <a:t>And ye shall count unto you from </a:t>
            </a:r>
            <a:r>
              <a:rPr lang="en-US" sz="2900" b="1" i="1" u="heavy" dirty="0" smtClean="0"/>
              <a:t>the</a:t>
            </a:r>
            <a:r>
              <a:rPr lang="en-US" sz="2900" b="1" i="1" dirty="0" smtClean="0"/>
              <a:t> </a:t>
            </a:r>
            <a:r>
              <a:rPr lang="en-US" sz="2900" b="1" i="1" u="heavy" dirty="0" smtClean="0">
                <a:solidFill>
                  <a:srgbClr val="FF3399"/>
                </a:solidFill>
              </a:rPr>
              <a:t>morrow</a:t>
            </a:r>
            <a:r>
              <a:rPr lang="en-US" sz="2900" b="1" i="1" dirty="0" smtClean="0"/>
              <a:t> </a:t>
            </a:r>
            <a:r>
              <a:rPr lang="en-US" sz="2900" b="1" i="1" u="heavy" dirty="0" smtClean="0"/>
              <a:t>a</a:t>
            </a:r>
            <a:r>
              <a:rPr lang="en-US" sz="2900" b="1" i="1" dirty="0" smtClean="0"/>
              <a:t>f</a:t>
            </a:r>
            <a:r>
              <a:rPr lang="en-US" sz="2900" b="1" i="1" u="heavy" dirty="0" smtClean="0"/>
              <a:t>ter the </a:t>
            </a:r>
            <a:r>
              <a:rPr lang="en-US" sz="2900" b="1" i="1" u="heavy" dirty="0" smtClean="0">
                <a:effectLst>
                  <a:glow rad="127000">
                    <a:srgbClr val="FFFF00"/>
                  </a:glow>
                </a:effectLst>
              </a:rPr>
              <a:t>Sabbath</a:t>
            </a:r>
            <a:r>
              <a:rPr lang="en-US" sz="2900" dirty="0" smtClean="0"/>
              <a:t> </a:t>
            </a:r>
            <a:r>
              <a:rPr lang="en-US" sz="2900" dirty="0" smtClean="0">
                <a:solidFill>
                  <a:srgbClr val="006600"/>
                </a:solidFill>
              </a:rPr>
              <a:t>from the day that ye brought the [wave] </a:t>
            </a:r>
            <a:r>
              <a:rPr lang="en-US" sz="2900" b="1" u="sng" dirty="0" smtClean="0">
                <a:solidFill>
                  <a:srgbClr val="006600"/>
                </a:solidFill>
              </a:rPr>
              <a:t>sheaf</a:t>
            </a:r>
            <a:r>
              <a:rPr lang="en-US" sz="2900" dirty="0" smtClean="0">
                <a:solidFill>
                  <a:srgbClr val="006600"/>
                </a:solidFill>
              </a:rPr>
              <a:t> of the wave offering; </a:t>
            </a:r>
            <a:r>
              <a:rPr lang="en-US" sz="3400" b="1" dirty="0" smtClean="0">
                <a:solidFill>
                  <a:srgbClr val="006600"/>
                </a:solidFill>
              </a:rPr>
              <a:t>seven sabbaths shall be complete: </a:t>
            </a:r>
          </a:p>
          <a:p>
            <a:pPr marL="45720" indent="0">
              <a:lnSpc>
                <a:spcPct val="120000"/>
              </a:lnSpc>
              <a:buFont typeface="Georgia" pitchFamily="18" charset="0"/>
              <a:buNone/>
            </a:pPr>
            <a:r>
              <a:rPr lang="en-US" sz="2900" b="1" dirty="0" smtClean="0">
                <a:solidFill>
                  <a:schemeClr val="accent5">
                    <a:lumMod val="75000"/>
                  </a:schemeClr>
                </a:solidFill>
              </a:rPr>
              <a:t>16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100" b="1" dirty="0" smtClean="0">
                <a:solidFill>
                  <a:srgbClr val="006600"/>
                </a:solidFill>
              </a:rPr>
              <a:t>Even unto the morrow after the seventh </a:t>
            </a:r>
            <a:r>
              <a:rPr lang="en-US" sz="3400" b="1" i="1" u="heavy" dirty="0" smtClean="0">
                <a:effectLst>
                  <a:glow rad="127000">
                    <a:srgbClr val="99FFCC"/>
                  </a:glow>
                </a:effectLst>
              </a:rPr>
              <a:t>Sabbath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100" b="1" dirty="0" smtClean="0">
                <a:solidFill>
                  <a:srgbClr val="006600"/>
                </a:solidFill>
              </a:rPr>
              <a:t>shall ye number fifty days; 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</a:rPr>
              <a:t>and ye shall offer a new meat offering unto </a:t>
            </a:r>
            <a:r>
              <a:rPr lang="en-US" sz="2900" b="1" dirty="0" smtClean="0">
                <a:solidFill>
                  <a:srgbClr val="0070C0"/>
                </a:solidFill>
              </a:rPr>
              <a:t>Yahuah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en-US" sz="3600" b="1" i="1" u="sng" dirty="0">
                <a:solidFill>
                  <a:srgbClr val="FF0000"/>
                </a:solidFill>
              </a:rPr>
              <a:t>Note</a:t>
            </a:r>
            <a:r>
              <a:rPr lang="en-US" sz="3600" b="1" i="1" dirty="0">
                <a:solidFill>
                  <a:srgbClr val="FF0000"/>
                </a:solidFill>
              </a:rPr>
              <a:t>:  </a:t>
            </a:r>
            <a:r>
              <a:rPr lang="en-US" sz="3200" i="1" dirty="0" smtClean="0">
                <a:solidFill>
                  <a:srgbClr val="FF0000"/>
                </a:solidFill>
              </a:rPr>
              <a:t>Can this Pentecost </a:t>
            </a:r>
            <a:r>
              <a:rPr lang="en-US" sz="3200" i="1" dirty="0" smtClean="0"/>
              <a:t>“</a:t>
            </a:r>
            <a:r>
              <a:rPr lang="en-US" sz="3200" b="1" i="1" u="heavy" dirty="0">
                <a:effectLst>
                  <a:glow rad="127000">
                    <a:srgbClr val="99FFCC"/>
                  </a:glow>
                </a:effectLst>
              </a:rPr>
              <a:t>Sabbath</a:t>
            </a:r>
            <a:r>
              <a:rPr lang="en-US" sz="3200" i="1" dirty="0" smtClean="0"/>
              <a:t>” </a:t>
            </a:r>
            <a:r>
              <a:rPr lang="en-US" sz="3200" b="1" i="1" u="sng" dirty="0" smtClean="0">
                <a:solidFill>
                  <a:srgbClr val="FF0000"/>
                </a:solidFill>
              </a:rPr>
              <a:t>be </a:t>
            </a:r>
            <a:r>
              <a:rPr lang="en-US" sz="3200" b="1" i="1" u="sng" dirty="0">
                <a:solidFill>
                  <a:srgbClr val="FF0000"/>
                </a:solidFill>
              </a:rPr>
              <a:t>understood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i="1" dirty="0"/>
              <a:t>to </a:t>
            </a:r>
            <a:r>
              <a:rPr lang="en-US" sz="3200" b="1" i="1" dirty="0">
                <a:solidFill>
                  <a:srgbClr val="FF0000"/>
                </a:solidFill>
              </a:rPr>
              <a:t>follow </a:t>
            </a:r>
            <a:r>
              <a:rPr lang="en-US" sz="3200" b="1" i="1" dirty="0" smtClean="0">
                <a:solidFill>
                  <a:srgbClr val="FF0000"/>
                </a:solidFill>
              </a:rPr>
              <a:t>a </a:t>
            </a:r>
            <a:br>
              <a:rPr lang="en-US" sz="3200" b="1" i="1" dirty="0" smtClean="0">
                <a:solidFill>
                  <a:srgbClr val="FF0000"/>
                </a:solidFill>
              </a:rPr>
            </a:br>
            <a:r>
              <a:rPr lang="en-US" sz="3200" b="1" i="1" dirty="0" smtClean="0">
                <a:solidFill>
                  <a:srgbClr val="FF0000"/>
                </a:solidFill>
              </a:rPr>
              <a:t>Feast </a:t>
            </a:r>
            <a:r>
              <a:rPr lang="en-US" sz="3200" b="1" i="1" dirty="0">
                <a:solidFill>
                  <a:srgbClr val="FF0000"/>
                </a:solidFill>
              </a:rPr>
              <a:t>Sabbath</a:t>
            </a:r>
            <a:r>
              <a:rPr lang="en-US" sz="3200" i="1" dirty="0"/>
              <a:t> </a:t>
            </a:r>
            <a:r>
              <a:rPr lang="en-US" sz="3200" b="1" i="1" dirty="0"/>
              <a:t>if there were no Hebrew numbers to designate </a:t>
            </a:r>
            <a:r>
              <a:rPr lang="en-US" sz="3200" b="1" i="1" dirty="0" smtClean="0"/>
              <a:t>a </a:t>
            </a:r>
            <a:br>
              <a:rPr lang="en-US" sz="3200" b="1" i="1" dirty="0" smtClean="0"/>
            </a:br>
            <a:r>
              <a:rPr lang="en-US" sz="3200" b="1" i="1" dirty="0" smtClean="0"/>
              <a:t>weekly Sabbath in verse 16?</a:t>
            </a:r>
            <a:endParaRPr lang="en-US" sz="3200" b="1" i="1" dirty="0"/>
          </a:p>
          <a:p>
            <a:pPr marL="45720" indent="0">
              <a:lnSpc>
                <a:spcPct val="120000"/>
              </a:lnSpc>
              <a:buFont typeface="Georgia" pitchFamily="18" charset="0"/>
              <a:buNone/>
            </a:pPr>
            <a:endParaRPr lang="en-US" sz="29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" indent="0">
              <a:buFont typeface="Georgia" pitchFamily="18" charset="0"/>
              <a:buNone/>
            </a:pP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" indent="0">
              <a:buFont typeface="Georgia" pitchFamily="18" charset="0"/>
              <a:buNone/>
            </a:pPr>
            <a:endParaRPr lang="en-US" sz="1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1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16675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53060" y="152400"/>
            <a:ext cx="6997834" cy="1828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spc="50" dirty="0" smtClean="0">
                <a:ln w="11430"/>
                <a:solidFill>
                  <a:srgbClr val="8C4C64"/>
                </a:solidFill>
              </a:rPr>
              <a:t>There are no Feast Sabbaths in the 3</a:t>
            </a:r>
            <a:r>
              <a:rPr lang="en-US" sz="2600" spc="50" baseline="30000" dirty="0" smtClean="0">
                <a:ln w="11430"/>
                <a:solidFill>
                  <a:srgbClr val="8C4C64"/>
                </a:solidFill>
              </a:rPr>
              <a:t>rd</a:t>
            </a:r>
            <a:r>
              <a:rPr lang="en-US" sz="2600" spc="50" dirty="0" smtClean="0">
                <a:ln w="11430"/>
                <a:solidFill>
                  <a:srgbClr val="8C4C64"/>
                </a:solidFill>
              </a:rPr>
              <a:t> month!  When the Omer count begins with an </a:t>
            </a:r>
            <a:r>
              <a:rPr lang="en-US" sz="2600" spc="50" dirty="0" smtClean="0">
                <a:ln w="11430"/>
                <a:solidFill>
                  <a:srgbClr val="006600"/>
                </a:solidFill>
              </a:rPr>
              <a:t>Abib 16 Wave Sheaf date ~ </a:t>
            </a:r>
            <a:r>
              <a:rPr lang="en-US" sz="2600" spc="50" dirty="0" smtClean="0">
                <a:ln w="11430"/>
                <a:solidFill>
                  <a:srgbClr val="C00000"/>
                </a:solidFill>
              </a:rPr>
              <a:t>Pentecost will not follow </a:t>
            </a:r>
            <a:r>
              <a:rPr lang="en-US" sz="2600" u="sng" spc="50" dirty="0" smtClean="0">
                <a:ln w="11430"/>
                <a:solidFill>
                  <a:srgbClr val="0070C0"/>
                </a:solidFill>
              </a:rPr>
              <a:t>the</a:t>
            </a:r>
            <a:r>
              <a:rPr lang="en-US" sz="2600" spc="50" dirty="0" smtClean="0">
                <a:ln w="11430"/>
                <a:solidFill>
                  <a:srgbClr val="0070C0"/>
                </a:solidFill>
              </a:rPr>
              <a:t> weekly Sabbath </a:t>
            </a:r>
            <a:r>
              <a:rPr lang="en-US" sz="2600" spc="50" dirty="0" smtClean="0">
                <a:ln w="11430"/>
                <a:solidFill>
                  <a:srgbClr val="C00000"/>
                </a:solidFill>
              </a:rPr>
              <a:t>as</a:t>
            </a:r>
            <a:r>
              <a:rPr lang="en-US" sz="2600" spc="50" dirty="0" smtClean="0">
                <a:ln w="11430"/>
                <a:solidFill>
                  <a:srgbClr val="0070C0"/>
                </a:solidFill>
              </a:rPr>
              <a:t> Lev 23:16 </a:t>
            </a:r>
            <a:r>
              <a:rPr lang="en-US" sz="2600" spc="50" dirty="0" smtClean="0">
                <a:ln w="11430"/>
                <a:solidFill>
                  <a:srgbClr val="C00000"/>
                </a:solidFill>
              </a:rPr>
              <a:t>designates!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408318"/>
              </p:ext>
            </p:extLst>
          </p:nvPr>
        </p:nvGraphicFramePr>
        <p:xfrm>
          <a:off x="416512" y="2019831"/>
          <a:ext cx="8229599" cy="44196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46228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[Sun]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[Mon]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[Tues]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[Wed]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Thur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Prep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Day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[Fri]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Sabbath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[Sat]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Day 1 </a:t>
                      </a:r>
                      <a:r>
                        <a:rPr lang="en-US" sz="1400" b="1" dirty="0" smtClean="0"/>
                        <a:t>[M2]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#16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#21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#23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#25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2D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#29</a:t>
                      </a:r>
                      <a:endParaRPr lang="en-U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2D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18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FFFF00"/>
                          </a:solidFill>
                        </a:rPr>
                        <a:t>#33 Day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23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26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27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28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Day 1 </a:t>
                      </a:r>
                      <a:r>
                        <a:rPr lang="en-US" sz="1400" b="1" dirty="0" smtClean="0"/>
                        <a:t>[M3]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#46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5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#50</a:t>
                      </a:r>
                      <a:endParaRPr lang="en-US" b="1" dirty="0">
                        <a:effectLst>
                          <a:glow rad="127000">
                            <a:schemeClr val="bg1"/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377650" y="3835347"/>
            <a:ext cx="990600" cy="70686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1270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80175" y="3892950"/>
            <a:ext cx="4625225" cy="1569660"/>
          </a:xfrm>
          <a:prstGeom prst="rect">
            <a:avLst/>
          </a:prstGeom>
          <a:solidFill>
            <a:srgbClr val="8C4C64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 6 out of 7 years it is impossible for a Pentecost count from Abib 16 to follow the weekly Sabbath! 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061" y="290780"/>
            <a:ext cx="19688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8C4C64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No!</a:t>
            </a:r>
            <a:endParaRPr lang="en-US" sz="8000" b="1" cap="none" spc="0" dirty="0">
              <a:ln w="11430"/>
              <a:solidFill>
                <a:srgbClr val="8C4C64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78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16675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439375"/>
              </p:ext>
            </p:extLst>
          </p:nvPr>
        </p:nvGraphicFramePr>
        <p:xfrm>
          <a:off x="416512" y="1004152"/>
          <a:ext cx="8229599" cy="45110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462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[Sun]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[Mon]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[Tues]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[Wed]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Thur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Prep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Day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[Fri]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Sabbath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[Sat]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</a:t>
                      </a:r>
                    </a:p>
                    <a:p>
                      <a:pPr algn="ctr"/>
                      <a:r>
                        <a:rPr lang="en-US" sz="1800" b="1" dirty="0" smtClean="0"/>
                        <a:t>#15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</a:p>
                    <a:p>
                      <a:pPr algn="ctr"/>
                      <a:r>
                        <a:rPr lang="en-US" sz="1800" b="1" dirty="0" smtClean="0"/>
                        <a:t>#16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Day 1 </a:t>
                      </a:r>
                      <a:r>
                        <a:rPr lang="en-US" sz="1400" b="1" dirty="0" smtClean="0"/>
                        <a:t>[M2]</a:t>
                      </a:r>
                    </a:p>
                    <a:p>
                      <a:pPr algn="ctr"/>
                      <a:r>
                        <a:rPr lang="en-US" sz="1800" b="1" dirty="0" smtClean="0"/>
                        <a:t>#17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</a:p>
                    <a:p>
                      <a:pPr algn="ctr"/>
                      <a:r>
                        <a:rPr lang="en-US" sz="1800" b="1" dirty="0" smtClean="0"/>
                        <a:t>#18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</a:p>
                    <a:p>
                      <a:pPr algn="ctr"/>
                      <a:r>
                        <a:rPr lang="en-US" sz="1800" b="1" dirty="0" smtClean="0"/>
                        <a:t>#19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</a:p>
                    <a:p>
                      <a:pPr algn="ctr"/>
                      <a:r>
                        <a:rPr lang="en-US" sz="1800" b="1" dirty="0" smtClean="0"/>
                        <a:t>#20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#21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</a:p>
                    <a:p>
                      <a:pPr algn="ctr"/>
                      <a:r>
                        <a:rPr lang="en-US" sz="1800" b="1" dirty="0" smtClean="0"/>
                        <a:t>#22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</a:p>
                    <a:p>
                      <a:pPr algn="ctr"/>
                      <a:r>
                        <a:rPr lang="en-US" sz="1800" b="1" dirty="0" smtClean="0"/>
                        <a:t>#23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</a:p>
                    <a:p>
                      <a:pPr algn="ctr"/>
                      <a:r>
                        <a:rPr lang="en-US" sz="1800" b="1" dirty="0" smtClean="0"/>
                        <a:t>#24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</a:p>
                    <a:p>
                      <a:pPr algn="ctr"/>
                      <a:r>
                        <a:rPr lang="en-US" sz="1800" b="1" dirty="0" smtClean="0"/>
                        <a:t>#25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</a:p>
                    <a:p>
                      <a:pPr algn="ctr"/>
                      <a:r>
                        <a:rPr lang="en-US" sz="1800" b="1" dirty="0" smtClean="0"/>
                        <a:t>#26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</a:t>
                      </a:r>
                    </a:p>
                    <a:p>
                      <a:pPr algn="ctr"/>
                      <a:r>
                        <a:rPr lang="en-US" sz="1800" b="1" dirty="0" smtClean="0"/>
                        <a:t>#27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#28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</a:t>
                      </a:r>
                    </a:p>
                    <a:p>
                      <a:pPr algn="ctr"/>
                      <a:r>
                        <a:rPr lang="en-US" sz="1800" b="1" dirty="0" smtClean="0"/>
                        <a:t>#29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</a:t>
                      </a:r>
                    </a:p>
                    <a:p>
                      <a:pPr algn="ctr"/>
                      <a:r>
                        <a:rPr lang="en-US" sz="1800" b="1" dirty="0" smtClean="0"/>
                        <a:t>#30</a:t>
                      </a:r>
                      <a:endParaRPr lang="en-U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</a:t>
                      </a:r>
                    </a:p>
                    <a:p>
                      <a:pPr algn="ctr"/>
                      <a:r>
                        <a:rPr lang="en-US" sz="1800" b="1" dirty="0" smtClean="0"/>
                        <a:t>#31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</a:t>
                      </a:r>
                    </a:p>
                    <a:p>
                      <a:pPr algn="ctr"/>
                      <a:r>
                        <a:rPr lang="en-US" sz="1800" b="1" dirty="0" smtClean="0"/>
                        <a:t>#32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</a:t>
                      </a:r>
                    </a:p>
                    <a:p>
                      <a:pPr algn="ctr"/>
                      <a:r>
                        <a:rPr lang="en-US" sz="1800" b="1" dirty="0" smtClean="0"/>
                        <a:t>#33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D7E1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#34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D7E1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#35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</a:t>
                      </a:r>
                    </a:p>
                    <a:p>
                      <a:pPr algn="ctr"/>
                      <a:r>
                        <a:rPr lang="en-US" sz="1800" b="1" dirty="0" smtClean="0"/>
                        <a:t>#36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</a:t>
                      </a:r>
                    </a:p>
                    <a:p>
                      <a:pPr algn="ctr"/>
                      <a:r>
                        <a:rPr lang="en-US" sz="1800" b="1" dirty="0" smtClean="0"/>
                        <a:t>#37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</a:t>
                      </a:r>
                    </a:p>
                    <a:p>
                      <a:pPr algn="ctr"/>
                      <a:r>
                        <a:rPr lang="en-US" sz="1800" b="1" dirty="0" smtClean="0"/>
                        <a:t>#38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23</a:t>
                      </a:r>
                    </a:p>
                    <a:p>
                      <a:pPr algn="ctr"/>
                      <a:r>
                        <a:rPr lang="en-US" sz="1800" b="1" dirty="0" smtClean="0"/>
                        <a:t>#39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</a:t>
                      </a:r>
                    </a:p>
                    <a:p>
                      <a:pPr algn="ctr"/>
                      <a:r>
                        <a:rPr lang="en-US" sz="1800" b="1" dirty="0" smtClean="0"/>
                        <a:t>#40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</a:t>
                      </a:r>
                    </a:p>
                    <a:p>
                      <a:pPr algn="ctr"/>
                      <a:r>
                        <a:rPr lang="en-US" sz="1800" b="1" dirty="0" smtClean="0"/>
                        <a:t>#41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#42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27</a:t>
                      </a:r>
                    </a:p>
                    <a:p>
                      <a:pPr algn="ctr"/>
                      <a:r>
                        <a:rPr lang="en-US" sz="1800" b="1" dirty="0" smtClean="0"/>
                        <a:t>#43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28</a:t>
                      </a:r>
                    </a:p>
                    <a:p>
                      <a:pPr algn="ctr"/>
                      <a:r>
                        <a:rPr lang="en-US" sz="1800" b="1" dirty="0" smtClean="0"/>
                        <a:t>#44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</a:t>
                      </a:r>
                    </a:p>
                    <a:p>
                      <a:pPr algn="ctr"/>
                      <a:r>
                        <a:rPr lang="en-US" sz="1800" b="1" dirty="0" smtClean="0"/>
                        <a:t>#45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</a:p>
                    <a:p>
                      <a:pPr algn="ctr"/>
                      <a:r>
                        <a:rPr lang="en-US" sz="1800" b="1" dirty="0" smtClean="0"/>
                        <a:t>#46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Day 1 </a:t>
                      </a:r>
                      <a:r>
                        <a:rPr lang="en-US" sz="1400" b="1" dirty="0" smtClean="0"/>
                        <a:t>[M3]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sz="1800" b="1" dirty="0" smtClean="0"/>
                        <a:t>#47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</a:p>
                    <a:p>
                      <a:pPr algn="ctr"/>
                      <a:r>
                        <a:rPr lang="en-US" sz="1800" b="1" dirty="0" smtClean="0"/>
                        <a:t>#48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#49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4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glow rad="127000">
                              <a:srgbClr val="FFFF00"/>
                            </a:glow>
                          </a:effectLst>
                        </a:rPr>
                        <a:t>#50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glow rad="127000">
                            <a:srgbClr val="FFFF00"/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</a:rPr>
                        <a:t>5</a:t>
                      </a:r>
                    </a:p>
                    <a:p>
                      <a:pPr algn="ctr"/>
                      <a:endParaRPr lang="en-US" b="1" dirty="0">
                        <a:effectLst>
                          <a:glow rad="127000">
                            <a:schemeClr val="bg1"/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284851" y="2284873"/>
            <a:ext cx="8178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4</a:t>
            </a:r>
            <a:r>
              <a:rPr lang="en-US" sz="2800" b="1" cap="all" spc="0" baseline="3000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th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/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35346" y="2894473"/>
            <a:ext cx="7168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5</a:t>
            </a:r>
            <a:r>
              <a:rPr lang="en-US" sz="2800" b="1" cap="all" spc="0" baseline="3000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th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46999" y="3514956"/>
            <a:ext cx="7360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6</a:t>
            </a:r>
            <a:r>
              <a:rPr lang="en-US" sz="2800" b="1" cap="all" spc="0" baseline="3000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th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58220" y="4114084"/>
            <a:ext cx="7136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7</a:t>
            </a:r>
            <a:r>
              <a:rPr lang="en-US" sz="2800" b="1" cap="all" spc="0" baseline="3000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th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06760" y="1613753"/>
            <a:ext cx="7280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3</a:t>
            </a:r>
            <a:r>
              <a:rPr lang="en-US" sz="2800" b="1" cap="all" spc="0" baseline="3000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rd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2685" y="4842403"/>
            <a:ext cx="1066800" cy="696182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7840" y="5715000"/>
            <a:ext cx="8112760" cy="954107"/>
          </a:xfrm>
          <a:prstGeom prst="rect">
            <a:avLst/>
          </a:prstGeom>
          <a:solidFill>
            <a:srgbClr val="006666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Both Wave Sheaf &amp; Pentecost Must </a:t>
            </a:r>
            <a:r>
              <a:rPr lang="en-US" sz="2800" b="1" spc="150" dirty="0" smtClean="0">
                <a:ln w="11430"/>
                <a:solidFill>
                  <a:srgbClr val="99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Follow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b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H767</a:t>
            </a: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6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Weekly Sabbath Every Year!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-35560" y="228600"/>
            <a:ext cx="9179560" cy="762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itchFamily="82" charset="0"/>
              </a:rPr>
              <a:t>Back to this Very Important Note</a:t>
            </a:r>
            <a:endParaRPr lang="en-US" sz="2000" spc="50" dirty="0">
              <a:ln w="11430"/>
              <a:solidFill>
                <a:srgbClr val="8C4C6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Content Placeholder 6"/>
          <p:cNvSpPr txBox="1">
            <a:spLocks/>
          </p:cNvSpPr>
          <p:nvPr/>
        </p:nvSpPr>
        <p:spPr>
          <a:xfrm>
            <a:off x="483533" y="1657942"/>
            <a:ext cx="4688539" cy="11149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effectLst>
            <a:glow rad="228600">
              <a:srgbClr val="7030A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70000" lnSpcReduction="20000"/>
            <a:sp3d extrusionH="57150">
              <a:bevelT w="38100" h="38100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Wave Sheaf Torah Instruction: 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Lev 23:11</a:t>
            </a:r>
            <a:r>
              <a:rPr lang="en-US" sz="2400" dirty="0" smtClean="0"/>
              <a:t>   ‘And </a:t>
            </a:r>
            <a:r>
              <a:rPr lang="en-US" sz="2400" b="1" i="1" dirty="0" smtClean="0"/>
              <a:t>he shall wave the sheaf</a:t>
            </a:r>
            <a:r>
              <a:rPr lang="en-US" sz="2400" dirty="0" smtClean="0"/>
              <a:t> before [</a:t>
            </a:r>
            <a:r>
              <a:rPr lang="en-US" sz="2400" b="1" dirty="0" smtClean="0">
                <a:solidFill>
                  <a:srgbClr val="0070C0"/>
                </a:solidFill>
              </a:rPr>
              <a:t>Yahuah</a:t>
            </a:r>
            <a:r>
              <a:rPr lang="en-US" sz="2400" dirty="0" smtClean="0"/>
              <a:t>], for your acceptance.  </a:t>
            </a:r>
            <a:r>
              <a:rPr lang="en-US" sz="2400" b="1" i="1" u="heavy" dirty="0" smtClean="0"/>
              <a:t>On the</a:t>
            </a:r>
            <a:r>
              <a:rPr lang="en-US" sz="2400" b="1" i="1" dirty="0" smtClean="0"/>
              <a:t> </a:t>
            </a:r>
            <a:r>
              <a:rPr lang="en-US" sz="2400" b="1" i="1" u="heavy" dirty="0" smtClean="0">
                <a:solidFill>
                  <a:srgbClr val="FF3399"/>
                </a:solidFill>
              </a:rPr>
              <a:t>morrow</a:t>
            </a:r>
            <a:r>
              <a:rPr lang="en-US" sz="2400" b="1" i="1" u="heavy" dirty="0" smtClean="0"/>
              <a:t> a</a:t>
            </a:r>
            <a:r>
              <a:rPr lang="en-US" sz="2400" b="1" i="1" dirty="0" smtClean="0"/>
              <a:t>f</a:t>
            </a:r>
            <a:r>
              <a:rPr lang="en-US" sz="2400" b="1" i="1" u="heavy" dirty="0" smtClean="0"/>
              <a:t>ter the Sabbath</a:t>
            </a:r>
            <a:r>
              <a:rPr lang="en-US" sz="2400" b="1" i="1" dirty="0" smtClean="0"/>
              <a:t> </a:t>
            </a:r>
            <a:r>
              <a:rPr lang="en-US" sz="2400" baseline="30000" dirty="0" smtClean="0"/>
              <a:t>[</a:t>
            </a:r>
            <a:r>
              <a:rPr lang="en-US" sz="2400" baseline="30000" dirty="0" smtClean="0">
                <a:solidFill>
                  <a:schemeClr val="tx1"/>
                </a:solidFill>
              </a:rPr>
              <a:t>H767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6</a:t>
            </a:r>
            <a:r>
              <a:rPr lang="en-US" sz="2400" baseline="30000" dirty="0" smtClean="0"/>
              <a:t>]</a:t>
            </a:r>
            <a:r>
              <a:rPr lang="en-US" sz="2400" dirty="0" smtClean="0"/>
              <a:t> </a:t>
            </a:r>
            <a:r>
              <a:rPr lang="en-US" sz="2400" b="1" i="1" dirty="0" smtClean="0"/>
              <a:t>the priest waves it.</a:t>
            </a:r>
            <a:r>
              <a:rPr lang="en-US" sz="2400" i="1" dirty="0" smtClean="0"/>
              <a:t>’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" indent="0">
              <a:buFont typeface="Georgia" pitchFamily="18" charset="0"/>
              <a:buNone/>
            </a:pP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27" name="Content Placeholder 6"/>
          <p:cNvSpPr txBox="1">
            <a:spLocks/>
          </p:cNvSpPr>
          <p:nvPr/>
        </p:nvSpPr>
        <p:spPr>
          <a:xfrm>
            <a:off x="503500" y="2894473"/>
            <a:ext cx="4668572" cy="12965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effectLst>
            <a:glow rad="228600">
              <a:srgbClr val="7030A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rmAutofit fontScale="40000" lnSpcReduction="20000"/>
            <a:sp3d extrusionH="57150">
              <a:bevelT w="38100" h="38100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5500" b="1" dirty="0" smtClean="0">
                <a:solidFill>
                  <a:srgbClr val="7030A0"/>
                </a:solidFill>
              </a:rPr>
              <a:t>Pentecost Torah Instruction</a:t>
            </a:r>
            <a:r>
              <a:rPr lang="en-US" sz="4000" b="1" dirty="0" smtClean="0">
                <a:solidFill>
                  <a:srgbClr val="7030A0"/>
                </a:solidFill>
              </a:rPr>
              <a:t>: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en-US" sz="5000" b="1" dirty="0" smtClean="0">
                <a:solidFill>
                  <a:schemeClr val="accent4">
                    <a:lumMod val="75000"/>
                  </a:schemeClr>
                </a:solidFill>
              </a:rPr>
              <a:t>Lev 23:16</a:t>
            </a:r>
            <a:r>
              <a:rPr lang="en-US" sz="5000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en-US" sz="4300" b="1" dirty="0" smtClean="0">
                <a:solidFill>
                  <a:srgbClr val="006600"/>
                </a:solidFill>
              </a:rPr>
              <a:t>Even unto the morrow after the seventh </a:t>
            </a:r>
            <a:r>
              <a:rPr lang="en-US" sz="4300" b="1" i="1" u="heavy" dirty="0" smtClean="0">
                <a:effectLst>
                  <a:glow rad="127000">
                    <a:srgbClr val="99FFCC"/>
                  </a:glow>
                </a:effectLst>
              </a:rPr>
              <a:t>Sabbath</a:t>
            </a:r>
            <a:r>
              <a:rPr lang="en-US" sz="4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300" baseline="30000" dirty="0"/>
              <a:t>[</a:t>
            </a:r>
            <a:r>
              <a:rPr lang="en-US" sz="4300" baseline="30000" dirty="0">
                <a:solidFill>
                  <a:schemeClr val="tx1"/>
                </a:solidFill>
              </a:rPr>
              <a:t>H767</a:t>
            </a:r>
            <a:r>
              <a:rPr lang="en-US" sz="4300" b="1" baseline="30000" dirty="0">
                <a:solidFill>
                  <a:srgbClr val="0070C0"/>
                </a:solidFill>
              </a:rPr>
              <a:t>6</a:t>
            </a:r>
            <a:r>
              <a:rPr lang="en-US" sz="4300" baseline="30000" dirty="0"/>
              <a:t>]</a:t>
            </a:r>
            <a:r>
              <a:rPr lang="en-US" sz="4300" dirty="0"/>
              <a:t> </a:t>
            </a:r>
            <a:r>
              <a:rPr lang="en-US" sz="4300" b="1" dirty="0" smtClean="0">
                <a:solidFill>
                  <a:srgbClr val="006600"/>
                </a:solidFill>
              </a:rPr>
              <a:t>shall ye number fifty days …</a:t>
            </a:r>
            <a:endParaRPr lang="en-US" sz="4300" dirty="0">
              <a:solidFill>
                <a:srgbClr val="00B0F0"/>
              </a:solidFill>
            </a:endParaRPr>
          </a:p>
        </p:txBody>
      </p:sp>
      <p:pic>
        <p:nvPicPr>
          <p:cNvPr id="28" name="Picture 4" descr="C:\Users\Rae\Desktop\Art on Desktop\white man clip art\3d white people\png\3d people light went on pn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54" y="4813353"/>
            <a:ext cx="1892246" cy="189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6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4549914"/>
            <a:ext cx="19223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Part 1</a:t>
            </a:r>
            <a:endParaRPr lang="en-US" sz="4000" b="1" cap="none" spc="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6" name="Picture 2" descr="C:\Users\Rae\Documents\A CF Desktop Feb 2021\Daisy CCC website\English SM YCC title slides  4-30-20\YCC sm dk green-logo colo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593560"/>
            <a:ext cx="8077200" cy="606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76146" y="6206619"/>
            <a:ext cx="44486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cap="none" spc="0" dirty="0" smtClean="0">
                <a:ln w="1905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Visit: studythecalendar.com</a:t>
            </a:r>
            <a:endParaRPr lang="en-US" sz="3200" b="1" cap="none" spc="0" dirty="0">
              <a:ln w="1905"/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225" y="143417"/>
            <a:ext cx="8083830" cy="461665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400" b="1" cap="none" spc="0" dirty="0" smtClean="0">
                <a:ln w="1905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A teaching approx. 1451 BC just after Moses died.</a:t>
            </a:r>
            <a:endParaRPr lang="en-US" sz="2400" b="1" cap="none" spc="0" dirty="0">
              <a:ln w="1905"/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pic>
        <p:nvPicPr>
          <p:cNvPr id="13" name="Picture 2" descr="C:\Users\Rae\Desktop\wave sheaf golden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963" y="128528"/>
            <a:ext cx="1047153" cy="25849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ae\Desktop\wave sheaf golden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19471">
            <a:off x="5175516" y="332170"/>
            <a:ext cx="1291162" cy="21368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Rae\Desktop\error stamp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903388"/>
            <a:ext cx="1905000" cy="17673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Rae\Desktop\Shimon_Bar_Yochai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7532" y="4562475"/>
            <a:ext cx="1057603" cy="1533525"/>
          </a:xfrm>
          <a:prstGeom prst="rect">
            <a:avLst/>
          </a:prstGeom>
          <a:ln w="57150">
            <a:solidFill>
              <a:srgbClr val="8C4C6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7653517" y="1219200"/>
            <a:ext cx="1828800" cy="1752600"/>
            <a:chOff x="7620000" y="2927504"/>
            <a:chExt cx="2383663" cy="2330296"/>
          </a:xfrm>
        </p:grpSpPr>
        <p:sp>
          <p:nvSpPr>
            <p:cNvPr id="18" name="Oval 17"/>
            <p:cNvSpPr/>
            <p:nvPr/>
          </p:nvSpPr>
          <p:spPr>
            <a:xfrm>
              <a:off x="8195735" y="3488267"/>
              <a:ext cx="1143000" cy="1143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620000" y="2927504"/>
              <a:ext cx="2383663" cy="2330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7336338" y="4842301"/>
            <a:ext cx="1176924" cy="830997"/>
          </a:xfrm>
          <a:prstGeom prst="rect">
            <a:avLst/>
          </a:prstGeom>
          <a:solidFill>
            <a:srgbClr val="8C4C6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cap="none" spc="0" dirty="0" smtClean="0">
                <a:ln w="1905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Rabbi</a:t>
            </a:r>
            <a:r>
              <a:rPr lang="en-US" sz="2400" b="1" cap="none" spc="0" dirty="0" smtClean="0">
                <a:ln w="1905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br>
              <a:rPr lang="en-US" sz="2400" b="1" cap="none" spc="0" dirty="0" smtClean="0">
                <a:ln w="1905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</a:br>
            <a:r>
              <a:rPr lang="en-US" sz="2400" cap="none" spc="0" dirty="0" err="1" smtClean="0">
                <a:ln w="1905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Rashbi</a:t>
            </a:r>
            <a:endParaRPr lang="en-US" sz="3200" cap="none" spc="0" dirty="0">
              <a:ln w="1905"/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5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49530" y="0"/>
            <a:ext cx="9296400" cy="1200786"/>
          </a:xfrm>
          <a:prstGeom prst="rect">
            <a:avLst/>
          </a:prstGeo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>
                <a:ln w="50800"/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en-US" sz="4000" baseline="30000" dirty="0" smtClean="0">
                <a:ln w="50800"/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rd</a:t>
            </a:r>
            <a:r>
              <a:rPr lang="en-US" sz="4000" dirty="0" smtClean="0">
                <a:ln w="50800"/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Witness to Settle the </a:t>
            </a:r>
            <a:br>
              <a:rPr lang="en-US" sz="4000" dirty="0" smtClean="0">
                <a:ln w="50800"/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4000" dirty="0" smtClean="0">
                <a:ln w="50800"/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Challenge of Wave Sheaf Placement is: </a:t>
            </a:r>
            <a:endParaRPr lang="en-US" sz="2000" dirty="0">
              <a:ln w="50800"/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C:\Users\Rae\Desktop\historical_research_lo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333500"/>
            <a:ext cx="6057900" cy="12573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16810" y="6172200"/>
            <a:ext cx="6727190" cy="819786"/>
          </a:xfrm>
          <a:prstGeom prst="rect">
            <a:avLst/>
          </a:prstGeo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Is there history around Abib 16?</a:t>
            </a:r>
            <a:endParaRPr lang="en-US" sz="1800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785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76200" y="0"/>
            <a:ext cx="9296400" cy="13716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Unscriptural Traditional</a:t>
            </a:r>
            <a:b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Command of Wave Sheaf on Abib 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295400"/>
            <a:ext cx="8458200" cy="53707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3200" b="1" cap="all" dirty="0" smtClean="0">
                <a:ln w="9000" cmpd="sng">
                  <a:solidFill>
                    <a:schemeClr val="tx2"/>
                  </a:solidFill>
                  <a:prstDash val="solid"/>
                </a:ln>
                <a:solidFill>
                  <a:srgbClr val="00CCFF"/>
                </a:solidFill>
                <a:effectLst>
                  <a:reflection blurRad="12700" stA="28000" endPos="45000" dist="1000" dir="5400000" sy="-100000" algn="bl" rotWithShape="0"/>
                </a:effectLst>
                <a:latin typeface="Cooper Black" pitchFamily="18" charset="0"/>
              </a:rPr>
              <a:t>Truth</a:t>
            </a:r>
            <a:r>
              <a:rPr lang="en-CA" sz="3200" b="1" cap="all" dirty="0" smtClean="0">
                <a:ln w="9000" cmpd="sng">
                  <a:solidFill>
                    <a:schemeClr val="tx2"/>
                  </a:solidFill>
                  <a:prstDash val="solid"/>
                </a:ln>
                <a:solidFill>
                  <a:srgbClr val="00CC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CA" sz="3200" b="1" dirty="0" smtClean="0">
              <a:ln w="9000" cmpd="sng">
                <a:solidFill>
                  <a:schemeClr val="tx2"/>
                </a:solidFill>
                <a:prstDash val="solid"/>
              </a:ln>
              <a:solidFill>
                <a:srgbClr val="00CCFF"/>
              </a:solidFill>
            </a:endParaRPr>
          </a:p>
          <a:p>
            <a:pPr marL="342900" indent="-342900">
              <a:buAutoNum type="arabicPeriod"/>
            </a:pPr>
            <a:r>
              <a:rPr lang="en-CA" sz="2400" b="1" dirty="0" smtClean="0">
                <a:solidFill>
                  <a:srgbClr val="0070C0"/>
                </a:solidFill>
              </a:rPr>
              <a:t>Wave Sheaf is always </a:t>
            </a:r>
            <a:r>
              <a:rPr lang="en-CA" sz="2400" b="1" dirty="0">
                <a:solidFill>
                  <a:srgbClr val="0070C0"/>
                </a:solidFill>
              </a:rPr>
              <a:t>celebrated on the morrow after </a:t>
            </a:r>
            <a:r>
              <a:rPr lang="en-CA" sz="2400" b="1" dirty="0" smtClean="0">
                <a:solidFill>
                  <a:srgbClr val="0070C0"/>
                </a:solidFill>
              </a:rPr>
              <a:t/>
            </a:r>
            <a:br>
              <a:rPr lang="en-CA" sz="2400" b="1" dirty="0" smtClean="0">
                <a:solidFill>
                  <a:srgbClr val="0070C0"/>
                </a:solidFill>
              </a:rPr>
            </a:br>
            <a:r>
              <a:rPr lang="en-CA" sz="2400" b="1" dirty="0" smtClean="0">
                <a:solidFill>
                  <a:srgbClr val="0070C0"/>
                </a:solidFill>
              </a:rPr>
              <a:t>the weekly </a:t>
            </a:r>
            <a:r>
              <a:rPr lang="en-CA" sz="2400" b="1" dirty="0">
                <a:solidFill>
                  <a:srgbClr val="0070C0"/>
                </a:solidFill>
              </a:rPr>
              <a:t>Sabbath during the Spring Festivals. </a:t>
            </a:r>
            <a:r>
              <a:rPr lang="en-CA" sz="2400" b="1" dirty="0" smtClean="0">
                <a:solidFill>
                  <a:srgbClr val="0070C0"/>
                </a:solidFill>
              </a:rPr>
              <a:t>  </a:t>
            </a:r>
            <a:br>
              <a:rPr lang="en-CA" sz="2400" b="1" dirty="0" smtClean="0">
                <a:solidFill>
                  <a:srgbClr val="0070C0"/>
                </a:solidFill>
              </a:rPr>
            </a:br>
            <a:r>
              <a:rPr lang="en-CA" sz="2400" b="1" dirty="0" smtClean="0">
                <a:solidFill>
                  <a:srgbClr val="0070C0"/>
                </a:solidFill>
              </a:rPr>
              <a:t>This is ‘day one’ for Counting the Omer.</a:t>
            </a:r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CA" sz="105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CA" sz="2400" b="1" dirty="0">
                <a:solidFill>
                  <a:schemeClr val="accent5">
                    <a:lumMod val="75000"/>
                  </a:schemeClr>
                </a:solidFill>
              </a:rPr>
              <a:t>Omer means </a:t>
            </a:r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  <a:t>“sheaf.”  </a:t>
            </a:r>
            <a:b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  <a:t>The command for Counting the Omer </a:t>
            </a:r>
            <a:r>
              <a:rPr lang="en-CA" sz="2400" b="1" dirty="0">
                <a:solidFill>
                  <a:schemeClr val="accent5">
                    <a:lumMod val="75000"/>
                  </a:schemeClr>
                </a:solidFill>
              </a:rPr>
              <a:t>originates in </a:t>
            </a:r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  <a:t>Lev 23:15. </a:t>
            </a:r>
            <a:b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  <a:t>It is a</a:t>
            </a:r>
            <a:r>
              <a:rPr lang="en-CA" sz="2400" b="1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en-CA" sz="2400" b="1" i="1" dirty="0">
                <a:solidFill>
                  <a:schemeClr val="accent5">
                    <a:lumMod val="75000"/>
                  </a:schemeClr>
                </a:solidFill>
              </a:rPr>
              <a:t>mitzvah </a:t>
            </a:r>
            <a:r>
              <a:rPr lang="en-CA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(commandment) </a:t>
            </a:r>
            <a:r>
              <a:rPr lang="en-CA" sz="2400" b="1" dirty="0">
                <a:solidFill>
                  <a:schemeClr val="accent5">
                    <a:lumMod val="75000"/>
                  </a:schemeClr>
                </a:solidFill>
              </a:rPr>
              <a:t>to count the O</a:t>
            </a:r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  <a:t>mer </a:t>
            </a:r>
            <a:r>
              <a:rPr lang="en-CA" sz="2400" b="1" dirty="0">
                <a:solidFill>
                  <a:schemeClr val="accent5">
                    <a:lumMod val="75000"/>
                  </a:schemeClr>
                </a:solidFill>
              </a:rPr>
              <a:t>for the </a:t>
            </a:r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  <a:t>seven complete weeks between Wave Sheaf </a:t>
            </a:r>
            <a:r>
              <a:rPr lang="en-CA" sz="2400" b="1" dirty="0">
                <a:solidFill>
                  <a:schemeClr val="accent5">
                    <a:lumMod val="75000"/>
                  </a:schemeClr>
                </a:solidFill>
              </a:rPr>
              <a:t>and </a:t>
            </a:r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  <a:t>Pentecost</a:t>
            </a:r>
            <a:r>
              <a:rPr lang="en-CA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br>
              <a:rPr lang="en-CA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C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CA" sz="3200" b="1" cap="all" dirty="0" smtClean="0">
                <a:ln w="9000" cmpd="sng">
                  <a:solidFill>
                    <a:schemeClr val="tx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oper Black" pitchFamily="18" charset="0"/>
              </a:rPr>
              <a:t>Tradition</a:t>
            </a:r>
            <a:r>
              <a:rPr lang="en-CA" sz="3200" b="1" cap="all" dirty="0" smtClean="0">
                <a:ln w="9000" cmpd="sng">
                  <a:solidFill>
                    <a:schemeClr val="tx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CA" sz="3200" b="1" dirty="0">
              <a:ln w="9000" cmpd="sng">
                <a:solidFill>
                  <a:schemeClr val="tx2"/>
                </a:solidFill>
                <a:prstDash val="solid"/>
              </a:ln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CA" sz="2400" b="1" u="sng" dirty="0" smtClean="0">
                <a:solidFill>
                  <a:srgbClr val="FF0000"/>
                </a:solidFill>
              </a:rPr>
              <a:t>The Wave Sheaf </a:t>
            </a:r>
            <a:r>
              <a:rPr lang="en-CA" sz="2400" b="1" u="sng" dirty="0">
                <a:solidFill>
                  <a:srgbClr val="FF0000"/>
                </a:solidFill>
              </a:rPr>
              <a:t>Festival is alwa</a:t>
            </a:r>
            <a:r>
              <a:rPr lang="en-CA" sz="2400" b="1" dirty="0">
                <a:solidFill>
                  <a:srgbClr val="FF0000"/>
                </a:solidFill>
              </a:rPr>
              <a:t>y</a:t>
            </a:r>
            <a:r>
              <a:rPr lang="en-CA" sz="2400" b="1" u="sng" dirty="0">
                <a:solidFill>
                  <a:srgbClr val="FF0000"/>
                </a:solidFill>
              </a:rPr>
              <a:t>s fixed to the Abib 16 </a:t>
            </a:r>
            <a:r>
              <a:rPr lang="en-CA" sz="2400" b="1" u="sng" dirty="0" smtClean="0">
                <a:solidFill>
                  <a:srgbClr val="FF0000"/>
                </a:solidFill>
              </a:rPr>
              <a:t>date</a:t>
            </a:r>
            <a:r>
              <a:rPr lang="en-CA" sz="2400" b="1" dirty="0" smtClean="0">
                <a:solidFill>
                  <a:srgbClr val="FF0000"/>
                </a:solidFill>
              </a:rPr>
              <a:t> </a:t>
            </a:r>
            <a:br>
              <a:rPr lang="en-CA" sz="2400" b="1" dirty="0" smtClean="0">
                <a:solidFill>
                  <a:srgbClr val="FF0000"/>
                </a:solidFill>
              </a:rPr>
            </a:br>
            <a:r>
              <a:rPr lang="en-CA" sz="2400" b="1" dirty="0" smtClean="0">
                <a:solidFill>
                  <a:srgbClr val="FF0000"/>
                </a:solidFill>
              </a:rPr>
              <a:t>(as a floating Wave Sheaf / Firstfruits Festival).</a:t>
            </a:r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CA" sz="105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  <a:t>Counting </a:t>
            </a:r>
            <a:r>
              <a:rPr lang="en-CA" sz="2400" b="1" dirty="0">
                <a:solidFill>
                  <a:schemeClr val="accent5">
                    <a:lumMod val="75000"/>
                  </a:schemeClr>
                </a:solidFill>
              </a:rPr>
              <a:t>the Omer is according to Jewish tradition</a:t>
            </a:r>
            <a:r>
              <a:rPr lang="en-CA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29"/>
          <p:cNvSpPr txBox="1"/>
          <p:nvPr/>
        </p:nvSpPr>
        <p:spPr>
          <a:xfrm>
            <a:off x="8153400" y="1524000"/>
            <a:ext cx="436934" cy="1630382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txBody>
          <a:bodyPr vert="horz" wrap="square" rtlCol="0">
            <a:spAutoFit/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</a:t>
            </a:r>
            <a:endParaRPr lang="en-US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29"/>
          <p:cNvSpPr txBox="1"/>
          <p:nvPr/>
        </p:nvSpPr>
        <p:spPr>
          <a:xfrm>
            <a:off x="7731661" y="5791200"/>
            <a:ext cx="1280412" cy="715089"/>
          </a:xfrm>
          <a:prstGeom prst="roundRect">
            <a:avLst/>
          </a:prstGeom>
          <a:solidFill>
            <a:srgbClr val="6F3350"/>
          </a:solidFill>
          <a:ln w="57150">
            <a:solidFill>
              <a:srgbClr val="DFA6C0"/>
            </a:solidFill>
          </a:ln>
          <a:scene3d>
            <a:camera prst="orthographicFront"/>
            <a:lightRig rig="soft" dir="t">
              <a:rot lat="0" lon="0" rev="10800000"/>
            </a:lightRig>
          </a:scene3d>
          <a:sp3d>
            <a:bevelT w="152400" h="50800" prst="softRound"/>
          </a:sp3d>
        </p:spPr>
        <p:txBody>
          <a:bodyPr vert="horz" wrap="square" rtlCol="0">
            <a:spAutoFit/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BRAND</a:t>
            </a:r>
            <a:b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</a:b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NEW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23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76200" y="0"/>
            <a:ext cx="9296400" cy="6096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Jewish Tradition Leads the Way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6080" y="843280"/>
            <a:ext cx="8382000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>
              <a:buFontTx/>
              <a:buAutoNum type="arabicPeriod"/>
            </a:pPr>
            <a:r>
              <a:rPr lang="en-CA" sz="2400" b="1" dirty="0" smtClean="0">
                <a:solidFill>
                  <a:schemeClr val="bg2">
                    <a:lumMod val="25000"/>
                  </a:schemeClr>
                </a:solidFill>
              </a:rPr>
              <a:t>The Jewish Omer Count </a:t>
            </a:r>
            <a:r>
              <a:rPr lang="en-CA" sz="2400" b="1" dirty="0">
                <a:solidFill>
                  <a:schemeClr val="bg2">
                    <a:lumMod val="25000"/>
                  </a:schemeClr>
                </a:solidFill>
              </a:rPr>
              <a:t>from </a:t>
            </a:r>
            <a:r>
              <a:rPr lang="en-CA" sz="2400" b="1" dirty="0" smtClean="0">
                <a:solidFill>
                  <a:schemeClr val="bg2">
                    <a:lumMod val="25000"/>
                  </a:schemeClr>
                </a:solidFill>
              </a:rPr>
              <a:t>Wave Sheaf </a:t>
            </a:r>
            <a:r>
              <a:rPr lang="en-CA" sz="2400" b="1" dirty="0">
                <a:solidFill>
                  <a:schemeClr val="bg2">
                    <a:lumMod val="25000"/>
                  </a:schemeClr>
                </a:solidFill>
              </a:rPr>
              <a:t>to Pentecost </a:t>
            </a:r>
            <a:r>
              <a:rPr lang="en-CA" sz="24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CA" sz="24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CA" sz="2400" b="1" dirty="0" smtClean="0">
                <a:solidFill>
                  <a:srgbClr val="C00000"/>
                </a:solidFill>
              </a:rPr>
              <a:t>always</a:t>
            </a:r>
            <a:r>
              <a:rPr lang="en-CA" sz="2400" dirty="0" smtClean="0"/>
              <a:t> </a:t>
            </a:r>
            <a:r>
              <a:rPr lang="en-CA" sz="2400" b="1" dirty="0">
                <a:solidFill>
                  <a:srgbClr val="C00000"/>
                </a:solidFill>
              </a:rPr>
              <a:t>begins on the third day </a:t>
            </a:r>
            <a:r>
              <a:rPr lang="en-CA" sz="2400" b="1" dirty="0">
                <a:solidFill>
                  <a:schemeClr val="bg2">
                    <a:lumMod val="25000"/>
                  </a:schemeClr>
                </a:solidFill>
              </a:rPr>
              <a:t>of the Passover spring </a:t>
            </a:r>
            <a:r>
              <a:rPr lang="en-CA" sz="2400" b="1" dirty="0" smtClean="0">
                <a:solidFill>
                  <a:schemeClr val="bg2">
                    <a:lumMod val="25000"/>
                  </a:schemeClr>
                </a:solidFill>
              </a:rPr>
              <a:t>festival.  Wave Sheaf </a:t>
            </a:r>
            <a:r>
              <a:rPr lang="en-CA" sz="2400" b="1" dirty="0" smtClean="0">
                <a:solidFill>
                  <a:srgbClr val="C00000"/>
                </a:solidFill>
              </a:rPr>
              <a:t>always</a:t>
            </a:r>
            <a:r>
              <a:rPr lang="en-CA" sz="2400" b="1" dirty="0" smtClean="0">
                <a:solidFill>
                  <a:schemeClr val="bg2">
                    <a:lumMod val="25000"/>
                  </a:schemeClr>
                </a:solidFill>
              </a:rPr>
              <a:t> follows the 1</a:t>
            </a:r>
            <a:r>
              <a:rPr lang="en-CA" sz="2400" b="1" cap="small" baseline="30000" dirty="0" smtClean="0">
                <a:solidFill>
                  <a:schemeClr val="bg2">
                    <a:lumMod val="25000"/>
                  </a:schemeClr>
                </a:solidFill>
              </a:rPr>
              <a:t>st </a:t>
            </a:r>
            <a:r>
              <a:rPr lang="en-CA" sz="2400" b="1" dirty="0" smtClean="0">
                <a:solidFill>
                  <a:schemeClr val="bg2">
                    <a:lumMod val="25000"/>
                  </a:schemeClr>
                </a:solidFill>
              </a:rPr>
              <a:t>Sabbath of Unleavened Bread with celebrations on </a:t>
            </a:r>
            <a:r>
              <a:rPr lang="en-CA" sz="2400" b="1" dirty="0" smtClean="0">
                <a:solidFill>
                  <a:srgbClr val="C00000"/>
                </a:solidFill>
              </a:rPr>
              <a:t>Abib </a:t>
            </a:r>
            <a:r>
              <a:rPr lang="en-CA" sz="2400" b="1" dirty="0">
                <a:solidFill>
                  <a:srgbClr val="C00000"/>
                </a:solidFill>
              </a:rPr>
              <a:t>16. </a:t>
            </a:r>
            <a:r>
              <a:rPr lang="en-CA" sz="2400" b="1" dirty="0" smtClean="0">
                <a:solidFill>
                  <a:srgbClr val="C00000"/>
                </a:solidFill>
              </a:rPr>
              <a:t/>
            </a:r>
            <a:br>
              <a:rPr lang="en-CA" sz="2400" b="1" dirty="0" smtClean="0">
                <a:solidFill>
                  <a:srgbClr val="C00000"/>
                </a:solidFill>
              </a:rPr>
            </a:br>
            <a:endParaRPr lang="en-CA" sz="1400" b="1" dirty="0" smtClean="0">
              <a:solidFill>
                <a:srgbClr val="C0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CA" sz="2400" b="1" dirty="0" smtClean="0">
                <a:solidFill>
                  <a:schemeClr val="bg2">
                    <a:lumMod val="25000"/>
                  </a:schemeClr>
                </a:solidFill>
              </a:rPr>
              <a:t>There </a:t>
            </a:r>
            <a:r>
              <a:rPr lang="en-CA" sz="2400" b="1" dirty="0">
                <a:solidFill>
                  <a:schemeClr val="bg2">
                    <a:lumMod val="25000"/>
                  </a:schemeClr>
                </a:solidFill>
              </a:rPr>
              <a:t>are also a series of restrictions that arise during the period of the counting of the Omer</a:t>
            </a:r>
            <a:r>
              <a:rPr lang="en-CA" sz="24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CA" sz="2400" b="1" dirty="0">
                <a:solidFill>
                  <a:schemeClr val="bg2">
                    <a:lumMod val="25000"/>
                  </a:schemeClr>
                </a:solidFill>
              </a:rPr>
              <a:t>up until Lag Ba’Omer, which translates as the </a:t>
            </a:r>
            <a:r>
              <a:rPr lang="en-CA" sz="2400" b="1" cap="small" dirty="0">
                <a:solidFill>
                  <a:schemeClr val="bg2">
                    <a:lumMod val="25000"/>
                  </a:schemeClr>
                </a:solidFill>
              </a:rPr>
              <a:t>33</a:t>
            </a:r>
            <a:r>
              <a:rPr lang="en-CA" sz="2400" b="1" cap="small" baseline="30000" dirty="0">
                <a:solidFill>
                  <a:schemeClr val="bg2">
                    <a:lumMod val="25000"/>
                  </a:schemeClr>
                </a:solidFill>
              </a:rPr>
              <a:t>rd</a:t>
            </a:r>
            <a:r>
              <a:rPr lang="en-CA" sz="2400" b="1" dirty="0">
                <a:solidFill>
                  <a:schemeClr val="bg2">
                    <a:lumMod val="25000"/>
                  </a:schemeClr>
                </a:solidFill>
              </a:rPr>
              <a:t> day in the count of the Omer. </a:t>
            </a:r>
            <a:r>
              <a:rPr lang="en-CA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CA" sz="2400" b="1" u="sng" dirty="0" smtClean="0">
                <a:solidFill>
                  <a:srgbClr val="C00000"/>
                </a:solidFill>
              </a:rPr>
              <a:t>The </a:t>
            </a:r>
            <a:r>
              <a:rPr lang="en-CA" sz="2400" b="1" u="sng" dirty="0">
                <a:solidFill>
                  <a:srgbClr val="C00000"/>
                </a:solidFill>
              </a:rPr>
              <a:t>tradition is</a:t>
            </a:r>
            <a:r>
              <a:rPr lang="en-CA" sz="2400" b="1" dirty="0">
                <a:solidFill>
                  <a:srgbClr val="C00000"/>
                </a:solidFill>
              </a:rPr>
              <a:t>:  to mourn the first 33 days </a:t>
            </a:r>
            <a:r>
              <a:rPr lang="en-CA" sz="2400" b="1" dirty="0" smtClean="0">
                <a:solidFill>
                  <a:srgbClr val="C00000"/>
                </a:solidFill>
              </a:rPr>
              <a:t/>
            </a:r>
            <a:br>
              <a:rPr lang="en-CA" sz="2400" b="1" dirty="0" smtClean="0">
                <a:solidFill>
                  <a:srgbClr val="C00000"/>
                </a:solidFill>
              </a:rPr>
            </a:br>
            <a:r>
              <a:rPr lang="en-CA" sz="2400" b="1" dirty="0" smtClean="0">
                <a:solidFill>
                  <a:srgbClr val="C00000"/>
                </a:solidFill>
              </a:rPr>
              <a:t>until </a:t>
            </a:r>
            <a:r>
              <a:rPr lang="en-CA" sz="2400" b="1" dirty="0">
                <a:solidFill>
                  <a:srgbClr val="C00000"/>
                </a:solidFill>
              </a:rPr>
              <a:t>the </a:t>
            </a:r>
            <a:r>
              <a:rPr lang="en-CA" sz="2400" b="1" cap="small" dirty="0" smtClean="0">
                <a:solidFill>
                  <a:srgbClr val="C00000"/>
                </a:solidFill>
              </a:rPr>
              <a:t>34</a:t>
            </a:r>
            <a:r>
              <a:rPr lang="en-CA" sz="2400" b="1" cap="small" baseline="30000" dirty="0" smtClean="0">
                <a:solidFill>
                  <a:srgbClr val="C00000"/>
                </a:solidFill>
              </a:rPr>
              <a:t>th</a:t>
            </a:r>
            <a:r>
              <a:rPr lang="en-CA" sz="2400" b="1" dirty="0" smtClean="0">
                <a:solidFill>
                  <a:srgbClr val="C00000"/>
                </a:solidFill>
              </a:rPr>
              <a:t> </a:t>
            </a:r>
            <a:r>
              <a:rPr lang="en-CA" sz="2400" b="1" dirty="0">
                <a:solidFill>
                  <a:srgbClr val="C00000"/>
                </a:solidFill>
              </a:rPr>
              <a:t>day in the morning. </a:t>
            </a:r>
            <a:r>
              <a:rPr lang="en-CA" sz="2400" b="1" dirty="0" smtClean="0">
                <a:solidFill>
                  <a:srgbClr val="C00000"/>
                </a:solidFill>
              </a:rPr>
              <a:t/>
            </a:r>
            <a:br>
              <a:rPr lang="en-CA" sz="2400" b="1" dirty="0" smtClean="0">
                <a:solidFill>
                  <a:srgbClr val="C00000"/>
                </a:solidFill>
              </a:rPr>
            </a:br>
            <a:r>
              <a:rPr lang="en-CA" sz="2400" b="1" dirty="0" smtClean="0">
                <a:solidFill>
                  <a:srgbClr val="C00000"/>
                </a:solidFill>
              </a:rPr>
              <a:t/>
            </a:r>
            <a:br>
              <a:rPr lang="en-CA" sz="2400" b="1" dirty="0" smtClean="0">
                <a:solidFill>
                  <a:srgbClr val="C00000"/>
                </a:solidFill>
              </a:rPr>
            </a:br>
            <a:endParaRPr lang="en-US" sz="400" b="1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n-CA" sz="2400" b="1" dirty="0" smtClean="0">
                <a:solidFill>
                  <a:schemeClr val="bg2">
                    <a:lumMod val="25000"/>
                  </a:schemeClr>
                </a:solidFill>
              </a:rPr>
              <a:t>For </a:t>
            </a:r>
            <a:r>
              <a:rPr lang="en-CA" sz="2400" b="1" dirty="0">
                <a:solidFill>
                  <a:schemeClr val="bg2">
                    <a:lumMod val="25000"/>
                  </a:schemeClr>
                </a:solidFill>
              </a:rPr>
              <a:t>the Jews, a large portion of the seven-week counting period is considered a mourning period that ends </a:t>
            </a:r>
            <a:r>
              <a:rPr lang="en-CA" sz="2400" b="1" dirty="0" smtClean="0">
                <a:solidFill>
                  <a:schemeClr val="bg2">
                    <a:lumMod val="25000"/>
                  </a:schemeClr>
                </a:solidFill>
              </a:rPr>
              <a:t>with: 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3" descr="C:\Users\Rae\Desktop\what is lag b omer eng on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3379" y="5715000"/>
            <a:ext cx="3166456" cy="101346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ae\Desktop\omer 33 notepa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1336040" cy="123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n 6"/>
          <p:cNvSpPr/>
          <p:nvPr/>
        </p:nvSpPr>
        <p:spPr>
          <a:xfrm>
            <a:off x="8602625" y="103262"/>
            <a:ext cx="410478" cy="38100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81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62800" y="6340475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23</a:t>
            </a:fld>
            <a:endParaRPr lang="en-US" dirty="0"/>
          </a:p>
        </p:txBody>
      </p:sp>
      <p:pic>
        <p:nvPicPr>
          <p:cNvPr id="4" name="Picture 2" descr="C:\Users\Rae\Desktop\do boy mag 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977" y="76200"/>
            <a:ext cx="3147954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Rae\Desktop\what is lab b'omer tit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434" y="2438400"/>
            <a:ext cx="8181976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1434" y="3810000"/>
            <a:ext cx="8099166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Lag </a:t>
            </a:r>
            <a:r>
              <a:rPr lang="en-US" sz="2400" b="1" dirty="0" err="1" smtClean="0">
                <a:solidFill>
                  <a:srgbClr val="C00000"/>
                </a:solidFill>
              </a:rPr>
              <a:t>Ba'Omer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is a minor Jewish holiday that falls between the </a:t>
            </a:r>
            <a:r>
              <a:rPr lang="en-US" sz="2400" b="1" dirty="0" smtClean="0">
                <a:solidFill>
                  <a:srgbClr val="C00000"/>
                </a:solidFill>
              </a:rPr>
              <a:t>festivals </a:t>
            </a:r>
            <a:r>
              <a:rPr lang="en-US" sz="2400" b="1" dirty="0">
                <a:solidFill>
                  <a:srgbClr val="C00000"/>
                </a:solidFill>
              </a:rPr>
              <a:t>of Passover and Pentecost</a:t>
            </a:r>
            <a:r>
              <a:rPr lang="en-US" sz="2400" b="1" dirty="0" smtClean="0">
                <a:solidFill>
                  <a:srgbClr val="C00000"/>
                </a:solidFill>
              </a:rPr>
              <a:t>.  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endParaRPr lang="en-US" sz="24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CA" sz="2400" b="1" dirty="0">
                <a:solidFill>
                  <a:schemeClr val="accent5">
                    <a:lumMod val="75000"/>
                  </a:schemeClr>
                </a:solidFill>
              </a:rPr>
              <a:t>In Jewish tradition, the </a:t>
            </a:r>
            <a:r>
              <a:rPr lang="en-CA" sz="2400" b="1" cap="small" dirty="0">
                <a:solidFill>
                  <a:schemeClr val="accent5">
                    <a:lumMod val="75000"/>
                  </a:schemeClr>
                </a:solidFill>
              </a:rPr>
              <a:t>33</a:t>
            </a:r>
            <a:r>
              <a:rPr lang="en-CA" sz="2400" b="1" cap="small" baseline="30000" dirty="0">
                <a:solidFill>
                  <a:schemeClr val="accent5">
                    <a:lumMod val="75000"/>
                  </a:schemeClr>
                </a:solidFill>
              </a:rPr>
              <a:t>rd</a:t>
            </a:r>
            <a:r>
              <a:rPr lang="en-CA" sz="2400" b="1" dirty="0">
                <a:solidFill>
                  <a:schemeClr val="accent5">
                    <a:lumMod val="75000"/>
                  </a:schemeClr>
                </a:solidFill>
              </a:rPr>
              <a:t> day of the Omer Count is regarded as a holiday that commemorates the death of </a:t>
            </a:r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en-CA" sz="2400" b="1" dirty="0" err="1" smtClean="0">
                <a:solidFill>
                  <a:schemeClr val="accent5">
                    <a:lumMod val="75000"/>
                  </a:schemeClr>
                </a:solidFill>
              </a:rPr>
              <a:t>Rashbi</a:t>
            </a:r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  <a:t>” </a:t>
            </a:r>
            <a:r>
              <a:rPr lang="en-C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[Rabbi </a:t>
            </a:r>
            <a:r>
              <a:rPr lang="en-C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Shimon bar </a:t>
            </a:r>
            <a:r>
              <a:rPr lang="en-CA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Yochai</a:t>
            </a:r>
            <a:r>
              <a:rPr lang="en-C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] </a:t>
            </a:r>
            <a:r>
              <a:rPr lang="en-C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C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80-160 AD).</a:t>
            </a:r>
            <a:br>
              <a:rPr lang="en-C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CA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3" descr="C:\Users\Rae\Desktop\omer 33 notepa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54106"/>
            <a:ext cx="2249301" cy="208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n 6"/>
          <p:cNvSpPr/>
          <p:nvPr/>
        </p:nvSpPr>
        <p:spPr>
          <a:xfrm>
            <a:off x="8602625" y="103262"/>
            <a:ext cx="410478" cy="38100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76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2" descr="C:\Users\Rae\Desktop\do boy mag glas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116" y="98538"/>
            <a:ext cx="1724364" cy="18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ae\Desktop\omer 33 notepa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895600"/>
            <a:ext cx="296037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1" y="1981200"/>
            <a:ext cx="6096000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sz="2400" b="1" dirty="0" smtClean="0">
                <a:solidFill>
                  <a:srgbClr val="8C4C64"/>
                </a:solidFill>
              </a:rPr>
              <a:t>Hebrew </a:t>
            </a:r>
            <a:r>
              <a:rPr lang="en-CA" sz="2400" b="1" dirty="0">
                <a:solidFill>
                  <a:srgbClr val="8C4C64"/>
                </a:solidFill>
              </a:rPr>
              <a:t>letters may be used to express numbers. </a:t>
            </a:r>
            <a:r>
              <a:rPr lang="en-CA" sz="2400" b="1" dirty="0" smtClean="0">
                <a:solidFill>
                  <a:srgbClr val="8C4C64"/>
                </a:solidFill>
              </a:rPr>
              <a:t/>
            </a:r>
            <a:br>
              <a:rPr lang="en-CA" sz="2400" b="1" dirty="0" smtClean="0">
                <a:solidFill>
                  <a:srgbClr val="8C4C64"/>
                </a:solidFill>
              </a:rPr>
            </a:br>
            <a:r>
              <a:rPr lang="en-CA" sz="1200" b="1" dirty="0" smtClean="0">
                <a:solidFill>
                  <a:srgbClr val="8C4C64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8C4C64"/>
                </a:solidFill>
              </a:rPr>
              <a:t>"</a:t>
            </a:r>
            <a:r>
              <a:rPr lang="en-US" sz="2400" b="1" dirty="0">
                <a:solidFill>
                  <a:srgbClr val="8C4C64"/>
                </a:solidFill>
              </a:rPr>
              <a:t>Lag" is a combination of two Hebrew letters:  </a:t>
            </a:r>
            <a:r>
              <a:rPr lang="en-US" sz="2400" b="1" dirty="0" smtClean="0">
                <a:solidFill>
                  <a:srgbClr val="8C4C64"/>
                </a:solidFill>
              </a:rPr>
              <a:t>Lamed </a:t>
            </a:r>
            <a:r>
              <a:rPr lang="en-US" sz="2400" b="1" dirty="0">
                <a:solidFill>
                  <a:srgbClr val="8C4C64"/>
                </a:solidFill>
              </a:rPr>
              <a:t>and </a:t>
            </a:r>
            <a:r>
              <a:rPr lang="en-US" sz="2400" b="1" dirty="0" err="1">
                <a:solidFill>
                  <a:srgbClr val="8C4C64"/>
                </a:solidFill>
              </a:rPr>
              <a:t>G</a:t>
            </a:r>
            <a:r>
              <a:rPr lang="en-US" sz="2400" b="1" dirty="0" err="1" smtClean="0">
                <a:solidFill>
                  <a:srgbClr val="8C4C64"/>
                </a:solidFill>
              </a:rPr>
              <a:t>immel</a:t>
            </a:r>
            <a:r>
              <a:rPr lang="en-US" sz="2400" b="1" dirty="0">
                <a:solidFill>
                  <a:srgbClr val="8C4C64"/>
                </a:solidFill>
              </a:rPr>
              <a:t>.  </a:t>
            </a:r>
            <a:r>
              <a:rPr lang="en-US" sz="2400" b="1" dirty="0" smtClean="0">
                <a:solidFill>
                  <a:srgbClr val="8C4C64"/>
                </a:solidFill>
              </a:rPr>
              <a:t/>
            </a:r>
            <a:br>
              <a:rPr lang="en-US" sz="2400" b="1" dirty="0" smtClean="0">
                <a:solidFill>
                  <a:srgbClr val="8C4C64"/>
                </a:solidFill>
              </a:rPr>
            </a:br>
            <a:endParaRPr lang="en-US" sz="1200" b="1" dirty="0" smtClean="0">
              <a:solidFill>
                <a:srgbClr val="8C4C64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CA" sz="2400" b="1" dirty="0" smtClean="0">
                <a:solidFill>
                  <a:srgbClr val="8C4C64"/>
                </a:solidFill>
              </a:rPr>
              <a:t>The </a:t>
            </a:r>
            <a:r>
              <a:rPr lang="en-CA" sz="2400" b="1" dirty="0">
                <a:solidFill>
                  <a:srgbClr val="8C4C64"/>
                </a:solidFill>
              </a:rPr>
              <a:t>word </a:t>
            </a:r>
            <a:r>
              <a:rPr lang="en-CA" sz="2400" b="1" dirty="0">
                <a:solidFill>
                  <a:schemeClr val="accent5">
                    <a:lumMod val="75000"/>
                  </a:schemeClr>
                </a:solidFill>
              </a:rPr>
              <a:t>“Lag” </a:t>
            </a:r>
            <a:r>
              <a:rPr lang="en-CA" sz="2400" b="1" dirty="0">
                <a:solidFill>
                  <a:srgbClr val="8C4C64"/>
                </a:solidFill>
              </a:rPr>
              <a:t>is an acronym for 33 – derived from </a:t>
            </a:r>
            <a:r>
              <a:rPr lang="en-CA" sz="2400" b="1" u="sng" dirty="0">
                <a:solidFill>
                  <a:schemeClr val="accent5">
                    <a:lumMod val="75000"/>
                  </a:schemeClr>
                </a:solidFill>
              </a:rPr>
              <a:t>La</a:t>
            </a:r>
            <a:r>
              <a:rPr lang="en-CA" sz="2400" b="1" dirty="0">
                <a:solidFill>
                  <a:srgbClr val="8C4C64"/>
                </a:solidFill>
              </a:rPr>
              <a:t>med (30) and </a:t>
            </a:r>
            <a:r>
              <a:rPr lang="en-CA" sz="2400" b="1" dirty="0" err="1">
                <a:solidFill>
                  <a:schemeClr val="accent5">
                    <a:lumMod val="75000"/>
                  </a:schemeClr>
                </a:solidFill>
              </a:rPr>
              <a:t>G</a:t>
            </a:r>
            <a:r>
              <a:rPr lang="en-CA" sz="2400" b="1" dirty="0" err="1">
                <a:solidFill>
                  <a:srgbClr val="8C4C64"/>
                </a:solidFill>
              </a:rPr>
              <a:t>immel</a:t>
            </a:r>
            <a:r>
              <a:rPr lang="en-CA" sz="2400" b="1" dirty="0">
                <a:solidFill>
                  <a:srgbClr val="8C4C64"/>
                </a:solidFill>
              </a:rPr>
              <a:t> (3</a:t>
            </a:r>
            <a:r>
              <a:rPr lang="en-CA" sz="2400" b="1" dirty="0" smtClean="0">
                <a:solidFill>
                  <a:srgbClr val="8C4C64"/>
                </a:solidFill>
              </a:rPr>
              <a:t>).</a:t>
            </a:r>
            <a:br>
              <a:rPr lang="en-CA" sz="2400" b="1" dirty="0" smtClean="0">
                <a:solidFill>
                  <a:srgbClr val="8C4C64"/>
                </a:solidFill>
              </a:rPr>
            </a:br>
            <a:r>
              <a:rPr lang="en-CA" sz="1200" b="1" dirty="0" smtClean="0">
                <a:solidFill>
                  <a:srgbClr val="8C4C64"/>
                </a:solidFill>
              </a:rPr>
              <a:t>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400" b="1" dirty="0" smtClean="0">
                <a:solidFill>
                  <a:srgbClr val="8C4C64"/>
                </a:solidFill>
              </a:rPr>
              <a:t>The </a:t>
            </a:r>
            <a:r>
              <a:rPr lang="en-CA" sz="2400" b="1" dirty="0">
                <a:solidFill>
                  <a:srgbClr val="8C4C64"/>
                </a:solidFill>
              </a:rPr>
              <a:t>phrase “Lag </a:t>
            </a:r>
            <a:r>
              <a:rPr lang="en-CA" sz="2400" b="1" dirty="0" smtClean="0">
                <a:solidFill>
                  <a:srgbClr val="8C4C64"/>
                </a:solidFill>
              </a:rPr>
              <a:t>Ba’Omer</a:t>
            </a:r>
            <a:r>
              <a:rPr lang="en-CA" sz="2400" b="1" dirty="0">
                <a:solidFill>
                  <a:srgbClr val="8C4C64"/>
                </a:solidFill>
              </a:rPr>
              <a:t>” </a:t>
            </a:r>
            <a:r>
              <a:rPr lang="en-CA" sz="2400" b="1" dirty="0" smtClean="0">
                <a:solidFill>
                  <a:srgbClr val="8C4C64"/>
                </a:solidFill>
              </a:rPr>
              <a:t>indicates</a:t>
            </a:r>
            <a:br>
              <a:rPr lang="en-CA" sz="2400" b="1" dirty="0" smtClean="0">
                <a:solidFill>
                  <a:srgbClr val="8C4C64"/>
                </a:solidFill>
              </a:rPr>
            </a:br>
            <a:r>
              <a:rPr lang="en-CA" sz="2400" b="1" dirty="0" smtClean="0">
                <a:solidFill>
                  <a:srgbClr val="8C4C64"/>
                </a:solidFill>
              </a:rPr>
              <a:t>the </a:t>
            </a:r>
            <a:r>
              <a:rPr lang="en-CA" sz="2400" b="1" cap="small" dirty="0">
                <a:solidFill>
                  <a:srgbClr val="8C4C64"/>
                </a:solidFill>
              </a:rPr>
              <a:t>33</a:t>
            </a:r>
            <a:r>
              <a:rPr lang="en-CA" sz="2400" b="1" cap="small" baseline="30000" dirty="0">
                <a:solidFill>
                  <a:srgbClr val="8C4C64"/>
                </a:solidFill>
              </a:rPr>
              <a:t>rd</a:t>
            </a:r>
            <a:r>
              <a:rPr lang="en-CA" sz="2400" b="1" dirty="0">
                <a:solidFill>
                  <a:srgbClr val="8C4C64"/>
                </a:solidFill>
              </a:rPr>
              <a:t> day of the Omer </a:t>
            </a:r>
            <a:r>
              <a:rPr lang="en-CA" sz="2400" b="1" dirty="0" smtClean="0">
                <a:solidFill>
                  <a:srgbClr val="8C4C64"/>
                </a:solidFill>
              </a:rPr>
              <a:t>Count.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400" b="1" dirty="0" smtClean="0">
                <a:solidFill>
                  <a:srgbClr val="8C4C64"/>
                </a:solidFill>
              </a:rPr>
              <a:t>This day is </a:t>
            </a:r>
            <a:r>
              <a:rPr lang="en-CA" sz="2400" b="1" u="sng" dirty="0" smtClean="0">
                <a:solidFill>
                  <a:srgbClr val="FF0000"/>
                </a:solidFill>
              </a:rPr>
              <a:t>alwa</a:t>
            </a:r>
            <a:r>
              <a:rPr lang="en-CA" sz="2400" b="1" dirty="0" smtClean="0">
                <a:solidFill>
                  <a:srgbClr val="FF0000"/>
                </a:solidFill>
              </a:rPr>
              <a:t>y</a:t>
            </a:r>
            <a:r>
              <a:rPr lang="en-CA" sz="2400" b="1" u="sng" dirty="0" smtClean="0">
                <a:solidFill>
                  <a:srgbClr val="FF0000"/>
                </a:solidFill>
              </a:rPr>
              <a:t>s</a:t>
            </a:r>
            <a:r>
              <a:rPr lang="en-CA" sz="2400" b="1" dirty="0" smtClean="0">
                <a:solidFill>
                  <a:srgbClr val="8C4C64"/>
                </a:solidFill>
              </a:rPr>
              <a:t> </a:t>
            </a:r>
            <a:r>
              <a:rPr lang="en-CA" sz="2400" b="1" u="sng" dirty="0">
                <a:solidFill>
                  <a:srgbClr val="FF0000"/>
                </a:solidFill>
              </a:rPr>
              <a:t>celebrated</a:t>
            </a:r>
            <a:r>
              <a:rPr lang="en-CA" sz="2400" b="1" dirty="0">
                <a:solidFill>
                  <a:srgbClr val="8C4C64"/>
                </a:solidFill>
              </a:rPr>
              <a:t> on the </a:t>
            </a:r>
            <a:r>
              <a:rPr lang="en-CA" sz="2400" b="1" dirty="0" smtClean="0">
                <a:solidFill>
                  <a:srgbClr val="8C4C64"/>
                </a:solidFill>
              </a:rPr>
              <a:t/>
            </a:r>
            <a:br>
              <a:rPr lang="en-CA" sz="2400" b="1" dirty="0" smtClean="0">
                <a:solidFill>
                  <a:srgbClr val="8C4C64"/>
                </a:solidFill>
              </a:rPr>
            </a:br>
            <a:r>
              <a:rPr lang="en-CA" sz="2400" b="1" cap="small" dirty="0" smtClean="0">
                <a:solidFill>
                  <a:srgbClr val="FF0000"/>
                </a:solidFill>
              </a:rPr>
              <a:t>18</a:t>
            </a:r>
            <a:r>
              <a:rPr lang="en-CA" sz="2400" b="1" cap="small" baseline="30000" dirty="0" smtClean="0">
                <a:solidFill>
                  <a:srgbClr val="FF0000"/>
                </a:solidFill>
              </a:rPr>
              <a:t>th</a:t>
            </a:r>
            <a:r>
              <a:rPr lang="en-CA" sz="2400" b="1" dirty="0" smtClean="0">
                <a:solidFill>
                  <a:srgbClr val="FF0000"/>
                </a:solidFill>
              </a:rPr>
              <a:t> </a:t>
            </a:r>
            <a:r>
              <a:rPr lang="en-CA" sz="2400" b="1" dirty="0">
                <a:solidFill>
                  <a:srgbClr val="FF0000"/>
                </a:solidFill>
              </a:rPr>
              <a:t>day </a:t>
            </a:r>
            <a:r>
              <a:rPr lang="en-CA" sz="2400" b="1" dirty="0" smtClean="0">
                <a:solidFill>
                  <a:srgbClr val="FF0000"/>
                </a:solidFill>
              </a:rPr>
              <a:t>of </a:t>
            </a:r>
            <a:r>
              <a:rPr lang="en-CA" sz="2400" b="1" dirty="0">
                <a:solidFill>
                  <a:srgbClr val="FF0000"/>
                </a:solidFill>
              </a:rPr>
              <a:t>the second </a:t>
            </a:r>
            <a:r>
              <a:rPr lang="en-CA" sz="2400" b="1" dirty="0" smtClean="0">
                <a:solidFill>
                  <a:srgbClr val="FF0000"/>
                </a:solidFill>
              </a:rPr>
              <a:t>month </a:t>
            </a:r>
            <a:r>
              <a:rPr lang="en-CA" sz="2400" b="1" dirty="0">
                <a:solidFill>
                  <a:srgbClr val="8C4C64"/>
                </a:solidFill>
              </a:rPr>
              <a:t>on the Jewish Calendar. </a:t>
            </a:r>
            <a:endParaRPr lang="en-US" sz="2400" b="1" dirty="0">
              <a:solidFill>
                <a:srgbClr val="8C4C64"/>
              </a:solidFill>
            </a:endParaRPr>
          </a:p>
        </p:txBody>
      </p:sp>
      <p:pic>
        <p:nvPicPr>
          <p:cNvPr id="10242" name="Picture 2" descr="C:\Users\Rae\Desktop\what is lag b omer heb on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641120"/>
            <a:ext cx="3200400" cy="103528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Rae\Desktop\what is lag b omer eng onl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21579"/>
            <a:ext cx="3166456" cy="101346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n 7"/>
          <p:cNvSpPr/>
          <p:nvPr/>
        </p:nvSpPr>
        <p:spPr>
          <a:xfrm>
            <a:off x="8602625" y="103262"/>
            <a:ext cx="410478" cy="38100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820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200" y="923627"/>
            <a:ext cx="6019800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000" dirty="0" smtClean="0"/>
              <a:t>“RASHBI” </a:t>
            </a:r>
            <a:r>
              <a:rPr lang="en-US" sz="1600" dirty="0" smtClean="0"/>
              <a:t>[Rabbi Shimon bar </a:t>
            </a:r>
            <a:r>
              <a:rPr lang="en-US" sz="1600" dirty="0" err="1" smtClean="0"/>
              <a:t>Yochai</a:t>
            </a:r>
            <a:r>
              <a:rPr lang="en-US" sz="1600" dirty="0" smtClean="0"/>
              <a:t>]</a:t>
            </a:r>
            <a:r>
              <a:rPr lang="en-US" sz="1200" dirty="0" smtClean="0"/>
              <a:t> </a:t>
            </a:r>
            <a:r>
              <a:rPr lang="en-CA" sz="1600" dirty="0"/>
              <a:t>(80-160 AD</a:t>
            </a:r>
            <a:r>
              <a:rPr lang="en-CA" sz="1600" dirty="0" smtClean="0"/>
              <a:t>), </a:t>
            </a:r>
            <a:r>
              <a:rPr lang="en-CA" sz="2000" dirty="0" smtClean="0"/>
              <a:t>a disciple </a:t>
            </a:r>
            <a:br>
              <a:rPr lang="en-CA" sz="2000" dirty="0" smtClean="0"/>
            </a:br>
            <a:r>
              <a:rPr lang="en-CA" sz="2000" dirty="0" smtClean="0"/>
              <a:t>of </a:t>
            </a:r>
            <a:r>
              <a:rPr lang="en-CA" sz="2000" dirty="0"/>
              <a:t>Rabbi </a:t>
            </a:r>
            <a:r>
              <a:rPr lang="en-CA" sz="2000" dirty="0" err="1"/>
              <a:t>Akiva</a:t>
            </a:r>
            <a:r>
              <a:rPr lang="en-CA" sz="2000" dirty="0"/>
              <a:t> </a:t>
            </a:r>
            <a:r>
              <a:rPr lang="en-CA" sz="1600" dirty="0"/>
              <a:t>(50-135 AD</a:t>
            </a:r>
            <a:r>
              <a:rPr lang="en-CA" sz="1600" dirty="0" smtClean="0"/>
              <a:t>);</a:t>
            </a:r>
            <a:r>
              <a:rPr lang="en-US" sz="1600" dirty="0" smtClean="0"/>
              <a:t> </a:t>
            </a:r>
            <a:r>
              <a:rPr lang="en-US" sz="2000" dirty="0"/>
              <a:t>is the </a:t>
            </a:r>
            <a:r>
              <a:rPr lang="en-US" sz="2000" b="1" dirty="0">
                <a:solidFill>
                  <a:srgbClr val="C00000"/>
                </a:solidFill>
              </a:rPr>
              <a:t>author of the </a:t>
            </a:r>
            <a:r>
              <a:rPr lang="en-US" sz="2000" b="1" i="1" dirty="0">
                <a:solidFill>
                  <a:srgbClr val="C00000"/>
                </a:solidFill>
              </a:rPr>
              <a:t>Zohar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smtClean="0">
                <a:solidFill>
                  <a:srgbClr val="C00000"/>
                </a:solidFill>
              </a:rPr>
              <a:t/>
            </a:r>
            <a:br>
              <a:rPr lang="en-US" sz="2000" b="1" dirty="0" smtClean="0">
                <a:solidFill>
                  <a:srgbClr val="C00000"/>
                </a:solidFill>
              </a:rPr>
            </a:br>
            <a:r>
              <a:rPr lang="en-US" sz="2000" dirty="0" smtClean="0"/>
              <a:t>the </a:t>
            </a:r>
            <a:r>
              <a:rPr lang="en-US" sz="2000" dirty="0"/>
              <a:t>most famous </a:t>
            </a:r>
            <a:r>
              <a:rPr lang="en-US" sz="2000" b="1" dirty="0">
                <a:solidFill>
                  <a:srgbClr val="C00000"/>
                </a:solidFill>
              </a:rPr>
              <a:t>book of the Kabbalah.</a:t>
            </a:r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1000" dirty="0" smtClean="0"/>
              <a:t> </a:t>
            </a:r>
          </a:p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Many Jews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witnessed miracles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all kinds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after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praying at his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‘holy’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grave site.</a:t>
            </a:r>
            <a:endParaRPr lang="en-CA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76200" y="0"/>
            <a:ext cx="9296400" cy="6096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Who is Rabbi Shimon bar </a:t>
            </a:r>
            <a:r>
              <a:rPr lang="en-US" sz="4200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Yochai</a:t>
            </a:r>
            <a: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11267" name="Picture 3" descr="C:\Users\Rae\Desktop\Shimon_Bar_Yoch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904875"/>
            <a:ext cx="1905000" cy="2762250"/>
          </a:xfrm>
          <a:prstGeom prst="rect">
            <a:avLst/>
          </a:prstGeom>
          <a:ln w="57150">
            <a:solidFill>
              <a:srgbClr val="8C4C6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Rae\Desktop\rabbi's grave s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958848"/>
            <a:ext cx="3831220" cy="3441952"/>
          </a:xfrm>
          <a:prstGeom prst="rect">
            <a:avLst/>
          </a:prstGeom>
          <a:ln w="57150">
            <a:solidFill>
              <a:srgbClr val="8C4C6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4740" y="40386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400" b="1" dirty="0" smtClean="0">
                <a:solidFill>
                  <a:srgbClr val="C00000"/>
                </a:solidFill>
              </a:rPr>
              <a:t>On the day of Rashbi’s death, he </a:t>
            </a:r>
            <a:r>
              <a:rPr lang="en-CA" sz="2400" b="1" dirty="0">
                <a:solidFill>
                  <a:srgbClr val="C00000"/>
                </a:solidFill>
              </a:rPr>
              <a:t>revealed the </a:t>
            </a:r>
            <a:r>
              <a:rPr lang="en-CA" sz="2400" b="1" dirty="0" smtClean="0">
                <a:solidFill>
                  <a:srgbClr val="C00000"/>
                </a:solidFill>
              </a:rPr>
              <a:t>mystical dimension </a:t>
            </a:r>
            <a:r>
              <a:rPr lang="en-CA" sz="2400" b="1" dirty="0">
                <a:solidFill>
                  <a:srgbClr val="C00000"/>
                </a:solidFill>
              </a:rPr>
              <a:t>of the Torah </a:t>
            </a:r>
            <a:r>
              <a:rPr lang="en-CA" sz="2400" b="1" dirty="0" smtClean="0">
                <a:solidFill>
                  <a:srgbClr val="C00000"/>
                </a:solidFill>
              </a:rPr>
              <a:t>known as the </a:t>
            </a:r>
            <a:r>
              <a:rPr lang="en-CA" sz="2400" b="1" u="sng" dirty="0" smtClean="0">
                <a:solidFill>
                  <a:srgbClr val="C00000"/>
                </a:solidFill>
              </a:rPr>
              <a:t>Kabbalah</a:t>
            </a:r>
            <a:r>
              <a:rPr lang="en-CA" sz="2400" b="1" dirty="0" smtClean="0">
                <a:solidFill>
                  <a:srgbClr val="C00000"/>
                </a:solidFill>
              </a:rPr>
              <a:t> </a:t>
            </a:r>
            <a:br>
              <a:rPr lang="en-CA" sz="2400" b="1" dirty="0" smtClean="0">
                <a:solidFill>
                  <a:srgbClr val="C00000"/>
                </a:solidFill>
              </a:rPr>
            </a:br>
            <a:r>
              <a:rPr lang="en-CA" sz="2400" b="1" dirty="0" smtClean="0">
                <a:solidFill>
                  <a:srgbClr val="C00000"/>
                </a:solidFill>
              </a:rPr>
              <a:t>(a form of Jewish </a:t>
            </a:r>
            <a:r>
              <a:rPr lang="en-CA" sz="2400" b="1" dirty="0">
                <a:solidFill>
                  <a:srgbClr val="C00000"/>
                </a:solidFill>
              </a:rPr>
              <a:t>mysticism). 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8602625" y="103262"/>
            <a:ext cx="410478" cy="38100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769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876796"/>
            <a:ext cx="6629400" cy="19159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sz="2000" dirty="0" smtClean="0"/>
              <a:t>The day of his death was the </a:t>
            </a:r>
            <a:r>
              <a:rPr lang="en-CA" sz="2000" b="1" cap="small" dirty="0">
                <a:solidFill>
                  <a:srgbClr val="C00000"/>
                </a:solidFill>
              </a:rPr>
              <a:t>33</a:t>
            </a:r>
            <a:r>
              <a:rPr lang="en-CA" sz="2000" b="1" cap="small" baseline="30000" dirty="0">
                <a:solidFill>
                  <a:srgbClr val="C00000"/>
                </a:solidFill>
              </a:rPr>
              <a:t>rd</a:t>
            </a:r>
            <a:r>
              <a:rPr lang="en-CA" sz="2000" b="1" dirty="0">
                <a:solidFill>
                  <a:srgbClr val="C00000"/>
                </a:solidFill>
              </a:rPr>
              <a:t> day of the Omer </a:t>
            </a:r>
            <a:r>
              <a:rPr lang="en-CA" sz="2000" b="1" dirty="0" smtClean="0">
                <a:solidFill>
                  <a:srgbClr val="C00000"/>
                </a:solidFill>
              </a:rPr>
              <a:t>Count</a:t>
            </a:r>
            <a:r>
              <a:rPr lang="en-CA" sz="2000" dirty="0" smtClean="0">
                <a:solidFill>
                  <a:srgbClr val="C00000"/>
                </a:solidFill>
              </a:rPr>
              <a:t>. </a:t>
            </a:r>
            <a:br>
              <a:rPr lang="en-CA" sz="2000" dirty="0" smtClean="0">
                <a:solidFill>
                  <a:srgbClr val="C00000"/>
                </a:solidFill>
              </a:rPr>
            </a:br>
            <a:r>
              <a:rPr lang="en-CA" sz="105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dirty="0" smtClean="0"/>
              <a:t>Every anniversary celebrates this “hidden </a:t>
            </a:r>
            <a:r>
              <a:rPr lang="en-CA" sz="2000" dirty="0" err="1" smtClean="0"/>
              <a:t>torah</a:t>
            </a:r>
            <a:r>
              <a:rPr lang="en-CA" sz="2000" dirty="0" smtClean="0"/>
              <a:t>”</a:t>
            </a:r>
            <a:r>
              <a:rPr lang="en-CA" sz="2000" b="1" dirty="0" smtClean="0"/>
              <a:t> </a:t>
            </a:r>
            <a:r>
              <a:rPr lang="en-CA" sz="2000" b="1" dirty="0">
                <a:solidFill>
                  <a:srgbClr val="009999"/>
                </a:solidFill>
                <a:latin typeface="Arial Black" pitchFamily="34" charset="0"/>
              </a:rPr>
              <a:t>or</a:t>
            </a:r>
            <a:r>
              <a:rPr lang="en-CA" sz="2000" b="1" dirty="0"/>
              <a:t> </a:t>
            </a:r>
            <a:r>
              <a:rPr lang="en-CA" sz="2000" b="1" dirty="0" smtClean="0"/>
              <a:t/>
            </a:r>
            <a:br>
              <a:rPr lang="en-CA" sz="2000" b="1" dirty="0" smtClean="0"/>
            </a:br>
            <a:r>
              <a:rPr lang="en-CA" sz="2000" b="1" dirty="0" smtClean="0">
                <a:solidFill>
                  <a:srgbClr val="C00000"/>
                </a:solidFill>
              </a:rPr>
              <a:t>the </a:t>
            </a:r>
            <a:r>
              <a:rPr lang="en-CA" sz="2000" b="1" dirty="0">
                <a:solidFill>
                  <a:srgbClr val="C00000"/>
                </a:solidFill>
              </a:rPr>
              <a:t>anniversary of the revelation of Kabbalah.</a:t>
            </a:r>
            <a:r>
              <a:rPr lang="en-CA" sz="2000" dirty="0">
                <a:solidFill>
                  <a:srgbClr val="C00000"/>
                </a:solidFill>
              </a:rPr>
              <a:t>  </a:t>
            </a:r>
            <a:r>
              <a:rPr lang="en-CA" sz="2000" dirty="0" smtClean="0">
                <a:solidFill>
                  <a:srgbClr val="C00000"/>
                </a:solidFill>
              </a:rPr>
              <a:t/>
            </a:r>
            <a:br>
              <a:rPr lang="en-CA" sz="2000" dirty="0" smtClean="0">
                <a:solidFill>
                  <a:srgbClr val="C00000"/>
                </a:solidFill>
              </a:rPr>
            </a:br>
            <a:endParaRPr lang="en-CA" sz="105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CA" sz="2000" dirty="0" smtClean="0"/>
              <a:t>This Jewish holiday holds </a:t>
            </a:r>
            <a:r>
              <a:rPr lang="en-CA" sz="2000" b="1" dirty="0" smtClean="0">
                <a:solidFill>
                  <a:srgbClr val="C00000"/>
                </a:solidFill>
              </a:rPr>
              <a:t>equal </a:t>
            </a:r>
            <a:r>
              <a:rPr lang="en-CA" sz="2000" b="1" dirty="0">
                <a:solidFill>
                  <a:srgbClr val="C00000"/>
                </a:solidFill>
              </a:rPr>
              <a:t>importance</a:t>
            </a:r>
            <a:r>
              <a:rPr lang="en-CA" sz="2000" b="1" dirty="0"/>
              <a:t> </a:t>
            </a:r>
            <a:r>
              <a:rPr lang="en-CA" sz="2000" b="1" dirty="0" smtClean="0"/>
              <a:t>to </a:t>
            </a:r>
            <a:r>
              <a:rPr lang="en-CA" sz="2000" b="1" dirty="0" smtClean="0">
                <a:solidFill>
                  <a:srgbClr val="C00000"/>
                </a:solidFill>
              </a:rPr>
              <a:t>Pentecost</a:t>
            </a:r>
            <a:r>
              <a:rPr lang="en-CA" sz="2000" dirty="0" smtClean="0">
                <a:solidFill>
                  <a:srgbClr val="C00000"/>
                </a:solidFill>
              </a:rPr>
              <a:t> </a:t>
            </a:r>
            <a:br>
              <a:rPr lang="en-CA" sz="2000" dirty="0" smtClean="0">
                <a:solidFill>
                  <a:srgbClr val="C00000"/>
                </a:solidFill>
              </a:rPr>
            </a:br>
            <a:r>
              <a:rPr lang="en-CA" sz="1600" dirty="0" smtClean="0"/>
              <a:t>[the giving </a:t>
            </a:r>
            <a:r>
              <a:rPr lang="en-CA" sz="1600" dirty="0"/>
              <a:t>of the written Torah to </a:t>
            </a:r>
            <a:r>
              <a:rPr lang="en-CA" sz="1600" dirty="0" smtClean="0"/>
              <a:t>Moses].  </a:t>
            </a:r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220200" cy="6096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Rashbi’s Connection to Lag </a:t>
            </a:r>
            <a:r>
              <a:rPr lang="en-US" sz="4200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en-US" sz="4200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a’Omer</a:t>
            </a:r>
            <a:endParaRPr lang="en-US" sz="4200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C:\Users\Rae\Desktop\Rabbi-Shimon-Bar-Yocha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1507185" cy="2108518"/>
          </a:xfrm>
          <a:prstGeom prst="rect">
            <a:avLst/>
          </a:prstGeom>
          <a:ln w="38100">
            <a:solidFill>
              <a:srgbClr val="8C4C6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Rae\Desktop\lag b omer bann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124200"/>
            <a:ext cx="3162300" cy="3198858"/>
          </a:xfrm>
          <a:prstGeom prst="rect">
            <a:avLst/>
          </a:prstGeom>
          <a:ln w="57150"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3228658"/>
            <a:ext cx="5111445" cy="29469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b="1" dirty="0" smtClean="0"/>
              <a:t>Celebrations </a:t>
            </a:r>
            <a:r>
              <a:rPr lang="en-CA" b="1" dirty="0"/>
              <a:t>are held in the village of </a:t>
            </a:r>
            <a:r>
              <a:rPr lang="en-CA" b="1" dirty="0" err="1"/>
              <a:t>Meron</a:t>
            </a:r>
            <a:r>
              <a:rPr lang="en-CA" b="1" dirty="0"/>
              <a:t>, near Israel, </a:t>
            </a:r>
            <a:r>
              <a:rPr lang="en-CA" b="1" dirty="0" smtClean="0"/>
              <a:t>at </a:t>
            </a:r>
            <a:r>
              <a:rPr lang="en-CA" b="1" dirty="0"/>
              <a:t>R</a:t>
            </a:r>
            <a:r>
              <a:rPr lang="en-CA" b="1" dirty="0" smtClean="0"/>
              <a:t>ashbi’s supposed burial site. </a:t>
            </a:r>
            <a:br>
              <a:rPr lang="en-CA" b="1" dirty="0" smtClean="0"/>
            </a:br>
            <a:r>
              <a:rPr lang="en-CA" sz="1050" b="1" dirty="0" smtClean="0"/>
              <a:t>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C00000"/>
                </a:solidFill>
              </a:rPr>
              <a:t>Hundreds </a:t>
            </a:r>
            <a:r>
              <a:rPr lang="en-CA" b="1" dirty="0">
                <a:solidFill>
                  <a:srgbClr val="C00000"/>
                </a:solidFill>
              </a:rPr>
              <a:t>of thousands of Jews gather</a:t>
            </a:r>
            <a:r>
              <a:rPr lang="en-CA" b="1" dirty="0"/>
              <a:t> at 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Mt </a:t>
            </a:r>
            <a:r>
              <a:rPr lang="en-CA" b="1" dirty="0" err="1"/>
              <a:t>Meron</a:t>
            </a:r>
            <a:r>
              <a:rPr lang="en-CA" b="1" dirty="0"/>
              <a:t> </a:t>
            </a:r>
            <a:r>
              <a:rPr lang="en-CA" b="1" dirty="0">
                <a:solidFill>
                  <a:srgbClr val="C00000"/>
                </a:solidFill>
              </a:rPr>
              <a:t>to</a:t>
            </a:r>
            <a:r>
              <a:rPr lang="en-CA" b="1" dirty="0"/>
              <a:t> </a:t>
            </a:r>
            <a:r>
              <a:rPr lang="en-CA" b="1" dirty="0" smtClean="0"/>
              <a:t>pray </a:t>
            </a:r>
            <a:r>
              <a:rPr lang="en-CA" b="1" dirty="0"/>
              <a:t>and </a:t>
            </a:r>
            <a:r>
              <a:rPr lang="en-CA" b="1" dirty="0">
                <a:solidFill>
                  <a:srgbClr val="C00000"/>
                </a:solidFill>
              </a:rPr>
              <a:t>celebrate the </a:t>
            </a:r>
            <a:r>
              <a:rPr lang="en-CA" b="1" dirty="0" smtClean="0">
                <a:solidFill>
                  <a:srgbClr val="C00000"/>
                </a:solidFill>
              </a:rPr>
              <a:t>Kabbalah.</a:t>
            </a:r>
            <a:br>
              <a:rPr lang="en-CA" b="1" dirty="0" smtClean="0">
                <a:solidFill>
                  <a:srgbClr val="C00000"/>
                </a:solidFill>
              </a:rPr>
            </a:br>
            <a:endParaRPr lang="en-CA" sz="105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FC6204"/>
                </a:solidFill>
              </a:rPr>
              <a:t>MANY bonfires </a:t>
            </a:r>
            <a:r>
              <a:rPr lang="en-CA" b="1" dirty="0">
                <a:solidFill>
                  <a:srgbClr val="FC6204"/>
                </a:solidFill>
              </a:rPr>
              <a:t>are </a:t>
            </a:r>
            <a:r>
              <a:rPr lang="en-CA" b="1" dirty="0" smtClean="0">
                <a:solidFill>
                  <a:srgbClr val="FC6204"/>
                </a:solidFill>
              </a:rPr>
              <a:t>lit at sunset on the 32</a:t>
            </a:r>
            <a:r>
              <a:rPr lang="en-CA" b="1" baseline="30000" dirty="0" smtClean="0">
                <a:solidFill>
                  <a:srgbClr val="FC6204"/>
                </a:solidFill>
              </a:rPr>
              <a:t>nd</a:t>
            </a:r>
            <a:br>
              <a:rPr lang="en-CA" b="1" baseline="30000" dirty="0" smtClean="0">
                <a:solidFill>
                  <a:srgbClr val="FC6204"/>
                </a:solidFill>
              </a:rPr>
            </a:br>
            <a:r>
              <a:rPr lang="en-CA" b="1" dirty="0" smtClean="0">
                <a:solidFill>
                  <a:srgbClr val="FC6204"/>
                </a:solidFill>
              </a:rPr>
              <a:t> day of the Omer count </a:t>
            </a:r>
            <a:r>
              <a:rPr lang="en-CA" b="1" dirty="0">
                <a:solidFill>
                  <a:srgbClr val="FC6204"/>
                </a:solidFill>
              </a:rPr>
              <a:t>to commemorate </a:t>
            </a:r>
            <a:r>
              <a:rPr lang="en-CA" b="1" dirty="0" smtClean="0">
                <a:solidFill>
                  <a:srgbClr val="FC6204"/>
                </a:solidFill>
              </a:rPr>
              <a:t/>
            </a:r>
            <a:br>
              <a:rPr lang="en-CA" b="1" dirty="0" smtClean="0">
                <a:solidFill>
                  <a:srgbClr val="FC6204"/>
                </a:solidFill>
              </a:rPr>
            </a:br>
            <a:r>
              <a:rPr lang="en-CA" b="1" dirty="0" smtClean="0">
                <a:solidFill>
                  <a:srgbClr val="FC6204"/>
                </a:solidFill>
              </a:rPr>
              <a:t>the death of </a:t>
            </a:r>
            <a:r>
              <a:rPr lang="en-CA" b="1" dirty="0" err="1" smtClean="0">
                <a:solidFill>
                  <a:srgbClr val="FC6204"/>
                </a:solidFill>
              </a:rPr>
              <a:t>Rashbi</a:t>
            </a:r>
            <a:r>
              <a:rPr lang="en-CA" b="1" dirty="0" smtClean="0">
                <a:solidFill>
                  <a:srgbClr val="FC6204"/>
                </a:solidFill>
              </a:rPr>
              <a:t>.</a:t>
            </a:r>
            <a:br>
              <a:rPr lang="en-CA" b="1" dirty="0" smtClean="0">
                <a:solidFill>
                  <a:srgbClr val="FC6204"/>
                </a:solidFill>
              </a:rPr>
            </a:br>
            <a:r>
              <a:rPr lang="en-CA" sz="1050" b="1" dirty="0" smtClean="0">
                <a:solidFill>
                  <a:srgbClr val="FC6204"/>
                </a:solidFill>
              </a:rPr>
              <a:t/>
            </a:r>
            <a:br>
              <a:rPr lang="en-CA" sz="1050" b="1" dirty="0" smtClean="0">
                <a:solidFill>
                  <a:srgbClr val="FC6204"/>
                </a:solidFill>
              </a:rPr>
            </a:br>
            <a:r>
              <a:rPr lang="en-CA" sz="1400" dirty="0" smtClean="0">
                <a:solidFill>
                  <a:srgbClr val="C00000"/>
                </a:solidFill>
              </a:rPr>
              <a:t>(Remember:  “sunset” on the 32</a:t>
            </a:r>
            <a:r>
              <a:rPr lang="en-CA" sz="1400" baseline="30000" dirty="0" smtClean="0">
                <a:solidFill>
                  <a:srgbClr val="C00000"/>
                </a:solidFill>
              </a:rPr>
              <a:t>nd</a:t>
            </a:r>
            <a:r>
              <a:rPr lang="en-CA" sz="1400" dirty="0" smtClean="0">
                <a:solidFill>
                  <a:srgbClr val="C00000"/>
                </a:solidFill>
              </a:rPr>
              <a:t> ushers in the 33</a:t>
            </a:r>
            <a:r>
              <a:rPr lang="en-CA" sz="1400" baseline="30000" dirty="0" smtClean="0">
                <a:solidFill>
                  <a:srgbClr val="C00000"/>
                </a:solidFill>
              </a:rPr>
              <a:t>rd</a:t>
            </a:r>
            <a:r>
              <a:rPr lang="en-CA" sz="1400" dirty="0" smtClean="0">
                <a:solidFill>
                  <a:srgbClr val="C00000"/>
                </a:solidFill>
              </a:rPr>
              <a:t> day according to Jewish tradition.)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9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838200"/>
            <a:ext cx="53340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2000" b="1" dirty="0" smtClean="0">
                <a:solidFill>
                  <a:schemeClr val="accent2">
                    <a:lumMod val="50000"/>
                  </a:schemeClr>
                </a:solidFill>
              </a:rPr>
              <a:t>Next we will investigate the connection </a:t>
            </a:r>
            <a:br>
              <a:rPr lang="en-CA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CA" sz="2000" b="1" dirty="0" smtClean="0">
                <a:solidFill>
                  <a:schemeClr val="accent2">
                    <a:lumMod val="50000"/>
                  </a:schemeClr>
                </a:solidFill>
              </a:rPr>
              <a:t>of Lag </a:t>
            </a:r>
            <a:r>
              <a:rPr lang="en-CA" sz="2000" b="1" dirty="0" err="1" smtClean="0">
                <a:solidFill>
                  <a:schemeClr val="accent2">
                    <a:lumMod val="50000"/>
                  </a:schemeClr>
                </a:solidFill>
              </a:rPr>
              <a:t>B’Omer</a:t>
            </a:r>
            <a:r>
              <a:rPr lang="en-CA" sz="2000" b="1" dirty="0" smtClean="0">
                <a:solidFill>
                  <a:schemeClr val="accent2">
                    <a:lumMod val="50000"/>
                  </a:schemeClr>
                </a:solidFill>
              </a:rPr>
              <a:t> (or Omer count #33) in comparison to the year 2015 to note: </a:t>
            </a:r>
          </a:p>
          <a:p>
            <a:pPr marL="457200" indent="-457200">
              <a:buFont typeface="+mj-lt"/>
              <a:buAutoNum type="arabicParenR"/>
            </a:pPr>
            <a:r>
              <a:rPr lang="en-CA" sz="2000" dirty="0">
                <a:solidFill>
                  <a:srgbClr val="C00000"/>
                </a:solidFill>
              </a:rPr>
              <a:t>W</a:t>
            </a:r>
            <a:r>
              <a:rPr lang="en-CA" sz="2000" dirty="0" smtClean="0">
                <a:solidFill>
                  <a:srgbClr val="C00000"/>
                </a:solidFill>
              </a:rPr>
              <a:t>hat happened world wide as well as </a:t>
            </a:r>
            <a:br>
              <a:rPr lang="en-CA" sz="2000" dirty="0" smtClean="0">
                <a:solidFill>
                  <a:srgbClr val="C00000"/>
                </a:solidFill>
              </a:rPr>
            </a:br>
            <a:r>
              <a:rPr lang="en-CA" sz="2000" dirty="0" smtClean="0">
                <a:solidFill>
                  <a:srgbClr val="C00000"/>
                </a:solidFill>
              </a:rPr>
              <a:t>in Israel during the year 2015?</a:t>
            </a:r>
          </a:p>
          <a:p>
            <a:pPr marL="457200" indent="-457200">
              <a:buFont typeface="+mj-lt"/>
              <a:buAutoNum type="arabicParenR"/>
            </a:pPr>
            <a:r>
              <a:rPr lang="en-CA" sz="2000" dirty="0" smtClean="0">
                <a:solidFill>
                  <a:srgbClr val="00B050"/>
                </a:solidFill>
              </a:rPr>
              <a:t>How did the Jewish Lag </a:t>
            </a:r>
            <a:r>
              <a:rPr lang="en-CA" sz="2000" dirty="0" err="1" smtClean="0">
                <a:solidFill>
                  <a:srgbClr val="00B050"/>
                </a:solidFill>
              </a:rPr>
              <a:t>B’Omer</a:t>
            </a:r>
            <a:r>
              <a:rPr lang="en-CA" sz="2000" dirty="0" smtClean="0">
                <a:solidFill>
                  <a:srgbClr val="00B050"/>
                </a:solidFill>
              </a:rPr>
              <a:t> lay out on some popular 2015 lunar Festal calendars?</a:t>
            </a:r>
          </a:p>
          <a:p>
            <a:pPr marL="457200" indent="-457200">
              <a:buFont typeface="+mj-lt"/>
              <a:buAutoNum type="arabicParenR"/>
            </a:pPr>
            <a:r>
              <a:rPr lang="en-CA" sz="2000" dirty="0" smtClean="0">
                <a:solidFill>
                  <a:schemeClr val="bg2">
                    <a:lumMod val="25000"/>
                  </a:schemeClr>
                </a:solidFill>
              </a:rPr>
              <a:t>Will this solve some of the problems for the counterfeit count of Torah’s Wave Sheaf?</a:t>
            </a:r>
            <a:r>
              <a:rPr lang="en-CA" sz="1600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220200" cy="6096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Rashbi’s Connection to Year 2015</a:t>
            </a:r>
          </a:p>
        </p:txBody>
      </p:sp>
      <p:pic>
        <p:nvPicPr>
          <p:cNvPr id="12292" name="Picture 4" descr="C:\Users\Rae\Desktop\lag b omer bann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85" y="3739118"/>
            <a:ext cx="2748915" cy="2780694"/>
          </a:xfrm>
          <a:prstGeom prst="rect">
            <a:avLst/>
          </a:prstGeom>
          <a:ln w="57150"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Rae\Desktop\omer 33 notepa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" y="762000"/>
            <a:ext cx="2960370" cy="2743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165599" y="3900143"/>
            <a:ext cx="4216401" cy="2631034"/>
            <a:chOff x="3962400" y="3900143"/>
            <a:chExt cx="4216401" cy="2631034"/>
          </a:xfrm>
        </p:grpSpPr>
        <p:pic>
          <p:nvPicPr>
            <p:cNvPr id="2051" name="Picture 3" descr="C:\Users\Rae\Desktop\year2 2015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3900143"/>
              <a:ext cx="4216401" cy="2631034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867081" y="4217987"/>
              <a:ext cx="230543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32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MV Boli" pitchFamily="2" charset="0"/>
                  <a:cs typeface="MV Boli" pitchFamily="2" charset="0"/>
                </a:rPr>
                <a:t>Example of</a:t>
              </a:r>
              <a:endParaRPr lang="en-US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MV Boli" pitchFamily="2" charset="0"/>
                <a:cs typeface="MV Boli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78401" y="5537200"/>
              <a:ext cx="2040943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8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MV Boli" pitchFamily="2" charset="0"/>
                  <a:cs typeface="MV Boli" pitchFamily="2" charset="0"/>
                </a:rPr>
                <a:t>Posters &amp; </a:t>
              </a:r>
              <a:br>
                <a:rPr lang="en-US" sz="28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MV Boli" pitchFamily="2" charset="0"/>
                  <a:cs typeface="MV Boli" pitchFamily="2" charset="0"/>
                </a:rPr>
              </a:br>
              <a:r>
                <a:rPr lang="en-US" sz="28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MV Boli" pitchFamily="2" charset="0"/>
                  <a:cs typeface="MV Boli" pitchFamily="2" charset="0"/>
                </a:rPr>
                <a:t>Calendars</a:t>
              </a:r>
              <a:endParaRPr lang="en-US" sz="28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MV Boli" pitchFamily="2" charset="0"/>
                <a:cs typeface="MV Bol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6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876800" y="282921"/>
            <a:ext cx="4211320" cy="86007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May 2015 Posters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4224" y="6400800"/>
            <a:ext cx="685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28</a:t>
            </a:fld>
            <a:endParaRPr lang="en-US" dirty="0"/>
          </a:p>
        </p:txBody>
      </p:sp>
      <p:pic>
        <p:nvPicPr>
          <p:cNvPr id="13314" name="Picture 2" descr="C:\Users\Rae\Desktop\lag 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12" y="1205881"/>
            <a:ext cx="3394788" cy="5247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Rae\Desktop\lag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205880"/>
            <a:ext cx="3714835" cy="5247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Rae\Desktop\what is lab b'omer titl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76600" y="-152400"/>
            <a:ext cx="8181976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7293" y="6370935"/>
            <a:ext cx="20217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 Angeles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02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29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716881"/>
            <a:ext cx="8229600" cy="44319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400" b="1" dirty="0">
                <a:solidFill>
                  <a:srgbClr val="8C4C64"/>
                </a:solidFill>
              </a:rPr>
              <a:t>The internet is emphatic about this festive day </a:t>
            </a:r>
            <a:r>
              <a:rPr lang="en-CA" sz="2400" b="1" dirty="0" smtClean="0">
                <a:solidFill>
                  <a:srgbClr val="8C4C64"/>
                </a:solidFill>
              </a:rPr>
              <a:t/>
            </a:r>
            <a:br>
              <a:rPr lang="en-CA" sz="2400" b="1" dirty="0" smtClean="0">
                <a:solidFill>
                  <a:srgbClr val="8C4C64"/>
                </a:solidFill>
              </a:rPr>
            </a:br>
            <a:r>
              <a:rPr lang="en-CA" sz="2400" b="1" dirty="0" smtClean="0">
                <a:solidFill>
                  <a:srgbClr val="8C4C64"/>
                </a:solidFill>
              </a:rPr>
              <a:t>on </a:t>
            </a:r>
            <a:r>
              <a:rPr lang="en-CA" sz="2400" b="1" dirty="0">
                <a:solidFill>
                  <a:srgbClr val="8C4C64"/>
                </a:solidFill>
              </a:rPr>
              <a:t>the Jewish calendar</a:t>
            </a:r>
            <a:r>
              <a:rPr lang="en-CA" sz="2400" b="1" dirty="0" smtClean="0">
                <a:solidFill>
                  <a:srgbClr val="8C4C64"/>
                </a:solidFill>
              </a:rPr>
              <a:t>.</a:t>
            </a:r>
          </a:p>
          <a:p>
            <a:r>
              <a:rPr lang="en-CA" sz="1200" b="1" dirty="0" smtClean="0">
                <a:solidFill>
                  <a:srgbClr val="8C4C64"/>
                </a:solidFill>
              </a:rPr>
              <a:t>  </a:t>
            </a:r>
          </a:p>
          <a:p>
            <a:r>
              <a:rPr lang="en-CA" sz="2400" b="1" dirty="0" smtClean="0">
                <a:solidFill>
                  <a:srgbClr val="8C4C64"/>
                </a:solidFill>
              </a:rPr>
              <a:t>It’s </a:t>
            </a:r>
            <a:r>
              <a:rPr lang="en-CA" sz="2400" b="1" dirty="0">
                <a:solidFill>
                  <a:srgbClr val="8C4C64"/>
                </a:solidFill>
              </a:rPr>
              <a:t>amazing the amount of internet coverage there was for May 7, 2015, Lag Ba’Omer, </a:t>
            </a:r>
            <a:r>
              <a:rPr lang="en-CA" dirty="0">
                <a:solidFill>
                  <a:srgbClr val="8C4C64"/>
                </a:solidFill>
              </a:rPr>
              <a:t>[the </a:t>
            </a:r>
            <a:r>
              <a:rPr lang="en-CA" cap="small" dirty="0">
                <a:solidFill>
                  <a:srgbClr val="8C4C64"/>
                </a:solidFill>
              </a:rPr>
              <a:t>33</a:t>
            </a:r>
            <a:r>
              <a:rPr lang="en-CA" cap="small" baseline="30000" dirty="0">
                <a:solidFill>
                  <a:srgbClr val="8C4C64"/>
                </a:solidFill>
              </a:rPr>
              <a:t>rd</a:t>
            </a:r>
            <a:r>
              <a:rPr lang="en-CA" dirty="0">
                <a:solidFill>
                  <a:srgbClr val="8C4C64"/>
                </a:solidFill>
              </a:rPr>
              <a:t> day of the Omer Count for </a:t>
            </a:r>
            <a:r>
              <a:rPr lang="en-CA" dirty="0" smtClean="0">
                <a:solidFill>
                  <a:srgbClr val="8C4C64"/>
                </a:solidFill>
              </a:rPr>
              <a:t>2015].</a:t>
            </a:r>
          </a:p>
          <a:p>
            <a:r>
              <a:rPr lang="en-CA" sz="1200" dirty="0" smtClean="0"/>
              <a:t> </a:t>
            </a:r>
          </a:p>
          <a:p>
            <a:endParaRPr lang="en-CA" b="1" dirty="0" smtClean="0">
              <a:solidFill>
                <a:srgbClr val="FC6204"/>
              </a:solidFill>
            </a:endParaRPr>
          </a:p>
          <a:p>
            <a:r>
              <a:rPr lang="en-CA" sz="2400" b="1" dirty="0" smtClean="0">
                <a:solidFill>
                  <a:srgbClr val="FC6204"/>
                </a:solidFill>
              </a:rPr>
              <a:t>Every year this celebration is </a:t>
            </a:r>
            <a:br>
              <a:rPr lang="en-CA" sz="2400" b="1" dirty="0" smtClean="0">
                <a:solidFill>
                  <a:srgbClr val="FC6204"/>
                </a:solidFill>
              </a:rPr>
            </a:br>
            <a:r>
              <a:rPr lang="en-CA" sz="2400" b="1" dirty="0" smtClean="0">
                <a:solidFill>
                  <a:srgbClr val="FC6204"/>
                </a:solidFill>
              </a:rPr>
              <a:t>attended with </a:t>
            </a:r>
            <a:r>
              <a:rPr lang="en-CA" sz="2400" b="1" dirty="0">
                <a:solidFill>
                  <a:srgbClr val="FC6204"/>
                </a:solidFill>
              </a:rPr>
              <a:t>much </a:t>
            </a:r>
            <a:r>
              <a:rPr lang="en-CA" sz="2400" b="1" dirty="0" smtClean="0">
                <a:solidFill>
                  <a:srgbClr val="FC6204"/>
                </a:solidFill>
              </a:rPr>
              <a:t>fanfare </a:t>
            </a:r>
            <a:br>
              <a:rPr lang="en-CA" sz="2400" b="1" dirty="0" smtClean="0">
                <a:solidFill>
                  <a:srgbClr val="FC6204"/>
                </a:solidFill>
              </a:rPr>
            </a:br>
            <a:r>
              <a:rPr lang="en-CA" sz="2400" b="1" dirty="0" smtClean="0">
                <a:solidFill>
                  <a:srgbClr val="FC6204"/>
                </a:solidFill>
              </a:rPr>
              <a:t>for </a:t>
            </a:r>
            <a:r>
              <a:rPr lang="en-CA" sz="2400" b="1" dirty="0" err="1" smtClean="0">
                <a:solidFill>
                  <a:srgbClr val="FC6204"/>
                </a:solidFill>
              </a:rPr>
              <a:t>Rashbi</a:t>
            </a:r>
            <a:r>
              <a:rPr lang="en-CA" sz="2400" b="1" dirty="0" smtClean="0">
                <a:solidFill>
                  <a:srgbClr val="FC6204"/>
                </a:solidFill>
              </a:rPr>
              <a:t>, (the great mystic </a:t>
            </a:r>
            <a:br>
              <a:rPr lang="en-CA" sz="2400" b="1" dirty="0" smtClean="0">
                <a:solidFill>
                  <a:srgbClr val="FC6204"/>
                </a:solidFill>
              </a:rPr>
            </a:br>
            <a:r>
              <a:rPr lang="en-CA" sz="2400" b="1" dirty="0" smtClean="0">
                <a:solidFill>
                  <a:srgbClr val="FC6204"/>
                </a:solidFill>
              </a:rPr>
              <a:t>sage), </a:t>
            </a:r>
            <a:r>
              <a:rPr lang="en-CA" sz="2400" b="1" dirty="0">
                <a:solidFill>
                  <a:srgbClr val="FC6204"/>
                </a:solidFill>
              </a:rPr>
              <a:t>on the </a:t>
            </a:r>
            <a:r>
              <a:rPr lang="en-CA" sz="2400" b="1" dirty="0" smtClean="0">
                <a:solidFill>
                  <a:srgbClr val="FC6204"/>
                </a:solidFill>
              </a:rPr>
              <a:t>anniversary </a:t>
            </a:r>
            <a:br>
              <a:rPr lang="en-CA" sz="2400" b="1" dirty="0" smtClean="0">
                <a:solidFill>
                  <a:srgbClr val="FC6204"/>
                </a:solidFill>
              </a:rPr>
            </a:br>
            <a:r>
              <a:rPr lang="en-CA" sz="2400" b="1" dirty="0" smtClean="0">
                <a:solidFill>
                  <a:srgbClr val="FC6204"/>
                </a:solidFill>
              </a:rPr>
              <a:t>of </a:t>
            </a:r>
            <a:r>
              <a:rPr lang="en-CA" sz="2400" b="1" dirty="0">
                <a:solidFill>
                  <a:srgbClr val="FC6204"/>
                </a:solidFill>
              </a:rPr>
              <a:t>his death.</a:t>
            </a:r>
            <a:endParaRPr lang="en-US" sz="2400" b="1" dirty="0">
              <a:solidFill>
                <a:srgbClr val="FC6204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52400"/>
            <a:ext cx="8610600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Lag </a:t>
            </a:r>
            <a:r>
              <a:rPr lang="en-US" sz="42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Ba’Omer</a:t>
            </a:r>
            <a:r>
              <a:rPr lang="en-US" sz="4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is a HUGE </a:t>
            </a:r>
            <a:br>
              <a:rPr lang="en-US" sz="4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Jewish Celebration</a:t>
            </a:r>
          </a:p>
        </p:txBody>
      </p:sp>
      <p:pic>
        <p:nvPicPr>
          <p:cNvPr id="8" name="Picture 7" descr="C:\Users\Rae\Desktop\omer 33 notepa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8792"/>
            <a:ext cx="1825390" cy="16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Rae\Desktop\33 omer part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682155"/>
            <a:ext cx="4038600" cy="2694260"/>
          </a:xfrm>
          <a:prstGeom prst="rect">
            <a:avLst/>
          </a:prstGeom>
          <a:ln w="57150">
            <a:solidFill>
              <a:srgbClr val="FC620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ntagon 6"/>
          <p:cNvSpPr/>
          <p:nvPr/>
        </p:nvSpPr>
        <p:spPr>
          <a:xfrm>
            <a:off x="609601" y="5963322"/>
            <a:ext cx="3944516" cy="684478"/>
          </a:xfrm>
          <a:prstGeom prst="homePlate">
            <a:avLst/>
          </a:prstGeom>
          <a:solidFill>
            <a:schemeClr val="accent2">
              <a:lumMod val="75000"/>
              <a:alpha val="30000"/>
            </a:schemeClr>
          </a:solidFill>
          <a:ln>
            <a:solidFill>
              <a:srgbClr val="85437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4000" b="1" dirty="0" smtClean="0">
                <a:solidFill>
                  <a:srgbClr val="854372"/>
                </a:solidFill>
                <a:effectLst>
                  <a:glow rad="127000">
                    <a:srgbClr val="FFFFCC"/>
                  </a:glow>
                </a:effectLst>
                <a:latin typeface="Matura MT Script Capitals" pitchFamily="66" charset="0"/>
              </a:rPr>
              <a:t>There is more!</a:t>
            </a:r>
            <a:endParaRPr lang="en-CA" sz="4000" b="1" dirty="0">
              <a:solidFill>
                <a:srgbClr val="854372"/>
              </a:solidFill>
              <a:latin typeface="Matura MT Script Capital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3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16675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81000" y="1263533"/>
            <a:ext cx="6248400" cy="466141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rmAutofit lnSpcReduction="1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SzPct val="110000"/>
              <a:buFont typeface="+mj-lt"/>
              <a:buAutoNum type="arabicParenR"/>
            </a:pPr>
            <a:r>
              <a:rPr lang="en-CA" sz="33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How shall the correct method for Counting the Omer be determined?</a:t>
            </a:r>
          </a:p>
          <a:p>
            <a:pPr marL="514350" indent="-514350">
              <a:lnSpc>
                <a:spcPct val="150000"/>
              </a:lnSpc>
              <a:buSzPct val="110000"/>
              <a:buFont typeface="+mj-lt"/>
              <a:buAutoNum type="arabicParenR"/>
            </a:pPr>
            <a:r>
              <a:rPr lang="en-CA" sz="3300" b="1" dirty="0" smtClean="0">
                <a:solidFill>
                  <a:srgbClr val="99330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What is the tradition of how Wave Sheaf became married to Abib 16?</a:t>
            </a:r>
          </a:p>
        </p:txBody>
      </p:sp>
      <p:pic>
        <p:nvPicPr>
          <p:cNvPr id="6" name="Picture 12" descr="C:\Users\Rae\Desktop\Art on Desktop\white man clip art\3d white people\3d what nex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65567"/>
            <a:ext cx="1310272" cy="1310272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52400"/>
            <a:ext cx="5638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8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Joshua’s Wave Sheaf</a:t>
            </a:r>
            <a:br>
              <a:rPr lang="en-US" sz="40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8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40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8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Part 3</a:t>
            </a:r>
            <a:endParaRPr lang="en-US" sz="4000" b="1" cap="none" spc="0" dirty="0">
              <a:ln w="11430">
                <a:solidFill>
                  <a:srgbClr val="002060"/>
                </a:solidFill>
              </a:ln>
              <a:solidFill>
                <a:srgbClr val="008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838200" y="5940165"/>
            <a:ext cx="4706517" cy="684478"/>
          </a:xfrm>
          <a:prstGeom prst="homePlate">
            <a:avLst/>
          </a:prstGeom>
          <a:solidFill>
            <a:srgbClr val="FFFF99">
              <a:alpha val="30000"/>
            </a:srgbClr>
          </a:solidFill>
          <a:ln>
            <a:solidFill>
              <a:srgbClr val="85437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4800" b="1" dirty="0" smtClean="0">
                <a:solidFill>
                  <a:srgbClr val="854372"/>
                </a:solidFill>
                <a:effectLst>
                  <a:glow rad="127000">
                    <a:srgbClr val="FFFFCC"/>
                  </a:glow>
                </a:effectLst>
                <a:latin typeface="Matura MT Script Capitals" pitchFamily="66" charset="0"/>
              </a:rPr>
              <a:t>We Shall See!</a:t>
            </a:r>
            <a:endParaRPr lang="en-CA" sz="4800" b="1" dirty="0">
              <a:solidFill>
                <a:srgbClr val="854372"/>
              </a:solidFill>
              <a:latin typeface="Matura MT Script Capital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2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Rae\Desktop\omer 33 notepa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107611"/>
            <a:ext cx="1825390" cy="16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Rae\Desktop\lag 2015 may 6t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789861" cy="460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Rae\Desktop\Kabbalah-Centre-20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872564"/>
            <a:ext cx="4368800" cy="5653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79640" y="6492875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30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0"/>
            <a:ext cx="8610600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Lag </a:t>
            </a:r>
            <a:r>
              <a:rPr lang="en-US" sz="4200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Ba’Omer</a:t>
            </a:r>
            <a: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is Very Popular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2489200"/>
            <a:ext cx="3733800" cy="30480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24400" y="5887720"/>
            <a:ext cx="3733800" cy="30480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71600" y="5754370"/>
            <a:ext cx="1066800" cy="5715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2015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43000" y="1233942"/>
            <a:ext cx="2951662" cy="5715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 York City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61089" y="6482988"/>
            <a:ext cx="5686969" cy="307777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Excellence in the Study and Teaching of Kabbalah and Jewish Spirituality.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287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067800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How Did </a:t>
            </a:r>
            <a:r>
              <a:rPr lang="en-US" sz="4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Rashbi’s Death </a:t>
            </a:r>
            <a: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Get Connected to </a:t>
            </a:r>
            <a:r>
              <a:rPr lang="en-US" sz="4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Wave Sheaf?</a:t>
            </a:r>
          </a:p>
        </p:txBody>
      </p:sp>
      <p:pic>
        <p:nvPicPr>
          <p:cNvPr id="4" name="Picture 3" descr="C:\Users\Rae\Desktop\omer 33 notepa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270" y="1662956"/>
            <a:ext cx="172688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432679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000" dirty="0" smtClean="0"/>
              <a:t>In </a:t>
            </a:r>
            <a:r>
              <a:rPr lang="en-CA" sz="2000" dirty="0"/>
              <a:t>the year </a:t>
            </a:r>
            <a:r>
              <a:rPr lang="en-CA" sz="2000" b="1" dirty="0" err="1" smtClean="0"/>
              <a:t>Rashbi</a:t>
            </a:r>
            <a:r>
              <a:rPr lang="en-CA" sz="2000" b="1" dirty="0" smtClean="0"/>
              <a:t> died </a:t>
            </a:r>
            <a:r>
              <a:rPr lang="en-CA" sz="2000" b="1" dirty="0" smtClean="0">
                <a:solidFill>
                  <a:srgbClr val="8C4C64"/>
                </a:solidFill>
              </a:rPr>
              <a:t>the Jews </a:t>
            </a:r>
            <a:r>
              <a:rPr lang="en-CA" sz="2000" b="1" dirty="0" smtClean="0">
                <a:solidFill>
                  <a:srgbClr val="FF0000"/>
                </a:solidFill>
              </a:rPr>
              <a:t>could have been </a:t>
            </a:r>
            <a:r>
              <a:rPr lang="en-CA" sz="2000" b="1" dirty="0" smtClean="0">
                <a:solidFill>
                  <a:srgbClr val="8C4C64"/>
                </a:solidFill>
              </a:rPr>
              <a:t>celebrating </a:t>
            </a:r>
            <a:r>
              <a:rPr lang="en-CA" sz="2000" b="1" dirty="0" smtClean="0">
                <a:solidFill>
                  <a:srgbClr val="00B050"/>
                </a:solidFill>
              </a:rPr>
              <a:t>Wave Sheaf </a:t>
            </a:r>
          </a:p>
          <a:p>
            <a:pPr algn="ctr"/>
            <a:r>
              <a:rPr lang="en-CA" b="1" dirty="0" smtClean="0">
                <a:solidFill>
                  <a:srgbClr val="0070C0"/>
                </a:solidFill>
              </a:rPr>
              <a:t>(</a:t>
            </a:r>
            <a:r>
              <a:rPr lang="en-CA" b="1" dirty="0">
                <a:solidFill>
                  <a:srgbClr val="0070C0"/>
                </a:solidFill>
              </a:rPr>
              <a:t>on the first day of the week</a:t>
            </a:r>
            <a:r>
              <a:rPr lang="en-CA" b="1" dirty="0" smtClean="0">
                <a:solidFill>
                  <a:srgbClr val="0070C0"/>
                </a:solidFill>
              </a:rPr>
              <a:t>), </a:t>
            </a:r>
            <a:br>
              <a:rPr lang="en-CA" b="1" dirty="0" smtClean="0">
                <a:solidFill>
                  <a:srgbClr val="0070C0"/>
                </a:solidFill>
              </a:rPr>
            </a:br>
            <a:r>
              <a:rPr lang="en-CA" sz="2000" b="1" dirty="0" smtClean="0">
                <a:solidFill>
                  <a:srgbClr val="00B050"/>
                </a:solidFill>
              </a:rPr>
              <a:t>according to the instructions in Lev 23. </a:t>
            </a:r>
            <a:br>
              <a:rPr lang="en-CA" sz="2000" b="1" dirty="0" smtClean="0">
                <a:solidFill>
                  <a:srgbClr val="00B050"/>
                </a:solidFill>
              </a:rPr>
            </a:br>
            <a:r>
              <a:rPr lang="en-CA" sz="1600" dirty="0" smtClean="0"/>
              <a:t>(There is historical evidence of this.)</a:t>
            </a:r>
            <a:br>
              <a:rPr lang="en-CA" sz="1600" dirty="0" smtClean="0"/>
            </a:br>
            <a:r>
              <a:rPr lang="en-CA" sz="2000" b="1" dirty="0" smtClean="0">
                <a:solidFill>
                  <a:srgbClr val="00B050"/>
                </a:solidFill>
              </a:rPr>
              <a:t> </a:t>
            </a:r>
            <a:br>
              <a:rPr lang="en-CA" sz="2000" b="1" dirty="0" smtClean="0">
                <a:solidFill>
                  <a:srgbClr val="00B050"/>
                </a:solidFill>
              </a:rPr>
            </a:br>
            <a:r>
              <a:rPr lang="en-CA" sz="2400" b="1" dirty="0" smtClean="0"/>
              <a:t>Therefore:  The </a:t>
            </a:r>
            <a:r>
              <a:rPr lang="en-CA" sz="2400" b="1" cap="small" dirty="0"/>
              <a:t>33</a:t>
            </a:r>
            <a:r>
              <a:rPr lang="en-CA" sz="2400" b="1" cap="small" baseline="30000" dirty="0"/>
              <a:t>rd</a:t>
            </a:r>
            <a:r>
              <a:rPr lang="en-CA" sz="2400" b="1" dirty="0"/>
              <a:t> day </a:t>
            </a:r>
            <a:r>
              <a:rPr lang="en-CA" sz="2400" b="1" dirty="0" smtClean="0"/>
              <a:t>of </a:t>
            </a:r>
            <a:r>
              <a:rPr lang="en-CA" sz="2400" b="1" dirty="0"/>
              <a:t>the </a:t>
            </a:r>
            <a:r>
              <a:rPr lang="en-CA" sz="2400" b="1" dirty="0" smtClean="0"/>
              <a:t>Omer Count </a:t>
            </a:r>
            <a:r>
              <a:rPr lang="en-CA" sz="2400" b="1" dirty="0" smtClean="0">
                <a:solidFill>
                  <a:srgbClr val="FF0000"/>
                </a:solidFill>
              </a:rPr>
              <a:t>would be </a:t>
            </a:r>
            <a:br>
              <a:rPr lang="en-CA" sz="2400" b="1" dirty="0" smtClean="0">
                <a:solidFill>
                  <a:srgbClr val="FF0000"/>
                </a:solidFill>
              </a:rPr>
            </a:br>
            <a:r>
              <a:rPr lang="en-CA" sz="2400" b="1" dirty="0" smtClean="0"/>
              <a:t>the </a:t>
            </a:r>
            <a:r>
              <a:rPr lang="en-CA" sz="2400" b="1" cap="small" dirty="0" smtClean="0"/>
              <a:t>18</a:t>
            </a:r>
            <a:r>
              <a:rPr lang="en-CA" sz="2400" b="1" cap="small" baseline="30000" dirty="0" smtClean="0"/>
              <a:t>th</a:t>
            </a:r>
            <a:r>
              <a:rPr lang="en-CA" sz="2400" b="1" dirty="0" smtClean="0"/>
              <a:t> </a:t>
            </a:r>
            <a:r>
              <a:rPr lang="en-CA" sz="2400" b="1" dirty="0"/>
              <a:t>day of the second month </a:t>
            </a:r>
            <a:r>
              <a:rPr lang="en-CA" sz="2400" b="1" u="sng" dirty="0">
                <a:solidFill>
                  <a:srgbClr val="FF0000"/>
                </a:solidFill>
              </a:rPr>
              <a:t>for THAT </a:t>
            </a:r>
            <a:r>
              <a:rPr lang="en-CA" sz="2400" b="1" dirty="0">
                <a:solidFill>
                  <a:srgbClr val="FF0000"/>
                </a:solidFill>
              </a:rPr>
              <a:t>y</a:t>
            </a:r>
            <a:r>
              <a:rPr lang="en-CA" sz="2400" b="1" u="sng" dirty="0">
                <a:solidFill>
                  <a:srgbClr val="FF0000"/>
                </a:solidFill>
              </a:rPr>
              <a:t>ear onl</a:t>
            </a:r>
            <a:r>
              <a:rPr lang="en-CA" sz="2400" b="1" dirty="0">
                <a:solidFill>
                  <a:srgbClr val="FF0000"/>
                </a:solidFill>
              </a:rPr>
              <a:t>y! </a:t>
            </a:r>
            <a:endParaRPr lang="en-CA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CA" sz="2400" b="1" dirty="0" smtClean="0">
                <a:solidFill>
                  <a:srgbClr val="FF0000"/>
                </a:solidFill>
              </a:rPr>
              <a:t/>
            </a:r>
            <a:br>
              <a:rPr lang="en-CA" sz="2400" b="1" dirty="0" smtClean="0">
                <a:solidFill>
                  <a:srgbClr val="FF0000"/>
                </a:solidFill>
              </a:rPr>
            </a:br>
            <a:r>
              <a:rPr lang="en-CA" sz="2400" b="1" dirty="0" smtClean="0">
                <a:solidFill>
                  <a:srgbClr val="FF0000"/>
                </a:solidFill>
              </a:rPr>
              <a:t>Remember:  </a:t>
            </a:r>
            <a:r>
              <a:rPr lang="en-US" sz="2400" b="1" dirty="0" err="1" smtClean="0"/>
              <a:t>Rashbi</a:t>
            </a:r>
            <a:r>
              <a:rPr lang="en-US" sz="2400" b="1" dirty="0" smtClean="0"/>
              <a:t> </a:t>
            </a:r>
            <a:r>
              <a:rPr lang="en-US" sz="2400" b="1" dirty="0"/>
              <a:t>died </a:t>
            </a:r>
            <a:r>
              <a:rPr lang="en-US" sz="2400" b="1" dirty="0" smtClean="0"/>
              <a:t>on the </a:t>
            </a:r>
            <a:r>
              <a:rPr lang="en-US" sz="2400" b="1" dirty="0"/>
              <a:t>33</a:t>
            </a:r>
            <a:r>
              <a:rPr lang="en-CA" sz="2400" b="1" cap="small" baseline="30000" dirty="0" err="1"/>
              <a:t>rd</a:t>
            </a:r>
            <a:r>
              <a:rPr lang="en-US" sz="2400" b="1" dirty="0"/>
              <a:t> day of the Omer Count. </a:t>
            </a:r>
            <a:br>
              <a:rPr lang="en-US" sz="2400" b="1" dirty="0"/>
            </a:br>
            <a:r>
              <a:rPr lang="en-US" dirty="0"/>
              <a:t>(That’s an interesting “mystical number.”)</a:t>
            </a:r>
            <a:r>
              <a:rPr lang="en-CA" b="1" dirty="0" smtClean="0">
                <a:solidFill>
                  <a:srgbClr val="FF0000"/>
                </a:solidFill>
              </a:rPr>
              <a:t> </a:t>
            </a:r>
          </a:p>
          <a:p>
            <a:endParaRPr lang="en-CA" sz="8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-76200" y="4764740"/>
            <a:ext cx="9296400" cy="1815882"/>
          </a:xfrm>
          <a:prstGeom prst="rect">
            <a:avLst/>
          </a:prstGeom>
          <a:solidFill>
            <a:srgbClr val="C000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3"/>
                </a:solidFill>
                <a:effectLst/>
              </a:rPr>
              <a:t>For nearly 1860 years, RASBHI has been honoured </a:t>
            </a:r>
            <a:br>
              <a:rPr lang="en-US" sz="2800" b="1" cap="none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en-US" sz="2800" b="1" cap="none" spc="0" dirty="0" smtClean="0">
                <a:ln/>
                <a:solidFill>
                  <a:schemeClr val="accent3"/>
                </a:solidFill>
                <a:effectLst/>
              </a:rPr>
              <a:t>as a sain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t on every 33</a:t>
            </a:r>
            <a:r>
              <a:rPr lang="en-US" sz="2800" b="1" baseline="30000" dirty="0" smtClean="0">
                <a:ln/>
                <a:solidFill>
                  <a:schemeClr val="accent3"/>
                </a:solidFill>
              </a:rPr>
              <a:t>rd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 day of the Omer Count.  </a:t>
            </a:r>
            <a:br>
              <a:rPr lang="en-US" sz="2800" b="1" dirty="0" smtClean="0">
                <a:ln/>
                <a:solidFill>
                  <a:schemeClr val="accent3"/>
                </a:solidFill>
              </a:rPr>
            </a:br>
            <a:r>
              <a:rPr lang="en-US" sz="2800" b="1" dirty="0" smtClean="0">
                <a:ln/>
                <a:solidFill>
                  <a:schemeClr val="accent3"/>
                </a:solidFill>
              </a:rPr>
              <a:t>This day ALWAYS links back to Abib 16 as Wave Sheaf … </a:t>
            </a:r>
            <a:br>
              <a:rPr lang="en-US" sz="2800" b="1" dirty="0" smtClean="0">
                <a:ln/>
                <a:solidFill>
                  <a:schemeClr val="accent3"/>
                </a:solidFill>
              </a:rPr>
            </a:br>
            <a:r>
              <a:rPr lang="en-US" sz="2800" b="1" dirty="0" smtClean="0">
                <a:ln/>
                <a:solidFill>
                  <a:schemeClr val="accent3"/>
                </a:solidFill>
              </a:rPr>
              <a:t>even if it is not the true Wave Sheaf!</a:t>
            </a:r>
            <a:endParaRPr 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25360" y="6518275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>
                <a:solidFill>
                  <a:schemeClr val="tx1"/>
                </a:solidFill>
              </a:r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32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76400" y="0"/>
            <a:ext cx="7391400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Rashbi’s Death </a:t>
            </a:r>
            <a: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Changed the Correct Timing of </a:t>
            </a:r>
            <a:r>
              <a:rPr lang="en-US" sz="4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Wave Sheaf!</a:t>
            </a:r>
          </a:p>
        </p:txBody>
      </p:sp>
      <p:pic>
        <p:nvPicPr>
          <p:cNvPr id="4" name="Picture 3" descr="C:\Users\Rae\Desktop\omer 33 notepa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10" y="-76200"/>
            <a:ext cx="1825390" cy="16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657671"/>
            <a:ext cx="799250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Be willing to challenge every teaching </a:t>
            </a:r>
            <a:b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see if it links to a tradition!</a:t>
            </a:r>
            <a:endParaRPr lang="en-US" sz="1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330" y="1447800"/>
            <a:ext cx="8669644" cy="45550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2400" b="1" dirty="0" smtClean="0"/>
              <a:t>This </a:t>
            </a:r>
            <a:r>
              <a:rPr lang="en-CA" sz="2400" b="1" dirty="0"/>
              <a:t>is </a:t>
            </a:r>
            <a:r>
              <a:rPr lang="en-CA" sz="2400" b="1" dirty="0" smtClean="0"/>
              <a:t>how Wave Sheaf became permanently tied to </a:t>
            </a:r>
            <a:r>
              <a:rPr lang="en-CA" sz="2400" b="1" dirty="0"/>
              <a:t>Abib </a:t>
            </a:r>
            <a:r>
              <a:rPr lang="en-CA" sz="2400" b="1" dirty="0" smtClean="0"/>
              <a:t>16.  </a:t>
            </a:r>
          </a:p>
          <a:p>
            <a:r>
              <a:rPr lang="en-CA" sz="1200" b="1" dirty="0" smtClean="0"/>
              <a:t>  </a:t>
            </a:r>
          </a:p>
          <a:p>
            <a:r>
              <a:rPr lang="en-CA" sz="2400" b="1" dirty="0" smtClean="0"/>
              <a:t>In </a:t>
            </a:r>
            <a:r>
              <a:rPr lang="en-CA" sz="2400" b="1" dirty="0"/>
              <a:t>THAT YEAR</a:t>
            </a:r>
            <a:r>
              <a:rPr lang="en-CA" sz="2400" dirty="0"/>
              <a:t>,</a:t>
            </a:r>
            <a:r>
              <a:rPr lang="en-CA" sz="2400" b="1" dirty="0"/>
              <a:t> </a:t>
            </a:r>
            <a:r>
              <a:rPr lang="en-CA" sz="2400" b="1" u="sng" dirty="0" smtClean="0">
                <a:solidFill>
                  <a:srgbClr val="00B050"/>
                </a:solidFill>
              </a:rPr>
              <a:t>Wave Sheaf</a:t>
            </a:r>
            <a:r>
              <a:rPr lang="en-CA" sz="2400" b="1" dirty="0" smtClean="0"/>
              <a:t> </a:t>
            </a:r>
            <a:r>
              <a:rPr lang="en-CA" sz="2400" b="1" u="sng" dirty="0">
                <a:solidFill>
                  <a:srgbClr val="FF0000"/>
                </a:solidFill>
              </a:rPr>
              <a:t>c</a:t>
            </a:r>
            <a:r>
              <a:rPr lang="en-CA" sz="2400" b="1" u="sng" dirty="0" smtClean="0">
                <a:solidFill>
                  <a:srgbClr val="FF0000"/>
                </a:solidFill>
              </a:rPr>
              <a:t>ould </a:t>
            </a:r>
            <a:r>
              <a:rPr lang="en-CA" sz="2400" b="1" u="sng" dirty="0">
                <a:solidFill>
                  <a:srgbClr val="FF0000"/>
                </a:solidFill>
              </a:rPr>
              <a:t>have been</a:t>
            </a:r>
            <a:r>
              <a:rPr lang="en-CA" sz="2400" b="1" dirty="0">
                <a:solidFill>
                  <a:srgbClr val="00B050"/>
                </a:solidFill>
              </a:rPr>
              <a:t> </a:t>
            </a:r>
            <a:r>
              <a:rPr lang="en-CA" sz="2400" b="1" u="sng" dirty="0">
                <a:solidFill>
                  <a:srgbClr val="00B050"/>
                </a:solidFill>
              </a:rPr>
              <a:t>correctl</a:t>
            </a:r>
            <a:r>
              <a:rPr lang="en-CA" sz="2400" b="1" dirty="0">
                <a:solidFill>
                  <a:srgbClr val="00B050"/>
                </a:solidFill>
              </a:rPr>
              <a:t>y</a:t>
            </a:r>
            <a:r>
              <a:rPr lang="en-CA" sz="2400" b="1" u="sng" dirty="0">
                <a:solidFill>
                  <a:srgbClr val="00B050"/>
                </a:solidFill>
              </a:rPr>
              <a:t> located on Abib 16 – Sunda</a:t>
            </a:r>
            <a:r>
              <a:rPr lang="en-CA" sz="2400" b="1" dirty="0">
                <a:solidFill>
                  <a:srgbClr val="00B050"/>
                </a:solidFill>
              </a:rPr>
              <a:t>y,</a:t>
            </a:r>
            <a:r>
              <a:rPr lang="en-CA" sz="2400" b="1" dirty="0"/>
              <a:t> the first day of the week</a:t>
            </a:r>
            <a:r>
              <a:rPr lang="en-CA" sz="2400" b="1" dirty="0" smtClean="0"/>
              <a:t>.  When Wave Sheaf </a:t>
            </a:r>
            <a:br>
              <a:rPr lang="en-CA" sz="2400" b="1" dirty="0" smtClean="0"/>
            </a:br>
            <a:r>
              <a:rPr lang="en-CA" sz="2400" b="1" dirty="0" smtClean="0"/>
              <a:t>is married to Abib 16, it does not fall on the 1</a:t>
            </a:r>
            <a:r>
              <a:rPr lang="en-CA" sz="2400" b="1" baseline="30000" dirty="0" smtClean="0"/>
              <a:t>ST</a:t>
            </a:r>
            <a:r>
              <a:rPr lang="en-CA" sz="2400" b="1" dirty="0" smtClean="0"/>
              <a:t> cycle every year.</a:t>
            </a:r>
          </a:p>
          <a:p>
            <a:r>
              <a:rPr lang="en-CA" sz="1200" b="1" dirty="0" smtClean="0"/>
              <a:t>  </a:t>
            </a:r>
            <a:r>
              <a:rPr lang="en-CA" sz="2400" b="1" dirty="0" smtClean="0"/>
              <a:t/>
            </a:r>
            <a:br>
              <a:rPr lang="en-CA" sz="2400" b="1" dirty="0" smtClean="0"/>
            </a:br>
            <a:r>
              <a:rPr lang="en-CA" sz="2400" b="1" dirty="0" smtClean="0"/>
              <a:t>Since </a:t>
            </a:r>
            <a:r>
              <a:rPr lang="en-CA" sz="2400" b="1" dirty="0"/>
              <a:t>that time, </a:t>
            </a:r>
            <a:r>
              <a:rPr lang="en-CA" sz="2400" b="1" dirty="0">
                <a:solidFill>
                  <a:srgbClr val="FC6204"/>
                </a:solidFill>
              </a:rPr>
              <a:t>the 33 days are always counted back to </a:t>
            </a:r>
            <a:r>
              <a:rPr lang="en-CA" sz="2400" b="1" dirty="0" smtClean="0">
                <a:solidFill>
                  <a:srgbClr val="FC6204"/>
                </a:solidFill>
              </a:rPr>
              <a:t>the </a:t>
            </a:r>
            <a:r>
              <a:rPr lang="en-CA" sz="2400" b="1" dirty="0">
                <a:solidFill>
                  <a:srgbClr val="FC6204"/>
                </a:solidFill>
              </a:rPr>
              <a:t>date of Abib 16</a:t>
            </a:r>
            <a:r>
              <a:rPr lang="en-CA" sz="2400" b="1" dirty="0"/>
              <a:t> so that the </a:t>
            </a:r>
            <a:r>
              <a:rPr lang="en-CA" sz="2400" b="1" dirty="0" smtClean="0"/>
              <a:t>Rabbi’s </a:t>
            </a:r>
            <a:r>
              <a:rPr lang="en-CA" sz="2400" b="1" dirty="0"/>
              <a:t>death would </a:t>
            </a:r>
            <a:r>
              <a:rPr lang="en-CA" sz="2400" b="1" dirty="0" smtClean="0"/>
              <a:t>always </a:t>
            </a:r>
            <a:r>
              <a:rPr lang="en-CA" sz="2400" b="1" dirty="0"/>
              <a:t>be celebrated on the </a:t>
            </a:r>
            <a:r>
              <a:rPr lang="en-CA" sz="2400" b="1" cap="small" dirty="0"/>
              <a:t>18</a:t>
            </a:r>
            <a:r>
              <a:rPr lang="en-CA" sz="2400" b="1" cap="small" baseline="30000" dirty="0"/>
              <a:t>th</a:t>
            </a:r>
            <a:r>
              <a:rPr lang="en-CA" sz="2400" b="1" dirty="0"/>
              <a:t> day of the second month. </a:t>
            </a:r>
            <a:endParaRPr lang="en-CA" sz="2400" b="1" dirty="0" smtClean="0"/>
          </a:p>
          <a:p>
            <a:endParaRPr lang="en-CA" sz="1000" b="1" dirty="0"/>
          </a:p>
          <a:p>
            <a:pPr algn="ctr"/>
            <a:r>
              <a:rPr lang="en-CA" sz="2400" b="1" dirty="0">
                <a:solidFill>
                  <a:srgbClr val="FF0000"/>
                </a:solidFill>
              </a:rPr>
              <a:t>However, this event not only became a problem, </a:t>
            </a:r>
            <a:br>
              <a:rPr lang="en-CA" sz="2400" b="1" dirty="0">
                <a:solidFill>
                  <a:srgbClr val="FF0000"/>
                </a:solidFill>
              </a:rPr>
            </a:br>
            <a:r>
              <a:rPr lang="en-CA" sz="2400" b="1" dirty="0" smtClean="0">
                <a:solidFill>
                  <a:srgbClr val="FF0000"/>
                </a:solidFill>
              </a:rPr>
              <a:t>but is now a </a:t>
            </a:r>
            <a:r>
              <a:rPr lang="en-CA" sz="2400" b="1" dirty="0">
                <a:solidFill>
                  <a:srgbClr val="FF0000"/>
                </a:solidFill>
              </a:rPr>
              <a:t>widely accepted counterfeit, </a:t>
            </a:r>
            <a:r>
              <a:rPr lang="en-CA" sz="2400" b="1" dirty="0" smtClean="0">
                <a:solidFill>
                  <a:srgbClr val="FF0000"/>
                </a:solidFill>
              </a:rPr>
              <a:t/>
            </a:r>
            <a:br>
              <a:rPr lang="en-CA" sz="2400" b="1" dirty="0" smtClean="0">
                <a:solidFill>
                  <a:srgbClr val="FF0000"/>
                </a:solidFill>
              </a:rPr>
            </a:br>
            <a:r>
              <a:rPr lang="en-CA" sz="2400" b="1" dirty="0" smtClean="0">
                <a:solidFill>
                  <a:srgbClr val="FF0000"/>
                </a:solidFill>
              </a:rPr>
              <a:t>just </a:t>
            </a:r>
            <a:r>
              <a:rPr lang="en-CA" sz="2400" b="1" dirty="0">
                <a:solidFill>
                  <a:srgbClr val="FF0000"/>
                </a:solidFill>
              </a:rPr>
              <a:t>as sunset is </a:t>
            </a:r>
            <a:r>
              <a:rPr lang="en-CA" sz="2400" b="1" dirty="0" smtClean="0">
                <a:solidFill>
                  <a:srgbClr val="FF0000"/>
                </a:solidFill>
              </a:rPr>
              <a:t>a </a:t>
            </a:r>
            <a:r>
              <a:rPr lang="en-CA" sz="2400" b="1" dirty="0">
                <a:solidFill>
                  <a:srgbClr val="FF0000"/>
                </a:solidFill>
              </a:rPr>
              <a:t>counterfeit for creation’s day-start.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95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33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0" y="1819668"/>
            <a:ext cx="54864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CA" sz="2000" b="1" dirty="0" smtClean="0">
                <a:solidFill>
                  <a:srgbClr val="0070C0"/>
                </a:solidFill>
              </a:rPr>
              <a:t>This Jewish </a:t>
            </a:r>
            <a:r>
              <a:rPr lang="en-CA" sz="2000" b="1" dirty="0">
                <a:solidFill>
                  <a:srgbClr val="0070C0"/>
                </a:solidFill>
              </a:rPr>
              <a:t>holiday is not a Torah </a:t>
            </a:r>
            <a:r>
              <a:rPr lang="en-CA" sz="2000" b="1" dirty="0" smtClean="0">
                <a:solidFill>
                  <a:srgbClr val="0070C0"/>
                </a:solidFill>
              </a:rPr>
              <a:t>command.   </a:t>
            </a:r>
            <a:br>
              <a:rPr lang="en-CA" sz="2000" b="1" dirty="0" smtClean="0">
                <a:solidFill>
                  <a:srgbClr val="0070C0"/>
                </a:solidFill>
              </a:rPr>
            </a:br>
            <a:r>
              <a:rPr lang="en-CA" sz="2000" b="1" dirty="0" smtClean="0">
                <a:solidFill>
                  <a:srgbClr val="FC6204"/>
                </a:solidFill>
              </a:rPr>
              <a:t>It </a:t>
            </a:r>
            <a:r>
              <a:rPr lang="en-CA" sz="2000" b="1" dirty="0">
                <a:solidFill>
                  <a:srgbClr val="FC6204"/>
                </a:solidFill>
              </a:rPr>
              <a:t>is derived entirely from Rabbinic </a:t>
            </a:r>
            <a:r>
              <a:rPr lang="en-CA" sz="2000" b="1" dirty="0" smtClean="0">
                <a:solidFill>
                  <a:srgbClr val="FC6204"/>
                </a:solidFill>
              </a:rPr>
              <a:t/>
            </a:r>
            <a:br>
              <a:rPr lang="en-CA" sz="2000" b="1" dirty="0" smtClean="0">
                <a:solidFill>
                  <a:srgbClr val="FC6204"/>
                </a:solidFill>
              </a:rPr>
            </a:br>
            <a:r>
              <a:rPr lang="en-CA" sz="2000" b="1" dirty="0" smtClean="0">
                <a:solidFill>
                  <a:srgbClr val="FC6204"/>
                </a:solidFill>
              </a:rPr>
              <a:t>and </a:t>
            </a:r>
            <a:r>
              <a:rPr lang="en-CA" sz="2000" b="1" dirty="0">
                <a:solidFill>
                  <a:srgbClr val="FC6204"/>
                </a:solidFill>
              </a:rPr>
              <a:t>occultic </a:t>
            </a:r>
            <a:r>
              <a:rPr lang="en-CA" sz="2000" b="1" u="sng" dirty="0">
                <a:solidFill>
                  <a:srgbClr val="FC6204"/>
                </a:solidFill>
              </a:rPr>
              <a:t>tradition</a:t>
            </a:r>
            <a:r>
              <a:rPr lang="en-CA" b="1" dirty="0">
                <a:solidFill>
                  <a:srgbClr val="FC6204"/>
                </a:solidFill>
              </a:rPr>
              <a:t>. </a:t>
            </a:r>
            <a:r>
              <a:rPr lang="en-CA" b="1" dirty="0" smtClean="0">
                <a:solidFill>
                  <a:srgbClr val="FC6204"/>
                </a:solidFill>
              </a:rPr>
              <a:t/>
            </a:r>
            <a:br>
              <a:rPr lang="en-CA" b="1" dirty="0" smtClean="0">
                <a:solidFill>
                  <a:srgbClr val="FC6204"/>
                </a:solidFill>
              </a:rPr>
            </a:br>
            <a:endParaRPr lang="en-CA" sz="1200" b="1" dirty="0" smtClean="0">
              <a:solidFill>
                <a:srgbClr val="FC6204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CA" sz="2000" dirty="0" smtClean="0"/>
              <a:t>Everything about this celebration is linked to </a:t>
            </a:r>
            <a:br>
              <a:rPr lang="en-CA" sz="2000" dirty="0" smtClean="0"/>
            </a:br>
            <a:r>
              <a:rPr lang="en-CA" sz="2000" b="1" dirty="0" smtClean="0">
                <a:solidFill>
                  <a:srgbClr val="FC6204"/>
                </a:solidFill>
              </a:rPr>
              <a:t>the </a:t>
            </a:r>
            <a:r>
              <a:rPr lang="en-CA" sz="2000" b="1" dirty="0">
                <a:solidFill>
                  <a:srgbClr val="FC6204"/>
                </a:solidFill>
              </a:rPr>
              <a:t>mystical </a:t>
            </a:r>
            <a:r>
              <a:rPr lang="en-CA" sz="2000" b="1" dirty="0" smtClean="0">
                <a:solidFill>
                  <a:srgbClr val="FC6204"/>
                </a:solidFill>
              </a:rPr>
              <a:t>writings of Kabbalah</a:t>
            </a:r>
            <a:r>
              <a:rPr lang="en-CA" b="1" dirty="0" smtClean="0">
                <a:solidFill>
                  <a:srgbClr val="FC6204"/>
                </a:solidFill>
              </a:rPr>
              <a:t>. </a:t>
            </a:r>
            <a:endParaRPr lang="en-CA" dirty="0" smtClean="0">
              <a:solidFill>
                <a:srgbClr val="FC620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76200" y="76200"/>
            <a:ext cx="9220200" cy="1524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Should </a:t>
            </a:r>
            <a:r>
              <a:rPr lang="en-US" sz="440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Covenant Torah-Keepers</a:t>
            </a:r>
            <a:r>
              <a:rPr lang="en-US" sz="44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en-US" sz="44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4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Observe Lag </a:t>
            </a:r>
            <a:r>
              <a:rPr lang="en-US" sz="4400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Ba’Omer</a:t>
            </a:r>
            <a:r>
              <a:rPr lang="en-US" sz="44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815922"/>
            <a:ext cx="274947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No!</a:t>
            </a:r>
            <a:endParaRPr lang="en-US" sz="11500" b="1" cap="none" spc="0" dirty="0">
              <a:ln w="11430"/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67797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lvl="0" indent="-342900">
              <a:buAutoNum type="arabicPeriod" startAt="3"/>
            </a:pPr>
            <a:r>
              <a:rPr lang="en-CA" sz="2000" b="1" dirty="0" err="1" smtClean="0">
                <a:solidFill>
                  <a:srgbClr val="FC6204"/>
                </a:solidFill>
              </a:rPr>
              <a:t>Rashbi</a:t>
            </a:r>
            <a:r>
              <a:rPr lang="en-CA" sz="2000" b="1" dirty="0" smtClean="0">
                <a:solidFill>
                  <a:srgbClr val="FC6204"/>
                </a:solidFill>
              </a:rPr>
              <a:t> did </a:t>
            </a:r>
            <a:r>
              <a:rPr lang="en-CA" sz="2000" b="1" dirty="0">
                <a:solidFill>
                  <a:srgbClr val="FC6204"/>
                </a:solidFill>
              </a:rPr>
              <a:t>not acknowledge </a:t>
            </a:r>
            <a:r>
              <a:rPr lang="en-CA" sz="2000" b="1" dirty="0" smtClean="0">
                <a:solidFill>
                  <a:srgbClr val="0070C0"/>
                </a:solidFill>
              </a:rPr>
              <a:t>Yahusha</a:t>
            </a:r>
            <a:r>
              <a:rPr lang="en-CA" sz="2000" b="1" dirty="0" smtClean="0">
                <a:solidFill>
                  <a:srgbClr val="FC6204"/>
                </a:solidFill>
              </a:rPr>
              <a:t> </a:t>
            </a:r>
            <a:r>
              <a:rPr lang="en-CA" sz="2000" b="1" dirty="0">
                <a:solidFill>
                  <a:srgbClr val="FC6204"/>
                </a:solidFill>
              </a:rPr>
              <a:t>as the </a:t>
            </a:r>
            <a:r>
              <a:rPr lang="en-CA" sz="2000" b="1" dirty="0" smtClean="0">
                <a:solidFill>
                  <a:srgbClr val="FC6204"/>
                </a:solidFill>
              </a:rPr>
              <a:t>Messiah.</a:t>
            </a:r>
            <a:r>
              <a:rPr lang="en-CA" sz="2000" dirty="0" smtClean="0">
                <a:solidFill>
                  <a:srgbClr val="FC6204"/>
                </a:solidFill>
              </a:rPr>
              <a:t> </a:t>
            </a:r>
            <a:r>
              <a:rPr lang="en-CA" sz="2000" dirty="0"/>
              <a:t/>
            </a:r>
            <a:br>
              <a:rPr lang="en-CA" sz="2000" dirty="0"/>
            </a:br>
            <a:endParaRPr lang="en-CA" sz="2000" dirty="0" smtClean="0"/>
          </a:p>
          <a:p>
            <a:pPr marL="342900" lvl="0" indent="-342900">
              <a:buAutoNum type="arabicPeriod" startAt="3"/>
            </a:pPr>
            <a:r>
              <a:rPr lang="en-CA" sz="2000" b="1" dirty="0" smtClean="0">
                <a:solidFill>
                  <a:srgbClr val="FC6204"/>
                </a:solidFill>
              </a:rPr>
              <a:t>“Kabbalah” </a:t>
            </a:r>
            <a:r>
              <a:rPr lang="en-CA" sz="2000" b="1" dirty="0" smtClean="0"/>
              <a:t>is a deceptive system of thought that seduces people into denying that they are sinners in need of salvation.</a:t>
            </a:r>
            <a:r>
              <a:rPr lang="en-CA" sz="2000" dirty="0" smtClean="0"/>
              <a:t>   </a:t>
            </a:r>
            <a:br>
              <a:rPr lang="en-CA" sz="2000" dirty="0" smtClean="0"/>
            </a:br>
            <a:r>
              <a:rPr lang="en-CA" sz="2000" dirty="0" smtClean="0"/>
              <a:t>The </a:t>
            </a:r>
            <a:r>
              <a:rPr lang="en-CA" sz="2000" dirty="0" err="1" smtClean="0"/>
              <a:t>Kabbalist</a:t>
            </a:r>
            <a:r>
              <a:rPr lang="en-CA" sz="2000" dirty="0" smtClean="0"/>
              <a:t> believes each of us are essentially divine beings. </a:t>
            </a:r>
            <a:br>
              <a:rPr lang="en-CA" sz="2000" dirty="0" smtClean="0"/>
            </a:br>
            <a:endParaRPr lang="en-CA" sz="2000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en-CA" sz="2000" dirty="0" smtClean="0"/>
              <a:t>There is no need of any Saviour.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CA" sz="2000" dirty="0" smtClean="0"/>
              <a:t>Everyone is pure, and just needs to be enlightened </a:t>
            </a:r>
            <a:br>
              <a:rPr lang="en-CA" sz="2000" dirty="0" smtClean="0"/>
            </a:br>
            <a:r>
              <a:rPr lang="en-CA" sz="2000" dirty="0" smtClean="0"/>
              <a:t>(through the mystical worship of Lucifer).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446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>
                <a:solidFill>
                  <a:schemeClr val="bg1"/>
                </a:solidFill>
              </a:rPr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0"/>
            <a:ext cx="8534400" cy="22098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n/>
                <a:solidFill>
                  <a:schemeClr val="accent3"/>
                </a:solidFill>
              </a:rPr>
              <a:t>It is clear the traditional </a:t>
            </a:r>
            <a:r>
              <a:rPr lang="en-US" sz="3200" dirty="0" smtClean="0">
                <a:ln/>
                <a:solidFill>
                  <a:srgbClr val="00B050"/>
                </a:solidFill>
              </a:rPr>
              <a:t>Wave Sheaf </a:t>
            </a:r>
            <a:r>
              <a:rPr lang="en-US" sz="3200" dirty="0">
                <a:ln/>
                <a:solidFill>
                  <a:schemeClr val="accent3"/>
                </a:solidFill>
              </a:rPr>
              <a:t>linked to only </a:t>
            </a:r>
            <a:r>
              <a:rPr lang="en-US" sz="3200" dirty="0">
                <a:ln/>
                <a:solidFill>
                  <a:srgbClr val="FF0000"/>
                </a:solidFill>
              </a:rPr>
              <a:t>Abib 16 </a:t>
            </a:r>
            <a:r>
              <a:rPr lang="en-US" sz="3200" dirty="0">
                <a:ln/>
                <a:solidFill>
                  <a:schemeClr val="accent3"/>
                </a:solidFill>
              </a:rPr>
              <a:t>has strong ties to </a:t>
            </a:r>
            <a:r>
              <a:rPr lang="en-US" sz="3200" dirty="0">
                <a:ln/>
                <a:solidFill>
                  <a:srgbClr val="FF0000"/>
                </a:solidFill>
              </a:rPr>
              <a:t>Kabbalistic ways </a:t>
            </a:r>
            <a:r>
              <a:rPr lang="en-US" sz="3200" dirty="0">
                <a:ln/>
                <a:solidFill>
                  <a:schemeClr val="accent3"/>
                </a:solidFill>
              </a:rPr>
              <a:t>including </a:t>
            </a:r>
            <a:r>
              <a:rPr lang="en-US" sz="3200" dirty="0">
                <a:ln/>
                <a:solidFill>
                  <a:srgbClr val="FF0000"/>
                </a:solidFill>
              </a:rPr>
              <a:t>mysticism</a:t>
            </a:r>
            <a:r>
              <a:rPr lang="en-US" sz="3200" dirty="0">
                <a:ln/>
                <a:solidFill>
                  <a:schemeClr val="accent3"/>
                </a:solidFill>
              </a:rPr>
              <a:t> and all associated links </a:t>
            </a:r>
            <a:r>
              <a:rPr lang="en-US" sz="3200" dirty="0" smtClean="0">
                <a:ln/>
                <a:solidFill>
                  <a:schemeClr val="accent3"/>
                </a:solidFill>
              </a:rPr>
              <a:t/>
            </a:r>
            <a:br>
              <a:rPr lang="en-US" sz="3200" dirty="0" smtClean="0">
                <a:ln/>
                <a:solidFill>
                  <a:schemeClr val="accent3"/>
                </a:solidFill>
              </a:rPr>
            </a:br>
            <a:r>
              <a:rPr lang="en-US" sz="3200" dirty="0" smtClean="0">
                <a:ln/>
                <a:solidFill>
                  <a:schemeClr val="accent3"/>
                </a:solidFill>
              </a:rPr>
              <a:t>to the </a:t>
            </a:r>
            <a:r>
              <a:rPr lang="en-US" sz="3200" dirty="0" smtClean="0">
                <a:ln/>
                <a:solidFill>
                  <a:srgbClr val="FF0000"/>
                </a:solidFill>
              </a:rPr>
              <a:t>Jesuits</a:t>
            </a:r>
            <a:r>
              <a:rPr lang="en-US" sz="3200" dirty="0" smtClean="0">
                <a:ln/>
                <a:solidFill>
                  <a:schemeClr val="accent3"/>
                </a:solidFill>
              </a:rPr>
              <a:t> and </a:t>
            </a:r>
            <a:r>
              <a:rPr lang="en-US" sz="3200" dirty="0" smtClean="0">
                <a:ln/>
                <a:solidFill>
                  <a:srgbClr val="FF0000"/>
                </a:solidFill>
              </a:rPr>
              <a:t>secret societies!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4640" y="2057400"/>
            <a:ext cx="8534400" cy="49530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ln w="1143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</a:t>
            </a:r>
            <a:r>
              <a:rPr lang="en-US" sz="3200" dirty="0" smtClean="0">
                <a:ln w="1143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r>
              <a:rPr lang="en-US" sz="3200" cap="all" dirty="0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Why </a:t>
            </a:r>
            <a:r>
              <a:rPr lang="en-US" sz="3200" cap="all" dirty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are so many “so called” </a:t>
            </a:r>
            <a:br>
              <a:rPr lang="en-US" sz="3200" cap="all" dirty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3200" cap="all" dirty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Torah (Feast) Keepers </a:t>
            </a:r>
            <a:r>
              <a:rPr lang="en-US" sz="3200" cap="all" dirty="0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3200" cap="all" dirty="0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honoring </a:t>
            </a:r>
            <a: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Abib </a:t>
            </a: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 when this date is </a:t>
            </a:r>
            <a:b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widely connected to such mysticism? </a:t>
            </a:r>
          </a:p>
          <a:p>
            <a:endParaRPr lang="en-US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sz="32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sz="4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Maybe they just don’t know!  </a:t>
            </a:r>
            <a:r>
              <a:rPr lang="en-US" sz="3200" dirty="0" smtClean="0">
                <a:ln w="11430">
                  <a:solidFill>
                    <a:schemeClr val="accent5"/>
                  </a:solidFill>
                </a:ln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Let’s tell them! </a:t>
            </a:r>
          </a:p>
        </p:txBody>
      </p:sp>
      <p:sp>
        <p:nvSpPr>
          <p:cNvPr id="7" name="Sun 6"/>
          <p:cNvSpPr/>
          <p:nvPr/>
        </p:nvSpPr>
        <p:spPr>
          <a:xfrm>
            <a:off x="8602625" y="103262"/>
            <a:ext cx="410478" cy="38100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29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>
                <a:solidFill>
                  <a:schemeClr val="bg1"/>
                </a:solidFill>
              </a:rPr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4604" y="86360"/>
            <a:ext cx="8534400" cy="1208564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Lag </a:t>
            </a:r>
            <a:r>
              <a:rPr lang="en-US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Ba’Omer</a:t>
            </a: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definitely counterfeits </a:t>
            </a:r>
            <a:b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true meaning of Wave Sheaf!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9204" y="4495800"/>
            <a:ext cx="25795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solidFill>
                  <a:srgbClr val="00CC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Yes</a:t>
            </a:r>
            <a:r>
              <a:rPr lang="en-US" sz="9600" b="1" cap="none" spc="0" dirty="0" smtClean="0">
                <a:ln w="11430"/>
                <a:solidFill>
                  <a:srgbClr val="00CC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!</a:t>
            </a:r>
            <a:endParaRPr lang="en-US" sz="9600" b="1" cap="none" spc="0" dirty="0">
              <a:ln w="11430"/>
              <a:solidFill>
                <a:srgbClr val="00CC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0256" y="2514600"/>
            <a:ext cx="8534400" cy="1905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>
                <a:ln/>
                <a:solidFill>
                  <a:schemeClr val="accent3"/>
                </a:solidFill>
              </a:rPr>
              <a:t>Should honest Torah Keepers </a:t>
            </a:r>
            <a:br>
              <a:rPr lang="en-US" sz="4000" dirty="0" smtClean="0">
                <a:ln/>
                <a:solidFill>
                  <a:schemeClr val="accent3"/>
                </a:solidFill>
              </a:rPr>
            </a:br>
            <a:r>
              <a:rPr lang="en-US" sz="4000" dirty="0" smtClean="0">
                <a:ln/>
                <a:solidFill>
                  <a:schemeClr val="accent3"/>
                </a:solidFill>
              </a:rPr>
              <a:t>sever their connection to a yearly </a:t>
            </a:r>
            <a:br>
              <a:rPr lang="en-US" sz="4000" dirty="0" smtClean="0">
                <a:ln/>
                <a:solidFill>
                  <a:schemeClr val="accent3"/>
                </a:solidFill>
              </a:rPr>
            </a:br>
            <a:r>
              <a:rPr lang="en-US" sz="4000" dirty="0" smtClean="0">
                <a:ln/>
                <a:solidFill>
                  <a:schemeClr val="accent3"/>
                </a:solidFill>
              </a:rPr>
              <a:t>Abib 16 Wave Sheaf?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4912" y="1219200"/>
            <a:ext cx="8534400" cy="109982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Yahusha DID NOT ascend to heaven on any </a:t>
            </a:r>
            <a:br>
              <a:rPr lang="en-US" sz="32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day of the week </a:t>
            </a:r>
            <a:r>
              <a:rPr lang="en-US" sz="320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except for the 1</a:t>
            </a:r>
            <a:r>
              <a:rPr lang="en-US" sz="3200" baseline="3000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</a:t>
            </a:r>
            <a:r>
              <a:rPr lang="en-US" sz="320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cycle </a:t>
            </a:r>
            <a:r>
              <a:rPr lang="en-US" sz="240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[Sunday]</a:t>
            </a:r>
            <a:r>
              <a:rPr lang="en-US" sz="320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8481" y="4495800"/>
            <a:ext cx="52469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Absolutely!</a:t>
            </a:r>
            <a:endParaRPr lang="en-US" sz="72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8602625" y="103262"/>
            <a:ext cx="410478" cy="38100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211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36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067800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Does that mean the Wave Sheaf Festival is NEVER on Abib 16?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32480" y="1447800"/>
            <a:ext cx="5354320" cy="27238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000" b="1" dirty="0">
                <a:solidFill>
                  <a:srgbClr val="C00000"/>
                </a:solidFill>
              </a:rPr>
              <a:t>There is no rule that </a:t>
            </a:r>
            <a:r>
              <a:rPr lang="en-CA" sz="2000" b="1" dirty="0" smtClean="0">
                <a:solidFill>
                  <a:srgbClr val="C00000"/>
                </a:solidFill>
              </a:rPr>
              <a:t>Wave Sheaf </a:t>
            </a:r>
            <a:br>
              <a:rPr lang="en-CA" sz="2000" b="1" dirty="0" smtClean="0">
                <a:solidFill>
                  <a:srgbClr val="C00000"/>
                </a:solidFill>
              </a:rPr>
            </a:br>
            <a:r>
              <a:rPr lang="en-CA" sz="2000" b="1" dirty="0" smtClean="0">
                <a:solidFill>
                  <a:srgbClr val="C00000"/>
                </a:solidFill>
              </a:rPr>
              <a:t>can </a:t>
            </a:r>
            <a:r>
              <a:rPr lang="en-CA" sz="2000" b="1" dirty="0">
                <a:solidFill>
                  <a:srgbClr val="C00000"/>
                </a:solidFill>
              </a:rPr>
              <a:t>never occur </a:t>
            </a:r>
            <a:r>
              <a:rPr lang="en-CA" sz="2000" b="1" dirty="0" smtClean="0">
                <a:solidFill>
                  <a:srgbClr val="C00000"/>
                </a:solidFill>
              </a:rPr>
              <a:t>on </a:t>
            </a:r>
            <a:r>
              <a:rPr lang="en-CA" sz="2000" b="1" dirty="0">
                <a:solidFill>
                  <a:srgbClr val="C00000"/>
                </a:solidFill>
              </a:rPr>
              <a:t>Abib 16</a:t>
            </a:r>
            <a:r>
              <a:rPr lang="en-CA" sz="2000" dirty="0">
                <a:solidFill>
                  <a:srgbClr val="C00000"/>
                </a:solidFill>
              </a:rPr>
              <a:t>.  </a:t>
            </a:r>
            <a:endParaRPr lang="en-CA" sz="2000" dirty="0" smtClean="0">
              <a:solidFill>
                <a:srgbClr val="C00000"/>
              </a:solidFill>
            </a:endParaRPr>
          </a:p>
          <a:p>
            <a:endParaRPr lang="en-CA" sz="1100" dirty="0"/>
          </a:p>
          <a:p>
            <a:r>
              <a:rPr lang="en-CA" sz="2000" b="1" dirty="0">
                <a:solidFill>
                  <a:srgbClr val="FF0000"/>
                </a:solidFill>
              </a:rPr>
              <a:t>I</a:t>
            </a:r>
            <a:r>
              <a:rPr lang="en-CA" sz="2000" b="1" dirty="0" smtClean="0">
                <a:solidFill>
                  <a:srgbClr val="FF0000"/>
                </a:solidFill>
              </a:rPr>
              <a:t>f Passover is on Friday </a:t>
            </a:r>
            <a:r>
              <a:rPr lang="en-CA" sz="2000" b="1" dirty="0">
                <a:solidFill>
                  <a:srgbClr val="FF0000"/>
                </a:solidFill>
              </a:rPr>
              <a:t>Abib </a:t>
            </a:r>
            <a:r>
              <a:rPr lang="en-CA" sz="2000" b="1" dirty="0" smtClean="0">
                <a:solidFill>
                  <a:srgbClr val="FF0000"/>
                </a:solidFill>
              </a:rPr>
              <a:t>14 …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b="1" dirty="0" smtClean="0">
                <a:solidFill>
                  <a:srgbClr val="8C4C64"/>
                </a:solidFill>
              </a:rPr>
              <a:t>THEN:  Abib 15 is the 7</a:t>
            </a:r>
            <a:r>
              <a:rPr lang="en-CA" sz="2000" b="1" baseline="30000" dirty="0" smtClean="0">
                <a:solidFill>
                  <a:srgbClr val="8C4C64"/>
                </a:solidFill>
              </a:rPr>
              <a:t>th</a:t>
            </a:r>
            <a:r>
              <a:rPr lang="en-CA" sz="2000" b="1" dirty="0" smtClean="0">
                <a:solidFill>
                  <a:srgbClr val="8C4C64"/>
                </a:solidFill>
              </a:rPr>
              <a:t> Day Sabbath AND </a:t>
            </a:r>
            <a:br>
              <a:rPr lang="en-CA" sz="2000" b="1" dirty="0" smtClean="0">
                <a:solidFill>
                  <a:srgbClr val="8C4C64"/>
                </a:solidFill>
              </a:rPr>
            </a:br>
            <a:r>
              <a:rPr lang="en-CA" sz="2000" b="1" dirty="0" smtClean="0">
                <a:solidFill>
                  <a:srgbClr val="8C4C64"/>
                </a:solidFill>
              </a:rPr>
              <a:t>the Unleavened Bread Sabbath …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b="1" dirty="0" smtClean="0">
                <a:solidFill>
                  <a:srgbClr val="00B050"/>
                </a:solidFill>
              </a:rPr>
              <a:t>THEREFORE:  Abib </a:t>
            </a:r>
            <a:r>
              <a:rPr lang="en-CA" sz="2000" b="1" dirty="0">
                <a:solidFill>
                  <a:srgbClr val="00B050"/>
                </a:solidFill>
              </a:rPr>
              <a:t>16 </a:t>
            </a:r>
            <a:r>
              <a:rPr lang="en-CA" sz="2000" b="1" dirty="0" smtClean="0">
                <a:solidFill>
                  <a:srgbClr val="00B050"/>
                </a:solidFill>
              </a:rPr>
              <a:t>celebrates Wave Sheaf </a:t>
            </a:r>
            <a:br>
              <a:rPr lang="en-CA" sz="2000" b="1" dirty="0" smtClean="0">
                <a:solidFill>
                  <a:srgbClr val="00B050"/>
                </a:solidFill>
              </a:rPr>
            </a:br>
            <a:r>
              <a:rPr lang="en-C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(on the </a:t>
            </a:r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“day after the weekly Sabbath” </a:t>
            </a:r>
            <a:r>
              <a:rPr lang="en-C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C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C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 given in Scripture).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1878687"/>
            <a:ext cx="274947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No!</a:t>
            </a:r>
            <a:endParaRPr lang="en-US" sz="11500" b="1" cap="none" spc="0" dirty="0">
              <a:ln w="11430"/>
              <a:solidFill>
                <a:srgbClr val="00B05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998" y="4161463"/>
            <a:ext cx="8447602" cy="24160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2000" b="1" dirty="0">
                <a:solidFill>
                  <a:srgbClr val="C00000"/>
                </a:solidFill>
              </a:rPr>
              <a:t>M</a:t>
            </a:r>
            <a:r>
              <a:rPr lang="en-CA" sz="2000" b="1" dirty="0" smtClean="0">
                <a:solidFill>
                  <a:srgbClr val="C00000"/>
                </a:solidFill>
              </a:rPr>
              <a:t>any Feast-keepers and ministries have Wave Sheaf </a:t>
            </a:r>
            <a:r>
              <a:rPr lang="en-CA" sz="2000" b="1" u="sng" dirty="0" smtClean="0">
                <a:solidFill>
                  <a:srgbClr val="00B050"/>
                </a:solidFill>
              </a:rPr>
              <a:t>married</a:t>
            </a:r>
            <a:r>
              <a:rPr lang="en-CA" sz="2000" b="1" dirty="0" smtClean="0">
                <a:solidFill>
                  <a:srgbClr val="C00000"/>
                </a:solidFill>
              </a:rPr>
              <a:t> to Abib 16.  </a:t>
            </a:r>
            <a:endParaRPr lang="en-CA" sz="1100" b="1" dirty="0" smtClean="0"/>
          </a:p>
          <a:p>
            <a:r>
              <a:rPr lang="en-CA" sz="2000" b="1" dirty="0" smtClean="0">
                <a:solidFill>
                  <a:srgbClr val="0070C0"/>
                </a:solidFill>
              </a:rPr>
              <a:t>It behoves </a:t>
            </a:r>
            <a:r>
              <a:rPr lang="en-CA" sz="2000" b="1" dirty="0">
                <a:solidFill>
                  <a:srgbClr val="0070C0"/>
                </a:solidFill>
              </a:rPr>
              <a:t>us to wonder </a:t>
            </a:r>
            <a:r>
              <a:rPr lang="en-CA" sz="2000" b="1" dirty="0" smtClean="0">
                <a:solidFill>
                  <a:srgbClr val="0070C0"/>
                </a:solidFill>
              </a:rPr>
              <a:t>how they missed the clear instructions </a:t>
            </a:r>
            <a:br>
              <a:rPr lang="en-CA" sz="2000" b="1" dirty="0" smtClean="0">
                <a:solidFill>
                  <a:srgbClr val="0070C0"/>
                </a:solidFill>
              </a:rPr>
            </a:br>
            <a:r>
              <a:rPr lang="en-CA" sz="2000" b="1" dirty="0" smtClean="0">
                <a:solidFill>
                  <a:srgbClr val="0070C0"/>
                </a:solidFill>
              </a:rPr>
              <a:t>from the Torah.  The result?  </a:t>
            </a:r>
          </a:p>
          <a:p>
            <a:endParaRPr lang="en-CA" sz="1100" b="1" dirty="0"/>
          </a:p>
          <a:p>
            <a:r>
              <a:rPr lang="en-CA" sz="2000" b="1" dirty="0" smtClean="0">
                <a:solidFill>
                  <a:schemeClr val="tx2"/>
                </a:solidFill>
              </a:rPr>
              <a:t>Wave Sheaf </a:t>
            </a:r>
            <a:r>
              <a:rPr lang="en-CA" sz="2000" b="1" dirty="0">
                <a:solidFill>
                  <a:schemeClr val="tx2"/>
                </a:solidFill>
              </a:rPr>
              <a:t>on Abib </a:t>
            </a:r>
            <a:r>
              <a:rPr lang="en-CA" sz="2000" b="1" dirty="0" smtClean="0">
                <a:solidFill>
                  <a:schemeClr val="tx2"/>
                </a:solidFill>
              </a:rPr>
              <a:t>16 becomes </a:t>
            </a:r>
            <a:r>
              <a:rPr lang="en-CA" sz="2000" b="1" dirty="0">
                <a:solidFill>
                  <a:schemeClr val="tx2"/>
                </a:solidFill>
              </a:rPr>
              <a:t>a </a:t>
            </a:r>
            <a:r>
              <a:rPr lang="en-CA" sz="2000" b="1" dirty="0"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floating date</a:t>
            </a:r>
            <a:r>
              <a:rPr lang="en-CA" sz="2000" b="1" dirty="0">
                <a:solidFill>
                  <a:schemeClr val="tx2"/>
                </a:solidFill>
              </a:rPr>
              <a:t> on the </a:t>
            </a:r>
            <a:r>
              <a:rPr lang="en-CA" sz="2000" b="1" dirty="0" smtClean="0">
                <a:solidFill>
                  <a:schemeClr val="tx2"/>
                </a:solidFill>
              </a:rPr>
              <a:t>calendar </a:t>
            </a:r>
            <a:br>
              <a:rPr lang="en-CA" sz="2000" b="1" dirty="0" smtClean="0">
                <a:solidFill>
                  <a:schemeClr val="tx2"/>
                </a:solidFill>
              </a:rPr>
            </a:br>
            <a:r>
              <a:rPr lang="en-CA" sz="2000" b="1" dirty="0" smtClean="0">
                <a:solidFill>
                  <a:schemeClr val="tx2"/>
                </a:solidFill>
              </a:rPr>
              <a:t>demanding </a:t>
            </a:r>
            <a:r>
              <a:rPr lang="en-CA" sz="2000" b="1" dirty="0">
                <a:solidFill>
                  <a:schemeClr val="tx2"/>
                </a:solidFill>
              </a:rPr>
              <a:t>Pentecost </a:t>
            </a:r>
            <a:r>
              <a:rPr lang="en-CA" sz="2000" b="1" dirty="0" smtClean="0">
                <a:solidFill>
                  <a:schemeClr val="tx2"/>
                </a:solidFill>
              </a:rPr>
              <a:t>is also </a:t>
            </a:r>
            <a:r>
              <a:rPr lang="en-CA" sz="2000" b="1" dirty="0">
                <a:solidFill>
                  <a:schemeClr val="tx2"/>
                </a:solidFill>
              </a:rPr>
              <a:t>allocated to a </a:t>
            </a:r>
            <a:r>
              <a:rPr lang="en-CA" sz="2000" b="1" dirty="0"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floating date</a:t>
            </a:r>
            <a:r>
              <a:rPr lang="en-CA" sz="2000" b="1" dirty="0">
                <a:solidFill>
                  <a:schemeClr val="tx2"/>
                </a:solidFill>
              </a:rPr>
              <a:t>.  </a:t>
            </a:r>
            <a:r>
              <a:rPr lang="en-CA" sz="2000" b="1" dirty="0" smtClean="0">
                <a:solidFill>
                  <a:schemeClr val="tx2"/>
                </a:solidFill>
              </a:rPr>
              <a:t/>
            </a:r>
            <a:br>
              <a:rPr lang="en-CA" sz="2000" b="1" dirty="0" smtClean="0">
                <a:solidFill>
                  <a:schemeClr val="tx2"/>
                </a:solidFill>
              </a:rPr>
            </a:br>
            <a:r>
              <a:rPr lang="en-CA" sz="2000" b="1" u="sng" dirty="0" smtClean="0">
                <a:solidFill>
                  <a:schemeClr val="tx2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On the next slide</a:t>
            </a:r>
            <a:r>
              <a:rPr lang="en-CA" sz="2000" b="1" dirty="0" smtClean="0">
                <a:solidFill>
                  <a:schemeClr val="tx2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:  </a:t>
            </a:r>
            <a:r>
              <a:rPr lang="en-CA" sz="2000" b="1" dirty="0" smtClean="0">
                <a:solidFill>
                  <a:schemeClr val="tx2"/>
                </a:solidFill>
              </a:rPr>
              <a:t>Let’s examine </a:t>
            </a:r>
            <a:r>
              <a:rPr lang="en-CA" sz="2000" b="1" dirty="0">
                <a:solidFill>
                  <a:schemeClr val="tx2"/>
                </a:solidFill>
              </a:rPr>
              <a:t>a calendar from a Christian Feast </a:t>
            </a:r>
            <a:r>
              <a:rPr lang="en-CA" sz="2000" b="1" dirty="0" smtClean="0">
                <a:solidFill>
                  <a:schemeClr val="tx2"/>
                </a:solidFill>
              </a:rPr>
              <a:t/>
            </a:r>
            <a:br>
              <a:rPr lang="en-CA" sz="2000" b="1" dirty="0" smtClean="0">
                <a:solidFill>
                  <a:schemeClr val="tx2"/>
                </a:solidFill>
              </a:rPr>
            </a:br>
            <a:r>
              <a:rPr lang="en-CA" sz="2000" b="1" dirty="0" smtClean="0">
                <a:solidFill>
                  <a:schemeClr val="tx2"/>
                </a:solidFill>
              </a:rPr>
              <a:t>ministry </a:t>
            </a:r>
            <a:r>
              <a:rPr lang="en-CA" sz="2000" b="1" dirty="0">
                <a:solidFill>
                  <a:schemeClr val="tx2"/>
                </a:solidFill>
              </a:rPr>
              <a:t>with their </a:t>
            </a:r>
            <a:r>
              <a:rPr lang="en-CA" sz="2000" b="1" dirty="0" smtClean="0">
                <a:solidFill>
                  <a:schemeClr val="tx2"/>
                </a:solidFill>
              </a:rPr>
              <a:t>Wave Sheaf/Firstfruits Festival married to Abib 16.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9" name="TextBox 29"/>
          <p:cNvSpPr txBox="1"/>
          <p:nvPr/>
        </p:nvSpPr>
        <p:spPr>
          <a:xfrm>
            <a:off x="8371867" y="708809"/>
            <a:ext cx="436934" cy="1630382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txBody>
          <a:bodyPr vert="horz" wrap="square" rtlCol="0">
            <a:spAutoFit/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</a:t>
            </a:r>
            <a:endParaRPr lang="en-US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31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280" y="1600200"/>
            <a:ext cx="4191000" cy="29854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 Question is: </a:t>
            </a:r>
            <a:r>
              <a:rPr lang="en-C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C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C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en-C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CA" sz="2800" b="1" dirty="0" smtClean="0">
                <a:solidFill>
                  <a:srgbClr val="8C4C64"/>
                </a:solidFill>
              </a:rPr>
              <a:t>How </a:t>
            </a:r>
            <a:r>
              <a:rPr lang="en-CA" sz="2800" b="1" dirty="0">
                <a:solidFill>
                  <a:srgbClr val="8C4C64"/>
                </a:solidFill>
              </a:rPr>
              <a:t>will the following Christian Feast Calendar </a:t>
            </a:r>
            <a:r>
              <a:rPr lang="en-CA" sz="2800" b="1" dirty="0" smtClean="0">
                <a:solidFill>
                  <a:srgbClr val="8C4C64"/>
                </a:solidFill>
              </a:rPr>
              <a:t>compare to the </a:t>
            </a:r>
            <a:r>
              <a:rPr lang="en-CA" sz="2800" b="1" dirty="0">
                <a:solidFill>
                  <a:srgbClr val="8C4C64"/>
                </a:solidFill>
              </a:rPr>
              <a:t>traditional Jewish calendar for 2015? </a:t>
            </a:r>
            <a:r>
              <a:rPr lang="en-CA" sz="2800" b="1" dirty="0" smtClean="0">
                <a:solidFill>
                  <a:srgbClr val="8C4C64"/>
                </a:solidFill>
              </a:rPr>
              <a:t> </a:t>
            </a:r>
            <a:endParaRPr lang="en-US" sz="2800" b="1" dirty="0">
              <a:solidFill>
                <a:srgbClr val="8C4C64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0320" y="0"/>
            <a:ext cx="9260840" cy="86007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Christian Calendar for Wave Sheaf </a:t>
            </a:r>
          </a:p>
        </p:txBody>
      </p:sp>
      <p:pic>
        <p:nvPicPr>
          <p:cNvPr id="12292" name="Picture 4" descr="C:\Users\Rae\Desktop\slide 72 april onl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5322" y="914400"/>
            <a:ext cx="4668838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20320" y="4800600"/>
            <a:ext cx="9240520" cy="1077218"/>
          </a:xfrm>
          <a:prstGeom prst="rect">
            <a:avLst/>
          </a:prstGeom>
          <a:solidFill>
            <a:srgbClr val="006C31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3"/>
                </a:solidFill>
                <a:effectLst/>
              </a:rPr>
              <a:t>Day One of the Omer Count begins at sunset on Sunday Apr 5</a:t>
            </a:r>
            <a:r>
              <a:rPr lang="en-US" sz="3200" b="1" cap="none" spc="0" baseline="30000" dirty="0" smtClean="0">
                <a:ln/>
                <a:solidFill>
                  <a:schemeClr val="accent3"/>
                </a:solidFill>
                <a:effectLst/>
              </a:rPr>
              <a:t>th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.  Wave Sheaf is Monday Apr 6</a:t>
            </a:r>
            <a:r>
              <a:rPr lang="en-US" sz="3200" b="1" baseline="30000" dirty="0" smtClean="0">
                <a:ln/>
                <a:solidFill>
                  <a:schemeClr val="accent3"/>
                </a:solidFill>
              </a:rPr>
              <a:t>th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. 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4224" y="6400800"/>
            <a:ext cx="685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37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8280" y="5934968"/>
            <a:ext cx="86309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400" dirty="0" smtClean="0"/>
              <a:t>Will </a:t>
            </a:r>
            <a:r>
              <a:rPr lang="en-CA" sz="2400" b="1" dirty="0">
                <a:solidFill>
                  <a:srgbClr val="FF0000"/>
                </a:solidFill>
              </a:rPr>
              <a:t>Day 33 of the Omer Count </a:t>
            </a:r>
            <a:r>
              <a:rPr lang="en-CA" sz="2400" dirty="0"/>
              <a:t>land on </a:t>
            </a:r>
            <a:r>
              <a:rPr lang="en-CA" sz="2400" dirty="0" smtClean="0"/>
              <a:t>Thursday </a:t>
            </a:r>
            <a:r>
              <a:rPr lang="en-CA" sz="2400" b="1" dirty="0" smtClean="0">
                <a:solidFill>
                  <a:srgbClr val="FF0000"/>
                </a:solidFill>
              </a:rPr>
              <a:t>May </a:t>
            </a:r>
            <a:r>
              <a:rPr lang="en-CA" sz="2400" b="1" dirty="0">
                <a:solidFill>
                  <a:srgbClr val="FF0000"/>
                </a:solidFill>
              </a:rPr>
              <a:t>7, 2015 </a:t>
            </a:r>
            <a:r>
              <a:rPr lang="en-CA" sz="2400" dirty="0" smtClean="0"/>
              <a:t>exactly </a:t>
            </a:r>
            <a:r>
              <a:rPr lang="en-CA" sz="2400" b="1" dirty="0">
                <a:solidFill>
                  <a:srgbClr val="FF0000"/>
                </a:solidFill>
              </a:rPr>
              <a:t>like </a:t>
            </a:r>
            <a:r>
              <a:rPr lang="en-CA" sz="2400" b="1" dirty="0" smtClean="0">
                <a:solidFill>
                  <a:srgbClr val="FF0000"/>
                </a:solidFill>
              </a:rPr>
              <a:t>the </a:t>
            </a:r>
            <a:r>
              <a:rPr lang="en-CA" sz="2400" b="1" dirty="0">
                <a:solidFill>
                  <a:srgbClr val="FF0000"/>
                </a:solidFill>
              </a:rPr>
              <a:t>Jewish calendar?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485322" y="2819400"/>
            <a:ext cx="620078" cy="38100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95445" y="2819400"/>
            <a:ext cx="685800" cy="17662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1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4" grpId="1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480" y="194503"/>
            <a:ext cx="4211320" cy="64940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Answer: </a:t>
            </a:r>
            <a:endParaRPr lang="en-C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C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en-C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C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C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C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C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C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b="1" dirty="0" smtClean="0">
                <a:solidFill>
                  <a:srgbClr val="FC6204"/>
                </a:solidFill>
              </a:rPr>
              <a:t>Christian </a:t>
            </a:r>
            <a:r>
              <a:rPr lang="en-CA" b="1" dirty="0">
                <a:solidFill>
                  <a:srgbClr val="FC6204"/>
                </a:solidFill>
              </a:rPr>
              <a:t>Feast </a:t>
            </a:r>
            <a:r>
              <a:rPr lang="en-CA" b="1" dirty="0" smtClean="0">
                <a:solidFill>
                  <a:srgbClr val="FC6204"/>
                </a:solidFill>
              </a:rPr>
              <a:t>Keepers </a:t>
            </a:r>
            <a:r>
              <a:rPr lang="en-CA" b="1" dirty="0">
                <a:solidFill>
                  <a:srgbClr val="FC6204"/>
                </a:solidFill>
              </a:rPr>
              <a:t>that follow this Jewish calendar </a:t>
            </a:r>
            <a:r>
              <a:rPr lang="en-CA" b="1" dirty="0" smtClean="0">
                <a:solidFill>
                  <a:srgbClr val="FC6204"/>
                </a:solidFill>
              </a:rPr>
              <a:t>likely do not know the 33</a:t>
            </a:r>
            <a:r>
              <a:rPr lang="en-CA" b="1" baseline="30000" dirty="0" smtClean="0">
                <a:solidFill>
                  <a:srgbClr val="FC6204"/>
                </a:solidFill>
              </a:rPr>
              <a:t>RD</a:t>
            </a:r>
            <a:r>
              <a:rPr lang="en-CA" b="1" dirty="0" smtClean="0">
                <a:solidFill>
                  <a:srgbClr val="FC6204"/>
                </a:solidFill>
              </a:rPr>
              <a:t> day of the Omer count pays respect to the great </a:t>
            </a:r>
            <a:r>
              <a:rPr lang="en-CA" b="1" dirty="0">
                <a:solidFill>
                  <a:srgbClr val="FC6204"/>
                </a:solidFill>
              </a:rPr>
              <a:t>mystic </a:t>
            </a:r>
            <a:r>
              <a:rPr lang="en-CA" b="1" dirty="0" smtClean="0">
                <a:solidFill>
                  <a:srgbClr val="FC6204"/>
                </a:solidFill>
              </a:rPr>
              <a:t>sage </a:t>
            </a:r>
            <a:r>
              <a:rPr lang="en-CA" b="1" dirty="0" err="1" smtClean="0">
                <a:solidFill>
                  <a:srgbClr val="FC6204"/>
                </a:solidFill>
              </a:rPr>
              <a:t>Rashbi</a:t>
            </a:r>
            <a:r>
              <a:rPr lang="en-CA" b="1" dirty="0">
                <a:solidFill>
                  <a:srgbClr val="FC6204"/>
                </a:solidFill>
              </a:rPr>
              <a:t>!</a:t>
            </a:r>
            <a:r>
              <a:rPr lang="en-CA" b="1" dirty="0" smtClean="0">
                <a:solidFill>
                  <a:srgbClr val="FC6204"/>
                </a:solidFill>
              </a:rPr>
              <a:t> </a:t>
            </a:r>
            <a:endParaRPr lang="en-CA" sz="1400" dirty="0" smtClean="0"/>
          </a:p>
          <a:p>
            <a:r>
              <a:rPr lang="en-CA" sz="1400" dirty="0" smtClean="0"/>
              <a:t> </a:t>
            </a:r>
            <a:br>
              <a:rPr lang="en-CA" sz="1400" dirty="0" smtClean="0"/>
            </a:br>
            <a:r>
              <a:rPr lang="en-C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When they find out, perhaps they will celebrate the Wave Sheaf/Firstfruits festival according to 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instructions of Moses and Joshua.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5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5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5510" y="685800"/>
            <a:ext cx="4211320" cy="3048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This Christian Feast</a:t>
            </a:r>
          </a:p>
          <a:p>
            <a:r>
              <a:rPr lang="en-US" sz="3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Calendar does</a:t>
            </a:r>
          </a:p>
          <a:p>
            <a:r>
              <a:rPr lang="en-US" sz="3200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sz="3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avor 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Lag </a:t>
            </a:r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Ba’Omer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which begins at </a:t>
            </a:r>
            <a:br>
              <a:rPr lang="en-US" sz="28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8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sunset on May 6</a:t>
            </a:r>
            <a:r>
              <a:rPr lang="en-US" sz="2800" spc="50" baseline="3000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</a:t>
            </a:r>
            <a:r>
              <a:rPr lang="en-US" sz="28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  <a:p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May 7</a:t>
            </a:r>
            <a:r>
              <a:rPr lang="en-US" sz="2800" cap="all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is the 33</a:t>
            </a:r>
            <a:r>
              <a:rPr lang="en-US" sz="2800" cap="all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rd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day.</a:t>
            </a:r>
          </a:p>
        </p:txBody>
      </p:sp>
      <p:pic>
        <p:nvPicPr>
          <p:cNvPr id="12291" name="Picture 3" descr="C:\Users\Rae\Desktop\slide 72 betv cal 2015 edi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050" y="5189"/>
            <a:ext cx="4667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4224" y="6400800"/>
            <a:ext cx="685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38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99930" y="4578096"/>
            <a:ext cx="685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6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8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0099" y="1524000"/>
            <a:ext cx="8447602" cy="53091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en-CA" sz="2000" b="1" dirty="0" smtClean="0">
                <a:solidFill>
                  <a:srgbClr val="0070C0"/>
                </a:solidFill>
              </a:rPr>
              <a:t>“</a:t>
            </a:r>
            <a:r>
              <a:rPr lang="en-CA" sz="2000" b="1" dirty="0">
                <a:solidFill>
                  <a:srgbClr val="0070C0"/>
                </a:solidFill>
              </a:rPr>
              <a:t>Actually the legislation for the bringing of the ‘Omer, the first sheaf of the new, annual crop, is recorded in only one passage of the entire Pentateuch, Lev. 23:9-16 …  </a:t>
            </a:r>
            <a:r>
              <a:rPr lang="en-CA" sz="2000" b="1" dirty="0">
                <a:solidFill>
                  <a:srgbClr val="7030A0"/>
                </a:solidFill>
              </a:rPr>
              <a:t>This legislation provides that the ‘Omer is to be waved before Yahweh by the priest upon the day following the Sabbath …  </a:t>
            </a:r>
            <a:r>
              <a:rPr lang="en-CA" sz="2000" b="1" dirty="0">
                <a:solidFill>
                  <a:srgbClr val="C00000"/>
                </a:solidFill>
              </a:rPr>
              <a:t>The basic difficulty here is the determination of the precise dating implicit in the term, “the day after the Sabbath.” 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70C0"/>
                </a:solidFill>
              </a:rPr>
              <a:t>The</a:t>
            </a:r>
            <a:r>
              <a:rPr lang="en-CA" sz="2000" b="1" dirty="0">
                <a:solidFill>
                  <a:srgbClr val="FC6204"/>
                </a:solidFill>
              </a:rPr>
              <a:t> </a:t>
            </a:r>
            <a:r>
              <a:rPr lang="en-CA" sz="2000" b="1" u="sng" dirty="0">
                <a:solidFill>
                  <a:srgbClr val="00B050"/>
                </a:solidFill>
              </a:rPr>
              <a:t>customar</a:t>
            </a:r>
            <a:r>
              <a:rPr lang="en-CA" sz="2000" b="1" dirty="0">
                <a:solidFill>
                  <a:srgbClr val="00B050"/>
                </a:solidFill>
              </a:rPr>
              <a:t>y</a:t>
            </a:r>
            <a:r>
              <a:rPr lang="en-CA" sz="2000" b="1" u="sng" dirty="0">
                <a:solidFill>
                  <a:srgbClr val="00B050"/>
                </a:solidFill>
              </a:rPr>
              <a:t> inter</a:t>
            </a:r>
            <a:r>
              <a:rPr lang="en-CA" sz="2000" b="1" dirty="0">
                <a:solidFill>
                  <a:srgbClr val="00B050"/>
                </a:solidFill>
              </a:rPr>
              <a:t>p</a:t>
            </a:r>
            <a:r>
              <a:rPr lang="en-CA" sz="2000" b="1" u="sng" dirty="0">
                <a:solidFill>
                  <a:srgbClr val="00B050"/>
                </a:solidFill>
              </a:rPr>
              <a:t>retation</a:t>
            </a:r>
            <a:r>
              <a:rPr lang="en-CA" sz="2000" b="1" dirty="0">
                <a:solidFill>
                  <a:srgbClr val="00B050"/>
                </a:solidFill>
              </a:rPr>
              <a:t>, </a:t>
            </a:r>
            <a:r>
              <a:rPr lang="en-CA" sz="2000" b="1" dirty="0">
                <a:solidFill>
                  <a:srgbClr val="0070C0"/>
                </a:solidFill>
              </a:rPr>
              <a:t>accepted by most present-day biblical scholars, is </a:t>
            </a:r>
            <a:r>
              <a:rPr lang="en-CA" sz="2000" b="1" u="sng" dirty="0">
                <a:solidFill>
                  <a:srgbClr val="0070C0"/>
                </a:solidFill>
              </a:rPr>
              <a:t>that the Sabbath here is the Sabbath which falls within the week of the Passover-</a:t>
            </a:r>
            <a:r>
              <a:rPr lang="en-CA" sz="2000" b="1" u="sng" dirty="0" err="1">
                <a:solidFill>
                  <a:srgbClr val="0070C0"/>
                </a:solidFill>
              </a:rPr>
              <a:t>Massot</a:t>
            </a:r>
            <a:r>
              <a:rPr lang="en-CA" sz="2000" b="1" u="sng" dirty="0">
                <a:solidFill>
                  <a:srgbClr val="0070C0"/>
                </a:solidFill>
              </a:rPr>
              <a:t> Festival</a:t>
            </a:r>
            <a:r>
              <a:rPr lang="en-CA" sz="2000" b="1" dirty="0">
                <a:solidFill>
                  <a:srgbClr val="0070C0"/>
                </a:solidFill>
              </a:rPr>
              <a:t>.  </a:t>
            </a:r>
            <a:r>
              <a:rPr lang="en-CA" sz="2000" b="1" dirty="0" smtClean="0"/>
              <a:t>Such </a:t>
            </a:r>
            <a:r>
              <a:rPr lang="en-CA" sz="2000" b="1" dirty="0"/>
              <a:t>too was the interpretation given of old to this term by three quite ancient Jewish sects, the Samaritans, the </a:t>
            </a:r>
            <a:r>
              <a:rPr lang="en-CA" sz="2000" b="1" dirty="0" err="1"/>
              <a:t>Boethusians</a:t>
            </a:r>
            <a:r>
              <a:rPr lang="en-CA" sz="2000" b="1" dirty="0"/>
              <a:t> and the </a:t>
            </a:r>
            <a:r>
              <a:rPr lang="en-CA" sz="2000" b="1" dirty="0" err="1"/>
              <a:t>Karaites</a:t>
            </a:r>
            <a:r>
              <a:rPr lang="en-CA" sz="2000" b="1" dirty="0"/>
              <a:t>.</a:t>
            </a:r>
            <a:r>
              <a:rPr lang="en-CA" sz="2000" dirty="0"/>
              <a:t>  </a:t>
            </a:r>
            <a:r>
              <a:rPr lang="en-CA" sz="2000" b="1" dirty="0">
                <a:solidFill>
                  <a:srgbClr val="0070C0"/>
                </a:solidFill>
              </a:rPr>
              <a:t>This would imply, of course that the day of </a:t>
            </a:r>
            <a:r>
              <a:rPr lang="en-CA" sz="2000" b="1" dirty="0" smtClean="0">
                <a:solidFill>
                  <a:srgbClr val="0070C0"/>
                </a:solidFill>
              </a:rPr>
              <a:t>bringing </a:t>
            </a:r>
            <a:r>
              <a:rPr lang="en-CA" sz="2000" b="1" dirty="0">
                <a:solidFill>
                  <a:srgbClr val="0070C0"/>
                </a:solidFill>
              </a:rPr>
              <a:t>the ‘Omer was </a:t>
            </a:r>
            <a:r>
              <a:rPr lang="en-CA" sz="2000" b="1" u="sng" dirty="0">
                <a:solidFill>
                  <a:srgbClr val="0070C0"/>
                </a:solidFill>
              </a:rPr>
              <a:t>alwa</a:t>
            </a:r>
            <a:r>
              <a:rPr lang="en-CA" sz="2000" b="1" dirty="0">
                <a:solidFill>
                  <a:srgbClr val="0070C0"/>
                </a:solidFill>
              </a:rPr>
              <a:t>y</a:t>
            </a:r>
            <a:r>
              <a:rPr lang="en-CA" sz="2000" b="1" u="sng" dirty="0">
                <a:solidFill>
                  <a:srgbClr val="0070C0"/>
                </a:solidFill>
              </a:rPr>
              <a:t>s a Sunda</a:t>
            </a:r>
            <a:r>
              <a:rPr lang="en-CA" sz="2000" b="1" dirty="0">
                <a:solidFill>
                  <a:srgbClr val="0070C0"/>
                </a:solidFill>
              </a:rPr>
              <a:t>y, </a:t>
            </a:r>
            <a:r>
              <a:rPr lang="en-CA" sz="2000" b="1" dirty="0"/>
              <a:t>and also since the counting of the fifty days which intervened between the day of bringing the ‘Omer and the </a:t>
            </a:r>
            <a:r>
              <a:rPr lang="en-CA" sz="2000" b="1" dirty="0" err="1"/>
              <a:t>Sabu’ot</a:t>
            </a:r>
            <a:r>
              <a:rPr lang="en-CA" sz="2000" b="1" dirty="0"/>
              <a:t> Festival commenced upon a Sunday, </a:t>
            </a:r>
            <a:r>
              <a:rPr lang="en-CA" sz="2000" b="1" u="sng" dirty="0">
                <a:solidFill>
                  <a:srgbClr val="0070C0"/>
                </a:solidFill>
              </a:rPr>
              <a:t>the latter festival also would fall alwa</a:t>
            </a:r>
            <a:r>
              <a:rPr lang="en-CA" sz="2000" b="1" dirty="0">
                <a:solidFill>
                  <a:srgbClr val="0070C0"/>
                </a:solidFill>
              </a:rPr>
              <a:t>y</a:t>
            </a:r>
            <a:r>
              <a:rPr lang="en-CA" sz="2000" b="1" u="sng" dirty="0">
                <a:solidFill>
                  <a:srgbClr val="0070C0"/>
                </a:solidFill>
              </a:rPr>
              <a:t>s upon a Sunda</a:t>
            </a:r>
            <a:r>
              <a:rPr lang="en-CA" sz="2000" b="1" dirty="0">
                <a:solidFill>
                  <a:srgbClr val="0070C0"/>
                </a:solidFill>
              </a:rPr>
              <a:t>y…”</a:t>
            </a:r>
            <a:r>
              <a:rPr lang="en-CA" sz="2000" dirty="0">
                <a:solidFill>
                  <a:srgbClr val="0070C0"/>
                </a:solidFill>
              </a:rPr>
              <a:t>  </a:t>
            </a:r>
            <a:r>
              <a:rPr lang="en-CA" sz="2000" dirty="0" smtClean="0">
                <a:solidFill>
                  <a:srgbClr val="0070C0"/>
                </a:solidFill>
              </a:rPr>
              <a:t/>
            </a:r>
            <a:br>
              <a:rPr lang="en-CA" sz="2000" dirty="0" smtClean="0">
                <a:solidFill>
                  <a:srgbClr val="0070C0"/>
                </a:solidFill>
              </a:rPr>
            </a:br>
            <a:endParaRPr lang="en-CA" sz="1100" dirty="0" smtClean="0">
              <a:solidFill>
                <a:srgbClr val="0070C0"/>
              </a:solidFill>
            </a:endParaRPr>
          </a:p>
          <a:p>
            <a:pPr lvl="0"/>
            <a:r>
              <a:rPr lang="en-CA" sz="1600" dirty="0" smtClean="0"/>
              <a:t>(</a:t>
            </a:r>
            <a:r>
              <a:rPr lang="en-CA" sz="1600" dirty="0"/>
              <a:t>Hebrew Union College </a:t>
            </a:r>
            <a:r>
              <a:rPr lang="en-CA" sz="1600" dirty="0" smtClean="0"/>
              <a:t>[Originally founded 1875; Besides Israel, 5 colleges in USA] </a:t>
            </a:r>
          </a:p>
          <a:p>
            <a:pPr lvl="0"/>
            <a:r>
              <a:rPr lang="en-CA" sz="1600" dirty="0" smtClean="0"/>
              <a:t>Annual </a:t>
            </a:r>
            <a:r>
              <a:rPr lang="en-CA" sz="1600" dirty="0"/>
              <a:t>– Article:  ‘Lag </a:t>
            </a:r>
            <a:r>
              <a:rPr lang="en-CA" sz="1600" dirty="0" err="1"/>
              <a:t>ba’Omer</a:t>
            </a:r>
            <a:r>
              <a:rPr lang="en-CA" sz="1600" dirty="0"/>
              <a:t> – </a:t>
            </a:r>
            <a:r>
              <a:rPr lang="en-CA" sz="1600" dirty="0" smtClean="0"/>
              <a:t>Its </a:t>
            </a:r>
            <a:r>
              <a:rPr lang="en-CA" sz="1600" dirty="0"/>
              <a:t>Origin and Import’ by Julian Morgenstern, </a:t>
            </a:r>
            <a:r>
              <a:rPr lang="en-CA" sz="1600" dirty="0" smtClean="0"/>
              <a:t/>
            </a:r>
            <a:br>
              <a:rPr lang="en-CA" sz="1600" dirty="0" smtClean="0"/>
            </a:br>
            <a:r>
              <a:rPr lang="en-CA" sz="1600" dirty="0" smtClean="0"/>
              <a:t>[a President of] Hebrew </a:t>
            </a:r>
            <a:r>
              <a:rPr lang="en-CA" sz="1600" dirty="0"/>
              <a:t>Union </a:t>
            </a:r>
            <a:r>
              <a:rPr lang="en-CA" sz="1600" dirty="0" smtClean="0"/>
              <a:t>College -</a:t>
            </a:r>
            <a:r>
              <a:rPr lang="en-CA" sz="1600" dirty="0"/>
              <a:t>Jewish Institute of Religion, p. 81-90.)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39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76200"/>
            <a:ext cx="9067800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00CC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Endorsement from J. </a:t>
            </a:r>
            <a:r>
              <a:rPr lang="en-US" sz="4200" spc="50" dirty="0">
                <a:ln w="11430"/>
                <a:solidFill>
                  <a:srgbClr val="00CC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Morgenstern Hebrew </a:t>
            </a:r>
            <a:r>
              <a:rPr lang="en-US" sz="4200" spc="50" dirty="0" smtClean="0">
                <a:ln w="11430"/>
                <a:solidFill>
                  <a:srgbClr val="00CC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Union College </a:t>
            </a:r>
            <a:r>
              <a:rPr lang="en-US" sz="4200" spc="50" dirty="0">
                <a:ln w="11430"/>
                <a:solidFill>
                  <a:srgbClr val="00CC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spc="50" dirty="0" smtClean="0">
                <a:ln w="11430"/>
                <a:solidFill>
                  <a:srgbClr val="00CC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(Indiana)</a:t>
            </a:r>
          </a:p>
        </p:txBody>
      </p:sp>
      <p:sp>
        <p:nvSpPr>
          <p:cNvPr id="7" name="Rectangle 6"/>
          <p:cNvSpPr/>
          <p:nvPr/>
        </p:nvSpPr>
        <p:spPr>
          <a:xfrm>
            <a:off x="7385929" y="5689937"/>
            <a:ext cx="16818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CC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Yes!</a:t>
            </a:r>
            <a:endParaRPr lang="en-US" sz="6000" b="1" cap="none" spc="0" dirty="0">
              <a:ln w="11430"/>
              <a:solidFill>
                <a:srgbClr val="00CC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7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e\Desktop\Passover Studies\Joshua Firstfruits\JOSH PPT ART &amp; work folder\do boy 3 arrows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955296"/>
            <a:ext cx="5637212" cy="591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78645" y="57044"/>
            <a:ext cx="9490286" cy="923330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The Final 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Disclosure</a:t>
            </a:r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 of Part </a:t>
            </a:r>
            <a:r>
              <a:rPr lang="en-US" sz="4800" b="1" dirty="0">
                <a:ln/>
                <a:solidFill>
                  <a:schemeClr val="accent3"/>
                </a:solidFill>
              </a:rPr>
              <a:t>3</a:t>
            </a:r>
            <a:r>
              <a:rPr lang="en-US" sz="105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en-US" sz="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en-US" sz="5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3434477"/>
            <a:ext cx="36577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#1</a:t>
            </a:r>
            <a:b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Leviticus </a:t>
            </a:r>
            <a:b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&amp; Numbers</a:t>
            </a:r>
            <a:endParaRPr lang="en-US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346373" y="6492875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4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66800" y="914400"/>
            <a:ext cx="3505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8C4C6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#2  Joshua</a:t>
            </a:r>
            <a:endParaRPr lang="en-US" sz="2400" b="1" dirty="0">
              <a:ln w="11430"/>
              <a:solidFill>
                <a:srgbClr val="8C4C6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4000" y="838200"/>
            <a:ext cx="2667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#3</a:t>
            </a:r>
            <a:b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History</a:t>
            </a:r>
            <a:endParaRPr lang="en-US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24001" y="5938599"/>
            <a:ext cx="7152498" cy="919401"/>
          </a:xfrm>
          <a:prstGeom prst="roundRect">
            <a:avLst/>
          </a:prstGeom>
          <a:solidFill>
            <a:schemeClr val="tx2">
              <a:lumMod val="5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5720" indent="0" algn="ctr">
              <a:buNone/>
            </a:pPr>
            <a:r>
              <a:rPr lang="en-US" sz="24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Plus a statement on the historical aspect from the Hebrew Union College in the USA!</a:t>
            </a:r>
            <a:endParaRPr lang="en-US" sz="2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84260" y="2632866"/>
            <a:ext cx="2590800" cy="1741646"/>
          </a:xfrm>
          <a:prstGeom prst="roundRect">
            <a:avLst>
              <a:gd name="adj" fmla="val 11210"/>
            </a:avLst>
          </a:prstGeom>
          <a:solidFill>
            <a:srgbClr val="C000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softRound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5720" indent="0" algn="ctr">
              <a:buNone/>
            </a:pP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Joshua has more information on the Wave Sheaf dating and the Omer Count.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4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40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79560" cy="6858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Besides </a:t>
            </a:r>
            <a:r>
              <a:rPr lang="en-US" sz="44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“History,” </a:t>
            </a:r>
            <a:r>
              <a:rPr lang="en-US" sz="4400" spc="50" dirty="0" smtClean="0">
                <a:ln w="11430"/>
                <a:solidFill>
                  <a:srgbClr val="00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Morgenstern’s</a:t>
            </a:r>
            <a:endParaRPr lang="en-US" sz="4400" spc="50" dirty="0">
              <a:ln w="11430"/>
              <a:solidFill>
                <a:srgbClr val="00C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4400" spc="50" dirty="0" smtClean="0">
                <a:ln w="11430"/>
                <a:solidFill>
                  <a:srgbClr val="00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Testimony, </a:t>
            </a:r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the witness </a:t>
            </a:r>
            <a:b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the </a:t>
            </a:r>
            <a:r>
              <a:rPr lang="en-US" sz="4400" spc="50" dirty="0" err="1" smtClean="0">
                <a:ln w="11430"/>
                <a:solidFill>
                  <a:srgbClr val="A365D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Exo</a:t>
            </a:r>
            <a:r>
              <a:rPr lang="en-US" sz="4400" spc="50" dirty="0" smtClean="0">
                <a:ln w="11430"/>
                <a:solidFill>
                  <a:srgbClr val="A365D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12-16-19 </a:t>
            </a:r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account </a:t>
            </a:r>
            <a:b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 Passover to Pentecost …</a:t>
            </a:r>
            <a:b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12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</a:p>
          <a:p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#13:  Joshua </a:t>
            </a:r>
            <a:r>
              <a:rPr lang="en-US" sz="4400" u="sng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also</a:t>
            </a:r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Confirms: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Wave Sheaf</a:t>
            </a:r>
            <a:r>
              <a:rPr lang="en-US" sz="36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is not married to Abib 16 </a:t>
            </a:r>
            <a:r>
              <a:rPr lang="en-US" sz="3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  <a:br>
              <a:rPr lang="en-US" sz="3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day following the </a:t>
            </a:r>
            <a:r>
              <a:rPr lang="en-US" sz="3200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en-US" sz="3200" spc="50" baseline="3000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</a:t>
            </a:r>
            <a:r>
              <a:rPr lang="en-US" sz="3200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Sabbath of Unleavened Bread;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Wave Sheaf</a:t>
            </a:r>
            <a:r>
              <a:rPr lang="en-US" sz="36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is always placed </a:t>
            </a:r>
            <a:br>
              <a:rPr lang="en-US" sz="36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600" u="sng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within</a:t>
            </a:r>
            <a:r>
              <a:rPr lang="en-US" sz="36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the Passover Festival </a:t>
            </a:r>
            <a:br>
              <a:rPr lang="en-US" sz="36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6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contrary to Enoch’s teaching.</a:t>
            </a:r>
          </a:p>
        </p:txBody>
      </p:sp>
      <p:sp>
        <p:nvSpPr>
          <p:cNvPr id="3" name="Lightning Bolt 2"/>
          <p:cNvSpPr/>
          <p:nvPr/>
        </p:nvSpPr>
        <p:spPr>
          <a:xfrm rot="568692">
            <a:off x="43072" y="4406854"/>
            <a:ext cx="1828800" cy="1600200"/>
          </a:xfrm>
          <a:prstGeom prst="lightningBolt">
            <a:avLst/>
          </a:prstGeom>
          <a:solidFill>
            <a:srgbClr val="002060"/>
          </a:solidFill>
          <a:ln w="76200">
            <a:solidFill>
              <a:srgbClr val="00FF00"/>
            </a:solidFill>
          </a:ln>
          <a:effectLst>
            <a:glow rad="127000">
              <a:srgbClr val="0000FF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un 5"/>
          <p:cNvSpPr/>
          <p:nvPr/>
        </p:nvSpPr>
        <p:spPr>
          <a:xfrm>
            <a:off x="8712502" y="21020"/>
            <a:ext cx="410478" cy="38100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924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>
                <a:solidFill>
                  <a:schemeClr val="bg1"/>
                </a:solidFill>
              </a:rPr>
              <a:t>41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76200" y="0"/>
            <a:ext cx="9296400" cy="6096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Counsel From the Apostle Paul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685800"/>
            <a:ext cx="5638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FFFF00"/>
                </a:solidFill>
              </a:rPr>
              <a:t>Ephesians </a:t>
            </a:r>
            <a:r>
              <a:rPr lang="en-CA" sz="2400" b="1" dirty="0" smtClean="0">
                <a:solidFill>
                  <a:srgbClr val="FFFF00"/>
                </a:solidFill>
              </a:rPr>
              <a:t>5:8-13</a:t>
            </a:r>
            <a:br>
              <a:rPr lang="en-CA" sz="2400" b="1" dirty="0" smtClean="0">
                <a:solidFill>
                  <a:srgbClr val="FFFF00"/>
                </a:solidFill>
              </a:rPr>
            </a:br>
            <a:endParaRPr lang="en-US" sz="1400" b="1" dirty="0">
              <a:solidFill>
                <a:srgbClr val="FFFF00"/>
              </a:solidFill>
            </a:endParaRPr>
          </a:p>
          <a:p>
            <a:r>
              <a:rPr lang="en-CA" b="1" dirty="0">
                <a:solidFill>
                  <a:srgbClr val="FFFF00"/>
                </a:solidFill>
              </a:rPr>
              <a:t>8</a:t>
            </a:r>
            <a:r>
              <a:rPr lang="en-CA" b="1" dirty="0">
                <a:solidFill>
                  <a:schemeClr val="bg2"/>
                </a:solidFill>
              </a:rPr>
              <a:t>  For </a:t>
            </a:r>
            <a:r>
              <a:rPr lang="en-C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 were once </a:t>
            </a:r>
            <a:r>
              <a:rPr lang="en-C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darkness,</a:t>
            </a:r>
            <a:r>
              <a:rPr lang="en-CA" b="1" dirty="0" smtClean="0">
                <a:solidFill>
                  <a:schemeClr val="bg2"/>
                </a:solidFill>
              </a:rPr>
              <a:t> </a:t>
            </a:r>
            <a:r>
              <a:rPr lang="en-C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but now you are light in </a:t>
            </a:r>
            <a:r>
              <a:rPr lang="en-C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[</a:t>
            </a:r>
            <a:r>
              <a:rPr lang="en-C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yahuah</a:t>
            </a:r>
            <a:r>
              <a:rPr lang="en-C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].  </a:t>
            </a:r>
            <a:r>
              <a:rPr lang="en-C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Walk as children of light  </a:t>
            </a:r>
            <a:br>
              <a:rPr lang="en-C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CA" b="1" dirty="0">
                <a:solidFill>
                  <a:srgbClr val="FFFF00"/>
                </a:solidFill>
              </a:rPr>
              <a:t>9</a:t>
            </a:r>
            <a:r>
              <a:rPr lang="en-CA" b="1" dirty="0">
                <a:solidFill>
                  <a:schemeClr val="bg2"/>
                </a:solidFill>
              </a:rPr>
              <a:t>  (for the fruit of the Spirit is in all goodness, righteousness, and truth), </a:t>
            </a:r>
            <a:br>
              <a:rPr lang="en-CA" b="1" dirty="0">
                <a:solidFill>
                  <a:schemeClr val="bg2"/>
                </a:solidFill>
              </a:rPr>
            </a:br>
            <a:r>
              <a:rPr lang="en-CA" b="1" dirty="0">
                <a:solidFill>
                  <a:srgbClr val="FFFF00"/>
                </a:solidFill>
              </a:rPr>
              <a:t>10</a:t>
            </a:r>
            <a:r>
              <a:rPr lang="en-CA" b="1" dirty="0">
                <a:solidFill>
                  <a:schemeClr val="bg2"/>
                </a:solidFill>
              </a:rPr>
              <a:t>  finding out what is acceptable to </a:t>
            </a:r>
            <a:r>
              <a:rPr lang="en-CA" b="1" dirty="0" smtClean="0">
                <a:solidFill>
                  <a:schemeClr val="bg2"/>
                </a:solidFill>
              </a:rPr>
              <a:t>[</a:t>
            </a:r>
            <a:r>
              <a:rPr lang="en-C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Yahuah</a:t>
            </a:r>
            <a:r>
              <a:rPr lang="en-CA" b="1" dirty="0" smtClean="0">
                <a:solidFill>
                  <a:schemeClr val="bg2"/>
                </a:solidFill>
              </a:rPr>
              <a:t>]. </a:t>
            </a:r>
            <a:r>
              <a:rPr lang="en-CA" b="1" dirty="0">
                <a:solidFill>
                  <a:schemeClr val="bg2"/>
                </a:solidFill>
              </a:rPr>
              <a:t/>
            </a:r>
            <a:br>
              <a:rPr lang="en-CA" b="1" dirty="0">
                <a:solidFill>
                  <a:schemeClr val="bg2"/>
                </a:solidFill>
              </a:rPr>
            </a:br>
            <a:r>
              <a:rPr lang="en-CA" b="1" dirty="0">
                <a:solidFill>
                  <a:srgbClr val="FFFF00"/>
                </a:solidFill>
              </a:rPr>
              <a:t>11</a:t>
            </a:r>
            <a:r>
              <a:rPr lang="en-CA" b="1" dirty="0">
                <a:solidFill>
                  <a:schemeClr val="bg2"/>
                </a:solidFill>
              </a:rPr>
              <a:t>  And </a:t>
            </a:r>
            <a:r>
              <a:rPr lang="en-C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have no fellowship with the unfruitful works of darkness, </a:t>
            </a:r>
            <a:r>
              <a:rPr lang="en-C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but rather expose them.  </a:t>
            </a:r>
            <a:r>
              <a:rPr lang="en-CA" b="1" dirty="0">
                <a:solidFill>
                  <a:schemeClr val="bg2"/>
                </a:solidFill>
              </a:rPr>
              <a:t/>
            </a:r>
            <a:br>
              <a:rPr lang="en-CA" b="1" dirty="0">
                <a:solidFill>
                  <a:schemeClr val="bg2"/>
                </a:solidFill>
              </a:rPr>
            </a:br>
            <a:r>
              <a:rPr lang="en-CA" b="1" dirty="0">
                <a:solidFill>
                  <a:srgbClr val="FFFF00"/>
                </a:solidFill>
              </a:rPr>
              <a:t>12</a:t>
            </a:r>
            <a:r>
              <a:rPr lang="en-CA" b="1" dirty="0">
                <a:solidFill>
                  <a:schemeClr val="bg2"/>
                </a:solidFill>
              </a:rPr>
              <a:t>  For </a:t>
            </a:r>
            <a:r>
              <a:rPr lang="en-C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it is shameful even to speak of those things which are done by them in secret. </a:t>
            </a:r>
            <a:r>
              <a:rPr lang="en-CA" b="1" dirty="0">
                <a:solidFill>
                  <a:schemeClr val="bg2"/>
                </a:solidFill>
              </a:rPr>
              <a:t/>
            </a:r>
            <a:br>
              <a:rPr lang="en-CA" b="1" dirty="0">
                <a:solidFill>
                  <a:schemeClr val="bg2"/>
                </a:solidFill>
              </a:rPr>
            </a:br>
            <a:r>
              <a:rPr lang="en-CA" b="1" dirty="0">
                <a:solidFill>
                  <a:srgbClr val="FFFF00"/>
                </a:solidFill>
              </a:rPr>
              <a:t>13</a:t>
            </a:r>
            <a:r>
              <a:rPr lang="en-CA" b="1" dirty="0">
                <a:solidFill>
                  <a:schemeClr val="bg2"/>
                </a:solidFill>
              </a:rPr>
              <a:t>  But all things that are exposed are made manifest by the light, for whatever makes manifest is light.   </a:t>
            </a:r>
            <a:r>
              <a:rPr lang="en-CA" sz="1400" b="1" i="1" dirty="0">
                <a:solidFill>
                  <a:schemeClr val="bg2"/>
                </a:solidFill>
              </a:rPr>
              <a:t>NKJV</a:t>
            </a:r>
            <a:endParaRPr lang="en-US" b="1" i="1" dirty="0">
              <a:solidFill>
                <a:schemeClr val="bg2"/>
              </a:solidFill>
            </a:endParaRPr>
          </a:p>
          <a:p>
            <a:endParaRPr lang="en-US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 descr="C:\Users\Rae\Desktop\apostle-pau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97" y="914401"/>
            <a:ext cx="2481622" cy="320039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n 5"/>
          <p:cNvSpPr/>
          <p:nvPr/>
        </p:nvSpPr>
        <p:spPr>
          <a:xfrm>
            <a:off x="8602625" y="103262"/>
            <a:ext cx="410478" cy="38100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975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>
                <a:solidFill>
                  <a:schemeClr val="bg1"/>
                </a:solidFill>
              </a:rPr>
              <a:t>42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3042" y="381000"/>
            <a:ext cx="7282758" cy="2677656"/>
          </a:xfrm>
          <a:prstGeom prst="rect">
            <a:avLst/>
          </a:prstGeom>
          <a:gradFill flip="none" rotWithShape="1">
            <a:gsLst>
              <a:gs pos="0">
                <a:srgbClr val="FBEAC7">
                  <a:lumMod val="76000"/>
                  <a:lumOff val="24000"/>
                  <a:alpha val="70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400" b="1" dirty="0" smtClean="0">
                <a:solidFill>
                  <a:srgbClr val="8C4C64"/>
                </a:solidFill>
              </a:rPr>
              <a:t>It’s very possible many do not understand it is </a:t>
            </a:r>
            <a:br>
              <a:rPr lang="en-US" sz="2400" b="1" dirty="0" smtClean="0">
                <a:solidFill>
                  <a:srgbClr val="8C4C64"/>
                </a:solidFill>
              </a:rPr>
            </a:br>
            <a:r>
              <a:rPr lang="en-US" sz="2400" b="1" dirty="0" smtClean="0">
                <a:solidFill>
                  <a:srgbClr val="8C4C64"/>
                </a:solidFill>
              </a:rPr>
              <a:t>“complete darkness” to consistently celebrate </a:t>
            </a:r>
            <a:br>
              <a:rPr lang="en-US" sz="2400" b="1" dirty="0" smtClean="0">
                <a:solidFill>
                  <a:srgbClr val="8C4C64"/>
                </a:solidFill>
              </a:rPr>
            </a:br>
            <a:r>
              <a:rPr lang="en-US" sz="2400" b="1" dirty="0" smtClean="0">
                <a:solidFill>
                  <a:srgbClr val="8C4C64"/>
                </a:solidFill>
              </a:rPr>
              <a:t>Wave Sheaf on Abib 16.  </a:t>
            </a:r>
            <a:br>
              <a:rPr lang="en-US" sz="2400" b="1" dirty="0" smtClean="0">
                <a:solidFill>
                  <a:srgbClr val="8C4C64"/>
                </a:solidFill>
              </a:rPr>
            </a:br>
            <a:r>
              <a:rPr lang="en-US" sz="2400" b="1" dirty="0" smtClean="0">
                <a:solidFill>
                  <a:srgbClr val="8C4C64"/>
                </a:solidFill>
              </a:rPr>
              <a:t>Lev 23 along with Joshua, Exodus and the Gospel account expose the unfruitful works of darkness.</a:t>
            </a:r>
          </a:p>
          <a:p>
            <a:pPr algn="ctr"/>
            <a:r>
              <a:rPr lang="en-US" sz="2400" b="1" dirty="0" smtClean="0">
                <a:solidFill>
                  <a:srgbClr val="8C4C64"/>
                </a:solidFill>
              </a:rPr>
              <a:t>Once the evidence is brought forth, </a:t>
            </a:r>
            <a:br>
              <a:rPr lang="en-US" sz="2400" b="1" dirty="0" smtClean="0">
                <a:solidFill>
                  <a:srgbClr val="8C4C64"/>
                </a:solidFill>
              </a:rPr>
            </a:br>
            <a:r>
              <a:rPr lang="en-US" sz="2400" b="1" dirty="0" smtClean="0">
                <a:solidFill>
                  <a:srgbClr val="8C4C64"/>
                </a:solidFill>
              </a:rPr>
              <a:t>everyone </a:t>
            </a:r>
            <a:r>
              <a:rPr lang="en-US" sz="2400" b="1" u="sng" dirty="0" smtClean="0">
                <a:solidFill>
                  <a:srgbClr val="FF0000"/>
                </a:solidFill>
              </a:rPr>
              <a:t>must</a:t>
            </a:r>
            <a:r>
              <a:rPr lang="en-US" sz="2400" b="1" dirty="0" smtClean="0">
                <a:solidFill>
                  <a:srgbClr val="8C4C64"/>
                </a:solidFill>
              </a:rPr>
              <a:t> make their choice.</a:t>
            </a:r>
            <a:endParaRPr lang="en-US" sz="2400" b="1" dirty="0">
              <a:solidFill>
                <a:srgbClr val="8C4C64"/>
              </a:solidFill>
            </a:endParaRPr>
          </a:p>
        </p:txBody>
      </p:sp>
      <p:sp>
        <p:nvSpPr>
          <p:cNvPr id="4" name="Sun 3"/>
          <p:cNvSpPr/>
          <p:nvPr/>
        </p:nvSpPr>
        <p:spPr>
          <a:xfrm>
            <a:off x="8602625" y="103262"/>
            <a:ext cx="410478" cy="38100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800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 txBox="1">
            <a:spLocks/>
          </p:cNvSpPr>
          <p:nvPr/>
        </p:nvSpPr>
        <p:spPr>
          <a:xfrm>
            <a:off x="228600" y="944518"/>
            <a:ext cx="3124200" cy="114724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Wave Sheaf by </a:t>
            </a:r>
            <a:br>
              <a:rPr lang="en-US" sz="36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Tradition</a:t>
            </a:r>
            <a:endParaRPr lang="en-US" sz="3600" b="1" dirty="0">
              <a:ln w="11430">
                <a:solidFill>
                  <a:srgbClr val="00206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321906" y="2214518"/>
            <a:ext cx="3488094" cy="4262482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26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 Wave Sheaf </a:t>
            </a:r>
            <a:br>
              <a:rPr lang="en-US" sz="26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6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 consistently celebrated on Abib 16, it links to a </a:t>
            </a:r>
            <a:r>
              <a:rPr lang="en-US" sz="2600" b="1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Rabbi</a:t>
            </a:r>
            <a:r>
              <a:rPr lang="en-US" sz="26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that gravitated towards the </a:t>
            </a:r>
            <a:r>
              <a:rPr lang="en-US" sz="2600" b="1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darkness</a:t>
            </a:r>
            <a:r>
              <a:rPr lang="en-US" sz="26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of </a:t>
            </a:r>
            <a:r>
              <a:rPr lang="en-US" sz="2600" b="1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mysticism</a:t>
            </a:r>
            <a:r>
              <a:rPr lang="en-US" sz="26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and </a:t>
            </a:r>
            <a:r>
              <a:rPr lang="en-US" sz="2600" b="1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Kabbalah</a:t>
            </a:r>
            <a:r>
              <a:rPr lang="en-US" sz="26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which has powerful ties to the </a:t>
            </a:r>
            <a:r>
              <a:rPr lang="en-US" sz="2600" b="1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“prince of darkness.”  </a:t>
            </a:r>
            <a:endParaRPr lang="en-US" sz="2600" b="1" dirty="0">
              <a:ln w="11430">
                <a:solidFill>
                  <a:srgbClr val="00206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4038600" y="944518"/>
            <a:ext cx="4800600" cy="122307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Wave Sheaf </a:t>
            </a:r>
            <a:r>
              <a:rPr lang="en-US" sz="3600" b="1" dirty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by 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Scripture</a:t>
            </a:r>
            <a:endParaRPr lang="en-US" sz="36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3810000" y="2209800"/>
            <a:ext cx="5410200" cy="5030495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2400" b="1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 Wave Sheaf is celebrated </a:t>
            </a:r>
            <a:br>
              <a:rPr lang="en-US" sz="2400" b="1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 the “Morrow after the weekly Sabbath” </a:t>
            </a:r>
            <a:r>
              <a:rPr lang="en-US" sz="24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 links to our Messiah when He presented Himself as “THE leading First-Fruit”</a:t>
            </a:r>
            <a:r>
              <a:rPr lang="en-US" sz="2400" b="1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after His resurrection.  Wave Sheaf links to that </a:t>
            </a:r>
            <a:r>
              <a:rPr lang="en-US" sz="24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ascension event</a:t>
            </a:r>
            <a:r>
              <a:rPr lang="en-US" sz="2400" b="1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a powerful victory for His children.  This is extremely significant and important because </a:t>
            </a:r>
            <a:r>
              <a:rPr lang="en-US" sz="24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 is one of </a:t>
            </a:r>
            <a:br>
              <a:rPr lang="en-US" sz="24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most basic events known to man providing the foundational [bone] structure of the Plan of Salvation. </a:t>
            </a:r>
            <a:endParaRPr lang="en-US" sz="24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62800" y="6334613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43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63028" y="0"/>
            <a:ext cx="7014172" cy="93778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Comparing</a:t>
            </a:r>
            <a:r>
              <a:rPr lang="en-US" sz="4800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the Evidence</a:t>
            </a:r>
          </a:p>
        </p:txBody>
      </p:sp>
      <p:sp>
        <p:nvSpPr>
          <p:cNvPr id="8" name="TextBox 29"/>
          <p:cNvSpPr txBox="1"/>
          <p:nvPr/>
        </p:nvSpPr>
        <p:spPr>
          <a:xfrm>
            <a:off x="8229600" y="579418"/>
            <a:ext cx="436934" cy="1630382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txBody>
          <a:bodyPr vert="horz" wrap="square" rtlCol="0">
            <a:spAutoFit/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</a:t>
            </a:r>
            <a:endParaRPr lang="en-US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Sun 14"/>
          <p:cNvSpPr/>
          <p:nvPr/>
        </p:nvSpPr>
        <p:spPr>
          <a:xfrm>
            <a:off x="8602625" y="103262"/>
            <a:ext cx="410478" cy="38100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254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e\Desktop\Decisions gold arrows p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685801"/>
            <a:ext cx="3810000" cy="350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78645" y="40640"/>
            <a:ext cx="9490286" cy="830997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rgbClr val="00B050"/>
                </a:solidFill>
                <a:effectLst/>
              </a:rPr>
              <a:t>Wave Sheaf </a:t>
            </a:r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Festival Choices</a:t>
            </a:r>
            <a:endParaRPr 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6498" y="4005059"/>
            <a:ext cx="425079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Wave Sheaf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Following ULB Sabbath on</a:t>
            </a:r>
            <a:br>
              <a:rPr lang="en-US" sz="32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Abib 16 honoring</a:t>
            </a:r>
            <a:br>
              <a:rPr lang="en-US" sz="32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b="1" dirty="0" err="1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Rashbi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&amp; Kabbalah Mysticism?</a:t>
            </a:r>
            <a:endParaRPr lang="en-US" sz="3200" b="1" dirty="0">
              <a:ln w="11430">
                <a:solidFill>
                  <a:srgbClr val="00206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468" y="4005059"/>
            <a:ext cx="397173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Wave Sheaf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Following H7676 Sabbath honoring Yahusha’s Ascension &amp; Victory for US!</a:t>
            </a:r>
            <a:endParaRPr lang="en-US" sz="3200" b="1" dirty="0">
              <a:ln w="1143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44</a:t>
            </a:fld>
            <a:endParaRPr lang="en-US" dirty="0"/>
          </a:p>
        </p:txBody>
      </p:sp>
      <p:pic>
        <p:nvPicPr>
          <p:cNvPr id="2050" name="Picture 2" descr="C:\Users\Rae\Desktop\josh 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280964"/>
            <a:ext cx="2514600" cy="2514600"/>
          </a:xfrm>
          <a:prstGeom prst="rect">
            <a:avLst/>
          </a:prstGeom>
          <a:ln w="57150">
            <a:solidFill>
              <a:srgbClr val="8C4C6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8505" y="990600"/>
            <a:ext cx="306189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tradition of Abib 16 pales </a:t>
            </a:r>
            <a:b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comparison </a:t>
            </a:r>
            <a:b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the </a:t>
            </a:r>
            <a: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Torah Truth </a:t>
            </a:r>
            <a: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the </a:t>
            </a:r>
            <a: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Wave Sheaf Festival!</a:t>
            </a:r>
            <a:endParaRPr lang="en-US" sz="2800" b="1" dirty="0">
              <a:ln w="11430">
                <a:solidFill>
                  <a:srgbClr val="00206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6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>
                <a:solidFill>
                  <a:schemeClr val="bg1"/>
                </a:solidFill>
              </a:rPr>
              <a:t>45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52400" y="144782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b="1" dirty="0">
                <a:ln w="11430"/>
                <a:solidFill>
                  <a:srgbClr val="00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1 </a:t>
            </a:r>
            <a:r>
              <a:rPr lang="en-US" b="1" dirty="0" smtClean="0">
                <a:ln w="11430"/>
                <a:solidFill>
                  <a:srgbClr val="00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Corinthians 14:33, 40 </a:t>
            </a:r>
            <a:endParaRPr lang="en-US" sz="2400" b="1" dirty="0" smtClean="0">
              <a:ln w="11430"/>
              <a:solidFill>
                <a:srgbClr val="00CC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-228600" y="1905000"/>
            <a:ext cx="5105400" cy="2438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3200" b="1" dirty="0" smtClean="0">
                <a:ln w="50800"/>
                <a:solidFill>
                  <a:schemeClr val="accent4"/>
                </a:solidFill>
                <a:effectLst>
                  <a:glow rad="203200">
                    <a:srgbClr val="002060">
                      <a:alpha val="92000"/>
                    </a:srgbClr>
                  </a:glow>
                </a:effectLst>
                <a:latin typeface="Segoe Print" pitchFamily="2" charset="0"/>
              </a:rPr>
              <a:t>May</a:t>
            </a:r>
            <a:r>
              <a:rPr lang="en-US" sz="3200" b="1" dirty="0" smtClean="0">
                <a:ln w="50800"/>
                <a:solidFill>
                  <a:srgbClr val="FF3399"/>
                </a:solidFill>
                <a:effectLst>
                  <a:glow rad="203200">
                    <a:srgbClr val="002060">
                      <a:alpha val="92000"/>
                    </a:srgbClr>
                  </a:glow>
                </a:effectLst>
                <a:latin typeface="Segoe Print" pitchFamily="2" charset="0"/>
              </a:rPr>
              <a:t> </a:t>
            </a:r>
            <a:r>
              <a:rPr lang="en-US" sz="3200" b="1" dirty="0" smtClean="0">
                <a:ln w="50800"/>
                <a:solidFill>
                  <a:srgbClr val="0CFCE5"/>
                </a:solidFill>
                <a:effectLst>
                  <a:glow rad="203200">
                    <a:srgbClr val="002060">
                      <a:alpha val="92000"/>
                    </a:srgbClr>
                  </a:glow>
                </a:effectLst>
                <a:latin typeface="Segoe Print" pitchFamily="2" charset="0"/>
              </a:rPr>
              <a:t>Yahuah</a:t>
            </a:r>
            <a:r>
              <a:rPr lang="en-US" sz="3200" b="1" dirty="0" smtClean="0">
                <a:ln w="50800"/>
                <a:solidFill>
                  <a:srgbClr val="FF3399"/>
                </a:solidFill>
                <a:effectLst>
                  <a:glow rad="203200">
                    <a:srgbClr val="002060">
                      <a:alpha val="92000"/>
                    </a:srgbClr>
                  </a:glow>
                </a:effectLst>
                <a:latin typeface="Segoe Print" pitchFamily="2" charset="0"/>
              </a:rPr>
              <a:t> </a:t>
            </a:r>
            <a:br>
              <a:rPr lang="en-US" sz="3200" b="1" dirty="0" smtClean="0">
                <a:ln w="50800"/>
                <a:solidFill>
                  <a:srgbClr val="FF3399"/>
                </a:solidFill>
                <a:effectLst>
                  <a:glow rad="203200">
                    <a:srgbClr val="002060">
                      <a:alpha val="92000"/>
                    </a:srgbClr>
                  </a:glow>
                </a:effectLst>
                <a:latin typeface="Segoe Print" pitchFamily="2" charset="0"/>
              </a:rPr>
            </a:br>
            <a:r>
              <a:rPr lang="en-US" sz="3200" b="1" dirty="0" smtClean="0">
                <a:ln w="50800"/>
                <a:solidFill>
                  <a:schemeClr val="accent4"/>
                </a:solidFill>
                <a:effectLst>
                  <a:glow rad="203200">
                    <a:srgbClr val="002060">
                      <a:alpha val="92000"/>
                    </a:srgbClr>
                  </a:glow>
                </a:effectLst>
                <a:latin typeface="Segoe Print" pitchFamily="2" charset="0"/>
              </a:rPr>
              <a:t>bless you abundantly </a:t>
            </a:r>
            <a:br>
              <a:rPr lang="en-US" sz="3200" b="1" dirty="0" smtClean="0">
                <a:ln w="50800"/>
                <a:solidFill>
                  <a:schemeClr val="accent4"/>
                </a:solidFill>
                <a:effectLst>
                  <a:glow rad="203200">
                    <a:srgbClr val="002060">
                      <a:alpha val="92000"/>
                    </a:srgbClr>
                  </a:glow>
                </a:effectLst>
                <a:latin typeface="Segoe Print" pitchFamily="2" charset="0"/>
              </a:rPr>
            </a:br>
            <a:r>
              <a:rPr lang="en-US" sz="3200" b="1" dirty="0" smtClean="0">
                <a:ln w="50800"/>
                <a:solidFill>
                  <a:schemeClr val="accent4"/>
                </a:solidFill>
                <a:effectLst>
                  <a:glow rad="203200">
                    <a:srgbClr val="002060">
                      <a:alpha val="92000"/>
                    </a:srgbClr>
                  </a:glow>
                </a:effectLst>
                <a:latin typeface="Segoe Print" pitchFamily="2" charset="0"/>
              </a:rPr>
              <a:t>in your search </a:t>
            </a:r>
          </a:p>
          <a:p>
            <a:pPr algn="ctr"/>
            <a:r>
              <a:rPr lang="en-US" sz="3200" b="1" dirty="0" smtClean="0">
                <a:ln w="50800"/>
                <a:solidFill>
                  <a:schemeClr val="accent4"/>
                </a:solidFill>
                <a:effectLst>
                  <a:glow rad="203200">
                    <a:srgbClr val="002060">
                      <a:alpha val="92000"/>
                    </a:srgbClr>
                  </a:glow>
                </a:effectLst>
                <a:latin typeface="Segoe Print" pitchFamily="2" charset="0"/>
              </a:rPr>
              <a:t>for His </a:t>
            </a:r>
            <a:br>
              <a:rPr lang="en-US" sz="3200" b="1" dirty="0" smtClean="0">
                <a:ln w="50800"/>
                <a:solidFill>
                  <a:schemeClr val="accent4"/>
                </a:solidFill>
                <a:effectLst>
                  <a:glow rad="203200">
                    <a:srgbClr val="002060">
                      <a:alpha val="92000"/>
                    </a:srgbClr>
                  </a:glow>
                </a:effectLst>
                <a:latin typeface="Segoe Print" pitchFamily="2" charset="0"/>
              </a:rPr>
            </a:br>
            <a:r>
              <a:rPr lang="en-US" sz="3200" b="1" dirty="0" smtClean="0">
                <a:ln w="50800"/>
                <a:solidFill>
                  <a:schemeClr val="accent4"/>
                </a:solidFill>
                <a:effectLst>
                  <a:glow rad="203200">
                    <a:srgbClr val="002060">
                      <a:alpha val="92000"/>
                    </a:srgbClr>
                  </a:glow>
                </a:effectLst>
                <a:latin typeface="Segoe Print" pitchFamily="2" charset="0"/>
              </a:rPr>
              <a:t>Divine truth. </a:t>
            </a:r>
            <a:endParaRPr lang="en-US" sz="3200" b="1" dirty="0">
              <a:ln w="50800"/>
              <a:solidFill>
                <a:schemeClr val="accent4"/>
              </a:solidFill>
              <a:effectLst>
                <a:glow rad="203200">
                  <a:srgbClr val="002060">
                    <a:alpha val="92000"/>
                  </a:srgbClr>
                </a:glow>
              </a:effectLst>
              <a:latin typeface="Segoe Print" pitchFamily="2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52400" y="810270"/>
            <a:ext cx="8763000" cy="10871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3100" b="1" dirty="0" smtClean="0">
                <a:ln w="11430">
                  <a:solidFill>
                    <a:srgbClr val="002060"/>
                  </a:solidFill>
                </a:ln>
                <a:solidFill>
                  <a:srgbClr val="A365D1"/>
                </a:solidFill>
                <a:effectLst>
                  <a:glow rad="228600">
                    <a:schemeClr val="bg1">
                      <a:alpha val="91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For </a:t>
            </a:r>
            <a:r>
              <a:rPr lang="en-US" sz="3100" b="1" dirty="0" smtClean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228600">
                    <a:schemeClr val="bg1">
                      <a:alpha val="91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Yahuah</a:t>
            </a:r>
            <a:r>
              <a:rPr lang="en-US" sz="3100" b="1" dirty="0" smtClean="0">
                <a:ln w="11430">
                  <a:solidFill>
                    <a:srgbClr val="002060"/>
                  </a:solidFill>
                </a:ln>
                <a:solidFill>
                  <a:srgbClr val="A365D1"/>
                </a:solidFill>
                <a:effectLst>
                  <a:glow rad="228600">
                    <a:schemeClr val="bg1">
                      <a:alpha val="91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3100" b="1" dirty="0">
                <a:ln w="11430">
                  <a:solidFill>
                    <a:srgbClr val="002060"/>
                  </a:solidFill>
                </a:ln>
                <a:solidFill>
                  <a:srgbClr val="A365D1"/>
                </a:solidFill>
                <a:effectLst>
                  <a:glow rad="228600">
                    <a:schemeClr val="bg1">
                      <a:alpha val="91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is not </a:t>
            </a:r>
            <a:r>
              <a:rPr lang="en-US" sz="3100" b="1" dirty="0" smtClean="0">
                <a:ln w="11430">
                  <a:solidFill>
                    <a:srgbClr val="002060"/>
                  </a:solidFill>
                </a:ln>
                <a:solidFill>
                  <a:srgbClr val="A365D1"/>
                </a:solidFill>
                <a:effectLst>
                  <a:glow rad="228600">
                    <a:schemeClr val="bg1">
                      <a:alpha val="91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the </a:t>
            </a:r>
            <a:r>
              <a:rPr lang="en-US" sz="3100" b="1" dirty="0">
                <a:ln w="11430">
                  <a:solidFill>
                    <a:srgbClr val="002060"/>
                  </a:solidFill>
                </a:ln>
                <a:solidFill>
                  <a:srgbClr val="A365D1"/>
                </a:solidFill>
                <a:effectLst>
                  <a:glow rad="228600">
                    <a:schemeClr val="bg1">
                      <a:alpha val="91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author </a:t>
            </a:r>
            <a:r>
              <a:rPr lang="en-US" sz="3100" b="1" dirty="0" smtClean="0">
                <a:ln w="11430">
                  <a:solidFill>
                    <a:srgbClr val="002060"/>
                  </a:solidFill>
                </a:ln>
                <a:solidFill>
                  <a:srgbClr val="A365D1"/>
                </a:solidFill>
                <a:effectLst>
                  <a:glow rad="228600">
                    <a:schemeClr val="bg1">
                      <a:alpha val="91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of confusion … </a:t>
            </a:r>
            <a:endParaRPr lang="en-US" sz="3100" b="1" dirty="0">
              <a:ln w="11430">
                <a:solidFill>
                  <a:srgbClr val="002060"/>
                </a:solidFill>
              </a:ln>
              <a:solidFill>
                <a:srgbClr val="A365D1"/>
              </a:solidFill>
              <a:effectLst>
                <a:glow rad="228600">
                  <a:schemeClr val="bg1">
                    <a:alpha val="91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  <a:p>
            <a:pPr algn="ctr"/>
            <a:r>
              <a:rPr lang="en-US" sz="3100" b="1" dirty="0" smtClean="0">
                <a:ln w="11430">
                  <a:solidFill>
                    <a:srgbClr val="002060"/>
                  </a:solidFill>
                </a:ln>
                <a:solidFill>
                  <a:srgbClr val="A365D1"/>
                </a:solidFill>
                <a:effectLst>
                  <a:glow rad="228600">
                    <a:schemeClr val="bg1">
                      <a:alpha val="91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Let </a:t>
            </a:r>
            <a:r>
              <a:rPr lang="en-US" sz="3100" b="1" dirty="0">
                <a:ln w="11430">
                  <a:solidFill>
                    <a:srgbClr val="002060"/>
                  </a:solidFill>
                </a:ln>
                <a:solidFill>
                  <a:srgbClr val="A365D1"/>
                </a:solidFill>
                <a:effectLst>
                  <a:glow rad="228600">
                    <a:schemeClr val="bg1">
                      <a:alpha val="91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all things be done decently </a:t>
            </a:r>
            <a:r>
              <a:rPr lang="en-US" sz="3100" b="1" dirty="0" smtClean="0">
                <a:ln w="11430">
                  <a:solidFill>
                    <a:srgbClr val="002060"/>
                  </a:solidFill>
                </a:ln>
                <a:solidFill>
                  <a:srgbClr val="A365D1"/>
                </a:solidFill>
                <a:effectLst>
                  <a:glow rad="228600">
                    <a:schemeClr val="bg1">
                      <a:alpha val="91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and in </a:t>
            </a:r>
            <a:r>
              <a:rPr lang="en-US" sz="3100" b="1" dirty="0">
                <a:ln w="11430">
                  <a:solidFill>
                    <a:srgbClr val="002060"/>
                  </a:solidFill>
                </a:ln>
                <a:solidFill>
                  <a:srgbClr val="A365D1"/>
                </a:solidFill>
                <a:effectLst>
                  <a:glow rad="228600">
                    <a:schemeClr val="bg1">
                      <a:alpha val="91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order</a:t>
            </a:r>
            <a:r>
              <a:rPr lang="en-US" sz="3100" b="1" dirty="0" smtClean="0">
                <a:ln w="11430">
                  <a:solidFill>
                    <a:srgbClr val="002060"/>
                  </a:solidFill>
                </a:ln>
                <a:solidFill>
                  <a:srgbClr val="A365D1"/>
                </a:solidFill>
                <a:effectLst>
                  <a:glow rad="228600">
                    <a:schemeClr val="bg1">
                      <a:alpha val="91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.</a:t>
            </a:r>
            <a:endParaRPr lang="en-US" sz="2400" b="1" dirty="0">
              <a:ln w="11430">
                <a:solidFill>
                  <a:srgbClr val="002060"/>
                </a:solidFill>
              </a:ln>
              <a:solidFill>
                <a:srgbClr val="A365D1"/>
              </a:solidFill>
              <a:effectLst>
                <a:glow rad="228600">
                  <a:schemeClr val="bg1">
                    <a:alpha val="91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495800"/>
            <a:ext cx="32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C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dwardian Script ITC" pitchFamily="66" charset="0"/>
              </a:rPr>
              <a:t>The End </a:t>
            </a:r>
            <a:endParaRPr lang="en-US" sz="5400" b="1" cap="none" spc="0" dirty="0">
              <a:ln w="1905"/>
              <a:solidFill>
                <a:srgbClr val="FFC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0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46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362200" y="4753689"/>
            <a:ext cx="6074923" cy="715089"/>
          </a:xfrm>
          <a:prstGeom prst="roundRect">
            <a:avLst/>
          </a:prstGeom>
          <a:gradFill flip="none" rotWithShape="1">
            <a:gsLst>
              <a:gs pos="0">
                <a:srgbClr val="03D4A8">
                  <a:alpha val="56000"/>
                </a:srgbClr>
              </a:gs>
              <a:gs pos="25000">
                <a:srgbClr val="21D6E0">
                  <a:alpha val="43000"/>
                </a:srgbClr>
              </a:gs>
              <a:gs pos="75000">
                <a:srgbClr val="0087E6">
                  <a:alpha val="63000"/>
                </a:srgbClr>
              </a:gs>
              <a:gs pos="100000">
                <a:srgbClr val="005CBF"/>
              </a:gs>
            </a:gsLst>
            <a:lin ang="16200000" scaled="1"/>
            <a:tileRect/>
          </a:gra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2800" b="1" dirty="0" smtClean="0">
                <a:ln w="11430"/>
                <a:solidFill>
                  <a:srgbClr val="006C3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  <a:hlinkClick r:id="rId4"/>
              </a:rPr>
              <a:t>questions@studythecalendar.com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endParaRPr lang="en-US" sz="2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9" name="Picture 2" descr="C:\Users\Rae\Desktop\Grammar Art\email mouse bes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3115" y="3392651"/>
            <a:ext cx="1019541" cy="73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5400" y="-152400"/>
            <a:ext cx="7772400" cy="33085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11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Questions/Comments </a:t>
            </a:r>
            <a:br>
              <a:rPr lang="en-US" sz="44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on the placement </a:t>
            </a:r>
            <a:br>
              <a:rPr lang="en-US" sz="44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of </a:t>
            </a:r>
            <a:r>
              <a:rPr lang="en-US" sz="4400" b="1" dirty="0" smtClean="0">
                <a:ln w="11430"/>
                <a:solidFill>
                  <a:srgbClr val="006C3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Wave Sheaf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Pt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3?</a:t>
            </a:r>
            <a:endParaRPr lang="en-US" sz="4000" b="1" dirty="0" smtClean="0">
              <a:ln w="11430"/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89453" y="2826017"/>
            <a:ext cx="2178347" cy="2279383"/>
            <a:chOff x="-2707707" y="1377003"/>
            <a:chExt cx="2707707" cy="2890197"/>
          </a:xfrm>
        </p:grpSpPr>
        <p:pic>
          <p:nvPicPr>
            <p:cNvPr id="12" name="Picture 7" descr="C:\Users\Rae\Desktop\Art on Desktop\white man clip art\3d white people\ques mark gold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07707" y="1559493"/>
              <a:ext cx="2707707" cy="270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Rae\Desktop\black hat clear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1638" y="1377003"/>
              <a:ext cx="679638" cy="610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E5B756E-593C-4F32-9DC5-0C146D70C07C}"/>
              </a:ext>
            </a:extLst>
          </p:cNvPr>
          <p:cNvSpPr/>
          <p:nvPr/>
        </p:nvSpPr>
        <p:spPr>
          <a:xfrm rot="21211209">
            <a:off x="5763397" y="6142307"/>
            <a:ext cx="3156089" cy="1456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000" b="1" dirty="0">
                <a:ln w="28575">
                  <a:solidFill>
                    <a:srgbClr val="0000FF"/>
                  </a:solidFill>
                </a:ln>
                <a:gradFill>
                  <a:gsLst>
                    <a:gs pos="42000">
                      <a:srgbClr val="FFFF00"/>
                    </a:gs>
                    <a:gs pos="71000">
                      <a:srgbClr val="00B0F0"/>
                    </a:gs>
                    <a:gs pos="67000">
                      <a:srgbClr val="EF755F">
                        <a:lumMod val="75000"/>
                      </a:srgbClr>
                    </a:gs>
                    <a:gs pos="6000">
                      <a:prstClr val="black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Shalom! </a:t>
            </a:r>
            <a:endParaRPr lang="en-CA" sz="8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34807" y="5481226"/>
            <a:ext cx="3775393" cy="1323439"/>
          </a:xfrm>
          <a:prstGeom prst="rect">
            <a:avLst/>
          </a:prstGeom>
          <a:noFill/>
          <a:effectLst>
            <a:glow rad="127000">
              <a:srgbClr val="55777D"/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 w="285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dwardian Script ITC" panose="030303020407070D0804" pitchFamily="66" charset="0"/>
                <a:cs typeface="MV Boli" panose="02000500030200090000" pitchFamily="2" charset="0"/>
              </a:rPr>
              <a:t>Thank-you!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46143" y="2991642"/>
            <a:ext cx="3568477" cy="1569660"/>
          </a:xfrm>
          <a:prstGeom prst="rect">
            <a:avLst/>
          </a:prstGeom>
          <a:noFill/>
          <a:effectLst>
            <a:glow rad="127000">
              <a:srgbClr val="55777D"/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/>
            <a:r>
              <a:rPr lang="en-US" sz="4800" b="1" dirty="0" smtClean="0">
                <a:ln w="9525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Brush Script MT" panose="03060802040406070304" pitchFamily="66" charset="0"/>
                <a:cs typeface="MV Boli" panose="02000500030200090000" pitchFamily="2" charset="0"/>
              </a:rPr>
              <a:t>Tim </a:t>
            </a:r>
            <a:r>
              <a:rPr lang="en-US" sz="4800" b="1" dirty="0" err="1" smtClean="0">
                <a:ln w="9525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Brush Script MT" panose="03060802040406070304" pitchFamily="66" charset="0"/>
                <a:cs typeface="MV Boli" panose="02000500030200090000" pitchFamily="2" charset="0"/>
              </a:rPr>
              <a:t>Astleford</a:t>
            </a:r>
            <a:r>
              <a:rPr lang="en-US" sz="4800" b="1" dirty="0" smtClean="0">
                <a:ln w="9525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Brush Script MT" panose="03060802040406070304" pitchFamily="66" charset="0"/>
                <a:cs typeface="MV Boli" panose="02000500030200090000" pitchFamily="2" charset="0"/>
              </a:rPr>
              <a:t> &amp;</a:t>
            </a:r>
            <a:br>
              <a:rPr lang="en-US" sz="4800" b="1" dirty="0" smtClean="0">
                <a:ln w="9525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Brush Script MT" panose="03060802040406070304" pitchFamily="66" charset="0"/>
                <a:cs typeface="MV Boli" panose="02000500030200090000" pitchFamily="2" charset="0"/>
              </a:rPr>
            </a:br>
            <a:r>
              <a:rPr lang="en-US" sz="4800" b="1" dirty="0" smtClean="0">
                <a:ln w="9525">
                  <a:solidFill>
                    <a:srgbClr val="002060"/>
                  </a:solidFill>
                </a:ln>
                <a:solidFill>
                  <a:srgbClr val="FF3399"/>
                </a:solidFill>
                <a:effectLst/>
                <a:latin typeface="Brush Script MT" panose="03060802040406070304" pitchFamily="66" charset="0"/>
                <a:cs typeface="MV Boli" panose="02000500030200090000" pitchFamily="2" charset="0"/>
              </a:rPr>
              <a:t>Charlene </a:t>
            </a:r>
            <a:r>
              <a:rPr lang="en-US" sz="4800" b="1" dirty="0" err="1" smtClean="0">
                <a:ln w="9525">
                  <a:solidFill>
                    <a:srgbClr val="002060"/>
                  </a:solidFill>
                </a:ln>
                <a:solidFill>
                  <a:srgbClr val="FF3399"/>
                </a:solidFill>
                <a:effectLst/>
                <a:latin typeface="Brush Script MT" panose="03060802040406070304" pitchFamily="66" charset="0"/>
                <a:cs typeface="MV Boli" panose="02000500030200090000" pitchFamily="2" charset="0"/>
              </a:rPr>
              <a:t>Fortsch</a:t>
            </a:r>
            <a:endParaRPr lang="en-US" sz="4800" b="1" dirty="0">
              <a:ln w="9525">
                <a:solidFill>
                  <a:srgbClr val="002060"/>
                </a:solidFill>
              </a:ln>
              <a:solidFill>
                <a:srgbClr val="FF3399"/>
              </a:solidFill>
              <a:effectLst/>
              <a:latin typeface="Brush Script MT" panose="03060802040406070304" pitchFamily="66" charset="0"/>
              <a:cs typeface="MV Boli" panose="02000500030200090000" pitchFamily="2" charset="0"/>
            </a:endParaRPr>
          </a:p>
        </p:txBody>
      </p:sp>
      <p:pic>
        <p:nvPicPr>
          <p:cNvPr id="17" name="Picture 2" descr="C:\Users\Rae\Documents\A CF Desktop Feb 2021\Best CCC Logo Clear with colors in circle SM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7" y="228600"/>
            <a:ext cx="1178287" cy="12192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34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3" descr="C:\Users\Rae\Desktop\error sta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933700"/>
            <a:ext cx="4394201" cy="40767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76200" y="0"/>
            <a:ext cx="9296400" cy="6096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Beware of </a:t>
            </a:r>
            <a:r>
              <a:rPr lang="en-US" sz="36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Error</a:t>
            </a:r>
            <a:r>
              <a:rPr lang="en-US" sz="3600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Giving Honour to </a:t>
            </a:r>
            <a:r>
              <a:rPr lang="en-US" sz="36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Abib 16?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685800"/>
            <a:ext cx="8153400" cy="57554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Yes ~ Beware &amp; be aware:  </a:t>
            </a:r>
            <a:b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dirty="0" smtClean="0">
                <a:solidFill>
                  <a:srgbClr val="C00000"/>
                </a:solidFill>
              </a:rPr>
              <a:t>A Wave Sheaf </a:t>
            </a:r>
            <a:r>
              <a:rPr lang="en-US" b="1" dirty="0">
                <a:solidFill>
                  <a:srgbClr val="C00000"/>
                </a:solidFill>
              </a:rPr>
              <a:t>festival that is </a:t>
            </a:r>
            <a:r>
              <a:rPr lang="en-US" b="1" dirty="0" smtClean="0">
                <a:solidFill>
                  <a:srgbClr val="C00000"/>
                </a:solidFill>
              </a:rPr>
              <a:t>married </a:t>
            </a:r>
            <a:r>
              <a:rPr lang="en-US" b="1" dirty="0">
                <a:solidFill>
                  <a:srgbClr val="C00000"/>
                </a:solidFill>
              </a:rPr>
              <a:t>to Abib 16 has no Scriptural foundation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endParaRPr lang="en-US" b="1" dirty="0"/>
          </a:p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Also be aware 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of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any suggestions 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that say: 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u="sng" dirty="0" smtClean="0">
                <a:solidFill>
                  <a:srgbClr val="C00000"/>
                </a:solidFill>
              </a:rPr>
              <a:t>Permission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to eat the grain was not in effect until </a:t>
            </a:r>
            <a:r>
              <a:rPr lang="en-US" b="1" dirty="0" smtClean="0">
                <a:solidFill>
                  <a:srgbClr val="C00000"/>
                </a:solidFill>
              </a:rPr>
              <a:t>Abib 16. 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If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that were the case, this suggestion would eliminate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 word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usage of </a:t>
            </a:r>
            <a:r>
              <a:rPr lang="en-US" sz="2400" b="1" dirty="0">
                <a:solidFill>
                  <a:srgbClr val="7030A0"/>
                </a:solidFill>
                <a:latin typeface="Kristen ITC" pitchFamily="66" charset="0"/>
              </a:rPr>
              <a:t>“</a:t>
            </a:r>
            <a:r>
              <a:rPr lang="en-US" sz="2400" b="1" u="sng" dirty="0">
                <a:solidFill>
                  <a:srgbClr val="7030A0"/>
                </a:solidFill>
                <a:latin typeface="Kristen ITC" pitchFamily="66" charset="0"/>
              </a:rPr>
              <a:t>the same day</a:t>
            </a:r>
            <a:r>
              <a:rPr lang="en-US" sz="2400" b="1" dirty="0">
                <a:solidFill>
                  <a:srgbClr val="7030A0"/>
                </a:solidFill>
                <a:latin typeface="Kristen ITC" pitchFamily="66" charset="0"/>
              </a:rPr>
              <a:t>.”  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Why?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Because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Israel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was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given permission to eat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grain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of the land </a:t>
            </a:r>
            <a:r>
              <a:rPr lang="en-US" sz="2400" b="1" dirty="0" smtClean="0">
                <a:solidFill>
                  <a:srgbClr val="7030A0"/>
                </a:solidFill>
                <a:latin typeface="Kristen ITC" pitchFamily="66" charset="0"/>
              </a:rPr>
              <a:t>“</a:t>
            </a:r>
            <a:r>
              <a:rPr lang="en-US" sz="2400" b="1" u="sng" dirty="0" smtClean="0">
                <a:solidFill>
                  <a:srgbClr val="7030A0"/>
                </a:solidFill>
                <a:latin typeface="Kristen ITC" pitchFamily="66" charset="0"/>
              </a:rPr>
              <a:t>on the </a:t>
            </a:r>
            <a:r>
              <a:rPr lang="en-US" sz="2400" b="1" u="sng" dirty="0">
                <a:solidFill>
                  <a:srgbClr val="7030A0"/>
                </a:solidFill>
                <a:latin typeface="Kristen ITC" pitchFamily="66" charset="0"/>
              </a:rPr>
              <a:t>same </a:t>
            </a:r>
            <a:r>
              <a:rPr lang="en-US" sz="2400" b="1" u="sng" dirty="0" smtClean="0">
                <a:solidFill>
                  <a:srgbClr val="7030A0"/>
                </a:solidFill>
                <a:latin typeface="Kristen ITC" pitchFamily="66" charset="0"/>
              </a:rPr>
              <a:t>day</a:t>
            </a:r>
            <a:r>
              <a:rPr lang="en-US" sz="2400" b="1" dirty="0" smtClean="0">
                <a:solidFill>
                  <a:srgbClr val="7030A0"/>
                </a:solidFill>
                <a:latin typeface="Kristen ITC" pitchFamily="66" charset="0"/>
              </a:rPr>
              <a:t>” </a:t>
            </a:r>
            <a:br>
              <a:rPr lang="en-US" sz="2400" b="1" dirty="0" smtClean="0">
                <a:solidFill>
                  <a:srgbClr val="7030A0"/>
                </a:solidFill>
                <a:latin typeface="Kristen ITC" pitchFamily="66" charset="0"/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  grain was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used for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Wave Sheaf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offering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(Yes, the grain was harvested, threshed, </a:t>
            </a:r>
            <a:b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ground and baked for unleavened bread</a:t>
            </a:r>
            <a:b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that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da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– Abib 15! )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rgbClr val="8C4C64"/>
                </a:solidFill>
              </a:rPr>
              <a:t>Understanding Wave Sheaf is </a:t>
            </a:r>
            <a:r>
              <a:rPr lang="en-US" sz="2000" b="1" dirty="0">
                <a:solidFill>
                  <a:srgbClr val="8C4C64"/>
                </a:solidFill>
              </a:rPr>
              <a:t>a</a:t>
            </a:r>
            <a:r>
              <a:rPr lang="en-US" sz="2000" b="1" dirty="0" smtClean="0">
                <a:solidFill>
                  <a:srgbClr val="8C4C64"/>
                </a:solidFill>
              </a:rPr>
              <a:t> most </a:t>
            </a:r>
            <a:br>
              <a:rPr lang="en-US" sz="2000" b="1" dirty="0" smtClean="0">
                <a:solidFill>
                  <a:srgbClr val="8C4C64"/>
                </a:solidFill>
              </a:rPr>
            </a:br>
            <a:r>
              <a:rPr lang="en-US" sz="2000" b="1" dirty="0" smtClean="0">
                <a:solidFill>
                  <a:srgbClr val="8C4C64"/>
                </a:solidFill>
              </a:rPr>
              <a:t>important </a:t>
            </a:r>
            <a:r>
              <a:rPr lang="en-US" sz="2000" b="1" dirty="0">
                <a:solidFill>
                  <a:srgbClr val="8C4C64"/>
                </a:solidFill>
              </a:rPr>
              <a:t>part </a:t>
            </a:r>
            <a:r>
              <a:rPr lang="en-US" sz="2000" b="1" dirty="0" smtClean="0">
                <a:solidFill>
                  <a:srgbClr val="8C4C64"/>
                </a:solidFill>
              </a:rPr>
              <a:t>of Joshua’s study and</a:t>
            </a:r>
            <a:br>
              <a:rPr lang="en-US" sz="2000" b="1" dirty="0" smtClean="0">
                <a:solidFill>
                  <a:srgbClr val="8C4C64"/>
                </a:solidFill>
              </a:rPr>
            </a:br>
            <a:r>
              <a:rPr lang="en-US" sz="2000" b="1" dirty="0" smtClean="0">
                <a:solidFill>
                  <a:srgbClr val="8C4C64"/>
                </a:solidFill>
              </a:rPr>
              <a:t>Torah Statutes to the end of time.  </a:t>
            </a:r>
          </a:p>
        </p:txBody>
      </p:sp>
    </p:spTree>
    <p:extLst>
      <p:ext uri="{BB962C8B-B14F-4D97-AF65-F5344CB8AC3E}">
        <p14:creationId xmlns:p14="http://schemas.microsoft.com/office/powerpoint/2010/main" val="97407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28600" y="0"/>
            <a:ext cx="9296400" cy="6858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#11  Joshua Confirms: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Celebrating </a:t>
            </a:r>
            <a:r>
              <a:rPr lang="en-US" sz="40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Wave Sheaf has priority </a:t>
            </a:r>
            <a:r>
              <a:rPr lang="en-US" sz="40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before</a:t>
            </a:r>
            <a:r>
              <a:rPr lang="en-US" sz="40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honouring the </a:t>
            </a:r>
            <a:br>
              <a:rPr lang="en-US" sz="40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0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en-US" sz="4000" spc="50" baseline="3000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</a:t>
            </a:r>
            <a:r>
              <a:rPr lang="en-US" sz="40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Sabbath of Unleavened Bread.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 is way more significant because </a:t>
            </a:r>
            <a:br>
              <a:rPr lang="en-US" sz="3600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600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Wave Sheaf is a prophecy given about 1500 years in advance of when </a:t>
            </a:r>
            <a:r>
              <a:rPr lang="en-US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Yahusha</a:t>
            </a:r>
            <a:r>
              <a:rPr lang="en-US" sz="3600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would ascend heavenward.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celebration of Wave Sheaf </a:t>
            </a:r>
            <a:br>
              <a:rPr lang="en-US" sz="36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6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should never be a forgotten festival!</a:t>
            </a:r>
            <a:endParaRPr lang="en-US" sz="180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579" y="5867400"/>
            <a:ext cx="9001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Question:  When </a:t>
            </a:r>
            <a:r>
              <a:rPr lang="en-US" sz="28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Abib 15 </a:t>
            </a:r>
            <a:r>
              <a:rPr lang="en-US" sz="28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the </a:t>
            </a:r>
            <a:r>
              <a:rPr lang="en-US" sz="2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H7676 Sabbath </a:t>
            </a:r>
            <a:r>
              <a:rPr lang="en-US" sz="28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share </a:t>
            </a:r>
            <a:br>
              <a:rPr lang="en-US" sz="28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same date, which </a:t>
            </a:r>
            <a:r>
              <a:rPr lang="en-US" sz="2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“Sabbath” </a:t>
            </a:r>
            <a:r>
              <a:rPr lang="en-US" sz="28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has priority?</a:t>
            </a:r>
            <a:endParaRPr lang="en-US" sz="4000" b="1" cap="none" spc="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Sun 6"/>
          <p:cNvSpPr/>
          <p:nvPr/>
        </p:nvSpPr>
        <p:spPr>
          <a:xfrm>
            <a:off x="8602625" y="103262"/>
            <a:ext cx="410478" cy="38100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003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839200" cy="35548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>
                <a:solidFill>
                  <a:srgbClr val="8C4C64"/>
                </a:solidFill>
              </a:rPr>
              <a:t>Many that honour the Feasts and Festivals understand the placement of </a:t>
            </a:r>
            <a:br>
              <a:rPr lang="en-US" b="1" dirty="0" smtClean="0">
                <a:solidFill>
                  <a:srgbClr val="8C4C64"/>
                </a:solidFill>
              </a:rPr>
            </a:br>
            <a:r>
              <a:rPr lang="en-US" b="1" dirty="0" smtClean="0">
                <a:solidFill>
                  <a:srgbClr val="8C4C64"/>
                </a:solidFill>
              </a:rPr>
              <a:t>Wave Sheaf is always and ONLY on </a:t>
            </a:r>
            <a:r>
              <a:rPr lang="en-US" b="1" dirty="0" err="1" smtClean="0">
                <a:solidFill>
                  <a:srgbClr val="8C4C64"/>
                </a:solidFill>
              </a:rPr>
              <a:t>Abib</a:t>
            </a:r>
            <a:r>
              <a:rPr lang="en-US" b="1" dirty="0" smtClean="0">
                <a:solidFill>
                  <a:srgbClr val="8C4C64"/>
                </a:solidFill>
              </a:rPr>
              <a:t> 16, following the 1</a:t>
            </a:r>
            <a:r>
              <a:rPr lang="en-US" b="1" baseline="30000" dirty="0" smtClean="0">
                <a:solidFill>
                  <a:srgbClr val="8C4C64"/>
                </a:solidFill>
              </a:rPr>
              <a:t>st</a:t>
            </a:r>
            <a:r>
              <a:rPr lang="en-US" b="1" dirty="0" smtClean="0">
                <a:solidFill>
                  <a:srgbClr val="8C4C64"/>
                </a:solidFill>
              </a:rPr>
              <a:t> ULB Shabbat.  </a:t>
            </a:r>
            <a:br>
              <a:rPr lang="en-US" b="1" dirty="0" smtClean="0">
                <a:solidFill>
                  <a:srgbClr val="8C4C64"/>
                </a:solidFill>
              </a:rPr>
            </a:br>
            <a:endParaRPr lang="en-US" sz="1050" b="1" dirty="0" smtClean="0">
              <a:solidFill>
                <a:srgbClr val="8C4C64"/>
              </a:solidFill>
            </a:endParaRPr>
          </a:p>
          <a:p>
            <a:r>
              <a:rPr lang="en-US" b="1" dirty="0" smtClean="0">
                <a:solidFill>
                  <a:srgbClr val="8C4C64"/>
                </a:solidFill>
              </a:rPr>
              <a:t>In other words, </a:t>
            </a:r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b="1" dirty="0" smtClean="0">
                <a:solidFill>
                  <a:srgbClr val="8C4C64"/>
                </a:solidFill>
              </a:rPr>
              <a:t> Wave Sheaf is married to Abib 16, </a:t>
            </a:r>
            <a:r>
              <a:rPr lang="en-US" b="1" dirty="0" smtClean="0">
                <a:solidFill>
                  <a:srgbClr val="FF0000"/>
                </a:solidFill>
              </a:rPr>
              <a:t>THEN</a:t>
            </a:r>
            <a:r>
              <a:rPr lang="en-US" b="1" dirty="0" smtClean="0">
                <a:solidFill>
                  <a:srgbClr val="8C4C64"/>
                </a:solidFill>
              </a:rPr>
              <a:t> it will float </a:t>
            </a:r>
            <a:br>
              <a:rPr lang="en-US" b="1" dirty="0" smtClean="0">
                <a:solidFill>
                  <a:srgbClr val="8C4C64"/>
                </a:solidFill>
              </a:rPr>
            </a:br>
            <a:r>
              <a:rPr lang="en-US" b="1" dirty="0" smtClean="0">
                <a:solidFill>
                  <a:srgbClr val="8C4C64"/>
                </a:solidFill>
              </a:rPr>
              <a:t>on any </a:t>
            </a:r>
            <a:r>
              <a:rPr lang="en-US" b="1" dirty="0" smtClean="0">
                <a:solidFill>
                  <a:srgbClr val="8C4C64"/>
                </a:solidFill>
                <a:effectLst>
                  <a:glow rad="127000">
                    <a:srgbClr val="99FFCC"/>
                  </a:glow>
                </a:effectLst>
              </a:rPr>
              <a:t>day</a:t>
            </a:r>
            <a:r>
              <a:rPr lang="en-US" b="1" dirty="0" smtClean="0">
                <a:solidFill>
                  <a:srgbClr val="8C4C64"/>
                </a:solidFill>
              </a:rPr>
              <a:t> of the week from year to year.  Why is this a problem?    </a:t>
            </a:r>
          </a:p>
          <a:p>
            <a:endParaRPr lang="en-US" sz="1050" b="1" dirty="0">
              <a:solidFill>
                <a:srgbClr val="8C4C64"/>
              </a:solidFill>
            </a:endParaRPr>
          </a:p>
          <a:p>
            <a:r>
              <a:rPr lang="en-US" b="1" dirty="0" smtClean="0">
                <a:solidFill>
                  <a:srgbClr val="8C4C64"/>
                </a:solidFill>
              </a:rPr>
              <a:t>Reviewing two of the reasons: </a:t>
            </a:r>
          </a:p>
          <a:p>
            <a:endParaRPr lang="en-US" sz="1200" b="1" dirty="0" smtClean="0">
              <a:solidFill>
                <a:srgbClr val="8C4C64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8C4C64"/>
                </a:solidFill>
              </a:rPr>
              <a:t>By statute - Wave Sheaf </a:t>
            </a:r>
            <a:r>
              <a:rPr lang="en-US" b="1" dirty="0" smtClean="0">
                <a:solidFill>
                  <a:srgbClr val="C00000"/>
                </a:solidFill>
              </a:rPr>
              <a:t>must follow </a:t>
            </a:r>
            <a:r>
              <a:rPr lang="en-US" b="1" dirty="0" smtClean="0">
                <a:solidFill>
                  <a:srgbClr val="8C4C64"/>
                </a:solidFill>
              </a:rPr>
              <a:t>the weekly H767</a:t>
            </a:r>
            <a:r>
              <a:rPr lang="en-US" b="1" dirty="0" smtClean="0">
                <a:solidFill>
                  <a:srgbClr val="0070C0"/>
                </a:solidFill>
              </a:rPr>
              <a:t>6</a:t>
            </a:r>
            <a:r>
              <a:rPr lang="en-US" b="1" dirty="0" smtClean="0">
                <a:solidFill>
                  <a:srgbClr val="8C4C64"/>
                </a:solidFill>
              </a:rPr>
              <a:t> Sabbath every year.  </a:t>
            </a:r>
            <a:br>
              <a:rPr lang="en-US" b="1" dirty="0" smtClean="0">
                <a:solidFill>
                  <a:srgbClr val="8C4C64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(It’s NOT possible for Abib 16 to follow the weekly Sabbath </a:t>
            </a:r>
            <a:r>
              <a:rPr lang="en-US" b="1" u="sng" dirty="0" smtClean="0">
                <a:solidFill>
                  <a:srgbClr val="FF0000"/>
                </a:solidFill>
              </a:rPr>
              <a:t>ever</a:t>
            </a:r>
            <a:r>
              <a:rPr lang="en-US" b="1" dirty="0" smtClean="0">
                <a:solidFill>
                  <a:srgbClr val="FF0000"/>
                </a:solidFill>
              </a:rPr>
              <a:t>y </a:t>
            </a:r>
            <a:r>
              <a:rPr lang="en-US" b="1" u="sng" dirty="0" smtClean="0">
                <a:solidFill>
                  <a:srgbClr val="FF0000"/>
                </a:solidFill>
              </a:rPr>
              <a:t>sin</a:t>
            </a:r>
            <a:r>
              <a:rPr lang="en-US" b="1" dirty="0" smtClean="0">
                <a:solidFill>
                  <a:srgbClr val="FF0000"/>
                </a:solidFill>
              </a:rPr>
              <a:t>g</a:t>
            </a:r>
            <a:r>
              <a:rPr lang="en-US" b="1" u="sng" dirty="0" smtClean="0">
                <a:solidFill>
                  <a:srgbClr val="FF0000"/>
                </a:solidFill>
              </a:rPr>
              <a:t>le</a:t>
            </a:r>
            <a:r>
              <a:rPr lang="en-US" b="1" dirty="0" smtClean="0">
                <a:solidFill>
                  <a:srgbClr val="FF0000"/>
                </a:solidFill>
              </a:rPr>
              <a:t> y</a:t>
            </a:r>
            <a:r>
              <a:rPr lang="en-US" b="1" u="sng" dirty="0" smtClean="0">
                <a:solidFill>
                  <a:srgbClr val="FF0000"/>
                </a:solidFill>
              </a:rPr>
              <a:t>ear</a:t>
            </a:r>
            <a:r>
              <a:rPr lang="en-US" b="1" dirty="0" smtClean="0">
                <a:solidFill>
                  <a:srgbClr val="FF0000"/>
                </a:solidFill>
              </a:rPr>
              <a:t>!)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sz="12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  <a:t>The 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  <a:t>correct prophetic </a:t>
            </a: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  <a:t>“day of the week” as specified for the 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  <a:t>Wave Sheaf festival</a:t>
            </a:r>
            <a:b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</a:b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  <a:t>of our 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  <a:t>Messiah’s 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en-US" b="1" baseline="30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Ascension” </a:t>
            </a:r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is </a:t>
            </a:r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completely </a:t>
            </a:r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obliterated 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  <a:t>when tied to Abib 16. </a:t>
            </a:r>
            <a:b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</a:b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  <a:t>For </a:t>
            </a: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  <a:t>all those years the 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  <a:t>Yisra'elites </a:t>
            </a: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  <a:t>would have been 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  <a:t>practicing </a:t>
            </a: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  <a:t>foolishness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  <a:t>!</a:t>
            </a:r>
            <a:endParaRPr lang="en-US" sz="900" b="1" dirty="0" smtClean="0">
              <a:ln>
                <a:solidFill>
                  <a:srgbClr val="0070C0"/>
                </a:solidFill>
              </a:ln>
              <a:solidFill>
                <a:srgbClr val="8C4C64"/>
              </a:solidFill>
            </a:endParaRPr>
          </a:p>
        </p:txBody>
      </p:sp>
      <p:sp>
        <p:nvSpPr>
          <p:cNvPr id="6" name="TextBox 29"/>
          <p:cNvSpPr txBox="1"/>
          <p:nvPr/>
        </p:nvSpPr>
        <p:spPr>
          <a:xfrm>
            <a:off x="8188736" y="228600"/>
            <a:ext cx="436934" cy="1630382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txBody>
          <a:bodyPr vert="horz" wrap="square" rtlCol="0">
            <a:spAutoFit/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</a:t>
            </a:r>
            <a:endParaRPr lang="en-US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810000"/>
            <a:ext cx="9144000" cy="7417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Another</a:t>
            </a:r>
            <a:r>
              <a:rPr lang="en-US" sz="36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Abib 16 Floating </a:t>
            </a:r>
            <a:r>
              <a:rPr lang="en-US" sz="36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Wave Sheaf … </a:t>
            </a:r>
            <a:endParaRPr lang="en-US" sz="1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408" y="4572000"/>
            <a:ext cx="8839200" cy="25237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     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… Problem 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N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eeds to be Addressed in </a:t>
            </a:r>
            <a:r>
              <a:rPr lang="en-US" sz="2800" spc="300" dirty="0">
                <a:ln w="11430"/>
                <a:solidFill>
                  <a:srgbClr val="00B0F0"/>
                </a:solidFill>
                <a:effectLst>
                  <a:glow rad="1270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Category</a:t>
            </a:r>
            <a:r>
              <a:rPr lang="en-US" sz="2800" spc="300" dirty="0">
                <a:ln w="11430"/>
                <a:solidFill>
                  <a:srgbClr val="00B0F0"/>
                </a:solidFill>
                <a:effectLst>
                  <a:glow rad="127000">
                    <a:srgbClr val="FF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spc="300" dirty="0" smtClean="0">
                <a:ln w="11430"/>
                <a:solidFill>
                  <a:srgbClr val="00B0F0"/>
                </a:solidFill>
                <a:effectLst>
                  <a:glow rad="127000">
                    <a:srgbClr val="FF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3: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700" b="1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sz="2400" b="1" dirty="0" smtClean="0">
                <a:solidFill>
                  <a:srgbClr val="FF0000"/>
                </a:solidFill>
              </a:rPr>
              <a:t>WHEN</a:t>
            </a:r>
            <a:r>
              <a:rPr lang="en-US" sz="2400" b="1" dirty="0" smtClean="0">
                <a:solidFill>
                  <a:srgbClr val="8C4C64"/>
                </a:solidFill>
              </a:rPr>
              <a:t> the Wave Sheaf is placed on Abib 16 following the </a:t>
            </a:r>
            <a:br>
              <a:rPr lang="en-US" sz="2400" b="1" dirty="0" smtClean="0">
                <a:solidFill>
                  <a:srgbClr val="8C4C64"/>
                </a:solidFill>
              </a:rPr>
            </a:br>
            <a:r>
              <a:rPr lang="en-US" sz="2400" b="1" dirty="0" smtClean="0">
                <a:solidFill>
                  <a:srgbClr val="8C4C64"/>
                </a:solidFill>
              </a:rPr>
              <a:t>1</a:t>
            </a:r>
            <a:r>
              <a:rPr lang="en-US" sz="2400" b="1" baseline="30000" dirty="0" smtClean="0">
                <a:solidFill>
                  <a:srgbClr val="8C4C64"/>
                </a:solidFill>
              </a:rPr>
              <a:t>st</a:t>
            </a:r>
            <a:r>
              <a:rPr lang="en-US" sz="2400" b="1" dirty="0" smtClean="0">
                <a:solidFill>
                  <a:srgbClr val="8C4C64"/>
                </a:solidFill>
              </a:rPr>
              <a:t> annual Shabbat of Unleavened Bread …</a:t>
            </a:r>
            <a:r>
              <a:rPr lang="en-US" sz="2400" b="1" dirty="0" smtClean="0">
                <a:solidFill>
                  <a:srgbClr val="FF0000"/>
                </a:solidFill>
              </a:rPr>
              <a:t>THEN</a:t>
            </a:r>
            <a:r>
              <a:rPr lang="en-US" sz="2400" b="1" dirty="0" smtClean="0">
                <a:solidFill>
                  <a:srgbClr val="8C4C64"/>
                </a:solidFill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</a:rPr>
              <a:t>the</a:t>
            </a:r>
            <a:r>
              <a:rPr lang="en-US" sz="2400" b="1" dirty="0" smtClean="0">
                <a:solidFill>
                  <a:srgbClr val="8C4C64"/>
                </a:solidFill>
              </a:rPr>
              <a:t/>
            </a:r>
            <a:br>
              <a:rPr lang="en-US" sz="2400" b="1" dirty="0" smtClean="0">
                <a:solidFill>
                  <a:srgbClr val="8C4C64"/>
                </a:solidFill>
              </a:rPr>
            </a:br>
            <a:r>
              <a:rPr lang="en-US" sz="2400" b="1" dirty="0" smtClean="0">
                <a:solidFill>
                  <a:srgbClr val="00B050"/>
                </a:solidFill>
              </a:rPr>
              <a:t>Counting of the Omer </a:t>
            </a:r>
            <a:r>
              <a:rPr lang="en-US" sz="2400" b="1" dirty="0" smtClean="0">
                <a:solidFill>
                  <a:srgbClr val="FF0000"/>
                </a:solidFill>
              </a:rPr>
              <a:t>will NOT be accurate or correct.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8C4C64"/>
                </a:solidFill>
              </a:rPr>
              <a:t>As a result, the Pentecost festival will be seriously misplaced.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6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2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62800" y="6334613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6200" y="0"/>
            <a:ext cx="9296400" cy="6096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Instructions for Counting the Omer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599" y="820838"/>
            <a:ext cx="7924799" cy="56015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Lev 23:15-16   </a:t>
            </a:r>
            <a:r>
              <a:rPr lang="en-US" b="1" dirty="0">
                <a:solidFill>
                  <a:srgbClr val="8C4C64"/>
                </a:solidFill>
              </a:rPr>
              <a:t>And</a:t>
            </a:r>
            <a:r>
              <a:rPr lang="en-US" dirty="0">
                <a:solidFill>
                  <a:srgbClr val="8C4C64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you shall count </a:t>
            </a:r>
            <a:r>
              <a:rPr lang="en-US" b="1" dirty="0" smtClean="0">
                <a:solidFill>
                  <a:srgbClr val="8C4C64"/>
                </a:solidFill>
              </a:rPr>
              <a:t>for yourselves </a:t>
            </a:r>
            <a:r>
              <a:rPr lang="en-US" b="1" dirty="0" smtClean="0">
                <a:solidFill>
                  <a:srgbClr val="0070C0"/>
                </a:solidFill>
              </a:rPr>
              <a:t>from the day after the Sabbath</a:t>
            </a:r>
            <a:r>
              <a:rPr lang="en-US" baseline="30000" dirty="0"/>
              <a:t> [H767</a:t>
            </a:r>
            <a:r>
              <a:rPr lang="en-US" b="1" baseline="30000" dirty="0">
                <a:solidFill>
                  <a:srgbClr val="0070C0"/>
                </a:solidFill>
              </a:rPr>
              <a:t>6</a:t>
            </a:r>
            <a:r>
              <a:rPr lang="en-US" baseline="30000" dirty="0"/>
              <a:t>]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  <a:r>
              <a:rPr lang="en-US" b="1" dirty="0" smtClean="0">
                <a:solidFill>
                  <a:srgbClr val="8C4C64"/>
                </a:solidFill>
              </a:rPr>
              <a:t> from the day that you brought the sheaf of the wave offering:  </a:t>
            </a:r>
            <a:r>
              <a:rPr lang="en-US" b="1" dirty="0" smtClean="0">
                <a:solidFill>
                  <a:srgbClr val="0070C0"/>
                </a:solidFill>
              </a:rPr>
              <a:t>seven Sabbaths shall be completed. 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8C4C64"/>
                </a:solidFill>
              </a:rPr>
              <a:t>16  </a:t>
            </a:r>
            <a:r>
              <a:rPr lang="en-US" b="1" dirty="0" smtClean="0">
                <a:solidFill>
                  <a:srgbClr val="0070C0"/>
                </a:solidFill>
              </a:rPr>
              <a:t>Count fifty days to the day after the seventh Sabbath</a:t>
            </a:r>
            <a:r>
              <a:rPr lang="en-US" baseline="30000" dirty="0"/>
              <a:t> [H767</a:t>
            </a:r>
            <a:r>
              <a:rPr lang="en-US" b="1" baseline="30000" dirty="0">
                <a:solidFill>
                  <a:srgbClr val="0070C0"/>
                </a:solidFill>
              </a:rPr>
              <a:t>6</a:t>
            </a:r>
            <a:r>
              <a:rPr lang="en-US" baseline="30000" dirty="0"/>
              <a:t>]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8C4C64"/>
                </a:solidFill>
              </a:rPr>
              <a:t>then you shall offer a new grain offering to [</a:t>
            </a:r>
            <a:r>
              <a:rPr lang="en-US" b="1" dirty="0" smtClean="0">
                <a:solidFill>
                  <a:srgbClr val="0000FF"/>
                </a:solidFill>
              </a:rPr>
              <a:t>Yahuah</a:t>
            </a:r>
            <a:r>
              <a:rPr lang="en-US" b="1" dirty="0" smtClean="0">
                <a:solidFill>
                  <a:srgbClr val="8C4C64"/>
                </a:solidFill>
              </a:rPr>
              <a:t>].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      </a:t>
            </a:r>
            <a:r>
              <a:rPr lang="en-US" sz="1400" i="1" dirty="0" smtClean="0"/>
              <a:t>NKJV</a:t>
            </a:r>
          </a:p>
          <a:p>
            <a:endParaRPr lang="en-US" sz="1400" i="1" dirty="0"/>
          </a:p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Pentecost can only follow a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sz="2400" b="1" cap="all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Day Sabbath</a:t>
            </a:r>
            <a:r>
              <a:rPr lang="en-US" sz="2400" baseline="30000" dirty="0">
                <a:solidFill>
                  <a:srgbClr val="00B0F0"/>
                </a:solidFill>
              </a:rPr>
              <a:t> </a:t>
            </a:r>
            <a:r>
              <a:rPr lang="en-US" baseline="30000" dirty="0"/>
              <a:t>[</a:t>
            </a:r>
            <a:r>
              <a:rPr lang="en-US" baseline="30000" dirty="0" smtClean="0"/>
              <a:t>H767</a:t>
            </a:r>
            <a:r>
              <a:rPr lang="en-US" b="1" baseline="30000" dirty="0" smtClean="0">
                <a:solidFill>
                  <a:srgbClr val="0070C0"/>
                </a:solidFill>
              </a:rPr>
              <a:t>6</a:t>
            </a:r>
            <a:r>
              <a:rPr lang="en-US" baseline="30000" dirty="0" smtClean="0"/>
              <a:t>]</a:t>
            </a:r>
            <a:br>
              <a:rPr lang="en-US" baseline="30000" dirty="0" smtClean="0"/>
            </a:br>
            <a:r>
              <a:rPr lang="en-US" baseline="30000" dirty="0" smtClean="0"/>
              <a:t> </a:t>
            </a:r>
            <a:r>
              <a:rPr lang="en-US" dirty="0" smtClean="0"/>
              <a:t>   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because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there are no other annual</a:t>
            </a:r>
            <a:b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Sabbaths, or QODESH convocations, </a:t>
            </a:r>
            <a:b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close to this point in time 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for the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50</a:t>
            </a:r>
            <a:r>
              <a:rPr lang="en-US" sz="2800" b="1" cap="all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cycle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 follow “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after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”!</a:t>
            </a:r>
          </a:p>
          <a:p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800" b="1" dirty="0" smtClean="0">
                <a:ln w="1905"/>
                <a:solidFill>
                  <a:srgbClr val="8C4C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next set of charts will illustrate the problem, </a:t>
            </a:r>
            <a:r>
              <a:rPr lang="en-US" sz="2800" b="1" u="sng" dirty="0" smtClean="0">
                <a:ln w="1905"/>
                <a:solidFill>
                  <a:srgbClr val="8C4C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</a:t>
            </a:r>
            <a:r>
              <a:rPr lang="en-US" sz="2800" b="1" dirty="0" smtClean="0">
                <a:ln w="1905"/>
                <a:solidFill>
                  <a:srgbClr val="8C4C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the solution.  Abib 14</a:t>
            </a:r>
            <a:r>
              <a:rPr lang="en-US" sz="2800" b="1" baseline="30000" dirty="0" smtClean="0">
                <a:ln w="1905"/>
                <a:solidFill>
                  <a:srgbClr val="8C4C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</a:t>
            </a:r>
            <a:r>
              <a:rPr lang="en-US" sz="2800" b="1" dirty="0" smtClean="0">
                <a:ln w="1905"/>
                <a:solidFill>
                  <a:srgbClr val="8C4C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Passover is placed on the 7</a:t>
            </a:r>
            <a:r>
              <a:rPr lang="en-US" sz="2800" b="1" baseline="30000" dirty="0" smtClean="0">
                <a:ln w="1905"/>
                <a:solidFill>
                  <a:srgbClr val="8C4C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</a:t>
            </a:r>
            <a:r>
              <a:rPr lang="en-US" sz="2800" b="1" dirty="0" smtClean="0">
                <a:ln w="1905"/>
                <a:solidFill>
                  <a:srgbClr val="8C4C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Day Sabbath as seen in the book of Joshua.</a:t>
            </a:r>
            <a:endParaRPr lang="en-US" sz="2800" dirty="0">
              <a:solidFill>
                <a:srgbClr val="8C4C64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10400" y="2640957"/>
            <a:ext cx="2383663" cy="233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07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4360" y="5486400"/>
            <a:ext cx="801624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The Problem of a Floating Wave Sheaf on Abib 16 &amp; the Omer Count</a:t>
            </a:r>
            <a:endParaRPr lang="en-US" sz="3600" b="1" cap="none" spc="0" dirty="0">
              <a:ln/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19812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</a:rPr>
              <a:t>Chart #1</a:t>
            </a:r>
            <a:endParaRPr lang="en-US" sz="3600" b="1" cap="none" spc="0" dirty="0">
              <a:ln/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5" name="Sun 4"/>
          <p:cNvSpPr/>
          <p:nvPr/>
        </p:nvSpPr>
        <p:spPr>
          <a:xfrm>
            <a:off x="8602625" y="103262"/>
            <a:ext cx="410478" cy="38100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59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20993</TotalTime>
  <Words>2618</Words>
  <Application>Microsoft Office PowerPoint</Application>
  <PresentationFormat>On-screen Show (4:3)</PresentationFormat>
  <Paragraphs>824</Paragraphs>
  <Slides>46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4" baseType="lpstr">
      <vt:lpstr>Arial</vt:lpstr>
      <vt:lpstr>Arial Black</vt:lpstr>
      <vt:lpstr>Arial Rounded MT Bold</vt:lpstr>
      <vt:lpstr>Brush Script MT</vt:lpstr>
      <vt:lpstr>Calibri</vt:lpstr>
      <vt:lpstr>Candara</vt:lpstr>
      <vt:lpstr>Comic Sans MS</vt:lpstr>
      <vt:lpstr>Cooper Black</vt:lpstr>
      <vt:lpstr>Edwardian Script ITC</vt:lpstr>
      <vt:lpstr>Georgia</vt:lpstr>
      <vt:lpstr>Kristen ITC</vt:lpstr>
      <vt:lpstr>Matura MT Script Capitals</vt:lpstr>
      <vt:lpstr>MV Boli</vt:lpstr>
      <vt:lpstr>Ravie</vt:lpstr>
      <vt:lpstr>Segoe Print</vt:lpstr>
      <vt:lpstr>Tunga</vt:lpstr>
      <vt:lpstr>Wingdings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</dc:creator>
  <cp:lastModifiedBy>User55</cp:lastModifiedBy>
  <cp:revision>1381</cp:revision>
  <cp:lastPrinted>2020-04-05T16:11:34Z</cp:lastPrinted>
  <dcterms:created xsi:type="dcterms:W3CDTF">2016-02-23T17:36:16Z</dcterms:created>
  <dcterms:modified xsi:type="dcterms:W3CDTF">2022-04-11T03:14:35Z</dcterms:modified>
</cp:coreProperties>
</file>