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88" r:id="rId1"/>
  </p:sldMasterIdLst>
  <p:notesMasterIdLst>
    <p:notesMasterId r:id="rId49"/>
  </p:notesMasterIdLst>
  <p:handoutMasterIdLst>
    <p:handoutMasterId r:id="rId50"/>
  </p:handoutMasterIdLst>
  <p:sldIdLst>
    <p:sldId id="479" r:id="rId2"/>
    <p:sldId id="485" r:id="rId3"/>
    <p:sldId id="410" r:id="rId4"/>
    <p:sldId id="356" r:id="rId5"/>
    <p:sldId id="420" r:id="rId6"/>
    <p:sldId id="414" r:id="rId7"/>
    <p:sldId id="302" r:id="rId8"/>
    <p:sldId id="415" r:id="rId9"/>
    <p:sldId id="293" r:id="rId10"/>
    <p:sldId id="416" r:id="rId11"/>
    <p:sldId id="303" r:id="rId12"/>
    <p:sldId id="489" r:id="rId13"/>
    <p:sldId id="373" r:id="rId14"/>
    <p:sldId id="375" r:id="rId15"/>
    <p:sldId id="374" r:id="rId16"/>
    <p:sldId id="378" r:id="rId17"/>
    <p:sldId id="377" r:id="rId18"/>
    <p:sldId id="379" r:id="rId19"/>
    <p:sldId id="304" r:id="rId20"/>
    <p:sldId id="305" r:id="rId21"/>
    <p:sldId id="417" r:id="rId22"/>
    <p:sldId id="341" r:id="rId23"/>
    <p:sldId id="418" r:id="rId24"/>
    <p:sldId id="307" r:id="rId25"/>
    <p:sldId id="348" r:id="rId26"/>
    <p:sldId id="432" r:id="rId27"/>
    <p:sldId id="437" r:id="rId28"/>
    <p:sldId id="434" r:id="rId29"/>
    <p:sldId id="436" r:id="rId30"/>
    <p:sldId id="438" r:id="rId31"/>
    <p:sldId id="419" r:id="rId32"/>
    <p:sldId id="422" r:id="rId33"/>
    <p:sldId id="423" r:id="rId34"/>
    <p:sldId id="424" r:id="rId35"/>
    <p:sldId id="427" r:id="rId36"/>
    <p:sldId id="441" r:id="rId37"/>
    <p:sldId id="425" r:id="rId38"/>
    <p:sldId id="440" r:id="rId39"/>
    <p:sldId id="471" r:id="rId40"/>
    <p:sldId id="473" r:id="rId41"/>
    <p:sldId id="442" r:id="rId42"/>
    <p:sldId id="472" r:id="rId43"/>
    <p:sldId id="310" r:id="rId44"/>
    <p:sldId id="401" r:id="rId45"/>
    <p:sldId id="308" r:id="rId46"/>
    <p:sldId id="487" r:id="rId47"/>
    <p:sldId id="488" r:id="rId4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e" initials="R" lastIdx="281" clrIdx="0"/>
  <p:cmAuthor id="1" name="Snap On" initials="SO" lastIdx="37" clrIdx="1"/>
  <p:cmAuthor id="2" name="timothy Astleford" initials="tA" lastIdx="113" clrIdx="2">
    <p:extLst>
      <p:ext uri="{19B8F6BF-5375-455C-9EA6-DF929625EA0E}">
        <p15:presenceInfo xmlns:p15="http://schemas.microsoft.com/office/powerpoint/2012/main" userId="6f70958e3069516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1EF2"/>
    <a:srgbClr val="006600"/>
    <a:srgbClr val="00CCFF"/>
    <a:srgbClr val="00FF00"/>
    <a:srgbClr val="0066FF"/>
    <a:srgbClr val="99FFCC"/>
    <a:srgbClr val="FF3399"/>
    <a:srgbClr val="8C4C64"/>
    <a:srgbClr val="006666"/>
    <a:srgbClr val="ECF1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81" autoAdjust="0"/>
    <p:restoredTop sz="79261" autoAdjust="0"/>
  </p:normalViewPr>
  <p:slideViewPr>
    <p:cSldViewPr>
      <p:cViewPr varScale="1">
        <p:scale>
          <a:sx n="112" d="100"/>
          <a:sy n="112" d="100"/>
        </p:scale>
        <p:origin x="744" y="78"/>
      </p:cViewPr>
      <p:guideLst>
        <p:guide orient="horz" pos="2160"/>
        <p:guide pos="2880"/>
      </p:guideLst>
    </p:cSldViewPr>
  </p:slideViewPr>
  <p:notesTextViewPr>
    <p:cViewPr>
      <p:scale>
        <a:sx n="3" d="2"/>
        <a:sy n="3" d="2"/>
      </p:scale>
      <p:origin x="0" y="0"/>
    </p:cViewPr>
  </p:notesTextViewPr>
  <p:sorterViewPr>
    <p:cViewPr>
      <p:scale>
        <a:sx n="150" d="100"/>
        <a:sy n="150" d="100"/>
      </p:scale>
      <p:origin x="0" y="-1744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3038145" cy="464205"/>
          </a:xfrm>
          <a:prstGeom prst="rect">
            <a:avLst/>
          </a:prstGeom>
        </p:spPr>
        <p:txBody>
          <a:bodyPr vert="horz" lIns="88115" tIns="44059" rIns="88115" bIns="44059" rtlCol="0"/>
          <a:lstStyle>
            <a:lvl1pPr algn="l">
              <a:defRPr sz="1200"/>
            </a:lvl1pPr>
          </a:lstStyle>
          <a:p>
            <a:endParaRPr lang="en-US"/>
          </a:p>
        </p:txBody>
      </p:sp>
      <p:sp>
        <p:nvSpPr>
          <p:cNvPr id="3" name="Date Placeholder 2"/>
          <p:cNvSpPr>
            <a:spLocks noGrp="1"/>
          </p:cNvSpPr>
          <p:nvPr>
            <p:ph type="dt" sz="quarter" idx="1"/>
          </p:nvPr>
        </p:nvSpPr>
        <p:spPr>
          <a:xfrm>
            <a:off x="3970734" y="3"/>
            <a:ext cx="3038145" cy="464205"/>
          </a:xfrm>
          <a:prstGeom prst="rect">
            <a:avLst/>
          </a:prstGeom>
        </p:spPr>
        <p:txBody>
          <a:bodyPr vert="horz" lIns="88115" tIns="44059" rIns="88115" bIns="44059" rtlCol="0"/>
          <a:lstStyle>
            <a:lvl1pPr algn="r">
              <a:defRPr sz="1200"/>
            </a:lvl1pPr>
          </a:lstStyle>
          <a:p>
            <a:fld id="{61452FD8-2EE6-4A90-8600-DAE5ACCA1E92}" type="datetimeFigureOut">
              <a:rPr lang="en-US" smtClean="0"/>
              <a:t>4/10/2022</a:t>
            </a:fld>
            <a:endParaRPr lang="en-US"/>
          </a:p>
        </p:txBody>
      </p:sp>
      <p:sp>
        <p:nvSpPr>
          <p:cNvPr id="4" name="Footer Placeholder 3"/>
          <p:cNvSpPr>
            <a:spLocks noGrp="1"/>
          </p:cNvSpPr>
          <p:nvPr>
            <p:ph type="ftr" sz="quarter" idx="2"/>
          </p:nvPr>
        </p:nvSpPr>
        <p:spPr>
          <a:xfrm>
            <a:off x="2" y="8830661"/>
            <a:ext cx="3038145" cy="464205"/>
          </a:xfrm>
          <a:prstGeom prst="rect">
            <a:avLst/>
          </a:prstGeom>
        </p:spPr>
        <p:txBody>
          <a:bodyPr vert="horz" lIns="88115" tIns="44059" rIns="88115" bIns="44059" rtlCol="0" anchor="b"/>
          <a:lstStyle>
            <a:lvl1pPr algn="l">
              <a:defRPr sz="1200"/>
            </a:lvl1pPr>
          </a:lstStyle>
          <a:p>
            <a:endParaRPr lang="en-US"/>
          </a:p>
        </p:txBody>
      </p:sp>
      <p:sp>
        <p:nvSpPr>
          <p:cNvPr id="5" name="Slide Number Placeholder 4"/>
          <p:cNvSpPr>
            <a:spLocks noGrp="1"/>
          </p:cNvSpPr>
          <p:nvPr>
            <p:ph type="sldNum" sz="quarter" idx="3"/>
          </p:nvPr>
        </p:nvSpPr>
        <p:spPr>
          <a:xfrm>
            <a:off x="3970734" y="8830661"/>
            <a:ext cx="3038145" cy="464205"/>
          </a:xfrm>
          <a:prstGeom prst="rect">
            <a:avLst/>
          </a:prstGeom>
        </p:spPr>
        <p:txBody>
          <a:bodyPr vert="horz" lIns="88115" tIns="44059" rIns="88115" bIns="44059" rtlCol="0" anchor="b"/>
          <a:lstStyle>
            <a:lvl1pPr algn="r">
              <a:defRPr sz="1200"/>
            </a:lvl1pPr>
          </a:lstStyle>
          <a:p>
            <a:fld id="{EE7D5CBF-5088-4722-8BFF-9FA218F4CBF5}" type="slidenum">
              <a:rPr lang="en-US" smtClean="0"/>
              <a:t>‹#›</a:t>
            </a:fld>
            <a:endParaRPr lang="en-US"/>
          </a:p>
        </p:txBody>
      </p:sp>
    </p:spTree>
    <p:extLst>
      <p:ext uri="{BB962C8B-B14F-4D97-AF65-F5344CB8AC3E}">
        <p14:creationId xmlns:p14="http://schemas.microsoft.com/office/powerpoint/2010/main" val="5520504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46" tIns="46574" rIns="93146" bIns="46574" rtlCol="0"/>
          <a:lstStyle>
            <a:lvl1pPr algn="l">
              <a:defRPr sz="13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46" tIns="46574" rIns="93146" bIns="46574" rtlCol="0"/>
          <a:lstStyle>
            <a:lvl1pPr algn="r">
              <a:defRPr sz="1300"/>
            </a:lvl1pPr>
          </a:lstStyle>
          <a:p>
            <a:fld id="{4525CE39-3A17-4221-A43A-CDCDEC37A9C6}" type="datetimeFigureOut">
              <a:rPr lang="en-US" smtClean="0"/>
              <a:t>4/10/2022</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46" tIns="46574" rIns="93146" bIns="46574"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46" tIns="46574" rIns="93146" bIns="4657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46" tIns="46574" rIns="93146" bIns="46574" rtlCol="0" anchor="b"/>
          <a:lstStyle>
            <a:lvl1pPr algn="l">
              <a:defRPr sz="13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46" tIns="46574" rIns="93146" bIns="46574" rtlCol="0" anchor="b"/>
          <a:lstStyle>
            <a:lvl1pPr algn="r">
              <a:defRPr sz="1300"/>
            </a:lvl1pPr>
          </a:lstStyle>
          <a:p>
            <a:fld id="{0EF3100C-8CFC-4DBF-AA1F-E6F6631648CF}" type="slidenum">
              <a:rPr lang="en-US" smtClean="0"/>
              <a:t>‹#›</a:t>
            </a:fld>
            <a:endParaRPr lang="en-US"/>
          </a:p>
        </p:txBody>
      </p:sp>
    </p:spTree>
    <p:extLst>
      <p:ext uri="{BB962C8B-B14F-4D97-AF65-F5344CB8AC3E}">
        <p14:creationId xmlns:p14="http://schemas.microsoft.com/office/powerpoint/2010/main" val="1513300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Slide 12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tim</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said a mic was open – remove</a:t>
            </a:r>
            <a:r>
              <a:rPr lang="en-US" b="1"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ok Neil. </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Slide Number Placeholder 3"/>
          <p:cNvSpPr>
            <a:spLocks noGrp="1"/>
          </p:cNvSpPr>
          <p:nvPr>
            <p:ph type="sldNum" sz="quarter" idx="10"/>
          </p:nvPr>
        </p:nvSpPr>
        <p:spPr/>
        <p:txBody>
          <a:bodyPr/>
          <a:lstStyle/>
          <a:p>
            <a:fld id="{0EF3100C-8CFC-4DBF-AA1F-E6F6631648CF}" type="slidenum">
              <a:rPr lang="en-US" smtClean="0"/>
              <a:t>1</a:t>
            </a:fld>
            <a:endParaRPr lang="en-US"/>
          </a:p>
        </p:txBody>
      </p:sp>
    </p:spTree>
    <p:extLst>
      <p:ext uri="{BB962C8B-B14F-4D97-AF65-F5344CB8AC3E}">
        <p14:creationId xmlns:p14="http://schemas.microsoft.com/office/powerpoint/2010/main" val="33213095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ascension is the fulfillment</a:t>
            </a:r>
            <a:r>
              <a:rPr lang="en-US" baseline="0" dirty="0"/>
              <a:t> (antitype) of the “type.”</a:t>
            </a:r>
            <a:endParaRPr lang="en-US" dirty="0"/>
          </a:p>
        </p:txBody>
      </p:sp>
      <p:sp>
        <p:nvSpPr>
          <p:cNvPr id="4" name="Slide Number Placeholder 3"/>
          <p:cNvSpPr>
            <a:spLocks noGrp="1"/>
          </p:cNvSpPr>
          <p:nvPr>
            <p:ph type="sldNum" sz="quarter" idx="10"/>
          </p:nvPr>
        </p:nvSpPr>
        <p:spPr/>
        <p:txBody>
          <a:bodyPr/>
          <a:lstStyle/>
          <a:p>
            <a:fld id="{0EF3100C-8CFC-4DBF-AA1F-E6F6631648CF}" type="slidenum">
              <a:rPr lang="en-US" smtClean="0"/>
              <a:t>29</a:t>
            </a:fld>
            <a:endParaRPr lang="en-US"/>
          </a:p>
        </p:txBody>
      </p:sp>
    </p:spTree>
    <p:extLst>
      <p:ext uri="{BB962C8B-B14F-4D97-AF65-F5344CB8AC3E}">
        <p14:creationId xmlns:p14="http://schemas.microsoft.com/office/powerpoint/2010/main" val="4115656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ascension is the fulfillment</a:t>
            </a:r>
            <a:r>
              <a:rPr lang="en-US" baseline="0" dirty="0"/>
              <a:t> (antitype) of the “type.”</a:t>
            </a:r>
            <a:endParaRPr lang="en-US" dirty="0"/>
          </a:p>
        </p:txBody>
      </p:sp>
      <p:sp>
        <p:nvSpPr>
          <p:cNvPr id="4" name="Slide Number Placeholder 3"/>
          <p:cNvSpPr>
            <a:spLocks noGrp="1"/>
          </p:cNvSpPr>
          <p:nvPr>
            <p:ph type="sldNum" sz="quarter" idx="10"/>
          </p:nvPr>
        </p:nvSpPr>
        <p:spPr/>
        <p:txBody>
          <a:bodyPr/>
          <a:lstStyle/>
          <a:p>
            <a:fld id="{0EF3100C-8CFC-4DBF-AA1F-E6F6631648CF}" type="slidenum">
              <a:rPr lang="en-US" smtClean="0"/>
              <a:t>34</a:t>
            </a:fld>
            <a:endParaRPr lang="en-US"/>
          </a:p>
        </p:txBody>
      </p:sp>
    </p:spTree>
    <p:extLst>
      <p:ext uri="{BB962C8B-B14F-4D97-AF65-F5344CB8AC3E}">
        <p14:creationId xmlns:p14="http://schemas.microsoft.com/office/powerpoint/2010/main" val="3261527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ascension is the fulfillment</a:t>
            </a:r>
            <a:r>
              <a:rPr lang="en-US" baseline="0" dirty="0"/>
              <a:t> (antitype) of the “type.”</a:t>
            </a:r>
            <a:endParaRPr lang="en-US" dirty="0"/>
          </a:p>
        </p:txBody>
      </p:sp>
      <p:sp>
        <p:nvSpPr>
          <p:cNvPr id="4" name="Slide Number Placeholder 3"/>
          <p:cNvSpPr>
            <a:spLocks noGrp="1"/>
          </p:cNvSpPr>
          <p:nvPr>
            <p:ph type="sldNum" sz="quarter" idx="10"/>
          </p:nvPr>
        </p:nvSpPr>
        <p:spPr/>
        <p:txBody>
          <a:bodyPr/>
          <a:lstStyle/>
          <a:p>
            <a:fld id="{0EF3100C-8CFC-4DBF-AA1F-E6F6631648CF}" type="slidenum">
              <a:rPr lang="en-US" smtClean="0"/>
              <a:t>35</a:t>
            </a:fld>
            <a:endParaRPr lang="en-US"/>
          </a:p>
        </p:txBody>
      </p:sp>
    </p:spTree>
    <p:extLst>
      <p:ext uri="{BB962C8B-B14F-4D97-AF65-F5344CB8AC3E}">
        <p14:creationId xmlns:p14="http://schemas.microsoft.com/office/powerpoint/2010/main" val="3261527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ascension is the fulfillment</a:t>
            </a:r>
            <a:r>
              <a:rPr lang="en-US" baseline="0" dirty="0"/>
              <a:t> (antitype) of the “type.”</a:t>
            </a:r>
            <a:endParaRPr lang="en-US" dirty="0"/>
          </a:p>
        </p:txBody>
      </p:sp>
      <p:sp>
        <p:nvSpPr>
          <p:cNvPr id="4" name="Slide Number Placeholder 3"/>
          <p:cNvSpPr>
            <a:spLocks noGrp="1"/>
          </p:cNvSpPr>
          <p:nvPr>
            <p:ph type="sldNum" sz="quarter" idx="10"/>
          </p:nvPr>
        </p:nvSpPr>
        <p:spPr/>
        <p:txBody>
          <a:bodyPr/>
          <a:lstStyle/>
          <a:p>
            <a:fld id="{0EF3100C-8CFC-4DBF-AA1F-E6F6631648CF}" type="slidenum">
              <a:rPr lang="en-US" smtClean="0"/>
              <a:t>36</a:t>
            </a:fld>
            <a:endParaRPr lang="en-US"/>
          </a:p>
        </p:txBody>
      </p:sp>
    </p:spTree>
    <p:extLst>
      <p:ext uri="{BB962C8B-B14F-4D97-AF65-F5344CB8AC3E}">
        <p14:creationId xmlns:p14="http://schemas.microsoft.com/office/powerpoint/2010/main" val="3261527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ascension is the fulfillment</a:t>
            </a:r>
            <a:r>
              <a:rPr lang="en-US" baseline="0" dirty="0"/>
              <a:t> (antitype) of the “type.”</a:t>
            </a:r>
            <a:endParaRPr lang="en-US" dirty="0"/>
          </a:p>
        </p:txBody>
      </p:sp>
      <p:sp>
        <p:nvSpPr>
          <p:cNvPr id="4" name="Slide Number Placeholder 3"/>
          <p:cNvSpPr>
            <a:spLocks noGrp="1"/>
          </p:cNvSpPr>
          <p:nvPr>
            <p:ph type="sldNum" sz="quarter" idx="10"/>
          </p:nvPr>
        </p:nvSpPr>
        <p:spPr/>
        <p:txBody>
          <a:bodyPr/>
          <a:lstStyle/>
          <a:p>
            <a:fld id="{0EF3100C-8CFC-4DBF-AA1F-E6F6631648CF}" type="slidenum">
              <a:rPr lang="en-US" smtClean="0"/>
              <a:t>37</a:t>
            </a:fld>
            <a:endParaRPr lang="en-US"/>
          </a:p>
        </p:txBody>
      </p:sp>
    </p:spTree>
    <p:extLst>
      <p:ext uri="{BB962C8B-B14F-4D97-AF65-F5344CB8AC3E}">
        <p14:creationId xmlns:p14="http://schemas.microsoft.com/office/powerpoint/2010/main" val="3261527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ascension is the fulfillment</a:t>
            </a:r>
            <a:r>
              <a:rPr lang="en-US" baseline="0" dirty="0"/>
              <a:t> (antitype) of the “type.”</a:t>
            </a:r>
            <a:endParaRPr lang="en-US" dirty="0"/>
          </a:p>
        </p:txBody>
      </p:sp>
      <p:sp>
        <p:nvSpPr>
          <p:cNvPr id="4" name="Slide Number Placeholder 3"/>
          <p:cNvSpPr>
            <a:spLocks noGrp="1"/>
          </p:cNvSpPr>
          <p:nvPr>
            <p:ph type="sldNum" sz="quarter" idx="10"/>
          </p:nvPr>
        </p:nvSpPr>
        <p:spPr/>
        <p:txBody>
          <a:bodyPr/>
          <a:lstStyle/>
          <a:p>
            <a:fld id="{0EF3100C-8CFC-4DBF-AA1F-E6F6631648CF}" type="slidenum">
              <a:rPr lang="en-US" smtClean="0"/>
              <a:t>38</a:t>
            </a:fld>
            <a:endParaRPr lang="en-US"/>
          </a:p>
        </p:txBody>
      </p:sp>
    </p:spTree>
    <p:extLst>
      <p:ext uri="{BB962C8B-B14F-4D97-AF65-F5344CB8AC3E}">
        <p14:creationId xmlns:p14="http://schemas.microsoft.com/office/powerpoint/2010/main" val="32615270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Enoch has</a:t>
            </a:r>
            <a:r>
              <a:rPr lang="en-US" baseline="0" dirty="0"/>
              <a:t> the 18</a:t>
            </a:r>
            <a:r>
              <a:rPr lang="en-US" baseline="30000" dirty="0"/>
              <a:t>th</a:t>
            </a:r>
            <a:r>
              <a:rPr lang="en-US" baseline="0" dirty="0"/>
              <a:t> as Sabbath, that is why the red box has incorrect information.</a:t>
            </a:r>
            <a:endParaRPr lang="en-US" dirty="0"/>
          </a:p>
        </p:txBody>
      </p:sp>
      <p:sp>
        <p:nvSpPr>
          <p:cNvPr id="4" name="Slide Number Placeholder 3"/>
          <p:cNvSpPr>
            <a:spLocks noGrp="1"/>
          </p:cNvSpPr>
          <p:nvPr>
            <p:ph type="sldNum" sz="quarter" idx="10"/>
          </p:nvPr>
        </p:nvSpPr>
        <p:spPr/>
        <p:txBody>
          <a:bodyPr/>
          <a:lstStyle/>
          <a:p>
            <a:fld id="{0EF3100C-8CFC-4DBF-AA1F-E6F6631648CF}" type="slidenum">
              <a:rPr lang="en-US" smtClean="0"/>
              <a:t>40</a:t>
            </a:fld>
            <a:endParaRPr lang="en-US"/>
          </a:p>
        </p:txBody>
      </p:sp>
    </p:spTree>
    <p:extLst>
      <p:ext uri="{BB962C8B-B14F-4D97-AF65-F5344CB8AC3E}">
        <p14:creationId xmlns:p14="http://schemas.microsoft.com/office/powerpoint/2010/main" val="35016018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ascension is the fulfillment</a:t>
            </a:r>
            <a:r>
              <a:rPr lang="en-US" baseline="0" dirty="0"/>
              <a:t> (antitype) of the “type.”</a:t>
            </a:r>
            <a:endParaRPr lang="en-US" dirty="0"/>
          </a:p>
        </p:txBody>
      </p:sp>
      <p:sp>
        <p:nvSpPr>
          <p:cNvPr id="4" name="Slide Number Placeholder 3"/>
          <p:cNvSpPr>
            <a:spLocks noGrp="1"/>
          </p:cNvSpPr>
          <p:nvPr>
            <p:ph type="sldNum" sz="quarter" idx="10"/>
          </p:nvPr>
        </p:nvSpPr>
        <p:spPr/>
        <p:txBody>
          <a:bodyPr/>
          <a:lstStyle/>
          <a:p>
            <a:fld id="{0EF3100C-8CFC-4DBF-AA1F-E6F6631648CF}" type="slidenum">
              <a:rPr lang="en-US" smtClean="0"/>
              <a:t>41</a:t>
            </a:fld>
            <a:endParaRPr lang="en-US"/>
          </a:p>
        </p:txBody>
      </p:sp>
    </p:spTree>
    <p:extLst>
      <p:ext uri="{BB962C8B-B14F-4D97-AF65-F5344CB8AC3E}">
        <p14:creationId xmlns:p14="http://schemas.microsoft.com/office/powerpoint/2010/main" val="32615270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ascension is the fulfillment</a:t>
            </a:r>
            <a:r>
              <a:rPr lang="en-US" baseline="0" dirty="0"/>
              <a:t> (antitype) of the “type.”</a:t>
            </a:r>
            <a:endParaRPr lang="en-US" dirty="0"/>
          </a:p>
        </p:txBody>
      </p:sp>
      <p:sp>
        <p:nvSpPr>
          <p:cNvPr id="4" name="Slide Number Placeholder 3"/>
          <p:cNvSpPr>
            <a:spLocks noGrp="1"/>
          </p:cNvSpPr>
          <p:nvPr>
            <p:ph type="sldNum" sz="quarter" idx="10"/>
          </p:nvPr>
        </p:nvSpPr>
        <p:spPr/>
        <p:txBody>
          <a:bodyPr/>
          <a:lstStyle/>
          <a:p>
            <a:fld id="{0EF3100C-8CFC-4DBF-AA1F-E6F6631648CF}" type="slidenum">
              <a:rPr lang="en-US" smtClean="0"/>
              <a:t>42</a:t>
            </a:fld>
            <a:endParaRPr lang="en-US"/>
          </a:p>
        </p:txBody>
      </p:sp>
    </p:spTree>
    <p:extLst>
      <p:ext uri="{BB962C8B-B14F-4D97-AF65-F5344CB8AC3E}">
        <p14:creationId xmlns:p14="http://schemas.microsoft.com/office/powerpoint/2010/main" val="32615270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5.5c Joshua’s </a:t>
            </a:r>
            <a:r>
              <a:rPr lang="en-US" dirty="0" err="1"/>
              <a:t>Wavesheaf</a:t>
            </a:r>
            <a:r>
              <a:rPr lang="en-US" dirty="0"/>
              <a:t> </a:t>
            </a:r>
            <a:r>
              <a:rPr lang="en-US" dirty="0" err="1"/>
              <a:t>Pt</a:t>
            </a:r>
            <a:r>
              <a:rPr lang="en-US" dirty="0"/>
              <a:t> 1 [46 slides]  Apr 10/22  Website: </a:t>
            </a:r>
          </a:p>
          <a:p>
            <a:r>
              <a:rPr lang="en-US" dirty="0" err="1"/>
              <a:t>Youtube</a:t>
            </a:r>
            <a:r>
              <a:rPr lang="en-US" dirty="0"/>
              <a:t>: </a:t>
            </a:r>
          </a:p>
          <a:p>
            <a:endParaRPr lang="en-US" dirty="0"/>
          </a:p>
          <a:p>
            <a:r>
              <a:rPr lang="en-US" dirty="0"/>
              <a:t>Blurb 5.5c: </a:t>
            </a:r>
          </a:p>
          <a:p>
            <a:endParaRPr lang="en-CA" dirty="0"/>
          </a:p>
        </p:txBody>
      </p:sp>
      <p:sp>
        <p:nvSpPr>
          <p:cNvPr id="4" name="Slide Number Placeholder 3"/>
          <p:cNvSpPr>
            <a:spLocks noGrp="1"/>
          </p:cNvSpPr>
          <p:nvPr>
            <p:ph type="sldNum" sz="quarter" idx="10"/>
          </p:nvPr>
        </p:nvSpPr>
        <p:spPr/>
        <p:txBody>
          <a:bodyPr/>
          <a:lstStyle/>
          <a:p>
            <a:fld id="{0EF3100C-8CFC-4DBF-AA1F-E6F6631648CF}" type="slidenum">
              <a:rPr lang="en-US" smtClean="0"/>
              <a:t>47</a:t>
            </a:fld>
            <a:endParaRPr lang="en-US"/>
          </a:p>
        </p:txBody>
      </p:sp>
    </p:spTree>
    <p:extLst>
      <p:ext uri="{BB962C8B-B14F-4D97-AF65-F5344CB8AC3E}">
        <p14:creationId xmlns:p14="http://schemas.microsoft.com/office/powerpoint/2010/main" val="1169781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F3100C-8CFC-4DBF-AA1F-E6F6631648CF}" type="slidenum">
              <a:rPr lang="en-US" smtClean="0"/>
              <a:t>4</a:t>
            </a:fld>
            <a:endParaRPr lang="en-US"/>
          </a:p>
        </p:txBody>
      </p:sp>
    </p:spTree>
    <p:extLst>
      <p:ext uri="{BB962C8B-B14F-4D97-AF65-F5344CB8AC3E}">
        <p14:creationId xmlns:p14="http://schemas.microsoft.com/office/powerpoint/2010/main" val="3115586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EF3100C-8CFC-4DBF-AA1F-E6F6631648CF}" type="slidenum">
              <a:rPr lang="en-US" smtClean="0"/>
              <a:t>14</a:t>
            </a:fld>
            <a:endParaRPr lang="en-US"/>
          </a:p>
        </p:txBody>
      </p:sp>
    </p:spTree>
    <p:extLst>
      <p:ext uri="{BB962C8B-B14F-4D97-AF65-F5344CB8AC3E}">
        <p14:creationId xmlns:p14="http://schemas.microsoft.com/office/powerpoint/2010/main" val="554669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Yahusha had not ascended upwards yet</a:t>
            </a:r>
            <a:r>
              <a:rPr lang="en-US" baseline="0" dirty="0"/>
              <a:t> when He met Mary in the garden on Sunday morning, as he gave her a command not to touch Him yet … until … after He came back. </a:t>
            </a:r>
            <a:endParaRPr lang="en-US" dirty="0"/>
          </a:p>
        </p:txBody>
      </p:sp>
      <p:sp>
        <p:nvSpPr>
          <p:cNvPr id="4" name="Slide Number Placeholder 3"/>
          <p:cNvSpPr>
            <a:spLocks noGrp="1"/>
          </p:cNvSpPr>
          <p:nvPr>
            <p:ph type="sldNum" sz="quarter" idx="10"/>
          </p:nvPr>
        </p:nvSpPr>
        <p:spPr/>
        <p:txBody>
          <a:bodyPr/>
          <a:lstStyle/>
          <a:p>
            <a:fld id="{0EF3100C-8CFC-4DBF-AA1F-E6F6631648CF}" type="slidenum">
              <a:rPr lang="en-US" smtClean="0"/>
              <a:t>20</a:t>
            </a:fld>
            <a:endParaRPr lang="en-US"/>
          </a:p>
        </p:txBody>
      </p:sp>
    </p:spTree>
    <p:extLst>
      <p:ext uri="{BB962C8B-B14F-4D97-AF65-F5344CB8AC3E}">
        <p14:creationId xmlns:p14="http://schemas.microsoft.com/office/powerpoint/2010/main" val="4029868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Yahusha had not ascended upwards yet</a:t>
            </a:r>
            <a:r>
              <a:rPr lang="en-US" baseline="0" dirty="0"/>
              <a:t> when He met Mary in the garden on Sunday morning, as he gave her a command not to touch Him yet … until … after He came back. </a:t>
            </a:r>
            <a:endParaRPr lang="en-US" dirty="0"/>
          </a:p>
        </p:txBody>
      </p:sp>
      <p:sp>
        <p:nvSpPr>
          <p:cNvPr id="4" name="Slide Number Placeholder 3"/>
          <p:cNvSpPr>
            <a:spLocks noGrp="1"/>
          </p:cNvSpPr>
          <p:nvPr>
            <p:ph type="sldNum" sz="quarter" idx="10"/>
          </p:nvPr>
        </p:nvSpPr>
        <p:spPr/>
        <p:txBody>
          <a:bodyPr/>
          <a:lstStyle/>
          <a:p>
            <a:fld id="{0EF3100C-8CFC-4DBF-AA1F-E6F6631648CF}" type="slidenum">
              <a:rPr lang="en-US" smtClean="0"/>
              <a:t>21</a:t>
            </a:fld>
            <a:endParaRPr lang="en-US"/>
          </a:p>
        </p:txBody>
      </p:sp>
    </p:spTree>
    <p:extLst>
      <p:ext uri="{BB962C8B-B14F-4D97-AF65-F5344CB8AC3E}">
        <p14:creationId xmlns:p14="http://schemas.microsoft.com/office/powerpoint/2010/main" val="4029868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ascension is the fulfillment</a:t>
            </a:r>
            <a:r>
              <a:rPr lang="en-US" baseline="0" dirty="0"/>
              <a:t> (antitype) of the “type.”</a:t>
            </a:r>
            <a:endParaRPr lang="en-US" dirty="0"/>
          </a:p>
        </p:txBody>
      </p:sp>
      <p:sp>
        <p:nvSpPr>
          <p:cNvPr id="4" name="Slide Number Placeholder 3"/>
          <p:cNvSpPr>
            <a:spLocks noGrp="1"/>
          </p:cNvSpPr>
          <p:nvPr>
            <p:ph type="sldNum" sz="quarter" idx="10"/>
          </p:nvPr>
        </p:nvSpPr>
        <p:spPr/>
        <p:txBody>
          <a:bodyPr/>
          <a:lstStyle/>
          <a:p>
            <a:fld id="{0EF3100C-8CFC-4DBF-AA1F-E6F6631648CF}" type="slidenum">
              <a:rPr lang="en-US" smtClean="0"/>
              <a:t>22</a:t>
            </a:fld>
            <a:endParaRPr lang="en-US"/>
          </a:p>
        </p:txBody>
      </p:sp>
    </p:spTree>
    <p:extLst>
      <p:ext uri="{BB962C8B-B14F-4D97-AF65-F5344CB8AC3E}">
        <p14:creationId xmlns:p14="http://schemas.microsoft.com/office/powerpoint/2010/main" val="3261527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ascension is the fulfillment</a:t>
            </a:r>
            <a:r>
              <a:rPr lang="en-US" baseline="0" dirty="0"/>
              <a:t> (antitype) of the “type.”</a:t>
            </a:r>
            <a:endParaRPr lang="en-US" dirty="0"/>
          </a:p>
        </p:txBody>
      </p:sp>
      <p:sp>
        <p:nvSpPr>
          <p:cNvPr id="4" name="Slide Number Placeholder 3"/>
          <p:cNvSpPr>
            <a:spLocks noGrp="1"/>
          </p:cNvSpPr>
          <p:nvPr>
            <p:ph type="sldNum" sz="quarter" idx="10"/>
          </p:nvPr>
        </p:nvSpPr>
        <p:spPr/>
        <p:txBody>
          <a:bodyPr/>
          <a:lstStyle/>
          <a:p>
            <a:fld id="{0EF3100C-8CFC-4DBF-AA1F-E6F6631648CF}" type="slidenum">
              <a:rPr lang="en-US" smtClean="0"/>
              <a:t>23</a:t>
            </a:fld>
            <a:endParaRPr lang="en-US"/>
          </a:p>
        </p:txBody>
      </p:sp>
    </p:spTree>
    <p:extLst>
      <p:ext uri="{BB962C8B-B14F-4D97-AF65-F5344CB8AC3E}">
        <p14:creationId xmlns:p14="http://schemas.microsoft.com/office/powerpoint/2010/main" val="3261527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ascension is the fulfillment</a:t>
            </a:r>
            <a:r>
              <a:rPr lang="en-US" baseline="0" dirty="0"/>
              <a:t> (antitype) of the “type.”</a:t>
            </a:r>
            <a:endParaRPr lang="en-US" dirty="0"/>
          </a:p>
        </p:txBody>
      </p:sp>
      <p:sp>
        <p:nvSpPr>
          <p:cNvPr id="4" name="Slide Number Placeholder 3"/>
          <p:cNvSpPr>
            <a:spLocks noGrp="1"/>
          </p:cNvSpPr>
          <p:nvPr>
            <p:ph type="sldNum" sz="quarter" idx="10"/>
          </p:nvPr>
        </p:nvSpPr>
        <p:spPr/>
        <p:txBody>
          <a:bodyPr/>
          <a:lstStyle/>
          <a:p>
            <a:fld id="{0EF3100C-8CFC-4DBF-AA1F-E6F6631648CF}" type="slidenum">
              <a:rPr lang="en-US" smtClean="0"/>
              <a:t>27</a:t>
            </a:fld>
            <a:endParaRPr lang="en-US"/>
          </a:p>
        </p:txBody>
      </p:sp>
    </p:spTree>
    <p:extLst>
      <p:ext uri="{BB962C8B-B14F-4D97-AF65-F5344CB8AC3E}">
        <p14:creationId xmlns:p14="http://schemas.microsoft.com/office/powerpoint/2010/main" val="3261527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ascension is the fulfillment</a:t>
            </a:r>
            <a:r>
              <a:rPr lang="en-US" baseline="0" dirty="0"/>
              <a:t> (antitype) of the “type.”</a:t>
            </a:r>
            <a:endParaRPr lang="en-US" dirty="0"/>
          </a:p>
        </p:txBody>
      </p:sp>
      <p:sp>
        <p:nvSpPr>
          <p:cNvPr id="4" name="Slide Number Placeholder 3"/>
          <p:cNvSpPr>
            <a:spLocks noGrp="1"/>
          </p:cNvSpPr>
          <p:nvPr>
            <p:ph type="sldNum" sz="quarter" idx="10"/>
          </p:nvPr>
        </p:nvSpPr>
        <p:spPr/>
        <p:txBody>
          <a:bodyPr/>
          <a:lstStyle/>
          <a:p>
            <a:fld id="{0EF3100C-8CFC-4DBF-AA1F-E6F6631648CF}" type="slidenum">
              <a:rPr lang="en-US" smtClean="0"/>
              <a:t>28</a:t>
            </a:fld>
            <a:endParaRPr lang="en-US"/>
          </a:p>
        </p:txBody>
      </p:sp>
    </p:spTree>
    <p:extLst>
      <p:ext uri="{BB962C8B-B14F-4D97-AF65-F5344CB8AC3E}">
        <p14:creationId xmlns:p14="http://schemas.microsoft.com/office/powerpoint/2010/main" val="2672943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DF8029-41B7-4739-A8BB-30EB7223732B}" type="datetime1">
              <a:rPr lang="en-US" smtClean="0"/>
              <a:t>4/10/2022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014052-953B-4273-8F47-BF25327D5B24}" type="slidenum">
              <a:rPr lang="en-US" smtClean="0"/>
              <a:t>‹#›</a:t>
            </a:fld>
            <a:endParaRPr lang="en-US"/>
          </a:p>
        </p:txBody>
      </p:sp>
      <p:sp>
        <p:nvSpPr>
          <p:cNvPr id="2" name="Title 1"/>
          <p:cNvSpPr>
            <a:spLocks noGrp="1"/>
          </p:cNvSpPr>
          <p:nvPr>
            <p:ph type="ctrTitle"/>
          </p:nvPr>
        </p:nvSpPr>
        <p:spPr>
          <a:xfrm>
            <a:off x="762000" y="3145144"/>
            <a:ext cx="7772400" cy="1793167"/>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857473-915F-41CC-AC21-385D5F81F7D7}" type="datetime1">
              <a:rPr lang="en-US" smtClean="0"/>
              <a:t>4/10/2022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014052-953B-4273-8F47-BF25327D5B2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6CA1CA-4091-4FB1-9001-05217AD2B269}" type="datetime1">
              <a:rPr lang="en-US" smtClean="0"/>
              <a:t>4/10/2022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014052-953B-4273-8F47-BF25327D5B2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681C11E-993E-4806-B74B-4B9BEA765BA1}" type="datetime1">
              <a:rPr lang="en-US" smtClean="0"/>
              <a:t>4/10/2022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014052-953B-4273-8F47-BF25327D5B24}"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381000" y="1219200"/>
            <a:ext cx="6400800" cy="34747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DDD23F-6513-418C-B895-4C7E5FB548A1}" type="datetime1">
              <a:rPr lang="en-US" smtClean="0"/>
              <a:t>4/10/2022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014052-953B-4273-8F47-BF25327D5B2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6EB7D56-B6D1-4768-9057-62E3911EA7C5}" type="datetime1">
              <a:rPr lang="en-US" smtClean="0"/>
              <a:t>4/10/2022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014052-953B-4273-8F47-BF25327D5B24}"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 y="1389888"/>
            <a:ext cx="4419600"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52400" y="2058695"/>
            <a:ext cx="4430126" cy="40386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4400" y="1371600"/>
            <a:ext cx="4267200"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dirty="0"/>
              <a:t>Click to edit Master text styles</a:t>
            </a:r>
          </a:p>
        </p:txBody>
      </p:sp>
      <p:sp>
        <p:nvSpPr>
          <p:cNvPr id="6" name="Content Placeholder 5"/>
          <p:cNvSpPr>
            <a:spLocks noGrp="1"/>
          </p:cNvSpPr>
          <p:nvPr>
            <p:ph sz="quarter" idx="4"/>
          </p:nvPr>
        </p:nvSpPr>
        <p:spPr>
          <a:xfrm>
            <a:off x="4724400" y="2057400"/>
            <a:ext cx="4267200" cy="40386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43580B3-1FAA-40D2-92F8-B6D5F21DA7D8}" type="datetime1">
              <a:rPr lang="en-US" smtClean="0"/>
              <a:t>4/10/2022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014052-953B-4273-8F47-BF25327D5B24}" type="slidenum">
              <a:rPr lang="en-US" smtClean="0"/>
              <a:t>‹#›</a:t>
            </a:fld>
            <a:endParaRPr lang="en-US"/>
          </a:p>
        </p:txBody>
      </p:sp>
      <p:sp>
        <p:nvSpPr>
          <p:cNvPr id="10" name="Title 9"/>
          <p:cNvSpPr>
            <a:spLocks noGrp="1"/>
          </p:cNvSpPr>
          <p:nvPr>
            <p:ph type="title"/>
          </p:nvPr>
        </p:nvSpPr>
        <p:spPr>
          <a:xfrm>
            <a:off x="304800" y="228600"/>
            <a:ext cx="8534400" cy="762000"/>
          </a:xfrm>
        </p:spPr>
        <p:txBody>
          <a:bodyPr/>
          <a:lstStyle/>
          <a:p>
            <a:r>
              <a:rPr lang="en-US" dirty="0"/>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C41240-8173-4150-9628-D6579A0439B9}" type="datetime1">
              <a:rPr lang="en-US" smtClean="0"/>
              <a:t>4/10/2022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014052-953B-4273-8F47-BF25327D5B2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46820D-FDB5-479A-B7C3-68EE11693F72}" type="datetime1">
              <a:rPr lang="en-US" smtClean="0"/>
              <a:t>4/10/2022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014052-953B-4273-8F47-BF25327D5B2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609600"/>
          </a:xfrm>
          <a:effectLst/>
        </p:spPr>
        <p:txBody>
          <a:bodyPr anchor="b">
            <a:noAutofit/>
          </a:bodyPr>
          <a:lstStyle>
            <a:lvl1pPr marL="228600" indent="-228600" algn="ctr">
              <a:defRPr sz="2800" b="1">
                <a:effectLst/>
              </a:defRPr>
            </a:lvl1pPr>
          </a:lstStyle>
          <a:p>
            <a:r>
              <a:rPr lang="en-US" dirty="0"/>
              <a:t>Click to edit Master title style</a:t>
            </a:r>
          </a:p>
        </p:txBody>
      </p:sp>
      <p:sp>
        <p:nvSpPr>
          <p:cNvPr id="3" name="Content Placeholder 2"/>
          <p:cNvSpPr>
            <a:spLocks noGrp="1"/>
          </p:cNvSpPr>
          <p:nvPr>
            <p:ph idx="1"/>
          </p:nvPr>
        </p:nvSpPr>
        <p:spPr>
          <a:xfrm>
            <a:off x="4800600" y="137160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381000" y="1371600"/>
            <a:ext cx="4191000" cy="4876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9372600" y="6248400"/>
            <a:ext cx="2514600" cy="365125"/>
          </a:xfrm>
        </p:spPr>
        <p:txBody>
          <a:bodyPr/>
          <a:lstStyle/>
          <a:p>
            <a:fld id="{887926B8-7CAA-432F-A347-26A7F4E0D5FE}" type="datetime1">
              <a:rPr lang="en-US" smtClean="0"/>
              <a:t>4/10/2022</a:t>
            </a:fld>
            <a:endParaRPr lang="en-US"/>
          </a:p>
        </p:txBody>
      </p:sp>
      <p:sp>
        <p:nvSpPr>
          <p:cNvPr id="6" name="Footer Placeholder 5"/>
          <p:cNvSpPr>
            <a:spLocks noGrp="1"/>
          </p:cNvSpPr>
          <p:nvPr>
            <p:ph type="ftr" sz="quarter" idx="11"/>
          </p:nvPr>
        </p:nvSpPr>
        <p:spPr>
          <a:xfrm>
            <a:off x="-3810000" y="5791200"/>
            <a:ext cx="3352801" cy="365125"/>
          </a:xfrm>
        </p:spPr>
        <p:txBody>
          <a:bodyPr/>
          <a:lstStyle/>
          <a:p>
            <a:endParaRPr lang="en-US"/>
          </a:p>
        </p:txBody>
      </p:sp>
      <p:sp>
        <p:nvSpPr>
          <p:cNvPr id="7" name="Slide Number Placeholder 6"/>
          <p:cNvSpPr>
            <a:spLocks noGrp="1"/>
          </p:cNvSpPr>
          <p:nvPr>
            <p:ph type="sldNum" sz="quarter" idx="12"/>
          </p:nvPr>
        </p:nvSpPr>
        <p:spPr>
          <a:xfrm>
            <a:off x="7162800" y="6324600"/>
            <a:ext cx="1828800" cy="365125"/>
          </a:xfrm>
        </p:spPr>
        <p:txBody>
          <a:bodyPr/>
          <a:lstStyle>
            <a:lvl1pPr algn="r">
              <a:defRPr>
                <a:solidFill>
                  <a:schemeClr val="bg2">
                    <a:lumMod val="10000"/>
                  </a:schemeClr>
                </a:solidFill>
              </a:defRPr>
            </a:lvl1pPr>
          </a:lstStyle>
          <a:p>
            <a:fld id="{5C014052-953B-4273-8F47-BF25327D5B24}"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6200" y="-20574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81000" y="1219200"/>
            <a:ext cx="3694114" cy="480060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3657600" y="6096000"/>
            <a:ext cx="3352801" cy="365125"/>
          </a:xfrm>
        </p:spPr>
        <p:txBody>
          <a:bodyPr/>
          <a:lstStyle/>
          <a:p>
            <a:endParaRPr lang="en-US"/>
          </a:p>
        </p:txBody>
      </p:sp>
      <p:sp>
        <p:nvSpPr>
          <p:cNvPr id="7" name="Slide Number Placeholder 6"/>
          <p:cNvSpPr>
            <a:spLocks noGrp="1"/>
          </p:cNvSpPr>
          <p:nvPr>
            <p:ph type="sldNum" sz="quarter" idx="12"/>
          </p:nvPr>
        </p:nvSpPr>
        <p:spPr>
          <a:xfrm>
            <a:off x="7086600" y="6324600"/>
            <a:ext cx="1828800" cy="365125"/>
          </a:xfrm>
        </p:spPr>
        <p:txBody>
          <a:bodyPr/>
          <a:lstStyle>
            <a:lvl1pPr algn="r">
              <a:defRPr>
                <a:solidFill>
                  <a:schemeClr val="bg2">
                    <a:lumMod val="10000"/>
                  </a:schemeClr>
                </a:solidFill>
              </a:defRPr>
            </a:lvl1pPr>
          </a:lstStyle>
          <a:p>
            <a:fld id="{5C014052-953B-4273-8F47-BF25327D5B24}" type="slidenum">
              <a:rPr lang="en-US" smtClean="0"/>
              <a:pPr/>
              <a:t>‹#›</a:t>
            </a:fld>
            <a:endParaRPr lang="en-US" dirty="0"/>
          </a:p>
        </p:txBody>
      </p:sp>
      <p:sp>
        <p:nvSpPr>
          <p:cNvPr id="2" name="Title 1"/>
          <p:cNvSpPr>
            <a:spLocks noGrp="1"/>
          </p:cNvSpPr>
          <p:nvPr>
            <p:ph type="title"/>
          </p:nvPr>
        </p:nvSpPr>
        <p:spPr>
          <a:xfrm>
            <a:off x="304800" y="228600"/>
            <a:ext cx="8458200" cy="685800"/>
          </a:xfrm>
        </p:spPr>
        <p:txBody>
          <a:bodyPr anchor="b">
            <a:noAutofit/>
          </a:bodyPr>
          <a:lstStyle>
            <a:lvl1pPr algn="l">
              <a:defRPr sz="4600" b="1">
                <a:effectLst/>
              </a:defRPr>
            </a:lvl1pPr>
          </a:lstStyle>
          <a:p>
            <a:r>
              <a:rPr lang="en-US" dirty="0"/>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04800" y="304800"/>
            <a:ext cx="8534400" cy="762000"/>
          </a:xfrm>
          <a:prstGeom prst="rect">
            <a:avLst/>
          </a:prstGeom>
          <a:effectLst/>
        </p:spPr>
        <p:txBody>
          <a:bodyPr vert="horz" lIns="91440" tIns="45720" rIns="91440" bIns="45720" rtlCol="0" anchor="t" anchorCtr="0">
            <a:noAutofit/>
          </a:bodyPr>
          <a:lstStyle/>
          <a:p>
            <a:r>
              <a:rPr lang="en-US" dirty="0"/>
              <a:t>Click to edit Master title style</a:t>
            </a:r>
          </a:p>
        </p:txBody>
      </p:sp>
      <p:sp>
        <p:nvSpPr>
          <p:cNvPr id="3" name="Text Placeholder 2"/>
          <p:cNvSpPr>
            <a:spLocks noGrp="1"/>
          </p:cNvSpPr>
          <p:nvPr>
            <p:ph type="body" idx="1"/>
          </p:nvPr>
        </p:nvSpPr>
        <p:spPr>
          <a:xfrm>
            <a:off x="304800" y="1295400"/>
            <a:ext cx="8534400" cy="4648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296400" y="6087775"/>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0FA8D370-C867-4A0A-A41E-4D1D65A94D9E}" type="datetime1">
              <a:rPr lang="en-US" smtClean="0"/>
              <a:t>4/10/2022</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7162800" y="6334613"/>
            <a:ext cx="1828800" cy="365125"/>
          </a:xfrm>
          <a:prstGeom prst="rect">
            <a:avLst/>
          </a:prstGeom>
        </p:spPr>
        <p:txBody>
          <a:bodyPr vert="horz" lIns="91440" tIns="45720" rIns="91440" bIns="45720" rtlCol="0" anchor="ctr"/>
          <a:lstStyle>
            <a:lvl1pPr algn="r">
              <a:defRPr sz="1200" b="1">
                <a:solidFill>
                  <a:schemeClr val="bg2">
                    <a:lumMod val="10000"/>
                  </a:schemeClr>
                </a:solidFill>
              </a:defRPr>
            </a:lvl1pPr>
          </a:lstStyle>
          <a:p>
            <a:fld id="{5C014052-953B-4273-8F47-BF25327D5B2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hdr="0" ftr="0" dt="0"/>
  <p:txStyles>
    <p:title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36.jpeg"/><Relationship Id="rId4" Type="http://schemas.microsoft.com/office/2007/relationships/hdphoto" Target="../media/hdphoto6.wdp"/></Relationships>
</file>

<file path=ppt/slides/_rels/slide26.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7.png"/><Relationship Id="rId7" Type="http://schemas.openxmlformats.org/officeDocument/2006/relationships/image" Target="../media/image39.pn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38.png"/><Relationship Id="rId11" Type="http://schemas.microsoft.com/office/2007/relationships/hdphoto" Target="../media/hdphoto8.wdp"/><Relationship Id="rId5" Type="http://schemas.openxmlformats.org/officeDocument/2006/relationships/image" Target="../media/image36.jpeg"/><Relationship Id="rId10" Type="http://schemas.openxmlformats.org/officeDocument/2006/relationships/image" Target="../media/image42.png"/><Relationship Id="rId4" Type="http://schemas.microsoft.com/office/2007/relationships/hdphoto" Target="../media/hdphoto7.wdp"/><Relationship Id="rId9" Type="http://schemas.openxmlformats.org/officeDocument/2006/relationships/image" Target="../media/image41.jpeg"/></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microsoft.com/office/2007/relationships/hdphoto" Target="../media/hdphoto9.wdp"/><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8" Type="http://schemas.microsoft.com/office/2007/relationships/hdphoto" Target="../media/hdphoto10.wdp"/><Relationship Id="rId3" Type="http://schemas.openxmlformats.org/officeDocument/2006/relationships/image" Target="../media/image30.jpeg"/><Relationship Id="rId7"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jpeg"/></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9.jpeg"/><Relationship Id="rId5" Type="http://schemas.microsoft.com/office/2007/relationships/hdphoto" Target="../media/hdphoto11.wdp"/><Relationship Id="rId4" Type="http://schemas.openxmlformats.org/officeDocument/2006/relationships/image" Target="../media/image48.jpe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4" Type="http://schemas.microsoft.com/office/2007/relationships/hdphoto" Target="../media/hdphoto4.wdp"/></Relationships>
</file>

<file path=ppt/slides/_rels/slide30.xml.rels><?xml version="1.0" encoding="UTF-8" standalone="yes"?>
<Relationships xmlns="http://schemas.openxmlformats.org/package/2006/relationships"><Relationship Id="rId8" Type="http://schemas.microsoft.com/office/2007/relationships/hdphoto" Target="../media/hdphoto13.wdp"/><Relationship Id="rId3" Type="http://schemas.openxmlformats.org/officeDocument/2006/relationships/image" Target="../media/image50.png"/><Relationship Id="rId7" Type="http://schemas.openxmlformats.org/officeDocument/2006/relationships/image" Target="../media/image52.pn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51.jpeg"/><Relationship Id="rId10" Type="http://schemas.microsoft.com/office/2007/relationships/hdphoto" Target="../media/hdphoto14.wdp"/><Relationship Id="rId4" Type="http://schemas.microsoft.com/office/2007/relationships/hdphoto" Target="../media/hdphoto12.wdp"/><Relationship Id="rId9" Type="http://schemas.openxmlformats.org/officeDocument/2006/relationships/image" Target="../media/image53.png"/></Relationships>
</file>

<file path=ppt/slides/_rels/slide3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57.jpeg"/><Relationship Id="rId4" Type="http://schemas.openxmlformats.org/officeDocument/2006/relationships/image" Target="../media/image56.jpeg"/></Relationships>
</file>

<file path=ppt/slides/_rels/slide35.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30.jpeg"/><Relationship Id="rId7" Type="http://schemas.openxmlformats.org/officeDocument/2006/relationships/image" Target="../media/image61.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jpeg"/><Relationship Id="rId4" Type="http://schemas.openxmlformats.org/officeDocument/2006/relationships/image" Target="../media/image58.jpeg"/><Relationship Id="rId9" Type="http://schemas.openxmlformats.org/officeDocument/2006/relationships/image" Target="../media/image63.jpeg"/></Relationships>
</file>

<file path=ppt/slides/_rels/slide36.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30.jpeg"/><Relationship Id="rId7" Type="http://schemas.openxmlformats.org/officeDocument/2006/relationships/image" Target="../media/image65.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64.jpeg"/><Relationship Id="rId5" Type="http://schemas.openxmlformats.org/officeDocument/2006/relationships/image" Target="../media/image62.png"/><Relationship Id="rId4" Type="http://schemas.openxmlformats.org/officeDocument/2006/relationships/image" Target="../media/image58.jpeg"/></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62.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s>
</file>

<file path=ppt/slides/_rels/slide38.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30.jpeg"/><Relationship Id="rId7" Type="http://schemas.openxmlformats.org/officeDocument/2006/relationships/image" Target="../media/image70.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69.jpeg"/><Relationship Id="rId5" Type="http://schemas.openxmlformats.org/officeDocument/2006/relationships/image" Target="../media/image59.jpeg"/><Relationship Id="rId4" Type="http://schemas.openxmlformats.org/officeDocument/2006/relationships/image" Target="../media/image58.jpeg"/><Relationship Id="rId9" Type="http://schemas.openxmlformats.org/officeDocument/2006/relationships/image" Target="../media/image62.png"/></Relationships>
</file>

<file path=ppt/slides/_rels/slide3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41.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60.png"/><Relationship Id="rId5" Type="http://schemas.microsoft.com/office/2007/relationships/hdphoto" Target="../media/hdphoto15.wdp"/><Relationship Id="rId4" Type="http://schemas.openxmlformats.org/officeDocument/2006/relationships/image" Target="../media/image76.png"/></Relationships>
</file>

<file path=ppt/slides/_rels/slide42.xml.rels><?xml version="1.0" encoding="UTF-8" standalone="yes"?>
<Relationships xmlns="http://schemas.openxmlformats.org/package/2006/relationships"><Relationship Id="rId8" Type="http://schemas.microsoft.com/office/2007/relationships/hdphoto" Target="../media/hdphoto16.wdp"/><Relationship Id="rId3" Type="http://schemas.openxmlformats.org/officeDocument/2006/relationships/image" Target="../media/image77.jpeg"/><Relationship Id="rId7" Type="http://schemas.openxmlformats.org/officeDocument/2006/relationships/image" Target="../media/image79.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78.png"/><Relationship Id="rId5" Type="http://schemas.openxmlformats.org/officeDocument/2006/relationships/image" Target="../media/image75.jpeg"/><Relationship Id="rId4" Type="http://schemas.openxmlformats.org/officeDocument/2006/relationships/image" Target="../media/image60.png"/></Relationships>
</file>

<file path=ppt/slides/_rels/slide4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4" Type="http://schemas.microsoft.com/office/2007/relationships/hdphoto" Target="../media/hdphoto4.wdp"/></Relationships>
</file>

<file path=ppt/slides/_rels/slide47.xml.rels><?xml version="1.0" encoding="UTF-8" standalone="yes"?>
<Relationships xmlns="http://schemas.openxmlformats.org/package/2006/relationships"><Relationship Id="rId8" Type="http://schemas.microsoft.com/office/2007/relationships/hdphoto" Target="../media/hdphoto18.wdp"/><Relationship Id="rId3" Type="http://schemas.openxmlformats.org/officeDocument/2006/relationships/image" Target="../media/image83.jpeg"/><Relationship Id="rId7" Type="http://schemas.openxmlformats.org/officeDocument/2006/relationships/image" Target="../media/image85.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microsoft.com/office/2007/relationships/hdphoto" Target="../media/hdphoto17.wdp"/><Relationship Id="rId11" Type="http://schemas.openxmlformats.org/officeDocument/2006/relationships/image" Target="../media/image87.png"/><Relationship Id="rId5" Type="http://schemas.openxmlformats.org/officeDocument/2006/relationships/image" Target="../media/image84.png"/><Relationship Id="rId10" Type="http://schemas.microsoft.com/office/2007/relationships/hdphoto" Target="../media/hdphoto19.wdp"/><Relationship Id="rId4" Type="http://schemas.openxmlformats.org/officeDocument/2006/relationships/hyperlink" Target="mailto:charlene@studythecalendar.com" TargetMode="External"/><Relationship Id="rId9" Type="http://schemas.openxmlformats.org/officeDocument/2006/relationships/image" Target="../media/image86.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t>1</a:t>
            </a:fld>
            <a:endParaRPr lang="en-US"/>
          </a:p>
        </p:txBody>
      </p:sp>
      <p:pic>
        <p:nvPicPr>
          <p:cNvPr id="3" name="Picture 2" descr="C:\Users\Rae\Desktop\joshua bkgd edit.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0198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2590800" y="4415525"/>
            <a:ext cx="3810000"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a:ln w="11430">
                  <a:solidFill>
                    <a:srgbClr val="002060"/>
                  </a:solidFill>
                </a:ln>
                <a:solidFill>
                  <a:srgbClr val="0070C0"/>
                </a:solidFill>
                <a:effectLst>
                  <a:outerShdw blurRad="50800" dist="39000" dir="5460000" algn="tl">
                    <a:srgbClr val="000000">
                      <a:alpha val="38000"/>
                    </a:srgbClr>
                  </a:outerShdw>
                </a:effectLst>
                <a:latin typeface="Segoe Print" pitchFamily="2" charset="0"/>
              </a:rPr>
              <a:t>Part 2 of 3</a:t>
            </a:r>
          </a:p>
        </p:txBody>
      </p:sp>
      <p:pic>
        <p:nvPicPr>
          <p:cNvPr id="12" name="Picture 4" descr="C:\Users\Rae\Desktop\joshua bkgd edit.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6200" y="5981700"/>
            <a:ext cx="9258300" cy="8763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Rae\Desktop\mottled strip.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0" y="5199706"/>
            <a:ext cx="9182100" cy="2440288"/>
          </a:xfrm>
          <a:prstGeom prst="rect">
            <a:avLst/>
          </a:prstGeom>
          <a:noFill/>
          <a:effectLst>
            <a:softEdge rad="190500"/>
          </a:effectLst>
          <a:extLst>
            <a:ext uri="{909E8E84-426E-40DD-AFC4-6F175D3DCCD1}">
              <a14:hiddenFill xmlns:a14="http://schemas.microsoft.com/office/drawing/2010/main">
                <a:solidFill>
                  <a:srgbClr val="FFFFFF"/>
                </a:solidFill>
              </a14:hiddenFill>
            </a:ext>
          </a:extLst>
        </p:spPr>
      </p:pic>
      <p:pic>
        <p:nvPicPr>
          <p:cNvPr id="14" name="Picture 2" descr="C:\Users\Rae\Desktop\2.16  Joshua Revised  8 Nov 2019\2.16  Josh Revision Art\wheat 3.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2702" y="5249998"/>
            <a:ext cx="9144000" cy="2743200"/>
          </a:xfrm>
          <a:prstGeom prst="rect">
            <a:avLst/>
          </a:prstGeom>
          <a:noFill/>
          <a:effectLst>
            <a:glow rad="228600">
              <a:schemeClr val="accent5">
                <a:satMod val="175000"/>
                <a:alpha val="40000"/>
              </a:schemeClr>
            </a:glow>
            <a:softEdge rad="317500"/>
          </a:effectLst>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207592" y="5243902"/>
            <a:ext cx="9503992" cy="1569660"/>
          </a:xfrm>
          <a:prstGeom prst="rect">
            <a:avLst/>
          </a:prstGeom>
          <a:noFill/>
        </p:spPr>
        <p:txBody>
          <a:bodyPr wrap="square" rtlCol="0">
            <a:spAutoFit/>
            <a:scene3d>
              <a:camera prst="orthographicFront"/>
              <a:lightRig rig="threePt" dir="t"/>
            </a:scene3d>
            <a:sp3d extrusionH="57150">
              <a:bevelT w="82550" h="38100" prst="coolSlant"/>
            </a:sp3d>
          </a:bodyPr>
          <a:lstStyle/>
          <a:p>
            <a:pPr algn="ctr"/>
            <a:r>
              <a:rPr lang="en-US" sz="4800" b="1" dirty="0">
                <a:ln>
                  <a:solidFill>
                    <a:srgbClr val="002060"/>
                  </a:solidFill>
                </a:ln>
                <a:solidFill>
                  <a:srgbClr val="0070C0"/>
                </a:solidFill>
                <a:effectLst>
                  <a:glow rad="101600">
                    <a:schemeClr val="accent1">
                      <a:alpha val="80000"/>
                    </a:schemeClr>
                  </a:glow>
                </a:effectLst>
                <a:latin typeface="Comic Sans MS" pitchFamily="66" charset="0"/>
              </a:rPr>
              <a:t>Joshua’s First Observance </a:t>
            </a:r>
            <a:br>
              <a:rPr lang="en-US" sz="4800" b="1" dirty="0">
                <a:ln>
                  <a:solidFill>
                    <a:srgbClr val="002060"/>
                  </a:solidFill>
                </a:ln>
                <a:solidFill>
                  <a:srgbClr val="0070C0"/>
                </a:solidFill>
                <a:effectLst>
                  <a:glow rad="101600">
                    <a:schemeClr val="accent1">
                      <a:alpha val="80000"/>
                    </a:schemeClr>
                  </a:glow>
                </a:effectLst>
                <a:latin typeface="Comic Sans MS" pitchFamily="66" charset="0"/>
              </a:rPr>
            </a:br>
            <a:r>
              <a:rPr lang="en-US" sz="4800" b="1" dirty="0">
                <a:ln>
                  <a:solidFill>
                    <a:srgbClr val="002060"/>
                  </a:solidFill>
                </a:ln>
                <a:solidFill>
                  <a:srgbClr val="0070C0"/>
                </a:solidFill>
                <a:effectLst>
                  <a:glow rad="101600">
                    <a:schemeClr val="accent1">
                      <a:alpha val="80000"/>
                    </a:schemeClr>
                  </a:glow>
                </a:effectLst>
                <a:latin typeface="Comic Sans MS" pitchFamily="66" charset="0"/>
              </a:rPr>
              <a:t>of </a:t>
            </a:r>
            <a:r>
              <a:rPr lang="en-US" sz="4400" b="1" dirty="0">
                <a:ln>
                  <a:solidFill>
                    <a:srgbClr val="002060"/>
                  </a:solidFill>
                </a:ln>
                <a:solidFill>
                  <a:srgbClr val="00B050"/>
                </a:solidFill>
                <a:effectLst>
                  <a:glow rad="127000">
                    <a:srgbClr val="92D050">
                      <a:alpha val="86000"/>
                    </a:srgbClr>
                  </a:glow>
                </a:effectLst>
                <a:latin typeface="Comic Sans MS" pitchFamily="66" charset="0"/>
              </a:rPr>
              <a:t>Wave Sheaf</a:t>
            </a:r>
            <a:r>
              <a:rPr lang="en-US" sz="4400" b="1" dirty="0">
                <a:ln>
                  <a:solidFill>
                    <a:srgbClr val="002060"/>
                  </a:solidFill>
                </a:ln>
                <a:solidFill>
                  <a:srgbClr val="0070C0"/>
                </a:solidFill>
                <a:effectLst>
                  <a:glow rad="127000">
                    <a:srgbClr val="92D050">
                      <a:alpha val="86000"/>
                    </a:srgbClr>
                  </a:glow>
                </a:effectLst>
                <a:latin typeface="Comic Sans MS" pitchFamily="66" charset="0"/>
              </a:rPr>
              <a:t> </a:t>
            </a:r>
            <a:r>
              <a:rPr lang="en-US" sz="4400" b="1" dirty="0">
                <a:ln>
                  <a:solidFill>
                    <a:srgbClr val="002060"/>
                  </a:solidFill>
                </a:ln>
                <a:solidFill>
                  <a:srgbClr val="0070C0"/>
                </a:solidFill>
                <a:effectLst>
                  <a:glow rad="101600">
                    <a:schemeClr val="accent1">
                      <a:alpha val="80000"/>
                    </a:schemeClr>
                  </a:glow>
                </a:effectLst>
                <a:latin typeface="Comic Sans MS" pitchFamily="66" charset="0"/>
              </a:rPr>
              <a:t>in Canaan</a:t>
            </a:r>
            <a:r>
              <a:rPr lang="en-US" sz="4400" b="1" dirty="0">
                <a:ln>
                  <a:solidFill>
                    <a:srgbClr val="002060"/>
                  </a:solidFill>
                </a:ln>
                <a:solidFill>
                  <a:srgbClr val="0070C0"/>
                </a:solidFill>
                <a:latin typeface="Comic Sans MS" pitchFamily="66" charset="0"/>
              </a:rPr>
              <a:t> </a:t>
            </a:r>
            <a:endParaRPr lang="en-US" sz="4000" b="1" dirty="0">
              <a:ln>
                <a:solidFill>
                  <a:srgbClr val="002060"/>
                </a:solidFill>
              </a:ln>
              <a:latin typeface="Comic Sans MS" pitchFamily="66" charset="0"/>
            </a:endParaRPr>
          </a:p>
        </p:txBody>
      </p:sp>
      <p:pic>
        <p:nvPicPr>
          <p:cNvPr id="16" name="Picture 2" descr="C:\Users\Rae\Documents\A CF Desktop Feb 2021\Best CCC Logo Clear with colors in circle SMS.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629577" y="685800"/>
            <a:ext cx="1178287" cy="1219200"/>
          </a:xfrm>
          <a:prstGeom prst="rect">
            <a:avLst/>
          </a:prstGeom>
          <a:noFill/>
          <a:effectLst>
            <a:glow rad="228600">
              <a:schemeClr val="bg1">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71194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315200" y="6492875"/>
            <a:ext cx="1828800" cy="365125"/>
          </a:xfrm>
        </p:spPr>
        <p:txBody>
          <a:bodyPr/>
          <a:lstStyle/>
          <a:p>
            <a:fld id="{5C014052-953B-4273-8F47-BF25327D5B24}" type="slidenum">
              <a:rPr lang="en-US" smtClean="0"/>
              <a:t>10</a:t>
            </a:fld>
            <a:endParaRPr lang="en-US" dirty="0"/>
          </a:p>
        </p:txBody>
      </p:sp>
      <p:sp>
        <p:nvSpPr>
          <p:cNvPr id="8" name="Title 1"/>
          <p:cNvSpPr txBox="1">
            <a:spLocks/>
          </p:cNvSpPr>
          <p:nvPr/>
        </p:nvSpPr>
        <p:spPr>
          <a:xfrm>
            <a:off x="-76200" y="231616"/>
            <a:ext cx="4683168" cy="2511583"/>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i="1" spc="50" dirty="0">
                <a:ln w="11430"/>
                <a:solidFill>
                  <a:srgbClr val="00CCFF"/>
                </a:solidFill>
                <a:effectLst>
                  <a:outerShdw blurRad="76200" dist="50800" dir="5400000" algn="tl" rotWithShape="0">
                    <a:srgbClr val="000000">
                      <a:alpha val="65000"/>
                    </a:srgbClr>
                  </a:outerShdw>
                </a:effectLst>
                <a:latin typeface="Kristen ITC" pitchFamily="66" charset="0"/>
              </a:rPr>
              <a:t>“the same day”</a:t>
            </a:r>
            <a:br>
              <a:rPr lang="en-US" sz="3200" i="1" spc="50" dirty="0">
                <a:ln w="11430"/>
                <a:solidFill>
                  <a:srgbClr val="00CCFF"/>
                </a:solidFill>
                <a:effectLst>
                  <a:outerShdw blurRad="76200" dist="50800" dir="5400000" algn="tl" rotWithShape="0">
                    <a:srgbClr val="000000">
                      <a:alpha val="65000"/>
                    </a:srgbClr>
                  </a:outerShdw>
                </a:effectLst>
                <a:latin typeface="Kristen ITC" pitchFamily="66" charset="0"/>
              </a:rPr>
            </a:br>
            <a:r>
              <a:rPr lang="en-US" sz="4400" i="1" spc="50" dirty="0">
                <a:ln w="11430"/>
                <a:solidFill>
                  <a:srgbClr val="00CCFF"/>
                </a:solidFill>
                <a:effectLst>
                  <a:outerShdw blurRad="76200" dist="50800" dir="5400000" algn="tl" rotWithShape="0">
                    <a:srgbClr val="000000">
                      <a:alpha val="65000"/>
                    </a:srgbClr>
                  </a:outerShdw>
                </a:effectLst>
                <a:latin typeface="Kristen ITC" pitchFamily="66" charset="0"/>
              </a:rPr>
              <a:t>“self-same day” </a:t>
            </a:r>
            <a:r>
              <a:rPr lang="en-US" sz="4400" i="1" spc="50" dirty="0">
                <a:ln w="11430"/>
                <a:solidFill>
                  <a:srgbClr val="009999"/>
                </a:solidFill>
                <a:effectLst>
                  <a:outerShdw blurRad="76200" dist="50800" dir="5400000" algn="tl" rotWithShape="0">
                    <a:srgbClr val="000000">
                      <a:alpha val="65000"/>
                    </a:srgbClr>
                  </a:outerShdw>
                </a:effectLst>
                <a:latin typeface="Kristen ITC" pitchFamily="66" charset="0"/>
              </a:rPr>
              <a:t> </a:t>
            </a:r>
            <a:br>
              <a:rPr lang="en-US" sz="4400" i="1" spc="50" dirty="0">
                <a:ln w="11430"/>
                <a:solidFill>
                  <a:srgbClr val="009999"/>
                </a:solidFill>
                <a:effectLst>
                  <a:outerShdw blurRad="76200" dist="50800" dir="5400000" algn="tl" rotWithShape="0">
                    <a:srgbClr val="000000">
                      <a:alpha val="65000"/>
                    </a:srgbClr>
                  </a:outerShdw>
                </a:effectLst>
                <a:latin typeface="Kristen ITC" pitchFamily="66" charset="0"/>
              </a:rPr>
            </a:br>
            <a:r>
              <a:rPr lang="en-US" sz="4400" i="1" spc="50" dirty="0">
                <a:ln w="11430"/>
                <a:solidFill>
                  <a:srgbClr val="009999"/>
                </a:solidFill>
                <a:effectLst>
                  <a:outerShdw blurRad="76200" dist="50800" dir="5400000" algn="tl" rotWithShape="0">
                    <a:srgbClr val="000000">
                      <a:alpha val="65000"/>
                    </a:srgbClr>
                  </a:outerShdw>
                </a:effectLst>
                <a:latin typeface="Kristen ITC" pitchFamily="66" charset="0"/>
              </a:rPr>
              <a:t/>
            </a:r>
            <a:br>
              <a:rPr lang="en-US" sz="4400" i="1" spc="50" dirty="0">
                <a:ln w="11430"/>
                <a:solidFill>
                  <a:srgbClr val="009999"/>
                </a:solidFill>
                <a:effectLst>
                  <a:outerShdw blurRad="76200" dist="50800" dir="5400000" algn="tl" rotWithShape="0">
                    <a:srgbClr val="000000">
                      <a:alpha val="65000"/>
                    </a:srgbClr>
                  </a:outerShdw>
                </a:effectLst>
                <a:latin typeface="Kristen ITC" pitchFamily="66" charset="0"/>
              </a:rPr>
            </a:br>
            <a:r>
              <a:rPr lang="en-US" sz="2400" i="1" spc="50" dirty="0">
                <a:ln w="11430"/>
                <a:solidFill>
                  <a:srgbClr val="009999"/>
                </a:solidFill>
                <a:effectLst>
                  <a:outerShdw blurRad="76200" dist="50800" dir="5400000" algn="tl" rotWithShape="0">
                    <a:srgbClr val="000000">
                      <a:alpha val="65000"/>
                    </a:srgbClr>
                  </a:outerShdw>
                </a:effectLst>
                <a:latin typeface="Kristen ITC" pitchFamily="66" charset="0"/>
              </a:rPr>
              <a:t>KJV </a:t>
            </a:r>
            <a:endParaRPr lang="en-US" sz="1800" i="1" spc="50" dirty="0">
              <a:ln w="11430"/>
              <a:solidFill>
                <a:srgbClr val="009999"/>
              </a:solidFill>
              <a:effectLst>
                <a:outerShdw blurRad="76200" dist="50800" dir="5400000" algn="tl" rotWithShape="0">
                  <a:srgbClr val="000000">
                    <a:alpha val="65000"/>
                  </a:srgbClr>
                </a:outerShdw>
              </a:effectLst>
              <a:latin typeface="Kristen ITC" pitchFamily="66" charset="0"/>
            </a:endParaRPr>
          </a:p>
        </p:txBody>
      </p:sp>
      <p:pic>
        <p:nvPicPr>
          <p:cNvPr id="8194" name="Picture 2" descr="D:\A. Astleford Jan 5 2016\Dawn Studies\6 - Joshua 5 Passover &amp; FF in Canaan\Art\joshua 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6099602" y="533400"/>
            <a:ext cx="2587198" cy="2163672"/>
          </a:xfrm>
          <a:prstGeom prst="roundRect">
            <a:avLst>
              <a:gd name="adj" fmla="val 16667"/>
            </a:avLst>
          </a:prstGeom>
          <a:ln>
            <a:noFill/>
          </a:ln>
          <a:effectLst>
            <a:glow rad="228600">
              <a:schemeClr val="accent1">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8195" name="Picture 3" descr="C:\Users\Rae\Desktop\Leviticus scroll.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21024130">
            <a:off x="4582316" y="429327"/>
            <a:ext cx="2470118" cy="1173552"/>
          </a:xfrm>
          <a:prstGeom prst="rect">
            <a:avLst/>
          </a:prstGeom>
          <a:noFill/>
          <a:effectLst>
            <a:glow rad="101600">
              <a:schemeClr val="accent1">
                <a:satMod val="175000"/>
                <a:alpha val="40000"/>
              </a:schemeClr>
            </a:glow>
            <a:softEdge rad="127000"/>
          </a:effectLst>
          <a:extLst>
            <a:ext uri="{909E8E84-426E-40DD-AFC4-6F175D3DCCD1}">
              <a14:hiddenFill xmlns:a14="http://schemas.microsoft.com/office/drawing/2010/main">
                <a:solidFill>
                  <a:srgbClr val="FFFFFF"/>
                </a:solidFill>
              </a14:hiddenFill>
            </a:ext>
          </a:extLst>
        </p:spPr>
      </p:pic>
      <p:sp>
        <p:nvSpPr>
          <p:cNvPr id="7" name="Content Placeholder 4"/>
          <p:cNvSpPr txBox="1">
            <a:spLocks/>
          </p:cNvSpPr>
          <p:nvPr/>
        </p:nvSpPr>
        <p:spPr>
          <a:xfrm>
            <a:off x="3733800" y="3043101"/>
            <a:ext cx="5105400" cy="3433899"/>
          </a:xfrm>
          <a:prstGeom prst="rect">
            <a:avLst/>
          </a:prstGeom>
          <a:solidFill>
            <a:schemeClr val="bg1"/>
          </a:solidFill>
          <a:ln w="38100">
            <a:solidFill>
              <a:schemeClr val="accent1">
                <a:lumMod val="75000"/>
              </a:schemeClr>
            </a:solidFill>
          </a:ln>
          <a:effectLst>
            <a:glow rad="228600">
              <a:schemeClr val="accent1">
                <a:satMod val="175000"/>
                <a:alpha val="40000"/>
              </a:schemeClr>
            </a:glow>
          </a:effectLst>
          <a:scene3d>
            <a:camera prst="orthographicFront"/>
            <a:lightRig rig="threePt" dir="t"/>
          </a:scene3d>
          <a:sp3d>
            <a:bevelT prst="slope"/>
          </a:sp3d>
        </p:spPr>
        <p:txBody>
          <a:bodyPr>
            <a:normAutofit fontScale="85000" lnSpcReduction="20000"/>
            <a:sp3d extrusionH="57150">
              <a:bevelT w="38100" h="38100"/>
            </a:sp3d>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None/>
            </a:pPr>
            <a:r>
              <a:rPr lang="en-US" sz="3800" b="1" dirty="0">
                <a:solidFill>
                  <a:srgbClr val="0070C0"/>
                </a:solidFill>
              </a:rPr>
              <a:t>H6106</a:t>
            </a:r>
            <a:r>
              <a:rPr lang="en-US" sz="3800" dirty="0">
                <a:solidFill>
                  <a:schemeClr val="accent5">
                    <a:lumMod val="75000"/>
                  </a:schemeClr>
                </a:solidFill>
              </a:rPr>
              <a:t>  `</a:t>
            </a:r>
            <a:r>
              <a:rPr lang="en-US" sz="3800" dirty="0" err="1">
                <a:solidFill>
                  <a:schemeClr val="accent5">
                    <a:lumMod val="75000"/>
                  </a:schemeClr>
                </a:solidFill>
              </a:rPr>
              <a:t>etsem</a:t>
            </a:r>
            <a:r>
              <a:rPr lang="en-US" sz="3800" dirty="0">
                <a:solidFill>
                  <a:schemeClr val="accent5">
                    <a:lumMod val="75000"/>
                  </a:schemeClr>
                </a:solidFill>
              </a:rPr>
              <a:t> </a:t>
            </a:r>
            <a:r>
              <a:rPr lang="en-US" sz="2800" dirty="0">
                <a:solidFill>
                  <a:schemeClr val="accent5">
                    <a:lumMod val="75000"/>
                  </a:schemeClr>
                </a:solidFill>
              </a:rPr>
              <a:t>(</a:t>
            </a:r>
            <a:r>
              <a:rPr lang="en-US" sz="2800" dirty="0" err="1">
                <a:solidFill>
                  <a:schemeClr val="accent5">
                    <a:lumMod val="75000"/>
                  </a:schemeClr>
                </a:solidFill>
              </a:rPr>
              <a:t>eh'tsem</a:t>
            </a:r>
            <a:r>
              <a:rPr lang="en-US" sz="2800" dirty="0">
                <a:solidFill>
                  <a:schemeClr val="accent5">
                    <a:lumMod val="75000"/>
                  </a:schemeClr>
                </a:solidFill>
              </a:rPr>
              <a:t>); </a:t>
            </a:r>
            <a:br>
              <a:rPr lang="en-US" sz="2800" dirty="0">
                <a:solidFill>
                  <a:schemeClr val="accent5">
                    <a:lumMod val="75000"/>
                  </a:schemeClr>
                </a:solidFill>
              </a:rPr>
            </a:br>
            <a:r>
              <a:rPr lang="en-US" sz="2800" dirty="0">
                <a:solidFill>
                  <a:schemeClr val="accent5">
                    <a:lumMod val="75000"/>
                  </a:schemeClr>
                </a:solidFill>
              </a:rPr>
              <a:t>from H6105; </a:t>
            </a:r>
            <a:r>
              <a:rPr lang="en-US" sz="3800" b="1" u="sng" dirty="0">
                <a:solidFill>
                  <a:srgbClr val="0070C0"/>
                </a:solidFill>
              </a:rPr>
              <a:t>a bone</a:t>
            </a:r>
            <a:r>
              <a:rPr lang="en-US" sz="3800" dirty="0">
                <a:solidFill>
                  <a:srgbClr val="0070C0"/>
                </a:solidFill>
              </a:rPr>
              <a:t> </a:t>
            </a:r>
            <a:r>
              <a:rPr lang="en-US" sz="3300" dirty="0">
                <a:solidFill>
                  <a:schemeClr val="accent5">
                    <a:lumMod val="75000"/>
                  </a:schemeClr>
                </a:solidFill>
              </a:rPr>
              <a:t>(</a:t>
            </a:r>
            <a:r>
              <a:rPr lang="en-US" sz="3300" u="sng" dirty="0">
                <a:solidFill>
                  <a:schemeClr val="accent5">
                    <a:lumMod val="75000"/>
                  </a:schemeClr>
                </a:solidFill>
              </a:rPr>
              <a:t>as stron</a:t>
            </a:r>
            <a:r>
              <a:rPr lang="en-US" sz="3300" dirty="0">
                <a:solidFill>
                  <a:schemeClr val="accent5">
                    <a:lumMod val="75000"/>
                  </a:schemeClr>
                </a:solidFill>
              </a:rPr>
              <a:t>g); </a:t>
            </a:r>
            <a:r>
              <a:rPr lang="en-US" sz="3800" dirty="0">
                <a:solidFill>
                  <a:schemeClr val="accent5">
                    <a:lumMod val="75000"/>
                  </a:schemeClr>
                </a:solidFill>
              </a:rPr>
              <a:t>by extension, </a:t>
            </a:r>
            <a:br>
              <a:rPr lang="en-US" sz="3800" dirty="0">
                <a:solidFill>
                  <a:schemeClr val="accent5">
                    <a:lumMod val="75000"/>
                  </a:schemeClr>
                </a:solidFill>
              </a:rPr>
            </a:br>
            <a:r>
              <a:rPr lang="en-US" sz="3800" b="1" u="sng" dirty="0">
                <a:solidFill>
                  <a:srgbClr val="0070C0"/>
                </a:solidFill>
              </a:rPr>
              <a:t>the bod</a:t>
            </a:r>
            <a:r>
              <a:rPr lang="en-US" sz="3800" b="1" dirty="0">
                <a:solidFill>
                  <a:srgbClr val="0070C0"/>
                </a:solidFill>
              </a:rPr>
              <a:t>y</a:t>
            </a:r>
            <a:r>
              <a:rPr lang="en-US" sz="3800" dirty="0">
                <a:solidFill>
                  <a:srgbClr val="0070C0"/>
                </a:solidFill>
              </a:rPr>
              <a:t>; </a:t>
            </a:r>
            <a:r>
              <a:rPr lang="en-US" sz="2800" dirty="0">
                <a:solidFill>
                  <a:schemeClr val="accent5">
                    <a:lumMod val="75000"/>
                  </a:schemeClr>
                </a:solidFill>
              </a:rPr>
              <a:t>figuratively,</a:t>
            </a:r>
            <a:r>
              <a:rPr lang="en-US" sz="3800" dirty="0">
                <a:solidFill>
                  <a:schemeClr val="accent5">
                    <a:lumMod val="75000"/>
                  </a:schemeClr>
                </a:solidFill>
              </a:rPr>
              <a:t> </a:t>
            </a:r>
            <a:br>
              <a:rPr lang="en-US" sz="3800" dirty="0">
                <a:solidFill>
                  <a:schemeClr val="accent5">
                    <a:lumMod val="75000"/>
                  </a:schemeClr>
                </a:solidFill>
              </a:rPr>
            </a:br>
            <a:r>
              <a:rPr lang="en-US" sz="3800" b="1" u="sng" dirty="0">
                <a:solidFill>
                  <a:srgbClr val="0070C0"/>
                </a:solidFill>
              </a:rPr>
              <a:t>the substance</a:t>
            </a:r>
            <a:r>
              <a:rPr lang="en-US" sz="3800" dirty="0">
                <a:solidFill>
                  <a:srgbClr val="0070C0"/>
                </a:solidFill>
              </a:rPr>
              <a:t>, </a:t>
            </a:r>
            <a:r>
              <a:rPr lang="en-US" sz="3800" dirty="0">
                <a:solidFill>
                  <a:schemeClr val="accent5">
                    <a:lumMod val="75000"/>
                  </a:schemeClr>
                </a:solidFill>
              </a:rPr>
              <a:t>i.e. </a:t>
            </a:r>
            <a:br>
              <a:rPr lang="en-US" sz="3800" dirty="0">
                <a:solidFill>
                  <a:schemeClr val="accent5">
                    <a:lumMod val="75000"/>
                  </a:schemeClr>
                </a:solidFill>
              </a:rPr>
            </a:br>
            <a:r>
              <a:rPr lang="en-US" sz="2800" dirty="0">
                <a:solidFill>
                  <a:schemeClr val="accent5">
                    <a:lumMod val="75000"/>
                  </a:schemeClr>
                </a:solidFill>
              </a:rPr>
              <a:t>(as pron.) </a:t>
            </a:r>
            <a:r>
              <a:rPr lang="en-US" sz="3800" dirty="0">
                <a:solidFill>
                  <a:schemeClr val="accent5">
                    <a:lumMod val="75000"/>
                  </a:schemeClr>
                </a:solidFill>
              </a:rPr>
              <a:t>selfsame:  </a:t>
            </a:r>
            <a:br>
              <a:rPr lang="en-US" sz="3800" dirty="0">
                <a:solidFill>
                  <a:schemeClr val="accent5">
                    <a:lumMod val="75000"/>
                  </a:schemeClr>
                </a:solidFill>
              </a:rPr>
            </a:br>
            <a:r>
              <a:rPr lang="en-US" sz="3800" b="1" dirty="0">
                <a:solidFill>
                  <a:schemeClr val="accent5">
                    <a:lumMod val="75000"/>
                  </a:schemeClr>
                </a:solidFill>
              </a:rPr>
              <a:t>KJV</a:t>
            </a:r>
            <a:r>
              <a:rPr lang="en-US" sz="3800" dirty="0">
                <a:solidFill>
                  <a:schemeClr val="accent5">
                    <a:lumMod val="75000"/>
                  </a:schemeClr>
                </a:solidFill>
              </a:rPr>
              <a:t> - </a:t>
            </a:r>
            <a:r>
              <a:rPr lang="en-US" sz="3800" b="1" u="sng" dirty="0">
                <a:solidFill>
                  <a:schemeClr val="accent5">
                    <a:lumMod val="75000"/>
                  </a:schemeClr>
                </a:solidFill>
              </a:rPr>
              <a:t>bod</a:t>
            </a:r>
            <a:r>
              <a:rPr lang="en-US" sz="3800" b="1" dirty="0">
                <a:solidFill>
                  <a:schemeClr val="accent5">
                    <a:lumMod val="75000"/>
                  </a:schemeClr>
                </a:solidFill>
              </a:rPr>
              <a:t>y</a:t>
            </a:r>
            <a:r>
              <a:rPr lang="en-US" sz="3800" dirty="0">
                <a:solidFill>
                  <a:schemeClr val="accent5">
                    <a:lumMod val="75000"/>
                  </a:schemeClr>
                </a:solidFill>
              </a:rPr>
              <a:t>, </a:t>
            </a:r>
            <a:r>
              <a:rPr lang="en-US" sz="3800" b="1" u="sng" dirty="0">
                <a:solidFill>
                  <a:schemeClr val="accent5">
                    <a:lumMod val="75000"/>
                  </a:schemeClr>
                </a:solidFill>
              </a:rPr>
              <a:t>bone</a:t>
            </a:r>
            <a:r>
              <a:rPr lang="en-US" sz="3800" dirty="0">
                <a:solidFill>
                  <a:schemeClr val="accent5">
                    <a:lumMod val="75000"/>
                  </a:schemeClr>
                </a:solidFill>
              </a:rPr>
              <a:t>, </a:t>
            </a:r>
            <a:r>
              <a:rPr lang="en-US" sz="3800" b="1" u="sng" dirty="0">
                <a:solidFill>
                  <a:srgbClr val="0070C0"/>
                </a:solidFill>
              </a:rPr>
              <a:t>life</a:t>
            </a:r>
            <a:r>
              <a:rPr lang="en-US" sz="3800" dirty="0">
                <a:solidFill>
                  <a:srgbClr val="0070C0"/>
                </a:solidFill>
              </a:rPr>
              <a:t>, </a:t>
            </a:r>
            <a:r>
              <a:rPr lang="en-US" sz="3800" dirty="0">
                <a:solidFill>
                  <a:schemeClr val="accent5">
                    <a:lumMod val="75000"/>
                  </a:schemeClr>
                </a:solidFill>
              </a:rPr>
              <a:t/>
            </a:r>
            <a:br>
              <a:rPr lang="en-US" sz="3800" dirty="0">
                <a:solidFill>
                  <a:schemeClr val="accent5">
                    <a:lumMod val="75000"/>
                  </a:schemeClr>
                </a:solidFill>
              </a:rPr>
            </a:br>
            <a:r>
              <a:rPr lang="en-US" sz="2800" dirty="0">
                <a:solidFill>
                  <a:schemeClr val="accent5">
                    <a:lumMod val="75000"/>
                  </a:schemeClr>
                </a:solidFill>
              </a:rPr>
              <a:t>(self-) </a:t>
            </a:r>
            <a:r>
              <a:rPr lang="en-US" sz="3800" dirty="0">
                <a:solidFill>
                  <a:schemeClr val="accent5">
                    <a:lumMod val="75000"/>
                  </a:schemeClr>
                </a:solidFill>
              </a:rPr>
              <a:t>same, </a:t>
            </a:r>
            <a:r>
              <a:rPr lang="en-US" sz="3800" b="1" u="sng" dirty="0">
                <a:solidFill>
                  <a:srgbClr val="0070C0"/>
                </a:solidFill>
              </a:rPr>
              <a:t>stren</a:t>
            </a:r>
            <a:r>
              <a:rPr lang="en-US" sz="3800" b="1" dirty="0">
                <a:solidFill>
                  <a:srgbClr val="0070C0"/>
                </a:solidFill>
              </a:rPr>
              <a:t>g</a:t>
            </a:r>
            <a:r>
              <a:rPr lang="en-US" sz="3800" b="1" u="sng" dirty="0">
                <a:solidFill>
                  <a:srgbClr val="0070C0"/>
                </a:solidFill>
              </a:rPr>
              <a:t>th</a:t>
            </a:r>
            <a:r>
              <a:rPr lang="en-US" sz="3800" dirty="0">
                <a:solidFill>
                  <a:srgbClr val="0070C0"/>
                </a:solidFill>
              </a:rPr>
              <a:t>, </a:t>
            </a:r>
            <a:r>
              <a:rPr lang="en-US" sz="3800" dirty="0">
                <a:solidFill>
                  <a:schemeClr val="accent5">
                    <a:lumMod val="75000"/>
                  </a:schemeClr>
                </a:solidFill>
              </a:rPr>
              <a:t>very.</a:t>
            </a:r>
          </a:p>
        </p:txBody>
      </p:sp>
      <p:sp>
        <p:nvSpPr>
          <p:cNvPr id="3" name="Left Brace 2"/>
          <p:cNvSpPr/>
          <p:nvPr/>
        </p:nvSpPr>
        <p:spPr>
          <a:xfrm rot="16200000">
            <a:off x="1952384" y="-53790"/>
            <a:ext cx="533400" cy="3429000"/>
          </a:xfrm>
          <a:prstGeom prst="leftBrace">
            <a:avLst>
              <a:gd name="adj1" fmla="val 39261"/>
              <a:gd name="adj2" fmla="val 53093"/>
            </a:avLst>
          </a:prstGeom>
          <a:solidFill>
            <a:srgbClr val="B7DEE8"/>
          </a:solidFill>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p:cNvSpPr txBox="1"/>
          <p:nvPr/>
        </p:nvSpPr>
        <p:spPr>
          <a:xfrm>
            <a:off x="4173515" y="-512917"/>
            <a:ext cx="4302169" cy="369332"/>
          </a:xfrm>
          <a:prstGeom prst="rect">
            <a:avLst/>
          </a:prstGeom>
          <a:solidFill>
            <a:srgbClr val="99FFCC"/>
          </a:solidFill>
          <a:scene3d>
            <a:camera prst="orthographicFront"/>
            <a:lightRig rig="threePt" dir="t"/>
          </a:scene3d>
          <a:sp3d>
            <a:bevelT w="165100" prst="coolSlant"/>
          </a:sp3d>
        </p:spPr>
        <p:txBody>
          <a:bodyPr wrap="square" rtlCol="0">
            <a:spAutoFit/>
            <a:sp3d extrusionH="57150">
              <a:bevelT w="82550" h="38100" prst="coolSlant"/>
            </a:sp3d>
          </a:bodyPr>
          <a:lstStyle/>
          <a:p>
            <a:pPr algn="ctr"/>
            <a:r>
              <a:rPr lang="en-US" b="1" dirty="0">
                <a:ln w="1905">
                  <a:solidFill>
                    <a:srgbClr val="006600"/>
                  </a:solidFill>
                </a:ln>
                <a:solidFill>
                  <a:srgbClr val="00A6A2"/>
                </a:solidFill>
                <a:effectLst>
                  <a:innerShdw blurRad="69850" dist="43180" dir="5400000">
                    <a:srgbClr val="000000">
                      <a:alpha val="65000"/>
                    </a:srgbClr>
                  </a:innerShdw>
                </a:effectLst>
                <a:latin typeface="Aharoni" pitchFamily="2" charset="-79"/>
                <a:cs typeface="Aharoni" pitchFamily="2" charset="-79"/>
              </a:rPr>
              <a:t>Joshua followed the Torah command:</a:t>
            </a:r>
          </a:p>
        </p:txBody>
      </p:sp>
      <p:pic>
        <p:nvPicPr>
          <p:cNvPr id="1026" name="Picture 2" descr="C:\Users\Rae\Desktop\Josh 5 vs 11 KJV.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74900" y="2895601"/>
            <a:ext cx="3168225" cy="3448562"/>
          </a:xfrm>
          <a:prstGeom prst="roundRect">
            <a:avLst>
              <a:gd name="adj" fmla="val 16667"/>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10" name="Sun 9"/>
          <p:cNvSpPr/>
          <p:nvPr/>
        </p:nvSpPr>
        <p:spPr>
          <a:xfrm>
            <a:off x="8641422" y="76200"/>
            <a:ext cx="410478" cy="381000"/>
          </a:xfrm>
          <a:prstGeom prst="sun">
            <a:avLst/>
          </a:prstGeom>
          <a:solidFill>
            <a:schemeClr val="accent4">
              <a:lumMod val="60000"/>
              <a:lumOff val="4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a:p>
        </p:txBody>
      </p:sp>
    </p:spTree>
    <p:extLst>
      <p:ext uri="{BB962C8B-B14F-4D97-AF65-F5344CB8AC3E}">
        <p14:creationId xmlns:p14="http://schemas.microsoft.com/office/powerpoint/2010/main" val="10618613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7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1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t>11</a:t>
            </a:fld>
            <a:endParaRPr lang="en-US"/>
          </a:p>
        </p:txBody>
      </p:sp>
      <p:sp>
        <p:nvSpPr>
          <p:cNvPr id="3" name="Title 1"/>
          <p:cNvSpPr txBox="1">
            <a:spLocks/>
          </p:cNvSpPr>
          <p:nvPr/>
        </p:nvSpPr>
        <p:spPr>
          <a:xfrm>
            <a:off x="-76200" y="76200"/>
            <a:ext cx="9296400" cy="7620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i="1" spc="50" dirty="0">
                <a:ln w="11430"/>
                <a:solidFill>
                  <a:srgbClr val="7030A0"/>
                </a:solidFill>
                <a:effectLst>
                  <a:outerShdw blurRad="76200" dist="50800" dir="5400000" algn="tl" rotWithShape="0">
                    <a:srgbClr val="000000">
                      <a:alpha val="65000"/>
                    </a:srgbClr>
                  </a:outerShdw>
                </a:effectLst>
                <a:latin typeface="Kristen ITC" pitchFamily="66" charset="0"/>
              </a:rPr>
              <a:t>“</a:t>
            </a:r>
            <a:r>
              <a:rPr lang="en-US" sz="4400" i="1" spc="300" dirty="0">
                <a:ln w="11430"/>
                <a:solidFill>
                  <a:srgbClr val="7030A0"/>
                </a:solidFill>
                <a:effectLst>
                  <a:outerShdw blurRad="76200" dist="50800" dir="5400000" algn="tl" rotWithShape="0">
                    <a:srgbClr val="000000">
                      <a:alpha val="65000"/>
                    </a:srgbClr>
                  </a:outerShdw>
                </a:effectLst>
                <a:latin typeface="Kristen ITC" pitchFamily="66" charset="0"/>
              </a:rPr>
              <a:t>ON  THIS  SAME  DAY</a:t>
            </a:r>
            <a:r>
              <a:rPr lang="en-US" sz="4400" i="1" spc="50" dirty="0">
                <a:ln w="11430"/>
                <a:solidFill>
                  <a:srgbClr val="7030A0"/>
                </a:solidFill>
                <a:effectLst>
                  <a:outerShdw blurRad="76200" dist="50800" dir="5400000" algn="tl" rotWithShape="0">
                    <a:srgbClr val="000000">
                      <a:alpha val="65000"/>
                    </a:srgbClr>
                  </a:outerShdw>
                </a:effectLst>
                <a:latin typeface="Kristen ITC" pitchFamily="66" charset="0"/>
              </a:rPr>
              <a:t>”</a:t>
            </a:r>
            <a:endParaRPr lang="en-US" sz="1800" i="1" spc="50" dirty="0">
              <a:ln w="11430"/>
              <a:solidFill>
                <a:srgbClr val="7030A0"/>
              </a:solidFill>
              <a:effectLst>
                <a:outerShdw blurRad="76200" dist="50800" dir="5400000" algn="tl" rotWithShape="0">
                  <a:srgbClr val="000000">
                    <a:alpha val="65000"/>
                  </a:srgbClr>
                </a:outerShdw>
              </a:effectLst>
              <a:latin typeface="Kristen ITC" pitchFamily="66" charset="0"/>
            </a:endParaRPr>
          </a:p>
        </p:txBody>
      </p:sp>
      <p:sp>
        <p:nvSpPr>
          <p:cNvPr id="6" name="Content Placeholder 4"/>
          <p:cNvSpPr txBox="1">
            <a:spLocks/>
          </p:cNvSpPr>
          <p:nvPr/>
        </p:nvSpPr>
        <p:spPr>
          <a:xfrm>
            <a:off x="533400" y="1056640"/>
            <a:ext cx="8153400" cy="5344160"/>
          </a:xfrm>
          <a:prstGeom prst="rect">
            <a:avLst/>
          </a:prstGeom>
          <a:solidFill>
            <a:schemeClr val="bg1"/>
          </a:solidFill>
          <a:ln w="57150">
            <a:solidFill>
              <a:srgbClr val="7030A0"/>
            </a:solidFill>
          </a:ln>
          <a:effectLst>
            <a:glow rad="228600">
              <a:srgbClr val="7030A0">
                <a:alpha val="40000"/>
              </a:srgbClr>
            </a:glow>
          </a:effectLst>
          <a:scene3d>
            <a:camera prst="orthographicFront"/>
            <a:lightRig rig="threePt" dir="t"/>
          </a:scene3d>
          <a:sp3d>
            <a:bevelT prst="slope"/>
          </a:sp3d>
        </p:spPr>
        <p:txBody>
          <a:bodyPr>
            <a:normAutofit fontScale="55000" lnSpcReduction="20000"/>
            <a:sp3d extrusionH="57150">
              <a:bevelT w="38100" h="38100"/>
            </a:sp3d>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lnSpc>
                <a:spcPct val="120000"/>
              </a:lnSpc>
              <a:buNone/>
            </a:pPr>
            <a:r>
              <a:rPr lang="en-US" sz="3600" b="1" dirty="0">
                <a:ln w="1905"/>
                <a:solidFill>
                  <a:schemeClr val="accent5">
                    <a:lumMod val="75000"/>
                  </a:schemeClr>
                </a:solidFill>
                <a:effectLst>
                  <a:innerShdw blurRad="69850" dist="43180" dir="5400000">
                    <a:srgbClr val="000000">
                      <a:alpha val="65000"/>
                    </a:srgbClr>
                  </a:innerShdw>
                </a:effectLst>
                <a:latin typeface="Comic Sans MS" pitchFamily="66" charset="0"/>
              </a:rPr>
              <a:t>The primary point we need to pay attention to in the </a:t>
            </a:r>
            <a:br>
              <a:rPr lang="en-US" sz="3600" b="1" dirty="0">
                <a:ln w="1905"/>
                <a:solidFill>
                  <a:schemeClr val="accent5">
                    <a:lumMod val="75000"/>
                  </a:schemeClr>
                </a:solidFill>
                <a:effectLst>
                  <a:innerShdw blurRad="69850" dist="43180" dir="5400000">
                    <a:srgbClr val="000000">
                      <a:alpha val="65000"/>
                    </a:srgbClr>
                  </a:innerShdw>
                </a:effectLst>
                <a:latin typeface="Comic Sans MS" pitchFamily="66" charset="0"/>
              </a:rPr>
            </a:br>
            <a:r>
              <a:rPr lang="en-US" sz="3600" b="1" dirty="0">
                <a:ln w="1905"/>
                <a:solidFill>
                  <a:schemeClr val="accent5">
                    <a:lumMod val="75000"/>
                  </a:schemeClr>
                </a:solidFill>
                <a:effectLst>
                  <a:innerShdw blurRad="69850" dist="43180" dir="5400000">
                    <a:srgbClr val="000000">
                      <a:alpha val="65000"/>
                    </a:srgbClr>
                  </a:innerShdw>
                </a:effectLst>
                <a:latin typeface="Comic Sans MS" pitchFamily="66" charset="0"/>
              </a:rPr>
              <a:t>Wave Sheaf ceremony of these Firstfruits are the words</a:t>
            </a:r>
            <a:r>
              <a:rPr lang="en-US" sz="3500" b="1" dirty="0">
                <a:ln w="1905"/>
                <a:solidFill>
                  <a:schemeClr val="accent5">
                    <a:lumMod val="75000"/>
                  </a:schemeClr>
                </a:solidFill>
                <a:effectLst>
                  <a:innerShdw blurRad="69850" dist="43180" dir="5400000">
                    <a:srgbClr val="000000">
                      <a:alpha val="65000"/>
                    </a:srgbClr>
                  </a:innerShdw>
                </a:effectLst>
                <a:latin typeface="Comic Sans MS" pitchFamily="66" charset="0"/>
              </a:rPr>
              <a:t>:  </a:t>
            </a:r>
            <a:endParaRPr lang="en-US" sz="3500" dirty="0">
              <a:solidFill>
                <a:schemeClr val="accent5">
                  <a:lumMod val="75000"/>
                </a:schemeClr>
              </a:solidFill>
              <a:latin typeface="Comic Sans MS" pitchFamily="66" charset="0"/>
            </a:endParaRPr>
          </a:p>
          <a:p>
            <a:pPr marL="45720" indent="0" algn="ctr">
              <a:lnSpc>
                <a:spcPct val="120000"/>
              </a:lnSpc>
              <a:buNone/>
            </a:pPr>
            <a:r>
              <a:rPr lang="en-US" sz="5100" b="1" i="1" spc="140" dirty="0">
                <a:ln w="1905"/>
                <a:solidFill>
                  <a:srgbClr val="FF3399"/>
                </a:solidFill>
                <a:effectLst>
                  <a:innerShdw blurRad="69850" dist="43180" dir="5400000">
                    <a:srgbClr val="000000">
                      <a:alpha val="65000"/>
                    </a:srgbClr>
                  </a:innerShdw>
                </a:effectLst>
                <a:latin typeface="Kristen ITC" pitchFamily="66" charset="0"/>
              </a:rPr>
              <a:t>“</a:t>
            </a:r>
            <a:r>
              <a:rPr lang="en-US" sz="5100" b="1" i="1" u="sng" spc="140" dirty="0">
                <a:ln w="1905"/>
                <a:solidFill>
                  <a:srgbClr val="FF3399"/>
                </a:solidFill>
                <a:effectLst>
                  <a:innerShdw blurRad="69850" dist="43180" dir="5400000">
                    <a:srgbClr val="000000">
                      <a:alpha val="65000"/>
                    </a:srgbClr>
                  </a:innerShdw>
                </a:effectLst>
                <a:latin typeface="Kristen ITC" pitchFamily="66" charset="0"/>
              </a:rPr>
              <a:t>UNTIL</a:t>
            </a:r>
            <a:r>
              <a:rPr lang="en-US" sz="5100" b="1" i="1" spc="140" dirty="0">
                <a:ln w="1905"/>
                <a:solidFill>
                  <a:srgbClr val="FF3399"/>
                </a:solidFill>
                <a:effectLst>
                  <a:innerShdw blurRad="69850" dist="43180" dir="5400000">
                    <a:srgbClr val="000000">
                      <a:alpha val="65000"/>
                    </a:srgbClr>
                  </a:innerShdw>
                </a:effectLst>
                <a:latin typeface="Kristen ITC" pitchFamily="66" charset="0"/>
              </a:rPr>
              <a:t>” </a:t>
            </a:r>
            <a:r>
              <a:rPr lang="en-US" sz="5100" b="1" i="1" spc="140" dirty="0">
                <a:ln w="1905"/>
                <a:solidFill>
                  <a:srgbClr val="A365D1"/>
                </a:solidFill>
                <a:effectLst>
                  <a:innerShdw blurRad="69850" dist="43180" dir="5400000">
                    <a:srgbClr val="000000">
                      <a:alpha val="65000"/>
                    </a:srgbClr>
                  </a:innerShdw>
                </a:effectLst>
                <a:latin typeface="Kristen ITC" pitchFamily="66" charset="0"/>
              </a:rPr>
              <a:t>THE  </a:t>
            </a:r>
            <a:r>
              <a:rPr lang="en-US" sz="5100" b="1" i="1" u="sng" spc="140" dirty="0">
                <a:ln w="1905"/>
                <a:solidFill>
                  <a:srgbClr val="FF0000"/>
                </a:solidFill>
                <a:effectLst>
                  <a:innerShdw blurRad="69850" dist="43180" dir="5400000">
                    <a:srgbClr val="000000">
                      <a:alpha val="65000"/>
                    </a:srgbClr>
                  </a:innerShdw>
                </a:effectLst>
                <a:latin typeface="Kristen ITC" pitchFamily="66" charset="0"/>
              </a:rPr>
              <a:t>SELF-SAME</a:t>
            </a:r>
            <a:r>
              <a:rPr lang="en-US" sz="5100" b="1" i="1" spc="140" dirty="0">
                <a:ln w="1905"/>
                <a:solidFill>
                  <a:srgbClr val="A365D1"/>
                </a:solidFill>
                <a:effectLst>
                  <a:innerShdw blurRad="69850" dist="43180" dir="5400000">
                    <a:srgbClr val="000000">
                      <a:alpha val="65000"/>
                    </a:srgbClr>
                  </a:innerShdw>
                </a:effectLst>
                <a:latin typeface="Kristen ITC" pitchFamily="66" charset="0"/>
              </a:rPr>
              <a:t>  DAY</a:t>
            </a:r>
            <a:r>
              <a:rPr lang="en-US" sz="5100" b="1" spc="140" dirty="0">
                <a:ln w="1905"/>
                <a:solidFill>
                  <a:srgbClr val="A365D1"/>
                </a:solidFill>
                <a:effectLst>
                  <a:innerShdw blurRad="69850" dist="43180" dir="5400000">
                    <a:srgbClr val="000000">
                      <a:alpha val="65000"/>
                    </a:srgbClr>
                  </a:innerShdw>
                </a:effectLst>
              </a:rPr>
              <a:t> </a:t>
            </a:r>
          </a:p>
          <a:p>
            <a:pPr marL="45720" indent="0" algn="ctr">
              <a:lnSpc>
                <a:spcPct val="120000"/>
              </a:lnSpc>
              <a:buNone/>
            </a:pPr>
            <a:r>
              <a:rPr lang="en-US" sz="4400" b="1" dirty="0">
                <a:ln w="1905"/>
                <a:solidFill>
                  <a:schemeClr val="accent5">
                    <a:lumMod val="75000"/>
                  </a:schemeClr>
                </a:solidFill>
                <a:effectLst>
                  <a:innerShdw blurRad="69850" dist="43180" dir="5400000">
                    <a:srgbClr val="000000">
                      <a:alpha val="65000"/>
                    </a:srgbClr>
                  </a:innerShdw>
                </a:effectLst>
                <a:latin typeface="Comic Sans MS" pitchFamily="66" charset="0"/>
              </a:rPr>
              <a:t>…translated from the </a:t>
            </a:r>
            <a:r>
              <a:rPr lang="en-US" sz="4400" b="1" dirty="0">
                <a:ln w="1905"/>
                <a:solidFill>
                  <a:srgbClr val="0070C0"/>
                </a:solidFill>
                <a:effectLst>
                  <a:innerShdw blurRad="69850" dist="43180" dir="5400000">
                    <a:srgbClr val="000000">
                      <a:alpha val="65000"/>
                    </a:srgbClr>
                  </a:innerShdw>
                </a:effectLst>
                <a:latin typeface="Comic Sans MS" pitchFamily="66" charset="0"/>
              </a:rPr>
              <a:t>Hebrew</a:t>
            </a:r>
            <a:r>
              <a:rPr lang="en-US" sz="4400" dirty="0">
                <a:latin typeface="Comic Sans MS" pitchFamily="66" charset="0"/>
              </a:rPr>
              <a:t> </a:t>
            </a:r>
            <a:r>
              <a:rPr lang="en-US" sz="4400" b="1" dirty="0">
                <a:ln w="1905"/>
                <a:solidFill>
                  <a:schemeClr val="accent5">
                    <a:lumMod val="75000"/>
                  </a:schemeClr>
                </a:solidFill>
                <a:effectLst>
                  <a:innerShdw blurRad="69850" dist="43180" dir="5400000">
                    <a:srgbClr val="000000">
                      <a:alpha val="65000"/>
                    </a:srgbClr>
                  </a:innerShdw>
                </a:effectLst>
                <a:latin typeface="Comic Sans MS" pitchFamily="66" charset="0"/>
              </a:rPr>
              <a:t>words -</a:t>
            </a:r>
            <a:r>
              <a:rPr lang="en-US" sz="4400" dirty="0">
                <a:latin typeface="Comic Sans MS" pitchFamily="66" charset="0"/>
              </a:rPr>
              <a:t> </a:t>
            </a:r>
            <a:r>
              <a:rPr lang="en-US" sz="4400" b="1" dirty="0" err="1">
                <a:ln w="1905"/>
                <a:solidFill>
                  <a:srgbClr val="00B050"/>
                </a:solidFill>
                <a:effectLst>
                  <a:innerShdw blurRad="69850" dist="43180" dir="5400000">
                    <a:srgbClr val="000000">
                      <a:alpha val="65000"/>
                    </a:srgbClr>
                  </a:innerShdw>
                </a:effectLst>
                <a:latin typeface="Comic Sans MS" pitchFamily="66" charset="0"/>
              </a:rPr>
              <a:t>ehtzm</a:t>
            </a:r>
            <a:r>
              <a:rPr lang="en-US" sz="4400" b="1" dirty="0">
                <a:ln w="1905"/>
                <a:solidFill>
                  <a:srgbClr val="00B050"/>
                </a:solidFill>
                <a:effectLst>
                  <a:innerShdw blurRad="69850" dist="43180" dir="5400000">
                    <a:srgbClr val="000000">
                      <a:alpha val="65000"/>
                    </a:srgbClr>
                  </a:innerShdw>
                </a:effectLst>
                <a:latin typeface="Comic Sans MS" pitchFamily="66" charset="0"/>
              </a:rPr>
              <a:t> </a:t>
            </a:r>
            <a:r>
              <a:rPr lang="en-US" sz="4400" b="1" dirty="0" err="1">
                <a:ln w="1905"/>
                <a:solidFill>
                  <a:srgbClr val="00B050"/>
                </a:solidFill>
                <a:effectLst>
                  <a:innerShdw blurRad="69850" dist="43180" dir="5400000">
                    <a:srgbClr val="000000">
                      <a:alpha val="65000"/>
                    </a:srgbClr>
                  </a:innerShdw>
                </a:effectLst>
                <a:latin typeface="Comic Sans MS" pitchFamily="66" charset="0"/>
              </a:rPr>
              <a:t>zeh</a:t>
            </a:r>
            <a:r>
              <a:rPr lang="en-US" sz="3500" b="1" dirty="0">
                <a:solidFill>
                  <a:srgbClr val="00B050"/>
                </a:solidFill>
                <a:latin typeface="Comic Sans MS" pitchFamily="66" charset="0"/>
              </a:rPr>
              <a:t>. </a:t>
            </a:r>
          </a:p>
          <a:p>
            <a:pPr marL="45720" indent="0" algn="ctr">
              <a:lnSpc>
                <a:spcPct val="120000"/>
              </a:lnSpc>
              <a:buNone/>
            </a:pPr>
            <a:endParaRPr lang="en-US" sz="1100" b="1" dirty="0">
              <a:ln w="1905"/>
              <a:solidFill>
                <a:schemeClr val="accent5">
                  <a:lumMod val="75000"/>
                </a:schemeClr>
              </a:solidFill>
              <a:effectLst>
                <a:innerShdw blurRad="69850" dist="43180" dir="5400000">
                  <a:srgbClr val="000000">
                    <a:alpha val="65000"/>
                  </a:srgbClr>
                </a:innerShdw>
              </a:effectLst>
              <a:latin typeface="Comic Sans MS" pitchFamily="66" charset="0"/>
            </a:endParaRPr>
          </a:p>
          <a:p>
            <a:pPr marL="45720" indent="0" algn="ctr">
              <a:lnSpc>
                <a:spcPct val="120000"/>
              </a:lnSpc>
              <a:buNone/>
            </a:pPr>
            <a:r>
              <a:rPr lang="en-US" sz="4400" b="1" dirty="0">
                <a:ln w="1905"/>
                <a:solidFill>
                  <a:schemeClr val="accent5">
                    <a:lumMod val="75000"/>
                  </a:schemeClr>
                </a:solidFill>
                <a:effectLst>
                  <a:innerShdw blurRad="69850" dist="43180" dir="5400000">
                    <a:srgbClr val="000000">
                      <a:alpha val="65000"/>
                    </a:srgbClr>
                  </a:innerShdw>
                </a:effectLst>
                <a:latin typeface="Comic Sans MS" pitchFamily="66" charset="0"/>
              </a:rPr>
              <a:t>The main </a:t>
            </a:r>
            <a:r>
              <a:rPr lang="en-US" sz="4400" b="1" u="sng" dirty="0">
                <a:ln w="1905"/>
                <a:solidFill>
                  <a:schemeClr val="accent5">
                    <a:lumMod val="75000"/>
                  </a:schemeClr>
                </a:solidFill>
                <a:effectLst>
                  <a:innerShdw blurRad="69850" dist="43180" dir="5400000">
                    <a:srgbClr val="000000">
                      <a:alpha val="65000"/>
                    </a:srgbClr>
                  </a:innerShdw>
                </a:effectLst>
                <a:latin typeface="Comic Sans MS" pitchFamily="66" charset="0"/>
              </a:rPr>
              <a:t>word meanin</a:t>
            </a:r>
            <a:r>
              <a:rPr lang="en-US" sz="4400" b="1" dirty="0">
                <a:ln w="1905"/>
                <a:solidFill>
                  <a:schemeClr val="accent5">
                    <a:lumMod val="75000"/>
                  </a:schemeClr>
                </a:solidFill>
                <a:effectLst>
                  <a:innerShdw blurRad="69850" dist="43180" dir="5400000">
                    <a:srgbClr val="000000">
                      <a:alpha val="65000"/>
                    </a:srgbClr>
                  </a:innerShdw>
                </a:effectLst>
                <a:latin typeface="Comic Sans MS" pitchFamily="66" charset="0"/>
              </a:rPr>
              <a:t>g</a:t>
            </a:r>
            <a:r>
              <a:rPr lang="en-US" sz="4400" b="1" u="sng" dirty="0">
                <a:ln w="1905"/>
                <a:solidFill>
                  <a:schemeClr val="accent5">
                    <a:lumMod val="75000"/>
                  </a:schemeClr>
                </a:solidFill>
                <a:effectLst>
                  <a:innerShdw blurRad="69850" dist="43180" dir="5400000">
                    <a:srgbClr val="000000">
                      <a:alpha val="65000"/>
                    </a:srgbClr>
                  </a:innerShdw>
                </a:effectLst>
                <a:latin typeface="Comic Sans MS" pitchFamily="66" charset="0"/>
              </a:rPr>
              <a:t>s</a:t>
            </a:r>
            <a:r>
              <a:rPr lang="en-US" sz="4400" b="1" dirty="0">
                <a:ln w="1905"/>
                <a:solidFill>
                  <a:schemeClr val="accent5">
                    <a:lumMod val="75000"/>
                  </a:schemeClr>
                </a:solidFill>
                <a:effectLst>
                  <a:innerShdw blurRad="69850" dist="43180" dir="5400000">
                    <a:srgbClr val="000000">
                      <a:alpha val="65000"/>
                    </a:srgbClr>
                  </a:innerShdw>
                </a:effectLst>
                <a:latin typeface="Comic Sans MS" pitchFamily="66" charset="0"/>
              </a:rPr>
              <a:t> of </a:t>
            </a:r>
            <a:r>
              <a:rPr lang="en-US" sz="4400" b="1" dirty="0" err="1">
                <a:ln w="1905"/>
                <a:solidFill>
                  <a:srgbClr val="00B050"/>
                </a:solidFill>
                <a:effectLst>
                  <a:innerShdw blurRad="69850" dist="43180" dir="5400000">
                    <a:srgbClr val="000000">
                      <a:alpha val="65000"/>
                    </a:srgbClr>
                  </a:innerShdw>
                </a:effectLst>
                <a:latin typeface="Comic Sans MS" pitchFamily="66" charset="0"/>
              </a:rPr>
              <a:t>ehtzm</a:t>
            </a:r>
            <a:r>
              <a:rPr lang="en-US" sz="4400" dirty="0">
                <a:latin typeface="Comic Sans MS" pitchFamily="66" charset="0"/>
              </a:rPr>
              <a:t> </a:t>
            </a:r>
            <a:r>
              <a:rPr lang="en-US" sz="4400" b="1" dirty="0">
                <a:ln w="1905"/>
                <a:solidFill>
                  <a:schemeClr val="accent5">
                    <a:lumMod val="75000"/>
                  </a:schemeClr>
                </a:solidFill>
                <a:effectLst>
                  <a:innerShdw blurRad="69850" dist="43180" dir="5400000">
                    <a:srgbClr val="000000">
                      <a:alpha val="65000"/>
                    </a:srgbClr>
                  </a:innerShdw>
                </a:effectLst>
                <a:latin typeface="Comic Sans MS" pitchFamily="66" charset="0"/>
              </a:rPr>
              <a:t>are</a:t>
            </a:r>
            <a:r>
              <a:rPr lang="en-US" sz="3500" b="1" dirty="0">
                <a:ln w="1905"/>
                <a:solidFill>
                  <a:schemeClr val="accent5">
                    <a:lumMod val="75000"/>
                  </a:schemeClr>
                </a:solidFill>
                <a:effectLst>
                  <a:innerShdw blurRad="69850" dist="43180" dir="5400000">
                    <a:srgbClr val="000000">
                      <a:alpha val="65000"/>
                    </a:srgbClr>
                  </a:innerShdw>
                </a:effectLst>
                <a:latin typeface="Comic Sans MS" pitchFamily="66" charset="0"/>
              </a:rPr>
              <a:t>:</a:t>
            </a:r>
            <a:r>
              <a:rPr lang="en-US" sz="3500" dirty="0">
                <a:latin typeface="Comic Sans MS" pitchFamily="66" charset="0"/>
              </a:rPr>
              <a:t> </a:t>
            </a:r>
          </a:p>
          <a:p>
            <a:pPr marL="45720" indent="0" algn="ctr">
              <a:lnSpc>
                <a:spcPct val="120000"/>
              </a:lnSpc>
              <a:buNone/>
            </a:pPr>
            <a:r>
              <a:rPr lang="en-US" sz="4400" b="1" dirty="0">
                <a:ln w="1905"/>
                <a:solidFill>
                  <a:schemeClr val="accent4">
                    <a:lumMod val="75000"/>
                  </a:schemeClr>
                </a:solidFill>
                <a:effectLst>
                  <a:innerShdw blurRad="69850" dist="43180" dir="5400000">
                    <a:srgbClr val="000000">
                      <a:alpha val="65000"/>
                    </a:srgbClr>
                  </a:innerShdw>
                </a:effectLst>
                <a:latin typeface="Comic Sans MS" pitchFamily="66" charset="0"/>
              </a:rPr>
              <a:t>firmness, solidity, </a:t>
            </a:r>
            <a:r>
              <a:rPr lang="en-US" sz="4400" b="1" u="sng" dirty="0">
                <a:ln w="1905"/>
                <a:solidFill>
                  <a:schemeClr val="accent4">
                    <a:lumMod val="75000"/>
                  </a:schemeClr>
                </a:solidFill>
                <a:effectLst>
                  <a:innerShdw blurRad="69850" dist="43180" dir="5400000">
                    <a:srgbClr val="000000">
                      <a:alpha val="65000"/>
                    </a:srgbClr>
                  </a:innerShdw>
                </a:effectLst>
                <a:latin typeface="Comic Sans MS" pitchFamily="66" charset="0"/>
              </a:rPr>
              <a:t>bone</a:t>
            </a:r>
            <a:r>
              <a:rPr lang="en-US" sz="4400" b="1" dirty="0">
                <a:ln w="1905"/>
                <a:solidFill>
                  <a:schemeClr val="accent4">
                    <a:lumMod val="75000"/>
                  </a:schemeClr>
                </a:solidFill>
                <a:effectLst>
                  <a:innerShdw blurRad="69850" dist="43180" dir="5400000">
                    <a:srgbClr val="000000">
                      <a:alpha val="65000"/>
                    </a:srgbClr>
                  </a:innerShdw>
                </a:effectLst>
                <a:latin typeface="Comic Sans MS" pitchFamily="66" charset="0"/>
              </a:rPr>
              <a:t> </a:t>
            </a:r>
            <a:br>
              <a:rPr lang="en-US" sz="4400" b="1" dirty="0">
                <a:ln w="1905"/>
                <a:solidFill>
                  <a:schemeClr val="accent4">
                    <a:lumMod val="75000"/>
                  </a:schemeClr>
                </a:solidFill>
                <a:effectLst>
                  <a:innerShdw blurRad="69850" dist="43180" dir="5400000">
                    <a:srgbClr val="000000">
                      <a:alpha val="65000"/>
                    </a:srgbClr>
                  </a:innerShdw>
                </a:effectLst>
                <a:latin typeface="Comic Sans MS" pitchFamily="66" charset="0"/>
              </a:rPr>
            </a:br>
            <a:r>
              <a:rPr lang="en-US" sz="2900" i="1" dirty="0">
                <a:latin typeface="Comic Sans MS" pitchFamily="66" charset="0"/>
              </a:rPr>
              <a:t>(as in basic skeletal structure),</a:t>
            </a:r>
            <a:r>
              <a:rPr lang="en-US" sz="2900" dirty="0">
                <a:latin typeface="Comic Sans MS" pitchFamily="66" charset="0"/>
              </a:rPr>
              <a:t> </a:t>
            </a:r>
          </a:p>
          <a:p>
            <a:pPr marL="45720" indent="0" algn="ctr">
              <a:lnSpc>
                <a:spcPct val="120000"/>
              </a:lnSpc>
              <a:buNone/>
            </a:pPr>
            <a:r>
              <a:rPr lang="en-US" sz="4400" b="1" dirty="0">
                <a:solidFill>
                  <a:srgbClr val="FF3399"/>
                </a:solidFill>
                <a:latin typeface="Comic Sans MS" pitchFamily="66" charset="0"/>
              </a:rPr>
              <a:t>essence</a:t>
            </a:r>
            <a:r>
              <a:rPr lang="en-US" sz="4400" b="1" dirty="0">
                <a:latin typeface="Comic Sans MS" pitchFamily="66" charset="0"/>
              </a:rPr>
              <a:t> </a:t>
            </a:r>
            <a:r>
              <a:rPr lang="en-US" sz="4400" dirty="0">
                <a:latin typeface="Comic Sans MS" pitchFamily="66" charset="0"/>
              </a:rPr>
              <a:t>and </a:t>
            </a:r>
            <a:r>
              <a:rPr lang="en-US" sz="4400" b="1" dirty="0">
                <a:solidFill>
                  <a:srgbClr val="FF3399"/>
                </a:solidFill>
                <a:latin typeface="Comic Sans MS" pitchFamily="66" charset="0"/>
              </a:rPr>
              <a:t>substance</a:t>
            </a:r>
            <a:r>
              <a:rPr lang="en-US" sz="4400" dirty="0">
                <a:solidFill>
                  <a:srgbClr val="FF3399"/>
                </a:solidFill>
                <a:latin typeface="Comic Sans MS" pitchFamily="66" charset="0"/>
              </a:rPr>
              <a:t>.  </a:t>
            </a:r>
          </a:p>
          <a:p>
            <a:pPr marL="45720" indent="0" algn="ctr">
              <a:lnSpc>
                <a:spcPct val="120000"/>
              </a:lnSpc>
              <a:buNone/>
            </a:pPr>
            <a:endParaRPr lang="en-US" sz="1100" b="1" dirty="0">
              <a:ln w="1905"/>
              <a:solidFill>
                <a:schemeClr val="accent4">
                  <a:lumMod val="75000"/>
                </a:schemeClr>
              </a:solidFill>
              <a:effectLst>
                <a:innerShdw blurRad="69850" dist="43180" dir="5400000">
                  <a:srgbClr val="000000">
                    <a:alpha val="65000"/>
                  </a:srgbClr>
                </a:innerShdw>
              </a:effectLst>
              <a:latin typeface="Comic Sans MS" pitchFamily="66" charset="0"/>
            </a:endParaRPr>
          </a:p>
          <a:p>
            <a:pPr marL="45720" indent="0" algn="ctr">
              <a:lnSpc>
                <a:spcPct val="120000"/>
              </a:lnSpc>
              <a:buNone/>
            </a:pPr>
            <a:r>
              <a:rPr lang="en-US" sz="3600" b="1" dirty="0">
                <a:ln w="1905"/>
                <a:solidFill>
                  <a:schemeClr val="accent4">
                    <a:lumMod val="75000"/>
                  </a:schemeClr>
                </a:solidFill>
                <a:effectLst>
                  <a:innerShdw blurRad="69850" dist="43180" dir="5400000">
                    <a:srgbClr val="000000">
                      <a:alpha val="65000"/>
                    </a:srgbClr>
                  </a:innerShdw>
                </a:effectLst>
                <a:latin typeface="Comic Sans MS" pitchFamily="66" charset="0"/>
              </a:rPr>
              <a:t>All definitions link the Wave Sheaf </a:t>
            </a:r>
            <a:r>
              <a:rPr lang="en-US" sz="3600" b="1" dirty="0" err="1">
                <a:ln w="1905"/>
                <a:solidFill>
                  <a:schemeClr val="accent4">
                    <a:lumMod val="75000"/>
                  </a:schemeClr>
                </a:solidFill>
                <a:effectLst>
                  <a:innerShdw blurRad="69850" dist="43180" dir="5400000">
                    <a:srgbClr val="000000">
                      <a:alpha val="65000"/>
                    </a:srgbClr>
                  </a:innerShdw>
                </a:effectLst>
                <a:latin typeface="Comic Sans MS" pitchFamily="66" charset="0"/>
              </a:rPr>
              <a:t>Firstfruit</a:t>
            </a:r>
            <a:r>
              <a:rPr lang="en-US" sz="3600" b="1" dirty="0">
                <a:ln w="1905"/>
                <a:solidFill>
                  <a:schemeClr val="accent4">
                    <a:lumMod val="75000"/>
                  </a:schemeClr>
                </a:solidFill>
                <a:effectLst>
                  <a:innerShdw blurRad="69850" dist="43180" dir="5400000">
                    <a:srgbClr val="000000">
                      <a:alpha val="65000"/>
                    </a:srgbClr>
                  </a:innerShdw>
                </a:effectLst>
                <a:latin typeface="Comic Sans MS" pitchFamily="66" charset="0"/>
              </a:rPr>
              <a:t> ceremony to: </a:t>
            </a:r>
            <a:br>
              <a:rPr lang="en-US" sz="3600" b="1" dirty="0">
                <a:ln w="1905"/>
                <a:solidFill>
                  <a:schemeClr val="accent4">
                    <a:lumMod val="75000"/>
                  </a:schemeClr>
                </a:solidFill>
                <a:effectLst>
                  <a:innerShdw blurRad="69850" dist="43180" dir="5400000">
                    <a:srgbClr val="000000">
                      <a:alpha val="65000"/>
                    </a:srgbClr>
                  </a:innerShdw>
                </a:effectLst>
                <a:latin typeface="Comic Sans MS" pitchFamily="66" charset="0"/>
              </a:rPr>
            </a:br>
            <a:r>
              <a:rPr lang="en-US" sz="5100" b="1" i="1" u="sng" spc="140" dirty="0">
                <a:ln w="1905"/>
                <a:solidFill>
                  <a:srgbClr val="A365D1"/>
                </a:solidFill>
                <a:effectLst>
                  <a:innerShdw blurRad="69850" dist="43180" dir="5400000">
                    <a:srgbClr val="000000">
                      <a:alpha val="65000"/>
                    </a:srgbClr>
                  </a:innerShdw>
                </a:effectLst>
                <a:latin typeface="Kristen ITC" pitchFamily="66" charset="0"/>
              </a:rPr>
              <a:t>THE</a:t>
            </a:r>
            <a:r>
              <a:rPr lang="en-US" sz="5100" b="1" i="1" spc="140" dirty="0">
                <a:ln w="1905"/>
                <a:solidFill>
                  <a:srgbClr val="A365D1"/>
                </a:solidFill>
                <a:effectLst>
                  <a:innerShdw blurRad="69850" dist="43180" dir="5400000">
                    <a:srgbClr val="000000">
                      <a:alpha val="65000"/>
                    </a:srgbClr>
                  </a:innerShdw>
                </a:effectLst>
                <a:latin typeface="Kristen ITC" pitchFamily="66" charset="0"/>
              </a:rPr>
              <a:t>  SELF-SAME  DAY</a:t>
            </a:r>
          </a:p>
          <a:p>
            <a:pPr marL="45720" indent="0" algn="ctr">
              <a:lnSpc>
                <a:spcPct val="120000"/>
              </a:lnSpc>
              <a:buNone/>
            </a:pPr>
            <a:r>
              <a:rPr lang="en-US" sz="2900" dirty="0">
                <a:latin typeface="Comic Sans MS" pitchFamily="66" charset="0"/>
              </a:rPr>
              <a:t>(“day” of the week; not “date” of the month),</a:t>
            </a:r>
          </a:p>
          <a:p>
            <a:pPr marL="45720" indent="0" algn="ctr">
              <a:lnSpc>
                <a:spcPct val="120000"/>
              </a:lnSpc>
              <a:buNone/>
            </a:pPr>
            <a:r>
              <a:rPr lang="en-US" sz="3500" b="1" dirty="0">
                <a:ln w="1905"/>
                <a:solidFill>
                  <a:schemeClr val="accent4">
                    <a:lumMod val="75000"/>
                  </a:schemeClr>
                </a:solidFill>
                <a:effectLst>
                  <a:innerShdw blurRad="69850" dist="43180" dir="5400000">
                    <a:srgbClr val="000000">
                      <a:alpha val="65000"/>
                    </a:srgbClr>
                  </a:innerShdw>
                </a:effectLst>
                <a:latin typeface="Comic Sans MS" pitchFamily="66" charset="0"/>
              </a:rPr>
              <a:t> </a:t>
            </a:r>
            <a:r>
              <a:rPr lang="en-US" sz="4400" b="1" dirty="0">
                <a:ln w="1905"/>
                <a:solidFill>
                  <a:schemeClr val="accent4">
                    <a:lumMod val="75000"/>
                  </a:schemeClr>
                </a:solidFill>
                <a:effectLst>
                  <a:innerShdw blurRad="69850" dist="43180" dir="5400000">
                    <a:srgbClr val="000000">
                      <a:alpha val="65000"/>
                    </a:srgbClr>
                  </a:innerShdw>
                </a:effectLst>
                <a:latin typeface="Comic Sans MS" pitchFamily="66" charset="0"/>
              </a:rPr>
              <a:t>to be </a:t>
            </a:r>
            <a:r>
              <a:rPr lang="en-US" sz="4400" b="1" u="sng" dirty="0">
                <a:ln w="1905"/>
                <a:solidFill>
                  <a:schemeClr val="accent4">
                    <a:lumMod val="75000"/>
                  </a:schemeClr>
                </a:solidFill>
                <a:effectLst>
                  <a:innerShdw blurRad="69850" dist="43180" dir="5400000">
                    <a:srgbClr val="000000">
                      <a:alpha val="65000"/>
                    </a:srgbClr>
                  </a:innerShdw>
                </a:effectLst>
                <a:latin typeface="Comic Sans MS" pitchFamily="66" charset="0"/>
              </a:rPr>
              <a:t>fulfilled</a:t>
            </a:r>
            <a:r>
              <a:rPr lang="en-US" sz="4400" b="1" dirty="0">
                <a:ln w="1905"/>
                <a:solidFill>
                  <a:schemeClr val="accent4">
                    <a:lumMod val="75000"/>
                  </a:schemeClr>
                </a:solidFill>
                <a:effectLst>
                  <a:innerShdw blurRad="69850" dist="43180" dir="5400000">
                    <a:srgbClr val="000000">
                      <a:alpha val="65000"/>
                    </a:srgbClr>
                  </a:innerShdw>
                </a:effectLst>
                <a:latin typeface="Comic Sans MS" pitchFamily="66" charset="0"/>
              </a:rPr>
              <a:t> in the </a:t>
            </a:r>
            <a:r>
              <a:rPr lang="en-US" sz="4400" b="1" dirty="0">
                <a:ln w="1905">
                  <a:solidFill>
                    <a:srgbClr val="0066FF"/>
                  </a:solidFill>
                </a:ln>
                <a:solidFill>
                  <a:srgbClr val="0070C0"/>
                </a:solidFill>
                <a:effectLst>
                  <a:glow rad="127000">
                    <a:srgbClr val="FFFF00"/>
                  </a:glow>
                  <a:innerShdw blurRad="69850" dist="43180" dir="5400000">
                    <a:srgbClr val="000000">
                      <a:alpha val="65000"/>
                    </a:srgbClr>
                  </a:innerShdw>
                </a:effectLst>
                <a:latin typeface="Comic Sans MS" pitchFamily="66" charset="0"/>
              </a:rPr>
              <a:t>antitype</a:t>
            </a:r>
            <a:r>
              <a:rPr lang="en-US" sz="4400" b="1" dirty="0">
                <a:ln w="1905"/>
                <a:solidFill>
                  <a:srgbClr val="0070C0"/>
                </a:solidFill>
                <a:effectLst>
                  <a:innerShdw blurRad="69850" dist="43180" dir="5400000">
                    <a:srgbClr val="000000">
                      <a:alpha val="65000"/>
                    </a:srgbClr>
                  </a:innerShdw>
                </a:effectLst>
                <a:latin typeface="Comic Sans MS" pitchFamily="66" charset="0"/>
              </a:rPr>
              <a:t>. </a:t>
            </a:r>
            <a:endParaRPr lang="en-US" sz="7000" b="1" dirty="0">
              <a:ln w="1905"/>
              <a:solidFill>
                <a:srgbClr val="0070C0"/>
              </a:solidFill>
              <a:effectLst>
                <a:innerShdw blurRad="69850" dist="43180" dir="5400000">
                  <a:srgbClr val="000000">
                    <a:alpha val="65000"/>
                  </a:srgbClr>
                </a:innerShdw>
              </a:effectLst>
              <a:latin typeface="Comic Sans MS" pitchFamily="66" charset="0"/>
            </a:endParaRPr>
          </a:p>
        </p:txBody>
      </p:sp>
      <p:pic>
        <p:nvPicPr>
          <p:cNvPr id="1028" name="Picture 4" descr="C:\Users\Rae\Desktop\SKELETON PNG.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571220" y="-378846"/>
            <a:ext cx="1761864" cy="4145666"/>
          </a:xfrm>
          <a:prstGeom prst="rect">
            <a:avLst/>
          </a:prstGeom>
          <a:noFill/>
          <a:extLst>
            <a:ext uri="{909E8E84-426E-40DD-AFC4-6F175D3DCCD1}">
              <a14:hiddenFill xmlns:a14="http://schemas.microsoft.com/office/drawing/2010/main">
                <a:solidFill>
                  <a:srgbClr val="FFFFFF"/>
                </a:solidFill>
              </a14:hiddenFill>
            </a:ext>
          </a:extLst>
        </p:spPr>
      </p:pic>
      <p:sp>
        <p:nvSpPr>
          <p:cNvPr id="5" name="Right Brace 4"/>
          <p:cNvSpPr/>
          <p:nvPr/>
        </p:nvSpPr>
        <p:spPr>
          <a:xfrm>
            <a:off x="6248400" y="3494611"/>
            <a:ext cx="893578" cy="1039258"/>
          </a:xfrm>
          <a:prstGeom prst="rightBrace">
            <a:avLst>
              <a:gd name="adj1" fmla="val 25594"/>
              <a:gd name="adj2" fmla="val 50000"/>
            </a:avLst>
          </a:prstGeom>
          <a:ln w="57150">
            <a:solidFill>
              <a:srgbClr val="D608A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4" name="Explosion 1 3"/>
          <p:cNvSpPr/>
          <p:nvPr/>
        </p:nvSpPr>
        <p:spPr>
          <a:xfrm>
            <a:off x="7162800" y="3467069"/>
            <a:ext cx="1066800" cy="1066800"/>
          </a:xfrm>
          <a:prstGeom prst="irregularSeal1">
            <a:avLst/>
          </a:prstGeom>
          <a:solidFill>
            <a:srgbClr val="00FF00"/>
          </a:solidFill>
          <a:ln w="57150">
            <a:solidFill>
              <a:srgbClr val="D608A0"/>
            </a:solidFill>
          </a:ln>
          <a:effectLst>
            <a:glow rad="127000">
              <a:srgbClr val="FFFF00"/>
            </a:glo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ounded Rectangle 6"/>
          <p:cNvSpPr/>
          <p:nvPr/>
        </p:nvSpPr>
        <p:spPr>
          <a:xfrm>
            <a:off x="5943600" y="5105400"/>
            <a:ext cx="1295400" cy="457200"/>
          </a:xfrm>
          <a:prstGeom prst="roundRect">
            <a:avLst/>
          </a:prstGeom>
          <a:noFill/>
          <a:ln w="28575">
            <a:solidFill>
              <a:srgbClr val="FF3399"/>
            </a:solidFill>
          </a:ln>
          <a:effectLst>
            <a:glow rad="76200">
              <a:srgbClr val="99FFCC"/>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Sun 8"/>
          <p:cNvSpPr/>
          <p:nvPr/>
        </p:nvSpPr>
        <p:spPr>
          <a:xfrm>
            <a:off x="8657322" y="228600"/>
            <a:ext cx="410478" cy="381000"/>
          </a:xfrm>
          <a:prstGeom prst="sun">
            <a:avLst/>
          </a:prstGeom>
          <a:solidFill>
            <a:schemeClr val="accent4">
              <a:lumMod val="60000"/>
              <a:lumOff val="4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a:p>
        </p:txBody>
      </p:sp>
    </p:spTree>
    <p:extLst>
      <p:ext uri="{BB962C8B-B14F-4D97-AF65-F5344CB8AC3E}">
        <p14:creationId xmlns:p14="http://schemas.microsoft.com/office/powerpoint/2010/main" val="27874247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1000"/>
                                        <p:tgtEl>
                                          <p:spTgt spid="6">
                                            <p:txEl>
                                              <p:pRg st="4" end="4"/>
                                            </p:txEl>
                                          </p:spTgt>
                                        </p:tgtEl>
                                      </p:cBhvr>
                                    </p:animEffect>
                                    <p:anim calcmode="lin" valueType="num">
                                      <p:cBhvr>
                                        <p:cTn id="8"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5" end="5"/>
                                            </p:txEl>
                                          </p:spTgt>
                                        </p:tgtEl>
                                        <p:attrNameLst>
                                          <p:attrName>style.visibility</p:attrName>
                                        </p:attrNameLst>
                                      </p:cBhvr>
                                      <p:to>
                                        <p:strVal val="visible"/>
                                      </p:to>
                                    </p:set>
                                    <p:animEffect transition="in" filter="fade">
                                      <p:cBhvr>
                                        <p:cTn id="12" dur="1000"/>
                                        <p:tgtEl>
                                          <p:spTgt spid="6">
                                            <p:txEl>
                                              <p:pRg st="5" end="5"/>
                                            </p:txEl>
                                          </p:spTgt>
                                        </p:tgtEl>
                                      </p:cBhvr>
                                    </p:animEffect>
                                    <p:anim calcmode="lin" valueType="num">
                                      <p:cBhvr>
                                        <p:cTn id="1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5" end="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animEffect transition="in" filter="fade">
                                      <p:cBhvr>
                                        <p:cTn id="17" dur="1000"/>
                                        <p:tgtEl>
                                          <p:spTgt spid="6">
                                            <p:txEl>
                                              <p:pRg st="6" end="6"/>
                                            </p:txEl>
                                          </p:spTgt>
                                        </p:tgtEl>
                                      </p:cBhvr>
                                    </p:animEffect>
                                    <p:anim calcmode="lin" valueType="num">
                                      <p:cBhvr>
                                        <p:cTn id="18"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6" end="6"/>
                                            </p:txEl>
                                          </p:spTgt>
                                        </p:tgtEl>
                                        <p:attrNameLst>
                                          <p:attrName>ppt_y</p:attrName>
                                        </p:attrNameLst>
                                      </p:cBhvr>
                                      <p:tavLst>
                                        <p:tav tm="0">
                                          <p:val>
                                            <p:strVal val="#ppt_y+.1"/>
                                          </p:val>
                                        </p:tav>
                                        <p:tav tm="100000">
                                          <p:val>
                                            <p:strVal val="#ppt_y"/>
                                          </p:val>
                                        </p:tav>
                                      </p:tavLst>
                                    </p:anim>
                                  </p:childTnLst>
                                </p:cTn>
                              </p:par>
                              <p:par>
                                <p:cTn id="20" presetID="22" presetClass="entr" presetSubtype="8" fill="hold" grpId="0" nodeType="withEffect">
                                  <p:stCondLst>
                                    <p:cond delay="425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1000"/>
                                        <p:tgtEl>
                                          <p:spTgt spid="5"/>
                                        </p:tgtEl>
                                      </p:cBhvr>
                                    </p:animEffect>
                                  </p:childTnLst>
                                </p:cTn>
                              </p:par>
                              <p:par>
                                <p:cTn id="23" presetID="53" presetClass="entr" presetSubtype="16" repeatCount="5000" fill="hold" grpId="0" nodeType="withEffect">
                                  <p:stCondLst>
                                    <p:cond delay="500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8" end="8"/>
                                            </p:txEl>
                                          </p:spTgt>
                                        </p:tgtEl>
                                        <p:attrNameLst>
                                          <p:attrName>style.visibility</p:attrName>
                                        </p:attrNameLst>
                                      </p:cBhvr>
                                      <p:to>
                                        <p:strVal val="visible"/>
                                      </p:to>
                                    </p:set>
                                    <p:animEffect transition="in" filter="wipe(left)">
                                      <p:cBhvr>
                                        <p:cTn id="32" dur="1750"/>
                                        <p:tgtEl>
                                          <p:spTgt spid="6">
                                            <p:txEl>
                                              <p:pRg st="8" end="8"/>
                                            </p:txEl>
                                          </p:spTgt>
                                        </p:tgtEl>
                                      </p:cBhvr>
                                    </p:animEffect>
                                  </p:childTnLst>
                                </p:cTn>
                              </p:par>
                            </p:childTnLst>
                          </p:cTn>
                        </p:par>
                        <p:par>
                          <p:cTn id="33" fill="hold">
                            <p:stCondLst>
                              <p:cond delay="1750"/>
                            </p:stCondLst>
                            <p:childTnLst>
                              <p:par>
                                <p:cTn id="34" presetID="22" presetClass="entr" presetSubtype="8" fill="hold" nodeType="afterEffect">
                                  <p:stCondLst>
                                    <p:cond delay="0"/>
                                  </p:stCondLst>
                                  <p:childTnLst>
                                    <p:set>
                                      <p:cBhvr>
                                        <p:cTn id="35" dur="1" fill="hold">
                                          <p:stCondLst>
                                            <p:cond delay="0"/>
                                          </p:stCondLst>
                                        </p:cTn>
                                        <p:tgtEl>
                                          <p:spTgt spid="6">
                                            <p:txEl>
                                              <p:pRg st="9" end="9"/>
                                            </p:txEl>
                                          </p:spTgt>
                                        </p:tgtEl>
                                        <p:attrNameLst>
                                          <p:attrName>style.visibility</p:attrName>
                                        </p:attrNameLst>
                                      </p:cBhvr>
                                      <p:to>
                                        <p:strVal val="visible"/>
                                      </p:to>
                                    </p:set>
                                    <p:animEffect transition="in" filter="wipe(left)">
                                      <p:cBhvr>
                                        <p:cTn id="36" dur="1750"/>
                                        <p:tgtEl>
                                          <p:spTgt spid="6">
                                            <p:txEl>
                                              <p:pRg st="9" end="9"/>
                                            </p:txEl>
                                          </p:spTgt>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6">
                                            <p:txEl>
                                              <p:pRg st="10" end="10"/>
                                            </p:txEl>
                                          </p:spTgt>
                                        </p:tgtEl>
                                        <p:attrNameLst>
                                          <p:attrName>style.visibility</p:attrName>
                                        </p:attrNameLst>
                                      </p:cBhvr>
                                      <p:to>
                                        <p:strVal val="visible"/>
                                      </p:to>
                                    </p:set>
                                    <p:animEffect transition="in" filter="wipe(left)">
                                      <p:cBhvr>
                                        <p:cTn id="40" dur="1750"/>
                                        <p:tgtEl>
                                          <p:spTgt spid="6">
                                            <p:txEl>
                                              <p:pRg st="10" end="10"/>
                                            </p:txEl>
                                          </p:spTgt>
                                        </p:tgtEl>
                                      </p:cBhvr>
                                    </p:animEffect>
                                  </p:childTnLst>
                                </p:cTn>
                              </p:par>
                              <p:par>
                                <p:cTn id="41" presetID="21" presetClass="entr" presetSubtype="4" repeatCount="4000" fill="hold" grpId="0" nodeType="withEffect">
                                  <p:stCondLst>
                                    <p:cond delay="2500"/>
                                  </p:stCondLst>
                                  <p:childTnLst>
                                    <p:set>
                                      <p:cBhvr>
                                        <p:cTn id="42" dur="1" fill="hold">
                                          <p:stCondLst>
                                            <p:cond delay="0"/>
                                          </p:stCondLst>
                                        </p:cTn>
                                        <p:tgtEl>
                                          <p:spTgt spid="7"/>
                                        </p:tgtEl>
                                        <p:attrNameLst>
                                          <p:attrName>style.visibility</p:attrName>
                                        </p:attrNameLst>
                                      </p:cBhvr>
                                      <p:to>
                                        <p:strVal val="visible"/>
                                      </p:to>
                                    </p:set>
                                    <p:animEffect transition="in" filter="wheel(4)">
                                      <p:cBhvr>
                                        <p:cTn id="4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t>12</a:t>
            </a:fld>
            <a:endParaRPr lang="en-US" dirty="0"/>
          </a:p>
        </p:txBody>
      </p:sp>
      <p:sp>
        <p:nvSpPr>
          <p:cNvPr id="3" name="Title 1"/>
          <p:cNvSpPr txBox="1">
            <a:spLocks/>
          </p:cNvSpPr>
          <p:nvPr/>
        </p:nvSpPr>
        <p:spPr>
          <a:xfrm>
            <a:off x="-76200" y="76200"/>
            <a:ext cx="8915400" cy="7620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i="1" spc="50" dirty="0">
                <a:ln w="19050">
                  <a:solidFill>
                    <a:srgbClr val="2D1EF2"/>
                  </a:solidFill>
                </a:ln>
                <a:solidFill>
                  <a:schemeClr val="tx1"/>
                </a:solidFill>
                <a:effectLst>
                  <a:outerShdw blurRad="76200" dist="50800" dir="5400000" algn="tl" rotWithShape="0">
                    <a:srgbClr val="000000">
                      <a:alpha val="65000"/>
                    </a:srgbClr>
                  </a:outerShdw>
                </a:effectLst>
                <a:latin typeface="Kristen ITC" pitchFamily="66" charset="0"/>
              </a:rPr>
              <a:t>Question for </a:t>
            </a:r>
            <a:r>
              <a:rPr lang="en-US" sz="4400" i="1" spc="50" dirty="0">
                <a:ln w="11430"/>
                <a:solidFill>
                  <a:srgbClr val="7030A0"/>
                </a:solidFill>
                <a:effectLst>
                  <a:outerShdw blurRad="76200" dist="50800" dir="5400000" algn="tl" rotWithShape="0">
                    <a:srgbClr val="000000">
                      <a:alpha val="65000"/>
                    </a:srgbClr>
                  </a:outerShdw>
                </a:effectLst>
                <a:latin typeface="Kristen ITC" pitchFamily="66" charset="0"/>
              </a:rPr>
              <a:t>-“Self </a:t>
            </a:r>
            <a:r>
              <a:rPr lang="en-US" sz="4400" i="1" spc="300">
                <a:ln w="11430"/>
                <a:solidFill>
                  <a:srgbClr val="7030A0"/>
                </a:solidFill>
                <a:effectLst>
                  <a:outerShdw blurRad="76200" dist="50800" dir="5400000" algn="tl" rotWithShape="0">
                    <a:srgbClr val="000000">
                      <a:alpha val="65000"/>
                    </a:srgbClr>
                  </a:outerShdw>
                </a:effectLst>
                <a:latin typeface="Kristen ITC" pitchFamily="66" charset="0"/>
              </a:rPr>
              <a:t>SAME </a:t>
            </a:r>
            <a:r>
              <a:rPr lang="en-US" sz="4400" i="1" spc="300" smtClean="0">
                <a:ln w="11430"/>
                <a:solidFill>
                  <a:srgbClr val="7030A0"/>
                </a:solidFill>
                <a:effectLst>
                  <a:outerShdw blurRad="76200" dist="50800" dir="5400000" algn="tl" rotWithShape="0">
                    <a:srgbClr val="000000">
                      <a:alpha val="65000"/>
                    </a:srgbClr>
                  </a:outerShdw>
                </a:effectLst>
                <a:latin typeface="Kristen ITC" pitchFamily="66" charset="0"/>
              </a:rPr>
              <a:t>DAY</a:t>
            </a:r>
            <a:r>
              <a:rPr lang="en-US" sz="4400" i="1" spc="50" dirty="0">
                <a:ln w="11430"/>
                <a:solidFill>
                  <a:srgbClr val="7030A0"/>
                </a:solidFill>
                <a:effectLst>
                  <a:outerShdw blurRad="76200" dist="50800" dir="5400000" algn="tl" rotWithShape="0">
                    <a:srgbClr val="000000">
                      <a:alpha val="65000"/>
                    </a:srgbClr>
                  </a:outerShdw>
                </a:effectLst>
                <a:latin typeface="Kristen ITC" pitchFamily="66" charset="0"/>
              </a:rPr>
              <a:t>”</a:t>
            </a:r>
            <a:endParaRPr lang="en-US" sz="1800" i="1" spc="50" dirty="0">
              <a:ln w="11430"/>
              <a:solidFill>
                <a:srgbClr val="7030A0"/>
              </a:solidFill>
              <a:effectLst>
                <a:outerShdw blurRad="76200" dist="50800" dir="5400000" algn="tl" rotWithShape="0">
                  <a:srgbClr val="000000">
                    <a:alpha val="65000"/>
                  </a:srgbClr>
                </a:outerShdw>
              </a:effectLst>
              <a:latin typeface="Kristen ITC" pitchFamily="66" charset="0"/>
            </a:endParaRPr>
          </a:p>
        </p:txBody>
      </p:sp>
      <p:sp>
        <p:nvSpPr>
          <p:cNvPr id="6" name="Content Placeholder 4"/>
          <p:cNvSpPr txBox="1">
            <a:spLocks/>
          </p:cNvSpPr>
          <p:nvPr/>
        </p:nvSpPr>
        <p:spPr>
          <a:xfrm>
            <a:off x="533400" y="1056640"/>
            <a:ext cx="8153400" cy="5344160"/>
          </a:xfrm>
          <a:prstGeom prst="rect">
            <a:avLst/>
          </a:prstGeom>
          <a:solidFill>
            <a:schemeClr val="bg1"/>
          </a:solidFill>
          <a:ln w="57150">
            <a:solidFill>
              <a:srgbClr val="7030A0"/>
            </a:solidFill>
          </a:ln>
          <a:effectLst>
            <a:glow rad="228600">
              <a:srgbClr val="7030A0">
                <a:alpha val="40000"/>
              </a:srgbClr>
            </a:glow>
          </a:effectLst>
          <a:scene3d>
            <a:camera prst="orthographicFront"/>
            <a:lightRig rig="threePt" dir="t"/>
          </a:scene3d>
          <a:sp3d>
            <a:bevelT prst="slope"/>
          </a:sp3d>
        </p:spPr>
        <p:txBody>
          <a:bodyPr>
            <a:normAutofit fontScale="92500" lnSpcReduction="10000"/>
            <a:sp3d extrusionH="57150">
              <a:bevelT w="38100" h="38100"/>
            </a:sp3d>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lnSpc>
                <a:spcPct val="120000"/>
              </a:lnSpc>
              <a:buNone/>
            </a:pPr>
            <a:endParaRPr lang="en-US" sz="1100" b="1" dirty="0">
              <a:ln w="1905"/>
              <a:solidFill>
                <a:schemeClr val="accent4">
                  <a:lumMod val="75000"/>
                </a:schemeClr>
              </a:solidFill>
              <a:effectLst>
                <a:innerShdw blurRad="69850" dist="43180" dir="5400000">
                  <a:srgbClr val="000000">
                    <a:alpha val="65000"/>
                  </a:srgbClr>
                </a:innerShdw>
              </a:effectLst>
              <a:latin typeface="Comic Sans MS" pitchFamily="66" charset="0"/>
            </a:endParaRPr>
          </a:p>
          <a:p>
            <a:pPr marL="45720" indent="0" algn="ctr">
              <a:lnSpc>
                <a:spcPct val="120000"/>
              </a:lnSpc>
              <a:buNone/>
            </a:pPr>
            <a:r>
              <a:rPr lang="en-US" sz="2600" b="1" dirty="0">
                <a:ln w="1905"/>
                <a:solidFill>
                  <a:schemeClr val="accent4">
                    <a:lumMod val="75000"/>
                  </a:schemeClr>
                </a:solidFill>
                <a:effectLst>
                  <a:innerShdw blurRad="69850" dist="43180" dir="5400000">
                    <a:srgbClr val="000000">
                      <a:alpha val="65000"/>
                    </a:srgbClr>
                  </a:innerShdw>
                </a:effectLst>
                <a:latin typeface="Comic Sans MS" pitchFamily="66" charset="0"/>
              </a:rPr>
              <a:t>All definitions link the Wave Sheaf </a:t>
            </a:r>
            <a:r>
              <a:rPr lang="en-US" sz="2600" b="1" dirty="0" err="1">
                <a:ln w="1905"/>
                <a:solidFill>
                  <a:schemeClr val="accent4">
                    <a:lumMod val="75000"/>
                  </a:schemeClr>
                </a:solidFill>
                <a:effectLst>
                  <a:innerShdw blurRad="69850" dist="43180" dir="5400000">
                    <a:srgbClr val="000000">
                      <a:alpha val="65000"/>
                    </a:srgbClr>
                  </a:innerShdw>
                </a:effectLst>
                <a:latin typeface="Comic Sans MS" pitchFamily="66" charset="0"/>
              </a:rPr>
              <a:t>Firstfruit</a:t>
            </a:r>
            <a:r>
              <a:rPr lang="en-US" sz="2600" b="1" dirty="0">
                <a:ln w="1905"/>
                <a:solidFill>
                  <a:schemeClr val="accent4">
                    <a:lumMod val="75000"/>
                  </a:schemeClr>
                </a:solidFill>
                <a:effectLst>
                  <a:innerShdw blurRad="69850" dist="43180" dir="5400000">
                    <a:srgbClr val="000000">
                      <a:alpha val="65000"/>
                    </a:srgbClr>
                  </a:innerShdw>
                </a:effectLst>
                <a:latin typeface="Comic Sans MS" pitchFamily="66" charset="0"/>
              </a:rPr>
              <a:t> ceremony to: </a:t>
            </a:r>
            <a:br>
              <a:rPr lang="en-US" sz="2600" b="1" dirty="0">
                <a:ln w="1905"/>
                <a:solidFill>
                  <a:schemeClr val="accent4">
                    <a:lumMod val="75000"/>
                  </a:schemeClr>
                </a:solidFill>
                <a:effectLst>
                  <a:innerShdw blurRad="69850" dist="43180" dir="5400000">
                    <a:srgbClr val="000000">
                      <a:alpha val="65000"/>
                    </a:srgbClr>
                  </a:innerShdw>
                </a:effectLst>
                <a:latin typeface="Comic Sans MS" pitchFamily="66" charset="0"/>
              </a:rPr>
            </a:br>
            <a:r>
              <a:rPr lang="en-US" sz="2600" b="1" i="1" u="sng" spc="140" dirty="0">
                <a:ln w="1905"/>
                <a:solidFill>
                  <a:srgbClr val="A365D1"/>
                </a:solidFill>
                <a:effectLst>
                  <a:innerShdw blurRad="69850" dist="43180" dir="5400000">
                    <a:srgbClr val="000000">
                      <a:alpha val="65000"/>
                    </a:srgbClr>
                  </a:innerShdw>
                </a:effectLst>
                <a:latin typeface="Kristen ITC" pitchFamily="66" charset="0"/>
              </a:rPr>
              <a:t>THE</a:t>
            </a:r>
            <a:r>
              <a:rPr lang="en-US" sz="2600" b="1" i="1" spc="140" dirty="0">
                <a:ln w="1905"/>
                <a:solidFill>
                  <a:srgbClr val="A365D1"/>
                </a:solidFill>
                <a:effectLst>
                  <a:innerShdw blurRad="69850" dist="43180" dir="5400000">
                    <a:srgbClr val="000000">
                      <a:alpha val="65000"/>
                    </a:srgbClr>
                  </a:innerShdw>
                </a:effectLst>
                <a:latin typeface="Kristen ITC" pitchFamily="66" charset="0"/>
              </a:rPr>
              <a:t>  SELF-SAME  DAY</a:t>
            </a:r>
          </a:p>
          <a:p>
            <a:pPr marL="45720" indent="0" algn="ctr">
              <a:lnSpc>
                <a:spcPct val="120000"/>
              </a:lnSpc>
              <a:buNone/>
            </a:pPr>
            <a:r>
              <a:rPr lang="en-US" sz="2600" dirty="0">
                <a:latin typeface="Comic Sans MS" pitchFamily="66" charset="0"/>
              </a:rPr>
              <a:t>(“day” of the week; </a:t>
            </a:r>
            <a:r>
              <a:rPr lang="en-US" sz="2600" u="sng" dirty="0">
                <a:latin typeface="Arial Black" panose="020B0A04020102020204" pitchFamily="34" charset="0"/>
              </a:rPr>
              <a:t>not </a:t>
            </a:r>
            <a:r>
              <a:rPr lang="en-US" sz="2600" u="sng" dirty="0" smtClean="0">
                <a:latin typeface="Arial Black" panose="020B0A04020102020204" pitchFamily="34" charset="0"/>
              </a:rPr>
              <a:t>“</a:t>
            </a:r>
            <a:r>
              <a:rPr lang="en-US" sz="2600" u="sng" dirty="0" smtClean="0">
                <a:effectLst>
                  <a:glow rad="203200">
                    <a:srgbClr val="FFFF00"/>
                  </a:glow>
                </a:effectLst>
                <a:latin typeface="Arial Black" panose="020B0A04020102020204" pitchFamily="34" charset="0"/>
              </a:rPr>
              <a:t>date</a:t>
            </a:r>
            <a:r>
              <a:rPr lang="en-US" sz="2600" u="sng" dirty="0" smtClean="0">
                <a:latin typeface="Arial Black" panose="020B0A04020102020204" pitchFamily="34" charset="0"/>
              </a:rPr>
              <a:t>” </a:t>
            </a:r>
            <a:r>
              <a:rPr lang="en-US" sz="2600" u="sng" dirty="0">
                <a:latin typeface="Arial Black" panose="020B0A04020102020204" pitchFamily="34" charset="0"/>
              </a:rPr>
              <a:t>of the month</a:t>
            </a:r>
            <a:r>
              <a:rPr lang="en-US" sz="2600" dirty="0">
                <a:latin typeface="Comic Sans MS" pitchFamily="66" charset="0"/>
              </a:rPr>
              <a:t>),</a:t>
            </a:r>
          </a:p>
          <a:p>
            <a:pPr marL="45720" indent="0" algn="ctr">
              <a:lnSpc>
                <a:spcPct val="120000"/>
              </a:lnSpc>
              <a:buNone/>
            </a:pPr>
            <a:r>
              <a:rPr lang="en-US" sz="2600" b="1" dirty="0">
                <a:ln w="1905"/>
                <a:solidFill>
                  <a:schemeClr val="accent4">
                    <a:lumMod val="75000"/>
                  </a:schemeClr>
                </a:solidFill>
                <a:effectLst>
                  <a:innerShdw blurRad="69850" dist="43180" dir="5400000">
                    <a:srgbClr val="000000">
                      <a:alpha val="65000"/>
                    </a:srgbClr>
                  </a:innerShdw>
                </a:effectLst>
                <a:latin typeface="Comic Sans MS" pitchFamily="66" charset="0"/>
              </a:rPr>
              <a:t> </a:t>
            </a:r>
            <a:r>
              <a:rPr lang="en-US" sz="2600" b="1" dirty="0">
                <a:ln w="1905"/>
                <a:solidFill>
                  <a:schemeClr val="accent4">
                    <a:lumMod val="75000"/>
                  </a:schemeClr>
                </a:solidFill>
                <a:effectLst>
                  <a:glow rad="76200">
                    <a:srgbClr val="0066FF"/>
                  </a:glow>
                  <a:innerShdw blurRad="69850" dist="43180" dir="5400000">
                    <a:srgbClr val="2D1EF2"/>
                  </a:innerShdw>
                </a:effectLst>
                <a:latin typeface="Comic Sans MS" pitchFamily="66" charset="0"/>
              </a:rPr>
              <a:t>TO BE </a:t>
            </a:r>
            <a:r>
              <a:rPr lang="en-US" sz="2600" b="1" u="sng" dirty="0">
                <a:ln w="1905"/>
                <a:solidFill>
                  <a:schemeClr val="accent4">
                    <a:lumMod val="75000"/>
                  </a:schemeClr>
                </a:solidFill>
                <a:effectLst>
                  <a:glow rad="76200">
                    <a:srgbClr val="0066FF"/>
                  </a:glow>
                  <a:innerShdw blurRad="69850" dist="43180" dir="5400000">
                    <a:srgbClr val="2D1EF2"/>
                  </a:innerShdw>
                </a:effectLst>
                <a:latin typeface="Comic Sans MS" pitchFamily="66" charset="0"/>
              </a:rPr>
              <a:t>FULFILLED</a:t>
            </a:r>
            <a:r>
              <a:rPr lang="en-US" sz="2600" b="1" dirty="0">
                <a:ln w="1905"/>
                <a:solidFill>
                  <a:schemeClr val="accent4">
                    <a:lumMod val="75000"/>
                  </a:schemeClr>
                </a:solidFill>
                <a:effectLst>
                  <a:innerShdw blurRad="69850" dist="43180" dir="5400000">
                    <a:srgbClr val="2D1EF2"/>
                  </a:innerShdw>
                </a:effectLst>
                <a:latin typeface="Comic Sans MS" pitchFamily="66" charset="0"/>
              </a:rPr>
              <a:t> </a:t>
            </a:r>
            <a:r>
              <a:rPr lang="en-US" sz="2600" b="1" dirty="0">
                <a:ln w="1905"/>
                <a:solidFill>
                  <a:schemeClr val="accent4">
                    <a:lumMod val="75000"/>
                  </a:schemeClr>
                </a:solidFill>
                <a:effectLst>
                  <a:innerShdw blurRad="69850" dist="43180" dir="5400000">
                    <a:srgbClr val="000000">
                      <a:alpha val="65000"/>
                    </a:srgbClr>
                  </a:innerShdw>
                </a:effectLst>
                <a:latin typeface="Comic Sans MS" pitchFamily="66" charset="0"/>
              </a:rPr>
              <a:t>in the </a:t>
            </a:r>
            <a:r>
              <a:rPr lang="en-US" sz="2600" b="1" dirty="0">
                <a:ln w="1905">
                  <a:solidFill>
                    <a:srgbClr val="0066FF"/>
                  </a:solidFill>
                </a:ln>
                <a:solidFill>
                  <a:srgbClr val="0070C0"/>
                </a:solidFill>
                <a:effectLst>
                  <a:glow rad="127000">
                    <a:srgbClr val="FFFF00"/>
                  </a:glow>
                  <a:innerShdw blurRad="69850" dist="43180" dir="5400000">
                    <a:srgbClr val="000000">
                      <a:alpha val="65000"/>
                    </a:srgbClr>
                  </a:innerShdw>
                </a:effectLst>
                <a:latin typeface="Comic Sans MS" pitchFamily="66" charset="0"/>
              </a:rPr>
              <a:t>antitype</a:t>
            </a:r>
            <a:r>
              <a:rPr lang="en-US" sz="2600" b="1" dirty="0">
                <a:ln w="1905"/>
                <a:solidFill>
                  <a:srgbClr val="0070C0"/>
                </a:solidFill>
                <a:effectLst>
                  <a:innerShdw blurRad="69850" dist="43180" dir="5400000">
                    <a:srgbClr val="000000">
                      <a:alpha val="65000"/>
                    </a:srgbClr>
                  </a:innerShdw>
                </a:effectLst>
                <a:latin typeface="Comic Sans MS" pitchFamily="66" charset="0"/>
              </a:rPr>
              <a:t>.</a:t>
            </a:r>
          </a:p>
          <a:p>
            <a:pPr marL="45720" indent="0" algn="ctr">
              <a:lnSpc>
                <a:spcPct val="120000"/>
              </a:lnSpc>
              <a:buNone/>
            </a:pPr>
            <a:r>
              <a:rPr lang="en-US" sz="2600" b="1" dirty="0">
                <a:ln w="1905"/>
                <a:solidFill>
                  <a:srgbClr val="0070C0"/>
                </a:solidFill>
                <a:effectLst>
                  <a:innerShdw blurRad="69850" dist="43180" dir="5400000">
                    <a:srgbClr val="000000">
                      <a:alpha val="65000"/>
                    </a:srgbClr>
                  </a:innerShdw>
                </a:effectLst>
                <a:latin typeface="Comic Sans MS" pitchFamily="66" charset="0"/>
              </a:rPr>
              <a:t>When Yahusha was hanging in agony ready to release His breath of life, and He said “</a:t>
            </a:r>
            <a:r>
              <a:rPr lang="en-US" sz="2600" b="1" dirty="0">
                <a:ln w="1905"/>
                <a:solidFill>
                  <a:srgbClr val="2D1EF2"/>
                </a:solidFill>
                <a:effectLst>
                  <a:glow rad="76200">
                    <a:srgbClr val="00CCFF"/>
                  </a:glow>
                  <a:innerShdw blurRad="69850" dist="43180" dir="5400000">
                    <a:srgbClr val="00FF00"/>
                  </a:innerShdw>
                </a:effectLst>
                <a:latin typeface="Comic Sans MS" pitchFamily="66" charset="0"/>
              </a:rPr>
              <a:t>It has </a:t>
            </a:r>
            <a:r>
              <a:rPr lang="en-US" sz="2600" b="1" dirty="0" smtClean="0">
                <a:ln w="1905"/>
                <a:solidFill>
                  <a:srgbClr val="2D1EF2"/>
                </a:solidFill>
                <a:effectLst>
                  <a:glow rad="76200">
                    <a:srgbClr val="00CCFF"/>
                  </a:glow>
                  <a:innerShdw blurRad="69850" dist="43180" dir="5400000">
                    <a:srgbClr val="00FF00"/>
                  </a:innerShdw>
                </a:effectLst>
                <a:latin typeface="Comic Sans MS" pitchFamily="66" charset="0"/>
              </a:rPr>
              <a:t/>
            </a:r>
            <a:br>
              <a:rPr lang="en-US" sz="2600" b="1" dirty="0" smtClean="0">
                <a:ln w="1905"/>
                <a:solidFill>
                  <a:srgbClr val="2D1EF2"/>
                </a:solidFill>
                <a:effectLst>
                  <a:glow rad="76200">
                    <a:srgbClr val="00CCFF"/>
                  </a:glow>
                  <a:innerShdw blurRad="69850" dist="43180" dir="5400000">
                    <a:srgbClr val="00FF00"/>
                  </a:innerShdw>
                </a:effectLst>
                <a:latin typeface="Comic Sans MS" pitchFamily="66" charset="0"/>
              </a:rPr>
            </a:br>
            <a:r>
              <a:rPr lang="en-US" sz="2600" b="1" dirty="0" smtClean="0">
                <a:ln w="1905"/>
                <a:solidFill>
                  <a:srgbClr val="2D1EF2"/>
                </a:solidFill>
                <a:effectLst>
                  <a:glow rad="76200">
                    <a:srgbClr val="00CCFF"/>
                  </a:glow>
                  <a:innerShdw blurRad="69850" dist="43180" dir="5400000">
                    <a:srgbClr val="00FF00"/>
                  </a:innerShdw>
                </a:effectLst>
                <a:latin typeface="Comic Sans MS" pitchFamily="66" charset="0"/>
              </a:rPr>
              <a:t>been </a:t>
            </a:r>
            <a:r>
              <a:rPr lang="en-US" sz="2600" b="1" dirty="0">
                <a:ln w="1905"/>
                <a:solidFill>
                  <a:srgbClr val="2D1EF2"/>
                </a:solidFill>
                <a:effectLst>
                  <a:glow rad="76200">
                    <a:srgbClr val="00CCFF"/>
                  </a:glow>
                  <a:innerShdw blurRad="69850" dist="43180" dir="5400000">
                    <a:srgbClr val="00FF00"/>
                  </a:innerShdw>
                </a:effectLst>
                <a:latin typeface="Comic Sans MS" pitchFamily="66" charset="0"/>
              </a:rPr>
              <a:t>accomplished</a:t>
            </a:r>
            <a:r>
              <a:rPr lang="en-US" sz="2600" b="1" dirty="0">
                <a:ln w="1905"/>
                <a:solidFill>
                  <a:srgbClr val="0070C0"/>
                </a:solidFill>
                <a:effectLst>
                  <a:innerShdw blurRad="69850" dist="43180" dir="5400000">
                    <a:srgbClr val="000000">
                      <a:alpha val="65000"/>
                    </a:srgbClr>
                  </a:innerShdw>
                </a:effectLst>
                <a:latin typeface="Comic Sans MS" pitchFamily="66" charset="0"/>
              </a:rPr>
              <a:t>” – did that include </a:t>
            </a:r>
            <a:r>
              <a:rPr lang="en-US" sz="2600" b="1" u="sng" dirty="0">
                <a:ln w="1905"/>
                <a:solidFill>
                  <a:srgbClr val="7030A0"/>
                </a:solidFill>
                <a:effectLst>
                  <a:glow rad="127000">
                    <a:srgbClr val="FFFF00"/>
                  </a:glow>
                  <a:innerShdw blurRad="69850" dist="43180" dir="5400000">
                    <a:srgbClr val="000000">
                      <a:alpha val="65000"/>
                    </a:srgbClr>
                  </a:innerShdw>
                </a:effectLst>
                <a:latin typeface="Comic Sans MS" pitchFamily="66" charset="0"/>
              </a:rPr>
              <a:t>the future fulfillment</a:t>
            </a:r>
            <a:r>
              <a:rPr lang="en-US" sz="2600" b="1" dirty="0">
                <a:ln w="1905"/>
                <a:solidFill>
                  <a:srgbClr val="7030A0"/>
                </a:solidFill>
                <a:effectLst>
                  <a:innerShdw blurRad="69850" dist="43180" dir="5400000">
                    <a:srgbClr val="000000">
                      <a:alpha val="65000"/>
                    </a:srgbClr>
                  </a:innerShdw>
                </a:effectLst>
                <a:latin typeface="Comic Sans MS" pitchFamily="66" charset="0"/>
              </a:rPr>
              <a:t> </a:t>
            </a:r>
            <a:r>
              <a:rPr lang="en-US" sz="2600" b="1" u="sng" dirty="0">
                <a:ln w="1905"/>
                <a:solidFill>
                  <a:srgbClr val="7030A0"/>
                </a:solidFill>
                <a:effectLst>
                  <a:innerShdw blurRad="69850" dist="43180" dir="5400000">
                    <a:srgbClr val="000000">
                      <a:alpha val="65000"/>
                    </a:srgbClr>
                  </a:innerShdw>
                </a:effectLst>
                <a:latin typeface="Comic Sans MS" pitchFamily="66" charset="0"/>
              </a:rPr>
              <a:t>of the Wave Sheaf</a:t>
            </a:r>
            <a:r>
              <a:rPr lang="en-US" sz="2600" b="1" dirty="0">
                <a:ln w="1905"/>
                <a:solidFill>
                  <a:srgbClr val="7030A0"/>
                </a:solidFill>
                <a:effectLst>
                  <a:innerShdw blurRad="69850" dist="43180" dir="5400000">
                    <a:srgbClr val="000000">
                      <a:alpha val="65000"/>
                    </a:srgbClr>
                  </a:innerShdw>
                </a:effectLst>
                <a:latin typeface="Comic Sans MS" pitchFamily="66" charset="0"/>
              </a:rPr>
              <a:t> </a:t>
            </a:r>
            <a:r>
              <a:rPr lang="en-US" sz="2600" b="1" u="sng" dirty="0">
                <a:ln w="1905"/>
                <a:solidFill>
                  <a:srgbClr val="FF0000"/>
                </a:solidFill>
                <a:effectLst>
                  <a:innerShdw blurRad="69850" dist="43180" dir="5400000">
                    <a:srgbClr val="000000">
                      <a:alpha val="65000"/>
                    </a:srgbClr>
                  </a:innerShdw>
                </a:effectLst>
                <a:latin typeface="Comic Sans MS" pitchFamily="66" charset="0"/>
              </a:rPr>
              <a:t>AFTER</a:t>
            </a:r>
            <a:r>
              <a:rPr lang="en-US" sz="2600" b="1" dirty="0">
                <a:ln w="1905"/>
                <a:solidFill>
                  <a:srgbClr val="0070C0"/>
                </a:solidFill>
                <a:effectLst>
                  <a:innerShdw blurRad="69850" dist="43180" dir="5400000">
                    <a:srgbClr val="000000">
                      <a:alpha val="65000"/>
                    </a:srgbClr>
                  </a:innerShdw>
                </a:effectLst>
                <a:latin typeface="Comic Sans MS" pitchFamily="66" charset="0"/>
              </a:rPr>
              <a:t> His death? Was this Yahusha’s faith in victory over death? </a:t>
            </a:r>
            <a:br>
              <a:rPr lang="en-US" sz="2600" b="1" dirty="0">
                <a:ln w="1905"/>
                <a:solidFill>
                  <a:srgbClr val="0070C0"/>
                </a:solidFill>
                <a:effectLst>
                  <a:innerShdw blurRad="69850" dist="43180" dir="5400000">
                    <a:srgbClr val="000000">
                      <a:alpha val="65000"/>
                    </a:srgbClr>
                  </a:innerShdw>
                </a:effectLst>
                <a:latin typeface="Comic Sans MS" pitchFamily="66" charset="0"/>
              </a:rPr>
            </a:br>
            <a:r>
              <a:rPr lang="en-US" sz="2600" b="1" i="1" dirty="0">
                <a:ln w="1905">
                  <a:solidFill>
                    <a:srgbClr val="006600"/>
                  </a:solidFill>
                </a:ln>
                <a:solidFill>
                  <a:srgbClr val="7030A0"/>
                </a:solidFill>
                <a:effectLst>
                  <a:innerShdw blurRad="69850" dist="43180" dir="5400000">
                    <a:srgbClr val="000000">
                      <a:alpha val="65000"/>
                    </a:srgbClr>
                  </a:innerShdw>
                </a:effectLst>
                <a:latin typeface="Cooper Black" panose="0208090404030B020404" pitchFamily="18" charset="0"/>
              </a:rPr>
              <a:t>Was that statement a prophetic statement?  </a:t>
            </a:r>
          </a:p>
        </p:txBody>
      </p:sp>
      <p:pic>
        <p:nvPicPr>
          <p:cNvPr id="1028" name="Picture 4" descr="C:\Users\Rae\Desktop\SKELETON PNG.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571220" y="-378846"/>
            <a:ext cx="1761864" cy="4145666"/>
          </a:xfrm>
          <a:prstGeom prst="rect">
            <a:avLst/>
          </a:prstGeom>
          <a:noFill/>
          <a:extLst>
            <a:ext uri="{909E8E84-426E-40DD-AFC4-6F175D3DCCD1}">
              <a14:hiddenFill xmlns:a14="http://schemas.microsoft.com/office/drawing/2010/main">
                <a:solidFill>
                  <a:srgbClr val="FFFFFF"/>
                </a:solidFill>
              </a14:hiddenFill>
            </a:ext>
          </a:extLst>
        </p:spPr>
      </p:pic>
      <p:sp>
        <p:nvSpPr>
          <p:cNvPr id="9" name="Sun 8"/>
          <p:cNvSpPr/>
          <p:nvPr/>
        </p:nvSpPr>
        <p:spPr>
          <a:xfrm>
            <a:off x="8657322" y="228600"/>
            <a:ext cx="410478" cy="381000"/>
          </a:xfrm>
          <a:prstGeom prst="sun">
            <a:avLst/>
          </a:prstGeom>
          <a:solidFill>
            <a:schemeClr val="accent4">
              <a:lumMod val="60000"/>
              <a:lumOff val="4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a:p>
        </p:txBody>
      </p:sp>
      <p:sp>
        <p:nvSpPr>
          <p:cNvPr id="8" name="Rectangle: Rounded Corners 7">
            <a:extLst>
              <a:ext uri="{FF2B5EF4-FFF2-40B4-BE49-F238E27FC236}">
                <a16:creationId xmlns:a16="http://schemas.microsoft.com/office/drawing/2014/main" xmlns="" id="{015C6A63-485D-4920-B1D9-0E48D06C032A}"/>
              </a:ext>
            </a:extLst>
          </p:cNvPr>
          <p:cNvSpPr/>
          <p:nvPr/>
        </p:nvSpPr>
        <p:spPr>
          <a:xfrm rot="20261590">
            <a:off x="171212" y="1085275"/>
            <a:ext cx="1433430" cy="381738"/>
          </a:xfrm>
          <a:prstGeom prst="roundRect">
            <a:avLst>
              <a:gd name="adj" fmla="val 50000"/>
            </a:avLst>
          </a:prstGeom>
          <a:solidFill>
            <a:srgbClr val="FFFF00"/>
          </a:solidFill>
          <a:ln w="57150">
            <a:solidFill>
              <a:srgbClr val="2D1EF2"/>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latin typeface="Arial Black" panose="020B0A04020102020204" pitchFamily="34" charset="0"/>
              </a:rPr>
              <a:t>Repeat</a:t>
            </a:r>
          </a:p>
        </p:txBody>
      </p:sp>
    </p:spTree>
    <p:extLst>
      <p:ext uri="{BB962C8B-B14F-4D97-AF65-F5344CB8AC3E}">
        <p14:creationId xmlns:p14="http://schemas.microsoft.com/office/powerpoint/2010/main" val="31445433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wipe(left)">
                                      <p:cBhvr>
                                        <p:cTn id="13" dur="1750"/>
                                        <p:tgtEl>
                                          <p:spTgt spid="6">
                                            <p:txEl>
                                              <p:pRg st="1" end="1"/>
                                            </p:txEl>
                                          </p:spTgt>
                                        </p:tgtEl>
                                      </p:cBhvr>
                                    </p:animEffect>
                                  </p:childTnLst>
                                </p:cTn>
                              </p:par>
                            </p:childTnLst>
                          </p:cTn>
                        </p:par>
                        <p:par>
                          <p:cTn id="14" fill="hold">
                            <p:stCondLst>
                              <p:cond delay="2750"/>
                            </p:stCondLst>
                            <p:childTnLst>
                              <p:par>
                                <p:cTn id="15" presetID="22" presetClass="entr" presetSubtype="8" fill="hold" nodeType="after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750"/>
                                        <p:tgtEl>
                                          <p:spTgt spid="6">
                                            <p:txEl>
                                              <p:pRg st="2" end="2"/>
                                            </p:txEl>
                                          </p:spTgt>
                                        </p:tgtEl>
                                      </p:cBhvr>
                                    </p:animEffect>
                                  </p:childTnLst>
                                </p:cTn>
                              </p:par>
                            </p:childTnLst>
                          </p:cTn>
                        </p:par>
                        <p:par>
                          <p:cTn id="18" fill="hold">
                            <p:stCondLst>
                              <p:cond delay="4500"/>
                            </p:stCondLst>
                            <p:childTnLst>
                              <p:par>
                                <p:cTn id="19" presetID="22" presetClass="entr" presetSubtype="8" fill="hold" nodeType="after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wipe(left)">
                                      <p:cBhvr>
                                        <p:cTn id="21" dur="1750"/>
                                        <p:tgtEl>
                                          <p:spTgt spid="6">
                                            <p:txEl>
                                              <p:pRg st="3" end="3"/>
                                            </p:txEl>
                                          </p:spTgt>
                                        </p:tgtEl>
                                      </p:cBhvr>
                                    </p:animEffect>
                                  </p:childTnLst>
                                </p:cTn>
                              </p:par>
                            </p:childTnLst>
                          </p:cTn>
                        </p:par>
                        <p:par>
                          <p:cTn id="22" fill="hold">
                            <p:stCondLst>
                              <p:cond delay="6250"/>
                            </p:stCondLst>
                            <p:childTnLst>
                              <p:par>
                                <p:cTn id="23" presetID="42" presetClass="entr" presetSubtype="0" fill="hold" nodeType="after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Effect transition="in" filter="fade">
                                      <p:cBhvr>
                                        <p:cTn id="25" dur="1000"/>
                                        <p:tgtEl>
                                          <p:spTgt spid="6">
                                            <p:txEl>
                                              <p:pRg st="4" end="4"/>
                                            </p:txEl>
                                          </p:spTgt>
                                        </p:tgtEl>
                                      </p:cBhvr>
                                    </p:animEffect>
                                    <p:anim calcmode="lin" valueType="num">
                                      <p:cBhvr>
                                        <p:cTn id="2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t>13</a:t>
            </a:fld>
            <a:endParaRPr lang="en-US"/>
          </a:p>
        </p:txBody>
      </p:sp>
      <p:sp>
        <p:nvSpPr>
          <p:cNvPr id="3" name="Title 1"/>
          <p:cNvSpPr txBox="1">
            <a:spLocks/>
          </p:cNvSpPr>
          <p:nvPr/>
        </p:nvSpPr>
        <p:spPr>
          <a:xfrm>
            <a:off x="0" y="465206"/>
            <a:ext cx="9144000" cy="906394"/>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200" i="1" spc="300" dirty="0">
                <a:ln w="11430"/>
                <a:solidFill>
                  <a:srgbClr val="FF3399"/>
                </a:solidFill>
                <a:effectLst>
                  <a:outerShdw blurRad="76200" dist="50800" dir="5400000" algn="tl" rotWithShape="0">
                    <a:srgbClr val="000000">
                      <a:alpha val="65000"/>
                    </a:srgbClr>
                  </a:outerShdw>
                </a:effectLst>
                <a:latin typeface="Kristen ITC" pitchFamily="66" charset="0"/>
              </a:rPr>
              <a:t>What about – </a:t>
            </a:r>
            <a:r>
              <a:rPr lang="en-US" sz="4200" i="1" spc="300" dirty="0">
                <a:ln w="11430"/>
                <a:solidFill>
                  <a:srgbClr val="7030A0"/>
                </a:solidFill>
                <a:effectLst>
                  <a:glow rad="127000">
                    <a:srgbClr val="FFFF00"/>
                  </a:glow>
                  <a:outerShdw blurRad="76200" dist="50800" dir="5400000" algn="tl" rotWithShape="0">
                    <a:srgbClr val="000000">
                      <a:alpha val="65000"/>
                    </a:srgbClr>
                  </a:outerShdw>
                </a:effectLst>
                <a:latin typeface="Kristen ITC" pitchFamily="66" charset="0"/>
              </a:rPr>
              <a:t>Yahusha’s</a:t>
            </a:r>
            <a:r>
              <a:rPr lang="en-US" sz="4400" i="1" spc="300" dirty="0">
                <a:ln w="11430"/>
                <a:solidFill>
                  <a:srgbClr val="7030A0"/>
                </a:solidFill>
                <a:effectLst>
                  <a:glow rad="127000">
                    <a:srgbClr val="FFFF00"/>
                  </a:glow>
                  <a:outerShdw blurRad="76200" dist="50800" dir="5400000" algn="tl" rotWithShape="0">
                    <a:srgbClr val="000000">
                      <a:alpha val="65000"/>
                    </a:srgbClr>
                  </a:outerShdw>
                </a:effectLst>
                <a:latin typeface="Kristen ITC" pitchFamily="66" charset="0"/>
              </a:rPr>
              <a:t> Life?</a:t>
            </a:r>
            <a:endParaRPr lang="en-US" sz="1800" i="1" spc="300" dirty="0">
              <a:ln w="11430"/>
              <a:solidFill>
                <a:srgbClr val="7030A0"/>
              </a:solidFill>
              <a:effectLst>
                <a:glow rad="127000">
                  <a:srgbClr val="FFFF00"/>
                </a:glow>
                <a:outerShdw blurRad="76200" dist="50800" dir="5400000" algn="tl" rotWithShape="0">
                  <a:srgbClr val="000000">
                    <a:alpha val="65000"/>
                  </a:srgbClr>
                </a:outerShdw>
              </a:effectLst>
              <a:latin typeface="Kristen ITC" pitchFamily="66" charset="0"/>
            </a:endParaRPr>
          </a:p>
        </p:txBody>
      </p:sp>
      <p:sp>
        <p:nvSpPr>
          <p:cNvPr id="11" name="Rectangle 10"/>
          <p:cNvSpPr/>
          <p:nvPr/>
        </p:nvSpPr>
        <p:spPr>
          <a:xfrm>
            <a:off x="228600" y="1371600"/>
            <a:ext cx="6477000" cy="4953000"/>
          </a:xfrm>
          <a:prstGeom prst="rect">
            <a:avLst/>
          </a:prstGeom>
          <a:solidFill>
            <a:srgbClr val="EDE2F6"/>
          </a:solidFill>
          <a:ln w="25400" cap="flat" cmpd="sng" algn="ctr">
            <a:solidFill>
              <a:srgbClr val="7030A0"/>
            </a:solidFill>
            <a:prstDash val="solid"/>
          </a:ln>
          <a:effectLst/>
          <a:scene3d>
            <a:camera prst="orthographicFront"/>
            <a:lightRig rig="threePt" dir="t"/>
          </a:scene3d>
          <a:sp3d>
            <a:bevelT w="114300" prst="artDeco"/>
          </a:sp3d>
        </p:spPr>
        <p:txBody>
          <a:bodyPr rot="0" spcFirstLastPara="0" vert="horz" wrap="square" lIns="91440" tIns="45720" rIns="91440" bIns="45720" numCol="1" spcCol="0" rtlCol="0" fromWordArt="0" anchor="ctr" anchorCtr="0" forceAA="0" compatLnSpc="1">
            <a:prstTxWarp prst="textNoShape">
              <a:avLst/>
            </a:prstTxWarp>
            <a:noAutofit/>
            <a:sp3d extrusionH="57150">
              <a:bevelT w="38100" h="38100"/>
            </a:sp3d>
          </a:bodyPr>
          <a:lstStyle/>
          <a:p>
            <a:pPr marL="0" marR="0" algn="ctr">
              <a:lnSpc>
                <a:spcPct val="115000"/>
              </a:lnSpc>
              <a:spcBef>
                <a:spcPts val="0"/>
              </a:spcBef>
              <a:spcAft>
                <a:spcPts val="1000"/>
              </a:spcAft>
            </a:pPr>
            <a:r>
              <a:rPr lang="en-US" sz="2800" b="1" i="1" dirty="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t>“We have often concentrated on – </a:t>
            </a:r>
            <a:r>
              <a:rPr lang="en-US" sz="2800" b="1" i="1" dirty="0">
                <a:ln w="1905"/>
                <a:solidFill>
                  <a:schemeClr val="tx1">
                    <a:lumMod val="65000"/>
                    <a:lumOff val="35000"/>
                  </a:schemeClr>
                </a:solidFill>
                <a:effectLst>
                  <a:innerShdw blurRad="69850" dist="43180" dir="5400000">
                    <a:srgbClr val="000000">
                      <a:alpha val="65000"/>
                    </a:srgbClr>
                  </a:innerShdw>
                </a:effectLst>
                <a:latin typeface="Comic Sans MS" pitchFamily="66" charset="0"/>
                <a:ea typeface="Calibri"/>
                <a:cs typeface="Times New Roman"/>
              </a:rPr>
              <a:t>The Death </a:t>
            </a:r>
            <a:r>
              <a:rPr lang="en-US" sz="2800" b="1" i="1" dirty="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t>– of </a:t>
            </a:r>
            <a:r>
              <a:rPr lang="en-US" sz="2800" b="1" i="1" dirty="0">
                <a:ln w="1905">
                  <a:solidFill>
                    <a:sysClr val="windowText" lastClr="000000"/>
                  </a:solidFill>
                </a:ln>
                <a:solidFill>
                  <a:srgbClr val="00CCFF"/>
                </a:solidFill>
                <a:effectLst>
                  <a:innerShdw blurRad="69850" dist="43180" dir="5400000">
                    <a:srgbClr val="000000">
                      <a:alpha val="65000"/>
                    </a:srgbClr>
                  </a:innerShdw>
                </a:effectLst>
                <a:latin typeface="Comic Sans MS" pitchFamily="66" charset="0"/>
                <a:ea typeface="Calibri"/>
                <a:cs typeface="Times New Roman"/>
              </a:rPr>
              <a:t>Yahusha. </a:t>
            </a:r>
            <a:br>
              <a:rPr lang="en-US" sz="2800" b="1" i="1" dirty="0">
                <a:ln w="1905">
                  <a:solidFill>
                    <a:sysClr val="windowText" lastClr="000000"/>
                  </a:solidFill>
                </a:ln>
                <a:solidFill>
                  <a:srgbClr val="00CCFF"/>
                </a:solidFill>
                <a:effectLst>
                  <a:innerShdw blurRad="69850" dist="43180" dir="5400000">
                    <a:srgbClr val="000000">
                      <a:alpha val="65000"/>
                    </a:srgbClr>
                  </a:innerShdw>
                </a:effectLst>
                <a:latin typeface="Comic Sans MS" pitchFamily="66" charset="0"/>
                <a:ea typeface="Calibri"/>
                <a:cs typeface="Times New Roman"/>
              </a:rPr>
            </a:br>
            <a:r>
              <a:rPr lang="en-US" sz="2800" b="1" i="1" u="sng" dirty="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t>Mi</a:t>
            </a:r>
            <a:r>
              <a:rPr lang="en-US" sz="2800" b="1" i="1" dirty="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t>g</a:t>
            </a:r>
            <a:r>
              <a:rPr lang="en-US" sz="2800" b="1" i="1" u="sng" dirty="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t>ht we submit a </a:t>
            </a:r>
            <a:r>
              <a:rPr lang="en-US" sz="2800" b="1" i="1" dirty="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t>p</a:t>
            </a:r>
            <a:r>
              <a:rPr lang="en-US" sz="2800" b="1" i="1" u="sng" dirty="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t>ortion of our </a:t>
            </a:r>
            <a:br>
              <a:rPr lang="en-US" sz="2800" b="1" i="1" u="sng" dirty="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br>
            <a:r>
              <a:rPr lang="en-US" sz="2800" b="1" i="1" u="sng" dirty="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t>thou</a:t>
            </a:r>
            <a:r>
              <a:rPr lang="en-US" sz="2800" b="1" i="1" dirty="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t>g</a:t>
            </a:r>
            <a:r>
              <a:rPr lang="en-US" sz="2800" b="1" i="1" u="sng" dirty="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t>hts to</a:t>
            </a:r>
            <a:r>
              <a:rPr lang="en-US" sz="2800" b="1" i="1" dirty="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t> </a:t>
            </a:r>
            <a:r>
              <a:rPr lang="en-US" sz="2800" b="1" i="1" dirty="0">
                <a:ln w="1905">
                  <a:solidFill>
                    <a:sysClr val="windowText" lastClr="000000"/>
                  </a:solidFill>
                </a:ln>
                <a:solidFill>
                  <a:srgbClr val="00CCFF"/>
                </a:solidFill>
                <a:effectLst>
                  <a:innerShdw blurRad="69850" dist="43180" dir="5400000">
                    <a:srgbClr val="000000">
                      <a:alpha val="65000"/>
                    </a:srgbClr>
                  </a:innerShdw>
                </a:effectLst>
                <a:latin typeface="Comic Sans MS" pitchFamily="66" charset="0"/>
                <a:ea typeface="Calibri"/>
                <a:cs typeface="Times New Roman"/>
              </a:rPr>
              <a:t>Yahusha’s Victory </a:t>
            </a:r>
            <a:br>
              <a:rPr lang="en-US" sz="2800" b="1" i="1" dirty="0">
                <a:ln w="1905">
                  <a:solidFill>
                    <a:sysClr val="windowText" lastClr="000000"/>
                  </a:solidFill>
                </a:ln>
                <a:solidFill>
                  <a:srgbClr val="00CCFF"/>
                </a:solidFill>
                <a:effectLst>
                  <a:innerShdw blurRad="69850" dist="43180" dir="5400000">
                    <a:srgbClr val="000000">
                      <a:alpha val="65000"/>
                    </a:srgbClr>
                  </a:innerShdw>
                </a:effectLst>
                <a:latin typeface="Comic Sans MS" pitchFamily="66" charset="0"/>
                <a:ea typeface="Calibri"/>
                <a:cs typeface="Times New Roman"/>
              </a:rPr>
            </a:br>
            <a:r>
              <a:rPr lang="en-US" sz="2800" b="1" i="1" dirty="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t>of</a:t>
            </a:r>
            <a:r>
              <a:rPr lang="en-US" sz="3600" b="1" i="1" dirty="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t> </a:t>
            </a:r>
            <a:r>
              <a:rPr lang="en-US" sz="3600" b="1" i="1" dirty="0">
                <a:ln w="1905">
                  <a:solidFill>
                    <a:sysClr val="windowText" lastClr="000000"/>
                  </a:solidFill>
                </a:ln>
                <a:solidFill>
                  <a:srgbClr val="00CCFF"/>
                </a:solidFill>
                <a:effectLst>
                  <a:glow rad="317500">
                    <a:srgbClr val="FFFF00"/>
                  </a:glow>
                  <a:innerShdw blurRad="69850" dist="43180" dir="5400000">
                    <a:srgbClr val="000000">
                      <a:alpha val="65000"/>
                    </a:srgbClr>
                  </a:innerShdw>
                </a:effectLst>
                <a:latin typeface="Comic Sans MS" pitchFamily="66" charset="0"/>
                <a:ea typeface="Calibri"/>
                <a:cs typeface="Times New Roman"/>
              </a:rPr>
              <a:t>LIFE</a:t>
            </a:r>
            <a:r>
              <a:rPr lang="en-US" sz="3600" b="1" i="1" dirty="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t> </a:t>
            </a:r>
            <a:r>
              <a:rPr lang="en-US" sz="2800" b="1" i="1" dirty="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t>- over </a:t>
            </a:r>
            <a:r>
              <a:rPr lang="en-US" sz="2800" b="1" i="1" dirty="0">
                <a:ln w="1905"/>
                <a:solidFill>
                  <a:schemeClr val="tx1">
                    <a:lumMod val="65000"/>
                    <a:lumOff val="35000"/>
                  </a:schemeClr>
                </a:solidFill>
                <a:effectLst>
                  <a:innerShdw blurRad="69850" dist="43180" dir="5400000">
                    <a:srgbClr val="000000">
                      <a:alpha val="65000"/>
                    </a:srgbClr>
                  </a:innerShdw>
                </a:effectLst>
                <a:latin typeface="Comic Sans MS" pitchFamily="66" charset="0"/>
                <a:ea typeface="Calibri"/>
                <a:cs typeface="Times New Roman"/>
              </a:rPr>
              <a:t>death?</a:t>
            </a:r>
          </a:p>
          <a:p>
            <a:pPr algn="ctr">
              <a:lnSpc>
                <a:spcPct val="115000"/>
              </a:lnSpc>
              <a:spcAft>
                <a:spcPts val="1000"/>
              </a:spcAft>
            </a:pPr>
            <a:r>
              <a:rPr lang="en-US" sz="2400" b="1" i="1" u="sng" dirty="0">
                <a:ln w="1905"/>
                <a:solidFill>
                  <a:schemeClr val="tx1">
                    <a:lumMod val="65000"/>
                    <a:lumOff val="35000"/>
                  </a:schemeClr>
                </a:solidFill>
                <a:effectLst>
                  <a:innerShdw blurRad="69850" dist="43180" dir="5400000">
                    <a:srgbClr val="000000">
                      <a:alpha val="65000"/>
                    </a:srgbClr>
                  </a:innerShdw>
                </a:effectLst>
                <a:latin typeface="Comic Sans MS" pitchFamily="66" charset="0"/>
                <a:ea typeface="Calibri"/>
                <a:cs typeface="Times New Roman"/>
              </a:rPr>
              <a:t>AFTER</a:t>
            </a:r>
            <a:r>
              <a:rPr lang="en-US" sz="2400" b="1" i="1" dirty="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t> </a:t>
            </a:r>
            <a:r>
              <a:rPr lang="en-US" sz="2400" b="1" i="1" dirty="0">
                <a:ln w="1905">
                  <a:solidFill>
                    <a:srgbClr val="002060"/>
                  </a:solidFill>
                </a:ln>
                <a:solidFill>
                  <a:srgbClr val="00CCFF"/>
                </a:solidFill>
                <a:effectLst>
                  <a:innerShdw blurRad="69850" dist="43180" dir="5400000">
                    <a:srgbClr val="000000">
                      <a:alpha val="65000"/>
                    </a:srgbClr>
                  </a:innerShdw>
                </a:effectLst>
                <a:latin typeface="Comic Sans MS" pitchFamily="66" charset="0"/>
                <a:ea typeface="Calibri"/>
                <a:cs typeface="Times New Roman"/>
              </a:rPr>
              <a:t>Yahusha</a:t>
            </a:r>
            <a:r>
              <a:rPr lang="en-US" sz="2400" b="1" i="1" dirty="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t> </a:t>
            </a:r>
            <a:r>
              <a:rPr lang="en-US" sz="2400" b="1" i="1" dirty="0">
                <a:ln w="1905"/>
                <a:solidFill>
                  <a:schemeClr val="tx1">
                    <a:lumMod val="65000"/>
                    <a:lumOff val="35000"/>
                  </a:schemeClr>
                </a:solidFill>
                <a:effectLst>
                  <a:innerShdw blurRad="69850" dist="43180" dir="5400000">
                    <a:srgbClr val="000000">
                      <a:alpha val="65000"/>
                    </a:srgbClr>
                  </a:innerShdw>
                </a:effectLst>
                <a:latin typeface="Comic Sans MS" pitchFamily="66" charset="0"/>
                <a:ea typeface="Calibri"/>
                <a:cs typeface="Times New Roman"/>
              </a:rPr>
              <a:t>died</a:t>
            </a:r>
            <a:r>
              <a:rPr lang="en-US" sz="2400" i="1" dirty="0">
                <a:ln w="1905"/>
                <a:solidFill>
                  <a:schemeClr val="tx1">
                    <a:lumMod val="65000"/>
                    <a:lumOff val="35000"/>
                  </a:schemeClr>
                </a:solidFill>
                <a:effectLst>
                  <a:innerShdw blurRad="69850" dist="43180" dir="5400000">
                    <a:srgbClr val="000000">
                      <a:alpha val="65000"/>
                    </a:srgbClr>
                  </a:innerShdw>
                </a:effectLst>
                <a:latin typeface="Comic Sans MS" pitchFamily="66" charset="0"/>
                <a:ea typeface="Calibri"/>
                <a:cs typeface="Times New Roman"/>
              </a:rPr>
              <a:t>,</a:t>
            </a:r>
            <a:r>
              <a:rPr lang="en-US" sz="2400" b="1" i="1" dirty="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t> what single event, </a:t>
            </a:r>
            <a:r>
              <a:rPr lang="en-US" sz="2000" b="1" i="1" dirty="0">
                <a:ln w="1905"/>
                <a:solidFill>
                  <a:srgbClr val="0070C0"/>
                </a:solidFill>
                <a:effectLst>
                  <a:innerShdw blurRad="69850" dist="43180" dir="5400000">
                    <a:srgbClr val="000000">
                      <a:alpha val="65000"/>
                    </a:srgbClr>
                  </a:innerShdw>
                </a:effectLst>
                <a:latin typeface="Comic Sans MS" pitchFamily="66" charset="0"/>
                <a:ea typeface="Calibri"/>
                <a:cs typeface="Times New Roman"/>
              </a:rPr>
              <a:t>(</a:t>
            </a:r>
            <a:r>
              <a:rPr lang="en-US" sz="2000" b="1" i="1" u="sng" dirty="0">
                <a:ln w="1905"/>
                <a:solidFill>
                  <a:srgbClr val="0070C0"/>
                </a:solidFill>
                <a:effectLst>
                  <a:innerShdw blurRad="69850" dist="43180" dir="5400000">
                    <a:srgbClr val="000000">
                      <a:alpha val="65000"/>
                    </a:srgbClr>
                  </a:innerShdw>
                </a:effectLst>
                <a:latin typeface="Comic Sans MS" pitchFamily="66" charset="0"/>
                <a:ea typeface="Calibri"/>
                <a:cs typeface="Times New Roman"/>
              </a:rPr>
              <a:t>that is commanded to be observed </a:t>
            </a:r>
            <a:r>
              <a:rPr lang="en-US" sz="2000" b="1" i="1" dirty="0">
                <a:ln w="1905"/>
                <a:solidFill>
                  <a:srgbClr val="0070C0"/>
                </a:solidFill>
                <a:effectLst>
                  <a:innerShdw blurRad="69850" dist="43180" dir="5400000">
                    <a:srgbClr val="000000">
                      <a:alpha val="65000"/>
                    </a:srgbClr>
                  </a:innerShdw>
                </a:effectLst>
                <a:latin typeface="Comic Sans MS" pitchFamily="66" charset="0"/>
                <a:ea typeface="Calibri"/>
                <a:cs typeface="Times New Roman"/>
              </a:rPr>
              <a:t>y</a:t>
            </a:r>
            <a:r>
              <a:rPr lang="en-US" sz="2000" b="1" i="1" u="sng" dirty="0">
                <a:ln w="1905"/>
                <a:solidFill>
                  <a:srgbClr val="0070C0"/>
                </a:solidFill>
                <a:effectLst>
                  <a:innerShdw blurRad="69850" dist="43180" dir="5400000">
                    <a:srgbClr val="000000">
                      <a:alpha val="65000"/>
                    </a:srgbClr>
                  </a:innerShdw>
                </a:effectLst>
                <a:latin typeface="Comic Sans MS" pitchFamily="66" charset="0"/>
                <a:ea typeface="Calibri"/>
                <a:cs typeface="Times New Roman"/>
              </a:rPr>
              <a:t>earl</a:t>
            </a:r>
            <a:r>
              <a:rPr lang="en-US" sz="2000" b="1" i="1" dirty="0">
                <a:ln w="1905"/>
                <a:solidFill>
                  <a:srgbClr val="0070C0"/>
                </a:solidFill>
                <a:effectLst>
                  <a:innerShdw blurRad="69850" dist="43180" dir="5400000">
                    <a:srgbClr val="000000">
                      <a:alpha val="65000"/>
                    </a:srgbClr>
                  </a:innerShdw>
                </a:effectLst>
                <a:latin typeface="Comic Sans MS" pitchFamily="66" charset="0"/>
                <a:ea typeface="Calibri"/>
                <a:cs typeface="Times New Roman"/>
              </a:rPr>
              <a:t>y), </a:t>
            </a:r>
            <a:r>
              <a:rPr lang="en-US" sz="2400" b="1" i="1" dirty="0">
                <a:ln w="1905"/>
                <a:solidFill>
                  <a:srgbClr val="0070C0"/>
                </a:solidFill>
                <a:effectLst>
                  <a:innerShdw blurRad="69850" dist="43180" dir="5400000">
                    <a:srgbClr val="000000">
                      <a:alpha val="65000"/>
                    </a:srgbClr>
                  </a:innerShdw>
                </a:effectLst>
                <a:latin typeface="Comic Sans MS" pitchFamily="66" charset="0"/>
                <a:ea typeface="Calibri"/>
                <a:cs typeface="Times New Roman"/>
              </a:rPr>
              <a:t/>
            </a:r>
            <a:br>
              <a:rPr lang="en-US" sz="2400" b="1" i="1" dirty="0">
                <a:ln w="1905"/>
                <a:solidFill>
                  <a:srgbClr val="0070C0"/>
                </a:solidFill>
                <a:effectLst>
                  <a:innerShdw blurRad="69850" dist="43180" dir="5400000">
                    <a:srgbClr val="000000">
                      <a:alpha val="65000"/>
                    </a:srgbClr>
                  </a:innerShdw>
                </a:effectLst>
                <a:latin typeface="Comic Sans MS" pitchFamily="66" charset="0"/>
                <a:ea typeface="Calibri"/>
                <a:cs typeface="Times New Roman"/>
              </a:rPr>
            </a:br>
            <a:r>
              <a:rPr lang="en-US" sz="2400" b="1" i="1" dirty="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t>was actually signed, sealed and forever etched into our Salvation </a:t>
            </a:r>
            <a:r>
              <a:rPr lang="en-US" sz="2400" b="1" i="1" u="sng" dirty="0">
                <a:ln w="1905"/>
                <a:solidFill>
                  <a:srgbClr val="2D1EF2"/>
                </a:solidFill>
                <a:effectLst>
                  <a:innerShdw blurRad="69850" dist="43180" dir="5400000">
                    <a:srgbClr val="000000">
                      <a:alpha val="65000"/>
                    </a:srgbClr>
                  </a:innerShdw>
                </a:effectLst>
                <a:latin typeface="Comic Sans MS" pitchFamily="66" charset="0"/>
                <a:ea typeface="Calibri"/>
                <a:cs typeface="Times New Roman"/>
              </a:rPr>
              <a:t>for eternit</a:t>
            </a:r>
            <a:r>
              <a:rPr lang="en-US" sz="2400" b="1" i="1" dirty="0">
                <a:ln w="1905"/>
                <a:solidFill>
                  <a:srgbClr val="2D1EF2"/>
                </a:solidFill>
                <a:effectLst>
                  <a:innerShdw blurRad="69850" dist="43180" dir="5400000">
                    <a:srgbClr val="000000">
                      <a:alpha val="65000"/>
                    </a:srgbClr>
                  </a:innerShdw>
                </a:effectLst>
                <a:latin typeface="Comic Sans MS" pitchFamily="66" charset="0"/>
                <a:ea typeface="Calibri"/>
                <a:cs typeface="Times New Roman"/>
              </a:rPr>
              <a:t>y?</a:t>
            </a:r>
            <a:r>
              <a:rPr lang="en-US" sz="2400" b="1" dirty="0">
                <a:effectLst/>
                <a:latin typeface="Calibri"/>
                <a:ea typeface="Calibri"/>
                <a:cs typeface="Times New Roman"/>
              </a:rPr>
              <a:t> </a:t>
            </a:r>
          </a:p>
        </p:txBody>
      </p:sp>
      <p:pic>
        <p:nvPicPr>
          <p:cNvPr id="1027" name="Picture 3" descr="C:\Users\Rae\Desktop\christ is risen 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29944" y="3643754"/>
            <a:ext cx="1791590" cy="25233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8" name="Picture 4" descr="C:\Users\Rae\Desktop\christ is risen 2 edi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62654" y="1586354"/>
            <a:ext cx="1926170" cy="15151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7409066" y="1196080"/>
            <a:ext cx="1353934" cy="0"/>
          </a:xfrm>
          <a:prstGeom prst="line">
            <a:avLst/>
          </a:prstGeom>
          <a:ln w="76200">
            <a:solidFill>
              <a:srgbClr val="FF3399"/>
            </a:solidFill>
          </a:ln>
          <a:effectLst>
            <a:glow rad="127000">
              <a:srgbClr val="99FFCC"/>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8" name="Sun 7"/>
          <p:cNvSpPr/>
          <p:nvPr/>
        </p:nvSpPr>
        <p:spPr>
          <a:xfrm>
            <a:off x="8602625" y="103284"/>
            <a:ext cx="410478" cy="381000"/>
          </a:xfrm>
          <a:prstGeom prst="sun">
            <a:avLst/>
          </a:prstGeom>
          <a:solidFill>
            <a:schemeClr val="accent4">
              <a:lumMod val="60000"/>
              <a:lumOff val="4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a:p>
        </p:txBody>
      </p:sp>
    </p:spTree>
    <p:extLst>
      <p:ext uri="{BB962C8B-B14F-4D97-AF65-F5344CB8AC3E}">
        <p14:creationId xmlns:p14="http://schemas.microsoft.com/office/powerpoint/2010/main" val="9970750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ipe(up)">
                                      <p:cBhvr>
                                        <p:cTn id="7" dur="2500"/>
                                        <p:tgtEl>
                                          <p:spTgt spid="1028"/>
                                        </p:tgtEl>
                                      </p:cBhvr>
                                    </p:animEffect>
                                  </p:childTnLst>
                                </p:cTn>
                              </p:par>
                            </p:childTnLst>
                          </p:cTn>
                        </p:par>
                        <p:par>
                          <p:cTn id="8" fill="hold">
                            <p:stCondLst>
                              <p:cond delay="2500"/>
                            </p:stCondLst>
                            <p:childTnLst>
                              <p:par>
                                <p:cTn id="9" presetID="22" presetClass="entr" presetSubtype="1" fill="hold" nodeType="afterEffect">
                                  <p:stCondLst>
                                    <p:cond delay="0"/>
                                  </p:stCondLst>
                                  <p:childTnLst>
                                    <p:set>
                                      <p:cBhvr>
                                        <p:cTn id="10" dur="1" fill="hold">
                                          <p:stCondLst>
                                            <p:cond delay="0"/>
                                          </p:stCondLst>
                                        </p:cTn>
                                        <p:tgtEl>
                                          <p:spTgt spid="1027"/>
                                        </p:tgtEl>
                                        <p:attrNameLst>
                                          <p:attrName>style.visibility</p:attrName>
                                        </p:attrNameLst>
                                      </p:cBhvr>
                                      <p:to>
                                        <p:strVal val="visible"/>
                                      </p:to>
                                    </p:set>
                                    <p:animEffect transition="in" filter="wipe(up)">
                                      <p:cBhvr>
                                        <p:cTn id="11" dur="2500"/>
                                        <p:tgtEl>
                                          <p:spTgt spid="1027"/>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animEffect transition="in" filter="barn(inVertical)">
                                      <p:cBhvr>
                                        <p:cTn id="16" dur="10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t>14</a:t>
            </a:fld>
            <a:endParaRPr lang="en-US" dirty="0"/>
          </a:p>
        </p:txBody>
      </p:sp>
      <p:sp>
        <p:nvSpPr>
          <p:cNvPr id="3" name="Title 1"/>
          <p:cNvSpPr txBox="1">
            <a:spLocks/>
          </p:cNvSpPr>
          <p:nvPr/>
        </p:nvSpPr>
        <p:spPr>
          <a:xfrm>
            <a:off x="304800" y="152400"/>
            <a:ext cx="6019800" cy="2835274"/>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i="1" spc="300" dirty="0">
                <a:ln w="11430"/>
                <a:solidFill>
                  <a:srgbClr val="FF3399"/>
                </a:solidFill>
                <a:effectLst>
                  <a:outerShdw blurRad="76200" dist="50800" dir="5400000" algn="tl" rotWithShape="0">
                    <a:srgbClr val="000000">
                      <a:alpha val="65000"/>
                    </a:srgbClr>
                  </a:outerShdw>
                </a:effectLst>
                <a:latin typeface="Kristen ITC" pitchFamily="66" charset="0"/>
              </a:rPr>
              <a:t>What about </a:t>
            </a:r>
            <a:br>
              <a:rPr lang="en-US" sz="4400" i="1" spc="300" dirty="0">
                <a:ln w="11430"/>
                <a:solidFill>
                  <a:srgbClr val="FF3399"/>
                </a:solidFill>
                <a:effectLst>
                  <a:outerShdw blurRad="76200" dist="50800" dir="5400000" algn="tl" rotWithShape="0">
                    <a:srgbClr val="000000">
                      <a:alpha val="65000"/>
                    </a:srgbClr>
                  </a:outerShdw>
                </a:effectLst>
                <a:latin typeface="Kristen ITC" pitchFamily="66" charset="0"/>
              </a:rPr>
            </a:br>
            <a:r>
              <a:rPr lang="en-US" sz="4400" i="1" spc="300" dirty="0">
                <a:ln w="11430"/>
                <a:solidFill>
                  <a:srgbClr val="7030A0"/>
                </a:solidFill>
                <a:effectLst>
                  <a:glow rad="127000">
                    <a:srgbClr val="FFFF00"/>
                  </a:glow>
                  <a:outerShdw blurRad="76200" dist="50800" dir="5400000" algn="tl" rotWithShape="0">
                    <a:srgbClr val="000000">
                      <a:alpha val="65000"/>
                    </a:srgbClr>
                  </a:outerShdw>
                </a:effectLst>
                <a:latin typeface="Kristen ITC" pitchFamily="66" charset="0"/>
              </a:rPr>
              <a:t>His Offering of Life </a:t>
            </a:r>
            <a:r>
              <a:rPr lang="en-US" sz="4400" i="1" spc="300" dirty="0">
                <a:ln w="11430"/>
                <a:solidFill>
                  <a:srgbClr val="FF3399"/>
                </a:solidFill>
                <a:effectLst>
                  <a:outerShdw blurRad="76200" dist="50800" dir="5400000" algn="tl" rotWithShape="0">
                    <a:srgbClr val="000000">
                      <a:alpha val="65000"/>
                    </a:srgbClr>
                  </a:outerShdw>
                </a:effectLst>
                <a:latin typeface="Kristen ITC" pitchFamily="66" charset="0"/>
              </a:rPr>
              <a:t>- that was  </a:t>
            </a:r>
            <a:r>
              <a:rPr lang="en-US" sz="4400" i="1" spc="300" dirty="0">
                <a:ln w="11430"/>
                <a:solidFill>
                  <a:srgbClr val="7030A0"/>
                </a:solidFill>
                <a:effectLst>
                  <a:glow rad="203200">
                    <a:srgbClr val="00CCFF"/>
                  </a:glow>
                  <a:outerShdw blurRad="76200" dist="50800" dir="5400000" algn="tl" rotWithShape="0">
                    <a:srgbClr val="000000">
                      <a:alpha val="65000"/>
                    </a:srgbClr>
                  </a:outerShdw>
                </a:effectLst>
                <a:latin typeface="Kristen ITC" pitchFamily="66" charset="0"/>
              </a:rPr>
              <a:t>Accepted?</a:t>
            </a:r>
            <a:endParaRPr lang="en-US" sz="1800" i="1" spc="300" dirty="0">
              <a:ln w="11430"/>
              <a:solidFill>
                <a:srgbClr val="7030A0"/>
              </a:solidFill>
              <a:effectLst>
                <a:glow rad="203200">
                  <a:srgbClr val="00CCFF"/>
                </a:glow>
                <a:outerShdw blurRad="76200" dist="50800" dir="5400000" algn="tl" rotWithShape="0">
                  <a:srgbClr val="000000">
                    <a:alpha val="65000"/>
                  </a:srgbClr>
                </a:outerShdw>
              </a:effectLst>
              <a:latin typeface="Kristen ITC" pitchFamily="66" charset="0"/>
            </a:endParaRPr>
          </a:p>
        </p:txBody>
      </p:sp>
      <p:sp>
        <p:nvSpPr>
          <p:cNvPr id="4" name="Rectangle 3"/>
          <p:cNvSpPr/>
          <p:nvPr/>
        </p:nvSpPr>
        <p:spPr>
          <a:xfrm>
            <a:off x="6629400" y="2415540"/>
            <a:ext cx="2209800" cy="3886200"/>
          </a:xfrm>
          <a:prstGeom prst="rect">
            <a:avLst/>
          </a:prstGeom>
          <a:blipFill dpi="0" rotWithShape="1">
            <a:blip r:embed="rId3">
              <a:extLst>
                <a:ext uri="{28A0092B-C50C-407E-A947-70E740481C1C}">
                  <a14:useLocalDpi xmlns:a14="http://schemas.microsoft.com/office/drawing/2010/main"/>
                </a:ext>
              </a:extLst>
            </a:blip>
            <a:srcRect/>
            <a:stretch>
              <a:fillRect/>
            </a:stretch>
          </a:blipFill>
          <a:ln w="76200">
            <a:solidFill>
              <a:srgbClr val="7030A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r>
              <a:rPr lang="en-US" sz="3200" b="1" dirty="0">
                <a:ln w="50800"/>
                <a:solidFill>
                  <a:schemeClr val="bg1">
                    <a:shade val="50000"/>
                  </a:schemeClr>
                </a:solidFill>
              </a:rPr>
              <a:t>Another </a:t>
            </a:r>
            <a:r>
              <a:rPr lang="en-US" sz="3200" b="1" dirty="0" err="1" smtClean="0">
                <a:ln w="50800"/>
                <a:solidFill>
                  <a:schemeClr val="bg1">
                    <a:shade val="50000"/>
                  </a:schemeClr>
                </a:solidFill>
              </a:rPr>
              <a:t>Melki-Tzedek</a:t>
            </a:r>
            <a:r>
              <a:rPr lang="en-US" sz="3200" b="1" dirty="0" smtClean="0">
                <a:ln w="50800"/>
                <a:solidFill>
                  <a:schemeClr val="bg1">
                    <a:shade val="50000"/>
                  </a:schemeClr>
                </a:solidFill>
              </a:rPr>
              <a:t> </a:t>
            </a:r>
            <a:r>
              <a:rPr lang="en-US" sz="3200" b="1" dirty="0">
                <a:ln w="50800"/>
                <a:solidFill>
                  <a:schemeClr val="bg1">
                    <a:shade val="50000"/>
                  </a:schemeClr>
                </a:solidFill>
              </a:rPr>
              <a:t>Covenant Connection&amp; Fulfillment!</a:t>
            </a:r>
            <a:endParaRPr lang="en-CA" sz="3200" b="1" dirty="0">
              <a:ln w="50800"/>
              <a:solidFill>
                <a:schemeClr val="bg1">
                  <a:shade val="50000"/>
                </a:schemeClr>
              </a:solidFill>
            </a:endParaRPr>
          </a:p>
        </p:txBody>
      </p:sp>
      <p:pic>
        <p:nvPicPr>
          <p:cNvPr id="11" name="Picture 2" descr="C:\Users\Rae\Desktop\malki priest.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29400" y="293749"/>
            <a:ext cx="2209800" cy="2048131"/>
          </a:xfrm>
          <a:prstGeom prst="rect">
            <a:avLst/>
          </a:prstGeom>
          <a:ln w="76200">
            <a:solidFill>
              <a:srgbClr val="7030A0"/>
            </a:solidFill>
          </a:ln>
          <a:effectLst>
            <a:outerShdw blurRad="292100" dist="139700" dir="2700000" algn="tl" rotWithShape="0">
              <a:srgbClr val="333333">
                <a:alpha val="65000"/>
              </a:srgbClr>
            </a:outerShdw>
          </a:effectLst>
          <a:scene3d>
            <a:camera prst="orthographicFront"/>
            <a:lightRig rig="threePt" dir="t"/>
          </a:scene3d>
          <a:sp3d>
            <a:bevelT w="114300" prst="artDeco"/>
          </a:sp3d>
          <a:extLst>
            <a:ext uri="{909E8E84-426E-40DD-AFC4-6F175D3DCCD1}">
              <a14:hiddenFill xmlns:a14="http://schemas.microsoft.com/office/drawing/2010/main">
                <a:solidFill>
                  <a:srgbClr val="FFFFFF"/>
                </a:solidFill>
              </a14:hiddenFill>
            </a:ext>
          </a:extLst>
        </p:spPr>
      </p:pic>
      <p:sp>
        <p:nvSpPr>
          <p:cNvPr id="12" name="Rectangle 11"/>
          <p:cNvSpPr/>
          <p:nvPr/>
        </p:nvSpPr>
        <p:spPr>
          <a:xfrm>
            <a:off x="304800" y="3200400"/>
            <a:ext cx="6019800" cy="3499338"/>
          </a:xfrm>
          <a:prstGeom prst="rect">
            <a:avLst/>
          </a:prstGeom>
          <a:solidFill>
            <a:srgbClr val="EDE2F6"/>
          </a:solidFill>
          <a:ln w="57150" cap="flat" cmpd="sng" algn="ctr">
            <a:solidFill>
              <a:srgbClr val="7030A0"/>
            </a:solidFill>
            <a:prstDash val="solid"/>
          </a:ln>
          <a:effectLst>
            <a:glow rad="101600">
              <a:srgbClr val="A365D1">
                <a:alpha val="60000"/>
              </a:srgbClr>
            </a:glow>
            <a:softEdge rad="444500"/>
          </a:effectLst>
          <a:scene3d>
            <a:camera prst="orthographicFront"/>
            <a:lightRig rig="threePt" dir="t"/>
          </a:scene3d>
          <a:sp3d>
            <a:bevelT w="114300" prst="artDeco"/>
          </a:sp3d>
        </p:spPr>
        <p:txBody>
          <a:bodyPr rot="0" spcFirstLastPara="0" vert="horz" wrap="square" lIns="91440" tIns="45720" rIns="91440" bIns="45720" numCol="1" spcCol="0" rtlCol="0" fromWordArt="0" anchor="ctr" anchorCtr="0" forceAA="0" compatLnSpc="1">
            <a:prstTxWarp prst="textNoShape">
              <a:avLst/>
            </a:prstTxWarp>
            <a:noAutofit/>
            <a:sp3d extrusionH="57150">
              <a:bevelT w="38100" h="38100"/>
            </a:sp3d>
          </a:bodyPr>
          <a:lstStyle/>
          <a:p>
            <a:pPr marL="0" marR="0" algn="ctr">
              <a:lnSpc>
                <a:spcPct val="115000"/>
              </a:lnSpc>
              <a:spcBef>
                <a:spcPts val="0"/>
              </a:spcBef>
              <a:spcAft>
                <a:spcPts val="1000"/>
              </a:spcAft>
            </a:pPr>
            <a:endParaRPr lang="en-US" sz="2000" b="1" dirty="0">
              <a:ln>
                <a:noFill/>
              </a:ln>
              <a:solidFill>
                <a:srgbClr val="31849B"/>
              </a:solidFill>
              <a:effectLst>
                <a:outerShdw blurRad="69850" dist="43180" dir="5400000" sx="0" sy="0">
                  <a:srgbClr val="000000">
                    <a:alpha val="65000"/>
                  </a:srgbClr>
                </a:outerShdw>
              </a:effectLst>
              <a:latin typeface="Calibri"/>
              <a:ea typeface="Calibri"/>
              <a:cs typeface="Times New Roman"/>
            </a:endParaRPr>
          </a:p>
          <a:p>
            <a:pPr marL="0" marR="0" algn="ctr">
              <a:lnSpc>
                <a:spcPct val="115000"/>
              </a:lnSpc>
              <a:spcBef>
                <a:spcPts val="0"/>
              </a:spcBef>
              <a:spcAft>
                <a:spcPts val="1000"/>
              </a:spcAft>
            </a:pPr>
            <a:r>
              <a:rPr lang="en-US" sz="2800" b="1" i="1" dirty="0">
                <a:ln w="1905">
                  <a:solidFill>
                    <a:sysClr val="windowText" lastClr="000000"/>
                  </a:solidFill>
                </a:ln>
                <a:solidFill>
                  <a:srgbClr val="00CCFF"/>
                </a:solidFill>
                <a:effectLst>
                  <a:innerShdw blurRad="69850" dist="43180" dir="5400000">
                    <a:srgbClr val="000000">
                      <a:alpha val="65000"/>
                    </a:srgbClr>
                  </a:innerShdw>
                </a:effectLst>
                <a:latin typeface="Comic Sans MS" pitchFamily="66" charset="0"/>
                <a:ea typeface="Calibri"/>
                <a:cs typeface="Times New Roman"/>
              </a:rPr>
              <a:t>Yahusha’s </a:t>
            </a:r>
            <a:r>
              <a:rPr lang="en-US" sz="2800" b="1" i="1" dirty="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t>death would have </a:t>
            </a:r>
            <a:br>
              <a:rPr lang="en-US" sz="2800" b="1" i="1" dirty="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br>
            <a:r>
              <a:rPr lang="en-US" sz="2800" b="1" i="1" dirty="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t>no meaning had He not </a:t>
            </a:r>
            <a:br>
              <a:rPr lang="en-US" sz="2800" b="1" i="1" dirty="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br>
            <a:r>
              <a:rPr lang="en-US" sz="2800" b="1" i="1" u="sng" dirty="0">
                <a:ln w="1905"/>
                <a:solidFill>
                  <a:srgbClr val="FF3399"/>
                </a:solidFill>
                <a:effectLst>
                  <a:glow rad="127000">
                    <a:srgbClr val="00CCFF"/>
                  </a:glow>
                  <a:innerShdw blurRad="69850" dist="43180" dir="5400000">
                    <a:srgbClr val="000000">
                      <a:alpha val="65000"/>
                    </a:srgbClr>
                  </a:innerShdw>
                </a:effectLst>
                <a:latin typeface="Comic Sans MS" pitchFamily="66" charset="0"/>
                <a:ea typeface="Calibri"/>
                <a:cs typeface="Times New Roman"/>
              </a:rPr>
              <a:t>Presented Himself</a:t>
            </a:r>
            <a:r>
              <a:rPr lang="en-US" sz="2800" b="1" i="1" dirty="0">
                <a:ln w="1905"/>
                <a:solidFill>
                  <a:srgbClr val="FF3399"/>
                </a:solidFill>
                <a:effectLst>
                  <a:glow rad="127000">
                    <a:srgbClr val="00CCFF"/>
                  </a:glow>
                  <a:innerShdw blurRad="69850" dist="43180" dir="5400000">
                    <a:srgbClr val="000000">
                      <a:alpha val="65000"/>
                    </a:srgbClr>
                  </a:innerShdw>
                </a:effectLst>
                <a:latin typeface="Comic Sans MS" pitchFamily="66" charset="0"/>
                <a:ea typeface="Calibri"/>
                <a:cs typeface="Times New Roman"/>
              </a:rPr>
              <a:t> </a:t>
            </a:r>
            <a:r>
              <a:rPr lang="en-US" sz="2800" b="1" i="1" dirty="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t/>
            </a:r>
            <a:br>
              <a:rPr lang="en-US" sz="2800" b="1" i="1" dirty="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br>
            <a:r>
              <a:rPr lang="en-US" sz="2400" b="1" i="1" dirty="0">
                <a:ln w="1905"/>
                <a:solidFill>
                  <a:srgbClr val="00B050"/>
                </a:solidFill>
                <a:effectLst>
                  <a:innerShdw blurRad="69850" dist="43180" dir="5400000">
                    <a:srgbClr val="000000">
                      <a:alpha val="65000"/>
                    </a:srgbClr>
                  </a:innerShdw>
                </a:effectLst>
                <a:latin typeface="Comic Sans MS" pitchFamily="66" charset="0"/>
                <a:ea typeface="Calibri"/>
                <a:cs typeface="Times New Roman"/>
              </a:rPr>
              <a:t>(</a:t>
            </a:r>
            <a:r>
              <a:rPr lang="en-US" sz="2400" b="1" i="1" dirty="0" err="1">
                <a:ln w="1905"/>
                <a:solidFill>
                  <a:srgbClr val="00B050"/>
                </a:solidFill>
                <a:effectLst>
                  <a:innerShdw blurRad="69850" dist="43180" dir="5400000">
                    <a:srgbClr val="000000">
                      <a:alpha val="65000"/>
                    </a:srgbClr>
                  </a:innerShdw>
                </a:effectLst>
                <a:latin typeface="Comic Sans MS" pitchFamily="66" charset="0"/>
                <a:ea typeface="Calibri"/>
                <a:cs typeface="Times New Roman"/>
              </a:rPr>
              <a:t>Exo</a:t>
            </a:r>
            <a:r>
              <a:rPr lang="en-US" sz="2400" b="1" i="1" dirty="0">
                <a:ln w="1905"/>
                <a:solidFill>
                  <a:srgbClr val="00B050"/>
                </a:solidFill>
                <a:effectLst>
                  <a:innerShdw blurRad="69850" dist="43180" dir="5400000">
                    <a:srgbClr val="000000">
                      <a:alpha val="65000"/>
                    </a:srgbClr>
                  </a:innerShdw>
                </a:effectLst>
                <a:latin typeface="Comic Sans MS" pitchFamily="66" charset="0"/>
                <a:ea typeface="Calibri"/>
                <a:cs typeface="Times New Roman"/>
              </a:rPr>
              <a:t> 23:16-17)</a:t>
            </a:r>
            <a:r>
              <a:rPr lang="en-US" sz="2800" b="1" i="1" dirty="0">
                <a:ln w="1905"/>
                <a:solidFill>
                  <a:srgbClr val="00B050"/>
                </a:solidFill>
                <a:effectLst>
                  <a:innerShdw blurRad="69850" dist="43180" dir="5400000">
                    <a:srgbClr val="000000">
                      <a:alpha val="65000"/>
                    </a:srgbClr>
                  </a:innerShdw>
                </a:effectLst>
                <a:latin typeface="Comic Sans MS" pitchFamily="66" charset="0"/>
                <a:ea typeface="Calibri"/>
                <a:cs typeface="Times New Roman"/>
              </a:rPr>
              <a:t> </a:t>
            </a:r>
            <a:r>
              <a:rPr lang="en-US" sz="2800" b="1" i="1" dirty="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t>before </a:t>
            </a:r>
            <a:r>
              <a:rPr lang="en-US" sz="2800" b="1" i="1" dirty="0">
                <a:ln w="1905"/>
                <a:solidFill>
                  <a:srgbClr val="00CCFF"/>
                </a:solidFill>
                <a:effectLst>
                  <a:innerShdw blurRad="69850" dist="43180" dir="5400000">
                    <a:srgbClr val="000000">
                      <a:alpha val="65000"/>
                    </a:srgbClr>
                  </a:innerShdw>
                </a:effectLst>
                <a:latin typeface="Comic Sans MS" pitchFamily="66" charset="0"/>
                <a:ea typeface="Calibri"/>
                <a:cs typeface="Times New Roman"/>
              </a:rPr>
              <a:t>Yahuah. </a:t>
            </a:r>
            <a:br>
              <a:rPr lang="en-US" sz="2800" b="1" i="1" dirty="0">
                <a:ln w="1905"/>
                <a:solidFill>
                  <a:srgbClr val="00CCFF"/>
                </a:solidFill>
                <a:effectLst>
                  <a:innerShdw blurRad="69850" dist="43180" dir="5400000">
                    <a:srgbClr val="000000">
                      <a:alpha val="65000"/>
                    </a:srgbClr>
                  </a:innerShdw>
                </a:effectLst>
                <a:latin typeface="Comic Sans MS" pitchFamily="66" charset="0"/>
                <a:ea typeface="Calibri"/>
                <a:cs typeface="Times New Roman"/>
              </a:rPr>
            </a:br>
            <a:r>
              <a:rPr lang="en-US" sz="2800" b="1" i="1" dirty="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t>It was here that </a:t>
            </a:r>
            <a:br>
              <a:rPr lang="en-US" sz="2800" b="1" i="1" dirty="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br>
            <a:r>
              <a:rPr lang="en-US" sz="2800" b="1" i="1" dirty="0">
                <a:ln w="1905">
                  <a:solidFill>
                    <a:sysClr val="windowText" lastClr="000000"/>
                  </a:solidFill>
                </a:ln>
                <a:solidFill>
                  <a:srgbClr val="00CCFF"/>
                </a:solidFill>
                <a:effectLst>
                  <a:innerShdw blurRad="69850" dist="43180" dir="5400000">
                    <a:srgbClr val="000000">
                      <a:alpha val="65000"/>
                    </a:srgbClr>
                  </a:innerShdw>
                </a:effectLst>
                <a:latin typeface="Comic Sans MS" pitchFamily="66" charset="0"/>
                <a:ea typeface="Calibri"/>
                <a:cs typeface="Times New Roman"/>
              </a:rPr>
              <a:t>Yahusha’s Sacrifice </a:t>
            </a:r>
            <a:r>
              <a:rPr lang="en-US" sz="2800" b="1" i="1" dirty="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t>was</a:t>
            </a:r>
            <a:br>
              <a:rPr lang="en-US" sz="2800" b="1" i="1" dirty="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br>
            <a:endParaRPr lang="en-US" sz="2800" b="1" i="1" dirty="0">
              <a:ln w="1905"/>
              <a:solidFill>
                <a:srgbClr val="FF3399"/>
              </a:solidFill>
              <a:effectLst>
                <a:innerShdw blurRad="69850" dist="43180" dir="5400000">
                  <a:srgbClr val="000000">
                    <a:alpha val="65000"/>
                  </a:srgbClr>
                </a:innerShdw>
              </a:effectLst>
              <a:latin typeface="Comic Sans MS" pitchFamily="66" charset="0"/>
              <a:ea typeface="Calibri"/>
              <a:cs typeface="Times New Roman"/>
            </a:endParaRPr>
          </a:p>
          <a:p>
            <a:pPr marL="0" marR="0" algn="ctr">
              <a:lnSpc>
                <a:spcPct val="115000"/>
              </a:lnSpc>
              <a:spcBef>
                <a:spcPts val="0"/>
              </a:spcBef>
              <a:spcAft>
                <a:spcPts val="1000"/>
              </a:spcAft>
            </a:pPr>
            <a:r>
              <a:rPr lang="en-US" sz="1200" b="1" dirty="0">
                <a:effectLst/>
                <a:latin typeface="Calibri"/>
                <a:ea typeface="Calibri"/>
                <a:cs typeface="Times New Roman"/>
              </a:rPr>
              <a:t> </a:t>
            </a:r>
          </a:p>
        </p:txBody>
      </p:sp>
      <p:sp>
        <p:nvSpPr>
          <p:cNvPr id="5" name="Rectangle 4"/>
          <p:cNvSpPr/>
          <p:nvPr/>
        </p:nvSpPr>
        <p:spPr>
          <a:xfrm>
            <a:off x="382466" y="5967901"/>
            <a:ext cx="58293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15000"/>
              </a:lnSpc>
              <a:spcAft>
                <a:spcPts val="1000"/>
              </a:spcAft>
            </a:pPr>
            <a:r>
              <a:rPr lang="en-US" sz="2800" b="1" i="1" dirty="0">
                <a:ln w="1905">
                  <a:solidFill>
                    <a:srgbClr val="00B0F0"/>
                  </a:solidFill>
                </a:ln>
                <a:solidFill>
                  <a:srgbClr val="FF3399"/>
                </a:solidFill>
                <a:effectLst>
                  <a:glow rad="342900">
                    <a:srgbClr val="FFFF00"/>
                  </a:glow>
                  <a:innerShdw blurRad="69850" dist="43180" dir="5400000">
                    <a:srgbClr val="000000">
                      <a:alpha val="65000"/>
                    </a:srgbClr>
                  </a:innerShdw>
                </a:effectLst>
                <a:latin typeface="Comic Sans MS" pitchFamily="66" charset="0"/>
                <a:ea typeface="Calibri"/>
                <a:cs typeface="Times New Roman"/>
              </a:rPr>
              <a:t>ACCEPTED AS – PERFECTION !</a:t>
            </a:r>
          </a:p>
        </p:txBody>
      </p:sp>
      <p:sp>
        <p:nvSpPr>
          <p:cNvPr id="9" name="Sun 8"/>
          <p:cNvSpPr/>
          <p:nvPr/>
        </p:nvSpPr>
        <p:spPr>
          <a:xfrm>
            <a:off x="8641422" y="76200"/>
            <a:ext cx="410478" cy="381000"/>
          </a:xfrm>
          <a:prstGeom prst="sun">
            <a:avLst/>
          </a:prstGeom>
          <a:solidFill>
            <a:schemeClr val="accent4">
              <a:lumMod val="60000"/>
              <a:lumOff val="4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a:p>
        </p:txBody>
      </p:sp>
    </p:spTree>
    <p:extLst>
      <p:ext uri="{BB962C8B-B14F-4D97-AF65-F5344CB8AC3E}">
        <p14:creationId xmlns:p14="http://schemas.microsoft.com/office/powerpoint/2010/main" val="36378079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30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279250" y="6492875"/>
            <a:ext cx="1828800" cy="365125"/>
          </a:xfrm>
        </p:spPr>
        <p:txBody>
          <a:bodyPr/>
          <a:lstStyle/>
          <a:p>
            <a:fld id="{5C014052-953B-4273-8F47-BF25327D5B24}" type="slidenum">
              <a:rPr lang="en-US" smtClean="0"/>
              <a:t>15</a:t>
            </a:fld>
            <a:endParaRPr lang="en-US"/>
          </a:p>
        </p:txBody>
      </p:sp>
      <p:sp>
        <p:nvSpPr>
          <p:cNvPr id="3" name="Title 1"/>
          <p:cNvSpPr txBox="1">
            <a:spLocks/>
          </p:cNvSpPr>
          <p:nvPr/>
        </p:nvSpPr>
        <p:spPr>
          <a:xfrm>
            <a:off x="325120" y="0"/>
            <a:ext cx="8514080" cy="14478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200" i="1" spc="300" dirty="0">
                <a:ln w="11430"/>
                <a:solidFill>
                  <a:srgbClr val="FF3399"/>
                </a:solidFill>
                <a:effectLst>
                  <a:outerShdw blurRad="76200" dist="50800" dir="5400000" algn="tl" rotWithShape="0">
                    <a:srgbClr val="000000">
                      <a:alpha val="65000"/>
                    </a:srgbClr>
                  </a:outerShdw>
                </a:effectLst>
                <a:latin typeface="Kristen ITC" pitchFamily="66" charset="0"/>
              </a:rPr>
              <a:t>What is contained in this </a:t>
            </a:r>
            <a:r>
              <a:rPr lang="en-US" sz="4200" i="1" spc="300" dirty="0">
                <a:ln w="11430"/>
                <a:solidFill>
                  <a:srgbClr val="FF3399"/>
                </a:solidFill>
                <a:effectLst>
                  <a:glow rad="127000">
                    <a:srgbClr val="00FF00"/>
                  </a:glow>
                  <a:outerShdw blurRad="76200" dist="50800" dir="5400000" algn="tl" rotWithShape="0">
                    <a:srgbClr val="000000">
                      <a:alpha val="65000"/>
                    </a:srgbClr>
                  </a:outerShdw>
                </a:effectLst>
                <a:latin typeface="Kristen ITC" pitchFamily="66" charset="0"/>
              </a:rPr>
              <a:t>LIFE</a:t>
            </a:r>
            <a:r>
              <a:rPr lang="en-US" sz="4200" i="1" spc="300" dirty="0">
                <a:ln w="11430"/>
                <a:solidFill>
                  <a:srgbClr val="FF3399"/>
                </a:solidFill>
                <a:effectLst>
                  <a:outerShdw blurRad="76200" dist="50800" dir="5400000" algn="tl" rotWithShape="0">
                    <a:srgbClr val="000000">
                      <a:alpha val="65000"/>
                    </a:srgbClr>
                  </a:outerShdw>
                </a:effectLst>
                <a:latin typeface="Kristen ITC" pitchFamily="66" charset="0"/>
              </a:rPr>
              <a:t> support system?</a:t>
            </a:r>
            <a:endParaRPr lang="en-US" sz="4200" i="1" spc="300" dirty="0">
              <a:ln w="11430"/>
              <a:solidFill>
                <a:srgbClr val="7030A0"/>
              </a:solidFill>
              <a:effectLst>
                <a:glow rad="203200">
                  <a:srgbClr val="00CCFF"/>
                </a:glow>
                <a:outerShdw blurRad="76200" dist="50800" dir="5400000" algn="tl" rotWithShape="0">
                  <a:srgbClr val="000000">
                    <a:alpha val="65000"/>
                  </a:srgbClr>
                </a:outerShdw>
              </a:effectLst>
              <a:latin typeface="Kristen ITC" pitchFamily="66" charset="0"/>
            </a:endParaRPr>
          </a:p>
        </p:txBody>
      </p:sp>
      <p:pic>
        <p:nvPicPr>
          <p:cNvPr id="7" name="Picture 2" descr="C:\Users\Rae\Desktop\SKELETON.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3226" y="1066800"/>
            <a:ext cx="2060774" cy="5791200"/>
          </a:xfrm>
          <a:prstGeom prst="rect">
            <a:avLst/>
          </a:prstGeom>
          <a:noFill/>
          <a:effectLst>
            <a:softEdge rad="266700"/>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44736" y="1371600"/>
            <a:ext cx="7010400" cy="5334000"/>
          </a:xfrm>
          <a:prstGeom prst="rect">
            <a:avLst/>
          </a:prstGeom>
          <a:solidFill>
            <a:srgbClr val="EDE2F6"/>
          </a:solidFill>
          <a:ln w="25400" cap="flat" cmpd="sng" algn="ctr">
            <a:solidFill>
              <a:srgbClr val="7030A0"/>
            </a:solidFill>
            <a:prstDash val="solid"/>
          </a:ln>
          <a:effectLst/>
          <a:scene3d>
            <a:camera prst="orthographicFront"/>
            <a:lightRig rig="threePt" dir="t"/>
          </a:scene3d>
          <a:sp3d>
            <a:bevelT w="114300" prst="artDeco"/>
          </a:sp3d>
        </p:spPr>
        <p:txBody>
          <a:bodyPr rot="0" spcFirstLastPara="0" vert="horz" wrap="square" lIns="91440" tIns="45720" rIns="91440" bIns="45720" numCol="1" spcCol="0" rtlCol="0" fromWordArt="0" anchor="ctr" anchorCtr="0" forceAA="0" compatLnSpc="1">
            <a:prstTxWarp prst="textNoShape">
              <a:avLst/>
            </a:prstTxWarp>
            <a:noAutofit/>
            <a:sp3d extrusionH="57150">
              <a:bevelT w="38100" h="38100"/>
            </a:sp3d>
          </a:bodyPr>
          <a:lstStyle/>
          <a:p>
            <a:pPr marL="0" marR="0" algn="ctr">
              <a:lnSpc>
                <a:spcPct val="115000"/>
              </a:lnSpc>
              <a:spcBef>
                <a:spcPts val="0"/>
              </a:spcBef>
              <a:spcAft>
                <a:spcPts val="1000"/>
              </a:spcAft>
            </a:pPr>
            <a:r>
              <a:rPr lang="en-US" sz="2800" b="1" i="1" dirty="0">
                <a:ln w="1905"/>
                <a:solidFill>
                  <a:schemeClr val="tx1">
                    <a:lumMod val="65000"/>
                    <a:lumOff val="35000"/>
                  </a:schemeClr>
                </a:solidFill>
                <a:effectLst>
                  <a:innerShdw blurRad="69850" dist="43180" dir="5400000">
                    <a:srgbClr val="000000">
                      <a:alpha val="65000"/>
                    </a:srgbClr>
                  </a:innerShdw>
                </a:effectLst>
                <a:latin typeface="Comic Sans MS" pitchFamily="66" charset="0"/>
                <a:ea typeface="Calibri"/>
                <a:cs typeface="Times New Roman"/>
              </a:rPr>
              <a:t>… </a:t>
            </a:r>
            <a:r>
              <a:rPr lang="en-US" sz="2800" b="1" i="1" u="sng" dirty="0">
                <a:ln w="1905"/>
                <a:solidFill>
                  <a:schemeClr val="tx1">
                    <a:lumMod val="65000"/>
                    <a:lumOff val="35000"/>
                  </a:schemeClr>
                </a:solidFill>
                <a:effectLst>
                  <a:innerShdw blurRad="69850" dist="43180" dir="5400000">
                    <a:srgbClr val="000000">
                      <a:alpha val="65000"/>
                    </a:srgbClr>
                  </a:innerShdw>
                </a:effectLst>
                <a:latin typeface="Comic Sans MS" pitchFamily="66" charset="0"/>
                <a:ea typeface="Calibri"/>
                <a:cs typeface="Times New Roman"/>
              </a:rPr>
              <a:t>Until</a:t>
            </a:r>
            <a:r>
              <a:rPr lang="en-US" sz="2800" b="1" i="1" dirty="0">
                <a:ln w="1905"/>
                <a:solidFill>
                  <a:schemeClr val="tx1">
                    <a:lumMod val="65000"/>
                    <a:lumOff val="35000"/>
                  </a:schemeClr>
                </a:solidFill>
                <a:effectLst>
                  <a:innerShdw blurRad="69850" dist="43180" dir="5400000">
                    <a:srgbClr val="000000">
                      <a:alpha val="65000"/>
                    </a:srgbClr>
                  </a:innerShdw>
                </a:effectLst>
                <a:latin typeface="Comic Sans MS" pitchFamily="66" charset="0"/>
                <a:ea typeface="Calibri"/>
                <a:cs typeface="Times New Roman"/>
              </a:rPr>
              <a:t> </a:t>
            </a:r>
            <a:r>
              <a:rPr lang="en-US" sz="2800" b="1" i="1" dirty="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t>- </a:t>
            </a:r>
            <a:r>
              <a:rPr lang="en-US" sz="3600" b="1" i="1" dirty="0">
                <a:ln w="1905">
                  <a:solidFill>
                    <a:sysClr val="windowText" lastClr="000000"/>
                  </a:solidFill>
                </a:ln>
                <a:solidFill>
                  <a:srgbClr val="00CCFF"/>
                </a:solidFill>
                <a:effectLst>
                  <a:glow rad="127000">
                    <a:srgbClr val="00FF00"/>
                  </a:glow>
                  <a:innerShdw blurRad="69850" dist="43180" dir="5400000">
                    <a:srgbClr val="000000">
                      <a:alpha val="65000"/>
                    </a:srgbClr>
                  </a:innerShdw>
                </a:effectLst>
                <a:latin typeface="Comic Sans MS" pitchFamily="66" charset="0"/>
                <a:ea typeface="Calibri"/>
                <a:cs typeface="Times New Roman"/>
              </a:rPr>
              <a:t>EH-TZEM</a:t>
            </a:r>
            <a:r>
              <a:rPr lang="en-US" sz="2800" b="1" i="1" dirty="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t> – </a:t>
            </a:r>
            <a:r>
              <a:rPr lang="en-US" sz="2800" b="1" i="1" u="sng" dirty="0">
                <a:ln w="1905"/>
                <a:solidFill>
                  <a:schemeClr val="tx1">
                    <a:lumMod val="65000"/>
                    <a:lumOff val="35000"/>
                  </a:schemeClr>
                </a:solidFill>
                <a:effectLst>
                  <a:innerShdw blurRad="69850" dist="43180" dir="5400000">
                    <a:srgbClr val="000000">
                      <a:alpha val="65000"/>
                    </a:srgbClr>
                  </a:innerShdw>
                </a:effectLst>
                <a:latin typeface="Comic Sans MS" pitchFamily="66" charset="0"/>
                <a:ea typeface="Calibri"/>
                <a:cs typeface="Times New Roman"/>
              </a:rPr>
              <a:t>Da</a:t>
            </a:r>
            <a:r>
              <a:rPr lang="en-US" sz="2800" b="1" i="1" dirty="0">
                <a:ln w="1905"/>
                <a:solidFill>
                  <a:schemeClr val="tx1">
                    <a:lumMod val="65000"/>
                    <a:lumOff val="35000"/>
                  </a:schemeClr>
                </a:solidFill>
                <a:effectLst>
                  <a:innerShdw blurRad="69850" dist="43180" dir="5400000">
                    <a:srgbClr val="000000">
                      <a:alpha val="65000"/>
                    </a:srgbClr>
                  </a:innerShdw>
                </a:effectLst>
                <a:latin typeface="Comic Sans MS" pitchFamily="66" charset="0"/>
                <a:ea typeface="Calibri"/>
                <a:cs typeface="Times New Roman"/>
              </a:rPr>
              <a:t>y,</a:t>
            </a:r>
            <a:r>
              <a:rPr lang="en-US" sz="2800" b="1" i="1" dirty="0">
                <a:ln w="1905"/>
                <a:effectLst>
                  <a:innerShdw blurRad="69850" dist="43180" dir="5400000">
                    <a:srgbClr val="000000">
                      <a:alpha val="65000"/>
                    </a:srgbClr>
                  </a:innerShdw>
                </a:effectLst>
                <a:latin typeface="Comic Sans MS" pitchFamily="66" charset="0"/>
                <a:ea typeface="Calibri"/>
                <a:cs typeface="Times New Roman"/>
              </a:rPr>
              <a:t/>
            </a:r>
            <a:br>
              <a:rPr lang="en-US" sz="2800" b="1" i="1" dirty="0">
                <a:ln w="1905"/>
                <a:effectLst>
                  <a:innerShdw blurRad="69850" dist="43180" dir="5400000">
                    <a:srgbClr val="000000">
                      <a:alpha val="65000"/>
                    </a:srgbClr>
                  </a:innerShdw>
                </a:effectLst>
                <a:latin typeface="Comic Sans MS" pitchFamily="66" charset="0"/>
                <a:ea typeface="Calibri"/>
                <a:cs typeface="Times New Roman"/>
              </a:rPr>
            </a:br>
            <a:r>
              <a:rPr lang="en-US" sz="2800" b="1" i="1" dirty="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t> </a:t>
            </a:r>
            <a:br>
              <a:rPr lang="en-US" sz="2800" b="1" i="1" dirty="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br>
            <a:endParaRPr lang="en-US" sz="2800" b="1" i="1" dirty="0">
              <a:ln w="1905"/>
              <a:solidFill>
                <a:srgbClr val="FF3399"/>
              </a:solidFill>
              <a:effectLst>
                <a:innerShdw blurRad="69850" dist="43180" dir="5400000">
                  <a:srgbClr val="000000">
                    <a:alpha val="65000"/>
                  </a:srgbClr>
                </a:innerShdw>
              </a:effectLst>
              <a:latin typeface="Comic Sans MS" pitchFamily="66" charset="0"/>
              <a:ea typeface="Calibri"/>
              <a:cs typeface="Times New Roman"/>
            </a:endParaRPr>
          </a:p>
          <a:p>
            <a:pPr marL="0" marR="0" algn="ctr">
              <a:lnSpc>
                <a:spcPct val="115000"/>
              </a:lnSpc>
              <a:spcBef>
                <a:spcPts val="0"/>
              </a:spcBef>
              <a:spcAft>
                <a:spcPts val="1000"/>
              </a:spcAft>
            </a:pPr>
            <a:endParaRPr lang="en-US" sz="2800" b="1" i="1" dirty="0">
              <a:ln w="1905"/>
              <a:solidFill>
                <a:srgbClr val="FF3399"/>
              </a:solidFill>
              <a:effectLst>
                <a:innerShdw blurRad="69850" dist="43180" dir="5400000">
                  <a:srgbClr val="000000">
                    <a:alpha val="65000"/>
                  </a:srgbClr>
                </a:innerShdw>
              </a:effectLst>
              <a:latin typeface="Comic Sans MS" pitchFamily="66" charset="0"/>
              <a:ea typeface="Calibri"/>
              <a:cs typeface="Times New Roman"/>
            </a:endParaRPr>
          </a:p>
          <a:p>
            <a:pPr marL="0" marR="0" algn="ctr">
              <a:lnSpc>
                <a:spcPct val="115000"/>
              </a:lnSpc>
              <a:spcBef>
                <a:spcPts val="0"/>
              </a:spcBef>
              <a:spcAft>
                <a:spcPts val="1000"/>
              </a:spcAft>
            </a:pPr>
            <a:r>
              <a:rPr lang="en-US" sz="2800" b="1" i="1" dirty="0">
                <a:ln w="1905"/>
                <a:solidFill>
                  <a:srgbClr val="0000FF"/>
                </a:solidFill>
                <a:effectLst>
                  <a:innerShdw blurRad="69850" dist="43180" dir="5400000">
                    <a:srgbClr val="000000">
                      <a:alpha val="65000"/>
                    </a:srgbClr>
                  </a:innerShdw>
                </a:effectLst>
                <a:latin typeface="Comic Sans MS" pitchFamily="66" charset="0"/>
                <a:ea typeface="Calibri"/>
                <a:cs typeface="Times New Roman"/>
              </a:rPr>
              <a:t> </a:t>
            </a:r>
            <a:br>
              <a:rPr lang="en-US" sz="2800" b="1" i="1" dirty="0">
                <a:ln w="1905"/>
                <a:solidFill>
                  <a:srgbClr val="0000FF"/>
                </a:solidFill>
                <a:effectLst>
                  <a:innerShdw blurRad="69850" dist="43180" dir="5400000">
                    <a:srgbClr val="000000">
                      <a:alpha val="65000"/>
                    </a:srgbClr>
                  </a:innerShdw>
                </a:effectLst>
                <a:latin typeface="Comic Sans MS" pitchFamily="66" charset="0"/>
                <a:ea typeface="Calibri"/>
                <a:cs typeface="Times New Roman"/>
              </a:rPr>
            </a:br>
            <a:endParaRPr lang="en-US" sz="2800" b="1" i="1" dirty="0">
              <a:ln w="1905"/>
              <a:solidFill>
                <a:srgbClr val="0000FF"/>
              </a:solidFill>
              <a:effectLst>
                <a:innerShdw blurRad="69850" dist="43180" dir="5400000">
                  <a:srgbClr val="000000">
                    <a:alpha val="65000"/>
                  </a:srgbClr>
                </a:innerShdw>
              </a:effectLst>
              <a:latin typeface="Comic Sans MS" pitchFamily="66" charset="0"/>
              <a:ea typeface="Calibri"/>
              <a:cs typeface="Times New Roman"/>
            </a:endParaRPr>
          </a:p>
          <a:p>
            <a:pPr marL="0" marR="0" algn="ctr">
              <a:lnSpc>
                <a:spcPct val="115000"/>
              </a:lnSpc>
              <a:spcBef>
                <a:spcPts val="0"/>
              </a:spcBef>
              <a:spcAft>
                <a:spcPts val="1000"/>
              </a:spcAft>
            </a:pPr>
            <a:r>
              <a:rPr lang="en-US" sz="2800" b="1" i="1" dirty="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t/>
            </a:r>
            <a:br>
              <a:rPr lang="en-US" sz="2800" b="1" i="1" dirty="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br>
            <a:endParaRPr lang="en-US" sz="2800" b="1" i="1" dirty="0">
              <a:ln w="1905"/>
              <a:solidFill>
                <a:srgbClr val="FF3399"/>
              </a:solidFill>
              <a:effectLst>
                <a:innerShdw blurRad="69850" dist="43180" dir="5400000">
                  <a:srgbClr val="000000">
                    <a:alpha val="65000"/>
                  </a:srgbClr>
                </a:innerShdw>
              </a:effectLst>
              <a:latin typeface="Comic Sans MS" pitchFamily="66" charset="0"/>
              <a:ea typeface="Calibri"/>
              <a:cs typeface="Times New Roman"/>
            </a:endParaRPr>
          </a:p>
          <a:p>
            <a:pPr marL="0" marR="0" algn="ctr">
              <a:lnSpc>
                <a:spcPct val="115000"/>
              </a:lnSpc>
              <a:spcBef>
                <a:spcPts val="0"/>
              </a:spcBef>
              <a:spcAft>
                <a:spcPts val="1000"/>
              </a:spcAft>
            </a:pPr>
            <a:r>
              <a:rPr lang="en-US" sz="2800" b="1" i="1" dirty="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t/>
            </a:r>
            <a:br>
              <a:rPr lang="en-US" sz="2800" b="1" i="1" dirty="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br>
            <a:r>
              <a:rPr lang="en-US" sz="1200" b="1" dirty="0">
                <a:effectLst/>
                <a:latin typeface="Calibri"/>
                <a:ea typeface="Calibri"/>
                <a:cs typeface="Times New Roman"/>
              </a:rPr>
              <a:t> </a:t>
            </a:r>
          </a:p>
        </p:txBody>
      </p:sp>
      <p:sp>
        <p:nvSpPr>
          <p:cNvPr id="4" name="Rectangle 3"/>
          <p:cNvSpPr/>
          <p:nvPr/>
        </p:nvSpPr>
        <p:spPr>
          <a:xfrm>
            <a:off x="324223" y="3962400"/>
            <a:ext cx="6897744"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US" sz="2800" b="1" i="1" dirty="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t>This event was </a:t>
            </a:r>
            <a:r>
              <a:rPr lang="en-US" sz="2800" b="1" i="1" u="sng" dirty="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t>THE</a:t>
            </a:r>
            <a:r>
              <a:rPr lang="en-US" sz="2800" b="1" i="1" dirty="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t> </a:t>
            </a:r>
            <a:r>
              <a:rPr lang="en-US" sz="2800" b="1" i="1" u="sng" dirty="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t>EMBODIMENT</a:t>
            </a:r>
            <a:r>
              <a:rPr lang="en-US" sz="2800" b="1" i="1" dirty="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t>, </a:t>
            </a:r>
            <a:br>
              <a:rPr lang="en-US" sz="2800" b="1" i="1" dirty="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br>
            <a:r>
              <a:rPr lang="en-US" sz="2800" b="1" i="1" u="sng" dirty="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t>THE</a:t>
            </a:r>
            <a:r>
              <a:rPr lang="en-US" sz="2800" b="1" i="1" dirty="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t> – </a:t>
            </a:r>
            <a:r>
              <a:rPr lang="en-US" sz="2800" b="1" i="1" dirty="0">
                <a:ln w="1905"/>
                <a:solidFill>
                  <a:schemeClr val="tx1">
                    <a:lumMod val="65000"/>
                    <a:lumOff val="35000"/>
                  </a:schemeClr>
                </a:solidFill>
                <a:effectLst>
                  <a:glow rad="127000">
                    <a:srgbClr val="FFFF00"/>
                  </a:glow>
                  <a:innerShdw blurRad="69850" dist="43180" dir="5400000">
                    <a:srgbClr val="000000">
                      <a:alpha val="65000"/>
                    </a:srgbClr>
                  </a:innerShdw>
                </a:effectLst>
                <a:latin typeface="Comic Sans MS" pitchFamily="66" charset="0"/>
                <a:ea typeface="Calibri"/>
                <a:cs typeface="Times New Roman"/>
              </a:rPr>
              <a:t>SKELETAL</a:t>
            </a:r>
            <a:r>
              <a:rPr lang="en-US" sz="2800" b="1" i="1" dirty="0">
                <a:ln w="1905"/>
                <a:solidFill>
                  <a:prstClr val="black"/>
                </a:solidFill>
                <a:effectLst>
                  <a:glow rad="127000">
                    <a:srgbClr val="FFFF00"/>
                  </a:glow>
                  <a:innerShdw blurRad="69850" dist="43180" dir="5400000">
                    <a:srgbClr val="000000">
                      <a:alpha val="65000"/>
                    </a:srgbClr>
                  </a:innerShdw>
                </a:effectLst>
                <a:latin typeface="Comic Sans MS" pitchFamily="66" charset="0"/>
                <a:ea typeface="Calibri"/>
                <a:cs typeface="Times New Roman"/>
              </a:rPr>
              <a:t> </a:t>
            </a:r>
            <a:r>
              <a:rPr lang="en-US" sz="2800" b="1" i="1" u="sng" dirty="0">
                <a:ln w="1905"/>
                <a:solidFill>
                  <a:schemeClr val="tx1">
                    <a:lumMod val="65000"/>
                    <a:lumOff val="35000"/>
                  </a:schemeClr>
                </a:solidFill>
                <a:effectLst>
                  <a:glow rad="127000">
                    <a:srgbClr val="FFFF00"/>
                  </a:glow>
                  <a:innerShdw blurRad="69850" dist="43180" dir="5400000">
                    <a:srgbClr val="000000">
                      <a:alpha val="65000"/>
                    </a:srgbClr>
                  </a:innerShdw>
                </a:effectLst>
                <a:latin typeface="Comic Sans MS" pitchFamily="66" charset="0"/>
                <a:ea typeface="Calibri"/>
                <a:cs typeface="Times New Roman"/>
              </a:rPr>
              <a:t>BONE</a:t>
            </a:r>
            <a:r>
              <a:rPr lang="en-US" sz="2800" b="1" i="1" dirty="0">
                <a:ln w="1905"/>
                <a:solidFill>
                  <a:schemeClr val="tx1">
                    <a:lumMod val="65000"/>
                    <a:lumOff val="35000"/>
                  </a:schemeClr>
                </a:solidFill>
                <a:effectLst>
                  <a:glow rad="127000">
                    <a:srgbClr val="FFFF00"/>
                  </a:glow>
                  <a:innerShdw blurRad="69850" dist="43180" dir="5400000">
                    <a:srgbClr val="000000">
                      <a:alpha val="65000"/>
                    </a:srgbClr>
                  </a:innerShdw>
                </a:effectLst>
                <a:latin typeface="Comic Sans MS" pitchFamily="66" charset="0"/>
                <a:ea typeface="Calibri"/>
                <a:cs typeface="Times New Roman"/>
              </a:rPr>
              <a:t> STRUCTURE; </a:t>
            </a:r>
            <a:endParaRPr lang="en-CA" dirty="0">
              <a:solidFill>
                <a:schemeClr val="tx1">
                  <a:lumMod val="65000"/>
                  <a:lumOff val="35000"/>
                </a:schemeClr>
              </a:solidFill>
            </a:endParaRPr>
          </a:p>
        </p:txBody>
      </p:sp>
      <p:sp>
        <p:nvSpPr>
          <p:cNvPr id="5" name="Rectangle 4"/>
          <p:cNvSpPr/>
          <p:nvPr/>
        </p:nvSpPr>
        <p:spPr>
          <a:xfrm>
            <a:off x="838200" y="4679576"/>
            <a:ext cx="5867400" cy="88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US" sz="2800" b="1" i="1" dirty="0">
                <a:ln w="1905"/>
                <a:solidFill>
                  <a:schemeClr val="tx1">
                    <a:lumMod val="65000"/>
                    <a:lumOff val="35000"/>
                  </a:schemeClr>
                </a:solidFill>
                <a:effectLst>
                  <a:innerShdw blurRad="69850" dist="43180" dir="5400000">
                    <a:srgbClr val="000000">
                      <a:alpha val="65000"/>
                    </a:srgbClr>
                  </a:innerShdw>
                </a:effectLst>
                <a:latin typeface="Comic Sans MS" pitchFamily="66" charset="0"/>
                <a:ea typeface="Calibri"/>
                <a:cs typeface="Times New Roman"/>
              </a:rPr>
              <a:t>which was, </a:t>
            </a:r>
            <a:r>
              <a:rPr lang="en-US" sz="2800" b="1" i="1" u="sng" dirty="0">
                <a:ln w="1905"/>
                <a:solidFill>
                  <a:schemeClr val="tx1">
                    <a:lumMod val="65000"/>
                    <a:lumOff val="35000"/>
                  </a:schemeClr>
                </a:solidFill>
                <a:effectLst>
                  <a:innerShdw blurRad="69850" dist="43180" dir="5400000">
                    <a:srgbClr val="000000">
                      <a:alpha val="65000"/>
                    </a:srgbClr>
                  </a:innerShdw>
                </a:effectLst>
                <a:latin typeface="Comic Sans MS" pitchFamily="66" charset="0"/>
                <a:ea typeface="Calibri"/>
                <a:cs typeface="Times New Roman"/>
              </a:rPr>
              <a:t>and still is</a:t>
            </a:r>
            <a:r>
              <a:rPr lang="en-US" sz="2800" b="1" i="1" dirty="0">
                <a:ln w="1905"/>
                <a:solidFill>
                  <a:schemeClr val="tx1">
                    <a:lumMod val="65000"/>
                    <a:lumOff val="35000"/>
                  </a:schemeClr>
                </a:solidFill>
                <a:effectLst>
                  <a:innerShdw blurRad="69850" dist="43180" dir="5400000">
                    <a:srgbClr val="000000">
                      <a:alpha val="65000"/>
                    </a:srgbClr>
                  </a:innerShdw>
                </a:effectLst>
                <a:latin typeface="Comic Sans MS" pitchFamily="66" charset="0"/>
                <a:ea typeface="Calibri"/>
                <a:cs typeface="Times New Roman"/>
              </a:rPr>
              <a:t>, </a:t>
            </a:r>
            <a:r>
              <a:rPr lang="en-US" sz="2800" b="1" i="1" dirty="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t/>
            </a:r>
            <a:br>
              <a:rPr lang="en-US" sz="2800" b="1" i="1" dirty="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br>
            <a:r>
              <a:rPr lang="en-US" sz="2800" b="1" i="1" dirty="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t>the quintessential </a:t>
            </a:r>
            <a:endParaRPr lang="en-CA" dirty="0"/>
          </a:p>
        </p:txBody>
      </p:sp>
      <p:sp>
        <p:nvSpPr>
          <p:cNvPr id="6" name="Rectangle 5"/>
          <p:cNvSpPr/>
          <p:nvPr/>
        </p:nvSpPr>
        <p:spPr>
          <a:xfrm>
            <a:off x="637540" y="5562600"/>
            <a:ext cx="6172200" cy="11281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lvl="0" algn="ctr">
              <a:lnSpc>
                <a:spcPct val="115000"/>
              </a:lnSpc>
              <a:spcAft>
                <a:spcPts val="1000"/>
              </a:spcAft>
            </a:pPr>
            <a:r>
              <a:rPr lang="en-US" sz="2800" b="1" i="1" dirty="0">
                <a:ln w="1905">
                  <a:solidFill>
                    <a:srgbClr val="0000FF"/>
                  </a:solidFill>
                </a:ln>
                <a:solidFill>
                  <a:srgbClr val="FF3399"/>
                </a:solidFill>
                <a:effectLst>
                  <a:glow rad="127000">
                    <a:srgbClr val="00FF00"/>
                  </a:glow>
                  <a:innerShdw blurRad="69850" dist="43180" dir="5400000">
                    <a:srgbClr val="000000">
                      <a:alpha val="65000"/>
                    </a:srgbClr>
                  </a:innerShdw>
                </a:effectLst>
                <a:latin typeface="Comic Sans MS" pitchFamily="66" charset="0"/>
                <a:ea typeface="Calibri"/>
                <a:cs typeface="Times New Roman"/>
              </a:rPr>
              <a:t>SUBSTANCE </a:t>
            </a:r>
            <a:r>
              <a:rPr lang="en-US" sz="2800" b="1" i="1" dirty="0">
                <a:ln w="1905">
                  <a:noFill/>
                </a:ln>
                <a:solidFill>
                  <a:srgbClr val="FF3399"/>
                </a:solidFill>
                <a:effectLst>
                  <a:innerShdw blurRad="69850" dist="43180" dir="5400000">
                    <a:srgbClr val="000000">
                      <a:alpha val="65000"/>
                    </a:srgbClr>
                  </a:innerShdw>
                </a:effectLst>
                <a:latin typeface="Comic Sans MS" pitchFamily="66" charset="0"/>
                <a:ea typeface="Calibri"/>
                <a:cs typeface="Times New Roman"/>
              </a:rPr>
              <a:t>AND</a:t>
            </a:r>
            <a:r>
              <a:rPr lang="en-US" sz="2800" b="1" i="1" dirty="0">
                <a:ln w="1905">
                  <a:solidFill>
                    <a:srgbClr val="0000FF"/>
                  </a:solidFill>
                </a:ln>
                <a:solidFill>
                  <a:srgbClr val="FF3399"/>
                </a:solidFill>
                <a:effectLst>
                  <a:glow rad="127000">
                    <a:srgbClr val="00FF00"/>
                  </a:glow>
                  <a:innerShdw blurRad="69850" dist="43180" dir="5400000">
                    <a:srgbClr val="000000">
                      <a:alpha val="65000"/>
                    </a:srgbClr>
                  </a:innerShdw>
                </a:effectLst>
                <a:latin typeface="Comic Sans MS" pitchFamily="66" charset="0"/>
                <a:ea typeface="Calibri"/>
                <a:cs typeface="Times New Roman"/>
              </a:rPr>
              <a:t> ESSENCE</a:t>
            </a:r>
            <a:r>
              <a:rPr lang="en-US" sz="2800" b="1" i="1" dirty="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t> </a:t>
            </a:r>
            <a:br>
              <a:rPr lang="en-US" sz="2800" b="1" i="1" dirty="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br>
            <a:r>
              <a:rPr lang="en-US" sz="2800" b="1" i="1" dirty="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t>of our </a:t>
            </a:r>
            <a:r>
              <a:rPr lang="en-US" sz="4000" b="1" i="1" dirty="0">
                <a:ln w="1905">
                  <a:solidFill>
                    <a:prstClr val="black"/>
                  </a:solidFill>
                </a:ln>
                <a:solidFill>
                  <a:srgbClr val="FF3399"/>
                </a:solidFill>
                <a:effectLst>
                  <a:glow rad="127000">
                    <a:srgbClr val="00CCFF"/>
                  </a:glow>
                  <a:innerShdw blurRad="69850" dist="43180" dir="5400000">
                    <a:srgbClr val="000000">
                      <a:alpha val="65000"/>
                    </a:srgbClr>
                  </a:innerShdw>
                </a:effectLst>
                <a:latin typeface="Comic Sans MS" pitchFamily="66" charset="0"/>
                <a:ea typeface="Calibri"/>
                <a:cs typeface="Times New Roman"/>
              </a:rPr>
              <a:t>Salvation! </a:t>
            </a:r>
            <a:r>
              <a:rPr lang="en-US" sz="1200" b="1" dirty="0">
                <a:solidFill>
                  <a:prstClr val="black"/>
                </a:solidFill>
                <a:latin typeface="Calibri"/>
                <a:ea typeface="Calibri"/>
                <a:cs typeface="Times New Roman"/>
              </a:rPr>
              <a:t> </a:t>
            </a:r>
          </a:p>
        </p:txBody>
      </p:sp>
      <p:sp>
        <p:nvSpPr>
          <p:cNvPr id="12" name="Rectangle 11"/>
          <p:cNvSpPr/>
          <p:nvPr/>
        </p:nvSpPr>
        <p:spPr>
          <a:xfrm>
            <a:off x="244736" y="2133600"/>
            <a:ext cx="7010400" cy="15165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lvl="0" algn="ctr">
              <a:lnSpc>
                <a:spcPct val="115000"/>
              </a:lnSpc>
              <a:spcAft>
                <a:spcPts val="1000"/>
              </a:spcAft>
            </a:pPr>
            <a:r>
              <a:rPr lang="en-US" sz="2800" b="1" i="1" dirty="0">
                <a:ln w="1905"/>
                <a:solidFill>
                  <a:srgbClr val="0000FF"/>
                </a:solidFill>
                <a:effectLst>
                  <a:innerShdw blurRad="69850" dist="43180" dir="5400000">
                    <a:srgbClr val="000000">
                      <a:alpha val="65000"/>
                    </a:srgbClr>
                  </a:innerShdw>
                </a:effectLst>
                <a:latin typeface="Comic Sans MS" pitchFamily="66" charset="0"/>
                <a:ea typeface="Calibri"/>
                <a:cs typeface="Times New Roman"/>
              </a:rPr>
              <a:t>when the Wave Sheaf/First Fruit </a:t>
            </a:r>
            <a:r>
              <a:rPr lang="en-US" sz="2600" b="1" i="1" dirty="0">
                <a:ln w="1905"/>
                <a:solidFill>
                  <a:srgbClr val="0000FF"/>
                </a:solidFill>
                <a:effectLst>
                  <a:innerShdw blurRad="69850" dist="43180" dir="5400000">
                    <a:srgbClr val="000000">
                      <a:alpha val="65000"/>
                    </a:srgbClr>
                  </a:innerShdw>
                </a:effectLst>
                <a:latin typeface="Comic Sans MS" pitchFamily="66" charset="0"/>
                <a:ea typeface="Calibri"/>
                <a:cs typeface="Times New Roman"/>
              </a:rPr>
              <a:t>Presentation &amp; </a:t>
            </a:r>
            <a:r>
              <a:rPr lang="en-US" sz="2600" b="1" i="1" u="sng" dirty="0">
                <a:ln w="1905"/>
                <a:solidFill>
                  <a:srgbClr val="0000FF"/>
                </a:solidFill>
                <a:effectLst>
                  <a:innerShdw blurRad="69850" dist="43180" dir="5400000">
                    <a:srgbClr val="000000">
                      <a:alpha val="65000"/>
                    </a:srgbClr>
                  </a:innerShdw>
                </a:effectLst>
                <a:latin typeface="Comic Sans MS" pitchFamily="66" charset="0"/>
                <a:ea typeface="Calibri"/>
                <a:cs typeface="Times New Roman"/>
              </a:rPr>
              <a:t>ACCEPTANCE</a:t>
            </a:r>
            <a:r>
              <a:rPr lang="en-US" sz="2600" b="1" i="1" dirty="0">
                <a:ln w="1905"/>
                <a:solidFill>
                  <a:srgbClr val="0000FF"/>
                </a:solidFill>
                <a:effectLst>
                  <a:innerShdw blurRad="69850" dist="43180" dir="5400000">
                    <a:srgbClr val="000000">
                      <a:alpha val="65000"/>
                    </a:srgbClr>
                  </a:innerShdw>
                </a:effectLst>
                <a:latin typeface="Comic Sans MS" pitchFamily="66" charset="0"/>
                <a:ea typeface="Calibri"/>
                <a:cs typeface="Times New Roman"/>
              </a:rPr>
              <a:t>;</a:t>
            </a:r>
            <a:r>
              <a:rPr lang="en-US" sz="2600" b="1" i="1" dirty="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t> </a:t>
            </a:r>
            <a:br>
              <a:rPr lang="en-US" sz="2600" b="1" i="1" dirty="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br>
            <a:r>
              <a:rPr lang="en-US" sz="2800" b="1" i="1" dirty="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t>was </a:t>
            </a:r>
            <a:r>
              <a:rPr lang="en-US" sz="2800" b="1" i="1" u="sng" dirty="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t>fulfilled before</a:t>
            </a:r>
            <a:r>
              <a:rPr lang="en-US" sz="2800" b="1" i="1" dirty="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t> </a:t>
            </a:r>
            <a:r>
              <a:rPr lang="en-US" sz="2800" b="1" i="1" u="sng" dirty="0">
                <a:ln w="1905"/>
                <a:solidFill>
                  <a:srgbClr val="0000FF"/>
                </a:solidFill>
                <a:effectLst>
                  <a:innerShdw blurRad="69850" dist="43180" dir="5400000">
                    <a:srgbClr val="000000">
                      <a:alpha val="65000"/>
                    </a:srgbClr>
                  </a:innerShdw>
                </a:effectLst>
                <a:latin typeface="Comic Sans MS" pitchFamily="66" charset="0"/>
                <a:ea typeface="Calibri"/>
                <a:cs typeface="Times New Roman"/>
              </a:rPr>
              <a:t>Yahuah</a:t>
            </a:r>
            <a:r>
              <a:rPr lang="en-US" sz="2800" b="1" i="1" dirty="0">
                <a:ln w="1905"/>
                <a:solidFill>
                  <a:srgbClr val="0000FF"/>
                </a:solidFill>
                <a:effectLst>
                  <a:innerShdw blurRad="69850" dist="43180" dir="5400000">
                    <a:srgbClr val="000000">
                      <a:alpha val="65000"/>
                    </a:srgbClr>
                  </a:innerShdw>
                </a:effectLst>
                <a:latin typeface="Comic Sans MS" pitchFamily="66" charset="0"/>
                <a:ea typeface="Calibri"/>
                <a:cs typeface="Times New Roman"/>
              </a:rPr>
              <a:t> – </a:t>
            </a:r>
            <a:br>
              <a:rPr lang="en-US" sz="2800" b="1" i="1" dirty="0">
                <a:ln w="1905"/>
                <a:solidFill>
                  <a:srgbClr val="0000FF"/>
                </a:solidFill>
                <a:effectLst>
                  <a:innerShdw blurRad="69850" dist="43180" dir="5400000">
                    <a:srgbClr val="000000">
                      <a:alpha val="65000"/>
                    </a:srgbClr>
                  </a:innerShdw>
                </a:effectLst>
                <a:latin typeface="Comic Sans MS" pitchFamily="66" charset="0"/>
                <a:ea typeface="Calibri"/>
                <a:cs typeface="Times New Roman"/>
              </a:rPr>
            </a:br>
            <a:r>
              <a:rPr lang="en-US" sz="2800" b="1" i="1" dirty="0">
                <a:ln w="1905"/>
                <a:solidFill>
                  <a:srgbClr val="DD8047">
                    <a:lumMod val="75000"/>
                  </a:srgbClr>
                </a:solidFill>
                <a:effectLst>
                  <a:innerShdw blurRad="69850" dist="43180" dir="5400000">
                    <a:srgbClr val="000000">
                      <a:alpha val="65000"/>
                    </a:srgbClr>
                  </a:innerShdw>
                </a:effectLst>
                <a:latin typeface="Comic Sans MS" pitchFamily="66" charset="0"/>
                <a:ea typeface="Calibri"/>
                <a:cs typeface="Times New Roman"/>
              </a:rPr>
              <a:t>within the </a:t>
            </a:r>
            <a:r>
              <a:rPr lang="en-US" sz="2800" b="1" i="1" dirty="0" err="1">
                <a:ln w="1905"/>
                <a:solidFill>
                  <a:srgbClr val="DD8047">
                    <a:lumMod val="75000"/>
                  </a:srgbClr>
                </a:solidFill>
                <a:effectLst>
                  <a:innerShdw blurRad="69850" dist="43180" dir="5400000">
                    <a:srgbClr val="000000">
                      <a:alpha val="65000"/>
                    </a:srgbClr>
                  </a:innerShdw>
                </a:effectLst>
                <a:latin typeface="Comic Sans MS" pitchFamily="66" charset="0"/>
                <a:ea typeface="Calibri"/>
                <a:cs typeface="Times New Roman"/>
              </a:rPr>
              <a:t>Melki-tzedek</a:t>
            </a:r>
            <a:r>
              <a:rPr lang="en-US" sz="2800" b="1" i="1" dirty="0">
                <a:ln w="1905"/>
                <a:solidFill>
                  <a:srgbClr val="DD8047">
                    <a:lumMod val="75000"/>
                  </a:srgbClr>
                </a:solidFill>
                <a:effectLst>
                  <a:innerShdw blurRad="69850" dist="43180" dir="5400000">
                    <a:srgbClr val="000000">
                      <a:alpha val="65000"/>
                    </a:srgbClr>
                  </a:innerShdw>
                </a:effectLst>
                <a:latin typeface="Comic Sans MS" pitchFamily="66" charset="0"/>
                <a:ea typeface="Calibri"/>
                <a:cs typeface="Times New Roman"/>
              </a:rPr>
              <a:t> Covenant.</a:t>
            </a:r>
          </a:p>
        </p:txBody>
      </p:sp>
      <p:sp>
        <p:nvSpPr>
          <p:cNvPr id="8" name="Rectangle 7"/>
          <p:cNvSpPr/>
          <p:nvPr/>
        </p:nvSpPr>
        <p:spPr>
          <a:xfrm>
            <a:off x="104140" y="2514600"/>
            <a:ext cx="1038860" cy="304800"/>
          </a:xfrm>
          <a:prstGeom prst="rect">
            <a:avLst/>
          </a:prstGeom>
          <a:ln w="28575">
            <a:solidFill>
              <a:srgbClr val="FF3399"/>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Lev 23:11</a:t>
            </a:r>
          </a:p>
        </p:txBody>
      </p:sp>
      <p:cxnSp>
        <p:nvCxnSpPr>
          <p:cNvPr id="14" name="Straight Arrow Connector 13"/>
          <p:cNvCxnSpPr/>
          <p:nvPr/>
        </p:nvCxnSpPr>
        <p:spPr>
          <a:xfrm>
            <a:off x="1143000" y="2819400"/>
            <a:ext cx="745323" cy="1458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313698" y="1468484"/>
            <a:ext cx="1071872" cy="304800"/>
          </a:xfrm>
          <a:prstGeom prst="rect">
            <a:avLst/>
          </a:prstGeom>
          <a:ln w="28575">
            <a:solidFill>
              <a:srgbClr val="FF3399"/>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Lev 23:14</a:t>
            </a:r>
          </a:p>
        </p:txBody>
      </p:sp>
      <p:cxnSp>
        <p:nvCxnSpPr>
          <p:cNvPr id="17" name="Straight Arrow Connector 16"/>
          <p:cNvCxnSpPr/>
          <p:nvPr/>
        </p:nvCxnSpPr>
        <p:spPr>
          <a:xfrm>
            <a:off x="1385570" y="1524000"/>
            <a:ext cx="290830" cy="762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5867400" y="1295400"/>
            <a:ext cx="1617185" cy="304800"/>
          </a:xfrm>
          <a:prstGeom prst="rect">
            <a:avLst/>
          </a:prstGeom>
          <a:ln w="28575">
            <a:solidFill>
              <a:srgbClr val="FF3399"/>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2060"/>
                </a:solidFill>
              </a:rPr>
              <a:t>The Very Same</a:t>
            </a:r>
          </a:p>
        </p:txBody>
      </p:sp>
      <p:cxnSp>
        <p:nvCxnSpPr>
          <p:cNvPr id="19" name="Straight Arrow Connector 18"/>
          <p:cNvCxnSpPr>
            <a:stCxn id="18" idx="1"/>
          </p:cNvCxnSpPr>
          <p:nvPr/>
        </p:nvCxnSpPr>
        <p:spPr>
          <a:xfrm flipH="1">
            <a:off x="5257800" y="1447800"/>
            <a:ext cx="609600" cy="1524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6467857" y="1630680"/>
            <a:ext cx="1143000" cy="304800"/>
          </a:xfrm>
          <a:prstGeom prst="rect">
            <a:avLst/>
          </a:prstGeom>
          <a:ln w="28575">
            <a:solidFill>
              <a:srgbClr val="FF3399"/>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b="1" dirty="0">
                <a:solidFill>
                  <a:srgbClr val="002060"/>
                </a:solidFill>
              </a:rPr>
              <a:t>(Not - </a:t>
            </a:r>
            <a:r>
              <a:rPr lang="en-CA" sz="1400" b="1" u="sng" dirty="0">
                <a:solidFill>
                  <a:srgbClr val="002060"/>
                </a:solidFill>
              </a:rPr>
              <a:t>date</a:t>
            </a:r>
            <a:r>
              <a:rPr lang="en-CA" sz="1400" b="1" dirty="0">
                <a:solidFill>
                  <a:srgbClr val="002060"/>
                </a:solidFill>
              </a:rPr>
              <a:t>!)</a:t>
            </a:r>
          </a:p>
        </p:txBody>
      </p:sp>
      <p:sp>
        <p:nvSpPr>
          <p:cNvPr id="20" name="Sun 19"/>
          <p:cNvSpPr/>
          <p:nvPr/>
        </p:nvSpPr>
        <p:spPr>
          <a:xfrm>
            <a:off x="8602625" y="103284"/>
            <a:ext cx="410478" cy="381000"/>
          </a:xfrm>
          <a:prstGeom prst="sun">
            <a:avLst/>
          </a:prstGeom>
          <a:solidFill>
            <a:schemeClr val="accent4">
              <a:lumMod val="60000"/>
              <a:lumOff val="4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a:p>
        </p:txBody>
      </p:sp>
      <p:sp>
        <p:nvSpPr>
          <p:cNvPr id="10" name="Rectangle 9">
            <a:extLst>
              <a:ext uri="{FF2B5EF4-FFF2-40B4-BE49-F238E27FC236}">
                <a16:creationId xmlns:a16="http://schemas.microsoft.com/office/drawing/2014/main" xmlns="" id="{429F8DB3-933C-4942-835D-A909AC7D6CF3}"/>
              </a:ext>
            </a:extLst>
          </p:cNvPr>
          <p:cNvSpPr/>
          <p:nvPr/>
        </p:nvSpPr>
        <p:spPr>
          <a:xfrm>
            <a:off x="2749580" y="1371600"/>
            <a:ext cx="2484105" cy="609600"/>
          </a:xfrm>
          <a:prstGeom prst="rect">
            <a:avLst/>
          </a:prstGeom>
          <a:noFill/>
          <a:ln w="38100">
            <a:solidFill>
              <a:srgbClr val="2D1E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0617793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25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1000"/>
                                        <p:tgtEl>
                                          <p:spTgt spid="16"/>
                                        </p:tgtEl>
                                      </p:cBhvr>
                                    </p:animEffect>
                                  </p:childTnLst>
                                </p:cTn>
                              </p:par>
                            </p:childTnLst>
                          </p:cTn>
                        </p:par>
                        <p:par>
                          <p:cTn id="8" fill="hold">
                            <p:stCondLst>
                              <p:cond delay="1250"/>
                            </p:stCondLst>
                            <p:childTnLst>
                              <p:par>
                                <p:cTn id="9" presetID="21" presetClass="entr" presetSubtype="8" repeatCount="500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heel(8)">
                                      <p:cBhvr>
                                        <p:cTn id="11" dur="1000"/>
                                        <p:tgtEl>
                                          <p:spTgt spid="10"/>
                                        </p:tgtEl>
                                      </p:cBhvr>
                                    </p:animEffect>
                                  </p:childTnLst>
                                </p:cTn>
                              </p:par>
                            </p:childTnLst>
                          </p:cTn>
                        </p:par>
                        <p:par>
                          <p:cTn id="12" fill="hold">
                            <p:stCondLst>
                              <p:cond delay="6250"/>
                            </p:stCondLst>
                            <p:childTnLst>
                              <p:par>
                                <p:cTn id="13" presetID="22" presetClass="entr" presetSubtype="8" fill="hold" nodeType="afterEffect">
                                  <p:stCondLst>
                                    <p:cond delay="25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1500"/>
                                        <p:tgtEl>
                                          <p:spTgt spid="17"/>
                                        </p:tgtEl>
                                      </p:cBhvr>
                                    </p:animEffect>
                                  </p:childTnLst>
                                </p:cTn>
                              </p:par>
                            </p:childTnLst>
                          </p:cTn>
                        </p:par>
                        <p:par>
                          <p:cTn id="16" fill="hold">
                            <p:stCondLst>
                              <p:cond delay="8000"/>
                            </p:stCondLst>
                            <p:childTnLst>
                              <p:par>
                                <p:cTn id="17" presetID="9"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dissolve">
                                      <p:cBhvr>
                                        <p:cTn id="19" dur="1000"/>
                                        <p:tgtEl>
                                          <p:spTgt spid="18"/>
                                        </p:tgtEl>
                                      </p:cBhvr>
                                    </p:animEffect>
                                  </p:childTnLst>
                                </p:cTn>
                              </p:par>
                              <p:par>
                                <p:cTn id="20" presetID="22" presetClass="entr" presetSubtype="2" fill="hold" nodeType="withEffect">
                                  <p:stCondLst>
                                    <p:cond delay="250"/>
                                  </p:stCondLst>
                                  <p:childTnLst>
                                    <p:set>
                                      <p:cBhvr>
                                        <p:cTn id="21" dur="1" fill="hold">
                                          <p:stCondLst>
                                            <p:cond delay="0"/>
                                          </p:stCondLst>
                                        </p:cTn>
                                        <p:tgtEl>
                                          <p:spTgt spid="19"/>
                                        </p:tgtEl>
                                        <p:attrNameLst>
                                          <p:attrName>style.visibility</p:attrName>
                                        </p:attrNameLst>
                                      </p:cBhvr>
                                      <p:to>
                                        <p:strVal val="visible"/>
                                      </p:to>
                                    </p:set>
                                    <p:animEffect transition="in" filter="wipe(right)">
                                      <p:cBhvr>
                                        <p:cTn id="22" dur="1250"/>
                                        <p:tgtEl>
                                          <p:spTgt spid="19"/>
                                        </p:tgtEl>
                                      </p:cBhvr>
                                    </p:animEffect>
                                  </p:childTnLst>
                                </p:cTn>
                              </p:par>
                            </p:childTnLst>
                          </p:cTn>
                        </p:par>
                        <p:par>
                          <p:cTn id="23" fill="hold">
                            <p:stCondLst>
                              <p:cond delay="9500"/>
                            </p:stCondLst>
                            <p:childTnLst>
                              <p:par>
                                <p:cTn id="24" presetID="9" presetClass="entr" presetSubtype="0" fill="hold" grpId="0" nodeType="afterEffect">
                                  <p:stCondLst>
                                    <p:cond delay="750"/>
                                  </p:stCondLst>
                                  <p:childTnLst>
                                    <p:set>
                                      <p:cBhvr>
                                        <p:cTn id="25" dur="1" fill="hold">
                                          <p:stCondLst>
                                            <p:cond delay="0"/>
                                          </p:stCondLst>
                                        </p:cTn>
                                        <p:tgtEl>
                                          <p:spTgt spid="26"/>
                                        </p:tgtEl>
                                        <p:attrNameLst>
                                          <p:attrName>style.visibility</p:attrName>
                                        </p:attrNameLst>
                                      </p:cBhvr>
                                      <p:to>
                                        <p:strVal val="visible"/>
                                      </p:to>
                                    </p:set>
                                    <p:animEffect transition="in" filter="dissolve">
                                      <p:cBhvr>
                                        <p:cTn id="26" dur="1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750"/>
                                        <p:tgtEl>
                                          <p:spTgt spid="12"/>
                                        </p:tgtEl>
                                      </p:cBhvr>
                                    </p:animEffect>
                                  </p:childTnLst>
                                </p:cTn>
                              </p:par>
                            </p:childTnLst>
                          </p:cTn>
                        </p:par>
                        <p:par>
                          <p:cTn id="32" fill="hold">
                            <p:stCondLst>
                              <p:cond delay="1750"/>
                            </p:stCondLst>
                            <p:childTnLst>
                              <p:par>
                                <p:cTn id="33" presetID="9" presetClass="entr" presetSubtype="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dissolve">
                                      <p:cBhvr>
                                        <p:cTn id="35" dur="500"/>
                                        <p:tgtEl>
                                          <p:spTgt spid="8"/>
                                        </p:tgtEl>
                                      </p:cBhvr>
                                    </p:animEffect>
                                  </p:childTnLst>
                                </p:cTn>
                              </p:par>
                            </p:childTnLst>
                          </p:cTn>
                        </p:par>
                        <p:par>
                          <p:cTn id="36" fill="hold">
                            <p:stCondLst>
                              <p:cond delay="2250"/>
                            </p:stCondLst>
                            <p:childTnLst>
                              <p:par>
                                <p:cTn id="37" presetID="22" presetClass="entr" presetSubtype="8"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10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wipe(left)">
                                      <p:cBhvr>
                                        <p:cTn id="44" dur="1750"/>
                                        <p:tgtEl>
                                          <p:spTgt spid="4"/>
                                        </p:tgtEl>
                                      </p:cBhvr>
                                    </p:animEffect>
                                  </p:childTnLst>
                                </p:cTn>
                              </p:par>
                              <p:par>
                                <p:cTn id="45" presetID="22" presetClass="entr" presetSubtype="1" fill="hold"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3250"/>
                                        <p:tgtEl>
                                          <p:spTgt spid="7"/>
                                        </p:tgtEl>
                                      </p:cBhvr>
                                    </p:animEffect>
                                  </p:childTnLst>
                                </p:cTn>
                              </p:par>
                            </p:childTnLst>
                          </p:cTn>
                        </p:par>
                        <p:par>
                          <p:cTn id="48" fill="hold">
                            <p:stCondLst>
                              <p:cond delay="3250"/>
                            </p:stCondLst>
                            <p:childTnLst>
                              <p:par>
                                <p:cTn id="49" presetID="16" presetClass="entr" presetSubtype="21" fill="hold" grpId="0" nodeType="afterEffect">
                                  <p:stCondLst>
                                    <p:cond delay="1250"/>
                                  </p:stCondLst>
                                  <p:childTnLst>
                                    <p:set>
                                      <p:cBhvr>
                                        <p:cTn id="50" dur="1" fill="hold">
                                          <p:stCondLst>
                                            <p:cond delay="0"/>
                                          </p:stCondLst>
                                        </p:cTn>
                                        <p:tgtEl>
                                          <p:spTgt spid="5"/>
                                        </p:tgtEl>
                                        <p:attrNameLst>
                                          <p:attrName>style.visibility</p:attrName>
                                        </p:attrNameLst>
                                      </p:cBhvr>
                                      <p:to>
                                        <p:strVal val="visible"/>
                                      </p:to>
                                    </p:set>
                                    <p:animEffect transition="in" filter="barn(inVertical)">
                                      <p:cBhvr>
                                        <p:cTn id="51" dur="1250"/>
                                        <p:tgtEl>
                                          <p:spTgt spid="5"/>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grpId="0"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up)">
                                      <p:cBhvr>
                                        <p:cTn id="56"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2" grpId="0"/>
      <p:bldP spid="8" grpId="0" animBg="1"/>
      <p:bldP spid="16" grpId="0" animBg="1"/>
      <p:bldP spid="18" grpId="0" animBg="1"/>
      <p:bldP spid="26"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t>16</a:t>
            </a:fld>
            <a:endParaRPr lang="en-US"/>
          </a:p>
        </p:txBody>
      </p:sp>
      <p:sp>
        <p:nvSpPr>
          <p:cNvPr id="3" name="Title 1"/>
          <p:cNvSpPr txBox="1">
            <a:spLocks/>
          </p:cNvSpPr>
          <p:nvPr/>
        </p:nvSpPr>
        <p:spPr>
          <a:xfrm>
            <a:off x="168536" y="13854"/>
            <a:ext cx="7162800" cy="2677758"/>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i="1" spc="300" dirty="0">
                <a:ln w="11430"/>
                <a:solidFill>
                  <a:srgbClr val="FF3399"/>
                </a:solidFill>
                <a:effectLst>
                  <a:outerShdw blurRad="76200" dist="50800" dir="5400000" algn="tl" rotWithShape="0">
                    <a:srgbClr val="000000">
                      <a:alpha val="65000"/>
                    </a:srgbClr>
                  </a:outerShdw>
                </a:effectLst>
                <a:latin typeface="Kristen ITC" pitchFamily="66" charset="0"/>
              </a:rPr>
              <a:t>What connects the </a:t>
            </a:r>
            <a:r>
              <a:rPr lang="en-US" sz="4400" i="1" spc="300" dirty="0">
                <a:ln w="11430"/>
                <a:solidFill>
                  <a:schemeClr val="accent2">
                    <a:lumMod val="75000"/>
                  </a:schemeClr>
                </a:solidFill>
                <a:effectLst>
                  <a:outerShdw blurRad="76200" dist="50800" dir="5400000" algn="tl" rotWithShape="0">
                    <a:srgbClr val="000000">
                      <a:alpha val="65000"/>
                    </a:srgbClr>
                  </a:outerShdw>
                </a:effectLst>
                <a:latin typeface="Kristen ITC" pitchFamily="66" charset="0"/>
              </a:rPr>
              <a:t>skeletal </a:t>
            </a:r>
            <a:r>
              <a:rPr lang="en-US" sz="4400" i="1" u="sng" spc="300" dirty="0">
                <a:ln w="11430"/>
                <a:solidFill>
                  <a:schemeClr val="accent2">
                    <a:lumMod val="75000"/>
                  </a:schemeClr>
                </a:solidFill>
                <a:effectLst>
                  <a:outerShdw blurRad="76200" dist="50800" dir="5400000" algn="tl" rotWithShape="0">
                    <a:srgbClr val="000000">
                      <a:alpha val="65000"/>
                    </a:srgbClr>
                  </a:outerShdw>
                </a:effectLst>
                <a:latin typeface="Kristen ITC" pitchFamily="66" charset="0"/>
              </a:rPr>
              <a:t>bone</a:t>
            </a:r>
            <a:r>
              <a:rPr lang="en-US" sz="4400" i="1" spc="300" dirty="0">
                <a:ln w="11430"/>
                <a:solidFill>
                  <a:schemeClr val="accent2">
                    <a:lumMod val="75000"/>
                  </a:schemeClr>
                </a:solidFill>
                <a:effectLst>
                  <a:outerShdw blurRad="76200" dist="50800" dir="5400000" algn="tl" rotWithShape="0">
                    <a:srgbClr val="000000">
                      <a:alpha val="65000"/>
                    </a:srgbClr>
                  </a:outerShdw>
                </a:effectLst>
                <a:latin typeface="Kristen ITC" pitchFamily="66" charset="0"/>
              </a:rPr>
              <a:t> concept </a:t>
            </a:r>
            <a:r>
              <a:rPr lang="en-US" sz="4400" i="1" spc="300" dirty="0">
                <a:ln w="11430"/>
                <a:solidFill>
                  <a:srgbClr val="FF3399"/>
                </a:solidFill>
                <a:effectLst>
                  <a:outerShdw blurRad="76200" dist="50800" dir="5400000" algn="tl" rotWithShape="0">
                    <a:srgbClr val="000000">
                      <a:alpha val="65000"/>
                    </a:srgbClr>
                  </a:outerShdw>
                </a:effectLst>
                <a:latin typeface="Kristen ITC" pitchFamily="66" charset="0"/>
              </a:rPr>
              <a:t>to </a:t>
            </a:r>
            <a:r>
              <a:rPr lang="en-US" sz="4400" i="1" spc="300" dirty="0">
                <a:ln w="11430"/>
                <a:solidFill>
                  <a:srgbClr val="00CCFF"/>
                </a:solidFill>
                <a:effectLst>
                  <a:outerShdw blurRad="76200" dist="50800" dir="5400000" algn="tl" rotWithShape="0">
                    <a:srgbClr val="000000">
                      <a:alpha val="65000"/>
                    </a:srgbClr>
                  </a:outerShdw>
                </a:effectLst>
                <a:latin typeface="Kristen ITC" pitchFamily="66" charset="0"/>
              </a:rPr>
              <a:t>Yahusha’s</a:t>
            </a:r>
            <a:r>
              <a:rPr lang="en-US" sz="4400" i="1" spc="300" dirty="0">
                <a:ln w="11430"/>
                <a:solidFill>
                  <a:srgbClr val="FF3399"/>
                </a:solidFill>
                <a:effectLst>
                  <a:outerShdw blurRad="76200" dist="50800" dir="5400000" algn="tl" rotWithShape="0">
                    <a:srgbClr val="000000">
                      <a:alpha val="65000"/>
                    </a:srgbClr>
                  </a:outerShdw>
                </a:effectLst>
                <a:latin typeface="Kristen ITC" pitchFamily="66" charset="0"/>
              </a:rPr>
              <a:t> - </a:t>
            </a:r>
            <a:r>
              <a:rPr lang="en-US" sz="4400" i="1" spc="300" dirty="0">
                <a:ln w="11430"/>
                <a:solidFill>
                  <a:srgbClr val="FF3399"/>
                </a:solidFill>
                <a:effectLst>
                  <a:glow rad="127000">
                    <a:srgbClr val="00FF00"/>
                  </a:glow>
                  <a:outerShdw blurRad="76200" dist="50800" dir="5400000" algn="tl" rotWithShape="0">
                    <a:srgbClr val="000000">
                      <a:alpha val="65000"/>
                    </a:srgbClr>
                  </a:outerShdw>
                </a:effectLst>
                <a:latin typeface="Kristen ITC" pitchFamily="66" charset="0"/>
              </a:rPr>
              <a:t>LIFE</a:t>
            </a:r>
            <a:r>
              <a:rPr lang="en-US" sz="4400" i="1" spc="300" dirty="0">
                <a:ln w="11430"/>
                <a:solidFill>
                  <a:srgbClr val="FF3399"/>
                </a:solidFill>
                <a:effectLst>
                  <a:outerShdw blurRad="76200" dist="50800" dir="5400000" algn="tl" rotWithShape="0">
                    <a:srgbClr val="000000">
                      <a:alpha val="65000"/>
                    </a:srgbClr>
                  </a:outerShdw>
                </a:effectLst>
                <a:latin typeface="Kristen ITC" pitchFamily="66" charset="0"/>
              </a:rPr>
              <a:t> - support system?</a:t>
            </a:r>
            <a:endParaRPr lang="en-US" sz="1800" i="1" spc="300" dirty="0">
              <a:ln w="11430"/>
              <a:solidFill>
                <a:srgbClr val="7030A0"/>
              </a:solidFill>
              <a:effectLst>
                <a:glow rad="203200">
                  <a:srgbClr val="00CCFF"/>
                </a:glow>
                <a:outerShdw blurRad="76200" dist="50800" dir="5400000" algn="tl" rotWithShape="0">
                  <a:srgbClr val="000000">
                    <a:alpha val="65000"/>
                  </a:srgbClr>
                </a:outerShdw>
              </a:effectLst>
              <a:latin typeface="Kristen ITC" pitchFamily="66" charset="0"/>
            </a:endParaRPr>
          </a:p>
        </p:txBody>
      </p:sp>
      <p:pic>
        <p:nvPicPr>
          <p:cNvPr id="7" name="Picture 2" descr="C:\Users\Rae\Desktop\SKELETON.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12000" y="914400"/>
            <a:ext cx="2060774" cy="5791200"/>
          </a:xfrm>
          <a:prstGeom prst="rect">
            <a:avLst/>
          </a:prstGeom>
          <a:noFill/>
          <a:effectLst>
            <a:softEdge rad="266700"/>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44736" y="2743200"/>
            <a:ext cx="6788748" cy="3962400"/>
          </a:xfrm>
          <a:prstGeom prst="rect">
            <a:avLst/>
          </a:prstGeom>
          <a:solidFill>
            <a:srgbClr val="EDE2F6"/>
          </a:solidFill>
          <a:ln w="25400" cap="flat" cmpd="sng" algn="ctr">
            <a:solidFill>
              <a:srgbClr val="7030A0"/>
            </a:solidFill>
            <a:prstDash val="solid"/>
          </a:ln>
          <a:effectLst/>
          <a:scene3d>
            <a:camera prst="orthographicFront"/>
            <a:lightRig rig="threePt" dir="t"/>
          </a:scene3d>
          <a:sp3d>
            <a:bevelT w="114300" prst="artDeco"/>
          </a:sp3d>
        </p:spPr>
        <p:txBody>
          <a:bodyPr rot="0" spcFirstLastPara="0" vert="horz" wrap="square" lIns="91440" tIns="45720" rIns="91440" bIns="45720" numCol="1" spcCol="0" rtlCol="0" fromWordArt="0" anchor="ctr" anchorCtr="0" forceAA="0" compatLnSpc="1">
            <a:prstTxWarp prst="textNoShape">
              <a:avLst/>
            </a:prstTxWarp>
            <a:noAutofit/>
            <a:sp3d extrusionH="57150">
              <a:bevelT h="25400" prst="softRound"/>
            </a:sp3d>
          </a:bodyPr>
          <a:lstStyle/>
          <a:p>
            <a:pPr lvl="0" algn="ctr"/>
            <a:r>
              <a:rPr lang="en-US" sz="2800" b="1" i="1" dirty="0">
                <a:ln w="1905">
                  <a:solidFill>
                    <a:srgbClr val="002060"/>
                  </a:solidFill>
                </a:ln>
                <a:solidFill>
                  <a:srgbClr val="00CCFF"/>
                </a:solidFill>
                <a:effectLst>
                  <a:innerShdw blurRad="69850" dist="43180" dir="5400000">
                    <a:srgbClr val="000000">
                      <a:alpha val="65000"/>
                    </a:srgbClr>
                  </a:innerShdw>
                </a:effectLst>
                <a:latin typeface="Comic Sans MS" pitchFamily="66" charset="0"/>
                <a:ea typeface="Calibri"/>
                <a:cs typeface="Times New Roman"/>
              </a:rPr>
              <a:t>Yahusha</a:t>
            </a:r>
            <a:r>
              <a:rPr lang="en-US" sz="2800" b="1" i="1" dirty="0">
                <a:ln w="1905"/>
                <a:solidFill>
                  <a:srgbClr val="0000FF"/>
                </a:solidFill>
                <a:effectLst>
                  <a:innerShdw blurRad="69850" dist="43180" dir="5400000">
                    <a:srgbClr val="000000">
                      <a:alpha val="65000"/>
                    </a:srgbClr>
                  </a:innerShdw>
                </a:effectLst>
                <a:latin typeface="Comic Sans MS" pitchFamily="66" charset="0"/>
                <a:ea typeface="Calibri"/>
                <a:cs typeface="Times New Roman"/>
              </a:rPr>
              <a:t> alone </a:t>
            </a:r>
            <a:r>
              <a:rPr lang="en-US" sz="2800" b="1" i="1" u="sng" dirty="0">
                <a:ln w="1905"/>
                <a:solidFill>
                  <a:srgbClr val="0000FF"/>
                </a:solidFill>
                <a:effectLst>
                  <a:innerShdw blurRad="69850" dist="43180" dir="5400000">
                    <a:srgbClr val="000000">
                      <a:alpha val="65000"/>
                    </a:srgbClr>
                  </a:innerShdw>
                </a:effectLst>
                <a:latin typeface="Comic Sans MS" pitchFamily="66" charset="0"/>
                <a:ea typeface="Calibri"/>
                <a:cs typeface="Times New Roman"/>
              </a:rPr>
              <a:t>IS</a:t>
            </a:r>
            <a:r>
              <a:rPr lang="en-US" sz="2800" b="1" i="1" dirty="0">
                <a:ln w="1905"/>
                <a:solidFill>
                  <a:srgbClr val="0000FF"/>
                </a:solidFill>
                <a:effectLst>
                  <a:innerShdw blurRad="69850" dist="43180" dir="5400000">
                    <a:srgbClr val="000000">
                      <a:alpha val="65000"/>
                    </a:srgbClr>
                  </a:innerShdw>
                </a:effectLst>
                <a:latin typeface="Comic Sans MS" pitchFamily="66" charset="0"/>
                <a:ea typeface="Calibri"/>
                <a:cs typeface="Times New Roman"/>
              </a:rPr>
              <a:t> Salvation’s </a:t>
            </a:r>
            <a:br>
              <a:rPr lang="en-US" sz="2800" b="1" i="1" dirty="0">
                <a:ln w="1905"/>
                <a:solidFill>
                  <a:srgbClr val="0000FF"/>
                </a:solidFill>
                <a:effectLst>
                  <a:innerShdw blurRad="69850" dist="43180" dir="5400000">
                    <a:srgbClr val="000000">
                      <a:alpha val="65000"/>
                    </a:srgbClr>
                  </a:innerShdw>
                </a:effectLst>
                <a:latin typeface="Comic Sans MS" pitchFamily="66" charset="0"/>
                <a:ea typeface="Calibri"/>
                <a:cs typeface="Times New Roman"/>
              </a:rPr>
            </a:br>
            <a:r>
              <a:rPr lang="en-US" sz="2800" b="1" i="1" dirty="0">
                <a:ln w="1905"/>
                <a:solidFill>
                  <a:schemeClr val="tx1">
                    <a:lumMod val="65000"/>
                    <a:lumOff val="35000"/>
                  </a:schemeClr>
                </a:solidFill>
                <a:effectLst>
                  <a:glow rad="127000">
                    <a:srgbClr val="00CCFF"/>
                  </a:glow>
                  <a:innerShdw blurRad="69850" dist="43180" dir="5400000">
                    <a:srgbClr val="000000">
                      <a:alpha val="65000"/>
                    </a:srgbClr>
                  </a:innerShdw>
                </a:effectLst>
                <a:latin typeface="Comic Sans MS" pitchFamily="66" charset="0"/>
                <a:ea typeface="Calibri"/>
                <a:cs typeface="Times New Roman"/>
              </a:rPr>
              <a:t>Administration Center for </a:t>
            </a:r>
            <a:r>
              <a:rPr lang="en-US" sz="2800" b="1" i="1" u="sng" dirty="0">
                <a:ln w="1905"/>
                <a:solidFill>
                  <a:schemeClr val="tx1">
                    <a:lumMod val="65000"/>
                    <a:lumOff val="35000"/>
                  </a:schemeClr>
                </a:solidFill>
                <a:effectLst>
                  <a:glow rad="127000">
                    <a:srgbClr val="00CCFF"/>
                  </a:glow>
                  <a:innerShdw blurRad="69850" dist="43180" dir="5400000">
                    <a:srgbClr val="000000">
                      <a:alpha val="65000"/>
                    </a:srgbClr>
                  </a:innerShdw>
                </a:effectLst>
                <a:latin typeface="Comic Sans MS" pitchFamily="66" charset="0"/>
                <a:ea typeface="Calibri"/>
                <a:cs typeface="Times New Roman"/>
              </a:rPr>
              <a:t>LIFE</a:t>
            </a:r>
            <a:r>
              <a:rPr lang="en-US" sz="2800" b="1" i="1" dirty="0">
                <a:ln w="1905"/>
                <a:solidFill>
                  <a:schemeClr val="tx1">
                    <a:lumMod val="65000"/>
                    <a:lumOff val="35000"/>
                  </a:schemeClr>
                </a:solidFill>
                <a:effectLst>
                  <a:glow rad="127000">
                    <a:srgbClr val="00CCFF"/>
                  </a:glow>
                  <a:innerShdw blurRad="69850" dist="43180" dir="5400000">
                    <a:srgbClr val="000000">
                      <a:alpha val="65000"/>
                    </a:srgbClr>
                  </a:innerShdw>
                </a:effectLst>
                <a:latin typeface="Comic Sans MS" pitchFamily="66" charset="0"/>
                <a:ea typeface="Calibri"/>
                <a:cs typeface="Times New Roman"/>
              </a:rPr>
              <a:t>!</a:t>
            </a:r>
          </a:p>
          <a:p>
            <a:pPr lvl="0" algn="ctr"/>
            <a:r>
              <a:rPr lang="en-US" sz="2800" b="1" i="1" dirty="0">
                <a:ln w="1905"/>
                <a:solidFill>
                  <a:schemeClr val="tx1">
                    <a:lumMod val="75000"/>
                    <a:lumOff val="25000"/>
                  </a:schemeClr>
                </a:solidFill>
                <a:effectLst>
                  <a:glow rad="127000">
                    <a:srgbClr val="FFFF00"/>
                  </a:glow>
                  <a:innerShdw blurRad="69850" dist="43180" dir="5400000">
                    <a:srgbClr val="000000">
                      <a:alpha val="65000"/>
                    </a:srgbClr>
                  </a:innerShdw>
                </a:effectLst>
                <a:latin typeface="Comic Sans MS" pitchFamily="66" charset="0"/>
                <a:cs typeface="Times New Roman"/>
              </a:rPr>
              <a:t>This factor was finalized through  </a:t>
            </a:r>
            <a:r>
              <a:rPr lang="en-US" sz="2800" b="1" i="1" dirty="0">
                <a:ln w="1905">
                  <a:solidFill>
                    <a:srgbClr val="002060"/>
                  </a:solidFill>
                </a:ln>
                <a:solidFill>
                  <a:srgbClr val="00CCFF"/>
                </a:solidFill>
                <a:effectLst>
                  <a:glow rad="127000">
                    <a:srgbClr val="99FFCC"/>
                  </a:glow>
                  <a:innerShdw blurRad="69850" dist="43180" dir="5400000">
                    <a:srgbClr val="000000">
                      <a:alpha val="65000"/>
                    </a:srgbClr>
                  </a:innerShdw>
                </a:effectLst>
                <a:latin typeface="Comic Sans MS" pitchFamily="66" charset="0"/>
                <a:cs typeface="Times New Roman"/>
              </a:rPr>
              <a:t>YAHUAH’S</a:t>
            </a:r>
            <a:r>
              <a:rPr lang="en-US" sz="2800" b="1" i="1" dirty="0">
                <a:ln w="1905"/>
                <a:solidFill>
                  <a:schemeClr val="tx1">
                    <a:lumMod val="65000"/>
                    <a:lumOff val="35000"/>
                  </a:schemeClr>
                </a:solidFill>
                <a:effectLst>
                  <a:glow rad="127000">
                    <a:srgbClr val="99FFCC"/>
                  </a:glow>
                  <a:innerShdw blurRad="69850" dist="43180" dir="5400000">
                    <a:srgbClr val="000000">
                      <a:alpha val="65000"/>
                    </a:srgbClr>
                  </a:innerShdw>
                </a:effectLst>
                <a:latin typeface="Comic Sans MS" pitchFamily="66" charset="0"/>
                <a:cs typeface="Times New Roman"/>
              </a:rPr>
              <a:t> ACCEPTANCE OF </a:t>
            </a:r>
            <a:r>
              <a:rPr lang="en-US" sz="2800" b="1" i="1" dirty="0">
                <a:ln w="1905">
                  <a:solidFill>
                    <a:srgbClr val="002060"/>
                  </a:solidFill>
                </a:ln>
                <a:solidFill>
                  <a:srgbClr val="00CCFF"/>
                </a:solidFill>
                <a:effectLst>
                  <a:glow rad="127000">
                    <a:srgbClr val="99FFCC"/>
                  </a:glow>
                  <a:innerShdw blurRad="69850" dist="43180" dir="5400000">
                    <a:srgbClr val="000000">
                      <a:alpha val="65000"/>
                    </a:srgbClr>
                  </a:innerShdw>
                </a:effectLst>
                <a:latin typeface="Comic Sans MS" pitchFamily="66" charset="0"/>
                <a:cs typeface="Times New Roman"/>
              </a:rPr>
              <a:t>YAHUSHA</a:t>
            </a:r>
            <a:r>
              <a:rPr lang="en-US" sz="2800" b="1" i="1" dirty="0">
                <a:ln w="1905"/>
                <a:solidFill>
                  <a:schemeClr val="tx1">
                    <a:lumMod val="65000"/>
                    <a:lumOff val="35000"/>
                  </a:schemeClr>
                </a:solidFill>
                <a:effectLst>
                  <a:glow rad="127000">
                    <a:srgbClr val="99FFCC"/>
                  </a:glow>
                  <a:innerShdw blurRad="69850" dist="43180" dir="5400000">
                    <a:srgbClr val="000000">
                      <a:alpha val="65000"/>
                    </a:srgbClr>
                  </a:innerShdw>
                </a:effectLst>
                <a:latin typeface="Comic Sans MS" pitchFamily="66" charset="0"/>
                <a:cs typeface="Times New Roman"/>
              </a:rPr>
              <a:t> the First-Fruit </a:t>
            </a:r>
            <a:r>
              <a:rPr lang="en-US" sz="2800" b="1" i="1" dirty="0">
                <a:ln w="1905"/>
                <a:solidFill>
                  <a:schemeClr val="tx1">
                    <a:lumMod val="75000"/>
                    <a:lumOff val="25000"/>
                  </a:schemeClr>
                </a:solidFill>
                <a:effectLst>
                  <a:glow rad="127000">
                    <a:srgbClr val="FFFF00"/>
                  </a:glow>
                  <a:innerShdw blurRad="69850" dist="43180" dir="5400000">
                    <a:srgbClr val="000000">
                      <a:alpha val="65000"/>
                    </a:srgbClr>
                  </a:innerShdw>
                </a:effectLst>
                <a:latin typeface="Comic Sans MS" pitchFamily="66" charset="0"/>
                <a:cs typeface="Times New Roman"/>
              </a:rPr>
              <a:t>on the Festival of the Wave Sheaf. </a:t>
            </a:r>
            <a:br>
              <a:rPr lang="en-US" sz="2800" b="1" i="1" dirty="0">
                <a:ln w="1905"/>
                <a:solidFill>
                  <a:schemeClr val="tx1">
                    <a:lumMod val="75000"/>
                    <a:lumOff val="25000"/>
                  </a:schemeClr>
                </a:solidFill>
                <a:effectLst>
                  <a:glow rad="127000">
                    <a:srgbClr val="FFFF00"/>
                  </a:glow>
                  <a:innerShdw blurRad="69850" dist="43180" dir="5400000">
                    <a:srgbClr val="000000">
                      <a:alpha val="65000"/>
                    </a:srgbClr>
                  </a:innerShdw>
                </a:effectLst>
                <a:latin typeface="Comic Sans MS" pitchFamily="66" charset="0"/>
                <a:cs typeface="Times New Roman"/>
              </a:rPr>
            </a:br>
            <a:r>
              <a:rPr lang="en-US" sz="2800" b="1" i="1" dirty="0">
                <a:ln w="1905"/>
                <a:solidFill>
                  <a:schemeClr val="tx1">
                    <a:lumMod val="75000"/>
                    <a:lumOff val="25000"/>
                  </a:schemeClr>
                </a:solidFill>
                <a:effectLst>
                  <a:glow rad="127000">
                    <a:srgbClr val="FFFF00"/>
                  </a:glow>
                  <a:innerShdw blurRad="69850" dist="43180" dir="5400000">
                    <a:srgbClr val="000000">
                      <a:alpha val="65000"/>
                    </a:srgbClr>
                  </a:innerShdw>
                </a:effectLst>
                <a:latin typeface="Comic Sans MS" pitchFamily="66" charset="0"/>
                <a:cs typeface="Times New Roman"/>
              </a:rPr>
              <a:t>It was on the 1</a:t>
            </a:r>
            <a:r>
              <a:rPr lang="en-US" sz="2800" b="1" i="1" baseline="30000" dirty="0">
                <a:ln w="1905"/>
                <a:solidFill>
                  <a:schemeClr val="tx1">
                    <a:lumMod val="75000"/>
                    <a:lumOff val="25000"/>
                  </a:schemeClr>
                </a:solidFill>
                <a:effectLst>
                  <a:glow rad="127000">
                    <a:srgbClr val="FFFF00"/>
                  </a:glow>
                  <a:innerShdw blurRad="69850" dist="43180" dir="5400000">
                    <a:srgbClr val="000000">
                      <a:alpha val="65000"/>
                    </a:srgbClr>
                  </a:innerShdw>
                </a:effectLst>
                <a:latin typeface="Comic Sans MS" pitchFamily="66" charset="0"/>
                <a:cs typeface="Times New Roman"/>
              </a:rPr>
              <a:t>st</a:t>
            </a:r>
            <a:r>
              <a:rPr lang="en-US" sz="2800" b="1" i="1" dirty="0">
                <a:ln w="1905"/>
                <a:solidFill>
                  <a:schemeClr val="tx1">
                    <a:lumMod val="75000"/>
                    <a:lumOff val="25000"/>
                  </a:schemeClr>
                </a:solidFill>
                <a:effectLst>
                  <a:glow rad="127000">
                    <a:srgbClr val="FFFF00"/>
                  </a:glow>
                  <a:innerShdw blurRad="69850" dist="43180" dir="5400000">
                    <a:srgbClr val="000000">
                      <a:alpha val="65000"/>
                    </a:srgbClr>
                  </a:innerShdw>
                </a:effectLst>
                <a:latin typeface="Comic Sans MS" pitchFamily="66" charset="0"/>
                <a:cs typeface="Times New Roman"/>
              </a:rPr>
              <a:t> cycle of the week </a:t>
            </a:r>
            <a:br>
              <a:rPr lang="en-US" sz="2800" b="1" i="1" dirty="0">
                <a:ln w="1905"/>
                <a:solidFill>
                  <a:schemeClr val="tx1">
                    <a:lumMod val="75000"/>
                    <a:lumOff val="25000"/>
                  </a:schemeClr>
                </a:solidFill>
                <a:effectLst>
                  <a:glow rad="127000">
                    <a:srgbClr val="FFFF00"/>
                  </a:glow>
                  <a:innerShdw blurRad="69850" dist="43180" dir="5400000">
                    <a:srgbClr val="000000">
                      <a:alpha val="65000"/>
                    </a:srgbClr>
                  </a:innerShdw>
                </a:effectLst>
                <a:latin typeface="Comic Sans MS" pitchFamily="66" charset="0"/>
                <a:cs typeface="Times New Roman"/>
              </a:rPr>
            </a:br>
            <a:r>
              <a:rPr lang="en-US" sz="2800" b="1" i="1" dirty="0">
                <a:ln w="1905"/>
                <a:solidFill>
                  <a:schemeClr val="tx1">
                    <a:lumMod val="75000"/>
                    <a:lumOff val="25000"/>
                  </a:schemeClr>
                </a:solidFill>
                <a:effectLst>
                  <a:glow rad="127000">
                    <a:srgbClr val="FFFF00"/>
                  </a:glow>
                  <a:innerShdw blurRad="69850" dist="43180" dir="5400000">
                    <a:srgbClr val="000000">
                      <a:alpha val="65000"/>
                    </a:srgbClr>
                  </a:innerShdw>
                </a:effectLst>
                <a:latin typeface="Comic Sans MS" pitchFamily="66" charset="0"/>
                <a:cs typeface="Times New Roman"/>
              </a:rPr>
              <a:t>following the 7</a:t>
            </a:r>
            <a:r>
              <a:rPr lang="en-US" sz="1050" b="1" i="1" dirty="0">
                <a:ln w="1905"/>
                <a:solidFill>
                  <a:schemeClr val="tx1">
                    <a:lumMod val="75000"/>
                    <a:lumOff val="25000"/>
                  </a:schemeClr>
                </a:solidFill>
                <a:effectLst>
                  <a:glow rad="127000">
                    <a:srgbClr val="FFFF00"/>
                  </a:glow>
                  <a:innerShdw blurRad="69850" dist="43180" dir="5400000">
                    <a:srgbClr val="000000">
                      <a:alpha val="65000"/>
                    </a:srgbClr>
                  </a:innerShdw>
                </a:effectLst>
                <a:latin typeface="Comic Sans MS" pitchFamily="66" charset="0"/>
                <a:cs typeface="Times New Roman"/>
              </a:rPr>
              <a:t> </a:t>
            </a:r>
            <a:r>
              <a:rPr lang="en-US" sz="2800" b="1" i="1" baseline="30000" dirty="0" err="1">
                <a:ln w="1905"/>
                <a:solidFill>
                  <a:schemeClr val="tx1">
                    <a:lumMod val="75000"/>
                    <a:lumOff val="25000"/>
                  </a:schemeClr>
                </a:solidFill>
                <a:effectLst>
                  <a:glow rad="127000">
                    <a:srgbClr val="FFFF00"/>
                  </a:glow>
                  <a:innerShdw blurRad="69850" dist="43180" dir="5400000">
                    <a:srgbClr val="000000">
                      <a:alpha val="65000"/>
                    </a:srgbClr>
                  </a:innerShdw>
                </a:effectLst>
                <a:latin typeface="Comic Sans MS" pitchFamily="66" charset="0"/>
                <a:cs typeface="Times New Roman"/>
              </a:rPr>
              <a:t>th</a:t>
            </a:r>
            <a:r>
              <a:rPr lang="en-US" sz="2800" b="1" i="1" dirty="0">
                <a:ln w="1905"/>
                <a:solidFill>
                  <a:schemeClr val="tx1">
                    <a:lumMod val="75000"/>
                    <a:lumOff val="25000"/>
                  </a:schemeClr>
                </a:solidFill>
                <a:effectLst>
                  <a:glow rad="127000">
                    <a:srgbClr val="FFFF00"/>
                  </a:glow>
                  <a:innerShdw blurRad="69850" dist="43180" dir="5400000">
                    <a:srgbClr val="000000">
                      <a:alpha val="65000"/>
                    </a:srgbClr>
                  </a:innerShdw>
                </a:effectLst>
                <a:latin typeface="Comic Sans MS" pitchFamily="66" charset="0"/>
                <a:cs typeface="Times New Roman"/>
              </a:rPr>
              <a:t> day Sabbath </a:t>
            </a:r>
            <a:br>
              <a:rPr lang="en-US" sz="2800" b="1" i="1" dirty="0">
                <a:ln w="1905"/>
                <a:solidFill>
                  <a:schemeClr val="tx1">
                    <a:lumMod val="75000"/>
                    <a:lumOff val="25000"/>
                  </a:schemeClr>
                </a:solidFill>
                <a:effectLst>
                  <a:glow rad="127000">
                    <a:srgbClr val="FFFF00"/>
                  </a:glow>
                  <a:innerShdw blurRad="69850" dist="43180" dir="5400000">
                    <a:srgbClr val="000000">
                      <a:alpha val="65000"/>
                    </a:srgbClr>
                  </a:innerShdw>
                </a:effectLst>
                <a:latin typeface="Comic Sans MS" pitchFamily="66" charset="0"/>
                <a:cs typeface="Times New Roman"/>
              </a:rPr>
            </a:br>
            <a:r>
              <a:rPr lang="en-US" sz="2800" b="1" i="1" u="sng" dirty="0">
                <a:ln w="1905"/>
                <a:solidFill>
                  <a:srgbClr val="FF3399"/>
                </a:solidFill>
                <a:effectLst>
                  <a:glow rad="127000">
                    <a:srgbClr val="FFFF00"/>
                  </a:glow>
                  <a:innerShdw blurRad="69850" dist="43180" dir="5400000">
                    <a:srgbClr val="000000">
                      <a:alpha val="65000"/>
                    </a:srgbClr>
                  </a:innerShdw>
                </a:effectLst>
                <a:latin typeface="Comic Sans MS" pitchFamily="66" charset="0"/>
                <a:cs typeface="Times New Roman"/>
              </a:rPr>
              <a:t>durin</a:t>
            </a:r>
            <a:r>
              <a:rPr lang="en-US" sz="2800" b="1" i="1" dirty="0">
                <a:ln w="1905"/>
                <a:solidFill>
                  <a:srgbClr val="FF3399"/>
                </a:solidFill>
                <a:effectLst>
                  <a:glow rad="127000">
                    <a:srgbClr val="FFFF00"/>
                  </a:glow>
                  <a:innerShdw blurRad="69850" dist="43180" dir="5400000">
                    <a:srgbClr val="000000">
                      <a:alpha val="65000"/>
                    </a:srgbClr>
                  </a:innerShdw>
                </a:effectLst>
                <a:latin typeface="Comic Sans MS" pitchFamily="66" charset="0"/>
                <a:cs typeface="Times New Roman"/>
              </a:rPr>
              <a:t>g</a:t>
            </a:r>
            <a:r>
              <a:rPr lang="en-US" sz="2800" b="1" i="1" dirty="0">
                <a:ln w="1905"/>
                <a:solidFill>
                  <a:prstClr val="black"/>
                </a:solidFill>
                <a:effectLst>
                  <a:glow rad="127000">
                    <a:srgbClr val="FFFF00"/>
                  </a:glow>
                  <a:innerShdw blurRad="69850" dist="43180" dir="5400000">
                    <a:srgbClr val="000000">
                      <a:alpha val="65000"/>
                    </a:srgbClr>
                  </a:innerShdw>
                </a:effectLst>
                <a:latin typeface="Comic Sans MS" pitchFamily="66" charset="0"/>
                <a:cs typeface="Times New Roman"/>
              </a:rPr>
              <a:t> </a:t>
            </a:r>
            <a:r>
              <a:rPr lang="en-US" sz="2800" b="1" i="1" dirty="0">
                <a:ln w="1905"/>
                <a:solidFill>
                  <a:schemeClr val="tx1">
                    <a:lumMod val="75000"/>
                    <a:lumOff val="25000"/>
                  </a:schemeClr>
                </a:solidFill>
                <a:effectLst>
                  <a:glow rad="127000">
                    <a:srgbClr val="FFFF00"/>
                  </a:glow>
                  <a:innerShdw blurRad="69850" dist="43180" dir="5400000">
                    <a:srgbClr val="000000">
                      <a:alpha val="65000"/>
                    </a:srgbClr>
                  </a:innerShdw>
                </a:effectLst>
                <a:latin typeface="Comic Sans MS" pitchFamily="66" charset="0"/>
                <a:cs typeface="Times New Roman"/>
              </a:rPr>
              <a:t>the Passover Festival!</a:t>
            </a:r>
            <a:endParaRPr lang="en-CA" dirty="0">
              <a:solidFill>
                <a:schemeClr val="tx1">
                  <a:lumMod val="75000"/>
                  <a:lumOff val="25000"/>
                </a:schemeClr>
              </a:solidFill>
              <a:effectLst>
                <a:glow rad="127000">
                  <a:srgbClr val="FFFF00"/>
                </a:glow>
                <a:innerShdw blurRad="69850" dist="43180" dir="5400000">
                  <a:srgbClr val="000000">
                    <a:alpha val="65000"/>
                  </a:srgbClr>
                </a:innerShdw>
              </a:effectLst>
            </a:endParaRPr>
          </a:p>
        </p:txBody>
      </p:sp>
      <p:cxnSp>
        <p:nvCxnSpPr>
          <p:cNvPr id="12" name="Straight Arrow Connector 11"/>
          <p:cNvCxnSpPr/>
          <p:nvPr/>
        </p:nvCxnSpPr>
        <p:spPr>
          <a:xfrm flipV="1">
            <a:off x="7285168" y="1524000"/>
            <a:ext cx="563432" cy="228600"/>
          </a:xfrm>
          <a:prstGeom prst="straightConnector1">
            <a:avLst/>
          </a:prstGeom>
          <a:ln w="57150">
            <a:solidFill>
              <a:srgbClr val="00B0F0"/>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7818120" y="1011716"/>
            <a:ext cx="792480" cy="813099"/>
          </a:xfrm>
          <a:prstGeom prst="ellipse">
            <a:avLst/>
          </a:prstGeom>
          <a:noFill/>
          <a:ln w="38100">
            <a:solidFill>
              <a:srgbClr val="00B0F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9" name="Picture 18" descr="C:\Users\Valued Customer\Downloads\hebrewgraphics\paleo_resh.gif"/>
          <p:cNvPicPr/>
          <p:nvPr/>
        </p:nvPicPr>
        <p:blipFill>
          <a:blip r:embed="rId3">
            <a:duotone>
              <a:srgbClr val="8064A2">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8030713" y="0"/>
            <a:ext cx="579887" cy="728345"/>
          </a:xfrm>
          <a:prstGeom prst="rect">
            <a:avLst/>
          </a:prstGeom>
          <a:noFill/>
          <a:ln>
            <a:noFill/>
          </a:ln>
          <a:scene3d>
            <a:camera prst="orthographicFront"/>
            <a:lightRig rig="threePt" dir="t"/>
          </a:scene3d>
          <a:sp3d>
            <a:bevelT/>
          </a:sp3d>
        </p:spPr>
      </p:pic>
      <p:cxnSp>
        <p:nvCxnSpPr>
          <p:cNvPr id="6" name="Straight Connector 5"/>
          <p:cNvCxnSpPr/>
          <p:nvPr/>
        </p:nvCxnSpPr>
        <p:spPr>
          <a:xfrm flipV="1">
            <a:off x="6629400" y="1752600"/>
            <a:ext cx="655768" cy="1588326"/>
          </a:xfrm>
          <a:prstGeom prst="line">
            <a:avLst/>
          </a:prstGeom>
          <a:ln w="57150">
            <a:solidFill>
              <a:srgbClr val="00B0F0"/>
            </a:solidFill>
            <a:headEnd type="oval" w="med" len="med"/>
            <a:tailEnd type="oval"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7566884" y="575945"/>
            <a:ext cx="730889" cy="304800"/>
          </a:xfrm>
          <a:prstGeom prst="rect">
            <a:avLst/>
          </a:prstGeom>
          <a:ln w="28575">
            <a:solidFill>
              <a:srgbClr val="FF3399"/>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err="1">
                <a:solidFill>
                  <a:schemeClr val="tx1"/>
                </a:solidFill>
              </a:rPr>
              <a:t>Resh</a:t>
            </a:r>
            <a:endParaRPr lang="en-CA" dirty="0">
              <a:solidFill>
                <a:schemeClr val="tx1"/>
              </a:solidFill>
            </a:endParaRPr>
          </a:p>
        </p:txBody>
      </p:sp>
      <p:sp>
        <p:nvSpPr>
          <p:cNvPr id="11" name="Sun 10"/>
          <p:cNvSpPr/>
          <p:nvPr/>
        </p:nvSpPr>
        <p:spPr>
          <a:xfrm>
            <a:off x="8602625" y="103284"/>
            <a:ext cx="410478" cy="381000"/>
          </a:xfrm>
          <a:prstGeom prst="sun">
            <a:avLst/>
          </a:prstGeom>
          <a:solidFill>
            <a:schemeClr val="accent4">
              <a:lumMod val="60000"/>
              <a:lumOff val="4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a:p>
        </p:txBody>
      </p:sp>
    </p:spTree>
    <p:extLst>
      <p:ext uri="{BB962C8B-B14F-4D97-AF65-F5344CB8AC3E}">
        <p14:creationId xmlns:p14="http://schemas.microsoft.com/office/powerpoint/2010/main" val="1562882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175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3250"/>
                                        <p:tgtEl>
                                          <p:spTgt spid="7"/>
                                        </p:tgtEl>
                                      </p:cBhvr>
                                    </p:animEffect>
                                  </p:childTnLst>
                                </p:cTn>
                              </p:par>
                              <p:par>
                                <p:cTn id="8" presetID="22" presetClass="entr" presetSubtype="4" fill="hold" nodeType="withEffect">
                                  <p:stCondLst>
                                    <p:cond delay="100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1250"/>
                                        <p:tgtEl>
                                          <p:spTgt spid="6"/>
                                        </p:tgtEl>
                                      </p:cBhvr>
                                    </p:animEffect>
                                  </p:childTnLst>
                                </p:cTn>
                              </p:par>
                              <p:par>
                                <p:cTn id="11" presetID="22" presetClass="entr" presetSubtype="8" fill="hold" nodeType="withEffect">
                                  <p:stCondLst>
                                    <p:cond delay="200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1250"/>
                                        <p:tgtEl>
                                          <p:spTgt spid="12"/>
                                        </p:tgtEl>
                                      </p:cBhvr>
                                    </p:animEffect>
                                  </p:childTnLst>
                                </p:cTn>
                              </p:par>
                              <p:par>
                                <p:cTn id="14" presetID="42" presetClass="entr" presetSubtype="0" fill="hold" grpId="0" nodeType="withEffect">
                                  <p:stCondLst>
                                    <p:cond delay="275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275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par>
                          <p:cTn id="24" fill="hold">
                            <p:stCondLst>
                              <p:cond delay="5000"/>
                            </p:stCondLst>
                            <p:childTnLst>
                              <p:par>
                                <p:cTn id="25" presetID="9"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ssolve">
                                      <p:cBhvr>
                                        <p:cTn id="27" dur="75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t>17</a:t>
            </a:fld>
            <a:endParaRPr lang="en-US"/>
          </a:p>
        </p:txBody>
      </p:sp>
      <p:sp>
        <p:nvSpPr>
          <p:cNvPr id="3" name="Title 1"/>
          <p:cNvSpPr txBox="1">
            <a:spLocks/>
          </p:cNvSpPr>
          <p:nvPr/>
        </p:nvSpPr>
        <p:spPr>
          <a:xfrm>
            <a:off x="46300" y="272975"/>
            <a:ext cx="7416800" cy="2133600"/>
          </a:xfrm>
          <a:prstGeom prst="rect">
            <a:avLst/>
          </a:prstGeom>
          <a:ln w="3175">
            <a:noFill/>
          </a:ln>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i="1" spc="300" dirty="0">
                <a:ln w="38100">
                  <a:solidFill>
                    <a:sysClr val="windowText" lastClr="000000"/>
                  </a:solidFill>
                </a:ln>
                <a:solidFill>
                  <a:srgbClr val="00CCFF"/>
                </a:solidFill>
                <a:effectLst>
                  <a:outerShdw blurRad="76200" dist="50800" dir="5400000" algn="tl" rotWithShape="0">
                    <a:srgbClr val="000000">
                      <a:alpha val="65000"/>
                    </a:srgbClr>
                  </a:outerShdw>
                </a:effectLst>
                <a:latin typeface="Kristen ITC" pitchFamily="66" charset="0"/>
              </a:rPr>
              <a:t>Yahusha’s</a:t>
            </a:r>
            <a:r>
              <a:rPr lang="en-US" sz="4000" i="1" spc="300" dirty="0">
                <a:ln w="11430"/>
                <a:solidFill>
                  <a:srgbClr val="FF3399"/>
                </a:solidFill>
                <a:effectLst>
                  <a:outerShdw blurRad="76200" dist="50800" dir="5400000" algn="tl" rotWithShape="0">
                    <a:srgbClr val="000000">
                      <a:alpha val="65000"/>
                    </a:srgbClr>
                  </a:outerShdw>
                </a:effectLst>
                <a:latin typeface="Kristen ITC" pitchFamily="66" charset="0"/>
              </a:rPr>
              <a:t> </a:t>
            </a:r>
            <a:r>
              <a:rPr lang="en-US" sz="4000" i="1" spc="300" dirty="0">
                <a:ln w="11430"/>
                <a:solidFill>
                  <a:schemeClr val="accent2">
                    <a:lumMod val="75000"/>
                  </a:schemeClr>
                </a:solidFill>
                <a:effectLst>
                  <a:outerShdw blurRad="76200" dist="50800" dir="5400000" algn="tl" rotWithShape="0">
                    <a:srgbClr val="000000">
                      <a:alpha val="65000"/>
                    </a:srgbClr>
                  </a:outerShdw>
                </a:effectLst>
                <a:latin typeface="Kristen ITC" pitchFamily="66" charset="0"/>
              </a:rPr>
              <a:t>skeletal </a:t>
            </a:r>
            <a:r>
              <a:rPr lang="en-US" sz="4000" i="1" u="sng" spc="300" dirty="0">
                <a:ln w="11430"/>
                <a:solidFill>
                  <a:schemeClr val="accent2">
                    <a:lumMod val="75000"/>
                  </a:schemeClr>
                </a:solidFill>
                <a:effectLst>
                  <a:outerShdw blurRad="76200" dist="50800" dir="5400000" algn="tl" rotWithShape="0">
                    <a:srgbClr val="000000">
                      <a:alpha val="65000"/>
                    </a:srgbClr>
                  </a:outerShdw>
                </a:effectLst>
                <a:latin typeface="Kristen ITC" pitchFamily="66" charset="0"/>
              </a:rPr>
              <a:t>bone</a:t>
            </a:r>
            <a:r>
              <a:rPr lang="en-US" sz="4000" i="1" spc="300" dirty="0">
                <a:ln w="11430"/>
                <a:solidFill>
                  <a:schemeClr val="accent2">
                    <a:lumMod val="75000"/>
                  </a:schemeClr>
                </a:solidFill>
                <a:effectLst>
                  <a:outerShdw blurRad="76200" dist="50800" dir="5400000" algn="tl" rotWithShape="0">
                    <a:srgbClr val="000000">
                      <a:alpha val="65000"/>
                    </a:srgbClr>
                  </a:outerShdw>
                </a:effectLst>
                <a:latin typeface="Kristen ITC" pitchFamily="66" charset="0"/>
              </a:rPr>
              <a:t> distribution</a:t>
            </a:r>
            <a:r>
              <a:rPr lang="en-US" sz="4000" i="1" spc="300" dirty="0">
                <a:ln w="11430"/>
                <a:solidFill>
                  <a:srgbClr val="FF3399"/>
                </a:solidFill>
                <a:effectLst>
                  <a:outerShdw blurRad="76200" dist="50800" dir="5400000" algn="tl" rotWithShape="0">
                    <a:srgbClr val="000000">
                      <a:alpha val="65000"/>
                    </a:srgbClr>
                  </a:outerShdw>
                </a:effectLst>
                <a:latin typeface="Kristen ITC" pitchFamily="66" charset="0"/>
              </a:rPr>
              <a:t> </a:t>
            </a:r>
            <a:r>
              <a:rPr lang="en-US" sz="4000" i="1" spc="300" dirty="0">
                <a:ln w="28575">
                  <a:solidFill>
                    <a:sysClr val="windowText" lastClr="000000"/>
                  </a:solidFill>
                </a:ln>
                <a:solidFill>
                  <a:srgbClr val="00CCFF"/>
                </a:solidFill>
                <a:effectLst>
                  <a:outerShdw blurRad="76200" dist="50800" dir="5400000" algn="tl" rotWithShape="0">
                    <a:srgbClr val="000000">
                      <a:alpha val="65000"/>
                    </a:srgbClr>
                  </a:outerShdw>
                </a:effectLst>
                <a:latin typeface="Kristen ITC" pitchFamily="66" charset="0"/>
              </a:rPr>
              <a:t>system </a:t>
            </a:r>
            <a:br>
              <a:rPr lang="en-US" sz="4000" i="1" spc="300" dirty="0">
                <a:ln w="28575">
                  <a:solidFill>
                    <a:sysClr val="windowText" lastClr="000000"/>
                  </a:solidFill>
                </a:ln>
                <a:solidFill>
                  <a:srgbClr val="00CCFF"/>
                </a:solidFill>
                <a:effectLst>
                  <a:outerShdw blurRad="76200" dist="50800" dir="5400000" algn="tl" rotWithShape="0">
                    <a:srgbClr val="000000">
                      <a:alpha val="65000"/>
                    </a:srgbClr>
                  </a:outerShdw>
                </a:effectLst>
                <a:latin typeface="Kristen ITC" pitchFamily="66" charset="0"/>
              </a:rPr>
            </a:br>
            <a:r>
              <a:rPr lang="en-US" sz="4000" i="1" spc="300" dirty="0">
                <a:ln w="28575">
                  <a:solidFill>
                    <a:sysClr val="windowText" lastClr="000000"/>
                  </a:solidFill>
                </a:ln>
                <a:solidFill>
                  <a:srgbClr val="00CCFF"/>
                </a:solidFill>
                <a:effectLst>
                  <a:outerShdw blurRad="76200" dist="50800" dir="5400000" algn="tl" rotWithShape="0">
                    <a:srgbClr val="000000">
                      <a:alpha val="65000"/>
                    </a:srgbClr>
                  </a:outerShdw>
                </a:effectLst>
                <a:latin typeface="Kristen ITC" pitchFamily="66" charset="0"/>
              </a:rPr>
              <a:t>has a purpose!</a:t>
            </a:r>
            <a:endParaRPr lang="en-US" sz="1600" i="1" spc="300" dirty="0">
              <a:ln w="28575">
                <a:solidFill>
                  <a:sysClr val="windowText" lastClr="000000"/>
                </a:solidFill>
              </a:ln>
              <a:solidFill>
                <a:srgbClr val="00CCFF"/>
              </a:solidFill>
              <a:effectLst>
                <a:glow rad="203200">
                  <a:srgbClr val="00CCFF"/>
                </a:glow>
                <a:outerShdw blurRad="76200" dist="50800" dir="5400000" algn="tl" rotWithShape="0">
                  <a:srgbClr val="000000">
                    <a:alpha val="65000"/>
                  </a:srgbClr>
                </a:outerShdw>
              </a:effectLst>
              <a:latin typeface="Kristen ITC" pitchFamily="66" charset="0"/>
            </a:endParaRPr>
          </a:p>
        </p:txBody>
      </p:sp>
      <p:pic>
        <p:nvPicPr>
          <p:cNvPr id="7" name="Picture 2" descr="C:\Users\Rae\Desktop\SKELETON.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12000" y="914400"/>
            <a:ext cx="2060774" cy="5791200"/>
          </a:xfrm>
          <a:prstGeom prst="rect">
            <a:avLst/>
          </a:prstGeom>
          <a:noFill/>
          <a:effectLst>
            <a:softEdge rad="266700"/>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44736" y="2438400"/>
            <a:ext cx="7010400" cy="4114800"/>
          </a:xfrm>
          <a:prstGeom prst="rect">
            <a:avLst/>
          </a:prstGeom>
          <a:solidFill>
            <a:srgbClr val="EDE2F6"/>
          </a:solidFill>
          <a:ln w="25400" cap="flat" cmpd="sng" algn="ctr">
            <a:solidFill>
              <a:srgbClr val="7030A0"/>
            </a:solidFill>
            <a:prstDash val="solid"/>
          </a:ln>
          <a:effectLst/>
          <a:scene3d>
            <a:camera prst="orthographicFront"/>
            <a:lightRig rig="threePt" dir="t"/>
          </a:scene3d>
          <a:sp3d>
            <a:bevelT prst="convex"/>
          </a:sp3d>
        </p:spPr>
        <p:txBody>
          <a:bodyPr rot="0" spcFirstLastPara="0" vert="horz" wrap="square" lIns="91440" tIns="45720" rIns="91440" bIns="45720" numCol="1" spcCol="0" rtlCol="0" fromWordArt="0" anchor="ctr" anchorCtr="0" forceAA="0" compatLnSpc="1">
            <a:prstTxWarp prst="textNoShape">
              <a:avLst/>
            </a:prstTxWarp>
            <a:noAutofit/>
            <a:sp3d extrusionH="57150">
              <a:bevelT w="38100" h="38100"/>
            </a:sp3d>
          </a:bodyPr>
          <a:lstStyle/>
          <a:p>
            <a:pPr lvl="0" algn="ctr">
              <a:lnSpc>
                <a:spcPct val="115000"/>
              </a:lnSpc>
              <a:spcAft>
                <a:spcPts val="1000"/>
              </a:spcAft>
            </a:pPr>
            <a:r>
              <a:rPr lang="en-US" sz="2800" b="1" i="1" dirty="0">
                <a:ln w="1905"/>
                <a:solidFill>
                  <a:schemeClr val="tx1">
                    <a:lumMod val="65000"/>
                    <a:lumOff val="35000"/>
                  </a:schemeClr>
                </a:solidFill>
                <a:effectLst>
                  <a:innerShdw blurRad="69850" dist="43180" dir="5400000">
                    <a:srgbClr val="000000">
                      <a:alpha val="65000"/>
                    </a:srgbClr>
                  </a:innerShdw>
                </a:effectLst>
                <a:latin typeface="Comic Sans MS" pitchFamily="66" charset="0"/>
                <a:ea typeface="Calibri"/>
                <a:cs typeface="Times New Roman"/>
              </a:rPr>
              <a:t>The [</a:t>
            </a:r>
            <a:r>
              <a:rPr lang="en-US" sz="2800" b="1" i="1" dirty="0">
                <a:ln w="1905"/>
                <a:solidFill>
                  <a:schemeClr val="tx1">
                    <a:lumMod val="65000"/>
                    <a:lumOff val="35000"/>
                  </a:schemeClr>
                </a:solidFill>
                <a:effectLst>
                  <a:glow rad="127000">
                    <a:srgbClr val="00FF00"/>
                  </a:glow>
                  <a:innerShdw blurRad="69850" dist="43180" dir="5400000">
                    <a:srgbClr val="000000">
                      <a:alpha val="65000"/>
                    </a:srgbClr>
                  </a:innerShdw>
                </a:effectLst>
                <a:latin typeface="Comic Sans MS" pitchFamily="66" charset="0"/>
                <a:ea typeface="Calibri"/>
                <a:cs typeface="Times New Roman"/>
              </a:rPr>
              <a:t>Eh-</a:t>
            </a:r>
            <a:r>
              <a:rPr lang="en-US" sz="2800" b="1" i="1" dirty="0" err="1">
                <a:ln w="1905"/>
                <a:solidFill>
                  <a:schemeClr val="tx1">
                    <a:lumMod val="65000"/>
                    <a:lumOff val="35000"/>
                  </a:schemeClr>
                </a:solidFill>
                <a:effectLst>
                  <a:glow rad="127000">
                    <a:srgbClr val="00FF00"/>
                  </a:glow>
                  <a:innerShdw blurRad="69850" dist="43180" dir="5400000">
                    <a:srgbClr val="000000">
                      <a:alpha val="65000"/>
                    </a:srgbClr>
                  </a:innerShdw>
                </a:effectLst>
                <a:latin typeface="Comic Sans MS" pitchFamily="66" charset="0"/>
                <a:ea typeface="Calibri"/>
                <a:cs typeface="Times New Roman"/>
              </a:rPr>
              <a:t>Tzem</a:t>
            </a:r>
            <a:r>
              <a:rPr lang="en-US" sz="2800" b="1" i="1" dirty="0">
                <a:ln w="1905"/>
                <a:solidFill>
                  <a:schemeClr val="tx1">
                    <a:lumMod val="65000"/>
                    <a:lumOff val="35000"/>
                  </a:schemeClr>
                </a:solidFill>
                <a:effectLst>
                  <a:innerShdw blurRad="69850" dist="43180" dir="5400000">
                    <a:srgbClr val="000000">
                      <a:alpha val="65000"/>
                    </a:srgbClr>
                  </a:innerShdw>
                </a:effectLst>
                <a:latin typeface="Comic Sans MS" pitchFamily="66" charset="0"/>
                <a:ea typeface="Calibri"/>
                <a:cs typeface="Times New Roman"/>
              </a:rPr>
              <a:t>] </a:t>
            </a:r>
            <a:r>
              <a:rPr lang="en-US" sz="2800" b="1" i="1" dirty="0">
                <a:ln w="1905"/>
                <a:solidFill>
                  <a:schemeClr val="tx1">
                    <a:lumMod val="65000"/>
                    <a:lumOff val="35000"/>
                  </a:schemeClr>
                </a:solidFill>
                <a:effectLst>
                  <a:glow rad="127000">
                    <a:srgbClr val="DD8047">
                      <a:lumMod val="60000"/>
                      <a:lumOff val="40000"/>
                    </a:srgbClr>
                  </a:glow>
                  <a:innerShdw blurRad="69850" dist="43180" dir="5400000">
                    <a:srgbClr val="000000">
                      <a:alpha val="65000"/>
                    </a:srgbClr>
                  </a:innerShdw>
                </a:effectLst>
                <a:latin typeface="Comic Sans MS" pitchFamily="66" charset="0"/>
                <a:ea typeface="Calibri"/>
                <a:cs typeface="Times New Roman"/>
              </a:rPr>
              <a:t>“BONE” </a:t>
            </a:r>
            <a:r>
              <a:rPr lang="en-US" sz="2800" b="1" i="1" dirty="0">
                <a:ln w="1905"/>
                <a:solidFill>
                  <a:schemeClr val="tx1">
                    <a:lumMod val="65000"/>
                    <a:lumOff val="35000"/>
                  </a:schemeClr>
                </a:solidFill>
                <a:effectLst>
                  <a:innerShdw blurRad="69850" dist="43180" dir="5400000">
                    <a:srgbClr val="000000">
                      <a:alpha val="65000"/>
                    </a:srgbClr>
                  </a:innerShdw>
                </a:effectLst>
                <a:latin typeface="Comic Sans MS" pitchFamily="66" charset="0"/>
                <a:ea typeface="Calibri"/>
                <a:cs typeface="Times New Roman"/>
              </a:rPr>
              <a:t>spinal cord central nervous support structure - </a:t>
            </a:r>
            <a:r>
              <a:rPr lang="en-US" sz="2800" b="1" i="1" dirty="0">
                <a:ln w="1905"/>
                <a:solidFill>
                  <a:prstClr val="black"/>
                </a:solidFill>
                <a:effectLst>
                  <a:innerShdw blurRad="69850" dist="43180" dir="5400000">
                    <a:srgbClr val="000000">
                      <a:alpha val="65000"/>
                    </a:srgbClr>
                  </a:innerShdw>
                </a:effectLst>
                <a:latin typeface="Comic Sans MS" pitchFamily="66" charset="0"/>
                <a:ea typeface="Calibri"/>
                <a:cs typeface="Times New Roman"/>
              </a:rPr>
              <a:t/>
            </a:r>
            <a:br>
              <a:rPr lang="en-US" sz="2800" b="1" i="1" dirty="0">
                <a:ln w="1905"/>
                <a:solidFill>
                  <a:prstClr val="black"/>
                </a:solidFill>
                <a:effectLst>
                  <a:innerShdw blurRad="69850" dist="43180" dir="5400000">
                    <a:srgbClr val="000000">
                      <a:alpha val="65000"/>
                    </a:srgbClr>
                  </a:innerShdw>
                </a:effectLst>
                <a:latin typeface="Comic Sans MS" pitchFamily="66" charset="0"/>
                <a:ea typeface="Calibri"/>
                <a:cs typeface="Times New Roman"/>
              </a:rPr>
            </a:br>
            <a:endParaRPr lang="en-US" sz="2800" b="1" i="1" dirty="0">
              <a:ln w="1905"/>
              <a:solidFill>
                <a:prstClr val="black"/>
              </a:solidFill>
              <a:effectLst>
                <a:innerShdw blurRad="69850" dist="43180" dir="5400000">
                  <a:srgbClr val="000000">
                    <a:alpha val="65000"/>
                  </a:srgbClr>
                </a:innerShdw>
              </a:effectLst>
              <a:latin typeface="Comic Sans MS" pitchFamily="66" charset="0"/>
              <a:ea typeface="Calibri"/>
              <a:cs typeface="Times New Roman"/>
            </a:endParaRPr>
          </a:p>
          <a:p>
            <a:pPr lvl="0" algn="ctr">
              <a:lnSpc>
                <a:spcPct val="115000"/>
              </a:lnSpc>
              <a:spcAft>
                <a:spcPts val="1000"/>
              </a:spcAft>
            </a:pPr>
            <a:r>
              <a:rPr lang="en-US" sz="2800" b="1" i="1" dirty="0">
                <a:ln w="1905"/>
                <a:solidFill>
                  <a:prstClr val="black"/>
                </a:solidFill>
                <a:effectLst>
                  <a:innerShdw blurRad="69850" dist="43180" dir="5400000">
                    <a:srgbClr val="000000">
                      <a:alpha val="65000"/>
                    </a:srgbClr>
                  </a:innerShdw>
                </a:effectLst>
                <a:latin typeface="Comic Sans MS" pitchFamily="66" charset="0"/>
                <a:ea typeface="Calibri"/>
                <a:cs typeface="Times New Roman"/>
              </a:rPr>
              <a:t>			</a:t>
            </a:r>
          </a:p>
          <a:p>
            <a:pPr lvl="0" algn="ctr">
              <a:lnSpc>
                <a:spcPct val="115000"/>
              </a:lnSpc>
              <a:spcAft>
                <a:spcPts val="1000"/>
              </a:spcAft>
            </a:pPr>
            <a:endParaRPr lang="en-US" sz="2800" b="1" i="1" u="sng" dirty="0">
              <a:ln w="1905"/>
              <a:solidFill>
                <a:prstClr val="black"/>
              </a:solidFill>
              <a:effectLst>
                <a:innerShdw blurRad="69850" dist="43180" dir="5400000">
                  <a:srgbClr val="000000">
                    <a:alpha val="65000"/>
                  </a:srgbClr>
                </a:innerShdw>
              </a:effectLst>
              <a:latin typeface="Comic Sans MS" pitchFamily="66" charset="0"/>
              <a:ea typeface="Calibri"/>
              <a:cs typeface="Times New Roman"/>
            </a:endParaRPr>
          </a:p>
          <a:p>
            <a:pPr lvl="0" algn="ctr">
              <a:lnSpc>
                <a:spcPct val="115000"/>
              </a:lnSpc>
              <a:spcAft>
                <a:spcPts val="1000"/>
              </a:spcAft>
            </a:pPr>
            <a:endParaRPr lang="en-US" sz="2800" b="1" i="1" u="sng" dirty="0">
              <a:ln w="1905"/>
              <a:solidFill>
                <a:prstClr val="black"/>
              </a:solidFill>
              <a:effectLst>
                <a:innerShdw blurRad="69850" dist="43180" dir="5400000">
                  <a:srgbClr val="000000">
                    <a:alpha val="65000"/>
                  </a:srgbClr>
                </a:innerShdw>
              </a:effectLst>
              <a:latin typeface="Comic Sans MS" pitchFamily="66" charset="0"/>
              <a:ea typeface="Calibri"/>
              <a:cs typeface="Times New Roman"/>
            </a:endParaRPr>
          </a:p>
          <a:p>
            <a:pPr lvl="0" algn="ctr">
              <a:lnSpc>
                <a:spcPct val="115000"/>
              </a:lnSpc>
              <a:spcAft>
                <a:spcPts val="1000"/>
              </a:spcAft>
            </a:pPr>
            <a:endParaRPr lang="en-US" sz="2800" b="1" i="1" u="sng" dirty="0">
              <a:ln w="1905"/>
              <a:solidFill>
                <a:prstClr val="black"/>
              </a:solidFill>
              <a:effectLst>
                <a:innerShdw blurRad="69850" dist="43180" dir="5400000">
                  <a:srgbClr val="000000">
                    <a:alpha val="65000"/>
                  </a:srgbClr>
                </a:innerShdw>
              </a:effectLst>
              <a:latin typeface="Comic Sans MS" pitchFamily="66" charset="0"/>
              <a:ea typeface="Calibri"/>
              <a:cs typeface="Times New Roman"/>
            </a:endParaRPr>
          </a:p>
        </p:txBody>
      </p:sp>
      <p:sp>
        <p:nvSpPr>
          <p:cNvPr id="13" name="Oval 12"/>
          <p:cNvSpPr/>
          <p:nvPr/>
        </p:nvSpPr>
        <p:spPr>
          <a:xfrm>
            <a:off x="7848600" y="1638300"/>
            <a:ext cx="533400" cy="2171700"/>
          </a:xfrm>
          <a:prstGeom prst="ellipse">
            <a:avLst/>
          </a:prstGeom>
          <a:noFill/>
          <a:ln w="57150">
            <a:solidFill>
              <a:srgbClr val="00B0F0"/>
            </a:solidFill>
          </a:ln>
          <a:effectLst>
            <a:glow rad="127000">
              <a:srgbClr val="00FF00"/>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p>
        </p:txBody>
      </p:sp>
      <p:sp>
        <p:nvSpPr>
          <p:cNvPr id="16" name="Oval 15"/>
          <p:cNvSpPr/>
          <p:nvPr/>
        </p:nvSpPr>
        <p:spPr>
          <a:xfrm>
            <a:off x="7818120" y="1011716"/>
            <a:ext cx="792480" cy="813099"/>
          </a:xfrm>
          <a:prstGeom prst="ellipse">
            <a:avLst/>
          </a:prstGeom>
          <a:noFill/>
          <a:ln w="38100">
            <a:solidFill>
              <a:srgbClr val="00B0F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p:nvSpPr>
        <p:spPr>
          <a:xfrm>
            <a:off x="317681" y="3581400"/>
            <a:ext cx="6864510" cy="685800"/>
          </a:xfrm>
          <a:prstGeom prst="rect">
            <a:avLst/>
          </a:prstGeom>
          <a:noFill/>
          <a:ln w="57150">
            <a:solidFill>
              <a:srgbClr val="00CC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15000"/>
              </a:lnSpc>
              <a:spcAft>
                <a:spcPts val="1000"/>
              </a:spcAft>
            </a:pPr>
            <a:r>
              <a:rPr lang="en-US" sz="3000" b="1" i="1" dirty="0">
                <a:ln w="1905"/>
                <a:solidFill>
                  <a:srgbClr val="D608A0"/>
                </a:solidFill>
                <a:effectLst>
                  <a:innerShdw blurRad="69850" dist="43180" dir="5400000">
                    <a:srgbClr val="000000">
                      <a:alpha val="65000"/>
                    </a:srgbClr>
                  </a:innerShdw>
                </a:effectLst>
                <a:latin typeface="Comic Sans MS" pitchFamily="66" charset="0"/>
                <a:ea typeface="Calibri"/>
                <a:cs typeface="Times New Roman"/>
              </a:rPr>
              <a:t>Wave Sheaf/ First-Fruit Festival;</a:t>
            </a:r>
          </a:p>
        </p:txBody>
      </p:sp>
      <p:sp>
        <p:nvSpPr>
          <p:cNvPr id="11" name="Rectangle 10"/>
          <p:cNvSpPr/>
          <p:nvPr/>
        </p:nvSpPr>
        <p:spPr>
          <a:xfrm>
            <a:off x="914400" y="4275233"/>
            <a:ext cx="3048000"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h="25400" prst="softRound"/>
            </a:sp3d>
          </a:bodyPr>
          <a:lstStyle/>
          <a:p>
            <a:pPr algn="ctr"/>
            <a:r>
              <a:rPr lang="en-US" sz="2800" b="1" i="1" dirty="0">
                <a:ln w="1905">
                  <a:solidFill>
                    <a:sysClr val="windowText" lastClr="000000"/>
                  </a:solidFill>
                </a:ln>
                <a:solidFill>
                  <a:srgbClr val="FFFF00"/>
                </a:solidFill>
                <a:effectLst>
                  <a:innerShdw blurRad="69850" dist="43180" dir="5400000">
                    <a:srgbClr val="000000">
                      <a:alpha val="65000"/>
                    </a:srgbClr>
                  </a:innerShdw>
                </a:effectLst>
                <a:latin typeface="Comic Sans MS" pitchFamily="66" charset="0"/>
                <a:ea typeface="Calibri"/>
                <a:cs typeface="Times New Roman"/>
              </a:rPr>
              <a:t>through Joshua, </a:t>
            </a:r>
            <a:endParaRPr lang="en-CA" dirty="0"/>
          </a:p>
        </p:txBody>
      </p:sp>
      <p:sp>
        <p:nvSpPr>
          <p:cNvPr id="18" name="Rectangle 17"/>
          <p:cNvSpPr/>
          <p:nvPr/>
        </p:nvSpPr>
        <p:spPr>
          <a:xfrm>
            <a:off x="1066801" y="4343399"/>
            <a:ext cx="5511618" cy="9905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lnSpc>
                <a:spcPct val="150000"/>
              </a:lnSpc>
            </a:pPr>
            <a:r>
              <a:rPr lang="en-US" sz="2800" b="1" i="1" dirty="0">
                <a:ln w="1905"/>
                <a:solidFill>
                  <a:prstClr val="black"/>
                </a:solidFill>
                <a:effectLst>
                  <a:innerShdw blurRad="69850" dist="43180" dir="5400000">
                    <a:srgbClr val="000000">
                      <a:alpha val="65000"/>
                    </a:srgbClr>
                  </a:innerShdw>
                </a:effectLst>
                <a:latin typeface="Comic Sans MS" pitchFamily="66" charset="0"/>
                <a:ea typeface="Calibri"/>
                <a:cs typeface="Times New Roman"/>
              </a:rPr>
              <a:t>		    </a:t>
            </a:r>
            <a:r>
              <a:rPr lang="en-US" sz="2800" b="1" i="1" dirty="0">
                <a:ln w="1905"/>
                <a:solidFill>
                  <a:schemeClr val="tx1">
                    <a:lumMod val="65000"/>
                    <a:lumOff val="35000"/>
                  </a:schemeClr>
                </a:solidFill>
                <a:effectLst>
                  <a:innerShdw blurRad="69850" dist="43180" dir="5400000">
                    <a:srgbClr val="000000">
                      <a:alpha val="65000"/>
                    </a:srgbClr>
                  </a:innerShdw>
                </a:effectLst>
                <a:latin typeface="Comic Sans MS" pitchFamily="66" charset="0"/>
                <a:ea typeface="Calibri"/>
                <a:cs typeface="Times New Roman"/>
              </a:rPr>
              <a:t>conveys vital </a:t>
            </a:r>
            <a:r>
              <a:rPr lang="en-US" sz="2800" b="1" i="1" dirty="0">
                <a:ln w="1905"/>
                <a:solidFill>
                  <a:prstClr val="black"/>
                </a:solidFill>
                <a:effectLst>
                  <a:innerShdw blurRad="69850" dist="43180" dir="5400000">
                    <a:srgbClr val="000000">
                      <a:alpha val="65000"/>
                    </a:srgbClr>
                  </a:innerShdw>
                </a:effectLst>
                <a:latin typeface="Comic Sans MS" pitchFamily="66" charset="0"/>
                <a:ea typeface="Calibri"/>
                <a:cs typeface="Times New Roman"/>
              </a:rPr>
              <a:t/>
            </a:r>
            <a:br>
              <a:rPr lang="en-US" sz="2800" b="1" i="1" dirty="0">
                <a:ln w="1905"/>
                <a:solidFill>
                  <a:prstClr val="black"/>
                </a:solidFill>
                <a:effectLst>
                  <a:innerShdw blurRad="69850" dist="43180" dir="5400000">
                    <a:srgbClr val="000000">
                      <a:alpha val="65000"/>
                    </a:srgbClr>
                  </a:innerShdw>
                </a:effectLst>
                <a:latin typeface="Comic Sans MS" pitchFamily="66" charset="0"/>
                <a:ea typeface="Calibri"/>
                <a:cs typeface="Times New Roman"/>
              </a:rPr>
            </a:br>
            <a:r>
              <a:rPr lang="en-US" sz="2800" b="1" i="1" dirty="0">
                <a:ln w="1905">
                  <a:solidFill>
                    <a:sysClr val="windowText" lastClr="000000"/>
                  </a:solidFill>
                </a:ln>
                <a:solidFill>
                  <a:srgbClr val="0000FF"/>
                </a:solidFill>
                <a:effectLst>
                  <a:glow rad="165100">
                    <a:srgbClr val="DD8047">
                      <a:lumMod val="60000"/>
                      <a:lumOff val="40000"/>
                    </a:srgbClr>
                  </a:glow>
                  <a:innerShdw blurRad="69850" dist="43180" dir="5400000">
                    <a:srgbClr val="000000">
                      <a:alpha val="65000"/>
                    </a:srgbClr>
                  </a:innerShdw>
                </a:effectLst>
                <a:latin typeface="Comic Sans MS" pitchFamily="66" charset="0"/>
                <a:ea typeface="Calibri"/>
                <a:cs typeface="Times New Roman"/>
              </a:rPr>
              <a:t>SALVATIONAL </a:t>
            </a:r>
            <a:r>
              <a:rPr lang="en-US" sz="2800" b="1" i="1" dirty="0">
                <a:ln w="1905"/>
                <a:solidFill>
                  <a:schemeClr val="tx1">
                    <a:lumMod val="65000"/>
                    <a:lumOff val="35000"/>
                  </a:schemeClr>
                </a:solidFill>
                <a:effectLst>
                  <a:glow rad="127000">
                    <a:srgbClr val="00FF00"/>
                  </a:glow>
                  <a:innerShdw blurRad="69850" dist="43180" dir="5400000">
                    <a:srgbClr val="000000">
                      <a:alpha val="65000"/>
                    </a:srgbClr>
                  </a:innerShdw>
                </a:effectLst>
                <a:latin typeface="Comic Sans MS" pitchFamily="66" charset="0"/>
                <a:ea typeface="Calibri"/>
                <a:cs typeface="Times New Roman"/>
              </a:rPr>
              <a:t>SUBSTANCE;</a:t>
            </a:r>
            <a:r>
              <a:rPr lang="en-US" sz="2800" b="1" i="1" dirty="0">
                <a:ln w="1905"/>
                <a:solidFill>
                  <a:srgbClr val="0000FF"/>
                </a:solidFill>
                <a:effectLst>
                  <a:innerShdw blurRad="69850" dist="43180" dir="5400000">
                    <a:srgbClr val="000000">
                      <a:alpha val="65000"/>
                    </a:srgbClr>
                  </a:innerShdw>
                </a:effectLst>
                <a:latin typeface="Comic Sans MS" pitchFamily="66" charset="0"/>
                <a:ea typeface="Calibri"/>
                <a:cs typeface="Times New Roman"/>
              </a:rPr>
              <a:t> </a:t>
            </a:r>
            <a:endParaRPr lang="en-CA" dirty="0"/>
          </a:p>
        </p:txBody>
      </p:sp>
      <p:sp>
        <p:nvSpPr>
          <p:cNvPr id="20" name="Rectangle 19"/>
          <p:cNvSpPr/>
          <p:nvPr/>
        </p:nvSpPr>
        <p:spPr>
          <a:xfrm>
            <a:off x="233014" y="5486400"/>
            <a:ext cx="7183384"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15000"/>
              </a:lnSpc>
              <a:spcAft>
                <a:spcPts val="1000"/>
              </a:spcAft>
            </a:pPr>
            <a:r>
              <a:rPr lang="en-US" sz="2800" b="1" i="1" u="sng" dirty="0">
                <a:ln w="1905"/>
                <a:solidFill>
                  <a:srgbClr val="FF0000"/>
                </a:solidFill>
                <a:effectLst>
                  <a:innerShdw blurRad="69850" dist="43180" dir="5400000">
                    <a:srgbClr val="000000">
                      <a:alpha val="65000"/>
                    </a:srgbClr>
                  </a:innerShdw>
                </a:effectLst>
                <a:latin typeface="Comic Sans MS" pitchFamily="66" charset="0"/>
                <a:ea typeface="Calibri"/>
                <a:cs typeface="Times New Roman"/>
              </a:rPr>
              <a:t>YEARLY TIMNG</a:t>
            </a:r>
            <a:r>
              <a:rPr lang="en-US" sz="2800" b="1" i="1" dirty="0">
                <a:ln w="1905"/>
                <a:solidFill>
                  <a:srgbClr val="FF0000"/>
                </a:solidFill>
                <a:effectLst>
                  <a:innerShdw blurRad="69850" dist="43180" dir="5400000">
                    <a:srgbClr val="000000">
                      <a:alpha val="65000"/>
                    </a:srgbClr>
                  </a:innerShdw>
                </a:effectLst>
                <a:latin typeface="Comic Sans MS" pitchFamily="66" charset="0"/>
                <a:ea typeface="Calibri"/>
                <a:cs typeface="Times New Roman"/>
              </a:rPr>
              <a:t> </a:t>
            </a:r>
            <a:r>
              <a:rPr lang="en-US" sz="2800" b="1" i="1" dirty="0">
                <a:ln w="1905"/>
                <a:solidFill>
                  <a:srgbClr val="00B050"/>
                </a:solidFill>
                <a:effectLst>
                  <a:innerShdw blurRad="69850" dist="43180" dir="5400000">
                    <a:srgbClr val="000000">
                      <a:alpha val="65000"/>
                    </a:srgbClr>
                  </a:innerShdw>
                </a:effectLst>
                <a:latin typeface="Comic Sans MS" pitchFamily="66" charset="0"/>
                <a:ea typeface="Calibri"/>
                <a:cs typeface="Times New Roman"/>
              </a:rPr>
              <a:t>&amp; MASHIACH CHARACTER IDENTIFICATION </a:t>
            </a:r>
            <a:r>
              <a:rPr lang="en-US" sz="2800" b="1" i="1" dirty="0">
                <a:ln w="1905"/>
                <a:solidFill>
                  <a:schemeClr val="tx1">
                    <a:lumMod val="65000"/>
                    <a:lumOff val="35000"/>
                  </a:schemeClr>
                </a:solidFill>
                <a:effectLst>
                  <a:innerShdw blurRad="69850" dist="43180" dir="5400000">
                    <a:srgbClr val="000000">
                      <a:alpha val="65000"/>
                    </a:srgbClr>
                  </a:innerShdw>
                </a:effectLst>
                <a:latin typeface="Comic Sans MS" pitchFamily="66" charset="0"/>
                <a:ea typeface="Calibri"/>
                <a:cs typeface="Times New Roman"/>
              </a:rPr>
              <a:t>to …</a:t>
            </a:r>
            <a:r>
              <a:rPr lang="en-US" sz="2800" b="1" i="1" dirty="0">
                <a:ln w="1905"/>
                <a:solidFill>
                  <a:prstClr val="black"/>
                </a:solidFill>
                <a:effectLst>
                  <a:innerShdw blurRad="69850" dist="43180" dir="5400000">
                    <a:srgbClr val="000000">
                      <a:alpha val="65000"/>
                    </a:srgbClr>
                  </a:innerShdw>
                </a:effectLst>
                <a:latin typeface="Comic Sans MS" pitchFamily="66" charset="0"/>
                <a:ea typeface="Calibri"/>
                <a:cs typeface="Times New Roman"/>
              </a:rPr>
              <a:t> </a:t>
            </a:r>
            <a:endParaRPr lang="en-US" sz="1200" b="1" dirty="0">
              <a:solidFill>
                <a:prstClr val="black"/>
              </a:solidFill>
              <a:latin typeface="Calibri"/>
              <a:ea typeface="Calibri"/>
              <a:cs typeface="Times New Roman"/>
            </a:endParaRPr>
          </a:p>
        </p:txBody>
      </p:sp>
      <p:sp>
        <p:nvSpPr>
          <p:cNvPr id="21" name="Rectangle 20"/>
          <p:cNvSpPr/>
          <p:nvPr/>
        </p:nvSpPr>
        <p:spPr>
          <a:xfrm rot="20170671">
            <a:off x="118896" y="1879552"/>
            <a:ext cx="1284479" cy="731790"/>
          </a:xfrm>
          <a:prstGeom prst="rect">
            <a:avLst/>
          </a:prstGeom>
          <a:solidFill>
            <a:schemeClr val="accent2">
              <a:lumMod val="20000"/>
              <a:lumOff val="80000"/>
            </a:schemeClr>
          </a:solidFill>
          <a:ln w="38100">
            <a:solidFill>
              <a:srgbClr val="D608A0"/>
            </a:solidFill>
          </a:ln>
          <a:effectLst>
            <a:glow rad="139700">
              <a:schemeClr val="accent1">
                <a:satMod val="175000"/>
                <a:alpha val="40000"/>
              </a:schemeClr>
            </a:glo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4400" dirty="0">
                <a:solidFill>
                  <a:srgbClr val="00B0F0"/>
                </a:solidFill>
                <a:latin typeface="Algerian" pitchFamily="82" charset="0"/>
              </a:rPr>
              <a:t>THE</a:t>
            </a:r>
            <a:endParaRPr lang="en-CA" sz="4000" dirty="0">
              <a:solidFill>
                <a:srgbClr val="00B0F0"/>
              </a:solidFill>
              <a:latin typeface="Algerian" pitchFamily="82" charset="0"/>
            </a:endParaRPr>
          </a:p>
        </p:txBody>
      </p:sp>
      <p:cxnSp>
        <p:nvCxnSpPr>
          <p:cNvPr id="24" name="Straight Arrow Connector 23"/>
          <p:cNvCxnSpPr/>
          <p:nvPr/>
        </p:nvCxnSpPr>
        <p:spPr>
          <a:xfrm>
            <a:off x="417723" y="2788444"/>
            <a:ext cx="191877" cy="945356"/>
          </a:xfrm>
          <a:prstGeom prst="straightConnector1">
            <a:avLst/>
          </a:prstGeom>
          <a:ln w="76200">
            <a:solidFill>
              <a:srgbClr val="D608A0"/>
            </a:solidFill>
            <a:headEnd type="diamond" w="med" len="med"/>
            <a:tailEnd type="triangle" w="med" len="med"/>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pic>
        <p:nvPicPr>
          <p:cNvPr id="15" name="Picture 14" descr="C:\Users\Valued Customer\Downloads\hebrewgraphics\paleo_resh.gif"/>
          <p:cNvPicPr/>
          <p:nvPr/>
        </p:nvPicPr>
        <p:blipFill>
          <a:blip r:embed="rId3">
            <a:duotone>
              <a:srgbClr val="8064A2">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8030713" y="0"/>
            <a:ext cx="579887" cy="728345"/>
          </a:xfrm>
          <a:prstGeom prst="rect">
            <a:avLst/>
          </a:prstGeom>
          <a:noFill/>
          <a:ln>
            <a:noFill/>
          </a:ln>
          <a:scene3d>
            <a:camera prst="orthographicFront"/>
            <a:lightRig rig="threePt" dir="t"/>
          </a:scene3d>
          <a:sp3d>
            <a:bevelT/>
          </a:sp3d>
        </p:spPr>
      </p:pic>
      <p:sp>
        <p:nvSpPr>
          <p:cNvPr id="17" name="Rectangle 16"/>
          <p:cNvSpPr/>
          <p:nvPr/>
        </p:nvSpPr>
        <p:spPr>
          <a:xfrm>
            <a:off x="7566884" y="575945"/>
            <a:ext cx="730889" cy="304800"/>
          </a:xfrm>
          <a:prstGeom prst="rect">
            <a:avLst/>
          </a:prstGeom>
          <a:ln w="28575">
            <a:solidFill>
              <a:srgbClr val="FF3399"/>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err="1">
                <a:solidFill>
                  <a:schemeClr val="tx1"/>
                </a:solidFill>
              </a:rPr>
              <a:t>Resh</a:t>
            </a:r>
            <a:endParaRPr lang="en-CA" dirty="0">
              <a:solidFill>
                <a:schemeClr val="tx1"/>
              </a:solidFill>
            </a:endParaRPr>
          </a:p>
        </p:txBody>
      </p:sp>
      <p:sp>
        <p:nvSpPr>
          <p:cNvPr id="19" name="Sun 18"/>
          <p:cNvSpPr/>
          <p:nvPr/>
        </p:nvSpPr>
        <p:spPr>
          <a:xfrm>
            <a:off x="8602625" y="103284"/>
            <a:ext cx="410478" cy="381000"/>
          </a:xfrm>
          <a:prstGeom prst="sun">
            <a:avLst/>
          </a:prstGeom>
          <a:solidFill>
            <a:schemeClr val="accent4">
              <a:lumMod val="60000"/>
              <a:lumOff val="4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a:p>
        </p:txBody>
      </p:sp>
    </p:spTree>
    <p:extLst>
      <p:ext uri="{BB962C8B-B14F-4D97-AF65-F5344CB8AC3E}">
        <p14:creationId xmlns:p14="http://schemas.microsoft.com/office/powerpoint/2010/main" val="9525997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75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3250"/>
                                        <p:tgtEl>
                                          <p:spTgt spid="7"/>
                                        </p:tgtEl>
                                      </p:cBhvr>
                                    </p:animEffect>
                                  </p:childTnLst>
                                </p:cTn>
                              </p:par>
                              <p:par>
                                <p:cTn id="8" presetID="42" presetClass="entr" presetSubtype="0" fill="hold" grpId="0" nodeType="withEffect">
                                  <p:stCondLst>
                                    <p:cond delay="225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anim calcmode="lin" valueType="num">
                                      <p:cBhvr>
                                        <p:cTn id="11" dur="1000" fill="hold"/>
                                        <p:tgtEl>
                                          <p:spTgt spid="16"/>
                                        </p:tgtEl>
                                        <p:attrNameLst>
                                          <p:attrName>ppt_x</p:attrName>
                                        </p:attrNameLst>
                                      </p:cBhvr>
                                      <p:tavLst>
                                        <p:tav tm="0">
                                          <p:val>
                                            <p:strVal val="#ppt_x"/>
                                          </p:val>
                                        </p:tav>
                                        <p:tav tm="100000">
                                          <p:val>
                                            <p:strVal val="#ppt_x"/>
                                          </p:val>
                                        </p:tav>
                                      </p:tavLst>
                                    </p:anim>
                                    <p:anim calcmode="lin" valueType="num">
                                      <p:cBhvr>
                                        <p:cTn id="1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par>
                                <p:cTn id="18" presetID="42" presetClass="entr" presetSubtype="0" fill="hold" grpId="0" nodeType="withEffect">
                                  <p:stCondLst>
                                    <p:cond delay="225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750"/>
                                        <p:tgtEl>
                                          <p:spTgt spid="13"/>
                                        </p:tgtEl>
                                      </p:cBhvr>
                                    </p:animEffect>
                                    <p:anim calcmode="lin" valueType="num">
                                      <p:cBhvr>
                                        <p:cTn id="21" dur="1750" fill="hold"/>
                                        <p:tgtEl>
                                          <p:spTgt spid="13"/>
                                        </p:tgtEl>
                                        <p:attrNameLst>
                                          <p:attrName>ppt_x</p:attrName>
                                        </p:attrNameLst>
                                      </p:cBhvr>
                                      <p:tavLst>
                                        <p:tav tm="0">
                                          <p:val>
                                            <p:strVal val="#ppt_x"/>
                                          </p:val>
                                        </p:tav>
                                        <p:tav tm="100000">
                                          <p:val>
                                            <p:strVal val="#ppt_x"/>
                                          </p:val>
                                        </p:tav>
                                      </p:tavLst>
                                    </p:anim>
                                    <p:anim calcmode="lin" valueType="num">
                                      <p:cBhvr>
                                        <p:cTn id="22" dur="1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4000"/>
                            </p:stCondLst>
                            <p:childTnLst>
                              <p:par>
                                <p:cTn id="24" presetID="47" presetClass="entr" presetSubtype="0" fill="hold" grpId="0" nodeType="afterEffect">
                                  <p:stCondLst>
                                    <p:cond delay="100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par>
                                <p:cTn id="29" presetID="22" presetClass="entr" presetSubtype="1" fill="hold" nodeType="withEffect">
                                  <p:stCondLst>
                                    <p:cond delay="1000"/>
                                  </p:stCondLst>
                                  <p:childTnLst>
                                    <p:set>
                                      <p:cBhvr>
                                        <p:cTn id="30" dur="1" fill="hold">
                                          <p:stCondLst>
                                            <p:cond delay="0"/>
                                          </p:stCondLst>
                                        </p:cTn>
                                        <p:tgtEl>
                                          <p:spTgt spid="24"/>
                                        </p:tgtEl>
                                        <p:attrNameLst>
                                          <p:attrName>style.visibility</p:attrName>
                                        </p:attrNameLst>
                                      </p:cBhvr>
                                      <p:to>
                                        <p:strVal val="visible"/>
                                      </p:to>
                                    </p:set>
                                    <p:animEffect transition="in" filter="wipe(up)">
                                      <p:cBhvr>
                                        <p:cTn id="31" dur="1250"/>
                                        <p:tgtEl>
                                          <p:spTgt spid="24"/>
                                        </p:tgtEl>
                                      </p:cBhvr>
                                    </p:animEffect>
                                  </p:childTnLst>
                                </p:cTn>
                              </p:par>
                              <p:par>
                                <p:cTn id="32" presetID="22" presetClass="entr" presetSubtype="8" fill="hold" grpId="0" nodeType="withEffect">
                                  <p:stCondLst>
                                    <p:cond delay="75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1750"/>
                                        <p:tgtEl>
                                          <p:spTgt spid="10"/>
                                        </p:tgtEl>
                                      </p:cBhvr>
                                    </p:animEffect>
                                  </p:childTnLst>
                                </p:cTn>
                              </p:par>
                            </p:childTnLst>
                          </p:cTn>
                        </p:par>
                        <p:par>
                          <p:cTn id="35" fill="hold">
                            <p:stCondLst>
                              <p:cond delay="6500"/>
                            </p:stCondLst>
                            <p:childTnLst>
                              <p:par>
                                <p:cTn id="36" presetID="22" presetClass="entr" presetSubtype="8" fill="hold" grpId="0" nodeType="afterEffect">
                                  <p:stCondLst>
                                    <p:cond delay="50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1750"/>
                                        <p:tgtEl>
                                          <p:spTgt spid="11"/>
                                        </p:tgtEl>
                                      </p:cBhvr>
                                    </p:animEffect>
                                  </p:childTnLst>
                                </p:cTn>
                              </p:par>
                            </p:childTnLst>
                          </p:cTn>
                        </p:par>
                        <p:par>
                          <p:cTn id="39" fill="hold">
                            <p:stCondLst>
                              <p:cond delay="8750"/>
                            </p:stCondLst>
                            <p:childTnLst>
                              <p:par>
                                <p:cTn id="40" presetID="42" presetClass="entr" presetSubtype="0" fill="hold" grpId="0" nodeType="afterEffect">
                                  <p:stCondLst>
                                    <p:cond delay="100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250"/>
                                        <p:tgtEl>
                                          <p:spTgt spid="18"/>
                                        </p:tgtEl>
                                      </p:cBhvr>
                                    </p:animEffect>
                                    <p:anim calcmode="lin" valueType="num">
                                      <p:cBhvr>
                                        <p:cTn id="43" dur="1250" fill="hold"/>
                                        <p:tgtEl>
                                          <p:spTgt spid="18"/>
                                        </p:tgtEl>
                                        <p:attrNameLst>
                                          <p:attrName>ppt_x</p:attrName>
                                        </p:attrNameLst>
                                      </p:cBhvr>
                                      <p:tavLst>
                                        <p:tav tm="0">
                                          <p:val>
                                            <p:strVal val="#ppt_x"/>
                                          </p:val>
                                        </p:tav>
                                        <p:tav tm="100000">
                                          <p:val>
                                            <p:strVal val="#ppt_x"/>
                                          </p:val>
                                        </p:tav>
                                      </p:tavLst>
                                    </p:anim>
                                    <p:anim calcmode="lin" valueType="num">
                                      <p:cBhvr>
                                        <p:cTn id="44" dur="1250" fill="hold"/>
                                        <p:tgtEl>
                                          <p:spTgt spid="18"/>
                                        </p:tgtEl>
                                        <p:attrNameLst>
                                          <p:attrName>ppt_y</p:attrName>
                                        </p:attrNameLst>
                                      </p:cBhvr>
                                      <p:tavLst>
                                        <p:tav tm="0">
                                          <p:val>
                                            <p:strVal val="#ppt_y+.1"/>
                                          </p:val>
                                        </p:tav>
                                        <p:tav tm="100000">
                                          <p:val>
                                            <p:strVal val="#ppt_y"/>
                                          </p:val>
                                        </p:tav>
                                      </p:tavLst>
                                    </p:anim>
                                  </p:childTnLst>
                                </p:cTn>
                              </p:par>
                            </p:childTnLst>
                          </p:cTn>
                        </p:par>
                        <p:par>
                          <p:cTn id="45" fill="hold">
                            <p:stCondLst>
                              <p:cond delay="11000"/>
                            </p:stCondLst>
                            <p:childTnLst>
                              <p:par>
                                <p:cTn id="46" presetID="31" presetClass="entr" presetSubtype="0" fill="hold" grpId="0" nodeType="afterEffect">
                                  <p:stCondLst>
                                    <p:cond delay="10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1000" fill="hold"/>
                                        <p:tgtEl>
                                          <p:spTgt spid="20"/>
                                        </p:tgtEl>
                                        <p:attrNameLst>
                                          <p:attrName>ppt_w</p:attrName>
                                        </p:attrNameLst>
                                      </p:cBhvr>
                                      <p:tavLst>
                                        <p:tav tm="0">
                                          <p:val>
                                            <p:fltVal val="0"/>
                                          </p:val>
                                        </p:tav>
                                        <p:tav tm="100000">
                                          <p:val>
                                            <p:strVal val="#ppt_w"/>
                                          </p:val>
                                        </p:tav>
                                      </p:tavLst>
                                    </p:anim>
                                    <p:anim calcmode="lin" valueType="num">
                                      <p:cBhvr>
                                        <p:cTn id="49" dur="1000" fill="hold"/>
                                        <p:tgtEl>
                                          <p:spTgt spid="20"/>
                                        </p:tgtEl>
                                        <p:attrNameLst>
                                          <p:attrName>ppt_h</p:attrName>
                                        </p:attrNameLst>
                                      </p:cBhvr>
                                      <p:tavLst>
                                        <p:tav tm="0">
                                          <p:val>
                                            <p:fltVal val="0"/>
                                          </p:val>
                                        </p:tav>
                                        <p:tav tm="100000">
                                          <p:val>
                                            <p:strVal val="#ppt_h"/>
                                          </p:val>
                                        </p:tav>
                                      </p:tavLst>
                                    </p:anim>
                                    <p:anim calcmode="lin" valueType="num">
                                      <p:cBhvr>
                                        <p:cTn id="50" dur="1000" fill="hold"/>
                                        <p:tgtEl>
                                          <p:spTgt spid="20"/>
                                        </p:tgtEl>
                                        <p:attrNameLst>
                                          <p:attrName>style.rotation</p:attrName>
                                        </p:attrNameLst>
                                      </p:cBhvr>
                                      <p:tavLst>
                                        <p:tav tm="0">
                                          <p:val>
                                            <p:fltVal val="90"/>
                                          </p:val>
                                        </p:tav>
                                        <p:tav tm="100000">
                                          <p:val>
                                            <p:fltVal val="0"/>
                                          </p:val>
                                        </p:tav>
                                      </p:tavLst>
                                    </p:anim>
                                    <p:animEffect transition="in" filter="fade">
                                      <p:cBhvr>
                                        <p:cTn id="51" dur="1000"/>
                                        <p:tgtEl>
                                          <p:spTgt spid="20"/>
                                        </p:tgtEl>
                                      </p:cBhvr>
                                    </p:animEffect>
                                  </p:childTnLst>
                                </p:cTn>
                              </p:par>
                              <p:par>
                                <p:cTn id="52" presetID="47" presetClass="entr" presetSubtype="0" fill="hold" nodeType="withEffect">
                                  <p:stCondLst>
                                    <p:cond delay="175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1000"/>
                                        <p:tgtEl>
                                          <p:spTgt spid="15"/>
                                        </p:tgtEl>
                                      </p:cBhvr>
                                    </p:animEffect>
                                    <p:anim calcmode="lin" valueType="num">
                                      <p:cBhvr>
                                        <p:cTn id="55" dur="1000" fill="hold"/>
                                        <p:tgtEl>
                                          <p:spTgt spid="15"/>
                                        </p:tgtEl>
                                        <p:attrNameLst>
                                          <p:attrName>ppt_x</p:attrName>
                                        </p:attrNameLst>
                                      </p:cBhvr>
                                      <p:tavLst>
                                        <p:tav tm="0">
                                          <p:val>
                                            <p:strVal val="#ppt_x"/>
                                          </p:val>
                                        </p:tav>
                                        <p:tav tm="100000">
                                          <p:val>
                                            <p:strVal val="#ppt_x"/>
                                          </p:val>
                                        </p:tav>
                                      </p:tavLst>
                                    </p:anim>
                                    <p:anim calcmode="lin" valueType="num">
                                      <p:cBhvr>
                                        <p:cTn id="56" dur="1000" fill="hold"/>
                                        <p:tgtEl>
                                          <p:spTgt spid="15"/>
                                        </p:tgtEl>
                                        <p:attrNameLst>
                                          <p:attrName>ppt_y</p:attrName>
                                        </p:attrNameLst>
                                      </p:cBhvr>
                                      <p:tavLst>
                                        <p:tav tm="0">
                                          <p:val>
                                            <p:strVal val="#ppt_y-.1"/>
                                          </p:val>
                                        </p:tav>
                                        <p:tav tm="100000">
                                          <p:val>
                                            <p:strVal val="#ppt_y"/>
                                          </p:val>
                                        </p:tav>
                                      </p:tavLst>
                                    </p:anim>
                                  </p:childTnLst>
                                </p:cTn>
                              </p:par>
                            </p:childTnLst>
                          </p:cTn>
                        </p:par>
                        <p:par>
                          <p:cTn id="57" fill="hold">
                            <p:stCondLst>
                              <p:cond delay="13750"/>
                            </p:stCondLst>
                            <p:childTnLst>
                              <p:par>
                                <p:cTn id="58" presetID="9" presetClass="entr" presetSubtype="0"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dissolve">
                                      <p:cBhvr>
                                        <p:cTn id="6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6" grpId="0" animBg="1"/>
      <p:bldP spid="10" grpId="0" animBg="1"/>
      <p:bldP spid="11" grpId="0"/>
      <p:bldP spid="18" grpId="0"/>
      <p:bldP spid="20" grpId="0"/>
      <p:bldP spid="21"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t>18</a:t>
            </a:fld>
            <a:endParaRPr lang="en-US"/>
          </a:p>
        </p:txBody>
      </p:sp>
      <p:sp>
        <p:nvSpPr>
          <p:cNvPr id="3" name="Title 1"/>
          <p:cNvSpPr txBox="1">
            <a:spLocks/>
          </p:cNvSpPr>
          <p:nvPr/>
        </p:nvSpPr>
        <p:spPr>
          <a:xfrm>
            <a:off x="168536" y="76200"/>
            <a:ext cx="6943464" cy="14478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9600" i="1" spc="300" dirty="0">
                <a:ln w="38100">
                  <a:solidFill>
                    <a:sysClr val="windowText" lastClr="000000"/>
                  </a:solidFill>
                </a:ln>
                <a:solidFill>
                  <a:srgbClr val="00CCFF"/>
                </a:solidFill>
                <a:effectLst>
                  <a:outerShdw blurRad="76200" dist="50800" dir="5400000" algn="tl" rotWithShape="0">
                    <a:srgbClr val="000000">
                      <a:alpha val="65000"/>
                    </a:srgbClr>
                  </a:outerShdw>
                </a:effectLst>
                <a:latin typeface="Kristen ITC" pitchFamily="66" charset="0"/>
              </a:rPr>
              <a:t>Yes</a:t>
            </a:r>
            <a:r>
              <a:rPr lang="en-US" sz="3200" i="1" spc="300" dirty="0">
                <a:ln w="38100">
                  <a:solidFill>
                    <a:sysClr val="windowText" lastClr="000000"/>
                  </a:solidFill>
                </a:ln>
                <a:solidFill>
                  <a:schemeClr val="tx1">
                    <a:lumMod val="65000"/>
                    <a:lumOff val="35000"/>
                  </a:schemeClr>
                </a:solidFill>
                <a:effectLst>
                  <a:outerShdw blurRad="76200" dist="50800" dir="5400000" algn="tl" rotWithShape="0">
                    <a:srgbClr val="000000">
                      <a:alpha val="65000"/>
                    </a:srgbClr>
                  </a:outerShdw>
                </a:effectLst>
                <a:latin typeface="Kristen ITC" pitchFamily="66" charset="0"/>
              </a:rPr>
              <a:t> </a:t>
            </a:r>
            <a:r>
              <a:rPr lang="en-US" sz="3200" i="1" spc="300" dirty="0">
                <a:ln w="38100">
                  <a:solidFill>
                    <a:srgbClr val="7030A0"/>
                  </a:solidFill>
                </a:ln>
                <a:solidFill>
                  <a:schemeClr val="tx1">
                    <a:lumMod val="50000"/>
                    <a:lumOff val="50000"/>
                  </a:schemeClr>
                </a:solidFill>
                <a:effectLst>
                  <a:outerShdw blurRad="76200" dist="50800" dir="5400000" algn="tl" rotWithShape="0">
                    <a:srgbClr val="000000">
                      <a:alpha val="65000"/>
                    </a:srgbClr>
                  </a:outerShdw>
                </a:effectLst>
                <a:latin typeface="Kristen ITC" pitchFamily="66" charset="0"/>
              </a:rPr>
              <a:t>(…to -) </a:t>
            </a:r>
            <a:r>
              <a:rPr lang="en-US" sz="9600" i="1" spc="300" dirty="0">
                <a:ln w="38100">
                  <a:solidFill>
                    <a:sysClr val="windowText" lastClr="000000"/>
                  </a:solidFill>
                </a:ln>
                <a:solidFill>
                  <a:srgbClr val="FF3399"/>
                </a:solidFill>
                <a:effectLst>
                  <a:outerShdw blurRad="76200" dist="50800" dir="5400000" algn="tl" rotWithShape="0">
                    <a:srgbClr val="000000">
                      <a:alpha val="65000"/>
                    </a:srgbClr>
                  </a:outerShdw>
                </a:effectLst>
                <a:latin typeface="Kristen ITC" pitchFamily="66" charset="0"/>
              </a:rPr>
              <a:t>Us!</a:t>
            </a:r>
            <a:endParaRPr lang="en-US" sz="9600" i="1" spc="300" dirty="0">
              <a:ln w="28575">
                <a:solidFill>
                  <a:sysClr val="windowText" lastClr="000000"/>
                </a:solidFill>
              </a:ln>
              <a:solidFill>
                <a:srgbClr val="FF3399"/>
              </a:solidFill>
              <a:effectLst>
                <a:glow rad="203200">
                  <a:srgbClr val="00CCFF"/>
                </a:glow>
                <a:outerShdw blurRad="76200" dist="50800" dir="5400000" algn="tl" rotWithShape="0">
                  <a:srgbClr val="000000">
                    <a:alpha val="65000"/>
                  </a:srgbClr>
                </a:outerShdw>
              </a:effectLst>
              <a:latin typeface="Kristen ITC" pitchFamily="66" charset="0"/>
            </a:endParaRPr>
          </a:p>
        </p:txBody>
      </p:sp>
      <p:pic>
        <p:nvPicPr>
          <p:cNvPr id="7" name="Picture 2" descr="C:\Users\Rae\Desktop\SKELETON.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12000" y="914400"/>
            <a:ext cx="2060774" cy="5791200"/>
          </a:xfrm>
          <a:prstGeom prst="rect">
            <a:avLst/>
          </a:prstGeom>
          <a:noFill/>
          <a:effectLst>
            <a:softEdge rad="266700"/>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152400" y="1524000"/>
            <a:ext cx="7010400" cy="5181601"/>
          </a:xfrm>
          <a:prstGeom prst="rect">
            <a:avLst/>
          </a:prstGeom>
          <a:solidFill>
            <a:srgbClr val="EDE2F6"/>
          </a:solidFill>
          <a:ln w="25400" cap="flat" cmpd="sng" algn="ctr">
            <a:solidFill>
              <a:srgbClr val="7030A0"/>
            </a:solidFill>
            <a:prstDash val="solid"/>
          </a:ln>
          <a:effectLst/>
          <a:scene3d>
            <a:camera prst="orthographicFront"/>
            <a:lightRig rig="threePt" dir="t"/>
          </a:scene3d>
          <a:sp3d>
            <a:bevelT w="114300" prst="artDeco"/>
          </a:sp3d>
        </p:spPr>
        <p:txBody>
          <a:bodyPr rot="0" spcFirstLastPara="0" vert="horz" wrap="square" lIns="91440" tIns="45720" rIns="91440" bIns="45720" numCol="1" spcCol="0" rtlCol="0" fromWordArt="0" anchor="ctr" anchorCtr="0" forceAA="0" compatLnSpc="1">
            <a:prstTxWarp prst="textNoShape">
              <a:avLst/>
            </a:prstTxWarp>
            <a:noAutofit/>
            <a:sp3d extrusionH="57150">
              <a:bevelT w="38100" h="38100"/>
            </a:sp3d>
          </a:bodyPr>
          <a:lstStyle/>
          <a:p>
            <a:pPr lvl="0" algn="ctr"/>
            <a:r>
              <a:rPr lang="en-US" sz="3600" i="1" spc="300" dirty="0">
                <a:ln w="12700">
                  <a:solidFill>
                    <a:sysClr val="windowText" lastClr="000000"/>
                  </a:solidFill>
                </a:ln>
                <a:solidFill>
                  <a:srgbClr val="00CCFF"/>
                </a:solidFill>
                <a:effectLst>
                  <a:glow rad="127000">
                    <a:srgbClr val="FFFF00"/>
                  </a:glow>
                  <a:outerShdw blurRad="76200" dist="50800" dir="5400000" algn="tl" rotWithShape="0">
                    <a:srgbClr val="000000">
                      <a:alpha val="65000"/>
                    </a:srgbClr>
                  </a:outerShdw>
                </a:effectLst>
                <a:latin typeface="Kristen ITC" pitchFamily="66" charset="0"/>
              </a:rPr>
              <a:t>Yahusha’s</a:t>
            </a:r>
            <a:r>
              <a:rPr lang="en-US" sz="3600" i="1" spc="300" dirty="0">
                <a:ln w="11430"/>
                <a:solidFill>
                  <a:srgbClr val="FF3399"/>
                </a:solidFill>
                <a:effectLst>
                  <a:outerShdw blurRad="76200" dist="50800" dir="5400000" algn="tl" rotWithShape="0">
                    <a:srgbClr val="000000">
                      <a:alpha val="65000"/>
                    </a:srgbClr>
                  </a:outerShdw>
                </a:effectLst>
                <a:latin typeface="Kristen ITC" pitchFamily="66" charset="0"/>
              </a:rPr>
              <a:t> </a:t>
            </a:r>
            <a:r>
              <a:rPr lang="en-US" sz="3600" i="1" spc="300" dirty="0">
                <a:ln w="11430"/>
                <a:solidFill>
                  <a:srgbClr val="DD8047">
                    <a:lumMod val="75000"/>
                  </a:srgbClr>
                </a:solidFill>
                <a:effectLst>
                  <a:glow rad="127000">
                    <a:srgbClr val="FFFF00"/>
                  </a:glow>
                  <a:outerShdw blurRad="76200" dist="50800" dir="5400000" algn="tl" rotWithShape="0">
                    <a:srgbClr val="000000">
                      <a:alpha val="65000"/>
                    </a:srgbClr>
                  </a:outerShdw>
                </a:effectLst>
                <a:latin typeface="Kristen ITC" pitchFamily="66" charset="0"/>
              </a:rPr>
              <a:t>EHTZEM</a:t>
            </a:r>
            <a:r>
              <a:rPr lang="en-US" sz="3600" i="1" spc="300" dirty="0">
                <a:ln w="11430"/>
                <a:solidFill>
                  <a:srgbClr val="DD8047">
                    <a:lumMod val="75000"/>
                  </a:srgbClr>
                </a:solidFill>
                <a:effectLst>
                  <a:outerShdw blurRad="76200" dist="50800" dir="5400000" algn="tl" rotWithShape="0">
                    <a:srgbClr val="000000">
                      <a:alpha val="65000"/>
                    </a:srgbClr>
                  </a:outerShdw>
                </a:effectLst>
                <a:latin typeface="Kristen ITC" pitchFamily="66" charset="0"/>
              </a:rPr>
              <a:t> </a:t>
            </a:r>
            <a:r>
              <a:rPr lang="en-US" sz="3600" i="1" u="sng" spc="300" dirty="0">
                <a:ln w="11430"/>
                <a:solidFill>
                  <a:srgbClr val="DD8047">
                    <a:lumMod val="75000"/>
                  </a:srgbClr>
                </a:solidFill>
                <a:effectLst>
                  <a:outerShdw blurRad="76200" dist="50800" dir="5400000" algn="tl" rotWithShape="0">
                    <a:srgbClr val="000000">
                      <a:alpha val="65000"/>
                    </a:srgbClr>
                  </a:outerShdw>
                </a:effectLst>
                <a:latin typeface="Kristen ITC" pitchFamily="66" charset="0"/>
              </a:rPr>
              <a:t>bone</a:t>
            </a:r>
            <a:r>
              <a:rPr lang="en-US" sz="3600" i="1" spc="300" dirty="0">
                <a:ln w="11430"/>
                <a:solidFill>
                  <a:srgbClr val="DD8047">
                    <a:lumMod val="75000"/>
                  </a:srgbClr>
                </a:solidFill>
                <a:effectLst>
                  <a:outerShdw blurRad="76200" dist="50800" dir="5400000" algn="tl" rotWithShape="0">
                    <a:srgbClr val="000000">
                      <a:alpha val="65000"/>
                    </a:srgbClr>
                  </a:outerShdw>
                </a:effectLst>
                <a:latin typeface="Kristen ITC" pitchFamily="66" charset="0"/>
              </a:rPr>
              <a:t> notification</a:t>
            </a:r>
            <a:r>
              <a:rPr lang="en-US" sz="3600" i="1" spc="300" dirty="0">
                <a:ln w="11430"/>
                <a:solidFill>
                  <a:srgbClr val="FF3399"/>
                </a:solidFill>
                <a:effectLst>
                  <a:outerShdw blurRad="76200" dist="50800" dir="5400000" algn="tl" rotWithShape="0">
                    <a:srgbClr val="000000">
                      <a:alpha val="65000"/>
                    </a:srgbClr>
                  </a:outerShdw>
                </a:effectLst>
                <a:latin typeface="Kristen ITC" pitchFamily="66" charset="0"/>
              </a:rPr>
              <a:t> </a:t>
            </a:r>
            <a:r>
              <a:rPr lang="en-US" sz="3600" i="1" spc="300" dirty="0">
                <a:ln w="12700">
                  <a:solidFill>
                    <a:sysClr val="windowText" lastClr="000000"/>
                  </a:solidFill>
                </a:ln>
                <a:solidFill>
                  <a:srgbClr val="00CCFF"/>
                </a:solidFill>
                <a:effectLst>
                  <a:outerShdw blurRad="76200" dist="50800" dir="5400000" algn="tl" rotWithShape="0">
                    <a:srgbClr val="000000">
                      <a:alpha val="65000"/>
                    </a:srgbClr>
                  </a:outerShdw>
                </a:effectLst>
                <a:latin typeface="Kristen ITC" pitchFamily="66" charset="0"/>
              </a:rPr>
              <a:t>system for the </a:t>
            </a:r>
            <a:r>
              <a:rPr lang="en-US" sz="3600" i="1" spc="300" dirty="0">
                <a:ln w="12700">
                  <a:solidFill>
                    <a:sysClr val="windowText" lastClr="000000"/>
                  </a:solidFill>
                </a:ln>
                <a:solidFill>
                  <a:srgbClr val="FF3399"/>
                </a:solidFill>
                <a:effectLst>
                  <a:outerShdw blurRad="76200" dist="50800" dir="5400000" algn="tl" rotWithShape="0">
                    <a:srgbClr val="000000">
                      <a:alpha val="65000"/>
                    </a:srgbClr>
                  </a:outerShdw>
                </a:effectLst>
                <a:latin typeface="Kristen ITC" pitchFamily="66" charset="0"/>
              </a:rPr>
              <a:t>Body</a:t>
            </a:r>
            <a:r>
              <a:rPr lang="en-US" sz="3600" i="1" spc="300" dirty="0">
                <a:ln w="12700">
                  <a:solidFill>
                    <a:sysClr val="windowText" lastClr="000000"/>
                  </a:solidFill>
                </a:ln>
                <a:solidFill>
                  <a:srgbClr val="00CCFF"/>
                </a:solidFill>
                <a:effectLst>
                  <a:outerShdw blurRad="76200" dist="50800" dir="5400000" algn="tl" rotWithShape="0">
                    <a:srgbClr val="000000">
                      <a:alpha val="65000"/>
                    </a:srgbClr>
                  </a:outerShdw>
                </a:effectLst>
                <a:latin typeface="Kristen ITC" pitchFamily="66" charset="0"/>
              </a:rPr>
              <a:t> of Yahusha; identifies the </a:t>
            </a:r>
            <a:r>
              <a:rPr lang="en-US" sz="3600" i="1" spc="300" dirty="0">
                <a:ln w="12700">
                  <a:solidFill>
                    <a:srgbClr val="FF3399"/>
                  </a:solidFill>
                </a:ln>
                <a:solidFill>
                  <a:srgbClr val="00CCFF"/>
                </a:solidFill>
                <a:effectLst>
                  <a:glow rad="127000">
                    <a:srgbClr val="00CCFF"/>
                  </a:glow>
                  <a:outerShdw blurRad="76200" dist="50800" dir="5400000" algn="tl" rotWithShape="0">
                    <a:srgbClr val="000000">
                      <a:alpha val="65000"/>
                    </a:srgbClr>
                  </a:outerShdw>
                </a:effectLst>
                <a:latin typeface="Kristen ITC" pitchFamily="66" charset="0"/>
              </a:rPr>
              <a:t>ESSENCE</a:t>
            </a:r>
            <a:r>
              <a:rPr lang="en-US" sz="3600" i="1" spc="300" dirty="0">
                <a:ln w="12700">
                  <a:solidFill>
                    <a:sysClr val="windowText" lastClr="000000"/>
                  </a:solidFill>
                </a:ln>
                <a:solidFill>
                  <a:srgbClr val="00CCFF"/>
                </a:solidFill>
                <a:effectLst>
                  <a:outerShdw blurRad="76200" dist="50800" dir="5400000" algn="tl" rotWithShape="0">
                    <a:srgbClr val="000000">
                      <a:alpha val="65000"/>
                    </a:srgbClr>
                  </a:outerShdw>
                </a:effectLst>
                <a:latin typeface="Kristen ITC" pitchFamily="66" charset="0"/>
              </a:rPr>
              <a:t> of </a:t>
            </a:r>
            <a:r>
              <a:rPr lang="en-US" sz="3600" i="1" spc="300" dirty="0">
                <a:ln w="12700">
                  <a:solidFill>
                    <a:sysClr val="windowText" lastClr="000000"/>
                  </a:solidFill>
                </a:ln>
                <a:solidFill>
                  <a:srgbClr val="FF3399"/>
                </a:solidFill>
                <a:effectLst>
                  <a:outerShdw blurRad="76200" dist="50800" dir="5400000" algn="tl" rotWithShape="0">
                    <a:srgbClr val="000000">
                      <a:alpha val="65000"/>
                    </a:srgbClr>
                  </a:outerShdw>
                </a:effectLst>
                <a:latin typeface="Kristen ITC" pitchFamily="66" charset="0"/>
              </a:rPr>
              <a:t>our</a:t>
            </a:r>
            <a:r>
              <a:rPr lang="en-US" sz="3600" i="1" spc="300" dirty="0">
                <a:ln w="12700">
                  <a:solidFill>
                    <a:sysClr val="windowText" lastClr="000000"/>
                  </a:solidFill>
                </a:ln>
                <a:solidFill>
                  <a:srgbClr val="00CCFF"/>
                </a:solidFill>
                <a:effectLst>
                  <a:outerShdw blurRad="76200" dist="50800" dir="5400000" algn="tl" rotWithShape="0">
                    <a:srgbClr val="000000">
                      <a:alpha val="65000"/>
                    </a:srgbClr>
                  </a:outerShdw>
                </a:effectLst>
                <a:latin typeface="Kristen ITC" pitchFamily="66" charset="0"/>
              </a:rPr>
              <a:t> </a:t>
            </a:r>
            <a:r>
              <a:rPr lang="en-US" sz="3600" i="1" spc="300" dirty="0">
                <a:ln w="12700">
                  <a:solidFill>
                    <a:srgbClr val="D608A0"/>
                  </a:solidFill>
                </a:ln>
                <a:solidFill>
                  <a:srgbClr val="00CCFF"/>
                </a:solidFill>
                <a:effectLst>
                  <a:outerShdw blurRad="76200" dist="50800" dir="5400000" algn="tl" rotWithShape="0">
                    <a:srgbClr val="000000">
                      <a:alpha val="65000"/>
                    </a:srgbClr>
                  </a:outerShdw>
                </a:effectLst>
                <a:latin typeface="Kristen ITC" pitchFamily="66" charset="0"/>
              </a:rPr>
              <a:t>Salvation</a:t>
            </a:r>
            <a:r>
              <a:rPr lang="en-US" sz="3600" i="1" spc="300" dirty="0">
                <a:ln w="12700">
                  <a:solidFill>
                    <a:sysClr val="windowText" lastClr="000000"/>
                  </a:solidFill>
                </a:ln>
                <a:solidFill>
                  <a:srgbClr val="00CCFF"/>
                </a:solidFill>
                <a:effectLst>
                  <a:outerShdw blurRad="76200" dist="50800" dir="5400000" algn="tl" rotWithShape="0">
                    <a:srgbClr val="000000">
                      <a:alpha val="65000"/>
                    </a:srgbClr>
                  </a:outerShdw>
                </a:effectLst>
                <a:latin typeface="Kristen ITC" pitchFamily="66" charset="0"/>
              </a:rPr>
              <a:t> through </a:t>
            </a:r>
            <a:r>
              <a:rPr lang="en-US" sz="3600" i="1" spc="300" dirty="0">
                <a:ln w="12700">
                  <a:solidFill>
                    <a:sysClr val="windowText" lastClr="000000"/>
                  </a:solidFill>
                </a:ln>
                <a:solidFill>
                  <a:srgbClr val="00CCFF"/>
                </a:solidFill>
                <a:effectLst>
                  <a:glow rad="127000">
                    <a:srgbClr val="FFFF00"/>
                  </a:glow>
                  <a:outerShdw blurRad="76200" dist="50800" dir="5400000" algn="tl" rotWithShape="0">
                    <a:srgbClr val="000000">
                      <a:alpha val="65000"/>
                    </a:srgbClr>
                  </a:outerShdw>
                </a:effectLst>
                <a:latin typeface="Kristen ITC" pitchFamily="66" charset="0"/>
              </a:rPr>
              <a:t>Yahusha’s  Sacrificial ACCEPTANCE </a:t>
            </a:r>
            <a:r>
              <a:rPr lang="en-US" sz="3600" i="1" spc="300" dirty="0">
                <a:ln w="12700">
                  <a:solidFill>
                    <a:sysClr val="windowText" lastClr="000000"/>
                  </a:solidFill>
                </a:ln>
                <a:solidFill>
                  <a:schemeClr val="tx1">
                    <a:lumMod val="65000"/>
                    <a:lumOff val="35000"/>
                  </a:schemeClr>
                </a:solidFill>
                <a:effectLst>
                  <a:outerShdw blurRad="76200" dist="50800" dir="5400000" algn="tl" rotWithShape="0">
                    <a:srgbClr val="000000">
                      <a:alpha val="65000"/>
                    </a:srgbClr>
                  </a:outerShdw>
                </a:effectLst>
                <a:latin typeface="Calibri" pitchFamily="34" charset="0"/>
                <a:cs typeface="Calibri" pitchFamily="34" charset="0"/>
              </a:rPr>
              <a:t>on- </a:t>
            </a:r>
            <a:br>
              <a:rPr lang="en-US" sz="3600" i="1" spc="300" dirty="0">
                <a:ln w="12700">
                  <a:solidFill>
                    <a:sysClr val="windowText" lastClr="000000"/>
                  </a:solidFill>
                </a:ln>
                <a:solidFill>
                  <a:schemeClr val="tx1">
                    <a:lumMod val="65000"/>
                    <a:lumOff val="35000"/>
                  </a:schemeClr>
                </a:solidFill>
                <a:effectLst>
                  <a:outerShdw blurRad="76200" dist="50800" dir="5400000" algn="tl" rotWithShape="0">
                    <a:srgbClr val="000000">
                      <a:alpha val="65000"/>
                    </a:srgbClr>
                  </a:outerShdw>
                </a:effectLst>
                <a:latin typeface="Calibri" pitchFamily="34" charset="0"/>
                <a:cs typeface="Calibri" pitchFamily="34" charset="0"/>
              </a:rPr>
            </a:br>
            <a:r>
              <a:rPr lang="en-US" sz="3600" i="1" spc="300" dirty="0">
                <a:ln w="12700">
                  <a:solidFill>
                    <a:sysClr val="windowText" lastClr="000000"/>
                  </a:solidFill>
                </a:ln>
                <a:solidFill>
                  <a:schemeClr val="tx1">
                    <a:lumMod val="65000"/>
                    <a:lumOff val="35000"/>
                  </a:schemeClr>
                </a:solidFill>
                <a:effectLst>
                  <a:outerShdw blurRad="76200" dist="50800" dir="5400000" algn="tl" rotWithShape="0">
                    <a:srgbClr val="000000">
                      <a:alpha val="65000"/>
                    </a:srgbClr>
                  </a:outerShdw>
                </a:effectLst>
                <a:latin typeface="Calibri" pitchFamily="34" charset="0"/>
                <a:cs typeface="Calibri" pitchFamily="34" charset="0"/>
              </a:rPr>
              <a:t>the 1</a:t>
            </a:r>
            <a:r>
              <a:rPr lang="en-US" sz="3600" i="1" spc="300" baseline="30000" dirty="0">
                <a:ln w="12700">
                  <a:solidFill>
                    <a:sysClr val="windowText" lastClr="000000"/>
                  </a:solidFill>
                </a:ln>
                <a:solidFill>
                  <a:schemeClr val="tx1">
                    <a:lumMod val="65000"/>
                    <a:lumOff val="35000"/>
                  </a:schemeClr>
                </a:solidFill>
                <a:effectLst>
                  <a:outerShdw blurRad="76200" dist="50800" dir="5400000" algn="tl" rotWithShape="0">
                    <a:srgbClr val="000000">
                      <a:alpha val="65000"/>
                    </a:srgbClr>
                  </a:outerShdw>
                </a:effectLst>
                <a:latin typeface="Calibri" pitchFamily="34" charset="0"/>
                <a:cs typeface="Calibri" pitchFamily="34" charset="0"/>
              </a:rPr>
              <a:t>st</a:t>
            </a:r>
            <a:r>
              <a:rPr lang="en-US" sz="3600" i="1" spc="300" dirty="0">
                <a:ln w="12700">
                  <a:solidFill>
                    <a:sysClr val="windowText" lastClr="000000"/>
                  </a:solidFill>
                </a:ln>
                <a:solidFill>
                  <a:schemeClr val="tx1">
                    <a:lumMod val="65000"/>
                    <a:lumOff val="35000"/>
                  </a:schemeClr>
                </a:solidFill>
                <a:effectLst>
                  <a:outerShdw blurRad="76200" dist="50800" dir="5400000" algn="tl" rotWithShape="0">
                    <a:srgbClr val="000000">
                      <a:alpha val="65000"/>
                    </a:srgbClr>
                  </a:outerShdw>
                </a:effectLst>
                <a:latin typeface="Calibri" pitchFamily="34" charset="0"/>
                <a:cs typeface="Calibri" pitchFamily="34" charset="0"/>
              </a:rPr>
              <a:t> cycle after the </a:t>
            </a:r>
            <a:r>
              <a:rPr lang="en-US" sz="3600" i="1" spc="300" dirty="0">
                <a:ln w="12700">
                  <a:solidFill>
                    <a:sysClr val="windowText" lastClr="000000"/>
                  </a:solidFill>
                </a:ln>
                <a:effectLst>
                  <a:outerShdw blurRad="76200" dist="50800" dir="5400000" algn="tl" rotWithShape="0">
                    <a:srgbClr val="000000">
                      <a:alpha val="65000"/>
                    </a:srgbClr>
                  </a:outerShdw>
                </a:effectLst>
                <a:latin typeface="Calibri" pitchFamily="34" charset="0"/>
                <a:cs typeface="Calibri" pitchFamily="34" charset="0"/>
              </a:rPr>
              <a:t/>
            </a:r>
            <a:br>
              <a:rPr lang="en-US" sz="3600" i="1" spc="300" dirty="0">
                <a:ln w="12700">
                  <a:solidFill>
                    <a:sysClr val="windowText" lastClr="000000"/>
                  </a:solidFill>
                </a:ln>
                <a:effectLst>
                  <a:outerShdw blurRad="76200" dist="50800" dir="5400000" algn="tl" rotWithShape="0">
                    <a:srgbClr val="000000">
                      <a:alpha val="65000"/>
                    </a:srgbClr>
                  </a:outerShdw>
                </a:effectLst>
                <a:latin typeface="Calibri" pitchFamily="34" charset="0"/>
                <a:cs typeface="Calibri" pitchFamily="34" charset="0"/>
              </a:rPr>
            </a:br>
            <a:r>
              <a:rPr lang="en-US" sz="3600" b="1" i="1" spc="300" dirty="0">
                <a:ln w="12700">
                  <a:solidFill>
                    <a:srgbClr val="0000FF"/>
                  </a:solidFill>
                </a:ln>
                <a:solidFill>
                  <a:srgbClr val="0000FF"/>
                </a:solidFill>
                <a:effectLst>
                  <a:glow rad="127000">
                    <a:schemeClr val="accent2">
                      <a:lumMod val="60000"/>
                      <a:lumOff val="40000"/>
                    </a:schemeClr>
                  </a:glow>
                  <a:outerShdw blurRad="76200" dist="50800" dir="5400000" algn="tl" rotWithShape="0">
                    <a:srgbClr val="000000">
                      <a:alpha val="65000"/>
                    </a:srgbClr>
                  </a:outerShdw>
                </a:effectLst>
                <a:latin typeface="Calibri" pitchFamily="34" charset="0"/>
                <a:cs typeface="Calibri" pitchFamily="34" charset="0"/>
              </a:rPr>
              <a:t>7</a:t>
            </a:r>
            <a:r>
              <a:rPr lang="en-US" sz="3600" b="1" i="1" spc="300" baseline="30000" dirty="0">
                <a:ln w="12700">
                  <a:solidFill>
                    <a:srgbClr val="0000FF"/>
                  </a:solidFill>
                </a:ln>
                <a:solidFill>
                  <a:srgbClr val="0000FF"/>
                </a:solidFill>
                <a:effectLst>
                  <a:glow rad="127000">
                    <a:schemeClr val="accent2">
                      <a:lumMod val="60000"/>
                      <a:lumOff val="40000"/>
                    </a:schemeClr>
                  </a:glow>
                  <a:outerShdw blurRad="76200" dist="50800" dir="5400000" algn="tl" rotWithShape="0">
                    <a:srgbClr val="000000">
                      <a:alpha val="65000"/>
                    </a:srgbClr>
                  </a:outerShdw>
                </a:effectLst>
                <a:latin typeface="Calibri" pitchFamily="34" charset="0"/>
                <a:cs typeface="Calibri" pitchFamily="34" charset="0"/>
              </a:rPr>
              <a:t>th</a:t>
            </a:r>
            <a:r>
              <a:rPr lang="en-US" sz="3600" b="1" i="1" spc="300" dirty="0">
                <a:ln w="12700">
                  <a:solidFill>
                    <a:srgbClr val="0000FF"/>
                  </a:solidFill>
                </a:ln>
                <a:solidFill>
                  <a:srgbClr val="0000FF"/>
                </a:solidFill>
                <a:effectLst>
                  <a:glow rad="127000">
                    <a:schemeClr val="accent2">
                      <a:lumMod val="60000"/>
                      <a:lumOff val="40000"/>
                    </a:schemeClr>
                  </a:glow>
                  <a:outerShdw blurRad="76200" dist="50800" dir="5400000" algn="tl" rotWithShape="0">
                    <a:srgbClr val="000000">
                      <a:alpha val="65000"/>
                    </a:srgbClr>
                  </a:outerShdw>
                </a:effectLst>
                <a:latin typeface="Calibri" pitchFamily="34" charset="0"/>
                <a:cs typeface="Calibri" pitchFamily="34" charset="0"/>
              </a:rPr>
              <a:t> day Sabbath!  </a:t>
            </a:r>
          </a:p>
        </p:txBody>
      </p:sp>
      <p:sp>
        <p:nvSpPr>
          <p:cNvPr id="13" name="Oval 12"/>
          <p:cNvSpPr/>
          <p:nvPr/>
        </p:nvSpPr>
        <p:spPr>
          <a:xfrm>
            <a:off x="7848600" y="1638300"/>
            <a:ext cx="533400" cy="2171700"/>
          </a:xfrm>
          <a:prstGeom prst="ellipse">
            <a:avLst/>
          </a:prstGeom>
          <a:noFill/>
          <a:ln w="57150">
            <a:solidFill>
              <a:srgbClr val="00B0F0"/>
            </a:solidFill>
          </a:ln>
          <a:effectLst>
            <a:glow rad="127000">
              <a:srgbClr val="00FF00"/>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p>
        </p:txBody>
      </p:sp>
      <p:sp>
        <p:nvSpPr>
          <p:cNvPr id="15" name="Oval 14"/>
          <p:cNvSpPr/>
          <p:nvPr/>
        </p:nvSpPr>
        <p:spPr>
          <a:xfrm>
            <a:off x="7285168" y="1636507"/>
            <a:ext cx="1706432" cy="5069094"/>
          </a:xfrm>
          <a:prstGeom prst="ellipse">
            <a:avLst/>
          </a:prstGeom>
          <a:noFill/>
          <a:ln w="38100">
            <a:solidFill>
              <a:srgbClr val="FF3399"/>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p>
        </p:txBody>
      </p:sp>
      <p:sp>
        <p:nvSpPr>
          <p:cNvPr id="16" name="Oval 15"/>
          <p:cNvSpPr/>
          <p:nvPr/>
        </p:nvSpPr>
        <p:spPr>
          <a:xfrm>
            <a:off x="7818120" y="1011716"/>
            <a:ext cx="792480" cy="813099"/>
          </a:xfrm>
          <a:prstGeom prst="ellipse">
            <a:avLst/>
          </a:prstGeom>
          <a:noFill/>
          <a:ln w="38100">
            <a:solidFill>
              <a:srgbClr val="00B0F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descr="C:\Users\Valued Customer\Downloads\hebrewgraphics\paleo_resh.gif"/>
          <p:cNvPicPr/>
          <p:nvPr/>
        </p:nvPicPr>
        <p:blipFill>
          <a:blip r:embed="rId3">
            <a:duotone>
              <a:srgbClr val="8064A2">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8030713" y="0"/>
            <a:ext cx="579887" cy="728345"/>
          </a:xfrm>
          <a:prstGeom prst="rect">
            <a:avLst/>
          </a:prstGeom>
          <a:noFill/>
          <a:ln>
            <a:noFill/>
          </a:ln>
          <a:scene3d>
            <a:camera prst="orthographicFront"/>
            <a:lightRig rig="threePt" dir="t"/>
          </a:scene3d>
          <a:sp3d>
            <a:bevelT/>
          </a:sp3d>
        </p:spPr>
      </p:pic>
      <p:sp>
        <p:nvSpPr>
          <p:cNvPr id="11" name="Rectangle 10"/>
          <p:cNvSpPr/>
          <p:nvPr/>
        </p:nvSpPr>
        <p:spPr>
          <a:xfrm>
            <a:off x="7467600" y="533400"/>
            <a:ext cx="830173" cy="347345"/>
          </a:xfrm>
          <a:prstGeom prst="rect">
            <a:avLst/>
          </a:prstGeom>
          <a:ln w="28575">
            <a:solidFill>
              <a:srgbClr val="FF3399"/>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err="1">
                <a:solidFill>
                  <a:srgbClr val="2D1EF2"/>
                </a:solidFill>
                <a:effectLst>
                  <a:outerShdw blurRad="50800" dist="50800" dir="5400000" algn="ctr" rotWithShape="0">
                    <a:srgbClr val="99FFCC"/>
                  </a:outerShdw>
                </a:effectLst>
              </a:rPr>
              <a:t>Resh</a:t>
            </a:r>
            <a:endParaRPr lang="en-CA" b="1" dirty="0">
              <a:solidFill>
                <a:srgbClr val="2D1EF2"/>
              </a:solidFill>
              <a:effectLst>
                <a:outerShdw blurRad="50800" dist="50800" dir="5400000" algn="ctr" rotWithShape="0">
                  <a:srgbClr val="99FFCC"/>
                </a:outerShdw>
              </a:effectLst>
            </a:endParaRPr>
          </a:p>
        </p:txBody>
      </p:sp>
      <p:sp>
        <p:nvSpPr>
          <p:cNvPr id="4" name="Speech Bubble: Rectangle with Corners Rounded 3">
            <a:extLst>
              <a:ext uri="{FF2B5EF4-FFF2-40B4-BE49-F238E27FC236}">
                <a16:creationId xmlns:a16="http://schemas.microsoft.com/office/drawing/2014/main" xmlns="" id="{A526F14A-15FD-49E0-AEFD-E0AEDA7CF67A}"/>
              </a:ext>
            </a:extLst>
          </p:cNvPr>
          <p:cNvSpPr/>
          <p:nvPr/>
        </p:nvSpPr>
        <p:spPr>
          <a:xfrm>
            <a:off x="6734695" y="1043095"/>
            <a:ext cx="910257" cy="365125"/>
          </a:xfrm>
          <a:prstGeom prst="wedgeRoundRectCallout">
            <a:avLst>
              <a:gd name="adj1" fmla="val 75008"/>
              <a:gd name="adj2" fmla="val 204970"/>
              <a:gd name="adj3" fmla="val 16667"/>
            </a:avLst>
          </a:prstGeom>
          <a:solidFill>
            <a:srgbClr val="FFFF00"/>
          </a:solidFill>
          <a:ln>
            <a:solidFill>
              <a:srgbClr val="2D1EF2"/>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rgbClr val="2D1EF2"/>
                </a:solidFill>
                <a:effectLst>
                  <a:outerShdw blurRad="50800" dist="50800" dir="5400000" sx="102000" sy="102000" algn="ctr" rotWithShape="0">
                    <a:srgbClr val="99FFCC"/>
                  </a:outerShdw>
                </a:effectLst>
                <a:latin typeface="Comic Sans MS" panose="030F0702030302020204" pitchFamily="66" charset="0"/>
              </a:rPr>
              <a:t>Torah</a:t>
            </a:r>
          </a:p>
        </p:txBody>
      </p:sp>
      <p:sp>
        <p:nvSpPr>
          <p:cNvPr id="12" name="Sun 11"/>
          <p:cNvSpPr/>
          <p:nvPr/>
        </p:nvSpPr>
        <p:spPr>
          <a:xfrm>
            <a:off x="8602625" y="103284"/>
            <a:ext cx="410478" cy="381000"/>
          </a:xfrm>
          <a:prstGeom prst="sun">
            <a:avLst/>
          </a:prstGeom>
          <a:solidFill>
            <a:schemeClr val="accent4">
              <a:lumMod val="60000"/>
              <a:lumOff val="4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a:p>
        </p:txBody>
      </p:sp>
    </p:spTree>
    <p:extLst>
      <p:ext uri="{BB962C8B-B14F-4D97-AF65-F5344CB8AC3E}">
        <p14:creationId xmlns:p14="http://schemas.microsoft.com/office/powerpoint/2010/main" val="9168184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250" fill="hold"/>
                                        <p:tgtEl>
                                          <p:spTgt spid="15"/>
                                        </p:tgtEl>
                                        <p:attrNameLst>
                                          <p:attrName>ppt_x</p:attrName>
                                        </p:attrNameLst>
                                      </p:cBhvr>
                                      <p:tavLst>
                                        <p:tav tm="0">
                                          <p:val>
                                            <p:strVal val="0-#ppt_w/2"/>
                                          </p:val>
                                        </p:tav>
                                        <p:tav tm="100000">
                                          <p:val>
                                            <p:strVal val="#ppt_x"/>
                                          </p:val>
                                        </p:tav>
                                      </p:tavLst>
                                    </p:anim>
                                    <p:anim calcmode="lin" valueType="num">
                                      <p:cBhvr additive="base">
                                        <p:cTn id="8" dur="125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up)">
                                      <p:cBhvr>
                                        <p:cTn id="13" dur="2000"/>
                                        <p:tgtEl>
                                          <p:spTgt spid="9"/>
                                        </p:tgtEl>
                                      </p:cBhvr>
                                    </p:animEffect>
                                  </p:childTnLst>
                                </p:cTn>
                              </p:par>
                              <p:par>
                                <p:cTn id="14" presetID="47" presetClass="entr" presetSubtype="0" fill="hold" nodeType="withEffect">
                                  <p:stCondLst>
                                    <p:cond delay="275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1000" fill="hold"/>
                                        <p:tgtEl>
                                          <p:spTgt spid="10"/>
                                        </p:tgtEl>
                                        <p:attrNameLst>
                                          <p:attrName>ppt_y</p:attrName>
                                        </p:attrNameLst>
                                      </p:cBhvr>
                                      <p:tavLst>
                                        <p:tav tm="0">
                                          <p:val>
                                            <p:strVal val="#ppt_y-.1"/>
                                          </p:val>
                                        </p:tav>
                                        <p:tav tm="100000">
                                          <p:val>
                                            <p:strVal val="#ppt_y"/>
                                          </p:val>
                                        </p:tav>
                                      </p:tavLst>
                                    </p:anim>
                                  </p:childTnLst>
                                </p:cTn>
                              </p:par>
                            </p:childTnLst>
                          </p:cTn>
                        </p:par>
                        <p:par>
                          <p:cTn id="19" fill="hold">
                            <p:stCondLst>
                              <p:cond delay="3750"/>
                            </p:stCondLst>
                            <p:childTnLst>
                              <p:par>
                                <p:cTn id="20" presetID="9"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childTnLst>
                          </p:cTn>
                        </p:par>
                        <p:par>
                          <p:cTn id="23" fill="hold">
                            <p:stCondLst>
                              <p:cond delay="4250"/>
                            </p:stCondLst>
                            <p:childTnLst>
                              <p:par>
                                <p:cTn id="24" presetID="21" presetClass="entr" presetSubtype="1"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heel(1)">
                                      <p:cBhvr>
                                        <p:cTn id="26"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11"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t>19</a:t>
            </a:fld>
            <a:endParaRPr lang="en-US"/>
          </a:p>
        </p:txBody>
      </p:sp>
      <p:sp>
        <p:nvSpPr>
          <p:cNvPr id="3" name="Title 1"/>
          <p:cNvSpPr txBox="1">
            <a:spLocks/>
          </p:cNvSpPr>
          <p:nvPr/>
        </p:nvSpPr>
        <p:spPr>
          <a:xfrm>
            <a:off x="304800" y="152400"/>
            <a:ext cx="7010400" cy="13716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i="1" spc="300" dirty="0">
                <a:ln w="11430"/>
                <a:solidFill>
                  <a:srgbClr val="7030A0"/>
                </a:solidFill>
                <a:effectLst>
                  <a:outerShdw blurRad="76200" dist="50800" dir="5400000" algn="tl" rotWithShape="0">
                    <a:srgbClr val="000000">
                      <a:alpha val="65000"/>
                    </a:srgbClr>
                  </a:outerShdw>
                </a:effectLst>
                <a:latin typeface="Kristen ITC" pitchFamily="66" charset="0"/>
              </a:rPr>
              <a:t>The Ultimate </a:t>
            </a:r>
            <a:r>
              <a:rPr lang="en-US" sz="4400" i="1" spc="300" dirty="0">
                <a:ln w="11430"/>
                <a:solidFill>
                  <a:srgbClr val="FF0000"/>
                </a:solidFill>
                <a:effectLst>
                  <a:outerShdw blurRad="76200" dist="50800" dir="5400000" algn="tl" rotWithShape="0">
                    <a:srgbClr val="000000">
                      <a:alpha val="65000"/>
                    </a:srgbClr>
                  </a:outerShdw>
                </a:effectLst>
                <a:latin typeface="Kristen ITC" pitchFamily="66" charset="0"/>
              </a:rPr>
              <a:t>Bone</a:t>
            </a:r>
            <a:r>
              <a:rPr lang="en-US" sz="4400" i="1" spc="300" dirty="0">
                <a:ln w="11430"/>
                <a:solidFill>
                  <a:srgbClr val="7030A0"/>
                </a:solidFill>
                <a:effectLst>
                  <a:outerShdw blurRad="76200" dist="50800" dir="5400000" algn="tl" rotWithShape="0">
                    <a:srgbClr val="000000">
                      <a:alpha val="65000"/>
                    </a:srgbClr>
                  </a:outerShdw>
                </a:effectLst>
                <a:latin typeface="Kristen ITC" pitchFamily="66" charset="0"/>
              </a:rPr>
              <a:t> </a:t>
            </a:r>
            <a:br>
              <a:rPr lang="en-US" sz="4400" i="1" spc="300" dirty="0">
                <a:ln w="11430"/>
                <a:solidFill>
                  <a:srgbClr val="7030A0"/>
                </a:solidFill>
                <a:effectLst>
                  <a:outerShdw blurRad="76200" dist="50800" dir="5400000" algn="tl" rotWithShape="0">
                    <a:srgbClr val="000000">
                      <a:alpha val="65000"/>
                    </a:srgbClr>
                  </a:outerShdw>
                </a:effectLst>
                <a:latin typeface="Kristen ITC" pitchFamily="66" charset="0"/>
              </a:rPr>
            </a:br>
            <a:r>
              <a:rPr lang="en-US" sz="4400" i="1" spc="300" dirty="0">
                <a:ln w="11430"/>
                <a:solidFill>
                  <a:srgbClr val="7030A0"/>
                </a:solidFill>
                <a:effectLst>
                  <a:outerShdw blurRad="76200" dist="50800" dir="5400000" algn="tl" rotWithShape="0">
                    <a:srgbClr val="000000">
                      <a:alpha val="65000"/>
                    </a:srgbClr>
                  </a:outerShdw>
                </a:effectLst>
                <a:latin typeface="Kristen ITC" pitchFamily="66" charset="0"/>
              </a:rPr>
              <a:t>Distribution System</a:t>
            </a:r>
            <a:endParaRPr lang="en-US" sz="1800" i="1" spc="300" dirty="0">
              <a:ln w="11430"/>
              <a:solidFill>
                <a:srgbClr val="7030A0"/>
              </a:solidFill>
              <a:effectLst>
                <a:outerShdw blurRad="76200" dist="50800" dir="5400000" algn="tl" rotWithShape="0">
                  <a:srgbClr val="000000">
                    <a:alpha val="65000"/>
                  </a:srgbClr>
                </a:outerShdw>
              </a:effectLst>
              <a:latin typeface="Kristen ITC" pitchFamily="66" charset="0"/>
            </a:endParaRPr>
          </a:p>
        </p:txBody>
      </p:sp>
      <p:sp>
        <p:nvSpPr>
          <p:cNvPr id="11" name="Rectangle 10"/>
          <p:cNvSpPr/>
          <p:nvPr/>
        </p:nvSpPr>
        <p:spPr>
          <a:xfrm>
            <a:off x="533400" y="1676400"/>
            <a:ext cx="6400800" cy="2362200"/>
          </a:xfrm>
          <a:prstGeom prst="rect">
            <a:avLst/>
          </a:prstGeom>
          <a:solidFill>
            <a:srgbClr val="EDE2F6"/>
          </a:solidFill>
          <a:ln w="25400" cap="flat" cmpd="sng" algn="ctr">
            <a:solidFill>
              <a:srgbClr val="7030A0"/>
            </a:solidFill>
            <a:prstDash val="solid"/>
          </a:ln>
          <a:effectLst/>
          <a:scene3d>
            <a:camera prst="orthographicFront"/>
            <a:lightRig rig="threePt" dir="t"/>
          </a:scene3d>
          <a:sp3d>
            <a:bevelT w="114300" prst="artDeco"/>
          </a:sp3d>
        </p:spPr>
        <p:txBody>
          <a:bodyPr rot="0" spcFirstLastPara="0" vert="horz" wrap="square" lIns="91440" tIns="45720" rIns="91440" bIns="45720" numCol="1" spcCol="0" rtlCol="0" fromWordArt="0" anchor="t" anchorCtr="0" forceAA="0" compatLnSpc="1">
            <a:prstTxWarp prst="textNoShape">
              <a:avLst/>
            </a:prstTxWarp>
            <a:noAutofit/>
            <a:sp3d extrusionH="57150">
              <a:bevelT w="38100" h="38100"/>
            </a:sp3d>
          </a:bodyPr>
          <a:lstStyle/>
          <a:p>
            <a:pPr algn="ctr">
              <a:lnSpc>
                <a:spcPct val="115000"/>
              </a:lnSpc>
              <a:spcAft>
                <a:spcPts val="1000"/>
              </a:spcAft>
            </a:pPr>
            <a:r>
              <a:rPr lang="en-US" sz="2800" b="1" i="1" dirty="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t>“EHTZM”</a:t>
            </a:r>
            <a:r>
              <a:rPr lang="en-US" sz="2000" b="1" i="1" dirty="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t> directs us to </a:t>
            </a:r>
            <a:r>
              <a:rPr lang="en-US" sz="2000" b="1" dirty="0">
                <a:ln>
                  <a:noFill/>
                </a:ln>
                <a:solidFill>
                  <a:srgbClr val="31849B"/>
                </a:solidFill>
                <a:effectLst>
                  <a:outerShdw blurRad="69850" dist="43180" dir="5400000" sx="0" sy="0">
                    <a:srgbClr val="000000">
                      <a:alpha val="65000"/>
                    </a:srgbClr>
                  </a:outerShdw>
                </a:effectLst>
                <a:latin typeface="Calibri"/>
                <a:ea typeface="Calibri"/>
                <a:cs typeface="Times New Roman"/>
              </a:rPr>
              <a:t>… </a:t>
            </a:r>
            <a:r>
              <a:rPr lang="en-US" sz="2400" b="1" cap="all" dirty="0">
                <a:ln w="4496" cap="flat" cmpd="sng" algn="ctr">
                  <a:solidFill>
                    <a:srgbClr val="5C437A"/>
                  </a:solidFill>
                  <a:prstDash val="solid"/>
                  <a:round/>
                </a:ln>
                <a:solidFill>
                  <a:srgbClr val="00B050"/>
                </a:solidFill>
                <a:effectLst>
                  <a:reflection blurRad="12700" stA="28000" endPos="45000" dist="1003" dir="5400000" sy="-100000" algn="bl"/>
                </a:effectLst>
                <a:latin typeface="Arial Rounded MT Bold"/>
                <a:ea typeface="Calibri"/>
                <a:cs typeface="Times New Roman"/>
              </a:rPr>
              <a:t>Wave Sheaf</a:t>
            </a:r>
            <a:r>
              <a:rPr lang="en-US" sz="2400" b="1" cap="all" dirty="0">
                <a:ln w="4496" cap="flat" cmpd="sng" algn="ctr">
                  <a:solidFill>
                    <a:srgbClr val="5C437A"/>
                  </a:solidFill>
                  <a:prstDash val="solid"/>
                  <a:round/>
                </a:ln>
                <a:gradFill>
                  <a:gsLst>
                    <a:gs pos="0">
                      <a:srgbClr val="381563"/>
                    </a:gs>
                    <a:gs pos="43000">
                      <a:srgbClr val="7B34D2"/>
                    </a:gs>
                    <a:gs pos="48000">
                      <a:srgbClr val="7230C3"/>
                    </a:gs>
                    <a:gs pos="100000">
                      <a:srgbClr val="381563"/>
                    </a:gs>
                  </a:gsLst>
                  <a:lin ang="5400000" scaled="0"/>
                </a:gradFill>
                <a:effectLst>
                  <a:reflection blurRad="12700" stA="28000" endPos="45000" dist="1003" dir="5400000" sy="-100000" algn="bl"/>
                </a:effectLst>
                <a:latin typeface="Arial Rounded MT Bold"/>
                <a:ea typeface="Calibri"/>
                <a:cs typeface="Times New Roman"/>
              </a:rPr>
              <a:t> </a:t>
            </a:r>
            <a:br>
              <a:rPr lang="en-US" sz="2400" b="1" cap="all" dirty="0">
                <a:ln w="4496" cap="flat" cmpd="sng" algn="ctr">
                  <a:solidFill>
                    <a:srgbClr val="5C437A"/>
                  </a:solidFill>
                  <a:prstDash val="solid"/>
                  <a:round/>
                </a:ln>
                <a:gradFill>
                  <a:gsLst>
                    <a:gs pos="0">
                      <a:srgbClr val="381563"/>
                    </a:gs>
                    <a:gs pos="43000">
                      <a:srgbClr val="7B34D2"/>
                    </a:gs>
                    <a:gs pos="48000">
                      <a:srgbClr val="7230C3"/>
                    </a:gs>
                    <a:gs pos="100000">
                      <a:srgbClr val="381563"/>
                    </a:gs>
                  </a:gsLst>
                  <a:lin ang="5400000" scaled="0"/>
                </a:gradFill>
                <a:effectLst>
                  <a:reflection blurRad="12700" stA="28000" endPos="45000" dist="1003" dir="5400000" sy="-100000" algn="bl"/>
                </a:effectLst>
                <a:latin typeface="Arial Rounded MT Bold"/>
                <a:ea typeface="Calibri"/>
                <a:cs typeface="Times New Roman"/>
              </a:rPr>
            </a:br>
            <a:r>
              <a:rPr lang="en-US" sz="2400" b="1" dirty="0">
                <a:ln w="4496" cap="flat" cmpd="sng" algn="ctr">
                  <a:solidFill>
                    <a:srgbClr val="5C437A"/>
                  </a:solidFill>
                  <a:prstDash val="solid"/>
                  <a:round/>
                </a:ln>
                <a:gradFill>
                  <a:gsLst>
                    <a:gs pos="0">
                      <a:srgbClr val="381563"/>
                    </a:gs>
                    <a:gs pos="43000">
                      <a:srgbClr val="7B34D2"/>
                    </a:gs>
                    <a:gs pos="48000">
                      <a:srgbClr val="7230C3"/>
                    </a:gs>
                    <a:gs pos="100000">
                      <a:srgbClr val="381563"/>
                    </a:gs>
                  </a:gsLst>
                  <a:lin ang="5400000" scaled="0"/>
                </a:gradFill>
                <a:effectLst>
                  <a:reflection blurRad="12700" stA="28000" endPos="45000" dist="1003" dir="5400000" sy="-100000" algn="bl"/>
                </a:effectLst>
                <a:latin typeface="Arial Rounded MT Bold"/>
                <a:ea typeface="Calibri"/>
                <a:cs typeface="Times New Roman"/>
              </a:rPr>
              <a:t>as the </a:t>
            </a:r>
            <a:r>
              <a:rPr lang="en-US" sz="2400" b="1" cap="all" dirty="0">
                <a:ln w="4496" cap="flat" cmpd="sng" algn="ctr">
                  <a:solidFill>
                    <a:srgbClr val="5C437A"/>
                  </a:solidFill>
                  <a:prstDash val="solid"/>
                  <a:round/>
                </a:ln>
                <a:solidFill>
                  <a:srgbClr val="FF0000"/>
                </a:solidFill>
                <a:effectLst>
                  <a:reflection blurRad="12700" stA="28000" endPos="45000" dist="1003" dir="5400000" sy="-100000" algn="bl"/>
                </a:effectLst>
                <a:latin typeface="Arial Rounded MT Bold"/>
                <a:ea typeface="Calibri"/>
                <a:cs typeface="Times New Roman"/>
              </a:rPr>
              <a:t>backbone</a:t>
            </a:r>
            <a:r>
              <a:rPr lang="en-US" sz="2400" cap="all" dirty="0">
                <a:ln w="4496" cap="flat" cmpd="sng" algn="ctr">
                  <a:solidFill>
                    <a:srgbClr val="5C437A"/>
                  </a:solidFill>
                  <a:prstDash val="solid"/>
                  <a:round/>
                </a:ln>
                <a:solidFill>
                  <a:srgbClr val="FF0000"/>
                </a:solidFill>
                <a:effectLst>
                  <a:reflection blurRad="12700" stA="28000" endPos="45000" dist="1003" dir="5400000" sy="-100000" algn="bl"/>
                </a:effectLst>
                <a:latin typeface="Arial Rounded MT Bold"/>
                <a:ea typeface="Calibri"/>
                <a:cs typeface="Times New Roman"/>
              </a:rPr>
              <a:t>,</a:t>
            </a:r>
            <a:r>
              <a:rPr lang="en-US" sz="2400" b="1" cap="all" dirty="0">
                <a:ln w="4496" cap="flat" cmpd="sng" algn="ctr">
                  <a:solidFill>
                    <a:srgbClr val="5C437A"/>
                  </a:solidFill>
                  <a:prstDash val="solid"/>
                  <a:round/>
                </a:ln>
                <a:gradFill>
                  <a:gsLst>
                    <a:gs pos="0">
                      <a:srgbClr val="381563"/>
                    </a:gs>
                    <a:gs pos="43000">
                      <a:srgbClr val="7B34D2"/>
                    </a:gs>
                    <a:gs pos="48000">
                      <a:srgbClr val="7230C3"/>
                    </a:gs>
                    <a:gs pos="100000">
                      <a:srgbClr val="381563"/>
                    </a:gs>
                  </a:gsLst>
                  <a:lin ang="5400000" scaled="0"/>
                </a:gradFill>
                <a:effectLst>
                  <a:reflection blurRad="12700" stA="28000" endPos="45000" dist="1003" dir="5400000" sy="-100000" algn="bl"/>
                </a:effectLst>
                <a:latin typeface="Arial Rounded MT Bold"/>
                <a:ea typeface="Calibri"/>
                <a:cs typeface="Times New Roman"/>
              </a:rPr>
              <a:t> </a:t>
            </a:r>
            <a:r>
              <a:rPr lang="en-US" b="1" dirty="0">
                <a:ln w="4496" cap="flat" cmpd="sng" algn="ctr">
                  <a:solidFill>
                    <a:srgbClr val="5C437A"/>
                  </a:solidFill>
                  <a:prstDash val="solid"/>
                  <a:round/>
                </a:ln>
                <a:solidFill>
                  <a:schemeClr val="accent2">
                    <a:lumMod val="75000"/>
                  </a:schemeClr>
                </a:solidFill>
                <a:effectLst>
                  <a:reflection blurRad="12700" stA="28000" endPos="45000" dist="1003" dir="5400000" sy="-100000" algn="bl"/>
                </a:effectLst>
                <a:latin typeface="Arial Rounded MT Bold"/>
                <a:ea typeface="Calibri"/>
                <a:cs typeface="Times New Roman"/>
              </a:rPr>
              <a:t>(Spinal Cord if you will)</a:t>
            </a:r>
            <a:r>
              <a:rPr lang="en-US" b="1" dirty="0">
                <a:ln w="4496" cap="flat" cmpd="sng" algn="ctr">
                  <a:solidFill>
                    <a:srgbClr val="5C437A"/>
                  </a:solidFill>
                  <a:prstDash val="solid"/>
                  <a:round/>
                </a:ln>
                <a:gradFill>
                  <a:gsLst>
                    <a:gs pos="0">
                      <a:srgbClr val="381563"/>
                    </a:gs>
                    <a:gs pos="43000">
                      <a:srgbClr val="7B34D2"/>
                    </a:gs>
                    <a:gs pos="48000">
                      <a:srgbClr val="7230C3"/>
                    </a:gs>
                    <a:gs pos="100000">
                      <a:srgbClr val="381563"/>
                    </a:gs>
                  </a:gsLst>
                  <a:lin ang="5400000" scaled="0"/>
                </a:gradFill>
                <a:effectLst>
                  <a:reflection blurRad="12700" stA="28000" endPos="45000" dist="1003" dir="5400000" sy="-100000" algn="bl"/>
                </a:effectLst>
                <a:latin typeface="Arial Rounded MT Bold"/>
                <a:ea typeface="Calibri"/>
                <a:cs typeface="Times New Roman"/>
              </a:rPr>
              <a:t> </a:t>
            </a:r>
            <a:br>
              <a:rPr lang="en-US" b="1" dirty="0">
                <a:ln w="4496" cap="flat" cmpd="sng" algn="ctr">
                  <a:solidFill>
                    <a:srgbClr val="5C437A"/>
                  </a:solidFill>
                  <a:prstDash val="solid"/>
                  <a:round/>
                </a:ln>
                <a:gradFill>
                  <a:gsLst>
                    <a:gs pos="0">
                      <a:srgbClr val="381563"/>
                    </a:gs>
                    <a:gs pos="43000">
                      <a:srgbClr val="7B34D2"/>
                    </a:gs>
                    <a:gs pos="48000">
                      <a:srgbClr val="7230C3"/>
                    </a:gs>
                    <a:gs pos="100000">
                      <a:srgbClr val="381563"/>
                    </a:gs>
                  </a:gsLst>
                  <a:lin ang="5400000" scaled="0"/>
                </a:gradFill>
                <a:effectLst>
                  <a:reflection blurRad="12700" stA="28000" endPos="45000" dist="1003" dir="5400000" sy="-100000" algn="bl"/>
                </a:effectLst>
                <a:latin typeface="Arial Rounded MT Bold"/>
                <a:ea typeface="Calibri"/>
                <a:cs typeface="Times New Roman"/>
              </a:rPr>
            </a:br>
            <a:r>
              <a:rPr lang="en-US" sz="2400" b="1" cap="all" dirty="0">
                <a:ln w="4496" cap="flat" cmpd="sng" algn="ctr">
                  <a:solidFill>
                    <a:srgbClr val="5C437A"/>
                  </a:solidFill>
                  <a:prstDash val="solid"/>
                  <a:round/>
                </a:ln>
                <a:gradFill>
                  <a:gsLst>
                    <a:gs pos="0">
                      <a:srgbClr val="381563"/>
                    </a:gs>
                    <a:gs pos="43000">
                      <a:srgbClr val="7B34D2"/>
                    </a:gs>
                    <a:gs pos="48000">
                      <a:srgbClr val="7230C3"/>
                    </a:gs>
                    <a:gs pos="100000">
                      <a:srgbClr val="381563"/>
                    </a:gs>
                  </a:gsLst>
                  <a:lin ang="5400000" scaled="0"/>
                </a:gradFill>
                <a:effectLst>
                  <a:reflection blurRad="12700" stA="28000" endPos="45000" dist="1003" dir="5400000" sy="-100000" algn="bl"/>
                </a:effectLst>
                <a:latin typeface="Arial Rounded MT Bold"/>
                <a:ea typeface="Calibri"/>
                <a:cs typeface="Times New Roman"/>
              </a:rPr>
              <a:t>  - the base foundation - </a:t>
            </a:r>
            <a:br>
              <a:rPr lang="en-US" sz="2400" b="1" cap="all" dirty="0">
                <a:ln w="4496" cap="flat" cmpd="sng" algn="ctr">
                  <a:solidFill>
                    <a:srgbClr val="5C437A"/>
                  </a:solidFill>
                  <a:prstDash val="solid"/>
                  <a:round/>
                </a:ln>
                <a:gradFill>
                  <a:gsLst>
                    <a:gs pos="0">
                      <a:srgbClr val="381563"/>
                    </a:gs>
                    <a:gs pos="43000">
                      <a:srgbClr val="7B34D2"/>
                    </a:gs>
                    <a:gs pos="48000">
                      <a:srgbClr val="7230C3"/>
                    </a:gs>
                    <a:gs pos="100000">
                      <a:srgbClr val="381563"/>
                    </a:gs>
                  </a:gsLst>
                  <a:lin ang="5400000" scaled="0"/>
                </a:gradFill>
                <a:effectLst>
                  <a:reflection blurRad="12700" stA="28000" endPos="45000" dist="1003" dir="5400000" sy="-100000" algn="bl"/>
                </a:effectLst>
                <a:latin typeface="Arial Rounded MT Bold"/>
                <a:ea typeface="Calibri"/>
                <a:cs typeface="Times New Roman"/>
              </a:rPr>
            </a:br>
            <a:r>
              <a:rPr lang="en-US" sz="2400" b="1" dirty="0">
                <a:ln w="4496" cap="flat" cmpd="sng" algn="ctr">
                  <a:solidFill>
                    <a:srgbClr val="5C437A"/>
                  </a:solidFill>
                  <a:prstDash val="solid"/>
                  <a:round/>
                </a:ln>
                <a:gradFill>
                  <a:gsLst>
                    <a:gs pos="0">
                      <a:srgbClr val="381563"/>
                    </a:gs>
                    <a:gs pos="43000">
                      <a:srgbClr val="7B34D2"/>
                    </a:gs>
                    <a:gs pos="48000">
                      <a:srgbClr val="7230C3"/>
                    </a:gs>
                    <a:gs pos="100000">
                      <a:srgbClr val="381563"/>
                    </a:gs>
                  </a:gsLst>
                  <a:lin ang="5400000" scaled="0"/>
                </a:gradFill>
                <a:effectLst>
                  <a:reflection blurRad="12700" stA="28000" endPos="45000" dist="1003" dir="5400000" sy="-100000" algn="bl"/>
                </a:effectLst>
                <a:latin typeface="Arial Rounded MT Bold"/>
                <a:ea typeface="Calibri"/>
                <a:cs typeface="Times New Roman"/>
              </a:rPr>
              <a:t>of </a:t>
            </a:r>
            <a:r>
              <a:rPr lang="en-US" sz="2400" b="1" dirty="0">
                <a:ln w="4496" cap="flat" cmpd="sng" algn="ctr">
                  <a:solidFill>
                    <a:srgbClr val="5C437A"/>
                  </a:solidFill>
                  <a:prstDash val="solid"/>
                  <a:round/>
                </a:ln>
                <a:solidFill>
                  <a:srgbClr val="00CCFF"/>
                </a:solidFill>
                <a:effectLst>
                  <a:reflection blurRad="12700" stA="28000" endPos="45000" dist="1003" dir="5400000" sy="-100000" algn="bl"/>
                </a:effectLst>
                <a:latin typeface="Arial Rounded MT Bold"/>
                <a:ea typeface="Calibri"/>
                <a:cs typeface="Times New Roman"/>
              </a:rPr>
              <a:t>Yahusha’s</a:t>
            </a:r>
            <a:r>
              <a:rPr lang="en-US" sz="2400" b="1" dirty="0">
                <a:ln w="4496" cap="flat" cmpd="sng" algn="ctr">
                  <a:solidFill>
                    <a:srgbClr val="5C437A"/>
                  </a:solidFill>
                  <a:prstDash val="solid"/>
                  <a:round/>
                </a:ln>
                <a:gradFill>
                  <a:gsLst>
                    <a:gs pos="0">
                      <a:srgbClr val="381563"/>
                    </a:gs>
                    <a:gs pos="43000">
                      <a:srgbClr val="7B34D2"/>
                    </a:gs>
                    <a:gs pos="48000">
                      <a:srgbClr val="7230C3"/>
                    </a:gs>
                    <a:gs pos="100000">
                      <a:srgbClr val="381563"/>
                    </a:gs>
                  </a:gsLst>
                  <a:lin ang="5400000" scaled="0"/>
                </a:gradFill>
                <a:effectLst>
                  <a:reflection blurRad="12700" stA="28000" endPos="45000" dist="1003" dir="5400000" sy="-100000" algn="bl"/>
                </a:effectLst>
                <a:latin typeface="Arial Rounded MT Bold"/>
                <a:ea typeface="Calibri"/>
                <a:cs typeface="Times New Roman"/>
              </a:rPr>
              <a:t> Plan to bring Salvation </a:t>
            </a:r>
            <a:br>
              <a:rPr lang="en-US" sz="2400" b="1" dirty="0">
                <a:ln w="4496" cap="flat" cmpd="sng" algn="ctr">
                  <a:solidFill>
                    <a:srgbClr val="5C437A"/>
                  </a:solidFill>
                  <a:prstDash val="solid"/>
                  <a:round/>
                </a:ln>
                <a:gradFill>
                  <a:gsLst>
                    <a:gs pos="0">
                      <a:srgbClr val="381563"/>
                    </a:gs>
                    <a:gs pos="43000">
                      <a:srgbClr val="7B34D2"/>
                    </a:gs>
                    <a:gs pos="48000">
                      <a:srgbClr val="7230C3"/>
                    </a:gs>
                    <a:gs pos="100000">
                      <a:srgbClr val="381563"/>
                    </a:gs>
                  </a:gsLst>
                  <a:lin ang="5400000" scaled="0"/>
                </a:gradFill>
                <a:effectLst>
                  <a:reflection blurRad="12700" stA="28000" endPos="45000" dist="1003" dir="5400000" sy="-100000" algn="bl"/>
                </a:effectLst>
                <a:latin typeface="Arial Rounded MT Bold"/>
                <a:ea typeface="Calibri"/>
                <a:cs typeface="Times New Roman"/>
              </a:rPr>
            </a:br>
            <a:r>
              <a:rPr lang="en-US" sz="2400" b="1" dirty="0">
                <a:ln w="4496" cap="flat" cmpd="sng" algn="ctr">
                  <a:solidFill>
                    <a:srgbClr val="5C437A"/>
                  </a:solidFill>
                  <a:prstDash val="solid"/>
                  <a:round/>
                </a:ln>
                <a:gradFill>
                  <a:gsLst>
                    <a:gs pos="0">
                      <a:srgbClr val="381563"/>
                    </a:gs>
                    <a:gs pos="43000">
                      <a:srgbClr val="7B34D2"/>
                    </a:gs>
                    <a:gs pos="48000">
                      <a:srgbClr val="7230C3"/>
                    </a:gs>
                    <a:gs pos="100000">
                      <a:srgbClr val="381563"/>
                    </a:gs>
                  </a:gsLst>
                  <a:lin ang="5400000" scaled="0"/>
                </a:gradFill>
                <a:effectLst>
                  <a:reflection blurRad="12700" stA="28000" endPos="45000" dist="1003" dir="5400000" sy="-100000" algn="bl"/>
                </a:effectLst>
                <a:latin typeface="Arial Rounded MT Bold"/>
                <a:ea typeface="Calibri"/>
                <a:cs typeface="Times New Roman"/>
              </a:rPr>
              <a:t>to His </a:t>
            </a:r>
            <a:r>
              <a:rPr lang="en-US" sz="2400" b="1" dirty="0">
                <a:ln w="4496" cap="flat" cmpd="sng" algn="ctr">
                  <a:solidFill>
                    <a:srgbClr val="5C437A"/>
                  </a:solidFill>
                  <a:prstDash val="solid"/>
                  <a:round/>
                </a:ln>
                <a:solidFill>
                  <a:srgbClr val="FF3399"/>
                </a:solidFill>
                <a:effectLst>
                  <a:reflection blurRad="12700" stA="28000" endPos="45000" dist="1003" dir="5400000" sy="-100000" algn="bl"/>
                </a:effectLst>
                <a:latin typeface="Arial Rounded MT Bold"/>
                <a:ea typeface="Calibri"/>
                <a:cs typeface="Times New Roman"/>
              </a:rPr>
              <a:t>Body of people.</a:t>
            </a:r>
            <a:endParaRPr lang="en-US" dirty="0">
              <a:solidFill>
                <a:srgbClr val="FF3399"/>
              </a:solidFill>
              <a:effectLst/>
              <a:latin typeface="Calibri"/>
              <a:ea typeface="Calibri"/>
              <a:cs typeface="Times New Roman"/>
            </a:endParaRPr>
          </a:p>
          <a:p>
            <a:pPr marL="0" marR="0" algn="ctr">
              <a:lnSpc>
                <a:spcPct val="115000"/>
              </a:lnSpc>
              <a:spcBef>
                <a:spcPts val="0"/>
              </a:spcBef>
              <a:spcAft>
                <a:spcPts val="1000"/>
              </a:spcAft>
            </a:pPr>
            <a:r>
              <a:rPr lang="en-US" sz="1200" dirty="0">
                <a:solidFill>
                  <a:srgbClr val="000000"/>
                </a:solidFill>
                <a:effectLst/>
                <a:latin typeface="Calibri"/>
                <a:ea typeface="Calibri"/>
                <a:cs typeface="Times New Roman"/>
              </a:rPr>
              <a:t> </a:t>
            </a:r>
          </a:p>
        </p:txBody>
      </p:sp>
      <p:pic>
        <p:nvPicPr>
          <p:cNvPr id="7" name="Picture 2" descr="C:\Users\Rae\Desktop\SKELETON.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42480" y="838200"/>
            <a:ext cx="2060774" cy="5791200"/>
          </a:xfrm>
          <a:prstGeom prst="rect">
            <a:avLst/>
          </a:prstGeom>
          <a:noFill/>
          <a:effectLst>
            <a:softEdge rad="266700"/>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76200" y="4191000"/>
            <a:ext cx="7772400" cy="2514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US" sz="2500" b="1" dirty="0">
                <a:ln>
                  <a:solidFill>
                    <a:srgbClr val="002060"/>
                  </a:solidFill>
                </a:ln>
                <a:solidFill>
                  <a:srgbClr val="00CCFF"/>
                </a:solidFill>
                <a:latin typeface="Comic Sans MS" pitchFamily="66" charset="0"/>
              </a:rPr>
              <a:t>Yahusha</a:t>
            </a:r>
            <a:r>
              <a:rPr lang="en-US" sz="2500" dirty="0">
                <a:solidFill>
                  <a:srgbClr val="00CCFF"/>
                </a:solidFill>
                <a:latin typeface="Comic Sans MS" pitchFamily="66" charset="0"/>
              </a:rPr>
              <a:t>, </a:t>
            </a:r>
            <a:r>
              <a:rPr lang="en-US" sz="2500" dirty="0">
                <a:solidFill>
                  <a:schemeClr val="accent2">
                    <a:lumMod val="50000"/>
                  </a:schemeClr>
                </a:solidFill>
                <a:latin typeface="Comic Sans MS" pitchFamily="66" charset="0"/>
              </a:rPr>
              <a:t>by dying, then </a:t>
            </a:r>
            <a:r>
              <a:rPr lang="en-US" sz="2500" dirty="0">
                <a:solidFill>
                  <a:srgbClr val="00B050"/>
                </a:solidFill>
                <a:latin typeface="Comic Sans MS" pitchFamily="66" charset="0"/>
              </a:rPr>
              <a:t>observing the </a:t>
            </a:r>
            <a:br>
              <a:rPr lang="en-US" sz="2500" dirty="0">
                <a:solidFill>
                  <a:srgbClr val="00B050"/>
                </a:solidFill>
                <a:latin typeface="Comic Sans MS" pitchFamily="66" charset="0"/>
              </a:rPr>
            </a:br>
            <a:r>
              <a:rPr lang="en-US" sz="2500" dirty="0">
                <a:solidFill>
                  <a:srgbClr val="00B050"/>
                </a:solidFill>
                <a:latin typeface="Comic Sans MS" pitchFamily="66" charset="0"/>
              </a:rPr>
              <a:t>Wave Sheaf, </a:t>
            </a:r>
            <a:r>
              <a:rPr lang="en-US" sz="2500" dirty="0">
                <a:solidFill>
                  <a:schemeClr val="accent2">
                    <a:lumMod val="50000"/>
                  </a:schemeClr>
                </a:solidFill>
                <a:latin typeface="Comic Sans MS" pitchFamily="66" charset="0"/>
              </a:rPr>
              <a:t>presented Himself to </a:t>
            </a:r>
            <a:r>
              <a:rPr lang="en-US" sz="2500" b="1" dirty="0">
                <a:ln>
                  <a:solidFill>
                    <a:srgbClr val="002060"/>
                  </a:solidFill>
                </a:ln>
                <a:solidFill>
                  <a:srgbClr val="00CCFF"/>
                </a:solidFill>
                <a:latin typeface="Comic Sans MS" pitchFamily="66" charset="0"/>
              </a:rPr>
              <a:t>Yahuah</a:t>
            </a:r>
            <a:r>
              <a:rPr lang="en-US" sz="2500" dirty="0">
                <a:solidFill>
                  <a:schemeClr val="accent2">
                    <a:lumMod val="50000"/>
                  </a:schemeClr>
                </a:solidFill>
                <a:latin typeface="Comic Sans MS" pitchFamily="66" charset="0"/>
              </a:rPr>
              <a:t> </a:t>
            </a:r>
            <a:br>
              <a:rPr lang="en-US" sz="2500" dirty="0">
                <a:solidFill>
                  <a:schemeClr val="accent2">
                    <a:lumMod val="50000"/>
                  </a:schemeClr>
                </a:solidFill>
                <a:latin typeface="Comic Sans MS" pitchFamily="66" charset="0"/>
              </a:rPr>
            </a:br>
            <a:r>
              <a:rPr lang="en-US" sz="2000" dirty="0">
                <a:solidFill>
                  <a:schemeClr val="accent2">
                    <a:lumMod val="50000"/>
                  </a:schemeClr>
                </a:solidFill>
                <a:latin typeface="Comic Sans MS" pitchFamily="66" charset="0"/>
              </a:rPr>
              <a:t>(as </a:t>
            </a:r>
            <a:r>
              <a:rPr lang="en-US" sz="2000" u="sng" dirty="0">
                <a:solidFill>
                  <a:schemeClr val="accent2">
                    <a:lumMod val="50000"/>
                  </a:schemeClr>
                </a:solidFill>
                <a:latin typeface="Comic Sans MS" pitchFamily="66" charset="0"/>
              </a:rPr>
              <a:t>THE</a:t>
            </a:r>
            <a:r>
              <a:rPr lang="en-US" sz="2000" dirty="0">
                <a:solidFill>
                  <a:schemeClr val="accent2">
                    <a:lumMod val="50000"/>
                  </a:schemeClr>
                </a:solidFill>
                <a:latin typeface="Comic Sans MS" pitchFamily="66" charset="0"/>
              </a:rPr>
              <a:t> First-Fruit of victory over death).</a:t>
            </a:r>
            <a:r>
              <a:rPr lang="en-US" sz="2500" dirty="0">
                <a:solidFill>
                  <a:srgbClr val="0000FF"/>
                </a:solidFill>
                <a:latin typeface="Comic Sans MS" pitchFamily="66" charset="0"/>
              </a:rPr>
              <a:t>  </a:t>
            </a:r>
            <a:br>
              <a:rPr lang="en-US" sz="2500" dirty="0">
                <a:solidFill>
                  <a:srgbClr val="0000FF"/>
                </a:solidFill>
                <a:latin typeface="Comic Sans MS" pitchFamily="66" charset="0"/>
              </a:rPr>
            </a:br>
            <a:r>
              <a:rPr lang="en-US" sz="2500" b="1" dirty="0">
                <a:ln>
                  <a:solidFill>
                    <a:srgbClr val="002060"/>
                  </a:solidFill>
                </a:ln>
                <a:solidFill>
                  <a:srgbClr val="00CCFF"/>
                </a:solidFill>
                <a:latin typeface="Comic Sans MS" pitchFamily="66" charset="0"/>
              </a:rPr>
              <a:t>Yahuah</a:t>
            </a:r>
            <a:r>
              <a:rPr lang="en-US" sz="2500" dirty="0">
                <a:solidFill>
                  <a:schemeClr val="accent2">
                    <a:lumMod val="50000"/>
                  </a:schemeClr>
                </a:solidFill>
                <a:latin typeface="Comic Sans MS" pitchFamily="66" charset="0"/>
              </a:rPr>
              <a:t> accepted </a:t>
            </a:r>
            <a:r>
              <a:rPr lang="en-US" sz="2500" b="1" dirty="0">
                <a:ln>
                  <a:solidFill>
                    <a:srgbClr val="002060"/>
                  </a:solidFill>
                </a:ln>
                <a:solidFill>
                  <a:srgbClr val="00CCFF"/>
                </a:solidFill>
                <a:latin typeface="Comic Sans MS" pitchFamily="66" charset="0"/>
              </a:rPr>
              <a:t>Yahusha’s</a:t>
            </a:r>
            <a:r>
              <a:rPr lang="en-US" sz="2500" dirty="0">
                <a:solidFill>
                  <a:schemeClr val="accent2">
                    <a:lumMod val="50000"/>
                  </a:schemeClr>
                </a:solidFill>
                <a:latin typeface="Comic Sans MS" pitchFamily="66" charset="0"/>
              </a:rPr>
              <a:t> monumental sacrifice. </a:t>
            </a:r>
          </a:p>
          <a:p>
            <a:pPr algn="ctr"/>
            <a:r>
              <a:rPr lang="en-US" sz="2500" dirty="0">
                <a:solidFill>
                  <a:schemeClr val="accent2">
                    <a:lumMod val="50000"/>
                  </a:schemeClr>
                </a:solidFill>
                <a:latin typeface="Comic Sans MS" pitchFamily="66" charset="0"/>
              </a:rPr>
              <a:t>That </a:t>
            </a:r>
            <a:r>
              <a:rPr lang="en-US" sz="2500" b="1" dirty="0">
                <a:solidFill>
                  <a:schemeClr val="accent2">
                    <a:lumMod val="50000"/>
                  </a:schemeClr>
                </a:solidFill>
                <a:effectLst>
                  <a:glow rad="127000">
                    <a:schemeClr val="accent2">
                      <a:lumMod val="60000"/>
                      <a:lumOff val="40000"/>
                    </a:schemeClr>
                  </a:glow>
                </a:effectLst>
                <a:latin typeface="Comic Sans MS" pitchFamily="66" charset="0"/>
              </a:rPr>
              <a:t>ACCEPTANCE</a:t>
            </a:r>
            <a:r>
              <a:rPr lang="en-US" sz="2500" dirty="0">
                <a:solidFill>
                  <a:schemeClr val="accent2">
                    <a:lumMod val="50000"/>
                  </a:schemeClr>
                </a:solidFill>
                <a:latin typeface="Comic Sans MS" pitchFamily="66" charset="0"/>
              </a:rPr>
              <a:t> is – the </a:t>
            </a:r>
            <a:r>
              <a:rPr lang="en-US" sz="2500" b="1" dirty="0">
                <a:solidFill>
                  <a:schemeClr val="accent2">
                    <a:lumMod val="50000"/>
                  </a:schemeClr>
                </a:solidFill>
                <a:effectLst>
                  <a:glow rad="127000">
                    <a:srgbClr val="00CCFF"/>
                  </a:glow>
                </a:effectLst>
                <a:latin typeface="Comic Sans MS" pitchFamily="66" charset="0"/>
              </a:rPr>
              <a:t>Substance and Essence </a:t>
            </a:r>
            <a:r>
              <a:rPr lang="en-US" sz="2500" dirty="0">
                <a:solidFill>
                  <a:schemeClr val="accent2">
                    <a:lumMod val="50000"/>
                  </a:schemeClr>
                </a:solidFill>
                <a:latin typeface="Comic Sans MS" pitchFamily="66" charset="0"/>
              </a:rPr>
              <a:t>of the Plan for </a:t>
            </a:r>
            <a:r>
              <a:rPr lang="en-US" sz="2500" b="1" u="sng" dirty="0">
                <a:solidFill>
                  <a:srgbClr val="FF3399"/>
                </a:solidFill>
                <a:latin typeface="Comic Sans MS" pitchFamily="66" charset="0"/>
              </a:rPr>
              <a:t>OUR</a:t>
            </a:r>
            <a:r>
              <a:rPr lang="en-US" sz="2500" dirty="0">
                <a:solidFill>
                  <a:schemeClr val="accent2">
                    <a:lumMod val="50000"/>
                  </a:schemeClr>
                </a:solidFill>
                <a:latin typeface="Comic Sans MS" pitchFamily="66" charset="0"/>
              </a:rPr>
              <a:t> Salvation. </a:t>
            </a:r>
            <a:endParaRPr lang="en-CA" sz="2500" dirty="0">
              <a:solidFill>
                <a:schemeClr val="accent2">
                  <a:lumMod val="50000"/>
                </a:schemeClr>
              </a:solidFill>
              <a:latin typeface="Comic Sans MS" pitchFamily="66" charset="0"/>
            </a:endParaRPr>
          </a:p>
        </p:txBody>
      </p:sp>
      <p:pic>
        <p:nvPicPr>
          <p:cNvPr id="8" name="Picture 7" descr="C:\Users\Valued Customer\Downloads\hebrewgraphics\paleo_resh.gif"/>
          <p:cNvPicPr/>
          <p:nvPr/>
        </p:nvPicPr>
        <p:blipFill>
          <a:blip r:embed="rId3">
            <a:duotone>
              <a:srgbClr val="8064A2">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8030713" y="0"/>
            <a:ext cx="579887" cy="728345"/>
          </a:xfrm>
          <a:prstGeom prst="rect">
            <a:avLst/>
          </a:prstGeom>
          <a:noFill/>
          <a:ln>
            <a:noFill/>
          </a:ln>
          <a:scene3d>
            <a:camera prst="orthographicFront"/>
            <a:lightRig rig="threePt" dir="t"/>
          </a:scene3d>
          <a:sp3d>
            <a:bevelT/>
          </a:sp3d>
        </p:spPr>
      </p:pic>
      <p:sp>
        <p:nvSpPr>
          <p:cNvPr id="9" name="Rectangle 8"/>
          <p:cNvSpPr/>
          <p:nvPr/>
        </p:nvSpPr>
        <p:spPr>
          <a:xfrm>
            <a:off x="7566884" y="575945"/>
            <a:ext cx="730889" cy="304800"/>
          </a:xfrm>
          <a:prstGeom prst="rect">
            <a:avLst/>
          </a:prstGeom>
          <a:ln w="28575">
            <a:solidFill>
              <a:srgbClr val="FF3399"/>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err="1">
                <a:solidFill>
                  <a:schemeClr val="tx1"/>
                </a:solidFill>
              </a:rPr>
              <a:t>Resh</a:t>
            </a:r>
            <a:endParaRPr lang="en-CA" dirty="0">
              <a:solidFill>
                <a:schemeClr val="tx1"/>
              </a:solidFill>
            </a:endParaRPr>
          </a:p>
        </p:txBody>
      </p:sp>
      <p:sp>
        <p:nvSpPr>
          <p:cNvPr id="12" name="Sun 11"/>
          <p:cNvSpPr/>
          <p:nvPr/>
        </p:nvSpPr>
        <p:spPr>
          <a:xfrm>
            <a:off x="8602625" y="103284"/>
            <a:ext cx="410478" cy="381000"/>
          </a:xfrm>
          <a:prstGeom prst="sun">
            <a:avLst/>
          </a:prstGeom>
          <a:solidFill>
            <a:schemeClr val="accent4">
              <a:lumMod val="60000"/>
              <a:lumOff val="4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a:p>
        </p:txBody>
      </p:sp>
    </p:spTree>
    <p:extLst>
      <p:ext uri="{BB962C8B-B14F-4D97-AF65-F5344CB8AC3E}">
        <p14:creationId xmlns:p14="http://schemas.microsoft.com/office/powerpoint/2010/main" val="18069676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3000"/>
                                        <p:tgtEl>
                                          <p:spTgt spid="7"/>
                                        </p:tgtEl>
                                      </p:cBhvr>
                                    </p:animEffect>
                                  </p:childTnLst>
                                </p:cTn>
                              </p:par>
                              <p:par>
                                <p:cTn id="8" presetID="6" presetClass="entr" presetSubtype="16" fill="hold" grpId="0" nodeType="withEffect">
                                  <p:stCondLst>
                                    <p:cond delay="100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1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1000"/>
                                        <p:tgtEl>
                                          <p:spTgt spid="4">
                                            <p:txEl>
                                              <p:pRg st="0" end="0"/>
                                            </p:txEl>
                                          </p:spTgt>
                                        </p:tgtEl>
                                      </p:cBhvr>
                                    </p:animEffect>
                                    <p:anim calcmode="lin" valueType="num">
                                      <p:cBhvr>
                                        <p:cTn id="1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7" presetClass="entr" presetSubtype="0" fill="hold" nodeType="afterEffect">
                                  <p:stCondLst>
                                    <p:cond delay="75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75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fade">
                                      <p:cBhvr>
                                        <p:cTn id="33" dur="1000"/>
                                        <p:tgtEl>
                                          <p:spTgt spid="4">
                                            <p:txEl>
                                              <p:pRg st="1" end="1"/>
                                            </p:txEl>
                                          </p:spTgt>
                                        </p:tgtEl>
                                      </p:cBhvr>
                                    </p:animEffect>
                                    <p:anim calcmode="lin" valueType="num">
                                      <p:cBhvr>
                                        <p:cTn id="3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5000" y="4549914"/>
            <a:ext cx="1922321"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a:ln w="11430">
                  <a:solidFill>
                    <a:srgbClr val="002060"/>
                  </a:solidFill>
                </a:ln>
                <a:solidFill>
                  <a:srgbClr val="0070C0"/>
                </a:solidFill>
                <a:effectLst>
                  <a:outerShdw blurRad="50800" dist="39000" dir="5460000" algn="tl">
                    <a:srgbClr val="000000">
                      <a:alpha val="38000"/>
                    </a:srgbClr>
                  </a:outerShdw>
                </a:effectLst>
                <a:latin typeface="Segoe Print" pitchFamily="2" charset="0"/>
              </a:rPr>
              <a:t>Part 1</a:t>
            </a:r>
          </a:p>
        </p:txBody>
      </p:sp>
      <p:pic>
        <p:nvPicPr>
          <p:cNvPr id="6" name="Picture 2" descr="C:\Users\Rae\Documents\A CF Desktop Feb 2021\Daisy CCC website\English SM YCC title slides  4-30-20\YCC sm dk green-logo color.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3400" y="593560"/>
            <a:ext cx="8077200" cy="606704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476146" y="6206619"/>
            <a:ext cx="4448654" cy="461665"/>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2400" b="1" cap="none" spc="0" dirty="0">
                <a:ln w="1905"/>
                <a:solidFill>
                  <a:schemeClr val="accent2">
                    <a:lumMod val="40000"/>
                    <a:lumOff val="60000"/>
                  </a:schemeClr>
                </a:solidFill>
                <a:effectLst>
                  <a:innerShdw blurRad="69850" dist="43180" dir="5400000">
                    <a:srgbClr val="000000">
                      <a:alpha val="65000"/>
                    </a:srgbClr>
                  </a:innerShdw>
                </a:effectLst>
                <a:latin typeface="Segoe Print" pitchFamily="2" charset="0"/>
              </a:rPr>
              <a:t>Visit: studythecalendar.com</a:t>
            </a:r>
            <a:endParaRPr lang="en-US" sz="3200" b="1" cap="none" spc="0" dirty="0">
              <a:ln w="1905"/>
              <a:solidFill>
                <a:schemeClr val="accent2">
                  <a:lumMod val="40000"/>
                  <a:lumOff val="60000"/>
                </a:schemeClr>
              </a:solidFill>
              <a:effectLst>
                <a:innerShdw blurRad="69850" dist="43180" dir="5400000">
                  <a:srgbClr val="000000">
                    <a:alpha val="65000"/>
                  </a:srgbClr>
                </a:innerShdw>
              </a:effectLst>
              <a:latin typeface="Segoe Print" pitchFamily="2" charset="0"/>
            </a:endParaRPr>
          </a:p>
        </p:txBody>
      </p:sp>
      <p:sp>
        <p:nvSpPr>
          <p:cNvPr id="12" name="Rectangle 11"/>
          <p:cNvSpPr/>
          <p:nvPr/>
        </p:nvSpPr>
        <p:spPr>
          <a:xfrm>
            <a:off x="518225" y="143417"/>
            <a:ext cx="8083830" cy="461665"/>
          </a:xfrm>
          <a:prstGeom prst="rect">
            <a:avLst/>
          </a:prstGeom>
          <a:solidFill>
            <a:srgbClr val="002060"/>
          </a:solidFill>
          <a:scene3d>
            <a:camera prst="orthographicFront"/>
            <a:lightRig rig="threePt" dir="t"/>
          </a:scene3d>
          <a:sp3d>
            <a:bevelT w="152400" h="50800" prst="softRound"/>
          </a:sp3d>
        </p:spPr>
        <p:txBody>
          <a:bodyPr wrap="square" lIns="91440" tIns="45720" rIns="91440" bIns="45720">
            <a:spAutoFit/>
            <a:sp3d extrusionH="57150">
              <a:bevelT w="38100" h="38100"/>
            </a:sp3d>
          </a:bodyPr>
          <a:lstStyle/>
          <a:p>
            <a:pPr algn="ctr"/>
            <a:r>
              <a:rPr lang="en-US" sz="2400" b="1" cap="none" spc="0" dirty="0">
                <a:ln w="1905"/>
                <a:solidFill>
                  <a:schemeClr val="accent2">
                    <a:lumMod val="40000"/>
                    <a:lumOff val="60000"/>
                  </a:schemeClr>
                </a:solidFill>
                <a:effectLst>
                  <a:innerShdw blurRad="69850" dist="43180" dir="5400000">
                    <a:srgbClr val="000000">
                      <a:alpha val="65000"/>
                    </a:srgbClr>
                  </a:innerShdw>
                </a:effectLst>
                <a:latin typeface="Segoe Print" pitchFamily="2" charset="0"/>
              </a:rPr>
              <a:t>A teaching approx. 1451 BC just after Moses died.</a:t>
            </a:r>
          </a:p>
        </p:txBody>
      </p:sp>
      <p:pic>
        <p:nvPicPr>
          <p:cNvPr id="13" name="Picture 2" descr="C:\Users\Rae\Desktop\wave sheaf golden.png"/>
          <p:cNvPicPr>
            <a:picLocks noChangeAspect="1" noChangeArrowheads="1"/>
          </p:cNvPicPr>
          <p:nvPr/>
        </p:nvPicPr>
        <p:blipFill>
          <a:blip r:embed="rId3" cstate="email">
            <a:duotone>
              <a:prstClr val="black"/>
              <a:schemeClr val="accent5">
                <a:lumMod val="40000"/>
                <a:lumOff val="60000"/>
                <a:tint val="45000"/>
                <a:satMod val="400000"/>
              </a:schemeClr>
            </a:duotone>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23963" y="128528"/>
            <a:ext cx="1047153" cy="258492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8" name="Picture 2" descr="C:\Users\Rae\Desktop\wave sheaf golden.png"/>
          <p:cNvPicPr>
            <a:picLocks noChangeAspect="1" noChangeArrowheads="1"/>
          </p:cNvPicPr>
          <p:nvPr/>
        </p:nvPicPr>
        <p:blipFill>
          <a:blip r:embed="rId5">
            <a:duotone>
              <a:prstClr val="black"/>
              <a:schemeClr val="accent5">
                <a:lumMod val="40000"/>
                <a:lumOff val="60000"/>
                <a:tint val="45000"/>
                <a:satMod val="400000"/>
              </a:schemeClr>
            </a:duotone>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rot="19640010" flipH="1">
            <a:off x="7730499" y="675804"/>
            <a:ext cx="1373138" cy="275272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14" name="Picture 2" descr="C:\Users\Rae\Desktop\SKELETON.jpg"/>
          <p:cNvPicPr>
            <a:picLocks noChangeAspect="1" noChangeArrowheads="1"/>
          </p:cNvPicPr>
          <p:nvPr/>
        </p:nvPicPr>
        <p:blipFill>
          <a:blip r:embed="rId7" cstate="email">
            <a:extLst>
              <a:ext uri="{BEBA8EAE-BF5A-486C-A8C5-ECC9F3942E4B}">
                <a14:imgProps xmlns:a14="http://schemas.microsoft.com/office/drawing/2010/main">
                  <a14:imgLayer r:embed="rId8">
                    <a14:imgEffect>
                      <a14:backgroundRemoval t="333" b="100000" l="0" r="100000"/>
                    </a14:imgEffect>
                  </a14:imgLayer>
                </a14:imgProps>
              </a:ext>
              <a:ext uri="{28A0092B-C50C-407E-A947-70E740481C1C}">
                <a14:useLocalDpi xmlns:a14="http://schemas.microsoft.com/office/drawing/2010/main"/>
              </a:ext>
            </a:extLst>
          </a:blip>
          <a:srcRect/>
          <a:stretch>
            <a:fillRect/>
          </a:stretch>
        </p:blipFill>
        <p:spPr bwMode="auto">
          <a:xfrm flipH="1">
            <a:off x="7480575" y="2713457"/>
            <a:ext cx="1663425" cy="4023430"/>
          </a:xfrm>
          <a:prstGeom prst="rect">
            <a:avLst/>
          </a:prstGeom>
          <a:noFill/>
          <a:effectLst>
            <a:glow rad="228600">
              <a:srgbClr val="006666">
                <a:alpha val="40000"/>
              </a:srgbClr>
            </a:glow>
            <a:softEdge rad="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960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3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274860" y="6470465"/>
            <a:ext cx="1828800" cy="365125"/>
          </a:xfrm>
        </p:spPr>
        <p:txBody>
          <a:bodyPr/>
          <a:lstStyle/>
          <a:p>
            <a:fld id="{5C014052-953B-4273-8F47-BF25327D5B24}" type="slidenum">
              <a:rPr lang="en-US" smtClean="0"/>
              <a:t>20</a:t>
            </a:fld>
            <a:endParaRPr lang="en-US" dirty="0"/>
          </a:p>
        </p:txBody>
      </p:sp>
      <p:sp>
        <p:nvSpPr>
          <p:cNvPr id="3" name="Title 1"/>
          <p:cNvSpPr txBox="1">
            <a:spLocks/>
          </p:cNvSpPr>
          <p:nvPr/>
        </p:nvSpPr>
        <p:spPr>
          <a:xfrm>
            <a:off x="-76200" y="76200"/>
            <a:ext cx="9296400" cy="7620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600" dirty="0">
                <a:ln w="11430"/>
                <a:solidFill>
                  <a:srgbClr val="7030A0"/>
                </a:solidFill>
                <a:effectLst>
                  <a:outerShdw blurRad="76200" dist="50800" dir="5400000" algn="tl" rotWithShape="0">
                    <a:srgbClr val="000000">
                      <a:alpha val="65000"/>
                    </a:srgbClr>
                  </a:outerShdw>
                </a:effectLst>
                <a:latin typeface="Old English Text MT" pitchFamily="66" charset="0"/>
              </a:rPr>
              <a:t>Wave Sheaf &amp; </a:t>
            </a:r>
            <a:r>
              <a:rPr lang="en-US" sz="4400" spc="600" dirty="0" err="1">
                <a:ln w="11430"/>
                <a:solidFill>
                  <a:srgbClr val="7030A0"/>
                </a:solidFill>
                <a:effectLst>
                  <a:outerShdw blurRad="76200" dist="50800" dir="5400000" algn="tl" rotWithShape="0">
                    <a:srgbClr val="000000">
                      <a:alpha val="65000"/>
                    </a:srgbClr>
                  </a:outerShdw>
                </a:effectLst>
                <a:latin typeface="Old English Text MT" pitchFamily="66" charset="0"/>
              </a:rPr>
              <a:t>Melki-tzedek</a:t>
            </a:r>
            <a:endParaRPr lang="en-US" sz="1800" spc="600" dirty="0">
              <a:ln w="11430"/>
              <a:solidFill>
                <a:srgbClr val="7030A0"/>
              </a:solidFill>
              <a:effectLst>
                <a:outerShdw blurRad="76200" dist="50800" dir="5400000" algn="tl" rotWithShape="0">
                  <a:srgbClr val="000000">
                    <a:alpha val="65000"/>
                  </a:srgbClr>
                </a:outerShdw>
              </a:effectLst>
              <a:latin typeface="Old English Text MT" pitchFamily="66" charset="0"/>
            </a:endParaRPr>
          </a:p>
        </p:txBody>
      </p:sp>
      <p:pic>
        <p:nvPicPr>
          <p:cNvPr id="7" name="Picture 2" descr="C:\Users\Rae\Desktop\Yahusha as WS before father.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06459" y="1167465"/>
            <a:ext cx="3732741" cy="2435506"/>
          </a:xfrm>
          <a:prstGeom prst="rect">
            <a:avLst/>
          </a:prstGeom>
          <a:noFill/>
          <a:ln w="28575">
            <a:solidFill>
              <a:srgbClr val="4F227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10" name="Rectangle 9"/>
          <p:cNvSpPr/>
          <p:nvPr/>
        </p:nvSpPr>
        <p:spPr>
          <a:xfrm>
            <a:off x="5108338" y="3623762"/>
            <a:ext cx="3730862" cy="795838"/>
          </a:xfrm>
          <a:prstGeom prst="rect">
            <a:avLst/>
          </a:prstGeom>
          <a:solidFill>
            <a:srgbClr val="4F2270"/>
          </a:solidFill>
        </p:spPr>
        <p:style>
          <a:lnRef idx="0">
            <a:schemeClr val="accent4"/>
          </a:lnRef>
          <a:fillRef idx="3">
            <a:schemeClr val="accent4"/>
          </a:fillRef>
          <a:effectRef idx="3">
            <a:schemeClr val="accent4"/>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r>
              <a:rPr lang="en-US" sz="2800" b="1" dirty="0">
                <a:ln w="50800"/>
                <a:solidFill>
                  <a:schemeClr val="bg1">
                    <a:shade val="50000"/>
                  </a:schemeClr>
                </a:solidFill>
                <a:latin typeface="Rockwell Extra Bold" pitchFamily="18" charset="0"/>
              </a:rPr>
              <a:t>Wave Sheaf </a:t>
            </a:r>
            <a:br>
              <a:rPr lang="en-US" sz="2800" b="1" dirty="0">
                <a:ln w="50800"/>
                <a:solidFill>
                  <a:schemeClr val="bg1">
                    <a:shade val="50000"/>
                  </a:schemeClr>
                </a:solidFill>
                <a:latin typeface="Rockwell Extra Bold" pitchFamily="18" charset="0"/>
              </a:rPr>
            </a:br>
            <a:r>
              <a:rPr lang="en-US" sz="2600" b="1" dirty="0">
                <a:ln w="50800"/>
                <a:solidFill>
                  <a:schemeClr val="bg1">
                    <a:shade val="50000"/>
                  </a:schemeClr>
                </a:solidFill>
                <a:latin typeface="Rockwell Extra Bold" pitchFamily="18" charset="0"/>
              </a:rPr>
              <a:t>Before the Throne</a:t>
            </a:r>
          </a:p>
        </p:txBody>
      </p:sp>
      <p:pic>
        <p:nvPicPr>
          <p:cNvPr id="12" name="Picture 3" descr="C:\Users\Rae\Desktop\melki banner.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10618" y="4433316"/>
            <a:ext cx="3728581" cy="2019300"/>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52400" y="1030843"/>
            <a:ext cx="4828032" cy="5693866"/>
          </a:xfrm>
          <a:prstGeom prst="rect">
            <a:avLst/>
          </a:prstGeom>
          <a:noFill/>
        </p:spPr>
        <p:txBody>
          <a:bodyPr wrap="square" rtlCol="0">
            <a:spAutoFit/>
            <a:scene3d>
              <a:camera prst="orthographicFront"/>
              <a:lightRig rig="threePt" dir="t"/>
            </a:scene3d>
            <a:sp3d extrusionH="57150">
              <a:bevelT w="38100" h="38100"/>
            </a:sp3d>
          </a:bodyPr>
          <a:lstStyle/>
          <a:p>
            <a:pPr marL="285750" indent="-285750">
              <a:buFont typeface="Arial" pitchFamily="34" charset="0"/>
              <a:buChar char="•"/>
            </a:pPr>
            <a:r>
              <a:rPr lang="en-US" sz="2800" b="1" dirty="0">
                <a:solidFill>
                  <a:srgbClr val="7030A0"/>
                </a:solidFill>
              </a:rPr>
              <a:t>All feasts and festivals are “types” that have their complete fulfillment in our Messiah as </a:t>
            </a:r>
            <a:r>
              <a:rPr lang="en-US" sz="2800" b="1" u="sng" dirty="0">
                <a:solidFill>
                  <a:srgbClr val="7030A0"/>
                </a:solidFill>
              </a:rPr>
              <a:t>the</a:t>
            </a:r>
            <a:r>
              <a:rPr lang="en-US" sz="2800" b="1" dirty="0">
                <a:solidFill>
                  <a:srgbClr val="7030A0"/>
                </a:solidFill>
              </a:rPr>
              <a:t> Highest </a:t>
            </a:r>
            <a:r>
              <a:rPr lang="en-US" sz="2800" b="1" dirty="0" err="1">
                <a:solidFill>
                  <a:srgbClr val="7030A0"/>
                </a:solidFill>
              </a:rPr>
              <a:t>Melki-tzedek</a:t>
            </a:r>
            <a:r>
              <a:rPr lang="en-US" sz="2800" b="1" dirty="0">
                <a:solidFill>
                  <a:srgbClr val="7030A0"/>
                </a:solidFill>
              </a:rPr>
              <a:t> Priest. </a:t>
            </a:r>
          </a:p>
          <a:p>
            <a:pPr marL="285750" indent="-285750">
              <a:buFont typeface="Arial" pitchFamily="34" charset="0"/>
              <a:buChar char="•"/>
            </a:pPr>
            <a:r>
              <a:rPr lang="en-US" sz="2800" b="1" dirty="0">
                <a:solidFill>
                  <a:srgbClr val="00B050"/>
                </a:solidFill>
              </a:rPr>
              <a:t>Through the </a:t>
            </a:r>
            <a:r>
              <a:rPr lang="en-US" sz="2800" b="1" dirty="0">
                <a:solidFill>
                  <a:srgbClr val="002060"/>
                </a:solidFill>
              </a:rPr>
              <a:t>p</a:t>
            </a:r>
            <a:r>
              <a:rPr lang="en-US" sz="2800" b="1" u="sng" dirty="0">
                <a:solidFill>
                  <a:srgbClr val="002060"/>
                </a:solidFill>
              </a:rPr>
              <a:t>remier</a:t>
            </a:r>
            <a:r>
              <a:rPr lang="en-US" sz="2800" b="1" dirty="0">
                <a:solidFill>
                  <a:srgbClr val="00B050"/>
                </a:solidFill>
              </a:rPr>
              <a:t> “</a:t>
            </a:r>
            <a:r>
              <a:rPr lang="en-US" sz="2800" b="1" dirty="0">
                <a:solidFill>
                  <a:srgbClr val="002060"/>
                </a:solidFill>
              </a:rPr>
              <a:t>type</a:t>
            </a:r>
            <a:r>
              <a:rPr lang="en-US" sz="2800" b="1" dirty="0">
                <a:solidFill>
                  <a:srgbClr val="00B050"/>
                </a:solidFill>
              </a:rPr>
              <a:t>” of the Wave Sheaf Festival, the </a:t>
            </a:r>
            <a:r>
              <a:rPr lang="en-US" sz="2800" b="1" u="sng" dirty="0">
                <a:solidFill>
                  <a:srgbClr val="002060"/>
                </a:solidFill>
              </a:rPr>
              <a:t>first harvest</a:t>
            </a:r>
            <a:r>
              <a:rPr lang="en-US" sz="2800" b="1" dirty="0">
                <a:solidFill>
                  <a:srgbClr val="002060"/>
                </a:solidFill>
              </a:rPr>
              <a:t> </a:t>
            </a:r>
            <a:r>
              <a:rPr lang="en-US" sz="2800" b="1" i="1" dirty="0">
                <a:solidFill>
                  <a:srgbClr val="FF3399"/>
                </a:solidFill>
              </a:rPr>
              <a:t>purposely confirmed the standard </a:t>
            </a:r>
            <a:r>
              <a:rPr lang="en-US" sz="2800" b="1" dirty="0">
                <a:solidFill>
                  <a:srgbClr val="00B050"/>
                </a:solidFill>
              </a:rPr>
              <a:t>for </a:t>
            </a:r>
            <a:r>
              <a:rPr lang="en-US" sz="2800" b="1" dirty="0">
                <a:solidFill>
                  <a:srgbClr val="0070C0"/>
                </a:solidFill>
              </a:rPr>
              <a:t>Yahusha</a:t>
            </a:r>
            <a:r>
              <a:rPr lang="en-US" sz="2800" b="1" dirty="0">
                <a:solidFill>
                  <a:srgbClr val="00B050"/>
                </a:solidFill>
              </a:rPr>
              <a:t> as the “</a:t>
            </a:r>
            <a:r>
              <a:rPr lang="en-US" sz="2800" b="1" i="1" dirty="0">
                <a:solidFill>
                  <a:srgbClr val="9933FF"/>
                </a:solidFill>
              </a:rPr>
              <a:t>anti-type</a:t>
            </a:r>
            <a:r>
              <a:rPr lang="en-US" sz="2800" b="1" dirty="0">
                <a:solidFill>
                  <a:srgbClr val="00B050"/>
                </a:solidFill>
              </a:rPr>
              <a:t>” on </a:t>
            </a:r>
            <a:r>
              <a:rPr lang="en-US" sz="2800" b="1" u="sng" dirty="0">
                <a:solidFill>
                  <a:srgbClr val="0070C0"/>
                </a:solidFill>
              </a:rPr>
              <a:t>His</a:t>
            </a:r>
            <a:r>
              <a:rPr lang="en-US" sz="2800" b="1" dirty="0">
                <a:solidFill>
                  <a:srgbClr val="00B050"/>
                </a:solidFill>
              </a:rPr>
              <a:t> “Wave Sheaf” presentation to be the </a:t>
            </a:r>
            <a:r>
              <a:rPr lang="en-US" sz="2800" b="1" i="1" dirty="0">
                <a:solidFill>
                  <a:srgbClr val="9933FF"/>
                </a:solidFill>
              </a:rPr>
              <a:t>Principal First-Fruit!</a:t>
            </a:r>
          </a:p>
        </p:txBody>
      </p:sp>
      <p:sp>
        <p:nvSpPr>
          <p:cNvPr id="9" name="Rectangle 8"/>
          <p:cNvSpPr/>
          <p:nvPr/>
        </p:nvSpPr>
        <p:spPr>
          <a:xfrm>
            <a:off x="4724400" y="3740326"/>
            <a:ext cx="914400" cy="228600"/>
          </a:xfrm>
          <a:prstGeom prst="rect">
            <a:avLst/>
          </a:prstGeom>
          <a:solidFill>
            <a:srgbClr val="FFFF00"/>
          </a:solidFill>
          <a:ln w="28575">
            <a:solidFill>
              <a:srgbClr val="8C4C64"/>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rgbClr val="8C4C64"/>
                </a:solidFill>
              </a:rPr>
              <a:t>Canaan</a:t>
            </a:r>
          </a:p>
        </p:txBody>
      </p:sp>
    </p:spTree>
    <p:extLst>
      <p:ext uri="{BB962C8B-B14F-4D97-AF65-F5344CB8AC3E}">
        <p14:creationId xmlns:p14="http://schemas.microsoft.com/office/powerpoint/2010/main" val="30682689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up)">
                                      <p:cBhvr>
                                        <p:cTn id="7" dur="2000"/>
                                        <p:tgtEl>
                                          <p:spTgt spid="8">
                                            <p:txEl>
                                              <p:pRg st="1" end="1"/>
                                            </p:txEl>
                                          </p:spTgt>
                                        </p:tgtEl>
                                      </p:cBhvr>
                                    </p:animEffect>
                                  </p:childTnLst>
                                </p:cTn>
                              </p:par>
                              <p:par>
                                <p:cTn id="8" presetID="43" presetClass="entr" presetSubtype="0" fill="hold" grpId="0" nodeType="withEffect">
                                  <p:stCondLst>
                                    <p:cond delay="15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
                                        <p:tgtEl>
                                          <p:spTgt spid="9"/>
                                        </p:tgtEl>
                                      </p:cBhvr>
                                    </p:animEffect>
                                    <p:anim calcmode="lin" valueType="num">
                                      <p:cBhvr>
                                        <p:cTn id="11" dur="400" fill="hold"/>
                                        <p:tgtEl>
                                          <p:spTgt spid="9"/>
                                        </p:tgtEl>
                                        <p:attrNameLst>
                                          <p:attrName>ppt_x</p:attrName>
                                        </p:attrNameLst>
                                      </p:cBhvr>
                                      <p:tavLst>
                                        <p:tav tm="0">
                                          <p:val>
                                            <p:strVal val="#ppt_x"/>
                                          </p:val>
                                        </p:tav>
                                        <p:tav tm="100000">
                                          <p:val>
                                            <p:strVal val="#ppt_x"/>
                                          </p:val>
                                        </p:tav>
                                      </p:tavLst>
                                    </p:anim>
                                    <p:anim calcmode="lin" valueType="num">
                                      <p:cBhvr>
                                        <p:cTn id="12" dur="400" fill="hold"/>
                                        <p:tgtEl>
                                          <p:spTgt spid="9"/>
                                        </p:tgtEl>
                                        <p:attrNameLst>
                                          <p:attrName>ppt_y</p:attrName>
                                        </p:attrNameLst>
                                      </p:cBhvr>
                                      <p:tavLst>
                                        <p:tav tm="0">
                                          <p:val>
                                            <p:strVal val="#ppt_y+0.31"/>
                                          </p:val>
                                        </p:tav>
                                        <p:tav tm="100000">
                                          <p:val>
                                            <p:strVal val="#ppt_y+0.31"/>
                                          </p:val>
                                        </p:tav>
                                      </p:tavLst>
                                    </p:anim>
                                    <p:anim calcmode="lin" valueType="num">
                                      <p:cBhvr>
                                        <p:cTn id="13"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4"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t>21</a:t>
            </a:fld>
            <a:endParaRPr lang="en-US"/>
          </a:p>
        </p:txBody>
      </p:sp>
      <p:sp>
        <p:nvSpPr>
          <p:cNvPr id="3" name="Title 1"/>
          <p:cNvSpPr txBox="1">
            <a:spLocks/>
          </p:cNvSpPr>
          <p:nvPr/>
        </p:nvSpPr>
        <p:spPr>
          <a:xfrm>
            <a:off x="-152400" y="76200"/>
            <a:ext cx="9448800" cy="7620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spc="600" dirty="0" err="1">
                <a:ln w="11430"/>
                <a:solidFill>
                  <a:srgbClr val="7030A0"/>
                </a:solidFill>
                <a:effectLst>
                  <a:outerShdw blurRad="76200" dist="50800" dir="5400000" algn="tl" rotWithShape="0">
                    <a:srgbClr val="000000">
                      <a:alpha val="65000"/>
                    </a:srgbClr>
                  </a:outerShdw>
                </a:effectLst>
                <a:latin typeface="Old English Text MT" pitchFamily="66" charset="0"/>
              </a:rPr>
              <a:t>Melki-tzedek</a:t>
            </a:r>
            <a:r>
              <a:rPr lang="en-US" sz="4000" spc="600" dirty="0">
                <a:ln w="11430"/>
                <a:solidFill>
                  <a:srgbClr val="7030A0"/>
                </a:solidFill>
                <a:effectLst>
                  <a:outerShdw blurRad="76200" dist="50800" dir="5400000" algn="tl" rotWithShape="0">
                    <a:srgbClr val="000000">
                      <a:alpha val="65000"/>
                    </a:srgbClr>
                  </a:outerShdw>
                </a:effectLst>
                <a:latin typeface="Old English Text MT" pitchFamily="66" charset="0"/>
              </a:rPr>
              <a:t>–The First-Fruit</a:t>
            </a:r>
          </a:p>
          <a:p>
            <a:endParaRPr lang="en-US" sz="1800" spc="600" dirty="0">
              <a:ln w="11430"/>
              <a:solidFill>
                <a:srgbClr val="7030A0"/>
              </a:solidFill>
              <a:effectLst>
                <a:outerShdw blurRad="76200" dist="50800" dir="5400000" algn="tl" rotWithShape="0">
                  <a:srgbClr val="000000">
                    <a:alpha val="65000"/>
                  </a:srgbClr>
                </a:outerShdw>
              </a:effectLst>
              <a:latin typeface="Old English Text MT" pitchFamily="66" charset="0"/>
            </a:endParaRPr>
          </a:p>
        </p:txBody>
      </p:sp>
      <p:pic>
        <p:nvPicPr>
          <p:cNvPr id="19459" name="Picture 3" descr="C:\Users\Rae\Desktop\melki banner.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84591" y="4305300"/>
            <a:ext cx="3728581" cy="2019300"/>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8600" y="1030843"/>
            <a:ext cx="4419600" cy="5632311"/>
          </a:xfrm>
          <a:prstGeom prst="rect">
            <a:avLst/>
          </a:prstGeom>
          <a:noFill/>
        </p:spPr>
        <p:txBody>
          <a:bodyPr wrap="square" rtlCol="0">
            <a:spAutoFit/>
            <a:scene3d>
              <a:camera prst="orthographicFront"/>
              <a:lightRig rig="threePt" dir="t"/>
            </a:scene3d>
            <a:sp3d extrusionH="57150">
              <a:bevelT w="38100" h="38100"/>
            </a:sp3d>
          </a:bodyPr>
          <a:lstStyle/>
          <a:p>
            <a:pPr marL="285750" indent="-285750">
              <a:buFont typeface="Arial" pitchFamily="34" charset="0"/>
              <a:buChar char="•"/>
            </a:pPr>
            <a:r>
              <a:rPr lang="en-US" sz="2400" b="1" dirty="0">
                <a:solidFill>
                  <a:srgbClr val="7030A0"/>
                </a:solidFill>
              </a:rPr>
              <a:t>This event looked forward to the time when </a:t>
            </a:r>
            <a:r>
              <a:rPr lang="en-US" sz="2400" b="1" dirty="0">
                <a:solidFill>
                  <a:srgbClr val="0070C0"/>
                </a:solidFill>
              </a:rPr>
              <a:t>Yahusha</a:t>
            </a:r>
            <a:r>
              <a:rPr lang="en-US" sz="2400" b="1" dirty="0">
                <a:solidFill>
                  <a:srgbClr val="7030A0"/>
                </a:solidFill>
              </a:rPr>
              <a:t> would ascend to receive </a:t>
            </a:r>
            <a:r>
              <a:rPr lang="en-US" sz="2400" b="1" dirty="0">
                <a:solidFill>
                  <a:srgbClr val="0070C0"/>
                </a:solidFill>
              </a:rPr>
              <a:t>Yahuah’s </a:t>
            </a:r>
            <a:r>
              <a:rPr lang="en-US" sz="2400" b="1" dirty="0">
                <a:solidFill>
                  <a:srgbClr val="7030A0"/>
                </a:solidFill>
              </a:rPr>
              <a:t>announcement of whether or not His blood Sacrifice fully paid the requirements of </a:t>
            </a:r>
            <a:br>
              <a:rPr lang="en-US" sz="2400" b="1" dirty="0">
                <a:solidFill>
                  <a:srgbClr val="7030A0"/>
                </a:solidFill>
              </a:rPr>
            </a:br>
            <a:r>
              <a:rPr lang="en-US" sz="2400" b="1" u="sng" dirty="0">
                <a:solidFill>
                  <a:srgbClr val="7030A0"/>
                </a:solidFill>
              </a:rPr>
              <a:t>our</a:t>
            </a:r>
            <a:r>
              <a:rPr lang="en-US" sz="2400" b="1" dirty="0">
                <a:solidFill>
                  <a:srgbClr val="7030A0"/>
                </a:solidFill>
              </a:rPr>
              <a:t> death penalty.  </a:t>
            </a:r>
            <a:br>
              <a:rPr lang="en-US" sz="2400" b="1" dirty="0">
                <a:solidFill>
                  <a:srgbClr val="7030A0"/>
                </a:solidFill>
              </a:rPr>
            </a:br>
            <a:endParaRPr lang="en-US" sz="2400" b="1" dirty="0">
              <a:solidFill>
                <a:srgbClr val="7030A0"/>
              </a:solidFill>
            </a:endParaRPr>
          </a:p>
          <a:p>
            <a:pPr marL="285750" indent="-285750">
              <a:buFont typeface="Arial" pitchFamily="34" charset="0"/>
              <a:buChar char="•"/>
            </a:pPr>
            <a:r>
              <a:rPr lang="en-US" sz="2400" b="1" dirty="0">
                <a:solidFill>
                  <a:srgbClr val="00B050"/>
                </a:solidFill>
              </a:rPr>
              <a:t>The actual cycle of the week where the Wave Sheaf “type” was truly fulfilled by the “</a:t>
            </a:r>
            <a:r>
              <a:rPr lang="en-US" sz="2400" b="1" dirty="0">
                <a:solidFill>
                  <a:srgbClr val="0070C0"/>
                </a:solidFill>
              </a:rPr>
              <a:t>antitype</a:t>
            </a:r>
            <a:r>
              <a:rPr lang="en-US" sz="2400" b="1" dirty="0">
                <a:solidFill>
                  <a:srgbClr val="00B050"/>
                </a:solidFill>
              </a:rPr>
              <a:t>” was ONLY ON </a:t>
            </a:r>
            <a:br>
              <a:rPr lang="en-US" sz="2400" b="1" dirty="0">
                <a:solidFill>
                  <a:srgbClr val="00B050"/>
                </a:solidFill>
              </a:rPr>
            </a:br>
            <a:r>
              <a:rPr lang="en-US" sz="2400" b="1" dirty="0">
                <a:solidFill>
                  <a:srgbClr val="00B050"/>
                </a:solidFill>
              </a:rPr>
              <a:t>the </a:t>
            </a:r>
            <a:r>
              <a:rPr lang="en-US" sz="2400" b="1" u="sng" dirty="0">
                <a:solidFill>
                  <a:srgbClr val="C00000"/>
                </a:solidFill>
              </a:rPr>
              <a:t>next</a:t>
            </a:r>
            <a:r>
              <a:rPr lang="en-US" sz="2400" b="1" dirty="0">
                <a:solidFill>
                  <a:srgbClr val="C00000"/>
                </a:solidFill>
              </a:rPr>
              <a:t> 1</a:t>
            </a:r>
            <a:r>
              <a:rPr lang="en-US" sz="2400" b="1" cap="small" baseline="30000" dirty="0">
                <a:solidFill>
                  <a:srgbClr val="C00000"/>
                </a:solidFill>
              </a:rPr>
              <a:t>st</a:t>
            </a:r>
            <a:r>
              <a:rPr lang="en-US" sz="2400" b="1" cap="small" dirty="0">
                <a:solidFill>
                  <a:srgbClr val="C00000"/>
                </a:solidFill>
              </a:rPr>
              <a:t> </a:t>
            </a:r>
            <a:r>
              <a:rPr lang="en-US" sz="2400" b="1" dirty="0">
                <a:solidFill>
                  <a:srgbClr val="C00000"/>
                </a:solidFill>
              </a:rPr>
              <a:t>cycle </a:t>
            </a:r>
            <a:r>
              <a:rPr lang="en-US" sz="2400" b="1" dirty="0">
                <a:solidFill>
                  <a:srgbClr val="00B050"/>
                </a:solidFill>
              </a:rPr>
              <a:t>of the </a:t>
            </a:r>
            <a:br>
              <a:rPr lang="en-US" sz="2400" b="1" dirty="0">
                <a:solidFill>
                  <a:srgbClr val="00B050"/>
                </a:solidFill>
              </a:rPr>
            </a:br>
            <a:r>
              <a:rPr lang="en-US" sz="2400" b="1" dirty="0">
                <a:solidFill>
                  <a:srgbClr val="00B050"/>
                </a:solidFill>
              </a:rPr>
              <a:t>week </a:t>
            </a:r>
            <a:r>
              <a:rPr lang="en-US" b="1" dirty="0">
                <a:solidFill>
                  <a:srgbClr val="00B050"/>
                </a:solidFill>
              </a:rPr>
              <a:t>(or </a:t>
            </a:r>
            <a:r>
              <a:rPr lang="en-US" b="1" dirty="0">
                <a:solidFill>
                  <a:srgbClr val="C00000"/>
                </a:solidFill>
              </a:rPr>
              <a:t>Sunday</a:t>
            </a:r>
            <a:r>
              <a:rPr lang="en-US" b="1" dirty="0">
                <a:solidFill>
                  <a:srgbClr val="00B050"/>
                </a:solidFill>
              </a:rPr>
              <a:t>)  </a:t>
            </a:r>
            <a:r>
              <a:rPr lang="en-US" sz="2400" b="1" u="sng" dirty="0">
                <a:solidFill>
                  <a:srgbClr val="C00000"/>
                </a:solidFill>
              </a:rPr>
              <a:t>after</a:t>
            </a:r>
            <a:r>
              <a:rPr lang="en-US" sz="2400" b="1" dirty="0">
                <a:solidFill>
                  <a:srgbClr val="00B050"/>
                </a:solidFill>
              </a:rPr>
              <a:t> </a:t>
            </a:r>
            <a:br>
              <a:rPr lang="en-US" sz="2400" b="1" dirty="0">
                <a:solidFill>
                  <a:srgbClr val="00B050"/>
                </a:solidFill>
              </a:rPr>
            </a:br>
            <a:r>
              <a:rPr lang="en-US" sz="2400" b="1" dirty="0">
                <a:solidFill>
                  <a:srgbClr val="00B050"/>
                </a:solidFill>
              </a:rPr>
              <a:t>the Crucifixion event. </a:t>
            </a:r>
            <a:endParaRPr lang="en-US" sz="2400" dirty="0">
              <a:solidFill>
                <a:srgbClr val="7030A0"/>
              </a:solidFill>
            </a:endParaRPr>
          </a:p>
        </p:txBody>
      </p:sp>
      <p:pic>
        <p:nvPicPr>
          <p:cNvPr id="2052" name="Picture 4" descr="C:\Users\Rae\Desktop\Yahusha on stairway WS.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82311" y="1085066"/>
            <a:ext cx="3721216" cy="2538696"/>
          </a:xfrm>
          <a:prstGeom prst="rect">
            <a:avLst/>
          </a:prstGeom>
          <a:noFill/>
          <a:ln>
            <a:solidFill>
              <a:srgbClr val="7030A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4" name="Rectangle 3"/>
          <p:cNvSpPr/>
          <p:nvPr/>
        </p:nvSpPr>
        <p:spPr>
          <a:xfrm>
            <a:off x="4982311" y="3623762"/>
            <a:ext cx="3730862" cy="795838"/>
          </a:xfrm>
          <a:prstGeom prst="rect">
            <a:avLst/>
          </a:prstGeom>
          <a:solidFill>
            <a:srgbClr val="4F2270"/>
          </a:solidFill>
        </p:spPr>
        <p:style>
          <a:lnRef idx="0">
            <a:schemeClr val="accent4"/>
          </a:lnRef>
          <a:fillRef idx="3">
            <a:schemeClr val="accent4"/>
          </a:fillRef>
          <a:effectRef idx="3">
            <a:schemeClr val="accent4"/>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r>
              <a:rPr lang="en-US" sz="2800" b="1" dirty="0">
                <a:ln w="50800"/>
                <a:solidFill>
                  <a:schemeClr val="bg1">
                    <a:shade val="50000"/>
                  </a:schemeClr>
                </a:solidFill>
                <a:latin typeface="Rockwell Extra Bold" pitchFamily="18" charset="0"/>
              </a:rPr>
              <a:t>Wave Sheaf </a:t>
            </a:r>
            <a:br>
              <a:rPr lang="en-US" sz="2800" b="1" dirty="0">
                <a:ln w="50800"/>
                <a:solidFill>
                  <a:schemeClr val="bg1">
                    <a:shade val="50000"/>
                  </a:schemeClr>
                </a:solidFill>
                <a:latin typeface="Rockwell Extra Bold" pitchFamily="18" charset="0"/>
              </a:rPr>
            </a:br>
            <a:r>
              <a:rPr lang="en-US" sz="2800" b="1" dirty="0">
                <a:ln w="50800"/>
                <a:solidFill>
                  <a:schemeClr val="bg1">
                    <a:shade val="50000"/>
                  </a:schemeClr>
                </a:solidFill>
                <a:latin typeface="Rockwell Extra Bold" pitchFamily="18" charset="0"/>
              </a:rPr>
              <a:t>Fulfilled</a:t>
            </a:r>
          </a:p>
        </p:txBody>
      </p:sp>
    </p:spTree>
    <p:extLst>
      <p:ext uri="{BB962C8B-B14F-4D97-AF65-F5344CB8AC3E}">
        <p14:creationId xmlns:p14="http://schemas.microsoft.com/office/powerpoint/2010/main" val="23215310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2000"/>
                                        <p:tgtEl>
                                          <p:spTgt spid="5">
                                            <p:txEl>
                                              <p:pRg st="0" end="0"/>
                                            </p:txEl>
                                          </p:spTgt>
                                        </p:tgtEl>
                                      </p:cBhvr>
                                    </p:animEffect>
                                  </p:childTnLst>
                                </p:cTn>
                              </p:par>
                            </p:childTnLst>
                          </p:cTn>
                        </p:par>
                        <p:par>
                          <p:cTn id="8" fill="hold">
                            <p:stCondLst>
                              <p:cond delay="2000"/>
                            </p:stCondLst>
                            <p:childTnLst>
                              <p:par>
                                <p:cTn id="9" presetID="22" presetClass="entr" presetSubtype="1"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up)">
                                      <p:cBhvr>
                                        <p:cTn id="11"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t>22</a:t>
            </a:fld>
            <a:endParaRPr lang="en-US"/>
          </a:p>
        </p:txBody>
      </p:sp>
      <p:sp>
        <p:nvSpPr>
          <p:cNvPr id="5" name="TextBox 4"/>
          <p:cNvSpPr txBox="1"/>
          <p:nvPr/>
        </p:nvSpPr>
        <p:spPr>
          <a:xfrm>
            <a:off x="457200" y="914400"/>
            <a:ext cx="5181600" cy="5909310"/>
          </a:xfrm>
          <a:prstGeom prst="rect">
            <a:avLst/>
          </a:prstGeom>
          <a:noFill/>
        </p:spPr>
        <p:txBody>
          <a:bodyPr wrap="square" rtlCol="0">
            <a:spAutoFit/>
            <a:scene3d>
              <a:camera prst="orthographicFront"/>
              <a:lightRig rig="threePt" dir="t"/>
            </a:scene3d>
            <a:sp3d extrusionH="57150">
              <a:bevelT w="38100" h="38100"/>
            </a:sp3d>
          </a:bodyPr>
          <a:lstStyle/>
          <a:p>
            <a:r>
              <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Rounded MT Bold" pitchFamily="34" charset="0"/>
              </a:rPr>
              <a:t>Do not confuse these two facts:  </a:t>
            </a:r>
            <a:r>
              <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en-US" sz="1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marL="342900" indent="-342900">
              <a:buFont typeface="+mj-lt"/>
              <a:buAutoNum type="arabicParenR"/>
            </a:pPr>
            <a:r>
              <a:rPr lang="en-US" sz="2400" b="1" dirty="0">
                <a:solidFill>
                  <a:srgbClr val="0070C0"/>
                </a:solidFill>
              </a:rPr>
              <a:t>Yahusha’s</a:t>
            </a:r>
            <a:r>
              <a:rPr lang="en-US" sz="2400" dirty="0"/>
              <a:t> </a:t>
            </a:r>
            <a:r>
              <a:rPr lang="en-US" sz="2400" b="1" dirty="0">
                <a:solidFill>
                  <a:schemeClr val="accent4"/>
                </a:solidFill>
                <a:effectLst>
                  <a:outerShdw blurRad="38100" dist="38100" dir="2700000" algn="tl">
                    <a:srgbClr val="000000">
                      <a:alpha val="43137"/>
                    </a:srgbClr>
                  </a:outerShdw>
                </a:effectLst>
              </a:rPr>
              <a:t>resurrection</a:t>
            </a:r>
            <a:r>
              <a:rPr lang="en-US" sz="2400" b="1" dirty="0">
                <a:solidFill>
                  <a:schemeClr val="bg2">
                    <a:lumMod val="25000"/>
                  </a:schemeClr>
                </a:solidFill>
              </a:rPr>
              <a:t> was </a:t>
            </a:r>
            <a:br>
              <a:rPr lang="en-US" sz="2400" b="1" dirty="0">
                <a:solidFill>
                  <a:schemeClr val="bg2">
                    <a:lumMod val="25000"/>
                  </a:schemeClr>
                </a:solidFill>
              </a:rPr>
            </a:br>
            <a:r>
              <a:rPr lang="en-US" sz="2400" b="1" dirty="0">
                <a:solidFill>
                  <a:schemeClr val="bg2">
                    <a:lumMod val="25000"/>
                  </a:schemeClr>
                </a:solidFill>
              </a:rPr>
              <a:t>on the weekly Sabbath day </a:t>
            </a:r>
            <a:br>
              <a:rPr lang="en-US" sz="2400" b="1" dirty="0">
                <a:solidFill>
                  <a:schemeClr val="bg2">
                    <a:lumMod val="25000"/>
                  </a:schemeClr>
                </a:solidFill>
              </a:rPr>
            </a:br>
            <a:r>
              <a:rPr lang="en-US" sz="2000" b="1" dirty="0">
                <a:solidFill>
                  <a:schemeClr val="bg2">
                    <a:lumMod val="25000"/>
                  </a:schemeClr>
                </a:solidFill>
              </a:rPr>
              <a:t>(not Sunday).</a:t>
            </a:r>
            <a:br>
              <a:rPr lang="en-US" sz="2000" b="1" dirty="0">
                <a:solidFill>
                  <a:schemeClr val="bg2">
                    <a:lumMod val="25000"/>
                  </a:schemeClr>
                </a:solidFill>
              </a:rPr>
            </a:br>
            <a:r>
              <a:rPr lang="en-US" sz="2400" b="1" dirty="0">
                <a:solidFill>
                  <a:schemeClr val="bg2">
                    <a:lumMod val="25000"/>
                  </a:schemeClr>
                </a:solidFill>
              </a:rPr>
              <a:t>  </a:t>
            </a:r>
            <a:br>
              <a:rPr lang="en-US" sz="2400" b="1" dirty="0">
                <a:solidFill>
                  <a:schemeClr val="bg2">
                    <a:lumMod val="25000"/>
                  </a:schemeClr>
                </a:solidFill>
              </a:rPr>
            </a:br>
            <a:endParaRPr lang="en-US" sz="1400" b="1" dirty="0">
              <a:solidFill>
                <a:schemeClr val="bg2">
                  <a:lumMod val="25000"/>
                </a:schemeClr>
              </a:solidFill>
            </a:endParaRPr>
          </a:p>
          <a:p>
            <a:pPr marL="342900" indent="-342900">
              <a:buFont typeface="+mj-lt"/>
              <a:buAutoNum type="arabicParenR"/>
            </a:pPr>
            <a:r>
              <a:rPr lang="en-US" sz="2400" b="1" dirty="0">
                <a:solidFill>
                  <a:srgbClr val="0070C0"/>
                </a:solidFill>
              </a:rPr>
              <a:t>Yahusha’s ascension</a:t>
            </a:r>
            <a:r>
              <a:rPr lang="en-US" sz="2400" b="1" dirty="0">
                <a:solidFill>
                  <a:schemeClr val="bg2">
                    <a:lumMod val="25000"/>
                  </a:schemeClr>
                </a:solidFill>
              </a:rPr>
              <a:t> was </a:t>
            </a:r>
            <a:br>
              <a:rPr lang="en-US" sz="2400" b="1" dirty="0">
                <a:solidFill>
                  <a:schemeClr val="bg2">
                    <a:lumMod val="25000"/>
                  </a:schemeClr>
                </a:solidFill>
              </a:rPr>
            </a:br>
            <a:r>
              <a:rPr lang="en-US" sz="2400" b="1" dirty="0">
                <a:solidFill>
                  <a:schemeClr val="bg2">
                    <a:lumMod val="25000"/>
                  </a:schemeClr>
                </a:solidFill>
              </a:rPr>
              <a:t>perfectly timed so that His </a:t>
            </a:r>
            <a:r>
              <a:rPr lang="en-US" sz="2400" b="1" dirty="0">
                <a:solidFill>
                  <a:srgbClr val="0070C0"/>
                </a:solidFill>
              </a:rPr>
              <a:t>presence</a:t>
            </a:r>
            <a:r>
              <a:rPr lang="en-US" sz="2400" b="1" dirty="0">
                <a:solidFill>
                  <a:schemeClr val="bg2">
                    <a:lumMod val="25000"/>
                  </a:schemeClr>
                </a:solidFill>
              </a:rPr>
              <a:t> was before </a:t>
            </a:r>
            <a:r>
              <a:rPr lang="en-US" sz="2400" b="1" dirty="0">
                <a:solidFill>
                  <a:srgbClr val="0070C0"/>
                </a:solidFill>
              </a:rPr>
              <a:t>Yahuah</a:t>
            </a:r>
            <a:r>
              <a:rPr lang="en-US" sz="2400" b="1" dirty="0">
                <a:solidFill>
                  <a:schemeClr val="bg2">
                    <a:lumMod val="25000"/>
                  </a:schemeClr>
                </a:solidFill>
              </a:rPr>
              <a:t> </a:t>
            </a:r>
            <a:br>
              <a:rPr lang="en-US" sz="2400" b="1" dirty="0">
                <a:solidFill>
                  <a:schemeClr val="bg2">
                    <a:lumMod val="25000"/>
                  </a:schemeClr>
                </a:solidFill>
              </a:rPr>
            </a:br>
            <a:r>
              <a:rPr lang="en-US" sz="2400" b="1" dirty="0">
                <a:solidFill>
                  <a:schemeClr val="bg2">
                    <a:lumMod val="25000"/>
                  </a:schemeClr>
                </a:solidFill>
              </a:rPr>
              <a:t>as the earthly Wave Sheaf to</a:t>
            </a:r>
            <a:br>
              <a:rPr lang="en-US" sz="2400" b="1" dirty="0">
                <a:solidFill>
                  <a:schemeClr val="bg2">
                    <a:lumMod val="25000"/>
                  </a:schemeClr>
                </a:solidFill>
              </a:rPr>
            </a:br>
            <a:r>
              <a:rPr lang="en-US" sz="2400" b="1" dirty="0">
                <a:solidFill>
                  <a:schemeClr val="bg2">
                    <a:lumMod val="25000"/>
                  </a:schemeClr>
                </a:solidFill>
              </a:rPr>
              <a:t>be waved heavenward – at </a:t>
            </a:r>
            <a:br>
              <a:rPr lang="en-US" sz="2400" b="1" dirty="0">
                <a:solidFill>
                  <a:schemeClr val="bg2">
                    <a:lumMod val="25000"/>
                  </a:schemeClr>
                </a:solidFill>
              </a:rPr>
            </a:br>
            <a:r>
              <a:rPr lang="en-US" sz="2400" b="1" dirty="0">
                <a:solidFill>
                  <a:schemeClr val="bg2">
                    <a:lumMod val="25000"/>
                  </a:schemeClr>
                </a:solidFill>
              </a:rPr>
              <a:t>the early dawn hours of </a:t>
            </a:r>
            <a:r>
              <a:rPr lang="en-US" sz="2400" b="1" u="sng" dirty="0">
                <a:solidFill>
                  <a:srgbClr val="0070C0"/>
                </a:solidFill>
              </a:rPr>
              <a:t>the </a:t>
            </a:r>
            <a:br>
              <a:rPr lang="en-US" sz="2400" b="1" u="sng" dirty="0">
                <a:solidFill>
                  <a:srgbClr val="0070C0"/>
                </a:solidFill>
              </a:rPr>
            </a:br>
            <a:r>
              <a:rPr lang="en-US" sz="2400" b="1" u="sng" dirty="0">
                <a:solidFill>
                  <a:srgbClr val="0070C0"/>
                </a:solidFill>
              </a:rPr>
              <a:t>next</a:t>
            </a:r>
            <a:r>
              <a:rPr lang="en-US" sz="2400" b="1" dirty="0">
                <a:solidFill>
                  <a:srgbClr val="0070C0"/>
                </a:solidFill>
              </a:rPr>
              <a:t> </a:t>
            </a:r>
            <a:r>
              <a:rPr lang="en-US" sz="2400" b="1" u="sng" dirty="0">
                <a:solidFill>
                  <a:srgbClr val="0070C0"/>
                </a:solidFill>
              </a:rPr>
              <a:t>da</a:t>
            </a:r>
            <a:r>
              <a:rPr lang="en-US" sz="2400" b="1" dirty="0">
                <a:solidFill>
                  <a:srgbClr val="0070C0"/>
                </a:solidFill>
              </a:rPr>
              <a:t>y</a:t>
            </a:r>
            <a:r>
              <a:rPr lang="en-US" sz="2400" b="1" dirty="0">
                <a:solidFill>
                  <a:schemeClr val="bg2">
                    <a:lumMod val="25000"/>
                  </a:schemeClr>
                </a:solidFill>
              </a:rPr>
              <a:t> – </a:t>
            </a:r>
            <a:r>
              <a:rPr lang="en-US" sz="2000" b="1" dirty="0">
                <a:solidFill>
                  <a:schemeClr val="bg2">
                    <a:lumMod val="25000"/>
                  </a:schemeClr>
                </a:solidFill>
              </a:rPr>
              <a:t>(1</a:t>
            </a:r>
            <a:r>
              <a:rPr lang="en-US" sz="2000" b="1" baseline="30000" dirty="0">
                <a:solidFill>
                  <a:schemeClr val="bg2">
                    <a:lumMod val="25000"/>
                  </a:schemeClr>
                </a:solidFill>
              </a:rPr>
              <a:t>st</a:t>
            </a:r>
            <a:r>
              <a:rPr lang="en-US" sz="2000" b="1" dirty="0">
                <a:solidFill>
                  <a:schemeClr val="bg2">
                    <a:lumMod val="25000"/>
                  </a:schemeClr>
                </a:solidFill>
              </a:rPr>
              <a:t> cycle/Sun).  </a:t>
            </a:r>
            <a:endParaRPr lang="en-US" sz="2400" b="1" dirty="0">
              <a:solidFill>
                <a:schemeClr val="bg2">
                  <a:lumMod val="25000"/>
                </a:schemeClr>
              </a:solidFill>
            </a:endParaRPr>
          </a:p>
          <a:p>
            <a:endParaRPr lang="en-US" b="1" dirty="0">
              <a:solidFill>
                <a:schemeClr val="bg2">
                  <a:lumMod val="25000"/>
                </a:schemeClr>
              </a:solidFill>
            </a:endParaRPr>
          </a:p>
          <a:p>
            <a:r>
              <a:rPr lang="en-US" sz="1600" b="1" dirty="0">
                <a:solidFill>
                  <a:schemeClr val="bg2">
                    <a:lumMod val="25000"/>
                  </a:schemeClr>
                </a:solidFill>
              </a:rPr>
              <a:t>(A study on the Wednesday crucifixion is </a:t>
            </a:r>
            <a:br>
              <a:rPr lang="en-US" sz="1600" b="1" dirty="0">
                <a:solidFill>
                  <a:schemeClr val="bg2">
                    <a:lumMod val="25000"/>
                  </a:schemeClr>
                </a:solidFill>
              </a:rPr>
            </a:br>
            <a:r>
              <a:rPr lang="en-US" sz="1600" b="1" dirty="0">
                <a:solidFill>
                  <a:schemeClr val="bg2">
                    <a:lumMod val="25000"/>
                  </a:schemeClr>
                </a:solidFill>
              </a:rPr>
              <a:t>crucial if this fact is not recognized yet.  </a:t>
            </a:r>
            <a:br>
              <a:rPr lang="en-US" sz="1600" b="1" dirty="0">
                <a:solidFill>
                  <a:schemeClr val="bg2">
                    <a:lumMod val="25000"/>
                  </a:schemeClr>
                </a:solidFill>
              </a:rPr>
            </a:br>
            <a:r>
              <a:rPr lang="en-US" sz="1600" b="1" dirty="0">
                <a:solidFill>
                  <a:schemeClr val="bg2">
                    <a:lumMod val="25000"/>
                  </a:schemeClr>
                </a:solidFill>
              </a:rPr>
              <a:t>Ask for studies if you need more information.) </a:t>
            </a:r>
          </a:p>
        </p:txBody>
      </p:sp>
      <p:sp>
        <p:nvSpPr>
          <p:cNvPr id="8" name="Title 1"/>
          <p:cNvSpPr txBox="1">
            <a:spLocks/>
          </p:cNvSpPr>
          <p:nvPr/>
        </p:nvSpPr>
        <p:spPr>
          <a:xfrm>
            <a:off x="-76200" y="0"/>
            <a:ext cx="9296400" cy="6096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a:ln w="11430"/>
                <a:solidFill>
                  <a:srgbClr val="8C4C64"/>
                </a:solidFill>
                <a:effectLst>
                  <a:outerShdw blurRad="76200" dist="50800" dir="5400000" algn="tl" rotWithShape="0">
                    <a:srgbClr val="000000">
                      <a:alpha val="65000"/>
                    </a:srgbClr>
                  </a:outerShdw>
                </a:effectLst>
              </a:rPr>
              <a:t>Timing of </a:t>
            </a:r>
            <a:r>
              <a:rPr lang="en-US" sz="4400" spc="50" dirty="0">
                <a:ln w="11430"/>
                <a:solidFill>
                  <a:srgbClr val="FFC000"/>
                </a:solidFill>
                <a:effectLst>
                  <a:outerShdw blurRad="76200" dist="50800" dir="5400000" algn="tl" rotWithShape="0">
                    <a:srgbClr val="000000">
                      <a:alpha val="65000"/>
                    </a:srgbClr>
                  </a:outerShdw>
                </a:effectLst>
              </a:rPr>
              <a:t>Resurrection</a:t>
            </a:r>
            <a:r>
              <a:rPr lang="en-US" sz="4400" spc="50" dirty="0">
                <a:ln w="11430"/>
                <a:solidFill>
                  <a:srgbClr val="00B0F0"/>
                </a:solidFill>
                <a:effectLst>
                  <a:outerShdw blurRad="76200" dist="50800" dir="5400000" algn="tl" rotWithShape="0">
                    <a:srgbClr val="000000">
                      <a:alpha val="65000"/>
                    </a:srgbClr>
                  </a:outerShdw>
                </a:effectLst>
              </a:rPr>
              <a:t> </a:t>
            </a:r>
            <a:r>
              <a:rPr lang="en-US" sz="4400" spc="50" dirty="0">
                <a:ln w="11430"/>
                <a:solidFill>
                  <a:srgbClr val="8C4C64"/>
                </a:solidFill>
                <a:effectLst>
                  <a:outerShdw blurRad="76200" dist="50800" dir="5400000" algn="tl" rotWithShape="0">
                    <a:srgbClr val="000000">
                      <a:alpha val="65000"/>
                    </a:srgbClr>
                  </a:outerShdw>
                </a:effectLst>
              </a:rPr>
              <a:t>&amp; </a:t>
            </a:r>
            <a:r>
              <a:rPr lang="en-US" sz="4400" spc="50" dirty="0">
                <a:ln w="11430"/>
                <a:solidFill>
                  <a:srgbClr val="00B0F0"/>
                </a:solidFill>
                <a:effectLst>
                  <a:outerShdw blurRad="76200" dist="50800" dir="5400000" algn="tl" rotWithShape="0">
                    <a:srgbClr val="000000">
                      <a:alpha val="65000"/>
                    </a:srgbClr>
                  </a:outerShdw>
                </a:effectLst>
              </a:rPr>
              <a:t>Ascension</a:t>
            </a:r>
            <a:endParaRPr lang="en-US" sz="1800" spc="50" dirty="0">
              <a:ln w="11430"/>
              <a:solidFill>
                <a:srgbClr val="00B0F0"/>
              </a:solidFill>
              <a:effectLst>
                <a:outerShdw blurRad="76200" dist="50800" dir="5400000" algn="tl" rotWithShape="0">
                  <a:srgbClr val="000000">
                    <a:alpha val="65000"/>
                  </a:srgbClr>
                </a:outerShdw>
              </a:effectLst>
            </a:endParaRPr>
          </a:p>
        </p:txBody>
      </p:sp>
      <p:pic>
        <p:nvPicPr>
          <p:cNvPr id="5122" name="Picture 2" descr="C:\Users\Rae\Desktop\reaping_the_harvest-p.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15000" y="3336219"/>
            <a:ext cx="2387123" cy="3232165"/>
          </a:xfrm>
          <a:prstGeom prst="rect">
            <a:avLst/>
          </a:prstGeom>
          <a:ln w="76200">
            <a:solidFill>
              <a:srgbClr val="0070C0"/>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pic>
        <p:nvPicPr>
          <p:cNvPr id="5123" name="Picture 3" descr="C:\Users\Rae\Desktop\tomb 3.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40596" y="914400"/>
            <a:ext cx="2735929" cy="2048907"/>
          </a:xfrm>
          <a:prstGeom prst="rect">
            <a:avLst/>
          </a:prstGeom>
          <a:ln w="76200">
            <a:solidFill>
              <a:srgbClr val="8C4C64"/>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13342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t>23</a:t>
            </a:fld>
            <a:endParaRPr lang="en-US"/>
          </a:p>
        </p:txBody>
      </p:sp>
      <p:sp>
        <p:nvSpPr>
          <p:cNvPr id="5" name="TextBox 4"/>
          <p:cNvSpPr txBox="1"/>
          <p:nvPr/>
        </p:nvSpPr>
        <p:spPr>
          <a:xfrm>
            <a:off x="3048000" y="3200760"/>
            <a:ext cx="2743200" cy="2246769"/>
          </a:xfrm>
          <a:prstGeom prst="rect">
            <a:avLst/>
          </a:prstGeom>
          <a:noFill/>
          <a:ln>
            <a:solidFill>
              <a:schemeClr val="bg2">
                <a:lumMod val="90000"/>
              </a:schemeClr>
            </a:solidFill>
          </a:ln>
          <a:effectLst>
            <a:glow rad="139700">
              <a:schemeClr val="accent4">
                <a:satMod val="175000"/>
                <a:alpha val="40000"/>
              </a:schemeClr>
            </a:glow>
          </a:effectLst>
          <a:scene3d>
            <a:camera prst="orthographicFront"/>
            <a:lightRig rig="threePt" dir="t"/>
          </a:scene3d>
          <a:sp3d>
            <a:bevelT w="152400" h="50800" prst="softRound"/>
          </a:sp3d>
        </p:spPr>
        <p:txBody>
          <a:bodyPr wrap="square" rtlCol="0">
            <a:spAutoFit/>
            <a:sp3d extrusionH="57150">
              <a:bevelT w="38100" h="38100"/>
            </a:sp3d>
          </a:bodyPr>
          <a:lstStyle/>
          <a:p>
            <a:pPr algn="ct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Rounded MT Bold" pitchFamily="34" charset="0"/>
              </a:rPr>
              <a:t>These two very important events did not occur on the same day!</a:t>
            </a:r>
            <a:endParaRPr lang="en-US"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Title 1"/>
          <p:cNvSpPr txBox="1">
            <a:spLocks/>
          </p:cNvSpPr>
          <p:nvPr/>
        </p:nvSpPr>
        <p:spPr>
          <a:xfrm>
            <a:off x="-76200" y="228600"/>
            <a:ext cx="9296400" cy="6096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a:ln w="11430"/>
                <a:solidFill>
                  <a:srgbClr val="8C4C64"/>
                </a:solidFill>
                <a:effectLst>
                  <a:outerShdw blurRad="76200" dist="50800" dir="5400000" algn="tl" rotWithShape="0">
                    <a:srgbClr val="000000">
                      <a:alpha val="65000"/>
                    </a:srgbClr>
                  </a:outerShdw>
                </a:effectLst>
              </a:rPr>
              <a:t>Charting </a:t>
            </a:r>
            <a:r>
              <a:rPr lang="en-US" sz="4400" spc="50" dirty="0">
                <a:ln w="11430"/>
                <a:solidFill>
                  <a:srgbClr val="FFC000"/>
                </a:solidFill>
                <a:effectLst>
                  <a:outerShdw blurRad="76200" dist="50800" dir="5400000" algn="tl" rotWithShape="0">
                    <a:srgbClr val="000000">
                      <a:alpha val="65000"/>
                    </a:srgbClr>
                  </a:outerShdw>
                </a:effectLst>
              </a:rPr>
              <a:t>Resurrection</a:t>
            </a:r>
            <a:r>
              <a:rPr lang="en-US" sz="4400" spc="50" dirty="0">
                <a:ln w="11430"/>
                <a:solidFill>
                  <a:srgbClr val="00B0F0"/>
                </a:solidFill>
                <a:effectLst>
                  <a:outerShdw blurRad="76200" dist="50800" dir="5400000" algn="tl" rotWithShape="0">
                    <a:srgbClr val="000000">
                      <a:alpha val="65000"/>
                    </a:srgbClr>
                  </a:outerShdw>
                </a:effectLst>
              </a:rPr>
              <a:t> </a:t>
            </a:r>
            <a:r>
              <a:rPr lang="en-US" sz="4400" spc="50" dirty="0">
                <a:ln w="11430"/>
                <a:solidFill>
                  <a:srgbClr val="8C4C64"/>
                </a:solidFill>
                <a:effectLst>
                  <a:outerShdw blurRad="76200" dist="50800" dir="5400000" algn="tl" rotWithShape="0">
                    <a:srgbClr val="000000">
                      <a:alpha val="65000"/>
                    </a:srgbClr>
                  </a:outerShdw>
                </a:effectLst>
              </a:rPr>
              <a:t>&amp; </a:t>
            </a:r>
            <a:r>
              <a:rPr lang="en-US" sz="4400" spc="50" dirty="0">
                <a:ln w="11430"/>
                <a:solidFill>
                  <a:srgbClr val="00B0F0"/>
                </a:solidFill>
                <a:effectLst>
                  <a:outerShdw blurRad="76200" dist="50800" dir="5400000" algn="tl" rotWithShape="0">
                    <a:srgbClr val="000000">
                      <a:alpha val="65000"/>
                    </a:srgbClr>
                  </a:outerShdw>
                </a:effectLst>
              </a:rPr>
              <a:t>Ascension</a:t>
            </a:r>
            <a:endParaRPr lang="en-US" sz="1800" spc="50" dirty="0">
              <a:ln w="11430"/>
              <a:solidFill>
                <a:srgbClr val="00B0F0"/>
              </a:solidFill>
              <a:effectLst>
                <a:outerShdw blurRad="76200" dist="50800" dir="5400000" algn="tl" rotWithShape="0">
                  <a:srgbClr val="000000">
                    <a:alpha val="65000"/>
                  </a:srgbClr>
                </a:outerShdw>
              </a:effectLst>
            </a:endParaRPr>
          </a:p>
        </p:txBody>
      </p:sp>
      <p:pic>
        <p:nvPicPr>
          <p:cNvPr id="5122" name="Picture 2" descr="C:\Users\Rae\Desktop\reaping_the_harvest-p.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3200400"/>
            <a:ext cx="2387123" cy="3232165"/>
          </a:xfrm>
          <a:prstGeom prst="rect">
            <a:avLst/>
          </a:prstGeom>
          <a:ln w="76200">
            <a:solidFill>
              <a:srgbClr val="0070C0"/>
            </a:solidFill>
          </a:ln>
          <a:effectLst>
            <a:glow rad="228600">
              <a:schemeClr val="accent1">
                <a:satMod val="175000"/>
                <a:alpha val="40000"/>
              </a:schemeClr>
            </a:glow>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pic>
        <p:nvPicPr>
          <p:cNvPr id="5123" name="Picture 3" descr="C:\Users\Rae\Desktop\tomb 3.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19800" y="3255194"/>
            <a:ext cx="2735929" cy="2048907"/>
          </a:xfrm>
          <a:prstGeom prst="rect">
            <a:avLst/>
          </a:prstGeom>
          <a:ln w="76200">
            <a:solidFill>
              <a:srgbClr val="8C4C64"/>
            </a:solidFill>
          </a:ln>
          <a:effectLst>
            <a:glow rad="228600">
              <a:schemeClr val="accent6">
                <a:satMod val="175000"/>
                <a:alpha val="40000"/>
              </a:schemeClr>
            </a:glow>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graphicFrame>
        <p:nvGraphicFramePr>
          <p:cNvPr id="9" name="Table 8"/>
          <p:cNvGraphicFramePr>
            <a:graphicFrameLocks noGrp="1"/>
          </p:cNvGraphicFramePr>
          <p:nvPr>
            <p:extLst>
              <p:ext uri="{D42A27DB-BD31-4B8C-83A1-F6EECF244321}">
                <p14:modId xmlns:p14="http://schemas.microsoft.com/office/powerpoint/2010/main" val="3860756419"/>
              </p:ext>
            </p:extLst>
          </p:nvPr>
        </p:nvGraphicFramePr>
        <p:xfrm>
          <a:off x="457200" y="1295400"/>
          <a:ext cx="8229599" cy="1539239"/>
        </p:xfrm>
        <a:graphic>
          <a:graphicData uri="http://schemas.openxmlformats.org/drawingml/2006/table">
            <a:tbl>
              <a:tblPr firstRow="1" bandRow="1">
                <a:tableStyleId>{5C22544A-7EE6-4342-B048-85BDC9FD1C3A}</a:tableStyleId>
              </a:tblPr>
              <a:tblGrid>
                <a:gridCol w="1175657">
                  <a:extLst>
                    <a:ext uri="{9D8B030D-6E8A-4147-A177-3AD203B41FA5}">
                      <a16:colId xmlns:a16="http://schemas.microsoft.com/office/drawing/2014/main" xmlns="" val="20000"/>
                    </a:ext>
                  </a:extLst>
                </a:gridCol>
                <a:gridCol w="1175657">
                  <a:extLst>
                    <a:ext uri="{9D8B030D-6E8A-4147-A177-3AD203B41FA5}">
                      <a16:colId xmlns:a16="http://schemas.microsoft.com/office/drawing/2014/main" xmlns="" val="20001"/>
                    </a:ext>
                  </a:extLst>
                </a:gridCol>
                <a:gridCol w="1175657">
                  <a:extLst>
                    <a:ext uri="{9D8B030D-6E8A-4147-A177-3AD203B41FA5}">
                      <a16:colId xmlns:a16="http://schemas.microsoft.com/office/drawing/2014/main" xmlns="" val="20002"/>
                    </a:ext>
                  </a:extLst>
                </a:gridCol>
                <a:gridCol w="1175657">
                  <a:extLst>
                    <a:ext uri="{9D8B030D-6E8A-4147-A177-3AD203B41FA5}">
                      <a16:colId xmlns:a16="http://schemas.microsoft.com/office/drawing/2014/main" xmlns="" val="20003"/>
                    </a:ext>
                  </a:extLst>
                </a:gridCol>
                <a:gridCol w="1175657">
                  <a:extLst>
                    <a:ext uri="{9D8B030D-6E8A-4147-A177-3AD203B41FA5}">
                      <a16:colId xmlns:a16="http://schemas.microsoft.com/office/drawing/2014/main" xmlns="" val="20004"/>
                    </a:ext>
                  </a:extLst>
                </a:gridCol>
                <a:gridCol w="1175657">
                  <a:extLst>
                    <a:ext uri="{9D8B030D-6E8A-4147-A177-3AD203B41FA5}">
                      <a16:colId xmlns:a16="http://schemas.microsoft.com/office/drawing/2014/main" xmlns="" val="20005"/>
                    </a:ext>
                  </a:extLst>
                </a:gridCol>
                <a:gridCol w="1175657">
                  <a:extLst>
                    <a:ext uri="{9D8B030D-6E8A-4147-A177-3AD203B41FA5}">
                      <a16:colId xmlns:a16="http://schemas.microsoft.com/office/drawing/2014/main" xmlns="" val="20006"/>
                    </a:ext>
                  </a:extLst>
                </a:gridCol>
              </a:tblGrid>
              <a:tr h="398239">
                <a:tc>
                  <a:txBody>
                    <a:bodyPr/>
                    <a:lstStyle/>
                    <a:p>
                      <a:pPr algn="ctr"/>
                      <a:r>
                        <a:rPr lang="en-US" sz="1600" dirty="0"/>
                        <a:t>1</a:t>
                      </a:r>
                      <a:r>
                        <a:rPr lang="en-US" sz="1600" baseline="30000" dirty="0"/>
                        <a:t>st</a:t>
                      </a:r>
                      <a:r>
                        <a:rPr lang="en-US" sz="1600" dirty="0"/>
                        <a:t> (Sun)</a:t>
                      </a:r>
                    </a:p>
                  </a:txBody>
                  <a:tcPr>
                    <a:lnB w="38100" cmpd="sng">
                      <a:noFill/>
                    </a:lnB>
                    <a:cell3D prstMaterial="dkEdge">
                      <a:bevel w="77470" h="12700" prst="softRound"/>
                      <a:lightRig rig="flood" dir="t"/>
                    </a:cell3D>
                  </a:tcPr>
                </a:tc>
                <a:tc>
                  <a:txBody>
                    <a:bodyPr/>
                    <a:lstStyle/>
                    <a:p>
                      <a:pPr algn="ctr"/>
                      <a:r>
                        <a:rPr lang="en-US" sz="1600" dirty="0"/>
                        <a:t>2</a:t>
                      </a:r>
                      <a:r>
                        <a:rPr lang="en-US" sz="1600" baseline="30000" dirty="0"/>
                        <a:t>nd</a:t>
                      </a:r>
                      <a:r>
                        <a:rPr lang="en-US" sz="1600" dirty="0"/>
                        <a:t> (Mon)</a:t>
                      </a:r>
                    </a:p>
                  </a:txBody>
                  <a:tcPr>
                    <a:cell3D prstMaterial="dkEdge">
                      <a:bevel w="77470" h="12700" prst="softRound"/>
                      <a:lightRig rig="flood" dir="t"/>
                    </a:cell3D>
                  </a:tcPr>
                </a:tc>
                <a:tc>
                  <a:txBody>
                    <a:bodyPr/>
                    <a:lstStyle/>
                    <a:p>
                      <a:pPr algn="ctr"/>
                      <a:r>
                        <a:rPr lang="en-US" sz="1600" dirty="0"/>
                        <a:t>3</a:t>
                      </a:r>
                      <a:r>
                        <a:rPr lang="en-US" sz="1600" baseline="30000" dirty="0"/>
                        <a:t>rd</a:t>
                      </a:r>
                      <a:r>
                        <a:rPr lang="en-US" sz="1600" dirty="0"/>
                        <a:t> (Tues)</a:t>
                      </a:r>
                    </a:p>
                  </a:txBody>
                  <a:tcPr>
                    <a:cell3D prstMaterial="dkEdge">
                      <a:bevel w="77470" h="12700" prst="softRound"/>
                      <a:lightRig rig="flood" dir="t"/>
                    </a:cell3D>
                  </a:tcPr>
                </a:tc>
                <a:tc>
                  <a:txBody>
                    <a:bodyPr/>
                    <a:lstStyle/>
                    <a:p>
                      <a:pPr algn="ctr"/>
                      <a:r>
                        <a:rPr lang="en-US" sz="1600" dirty="0"/>
                        <a:t>4</a:t>
                      </a:r>
                      <a:r>
                        <a:rPr lang="en-US" sz="1600" baseline="30000" dirty="0"/>
                        <a:t>th</a:t>
                      </a:r>
                      <a:r>
                        <a:rPr lang="en-US" sz="1600" dirty="0"/>
                        <a:t> (Wed)</a:t>
                      </a:r>
                    </a:p>
                  </a:txBody>
                  <a:tcPr>
                    <a:cell3D prstMaterial="dkEdge">
                      <a:bevel w="77470" h="12700" prst="softRound"/>
                      <a:lightRig rig="flood" dir="t"/>
                    </a:cell3D>
                  </a:tcPr>
                </a:tc>
                <a:tc>
                  <a:txBody>
                    <a:bodyPr/>
                    <a:lstStyle/>
                    <a:p>
                      <a:pPr algn="ctr"/>
                      <a:r>
                        <a:rPr lang="en-US" sz="1600" dirty="0"/>
                        <a:t>5</a:t>
                      </a:r>
                      <a:r>
                        <a:rPr lang="en-US" sz="1600" baseline="30000" dirty="0"/>
                        <a:t>th</a:t>
                      </a:r>
                      <a:r>
                        <a:rPr lang="en-US" sz="1600" dirty="0"/>
                        <a:t> (</a:t>
                      </a:r>
                      <a:r>
                        <a:rPr lang="en-US" sz="1600" dirty="0" err="1"/>
                        <a:t>Thur</a:t>
                      </a:r>
                      <a:r>
                        <a:rPr lang="en-US" sz="1600" dirty="0"/>
                        <a:t>)</a:t>
                      </a:r>
                    </a:p>
                  </a:txBody>
                  <a:tcPr>
                    <a:cell3D prstMaterial="dkEdge">
                      <a:bevel w="77470" h="12700" prst="softRound"/>
                      <a:lightRig rig="flood" dir="t"/>
                    </a:cell3D>
                  </a:tcPr>
                </a:tc>
                <a:tc>
                  <a:txBody>
                    <a:bodyPr/>
                    <a:lstStyle/>
                    <a:p>
                      <a:pPr algn="ctr"/>
                      <a:r>
                        <a:rPr lang="en-US" sz="1600" dirty="0"/>
                        <a:t>6</a:t>
                      </a:r>
                      <a:r>
                        <a:rPr lang="en-US" sz="1600" baseline="30000" dirty="0"/>
                        <a:t>th</a:t>
                      </a:r>
                      <a:r>
                        <a:rPr lang="en-US" sz="1600" dirty="0"/>
                        <a:t> (Fri)</a:t>
                      </a:r>
                    </a:p>
                  </a:txBody>
                  <a:tcPr>
                    <a:cell3D prstMaterial="dkEdge">
                      <a:bevel w="77470" h="12700" prst="softRound"/>
                      <a:lightRig rig="flood" dir="t"/>
                    </a:cell3D>
                  </a:tcPr>
                </a:tc>
                <a:tc>
                  <a:txBody>
                    <a:bodyPr/>
                    <a:lstStyle/>
                    <a:p>
                      <a:pPr algn="ctr"/>
                      <a:r>
                        <a:rPr lang="en-US" sz="1600" dirty="0"/>
                        <a:t>7</a:t>
                      </a:r>
                      <a:r>
                        <a:rPr lang="en-US" sz="1600" baseline="30000" dirty="0"/>
                        <a:t>th</a:t>
                      </a:r>
                      <a:r>
                        <a:rPr lang="en-US" sz="1600" dirty="0"/>
                        <a:t> (</a:t>
                      </a:r>
                      <a:r>
                        <a:rPr lang="en-US" sz="1600" dirty="0" err="1"/>
                        <a:t>Sabb</a:t>
                      </a:r>
                      <a:r>
                        <a:rPr lang="en-US" sz="1600" dirty="0"/>
                        <a:t>)</a:t>
                      </a:r>
                    </a:p>
                  </a:txBody>
                  <a:tcPr>
                    <a:cell3D prstMaterial="dkEdge">
                      <a:bevel w="77470" h="12700" prst="softRound"/>
                      <a:lightRig rig="flood" dir="t"/>
                    </a:cell3D>
                  </a:tcPr>
                </a:tc>
                <a:extLst>
                  <a:ext uri="{0D108BD9-81ED-4DB2-BD59-A6C34878D82A}">
                    <a16:rowId xmlns:a16="http://schemas.microsoft.com/office/drawing/2014/main" xmlns="" val="10000"/>
                  </a:ext>
                </a:extLst>
              </a:tr>
              <a:tr h="372380">
                <a:tc>
                  <a:txBody>
                    <a:bodyPr/>
                    <a:lstStyle/>
                    <a:p>
                      <a:pPr algn="ctr"/>
                      <a:r>
                        <a:rPr lang="en-US" sz="1400" b="0" dirty="0"/>
                        <a:t>4</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rgbClr val="DCE5EE"/>
                    </a:solidFill>
                  </a:tcPr>
                </a:tc>
                <a:tc>
                  <a:txBody>
                    <a:bodyPr/>
                    <a:lstStyle/>
                    <a:p>
                      <a:pPr algn="ctr"/>
                      <a:r>
                        <a:rPr lang="en-US" sz="1400" dirty="0"/>
                        <a:t>5</a:t>
                      </a:r>
                    </a:p>
                  </a:txBody>
                  <a:tcPr>
                    <a:lnL w="12700" cmpd="sng">
                      <a:noFill/>
                    </a:lnL>
                    <a:cell3D prstMaterial="dkEdge">
                      <a:bevel w="77470" h="12700" prst="softRound"/>
                      <a:lightRig rig="flood" dir="t"/>
                    </a:cell3D>
                    <a:solidFill>
                      <a:srgbClr val="DCE5EE"/>
                    </a:solidFill>
                  </a:tcPr>
                </a:tc>
                <a:tc>
                  <a:txBody>
                    <a:bodyPr/>
                    <a:lstStyle/>
                    <a:p>
                      <a:pPr algn="ctr"/>
                      <a:r>
                        <a:rPr lang="en-US" sz="1400" dirty="0"/>
                        <a:t>6</a:t>
                      </a:r>
                    </a:p>
                  </a:txBody>
                  <a:tcPr>
                    <a:cell3D prstMaterial="dkEdge">
                      <a:bevel w="77470" h="12700" prst="softRound"/>
                      <a:lightRig rig="flood" dir="t"/>
                    </a:cell3D>
                  </a:tcPr>
                </a:tc>
                <a:tc>
                  <a:txBody>
                    <a:bodyPr/>
                    <a:lstStyle/>
                    <a:p>
                      <a:pPr algn="ctr"/>
                      <a:r>
                        <a:rPr lang="en-US" sz="1400" dirty="0"/>
                        <a:t>7</a:t>
                      </a:r>
                    </a:p>
                  </a:txBody>
                  <a:tcPr>
                    <a:cell3D prstMaterial="dkEdge">
                      <a:bevel w="77470" h="12700" prst="softRound"/>
                      <a:lightRig rig="flood" dir="t"/>
                    </a:cell3D>
                  </a:tcPr>
                </a:tc>
                <a:tc>
                  <a:txBody>
                    <a:bodyPr/>
                    <a:lstStyle/>
                    <a:p>
                      <a:pPr algn="ctr"/>
                      <a:r>
                        <a:rPr lang="en-US" sz="1400" dirty="0"/>
                        <a:t>8</a:t>
                      </a:r>
                    </a:p>
                  </a:txBody>
                  <a:tcPr>
                    <a:cell3D prstMaterial="dkEdge">
                      <a:bevel w="77470" h="12700" prst="softRound"/>
                      <a:lightRig rig="flood" dir="t"/>
                    </a:cell3D>
                  </a:tcPr>
                </a:tc>
                <a:tc>
                  <a:txBody>
                    <a:bodyPr/>
                    <a:lstStyle/>
                    <a:p>
                      <a:pPr algn="ctr"/>
                      <a:r>
                        <a:rPr lang="en-US" sz="1400" dirty="0"/>
                        <a:t>9</a:t>
                      </a:r>
                    </a:p>
                  </a:txBody>
                  <a:tcPr>
                    <a:cell3D prstMaterial="dkEdge">
                      <a:bevel w="77470" h="12700" prst="softRound"/>
                      <a:lightRig rig="flood" dir="t"/>
                    </a:cell3D>
                  </a:tcPr>
                </a:tc>
                <a:tc>
                  <a:txBody>
                    <a:bodyPr/>
                    <a:lstStyle/>
                    <a:p>
                      <a:pPr algn="ctr"/>
                      <a:r>
                        <a:rPr lang="en-US" sz="1400" dirty="0"/>
                        <a:t>10</a:t>
                      </a:r>
                    </a:p>
                  </a:txBody>
                  <a:tcPr>
                    <a:cell3D prstMaterial="dkEdge">
                      <a:bevel w="77470" h="12700" prst="softRound"/>
                      <a:lightRig rig="flood" dir="t"/>
                    </a:cell3D>
                  </a:tcPr>
                </a:tc>
                <a:extLst>
                  <a:ext uri="{0D108BD9-81ED-4DB2-BD59-A6C34878D82A}">
                    <a16:rowId xmlns:a16="http://schemas.microsoft.com/office/drawing/2014/main" xmlns="" val="10001"/>
                  </a:ext>
                </a:extLst>
              </a:tr>
              <a:tr h="372380">
                <a:tc>
                  <a:txBody>
                    <a:bodyPr/>
                    <a:lstStyle/>
                    <a:p>
                      <a:pPr algn="ctr"/>
                      <a:r>
                        <a:rPr lang="en-US" sz="1400" dirty="0"/>
                        <a:t>11</a:t>
                      </a:r>
                    </a:p>
                  </a:txBody>
                  <a:tcPr>
                    <a:lnT w="12700" cmpd="sng">
                      <a:noFill/>
                    </a:lnT>
                    <a:lnB w="12700" cmpd="sng">
                      <a:noFill/>
                    </a:lnB>
                    <a:cell3D prstMaterial="dkEdge">
                      <a:bevel w="77470" h="12700" prst="softRound"/>
                      <a:lightRig rig="flood" dir="t"/>
                    </a:cell3D>
                  </a:tcPr>
                </a:tc>
                <a:tc>
                  <a:txBody>
                    <a:bodyPr/>
                    <a:lstStyle/>
                    <a:p>
                      <a:pPr algn="ctr"/>
                      <a:r>
                        <a:rPr lang="en-US" sz="1400" dirty="0"/>
                        <a:t>12</a:t>
                      </a:r>
                    </a:p>
                  </a:txBody>
                  <a:tcPr>
                    <a:cell3D prstMaterial="dkEdge">
                      <a:bevel w="77470" h="12700" prst="softRound"/>
                      <a:lightRig rig="flood" dir="t"/>
                    </a:cell3D>
                  </a:tcPr>
                </a:tc>
                <a:tc>
                  <a:txBody>
                    <a:bodyPr/>
                    <a:lstStyle/>
                    <a:p>
                      <a:pPr algn="ctr"/>
                      <a:r>
                        <a:rPr lang="en-US" sz="1400" dirty="0"/>
                        <a:t>13</a:t>
                      </a:r>
                    </a:p>
                  </a:txBody>
                  <a:tcPr>
                    <a:cell3D prstMaterial="dkEdge">
                      <a:bevel w="77470" h="12700" prst="softRound"/>
                      <a:lightRig rig="flood" dir="t"/>
                    </a:cell3D>
                  </a:tcPr>
                </a:tc>
                <a:tc>
                  <a:txBody>
                    <a:bodyPr/>
                    <a:lstStyle/>
                    <a:p>
                      <a:pPr algn="ctr"/>
                      <a:r>
                        <a:rPr lang="en-US" sz="1600" b="1" dirty="0">
                          <a:solidFill>
                            <a:schemeClr val="bg1"/>
                          </a:solidFill>
                        </a:rPr>
                        <a:t>14 P/O</a:t>
                      </a:r>
                      <a:endParaRPr lang="en-US" sz="1100" b="1" dirty="0">
                        <a:solidFill>
                          <a:schemeClr val="bg1"/>
                        </a:solidFill>
                      </a:endParaRPr>
                    </a:p>
                  </a:txBody>
                  <a:tcPr>
                    <a:cell3D prstMaterial="dkEdge">
                      <a:bevel w="77470" h="12700" prst="softRound"/>
                      <a:lightRig rig="flood" dir="t"/>
                    </a:cell3D>
                    <a:solidFill>
                      <a:srgbClr val="FF0000"/>
                    </a:solidFill>
                  </a:tcPr>
                </a:tc>
                <a:tc>
                  <a:txBody>
                    <a:bodyPr/>
                    <a:lstStyle/>
                    <a:p>
                      <a:pPr algn="ctr"/>
                      <a:r>
                        <a:rPr lang="en-US" sz="1400" dirty="0"/>
                        <a:t>15 ULB</a:t>
                      </a:r>
                    </a:p>
                  </a:txBody>
                  <a:tcPr>
                    <a:cell3D prstMaterial="dkEdge">
                      <a:bevel w="77470" h="12700" prst="softRound"/>
                      <a:lightRig rig="flood" dir="t"/>
                    </a:cell3D>
                    <a:solidFill>
                      <a:schemeClr val="bg2">
                        <a:lumMod val="90000"/>
                      </a:schemeClr>
                    </a:solidFill>
                  </a:tcPr>
                </a:tc>
                <a:tc>
                  <a:txBody>
                    <a:bodyPr/>
                    <a:lstStyle/>
                    <a:p>
                      <a:pPr algn="ctr"/>
                      <a:r>
                        <a:rPr lang="en-US" sz="1400" dirty="0"/>
                        <a:t>16 ULB</a:t>
                      </a:r>
                    </a:p>
                  </a:txBody>
                  <a:tcPr>
                    <a:cell3D prstMaterial="dkEdge">
                      <a:bevel w="77470" h="12700" prst="softRound"/>
                      <a:lightRig rig="flood" dir="t"/>
                    </a:cell3D>
                    <a:solidFill>
                      <a:schemeClr val="bg2">
                        <a:lumMod val="90000"/>
                      </a:schemeClr>
                    </a:solidFill>
                  </a:tcPr>
                </a:tc>
                <a:tc>
                  <a:txBody>
                    <a:bodyPr/>
                    <a:lstStyle/>
                    <a:p>
                      <a:pPr algn="ctr"/>
                      <a:r>
                        <a:rPr lang="en-US" sz="1800" b="1" dirty="0"/>
                        <a:t>17 </a:t>
                      </a:r>
                      <a:r>
                        <a:rPr lang="en-US" sz="1800" b="1" dirty="0" err="1"/>
                        <a:t>Ress</a:t>
                      </a:r>
                      <a:r>
                        <a:rPr lang="en-US" sz="1800" b="1" dirty="0"/>
                        <a:t>.</a:t>
                      </a:r>
                    </a:p>
                  </a:txBody>
                  <a:tcPr>
                    <a:cell3D prstMaterial="dkEdge">
                      <a:bevel w="77470" h="12700" prst="softRound"/>
                      <a:lightRig rig="flood" dir="t"/>
                    </a:cell3D>
                    <a:solidFill>
                      <a:srgbClr val="66CCFF"/>
                    </a:solidFill>
                  </a:tcPr>
                </a:tc>
                <a:extLst>
                  <a:ext uri="{0D108BD9-81ED-4DB2-BD59-A6C34878D82A}">
                    <a16:rowId xmlns:a16="http://schemas.microsoft.com/office/drawing/2014/main" xmlns="" val="10002"/>
                  </a:ext>
                </a:extLst>
              </a:tr>
              <a:tr h="372380">
                <a:tc>
                  <a:txBody>
                    <a:bodyPr/>
                    <a:lstStyle/>
                    <a:p>
                      <a:pPr algn="ctr"/>
                      <a:r>
                        <a:rPr lang="en-US" sz="2000" b="1" dirty="0"/>
                        <a:t>18  W/S</a:t>
                      </a:r>
                      <a:endParaRPr lang="en-US" sz="1400" b="1" dirty="0"/>
                    </a:p>
                  </a:txBody>
                  <a:tcPr>
                    <a:lnT w="12700" cmpd="sng">
                      <a:noFill/>
                    </a:lnT>
                    <a:cell3D prstMaterial="dkEdge">
                      <a:bevel w="77470" h="12700" prst="softRound"/>
                      <a:lightRig rig="flood" dir="t"/>
                    </a:cell3D>
                    <a:solidFill>
                      <a:srgbClr val="00FF00"/>
                    </a:solidFill>
                  </a:tcPr>
                </a:tc>
                <a:tc>
                  <a:txBody>
                    <a:bodyPr/>
                    <a:lstStyle/>
                    <a:p>
                      <a:pPr algn="ctr"/>
                      <a:r>
                        <a:rPr lang="en-US" sz="1400" dirty="0"/>
                        <a:t>19</a:t>
                      </a:r>
                      <a:r>
                        <a:rPr lang="en-US" sz="1400" baseline="0" dirty="0"/>
                        <a:t> ULB</a:t>
                      </a:r>
                      <a:endParaRPr lang="en-US" sz="1400" dirty="0"/>
                    </a:p>
                  </a:txBody>
                  <a:tcPr>
                    <a:cell3D prstMaterial="dkEdge">
                      <a:bevel w="77470" h="12700" prst="softRound"/>
                      <a:lightRig rig="flood" dir="t"/>
                    </a:cell3D>
                    <a:solidFill>
                      <a:schemeClr val="bg2">
                        <a:lumMod val="90000"/>
                      </a:schemeClr>
                    </a:solidFill>
                  </a:tcPr>
                </a:tc>
                <a:tc>
                  <a:txBody>
                    <a:bodyPr/>
                    <a:lstStyle/>
                    <a:p>
                      <a:pPr algn="ctr"/>
                      <a:r>
                        <a:rPr lang="en-US" sz="1400" dirty="0"/>
                        <a:t>20 ULB</a:t>
                      </a:r>
                    </a:p>
                  </a:txBody>
                  <a:tcPr>
                    <a:cell3D prstMaterial="dkEdge">
                      <a:bevel w="77470" h="12700" prst="softRound"/>
                      <a:lightRig rig="flood" dir="t"/>
                    </a:cell3D>
                    <a:solidFill>
                      <a:schemeClr val="bg2">
                        <a:lumMod val="90000"/>
                      </a:schemeClr>
                    </a:solidFill>
                  </a:tcPr>
                </a:tc>
                <a:tc>
                  <a:txBody>
                    <a:bodyPr/>
                    <a:lstStyle/>
                    <a:p>
                      <a:pPr algn="ctr"/>
                      <a:r>
                        <a:rPr lang="en-US" sz="1400" b="0" dirty="0"/>
                        <a:t>21 ULB</a:t>
                      </a:r>
                    </a:p>
                  </a:txBody>
                  <a:tcPr>
                    <a:cell3D prstMaterial="dkEdge">
                      <a:bevel w="77470" h="12700" prst="softRound"/>
                      <a:lightRig rig="flood" dir="t"/>
                    </a:cell3D>
                    <a:solidFill>
                      <a:schemeClr val="bg2">
                        <a:lumMod val="90000"/>
                      </a:schemeClr>
                    </a:solidFill>
                  </a:tcPr>
                </a:tc>
                <a:tc>
                  <a:txBody>
                    <a:bodyPr/>
                    <a:lstStyle/>
                    <a:p>
                      <a:pPr algn="ctr"/>
                      <a:r>
                        <a:rPr lang="en-US" sz="1400" dirty="0"/>
                        <a:t>22</a:t>
                      </a:r>
                    </a:p>
                  </a:txBody>
                  <a:tcPr>
                    <a:cell3D prstMaterial="dkEdge">
                      <a:bevel w="77470" h="12700" prst="softRound"/>
                      <a:lightRig rig="flood" dir="t"/>
                    </a:cell3D>
                  </a:tcPr>
                </a:tc>
                <a:tc>
                  <a:txBody>
                    <a:bodyPr/>
                    <a:lstStyle/>
                    <a:p>
                      <a:pPr algn="ctr"/>
                      <a:r>
                        <a:rPr lang="en-US" sz="1400" dirty="0"/>
                        <a:t>23</a:t>
                      </a:r>
                    </a:p>
                  </a:txBody>
                  <a:tcPr>
                    <a:cell3D prstMaterial="dkEdge">
                      <a:bevel w="77470" h="12700" prst="softRound"/>
                      <a:lightRig rig="flood" dir="t"/>
                    </a:cell3D>
                  </a:tcPr>
                </a:tc>
                <a:tc>
                  <a:txBody>
                    <a:bodyPr/>
                    <a:lstStyle/>
                    <a:p>
                      <a:pPr algn="ctr"/>
                      <a:r>
                        <a:rPr lang="en-US" sz="1400" b="1" dirty="0"/>
                        <a:t>24</a:t>
                      </a:r>
                    </a:p>
                  </a:txBody>
                  <a:tcPr>
                    <a:cell3D prstMaterial="dkEdge">
                      <a:bevel w="77470" h="12700" prst="softRound"/>
                      <a:lightRig rig="flood" dir="t"/>
                    </a:cell3D>
                    <a:solidFill>
                      <a:srgbClr val="DCE5EE"/>
                    </a:solidFill>
                  </a:tcPr>
                </a:tc>
                <a:extLst>
                  <a:ext uri="{0D108BD9-81ED-4DB2-BD59-A6C34878D82A}">
                    <a16:rowId xmlns:a16="http://schemas.microsoft.com/office/drawing/2014/main" xmlns="" val="10003"/>
                  </a:ext>
                </a:extLst>
              </a:tr>
            </a:tbl>
          </a:graphicData>
        </a:graphic>
      </p:graphicFrame>
      <p:cxnSp>
        <p:nvCxnSpPr>
          <p:cNvPr id="10" name="Straight Arrow Connector 9"/>
          <p:cNvCxnSpPr/>
          <p:nvPr/>
        </p:nvCxnSpPr>
        <p:spPr>
          <a:xfrm>
            <a:off x="8458200" y="2468166"/>
            <a:ext cx="0" cy="945356"/>
          </a:xfrm>
          <a:prstGeom prst="straightConnector1">
            <a:avLst/>
          </a:prstGeom>
          <a:ln w="76200">
            <a:solidFill>
              <a:srgbClr val="0070C0"/>
            </a:solidFill>
            <a:headEnd type="diamond" w="med" len="med"/>
            <a:tailEnd type="triangle" w="med" len="med"/>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80599" y="2940844"/>
            <a:ext cx="0" cy="640556"/>
          </a:xfrm>
          <a:prstGeom prst="straightConnector1">
            <a:avLst/>
          </a:prstGeom>
          <a:ln w="76200">
            <a:solidFill>
              <a:srgbClr val="00B050"/>
            </a:solidFill>
            <a:headEnd type="diamond" w="med" len="med"/>
            <a:tailEnd type="triangle" w="med" len="med"/>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048000" y="5715000"/>
            <a:ext cx="5707729" cy="830997"/>
          </a:xfrm>
          <a:prstGeom prst="rect">
            <a:avLst/>
          </a:prstGeom>
          <a:noFill/>
        </p:spPr>
        <p:txBody>
          <a:bodyPr wrap="square" rtlCol="0">
            <a:spAutoFit/>
            <a:scene3d>
              <a:camera prst="orthographicFront"/>
              <a:lightRig rig="threePt" dir="t"/>
            </a:scene3d>
            <a:sp3d extrusionH="57150">
              <a:bevelT w="38100" h="38100"/>
            </a:sp3d>
          </a:bodyPr>
          <a:lstStyle/>
          <a:p>
            <a:r>
              <a:rPr lang="en-US" sz="2400" b="1" dirty="0">
                <a:solidFill>
                  <a:srgbClr val="4F2270"/>
                </a:solidFill>
              </a:rPr>
              <a:t>If Wave Sheaf is not observed at the exact correct time, numerous problems arise.</a:t>
            </a:r>
          </a:p>
        </p:txBody>
      </p:sp>
    </p:spTree>
    <p:extLst>
      <p:ext uri="{BB962C8B-B14F-4D97-AF65-F5344CB8AC3E}">
        <p14:creationId xmlns:p14="http://schemas.microsoft.com/office/powerpoint/2010/main" val="11703298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250"/>
                                        <p:tgtEl>
                                          <p:spTgt spid="10"/>
                                        </p:tgtEl>
                                      </p:cBhvr>
                                    </p:animEffect>
                                  </p:childTnLst>
                                </p:cTn>
                              </p:par>
                            </p:childTnLst>
                          </p:cTn>
                        </p:par>
                        <p:par>
                          <p:cTn id="8" fill="hold">
                            <p:stCondLst>
                              <p:cond delay="2250"/>
                            </p:stCondLst>
                            <p:childTnLst>
                              <p:par>
                                <p:cTn id="9" presetID="8" presetClass="entr" presetSubtype="16" fill="hold" nodeType="afterEffect">
                                  <p:stCondLst>
                                    <p:cond delay="0"/>
                                  </p:stCondLst>
                                  <p:childTnLst>
                                    <p:set>
                                      <p:cBhvr>
                                        <p:cTn id="10" dur="1" fill="hold">
                                          <p:stCondLst>
                                            <p:cond delay="0"/>
                                          </p:stCondLst>
                                        </p:cTn>
                                        <p:tgtEl>
                                          <p:spTgt spid="5123"/>
                                        </p:tgtEl>
                                        <p:attrNameLst>
                                          <p:attrName>style.visibility</p:attrName>
                                        </p:attrNameLst>
                                      </p:cBhvr>
                                      <p:to>
                                        <p:strVal val="visible"/>
                                      </p:to>
                                    </p:set>
                                    <p:animEffect transition="in" filter="diamond(in)">
                                      <p:cBhvr>
                                        <p:cTn id="11" dur="2000"/>
                                        <p:tgtEl>
                                          <p:spTgt spid="5123"/>
                                        </p:tgtEl>
                                      </p:cBhvr>
                                    </p:animEffect>
                                  </p:childTnLst>
                                </p:cTn>
                              </p:par>
                            </p:childTnLst>
                          </p:cTn>
                        </p:par>
                        <p:par>
                          <p:cTn id="12" fill="hold">
                            <p:stCondLst>
                              <p:cond delay="4250"/>
                            </p:stCondLst>
                            <p:childTnLst>
                              <p:par>
                                <p:cTn id="13" presetID="22" presetClass="entr" presetSubtype="1" fill="hold" nodeType="after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1250"/>
                                        <p:tgtEl>
                                          <p:spTgt spid="11"/>
                                        </p:tgtEl>
                                      </p:cBhvr>
                                    </p:animEffect>
                                  </p:childTnLst>
                                </p:cTn>
                              </p:par>
                            </p:childTnLst>
                          </p:cTn>
                        </p:par>
                        <p:par>
                          <p:cTn id="16" fill="hold">
                            <p:stCondLst>
                              <p:cond delay="6500"/>
                            </p:stCondLst>
                            <p:childTnLst>
                              <p:par>
                                <p:cTn id="17" presetID="8" presetClass="entr" presetSubtype="16" fill="hold" nodeType="afterEffect">
                                  <p:stCondLst>
                                    <p:cond delay="0"/>
                                  </p:stCondLst>
                                  <p:childTnLst>
                                    <p:set>
                                      <p:cBhvr>
                                        <p:cTn id="18" dur="1" fill="hold">
                                          <p:stCondLst>
                                            <p:cond delay="0"/>
                                          </p:stCondLst>
                                        </p:cTn>
                                        <p:tgtEl>
                                          <p:spTgt spid="5122"/>
                                        </p:tgtEl>
                                        <p:attrNameLst>
                                          <p:attrName>style.visibility</p:attrName>
                                        </p:attrNameLst>
                                      </p:cBhvr>
                                      <p:to>
                                        <p:strVal val="visible"/>
                                      </p:to>
                                    </p:set>
                                    <p:animEffect transition="in" filter="diamond(in)">
                                      <p:cBhvr>
                                        <p:cTn id="19"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t>24</a:t>
            </a:fld>
            <a:endParaRPr lang="en-US"/>
          </a:p>
        </p:txBody>
      </p:sp>
      <p:sp>
        <p:nvSpPr>
          <p:cNvPr id="5" name="TextBox 4"/>
          <p:cNvSpPr txBox="1"/>
          <p:nvPr/>
        </p:nvSpPr>
        <p:spPr>
          <a:xfrm>
            <a:off x="533400" y="1625224"/>
            <a:ext cx="4953000" cy="221599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2400" b="1" dirty="0">
                <a:solidFill>
                  <a:srgbClr val="00B050"/>
                </a:solidFill>
              </a:rPr>
              <a:t>Joshua’s 1</a:t>
            </a:r>
            <a:r>
              <a:rPr lang="en-US" sz="2400" b="1" baseline="30000" dirty="0">
                <a:solidFill>
                  <a:srgbClr val="00B050"/>
                </a:solidFill>
              </a:rPr>
              <a:t>st</a:t>
            </a:r>
            <a:r>
              <a:rPr lang="en-US" sz="2400" b="1" dirty="0">
                <a:solidFill>
                  <a:srgbClr val="00B050"/>
                </a:solidFill>
              </a:rPr>
              <a:t> honour was applied to:</a:t>
            </a:r>
            <a:r>
              <a:rPr lang="en-US" dirty="0"/>
              <a:t/>
            </a:r>
            <a:br>
              <a:rPr lang="en-US" dirty="0"/>
            </a:br>
            <a:endParaRPr lang="en-US" dirty="0"/>
          </a:p>
          <a:p>
            <a:pPr lvl="0" algn="ct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the </a:t>
            </a:r>
            <a:r>
              <a:rPr lang="en-US" sz="2400" b="1"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rPr>
              <a:t>Wave Sheaf Festival </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event </a:t>
            </a:r>
            <a:b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(representing </a:t>
            </a:r>
            <a:r>
              <a:rPr lang="en-US" sz="2400" b="1" cap="all" dirty="0">
                <a:ln w="9000" cmpd="sng">
                  <a:solidFill>
                    <a:schemeClr val="accent4">
                      <a:shade val="50000"/>
                      <a:satMod val="120000"/>
                    </a:schemeClr>
                  </a:solidFill>
                  <a:prstDash val="solid"/>
                </a:ln>
                <a:solidFill>
                  <a:srgbClr val="00CCFF"/>
                </a:solidFill>
                <a:effectLst>
                  <a:reflection blurRad="12700" stA="28000" endPos="45000" dist="1000" dir="5400000" sy="-100000" algn="bl" rotWithShape="0"/>
                </a:effectLst>
              </a:rPr>
              <a:t>Yahusha’s</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b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ascension during the early</a:t>
            </a:r>
            <a:b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2400" b="1" cap="all" dirty="0">
                <a:ln w="9000" cmpd="sng">
                  <a:solidFill>
                    <a:srgbClr val="0066FF"/>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88900">
                    <a:srgbClr val="99FFCC"/>
                  </a:glow>
                  <a:reflection blurRad="12700" stA="28000" endPos="45000" dist="1000" dir="5400000" sy="-100000" algn="bl" rotWithShape="0"/>
                </a:effectLst>
              </a:rPr>
              <a:t>pre-sunrise hours </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of this day).</a:t>
            </a:r>
            <a:r>
              <a:rPr lang="en-US" dirty="0"/>
              <a:t> </a:t>
            </a:r>
          </a:p>
        </p:txBody>
      </p:sp>
      <p:sp>
        <p:nvSpPr>
          <p:cNvPr id="8" name="Title 1"/>
          <p:cNvSpPr txBox="1">
            <a:spLocks/>
          </p:cNvSpPr>
          <p:nvPr/>
        </p:nvSpPr>
        <p:spPr>
          <a:xfrm>
            <a:off x="-76200" y="247364"/>
            <a:ext cx="9296400" cy="1352836"/>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200" spc="50" dirty="0">
                <a:ln w="11430"/>
                <a:solidFill>
                  <a:srgbClr val="8C4C64"/>
                </a:solidFill>
                <a:effectLst>
                  <a:outerShdw blurRad="76200" dist="50800" dir="5400000" algn="tl" rotWithShape="0">
                    <a:srgbClr val="000000">
                      <a:alpha val="65000"/>
                    </a:srgbClr>
                  </a:outerShdw>
                </a:effectLst>
              </a:rPr>
              <a:t>Which was Honoured First on Abib 15?</a:t>
            </a:r>
          </a:p>
          <a:p>
            <a:r>
              <a:rPr lang="en-US" sz="4200" spc="50" dirty="0">
                <a:ln w="11430"/>
                <a:solidFill>
                  <a:srgbClr val="00B050"/>
                </a:solidFill>
                <a:effectLst>
                  <a:outerShdw blurRad="76200" dist="50800" dir="5400000" algn="tl" rotWithShape="0">
                    <a:srgbClr val="000000">
                      <a:alpha val="65000"/>
                    </a:srgbClr>
                  </a:outerShdw>
                </a:effectLst>
              </a:rPr>
              <a:t>Wave Sheaf?</a:t>
            </a:r>
            <a:r>
              <a:rPr lang="en-US" sz="4200" spc="50" dirty="0">
                <a:ln w="11430"/>
                <a:solidFill>
                  <a:schemeClr val="accent5"/>
                </a:solidFill>
                <a:effectLst>
                  <a:outerShdw blurRad="76200" dist="50800" dir="5400000" algn="tl" rotWithShape="0">
                    <a:srgbClr val="000000">
                      <a:alpha val="65000"/>
                    </a:srgbClr>
                  </a:outerShdw>
                </a:effectLst>
              </a:rPr>
              <a:t> or </a:t>
            </a:r>
            <a:r>
              <a:rPr lang="en-US" sz="4200" spc="50" dirty="0">
                <a:ln w="11430"/>
                <a:solidFill>
                  <a:schemeClr val="accent4">
                    <a:lumMod val="50000"/>
                  </a:schemeClr>
                </a:solidFill>
                <a:effectLst>
                  <a:outerShdw blurRad="76200" dist="50800" dir="5400000" algn="tl" rotWithShape="0">
                    <a:srgbClr val="000000">
                      <a:alpha val="65000"/>
                    </a:srgbClr>
                  </a:outerShdw>
                </a:effectLst>
              </a:rPr>
              <a:t>Unleavened Bread?</a:t>
            </a:r>
          </a:p>
        </p:txBody>
      </p:sp>
      <p:pic>
        <p:nvPicPr>
          <p:cNvPr id="21506" name="Picture 2" descr="C:\Users\Rae\Desktop\ff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15000" y="1766863"/>
            <a:ext cx="2770307" cy="1808395"/>
          </a:xfrm>
          <a:prstGeom prst="rect">
            <a:avLst/>
          </a:prstGeom>
          <a:noFill/>
          <a:ln w="38100">
            <a:solidFill>
              <a:schemeClr val="accent3">
                <a:lumMod val="50000"/>
              </a:schemeClr>
            </a:solidFill>
          </a:ln>
          <a:scene3d>
            <a:camera prst="orthographicFront"/>
            <a:lightRig rig="threePt" dir="t"/>
          </a:scene3d>
          <a:sp3d>
            <a:bevelT w="114300" prst="artDeco"/>
          </a:sp3d>
          <a:extLst>
            <a:ext uri="{909E8E84-426E-40DD-AFC4-6F175D3DCCD1}">
              <a14:hiddenFill xmlns:a14="http://schemas.microsoft.com/office/drawing/2010/main">
                <a:solidFill>
                  <a:srgbClr val="FFFFFF"/>
                </a:solidFill>
              </a14:hiddenFill>
            </a:ext>
          </a:extLst>
        </p:spPr>
      </p:pic>
      <p:pic>
        <p:nvPicPr>
          <p:cNvPr id="21508" name="Picture 4" descr="C:\Users\Rae\Desktop\ulb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 y="4350915"/>
            <a:ext cx="2819400" cy="1750947"/>
          </a:xfrm>
          <a:prstGeom prst="rect">
            <a:avLst/>
          </a:prstGeom>
          <a:noFill/>
          <a:ln w="38100">
            <a:solidFill>
              <a:srgbClr val="8C4C64"/>
            </a:solidFill>
          </a:ln>
          <a:scene3d>
            <a:camera prst="orthographicFront"/>
            <a:lightRig rig="threePt" dir="t"/>
          </a:scene3d>
          <a:sp3d>
            <a:bevelT w="114300" prst="artDeco"/>
          </a:sp3d>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33400" y="6197025"/>
            <a:ext cx="8193055" cy="584775"/>
          </a:xfrm>
          <a:prstGeom prst="rect">
            <a:avLst/>
          </a:prstGeom>
          <a:noFill/>
        </p:spPr>
        <p:txBody>
          <a:bodyPr wrap="square" rtlCol="0">
            <a:spAutoFit/>
            <a:scene3d>
              <a:camera prst="orthographicFront"/>
              <a:lightRig rig="threePt" dir="t"/>
            </a:scene3d>
            <a:sp3d extrusionH="57150">
              <a:bevelT w="38100" h="38100"/>
            </a:sp3d>
          </a:bodyPr>
          <a:lstStyle/>
          <a:p>
            <a:pPr lvl="0" algn="ct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3200" b="1" cap="all" dirty="0">
                <a:ln w="9000" cmpd="sng">
                  <a:solidFill>
                    <a:schemeClr val="accent4">
                      <a:shade val="50000"/>
                      <a:satMod val="120000"/>
                    </a:schemeClr>
                  </a:solidFill>
                  <a:prstDash val="solid"/>
                </a:ln>
                <a:solidFill>
                  <a:srgbClr val="FC6204"/>
                </a:solidFill>
                <a:effectLst>
                  <a:reflection blurRad="12700" stA="28000" endPos="45000" dist="1000" dir="5400000" sy="-100000" algn="bl" rotWithShape="0"/>
                </a:effectLst>
              </a:rPr>
              <a:t>All else on Abib 15 pales in Comparison.</a:t>
            </a:r>
            <a:endParaRPr lang="en-US" sz="2400" dirty="0"/>
          </a:p>
        </p:txBody>
      </p:sp>
      <p:sp>
        <p:nvSpPr>
          <p:cNvPr id="10" name="TextBox 9"/>
          <p:cNvSpPr txBox="1"/>
          <p:nvPr/>
        </p:nvSpPr>
        <p:spPr>
          <a:xfrm>
            <a:off x="3429000" y="4377914"/>
            <a:ext cx="5638800" cy="1361911"/>
          </a:xfrm>
          <a:prstGeom prst="rect">
            <a:avLst/>
          </a:prstGeom>
          <a:noFill/>
        </p:spPr>
        <p:txBody>
          <a:bodyPr wrap="square" rtlCol="0">
            <a:spAutoFit/>
            <a:scene3d>
              <a:camera prst="orthographicFront"/>
              <a:lightRig rig="threePt" dir="t"/>
            </a:scene3d>
            <a:sp3d extrusionH="57150">
              <a:bevelT w="38100" h="38100"/>
            </a:sp3d>
          </a:bodyPr>
          <a:lstStyle/>
          <a:p>
            <a:pPr lvl="0" algn="ctr"/>
            <a:r>
              <a:rPr lang="en-US" sz="2400" b="1" dirty="0">
                <a:solidFill>
                  <a:schemeClr val="bg2">
                    <a:lumMod val="25000"/>
                  </a:schemeClr>
                </a:solidFill>
              </a:rPr>
              <a:t>Joshua’s 2</a:t>
            </a:r>
            <a:r>
              <a:rPr lang="en-US" sz="2400" b="1" baseline="30000" dirty="0">
                <a:solidFill>
                  <a:schemeClr val="bg2">
                    <a:lumMod val="25000"/>
                  </a:schemeClr>
                </a:solidFill>
              </a:rPr>
              <a:t>nd</a:t>
            </a:r>
            <a:r>
              <a:rPr lang="en-US" sz="2400" b="1" dirty="0">
                <a:solidFill>
                  <a:schemeClr val="bg2">
                    <a:lumMod val="25000"/>
                  </a:schemeClr>
                </a:solidFill>
              </a:rPr>
              <a:t> honour was bestowed upon:</a:t>
            </a:r>
          </a:p>
          <a:p>
            <a:pPr algn="ctr"/>
            <a:r>
              <a:rPr lang="en-US" sz="1050" b="1" dirty="0">
                <a:solidFill>
                  <a:schemeClr val="bg2">
                    <a:lumMod val="25000"/>
                  </a:schemeClr>
                </a:solidFill>
              </a:rPr>
              <a:t>  </a:t>
            </a:r>
            <a:r>
              <a:rPr lang="en-US" b="1" dirty="0">
                <a:solidFill>
                  <a:schemeClr val="bg2">
                    <a:lumMod val="25000"/>
                  </a:schemeClr>
                </a:solidFill>
              </a:rPr>
              <a:t/>
            </a:r>
            <a:br>
              <a:rPr lang="en-US" b="1" dirty="0">
                <a:solidFill>
                  <a:schemeClr val="bg2">
                    <a:lumMod val="25000"/>
                  </a:schemeClr>
                </a:solidFill>
              </a:rPr>
            </a:br>
            <a:r>
              <a:rPr lang="en-US" sz="2400" b="1" cap="all" dirty="0">
                <a:ln w="9000" cmpd="sng">
                  <a:solidFill>
                    <a:schemeClr val="accent4">
                      <a:shade val="50000"/>
                      <a:satMod val="120000"/>
                    </a:schemeClr>
                  </a:solidFill>
                  <a:prstDash val="solid"/>
                </a:ln>
                <a:solidFill>
                  <a:srgbClr val="8C4C64"/>
                </a:solidFill>
                <a:effectLst>
                  <a:reflection blurRad="12700" stA="28000" endPos="45000" dist="1000" dir="5400000" sy="-100000" algn="bl" rotWithShape="0"/>
                </a:effectLst>
              </a:rPr>
              <a:t>The festival of the 1</a:t>
            </a:r>
            <a:r>
              <a:rPr lang="en-US" sz="2400" b="1" cap="all" baseline="30000" dirty="0">
                <a:ln w="9000" cmpd="sng">
                  <a:solidFill>
                    <a:schemeClr val="accent4">
                      <a:shade val="50000"/>
                      <a:satMod val="120000"/>
                    </a:schemeClr>
                  </a:solidFill>
                  <a:prstDash val="solid"/>
                </a:ln>
                <a:solidFill>
                  <a:srgbClr val="8C4C64"/>
                </a:solidFill>
                <a:effectLst>
                  <a:reflection blurRad="12700" stA="28000" endPos="45000" dist="1000" dir="5400000" sy="-100000" algn="bl" rotWithShape="0"/>
                </a:effectLst>
              </a:rPr>
              <a:t>st</a:t>
            </a:r>
            <a:r>
              <a:rPr lang="en-US" sz="2400" b="1" cap="all" dirty="0">
                <a:ln w="9000" cmpd="sng">
                  <a:solidFill>
                    <a:schemeClr val="accent4">
                      <a:shade val="50000"/>
                      <a:satMod val="120000"/>
                    </a:schemeClr>
                  </a:solidFill>
                  <a:prstDash val="solid"/>
                </a:ln>
                <a:solidFill>
                  <a:srgbClr val="8C4C64"/>
                </a:solidFill>
                <a:effectLst>
                  <a:reflection blurRad="12700" stA="28000" endPos="45000" dist="1000" dir="5400000" sy="-100000" algn="bl" rotWithShape="0"/>
                </a:effectLst>
              </a:rPr>
              <a:t> Sabbath </a:t>
            </a:r>
            <a:br>
              <a:rPr lang="en-US" sz="2400" b="1" cap="all" dirty="0">
                <a:ln w="9000" cmpd="sng">
                  <a:solidFill>
                    <a:schemeClr val="accent4">
                      <a:shade val="50000"/>
                      <a:satMod val="120000"/>
                    </a:schemeClr>
                  </a:solidFill>
                  <a:prstDash val="solid"/>
                </a:ln>
                <a:solidFill>
                  <a:srgbClr val="8C4C64"/>
                </a:solidFill>
                <a:effectLst>
                  <a:reflection blurRad="12700" stA="28000" endPos="45000" dist="1000" dir="5400000" sy="-100000" algn="bl" rotWithShape="0"/>
                </a:effectLst>
              </a:rPr>
            </a:br>
            <a:r>
              <a:rPr lang="en-US" sz="2400" b="1" cap="all" dirty="0">
                <a:ln w="9000" cmpd="sng">
                  <a:solidFill>
                    <a:schemeClr val="accent4">
                      <a:shade val="50000"/>
                      <a:satMod val="120000"/>
                    </a:schemeClr>
                  </a:solidFill>
                  <a:prstDash val="solid"/>
                </a:ln>
                <a:solidFill>
                  <a:srgbClr val="8C4C64"/>
                </a:solidFill>
                <a:effectLst>
                  <a:reflection blurRad="12700" stA="28000" endPos="45000" dist="1000" dir="5400000" sy="-100000" algn="bl" rotWithShape="0"/>
                </a:effectLst>
              </a:rPr>
              <a:t>of Unleavened Bread. </a:t>
            </a:r>
          </a:p>
        </p:txBody>
      </p:sp>
      <p:sp>
        <p:nvSpPr>
          <p:cNvPr id="3" name="Rounded Rectangle 2"/>
          <p:cNvSpPr/>
          <p:nvPr/>
        </p:nvSpPr>
        <p:spPr>
          <a:xfrm>
            <a:off x="990600" y="3846213"/>
            <a:ext cx="2133600" cy="285547"/>
          </a:xfrm>
          <a:prstGeom prst="roundRect">
            <a:avLst/>
          </a:prstGeom>
          <a:gradFill flip="none" rotWithShape="1">
            <a:gsLst>
              <a:gs pos="20000">
                <a:srgbClr val="200040"/>
              </a:gs>
              <a:gs pos="4000">
                <a:srgbClr val="000040"/>
              </a:gs>
              <a:gs pos="50000">
                <a:srgbClr val="400040"/>
              </a:gs>
              <a:gs pos="71000">
                <a:srgbClr val="8F0040"/>
              </a:gs>
              <a:gs pos="98000">
                <a:srgbClr val="FFC000"/>
              </a:gs>
            </a:gsLst>
            <a:lin ang="0" scaled="1"/>
            <a:tileRect/>
          </a:gradFill>
          <a:ln w="28575">
            <a:solidFill>
              <a:srgbClr val="4F227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bg1"/>
                </a:solidFill>
              </a:rPr>
              <a:t>Dawn - John 20:1-17 </a:t>
            </a:r>
          </a:p>
        </p:txBody>
      </p:sp>
      <p:sp>
        <p:nvSpPr>
          <p:cNvPr id="11" name="Sun 10"/>
          <p:cNvSpPr/>
          <p:nvPr/>
        </p:nvSpPr>
        <p:spPr>
          <a:xfrm>
            <a:off x="8643721" y="51914"/>
            <a:ext cx="410478" cy="381000"/>
          </a:xfrm>
          <a:prstGeom prst="sun">
            <a:avLst/>
          </a:prstGeom>
          <a:solidFill>
            <a:schemeClr val="accent4">
              <a:lumMod val="60000"/>
              <a:lumOff val="4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a:p>
        </p:txBody>
      </p:sp>
    </p:spTree>
    <p:extLst>
      <p:ext uri="{BB962C8B-B14F-4D97-AF65-F5344CB8AC3E}">
        <p14:creationId xmlns:p14="http://schemas.microsoft.com/office/powerpoint/2010/main" val="33088901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6" presetClass="entr" presetSubtype="16" fill="hold" nodeType="afterEffect">
                                  <p:stCondLst>
                                    <p:cond delay="0"/>
                                  </p:stCondLst>
                                  <p:childTnLst>
                                    <p:set>
                                      <p:cBhvr>
                                        <p:cTn id="10" dur="1" fill="hold">
                                          <p:stCondLst>
                                            <p:cond delay="0"/>
                                          </p:stCondLst>
                                        </p:cTn>
                                        <p:tgtEl>
                                          <p:spTgt spid="21506"/>
                                        </p:tgtEl>
                                        <p:attrNameLst>
                                          <p:attrName>style.visibility</p:attrName>
                                        </p:attrNameLst>
                                      </p:cBhvr>
                                      <p:to>
                                        <p:strVal val="visible"/>
                                      </p:to>
                                    </p:set>
                                    <p:animEffect transition="in" filter="circle(in)">
                                      <p:cBhvr>
                                        <p:cTn id="11" dur="2000"/>
                                        <p:tgtEl>
                                          <p:spTgt spid="21506"/>
                                        </p:tgtEl>
                                      </p:cBhvr>
                                    </p:animEffect>
                                  </p:childTnLst>
                                </p:cTn>
                              </p:par>
                            </p:childTnLst>
                          </p:cTn>
                        </p:par>
                        <p:par>
                          <p:cTn id="12" fill="hold">
                            <p:stCondLst>
                              <p:cond delay="3000"/>
                            </p:stCondLst>
                            <p:childTnLst>
                              <p:par>
                                <p:cTn id="13" presetID="22" presetClass="entr" presetSubtype="8" fill="hold"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left)">
                                      <p:cBhvr>
                                        <p:cTn id="15" dur="1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6" presetClass="entr" presetSubtype="16" fill="hold" nodeType="afterEffect">
                                  <p:stCondLst>
                                    <p:cond delay="0"/>
                                  </p:stCondLst>
                                  <p:childTnLst>
                                    <p:set>
                                      <p:cBhvr>
                                        <p:cTn id="25" dur="1" fill="hold">
                                          <p:stCondLst>
                                            <p:cond delay="0"/>
                                          </p:stCondLst>
                                        </p:cTn>
                                        <p:tgtEl>
                                          <p:spTgt spid="21508"/>
                                        </p:tgtEl>
                                        <p:attrNameLst>
                                          <p:attrName>style.visibility</p:attrName>
                                        </p:attrNameLst>
                                      </p:cBhvr>
                                      <p:to>
                                        <p:strVal val="visible"/>
                                      </p:to>
                                    </p:set>
                                    <p:animEffect transition="in" filter="circle(in)">
                                      <p:cBhvr>
                                        <p:cTn id="26" dur="2000"/>
                                        <p:tgtEl>
                                          <p:spTgt spid="2150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Effect transition="in" filter="wipe(left)">
                                      <p:cBhvr>
                                        <p:cTn id="31" dur="175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3" descr="C:\Users\Rae\Desktop\doboy investigation.jpg"/>
          <p:cNvPicPr>
            <a:picLocks noChangeAspect="1" noChangeArrowheads="1"/>
          </p:cNvPicPr>
          <p:nvPr/>
        </p:nvPicPr>
        <p:blipFill>
          <a:blip r:embed="rId3" cstate="email">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a:ext>
            </a:extLst>
          </a:blip>
          <a:srcRect/>
          <a:stretch>
            <a:fillRect/>
          </a:stretch>
        </p:blipFill>
        <p:spPr bwMode="auto">
          <a:xfrm>
            <a:off x="5034226" y="2018818"/>
            <a:ext cx="2896242" cy="2172182"/>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533400" y="1010245"/>
            <a:ext cx="8153400" cy="1200329"/>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2400" b="1" dirty="0">
                <a:solidFill>
                  <a:schemeClr val="bg2">
                    <a:lumMod val="25000"/>
                  </a:schemeClr>
                </a:solidFill>
              </a:rPr>
              <a:t>After the Wave Sheaf offering of the</a:t>
            </a:r>
            <a:r>
              <a:rPr lang="en-US" sz="2400" b="1" cap="small" dirty="0">
                <a:solidFill>
                  <a:srgbClr val="0070C0"/>
                </a:solidFill>
              </a:rPr>
              <a:t> </a:t>
            </a:r>
            <a:r>
              <a:rPr lang="en-US" sz="2400" b="1" dirty="0">
                <a:solidFill>
                  <a:srgbClr val="0070C0"/>
                </a:solidFill>
              </a:rPr>
              <a:t>pre-sunrise hour, </a:t>
            </a:r>
            <a:br>
              <a:rPr lang="en-US" sz="2400" b="1" dirty="0">
                <a:solidFill>
                  <a:srgbClr val="0070C0"/>
                </a:solidFill>
              </a:rPr>
            </a:br>
            <a:r>
              <a:rPr lang="en-US" sz="2400" b="1" dirty="0">
                <a:solidFill>
                  <a:schemeClr val="bg2">
                    <a:lumMod val="25000"/>
                  </a:schemeClr>
                </a:solidFill>
              </a:rPr>
              <a:t>the people were </a:t>
            </a:r>
            <a:r>
              <a:rPr lang="en-US" sz="2400" b="1" u="sng" dirty="0">
                <a:solidFill>
                  <a:srgbClr val="00B050"/>
                </a:solidFill>
              </a:rPr>
              <a:t>released from the command</a:t>
            </a:r>
            <a:r>
              <a:rPr lang="en-US" sz="2400" b="1" dirty="0"/>
              <a:t> </a:t>
            </a:r>
            <a:br>
              <a:rPr lang="en-US" sz="2400" b="1" dirty="0"/>
            </a:br>
            <a:r>
              <a:rPr lang="en-US" sz="2400" b="1" i="1" dirty="0">
                <a:solidFill>
                  <a:srgbClr val="8C4C64"/>
                </a:solidFill>
              </a:rPr>
              <a:t>to refrain from eating the yield of the land.</a:t>
            </a:r>
            <a:r>
              <a:rPr lang="en-US" sz="2400" b="1" dirty="0"/>
              <a:t> </a:t>
            </a:r>
            <a:endParaRPr lang="en-US" b="1" i="1" dirty="0"/>
          </a:p>
        </p:txBody>
      </p:sp>
      <p:sp>
        <p:nvSpPr>
          <p:cNvPr id="16" name="Slide Number Placeholder 1"/>
          <p:cNvSpPr>
            <a:spLocks noGrp="1"/>
          </p:cNvSpPr>
          <p:nvPr>
            <p:ph type="sldNum" sz="quarter" idx="12"/>
          </p:nvPr>
        </p:nvSpPr>
        <p:spPr>
          <a:xfrm>
            <a:off x="7315200" y="6492875"/>
            <a:ext cx="1828800" cy="365125"/>
          </a:xfrm>
        </p:spPr>
        <p:txBody>
          <a:bodyPr/>
          <a:lstStyle/>
          <a:p>
            <a:fld id="{5C014052-953B-4273-8F47-BF25327D5B24}" type="slidenum">
              <a:rPr lang="en-US" smtClean="0"/>
              <a:t>25</a:t>
            </a:fld>
            <a:endParaRPr lang="en-US" dirty="0"/>
          </a:p>
        </p:txBody>
      </p:sp>
      <p:sp>
        <p:nvSpPr>
          <p:cNvPr id="17" name="Title 1"/>
          <p:cNvSpPr txBox="1">
            <a:spLocks/>
          </p:cNvSpPr>
          <p:nvPr/>
        </p:nvSpPr>
        <p:spPr>
          <a:xfrm>
            <a:off x="-76200" y="152400"/>
            <a:ext cx="9296400" cy="6096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200" spc="50" dirty="0">
                <a:ln w="11430"/>
                <a:solidFill>
                  <a:srgbClr val="8C4C64"/>
                </a:solidFill>
                <a:effectLst>
                  <a:outerShdw blurRad="76200" dist="50800" dir="5400000" algn="tl" rotWithShape="0">
                    <a:srgbClr val="000000">
                      <a:alpha val="65000"/>
                    </a:srgbClr>
                  </a:outerShdw>
                </a:effectLst>
              </a:rPr>
              <a:t>1</a:t>
            </a:r>
            <a:r>
              <a:rPr lang="en-US" sz="4200" spc="50" baseline="30000" dirty="0">
                <a:ln w="11430"/>
                <a:solidFill>
                  <a:srgbClr val="8C4C64"/>
                </a:solidFill>
                <a:effectLst>
                  <a:outerShdw blurRad="76200" dist="50800" dir="5400000" algn="tl" rotWithShape="0">
                    <a:srgbClr val="000000">
                      <a:alpha val="65000"/>
                    </a:srgbClr>
                  </a:outerShdw>
                </a:effectLst>
              </a:rPr>
              <a:t>st</a:t>
            </a:r>
            <a:r>
              <a:rPr lang="en-US" sz="4200" spc="50" dirty="0">
                <a:ln w="11430"/>
                <a:solidFill>
                  <a:srgbClr val="8C4C64"/>
                </a:solidFill>
                <a:effectLst>
                  <a:outerShdw blurRad="76200" dist="50800" dir="5400000" algn="tl" rotWithShape="0">
                    <a:srgbClr val="000000">
                      <a:alpha val="65000"/>
                    </a:srgbClr>
                  </a:outerShdw>
                </a:effectLst>
              </a:rPr>
              <a:t> Honor:  </a:t>
            </a:r>
            <a:r>
              <a:rPr lang="en-US" sz="4200" spc="50" dirty="0">
                <a:ln w="11430"/>
                <a:solidFill>
                  <a:srgbClr val="00B050"/>
                </a:solidFill>
                <a:effectLst>
                  <a:outerShdw blurRad="76200" dist="50800" dir="5400000" algn="tl" rotWithShape="0">
                    <a:srgbClr val="000000">
                      <a:alpha val="65000"/>
                    </a:srgbClr>
                  </a:outerShdw>
                </a:effectLst>
              </a:rPr>
              <a:t>Wave Sheaf / </a:t>
            </a:r>
            <a:r>
              <a:rPr lang="en-US" sz="4200" spc="50" dirty="0" err="1">
                <a:ln w="11430"/>
                <a:solidFill>
                  <a:srgbClr val="00B050"/>
                </a:solidFill>
                <a:effectLst>
                  <a:outerShdw blurRad="76200" dist="50800" dir="5400000" algn="tl" rotWithShape="0">
                    <a:srgbClr val="000000">
                      <a:alpha val="65000"/>
                    </a:srgbClr>
                  </a:outerShdw>
                </a:effectLst>
              </a:rPr>
              <a:t>Firstfruits</a:t>
            </a:r>
            <a:endParaRPr lang="en-US" sz="4200" spc="50" dirty="0">
              <a:ln w="11430"/>
              <a:solidFill>
                <a:srgbClr val="00B050"/>
              </a:solidFill>
              <a:effectLst>
                <a:outerShdw blurRad="76200" dist="50800" dir="5400000" algn="tl" rotWithShape="0">
                  <a:srgbClr val="000000">
                    <a:alpha val="65000"/>
                  </a:srgbClr>
                </a:outerShdw>
              </a:effectLst>
            </a:endParaRPr>
          </a:p>
        </p:txBody>
      </p:sp>
      <p:grpSp>
        <p:nvGrpSpPr>
          <p:cNvPr id="18" name="Group 17"/>
          <p:cNvGrpSpPr/>
          <p:nvPr/>
        </p:nvGrpSpPr>
        <p:grpSpPr>
          <a:xfrm>
            <a:off x="181858" y="2438401"/>
            <a:ext cx="4191001" cy="2723956"/>
            <a:chOff x="4507374" y="757407"/>
            <a:chExt cx="4191001" cy="2861107"/>
          </a:xfrm>
          <a:scene3d>
            <a:camera prst="orthographicFront">
              <a:rot lat="0" lon="0" rev="0"/>
            </a:camera>
            <a:lightRig rig="glow" dir="t">
              <a:rot lat="0" lon="0" rev="4800000"/>
            </a:lightRig>
          </a:scene3d>
        </p:grpSpPr>
        <p:pic>
          <p:nvPicPr>
            <p:cNvPr id="19" name="Picture 2" descr="C:\Users\Rae\Desktop\2.16  Joshua Wave Sheaf Revised  8 Nov 2019\2.16  Josh Revision Art\grain bkgd.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4507374" y="757407"/>
              <a:ext cx="4191001" cy="2861107"/>
            </a:xfrm>
            <a:prstGeom prst="roundRect">
              <a:avLst>
                <a:gd name="adj" fmla="val 16667"/>
              </a:avLst>
            </a:prstGeom>
            <a:ln>
              <a:solidFill>
                <a:schemeClr val="accent4">
                  <a:lumMod val="50000"/>
                </a:schemeClr>
              </a:solidFill>
            </a:ln>
            <a:effectLst>
              <a:outerShdw blurRad="190500" dist="228600" dir="2700000" algn="ctr">
                <a:srgbClr val="000000">
                  <a:alpha val="30000"/>
                </a:srgbClr>
              </a:outerShdw>
            </a:effectLst>
            <a:sp3d prstMaterial="matte">
              <a:bevelT w="127000" h="63500"/>
            </a:sp3d>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6248400" y="803707"/>
              <a:ext cx="2286000" cy="2812476"/>
            </a:xfrm>
            <a:prstGeom prst="rect">
              <a:avLst/>
            </a:prstGeom>
            <a:noFill/>
            <a:ln>
              <a:noFill/>
            </a:ln>
            <a:effectLst>
              <a:outerShdw blurRad="190500" dist="228600" dir="2700000" algn="ctr">
                <a:srgbClr val="000000">
                  <a:alpha val="30000"/>
                </a:srgbClr>
              </a:outerShdw>
            </a:effectLst>
            <a:sp3d prstMaterial="matte">
              <a:bevelT w="127000" h="63500"/>
            </a:sp3d>
          </p:spPr>
          <p:txBody>
            <a:bodyPr wrap="square" rtlCol="0">
              <a:spAutoFit/>
              <a:sp3d/>
            </a:bodyPr>
            <a:lstStyle/>
            <a:p>
              <a:pPr algn="ctr"/>
              <a:r>
                <a:rPr lang="en-US" sz="2400" b="1" dirty="0">
                  <a:ln w="1905">
                    <a:solidFill>
                      <a:schemeClr val="accent3">
                        <a:lumMod val="50000"/>
                      </a:schemeClr>
                    </a:solidFill>
                  </a:ln>
                  <a:solidFill>
                    <a:srgbClr val="4F2270"/>
                  </a:solidFill>
                  <a:effectLst>
                    <a:innerShdw blurRad="69850" dist="43180" dir="5400000">
                      <a:srgbClr val="000000">
                        <a:alpha val="65000"/>
                      </a:srgbClr>
                    </a:innerShdw>
                  </a:effectLst>
                </a:rPr>
                <a:t>But now is Yahusha risen from the dead, and become the </a:t>
              </a:r>
              <a:r>
                <a:rPr lang="en-US" sz="2400" b="1" dirty="0" err="1">
                  <a:ln w="1905">
                    <a:solidFill>
                      <a:schemeClr val="accent3">
                        <a:lumMod val="50000"/>
                      </a:schemeClr>
                    </a:solidFill>
                  </a:ln>
                  <a:solidFill>
                    <a:srgbClr val="4F2270"/>
                  </a:solidFill>
                  <a:effectLst>
                    <a:innerShdw blurRad="69850" dist="43180" dir="5400000">
                      <a:srgbClr val="000000">
                        <a:alpha val="65000"/>
                      </a:srgbClr>
                    </a:innerShdw>
                  </a:effectLst>
                </a:rPr>
                <a:t>firstfruits</a:t>
              </a:r>
              <a:r>
                <a:rPr lang="en-US" sz="2400" b="1" dirty="0">
                  <a:ln w="1905">
                    <a:solidFill>
                      <a:schemeClr val="accent3">
                        <a:lumMod val="50000"/>
                      </a:schemeClr>
                    </a:solidFill>
                  </a:ln>
                  <a:solidFill>
                    <a:srgbClr val="4F2270"/>
                  </a:solidFill>
                  <a:effectLst>
                    <a:innerShdw blurRad="69850" dist="43180" dir="5400000">
                      <a:srgbClr val="000000">
                        <a:alpha val="65000"/>
                      </a:srgbClr>
                    </a:innerShdw>
                  </a:effectLst>
                </a:rPr>
                <a:t> of them that slept.  1 </a:t>
              </a:r>
              <a:r>
                <a:rPr lang="en-US" sz="2400" b="1" dirty="0" err="1">
                  <a:ln w="1905">
                    <a:solidFill>
                      <a:schemeClr val="accent3">
                        <a:lumMod val="50000"/>
                      </a:schemeClr>
                    </a:solidFill>
                  </a:ln>
                  <a:solidFill>
                    <a:srgbClr val="4F2270"/>
                  </a:solidFill>
                  <a:effectLst>
                    <a:innerShdw blurRad="69850" dist="43180" dir="5400000">
                      <a:srgbClr val="000000">
                        <a:alpha val="65000"/>
                      </a:srgbClr>
                    </a:innerShdw>
                  </a:effectLst>
                </a:rPr>
                <a:t>Cor</a:t>
              </a:r>
              <a:r>
                <a:rPr lang="en-US" sz="2400" b="1" dirty="0">
                  <a:ln w="1905">
                    <a:solidFill>
                      <a:schemeClr val="accent3">
                        <a:lumMod val="50000"/>
                      </a:schemeClr>
                    </a:solidFill>
                  </a:ln>
                  <a:solidFill>
                    <a:srgbClr val="4F2270"/>
                  </a:solidFill>
                  <a:effectLst>
                    <a:innerShdw blurRad="69850" dist="43180" dir="5400000">
                      <a:srgbClr val="000000">
                        <a:alpha val="65000"/>
                      </a:srgbClr>
                    </a:innerShdw>
                  </a:effectLst>
                </a:rPr>
                <a:t> 15:20</a:t>
              </a:r>
              <a:r>
                <a:rPr lang="en-US" b="1" i="1" dirty="0">
                  <a:ln w="1905">
                    <a:solidFill>
                      <a:schemeClr val="accent3">
                        <a:lumMod val="50000"/>
                      </a:schemeClr>
                    </a:solidFill>
                  </a:ln>
                  <a:solidFill>
                    <a:srgbClr val="4F2270"/>
                  </a:solidFill>
                  <a:effectLst>
                    <a:innerShdw blurRad="69850" dist="43180" dir="5400000">
                      <a:srgbClr val="000000">
                        <a:alpha val="65000"/>
                      </a:srgbClr>
                    </a:innerShdw>
                  </a:effectLst>
                </a:rPr>
                <a:t>   </a:t>
              </a:r>
              <a:r>
                <a:rPr lang="en-US" sz="1400" b="1" i="1" dirty="0">
                  <a:ln w="1905"/>
                  <a:solidFill>
                    <a:schemeClr val="bg1"/>
                  </a:solidFill>
                  <a:effectLst>
                    <a:innerShdw blurRad="69850" dist="43180" dir="5400000">
                      <a:srgbClr val="000000">
                        <a:alpha val="65000"/>
                      </a:srgbClr>
                    </a:innerShdw>
                  </a:effectLst>
                </a:rPr>
                <a:t>KJV</a:t>
              </a:r>
              <a:endParaRPr lang="en-US" sz="2400" b="1" dirty="0">
                <a:ln w="1905"/>
                <a:solidFill>
                  <a:schemeClr val="bg1"/>
                </a:solidFill>
                <a:effectLst>
                  <a:innerShdw blurRad="69850" dist="43180" dir="5400000">
                    <a:srgbClr val="000000">
                      <a:alpha val="65000"/>
                    </a:srgbClr>
                  </a:innerShdw>
                </a:effectLst>
              </a:endParaRPr>
            </a:p>
          </p:txBody>
        </p:sp>
      </p:grpSp>
      <p:sp>
        <p:nvSpPr>
          <p:cNvPr id="21" name="TextBox 20"/>
          <p:cNvSpPr txBox="1"/>
          <p:nvPr/>
        </p:nvSpPr>
        <p:spPr>
          <a:xfrm>
            <a:off x="4372858" y="3810000"/>
            <a:ext cx="4618741" cy="1754326"/>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2300" dirty="0"/>
              <a:t>The significance of this Wave Sheaf prophecy of 1500+ years</a:t>
            </a:r>
            <a:r>
              <a:rPr lang="en-US" sz="2400" dirty="0"/>
              <a:t/>
            </a:r>
            <a:br>
              <a:rPr lang="en-US" sz="2400" dirty="0"/>
            </a:br>
            <a:r>
              <a:rPr lang="en-US" sz="2000" dirty="0"/>
              <a:t> </a:t>
            </a:r>
            <a:r>
              <a:rPr lang="en-US" dirty="0"/>
              <a:t>(</a:t>
            </a:r>
            <a:r>
              <a:rPr lang="en-US" b="1" i="1" dirty="0">
                <a:solidFill>
                  <a:srgbClr val="00B050"/>
                </a:solidFill>
              </a:rPr>
              <a:t>the presentation of the harvest </a:t>
            </a:r>
            <a:br>
              <a:rPr lang="en-US" b="1" i="1" dirty="0">
                <a:solidFill>
                  <a:srgbClr val="00B050"/>
                </a:solidFill>
              </a:rPr>
            </a:br>
            <a:r>
              <a:rPr lang="en-US" b="1" i="1" dirty="0">
                <a:solidFill>
                  <a:srgbClr val="00B050"/>
                </a:solidFill>
              </a:rPr>
              <a:t>to </a:t>
            </a:r>
            <a:r>
              <a:rPr lang="en-US" b="1" i="1" dirty="0">
                <a:solidFill>
                  <a:srgbClr val="0070C0"/>
                </a:solidFill>
              </a:rPr>
              <a:t>Yahuah</a:t>
            </a:r>
            <a:r>
              <a:rPr lang="en-US" b="1" i="1" dirty="0">
                <a:solidFill>
                  <a:srgbClr val="00B050"/>
                </a:solidFill>
              </a:rPr>
              <a:t> for acceptance</a:t>
            </a:r>
            <a:r>
              <a:rPr lang="en-US" dirty="0"/>
              <a:t>) </a:t>
            </a:r>
            <a:br>
              <a:rPr lang="en-US" dirty="0"/>
            </a:br>
            <a:r>
              <a:rPr lang="en-US" sz="2400" dirty="0"/>
              <a:t>should draw full attention to the </a:t>
            </a:r>
            <a:endParaRPr lang="en-US" dirty="0"/>
          </a:p>
        </p:txBody>
      </p:sp>
      <p:sp>
        <p:nvSpPr>
          <p:cNvPr id="22" name="TextBox 21"/>
          <p:cNvSpPr txBox="1"/>
          <p:nvPr/>
        </p:nvSpPr>
        <p:spPr>
          <a:xfrm>
            <a:off x="-76200" y="5486377"/>
            <a:ext cx="9220199" cy="1538883"/>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3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reflection blurRad="6350" stA="55000" endA="300" endPos="45500" dir="5400000" sy="-100000" algn="bl" rotWithShape="0"/>
                </a:effectLst>
              </a:rPr>
              <a:t>SKELETAL BONE STRUCTURE of the Plan of Salvation </a:t>
            </a: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2800" dirty="0"/>
              <a:t>through </a:t>
            </a:r>
            <a:r>
              <a:rPr lang="en-US" sz="2800" b="1" dirty="0">
                <a:solidFill>
                  <a:srgbClr val="0070C0"/>
                </a:solidFill>
              </a:rPr>
              <a:t>Yahuah’s</a:t>
            </a:r>
            <a:r>
              <a:rPr lang="en-US" sz="2800" b="1" dirty="0"/>
              <a:t> </a:t>
            </a:r>
            <a:r>
              <a:rPr lang="en-US" sz="2800" dirty="0"/>
              <a:t>Feasts and Festivals. </a:t>
            </a:r>
            <a:br>
              <a:rPr lang="en-US" sz="2800" dirty="0"/>
            </a:br>
            <a:r>
              <a:rPr lang="en-US" sz="2000" dirty="0"/>
              <a:t/>
            </a:r>
            <a:br>
              <a:rPr lang="en-US" sz="2000" dirty="0"/>
            </a:br>
            <a:endParaRPr lang="en-US" sz="1600" dirty="0"/>
          </a:p>
        </p:txBody>
      </p:sp>
      <p:sp>
        <p:nvSpPr>
          <p:cNvPr id="23" name="Rounded Rectangle 22"/>
          <p:cNvSpPr/>
          <p:nvPr/>
        </p:nvSpPr>
        <p:spPr>
          <a:xfrm>
            <a:off x="3345593" y="3962400"/>
            <a:ext cx="304800" cy="381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a:ln>
                  <a:solidFill>
                    <a:srgbClr val="9933FF"/>
                  </a:solidFill>
                </a:ln>
                <a:effectLst>
                  <a:glow rad="127000">
                    <a:srgbClr val="99FFCC"/>
                  </a:glow>
                </a:effectLst>
              </a:rPr>
              <a:t>x</a:t>
            </a:r>
          </a:p>
        </p:txBody>
      </p:sp>
      <p:sp>
        <p:nvSpPr>
          <p:cNvPr id="13" name="Sun 12"/>
          <p:cNvSpPr/>
          <p:nvPr/>
        </p:nvSpPr>
        <p:spPr>
          <a:xfrm>
            <a:off x="8641422" y="76200"/>
            <a:ext cx="410478" cy="381000"/>
          </a:xfrm>
          <a:prstGeom prst="sun">
            <a:avLst/>
          </a:prstGeom>
          <a:solidFill>
            <a:schemeClr val="accent4">
              <a:lumMod val="60000"/>
              <a:lumOff val="4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a:p>
        </p:txBody>
      </p:sp>
    </p:spTree>
    <p:extLst>
      <p:ext uri="{BB962C8B-B14F-4D97-AF65-F5344CB8AC3E}">
        <p14:creationId xmlns:p14="http://schemas.microsoft.com/office/powerpoint/2010/main" val="30351545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1000"/>
                                        <p:tgtEl>
                                          <p:spTgt spid="21">
                                            <p:txEl>
                                              <p:pRg st="0" end="0"/>
                                            </p:txEl>
                                          </p:spTgt>
                                        </p:tgtEl>
                                      </p:cBhvr>
                                    </p:animEffect>
                                    <p:anim calcmode="lin" valueType="num">
                                      <p:cBhvr>
                                        <p:cTn id="8"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2">
                                            <p:txEl>
                                              <p:pRg st="0" end="0"/>
                                            </p:txEl>
                                          </p:spTgt>
                                        </p:tgtEl>
                                        <p:attrNameLst>
                                          <p:attrName>style.visibility</p:attrName>
                                        </p:attrNameLst>
                                      </p:cBhvr>
                                      <p:to>
                                        <p:strVal val="visible"/>
                                      </p:to>
                                    </p:set>
                                    <p:animEffect transition="in" filter="fade">
                                      <p:cBhvr>
                                        <p:cTn id="14" dur="1000"/>
                                        <p:tgtEl>
                                          <p:spTgt spid="22">
                                            <p:txEl>
                                              <p:pRg st="0" end="0"/>
                                            </p:txEl>
                                          </p:spTgt>
                                        </p:tgtEl>
                                      </p:cBhvr>
                                    </p:animEffect>
                                    <p:anim calcmode="lin" valueType="num">
                                      <p:cBhvr>
                                        <p:cTn id="15"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3" presetClass="entr" presetSubtype="0" repeatCount="300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
                                        <p:tgtEl>
                                          <p:spTgt spid="23"/>
                                        </p:tgtEl>
                                      </p:cBhvr>
                                    </p:animEffect>
                                    <p:anim calcmode="lin" valueType="num">
                                      <p:cBhvr>
                                        <p:cTn id="22" dur="400" fill="hold"/>
                                        <p:tgtEl>
                                          <p:spTgt spid="23"/>
                                        </p:tgtEl>
                                        <p:attrNameLst>
                                          <p:attrName>ppt_x</p:attrName>
                                        </p:attrNameLst>
                                      </p:cBhvr>
                                      <p:tavLst>
                                        <p:tav tm="0">
                                          <p:val>
                                            <p:strVal val="#ppt_x"/>
                                          </p:val>
                                        </p:tav>
                                        <p:tav tm="100000">
                                          <p:val>
                                            <p:strVal val="#ppt_x"/>
                                          </p:val>
                                        </p:tav>
                                      </p:tavLst>
                                    </p:anim>
                                    <p:anim calcmode="lin" valueType="num">
                                      <p:cBhvr>
                                        <p:cTn id="23" dur="400" fill="hold"/>
                                        <p:tgtEl>
                                          <p:spTgt spid="23"/>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2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2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171" name="Picture 3" descr="C:\Users\Rae\Desktop\doboy investigation.jpg"/>
          <p:cNvPicPr>
            <a:picLocks noChangeAspect="1" noChangeArrowheads="1"/>
          </p:cNvPicPr>
          <p:nvPr/>
        </p:nvPicPr>
        <p:blipFill>
          <a:blip r:embed="rId3" cstate="email">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a:ext>
            </a:extLst>
          </a:blip>
          <a:srcRect/>
          <a:stretch>
            <a:fillRect/>
          </a:stretch>
        </p:blipFill>
        <p:spPr bwMode="auto">
          <a:xfrm>
            <a:off x="5791200" y="1143000"/>
            <a:ext cx="2640820" cy="1980615"/>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a:xfrm>
            <a:off x="7315200" y="6536133"/>
            <a:ext cx="1828800" cy="365125"/>
          </a:xfrm>
        </p:spPr>
        <p:txBody>
          <a:bodyPr/>
          <a:lstStyle/>
          <a:p>
            <a:fld id="{5C014052-953B-4273-8F47-BF25327D5B24}" type="slidenum">
              <a:rPr lang="en-US" smtClean="0"/>
              <a:t>26</a:t>
            </a:fld>
            <a:endParaRPr lang="en-US" dirty="0"/>
          </a:p>
        </p:txBody>
      </p:sp>
      <p:sp>
        <p:nvSpPr>
          <p:cNvPr id="5" name="Title 1"/>
          <p:cNvSpPr txBox="1">
            <a:spLocks/>
          </p:cNvSpPr>
          <p:nvPr/>
        </p:nvSpPr>
        <p:spPr>
          <a:xfrm>
            <a:off x="-76200" y="152400"/>
            <a:ext cx="9296400" cy="6096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200" spc="50" dirty="0">
                <a:ln w="11430"/>
                <a:solidFill>
                  <a:srgbClr val="8C4C64"/>
                </a:solidFill>
                <a:effectLst>
                  <a:outerShdw blurRad="76200" dist="50800" dir="5400000" algn="tl" rotWithShape="0">
                    <a:srgbClr val="000000">
                      <a:alpha val="65000"/>
                    </a:srgbClr>
                  </a:outerShdw>
                </a:effectLst>
              </a:rPr>
              <a:t>Is </a:t>
            </a:r>
            <a:r>
              <a:rPr lang="en-US" sz="4200" spc="50" dirty="0" err="1">
                <a:ln w="11430"/>
                <a:solidFill>
                  <a:srgbClr val="00B050"/>
                </a:solidFill>
                <a:effectLst>
                  <a:outerShdw blurRad="76200" dist="50800" dir="5400000" algn="tl" rotWithShape="0">
                    <a:srgbClr val="000000">
                      <a:alpha val="65000"/>
                    </a:srgbClr>
                  </a:outerShdw>
                </a:effectLst>
              </a:rPr>
              <a:t>Firstfruit</a:t>
            </a:r>
            <a:r>
              <a:rPr lang="en-US" sz="4200" u="sng" spc="50" dirty="0" err="1">
                <a:ln w="11430"/>
                <a:solidFill>
                  <a:srgbClr val="00B050"/>
                </a:solidFill>
                <a:effectLst>
                  <a:glow rad="76200">
                    <a:srgbClr val="FFC000"/>
                  </a:glow>
                  <a:outerShdw blurRad="76200" dist="50800" dir="5400000" algn="tl" rotWithShape="0">
                    <a:srgbClr val="000000">
                      <a:alpha val="65000"/>
                    </a:srgbClr>
                  </a:outerShdw>
                </a:effectLst>
              </a:rPr>
              <a:t>S</a:t>
            </a:r>
            <a:r>
              <a:rPr lang="en-US" sz="4200" spc="50" dirty="0">
                <a:ln w="11430"/>
                <a:solidFill>
                  <a:srgbClr val="00B050"/>
                </a:solidFill>
                <a:effectLst>
                  <a:glow rad="127000">
                    <a:srgbClr val="FF3399"/>
                  </a:glow>
                  <a:outerShdw blurRad="76200" dist="50800" dir="5400000" algn="tl" rotWithShape="0">
                    <a:srgbClr val="000000">
                      <a:alpha val="65000"/>
                    </a:srgbClr>
                  </a:outerShdw>
                </a:effectLst>
              </a:rPr>
              <a:t>  </a:t>
            </a:r>
            <a:r>
              <a:rPr lang="en-US" sz="3600" spc="50" dirty="0">
                <a:ln w="11430"/>
                <a:solidFill>
                  <a:srgbClr val="00B050"/>
                </a:solidFill>
                <a:effectLst>
                  <a:glow rad="76200">
                    <a:srgbClr val="FFC000"/>
                  </a:glow>
                  <a:outerShdw blurRad="76200" dist="50800" dir="5400000" algn="tl" rotWithShape="0">
                    <a:srgbClr val="000000">
                      <a:alpha val="65000"/>
                    </a:srgbClr>
                  </a:outerShdw>
                </a:effectLst>
              </a:rPr>
              <a:t>(as plural)  </a:t>
            </a:r>
            <a:r>
              <a:rPr lang="en-US" sz="4200" spc="50" dirty="0">
                <a:ln w="11430"/>
                <a:solidFill>
                  <a:srgbClr val="8C4C64"/>
                </a:solidFill>
                <a:effectLst>
                  <a:outerShdw blurRad="76200" dist="50800" dir="5400000" algn="tl" rotWithShape="0">
                    <a:srgbClr val="000000">
                      <a:alpha val="65000"/>
                    </a:srgbClr>
                  </a:outerShdw>
                </a:effectLst>
              </a:rPr>
              <a:t>Correct?</a:t>
            </a:r>
          </a:p>
        </p:txBody>
      </p:sp>
      <p:grpSp>
        <p:nvGrpSpPr>
          <p:cNvPr id="9" name="Group 8"/>
          <p:cNvGrpSpPr/>
          <p:nvPr/>
        </p:nvGrpSpPr>
        <p:grpSpPr>
          <a:xfrm>
            <a:off x="967007" y="956101"/>
            <a:ext cx="4191001" cy="2723956"/>
            <a:chOff x="4530524" y="757407"/>
            <a:chExt cx="4191001" cy="2861107"/>
          </a:xfrm>
          <a:scene3d>
            <a:camera prst="orthographicFront">
              <a:rot lat="0" lon="0" rev="0"/>
            </a:camera>
            <a:lightRig rig="glow" dir="t">
              <a:rot lat="0" lon="0" rev="4800000"/>
            </a:lightRig>
          </a:scene3d>
        </p:grpSpPr>
        <p:pic>
          <p:nvPicPr>
            <p:cNvPr id="3074" name="Picture 2" descr="C:\Users\Rae\Desktop\2.16  Joshua Wave Sheaf Revised  8 Nov 2019\2.16  Josh Revision Art\grain bkgd.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4530524" y="757407"/>
              <a:ext cx="4191001" cy="2861107"/>
            </a:xfrm>
            <a:prstGeom prst="roundRect">
              <a:avLst>
                <a:gd name="adj" fmla="val 16667"/>
              </a:avLst>
            </a:prstGeom>
            <a:ln>
              <a:solidFill>
                <a:schemeClr val="accent4">
                  <a:lumMod val="50000"/>
                </a:schemeClr>
              </a:solidFill>
            </a:ln>
            <a:effectLst>
              <a:outerShdw blurRad="190500" dist="228600" dir="2700000" algn="ctr">
                <a:srgbClr val="000000">
                  <a:alpha val="30000"/>
                </a:srgbClr>
              </a:outerShdw>
            </a:effectLst>
            <a:sp3d prstMaterial="matte">
              <a:bevelT w="127000" h="63500"/>
            </a:sp3d>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112472" y="760183"/>
              <a:ext cx="2503026" cy="2812476"/>
            </a:xfrm>
            <a:prstGeom prst="rect">
              <a:avLst/>
            </a:prstGeom>
            <a:noFill/>
            <a:ln>
              <a:noFill/>
            </a:ln>
            <a:effectLst>
              <a:outerShdw blurRad="190500" dist="228600" dir="2700000" algn="ctr">
                <a:srgbClr val="000000">
                  <a:alpha val="30000"/>
                </a:srgbClr>
              </a:outerShdw>
            </a:effectLst>
            <a:sp3d prstMaterial="matte">
              <a:bevelT w="127000" h="63500"/>
            </a:sp3d>
          </p:spPr>
          <p:txBody>
            <a:bodyPr wrap="square" rtlCol="0">
              <a:spAutoFit/>
            </a:bodyPr>
            <a:lstStyle/>
            <a:p>
              <a:pPr algn="ctr"/>
              <a:r>
                <a:rPr lang="en-US" sz="2400" b="1" dirty="0">
                  <a:ln w="1905"/>
                  <a:solidFill>
                    <a:srgbClr val="4F2270"/>
                  </a:solidFill>
                  <a:effectLst>
                    <a:innerShdw blurRad="69850" dist="43180" dir="5400000">
                      <a:srgbClr val="000000">
                        <a:alpha val="65000"/>
                      </a:srgbClr>
                    </a:innerShdw>
                  </a:effectLst>
                  <a:latin typeface="Corbel" pitchFamily="34" charset="0"/>
                </a:rPr>
                <a:t>But now is Yahusha risen from the dead, and become the </a:t>
              </a:r>
              <a:r>
                <a:rPr lang="en-US" sz="2400" b="1" dirty="0" err="1">
                  <a:ln w="1905"/>
                  <a:solidFill>
                    <a:srgbClr val="4F2270"/>
                  </a:solidFill>
                  <a:effectLst>
                    <a:innerShdw blurRad="69850" dist="43180" dir="5400000">
                      <a:srgbClr val="000000">
                        <a:alpha val="65000"/>
                      </a:srgbClr>
                    </a:innerShdw>
                  </a:effectLst>
                  <a:latin typeface="Corbel" pitchFamily="34" charset="0"/>
                </a:rPr>
                <a:t>firstfruit</a:t>
              </a:r>
              <a:r>
                <a:rPr lang="en-US" sz="2400" b="1" dirty="0" err="1">
                  <a:ln w="1905"/>
                  <a:solidFill>
                    <a:srgbClr val="4F2270"/>
                  </a:solidFill>
                  <a:effectLst>
                    <a:glow rad="127000">
                      <a:srgbClr val="FFC000"/>
                    </a:glow>
                    <a:outerShdw blurRad="38100" dist="38100" dir="2700000" algn="tl">
                      <a:srgbClr val="000000">
                        <a:alpha val="43137"/>
                      </a:srgbClr>
                    </a:outerShdw>
                  </a:effectLst>
                  <a:latin typeface="Corbel" pitchFamily="34" charset="0"/>
                </a:rPr>
                <a:t>S</a:t>
              </a:r>
              <a:r>
                <a:rPr lang="en-US" sz="2400" b="1" dirty="0">
                  <a:ln w="1905"/>
                  <a:solidFill>
                    <a:srgbClr val="4F2270"/>
                  </a:solidFill>
                  <a:effectLst>
                    <a:innerShdw blurRad="69850" dist="43180" dir="5400000">
                      <a:srgbClr val="000000">
                        <a:alpha val="65000"/>
                      </a:srgbClr>
                    </a:innerShdw>
                  </a:effectLst>
                  <a:latin typeface="Corbel" pitchFamily="34" charset="0"/>
                </a:rPr>
                <a:t> of them that slept.  1 </a:t>
              </a:r>
              <a:r>
                <a:rPr lang="en-US" sz="2400" b="1" dirty="0" err="1">
                  <a:ln w="1905"/>
                  <a:solidFill>
                    <a:srgbClr val="4F2270"/>
                  </a:solidFill>
                  <a:effectLst>
                    <a:innerShdw blurRad="69850" dist="43180" dir="5400000">
                      <a:srgbClr val="000000">
                        <a:alpha val="65000"/>
                      </a:srgbClr>
                    </a:innerShdw>
                  </a:effectLst>
                  <a:latin typeface="Corbel" pitchFamily="34" charset="0"/>
                </a:rPr>
                <a:t>Cor</a:t>
              </a:r>
              <a:r>
                <a:rPr lang="en-US" sz="2400" b="1" dirty="0">
                  <a:ln w="1905"/>
                  <a:solidFill>
                    <a:srgbClr val="4F2270"/>
                  </a:solidFill>
                  <a:effectLst>
                    <a:innerShdw blurRad="69850" dist="43180" dir="5400000">
                      <a:srgbClr val="000000">
                        <a:alpha val="65000"/>
                      </a:srgbClr>
                    </a:innerShdw>
                  </a:effectLst>
                  <a:latin typeface="Corbel" pitchFamily="34" charset="0"/>
                </a:rPr>
                <a:t> 15:20  </a:t>
              </a:r>
              <a:r>
                <a:rPr lang="en-US" sz="1600" b="1" i="1" dirty="0">
                  <a:ln w="1905"/>
                  <a:solidFill>
                    <a:schemeClr val="bg1"/>
                  </a:solidFill>
                  <a:effectLst>
                    <a:innerShdw blurRad="69850" dist="43180" dir="5400000">
                      <a:srgbClr val="000000">
                        <a:alpha val="65000"/>
                      </a:srgbClr>
                    </a:innerShdw>
                  </a:effectLst>
                  <a:latin typeface="Corbel" pitchFamily="34" charset="0"/>
                </a:rPr>
                <a:t>KJV</a:t>
              </a:r>
              <a:endParaRPr lang="en-US" sz="2400" b="1" dirty="0">
                <a:ln w="1905"/>
                <a:solidFill>
                  <a:schemeClr val="bg1"/>
                </a:solidFill>
                <a:effectLst>
                  <a:innerShdw blurRad="69850" dist="43180" dir="5400000">
                    <a:srgbClr val="000000">
                      <a:alpha val="65000"/>
                    </a:srgbClr>
                  </a:innerShdw>
                </a:effectLst>
                <a:latin typeface="Corbel" pitchFamily="34" charset="0"/>
              </a:endParaRPr>
            </a:p>
          </p:txBody>
        </p:sp>
      </p:grpSp>
      <p:sp>
        <p:nvSpPr>
          <p:cNvPr id="12" name="TextBox 11"/>
          <p:cNvSpPr txBox="1"/>
          <p:nvPr/>
        </p:nvSpPr>
        <p:spPr>
          <a:xfrm>
            <a:off x="5858256" y="2879838"/>
            <a:ext cx="2789942" cy="800219"/>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2300" b="1" dirty="0">
                <a:solidFill>
                  <a:srgbClr val="0066FF"/>
                </a:solidFill>
              </a:rPr>
              <a:t>The Interlinear </a:t>
            </a:r>
            <a:br>
              <a:rPr lang="en-US" sz="2300" b="1" dirty="0">
                <a:solidFill>
                  <a:srgbClr val="0066FF"/>
                </a:solidFill>
              </a:rPr>
            </a:br>
            <a:r>
              <a:rPr lang="en-US" sz="2300" b="1" dirty="0">
                <a:solidFill>
                  <a:srgbClr val="0066FF"/>
                </a:solidFill>
              </a:rPr>
              <a:t>Scripture Analyzer</a:t>
            </a:r>
            <a:endParaRPr lang="en-US" b="1" dirty="0">
              <a:solidFill>
                <a:srgbClr val="0066FF"/>
              </a:solidFill>
            </a:endParaRPr>
          </a:p>
        </p:txBody>
      </p:sp>
      <p:pic>
        <p:nvPicPr>
          <p:cNvPr id="14" name="Picture 13"/>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bwMode="auto">
          <a:xfrm>
            <a:off x="195927" y="3868822"/>
            <a:ext cx="8715415" cy="984485"/>
          </a:xfrm>
          <a:prstGeom prst="rect">
            <a:avLst/>
          </a:prstGeom>
          <a:ln>
            <a:solidFill>
              <a:schemeClr val="tx1">
                <a:lumMod val="65000"/>
                <a:lumOff val="35000"/>
              </a:schemeClr>
            </a:solidFill>
          </a:ln>
          <a:extLst>
            <a:ext uri="{53640926-AAD7-44D8-BBD7-CCE9431645EC}">
              <a14:shadowObscured xmlns:a14="http://schemas.microsoft.com/office/drawing/2010/main"/>
            </a:ext>
          </a:extLst>
        </p:spPr>
      </p:pic>
      <p:pic>
        <p:nvPicPr>
          <p:cNvPr id="15" name="Picture 14"/>
          <p:cNvPicPr>
            <a:picLocks/>
          </p:cNvPicPr>
          <p:nvPr/>
        </p:nvPicPr>
        <p:blipFill rotWithShape="1">
          <a:blip r:embed="rId7" cstate="email">
            <a:extLst>
              <a:ext uri="{28A0092B-C50C-407E-A947-70E740481C1C}">
                <a14:useLocalDpi xmlns:a14="http://schemas.microsoft.com/office/drawing/2010/main"/>
              </a:ext>
            </a:extLst>
          </a:blip>
          <a:srcRect/>
          <a:stretch/>
        </p:blipFill>
        <p:spPr bwMode="auto">
          <a:xfrm>
            <a:off x="215036" y="5681566"/>
            <a:ext cx="8713928" cy="930105"/>
          </a:xfrm>
          <a:prstGeom prst="rect">
            <a:avLst/>
          </a:prstGeom>
          <a:ln>
            <a:solidFill>
              <a:schemeClr val="tx1">
                <a:lumMod val="65000"/>
                <a:lumOff val="35000"/>
              </a:schemeClr>
            </a:solidFill>
          </a:ln>
          <a:extLst>
            <a:ext uri="{53640926-AAD7-44D8-BBD7-CCE9431645EC}">
              <a14:shadowObscured xmlns:a14="http://schemas.microsoft.com/office/drawing/2010/main"/>
            </a:ext>
          </a:extLst>
        </p:spPr>
      </p:pic>
      <p:sp>
        <p:nvSpPr>
          <p:cNvPr id="7" name="Rectangle 6"/>
          <p:cNvSpPr/>
          <p:nvPr/>
        </p:nvSpPr>
        <p:spPr>
          <a:xfrm>
            <a:off x="5486400" y="3890901"/>
            <a:ext cx="762000" cy="935247"/>
          </a:xfrm>
          <a:prstGeom prst="rect">
            <a:avLst/>
          </a:prstGeom>
          <a:noFill/>
          <a:ln w="57150">
            <a:solidFill>
              <a:schemeClr val="accent2">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p:cNvSpPr/>
          <p:nvPr/>
        </p:nvSpPr>
        <p:spPr>
          <a:xfrm>
            <a:off x="3029712" y="5710884"/>
            <a:ext cx="627888" cy="881735"/>
          </a:xfrm>
          <a:prstGeom prst="rect">
            <a:avLst/>
          </a:prstGeom>
          <a:noFill/>
          <a:ln w="57150">
            <a:solidFill>
              <a:schemeClr val="accent2">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ounded Rectangle 7"/>
          <p:cNvSpPr/>
          <p:nvPr/>
        </p:nvSpPr>
        <p:spPr>
          <a:xfrm>
            <a:off x="1600200" y="5034856"/>
            <a:ext cx="5867400" cy="539685"/>
          </a:xfrm>
          <a:prstGeom prst="roundRect">
            <a:avLst/>
          </a:prstGeom>
          <a:solidFill>
            <a:schemeClr val="accent2">
              <a:lumMod val="60000"/>
              <a:lumOff val="40000"/>
            </a:schemeClr>
          </a:solidFill>
          <a:ln w="38100">
            <a:solidFill>
              <a:schemeClr val="accent2">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CA" sz="3600" b="1" i="1" dirty="0">
                <a:solidFill>
                  <a:srgbClr val="8C4C64"/>
                </a:solidFill>
              </a:rPr>
              <a:t>Not plural, </a:t>
            </a:r>
            <a:r>
              <a:rPr lang="en-CA" sz="3600" b="1" dirty="0">
                <a:solidFill>
                  <a:srgbClr val="0066FF"/>
                </a:solidFill>
              </a:rPr>
              <a:t>but – SINGULAR!</a:t>
            </a:r>
          </a:p>
        </p:txBody>
      </p:sp>
      <p:cxnSp>
        <p:nvCxnSpPr>
          <p:cNvPr id="11" name="Straight Arrow Connector 10"/>
          <p:cNvCxnSpPr/>
          <p:nvPr/>
        </p:nvCxnSpPr>
        <p:spPr>
          <a:xfrm flipH="1">
            <a:off x="4296658" y="2346660"/>
            <a:ext cx="979026" cy="358723"/>
          </a:xfrm>
          <a:prstGeom prst="straightConnector1">
            <a:avLst/>
          </a:prstGeom>
          <a:ln w="76200">
            <a:solidFill>
              <a:schemeClr val="accent2">
                <a:lumMod val="50000"/>
              </a:schemeClr>
            </a:solidFill>
            <a:headEnd type="diamond" w="med" len="med"/>
            <a:tailEnd type="triangle" w="med" len="med"/>
          </a:ln>
          <a:effectLst>
            <a:glow rad="63500">
              <a:srgbClr val="00B050"/>
            </a:glow>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5287258" y="958744"/>
            <a:ext cx="122942" cy="1364767"/>
          </a:xfrm>
          <a:prstGeom prst="line">
            <a:avLst/>
          </a:prstGeom>
          <a:ln w="76200">
            <a:solidFill>
              <a:schemeClr val="accent2">
                <a:lumMod val="50000"/>
              </a:schemeClr>
            </a:solidFill>
            <a:headEnd type="diamond" w="med" len="med"/>
            <a:tailEnd type="diamond" w="med" len="med"/>
          </a:ln>
          <a:effectLst>
            <a:glow rad="63500">
              <a:srgbClr val="00B050"/>
            </a:glow>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pic>
        <p:nvPicPr>
          <p:cNvPr id="27" name="Picture 2" descr="C:\Users\Rae\Desktop\Art on Desktop\white man clip art\3d white people\puzzle 4.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rot="2105807">
            <a:off x="7604738" y="4872158"/>
            <a:ext cx="1411751" cy="116261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 name="Picture 2" descr="C:\Users\Rae\Desktop\bunny trail wood plaque 400 edit.jpg"/>
          <p:cNvPicPr>
            <a:picLocks noChangeAspect="1" noChangeArrowheads="1"/>
          </p:cNvPicPr>
          <p:nvPr/>
        </p:nvPicPr>
        <p:blipFill>
          <a:blip r:embed="rId9" cstate="email">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215036" y="1317086"/>
            <a:ext cx="1600200" cy="648081"/>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rotWithShape="1">
          <a:blip r:embed="rId10" cstate="email">
            <a:extLst>
              <a:ext uri="{BEBA8EAE-BF5A-486C-A8C5-ECC9F3942E4B}">
                <a14:imgProps xmlns:a14="http://schemas.microsoft.com/office/drawing/2010/main">
                  <a14:imgLayer r:embed="rId11">
                    <a14:imgEffect>
                      <a14:colorTemperature colorTemp="7200"/>
                    </a14:imgEffect>
                    <a14:imgEffect>
                      <a14:saturation sat="33000"/>
                    </a14:imgEffect>
                  </a14:imgLayer>
                </a14:imgProps>
              </a:ext>
              <a:ext uri="{28A0092B-C50C-407E-A947-70E740481C1C}">
                <a14:useLocalDpi xmlns:a14="http://schemas.microsoft.com/office/drawing/2010/main"/>
              </a:ext>
            </a:extLst>
          </a:blip>
          <a:srcRect/>
          <a:stretch/>
        </p:blipFill>
        <p:spPr>
          <a:xfrm>
            <a:off x="87867" y="1905000"/>
            <a:ext cx="1343414" cy="1965960"/>
          </a:xfrm>
          <a:prstGeom prst="ellipse">
            <a:avLst/>
          </a:prstGeom>
          <a:ln>
            <a:noFill/>
          </a:ln>
          <a:effectLst>
            <a:softEdge rad="112500"/>
          </a:effectLst>
        </p:spPr>
      </p:pic>
      <p:sp>
        <p:nvSpPr>
          <p:cNvPr id="22" name="Sun 21"/>
          <p:cNvSpPr/>
          <p:nvPr/>
        </p:nvSpPr>
        <p:spPr>
          <a:xfrm>
            <a:off x="8643721" y="51914"/>
            <a:ext cx="410478" cy="381000"/>
          </a:xfrm>
          <a:prstGeom prst="sun">
            <a:avLst/>
          </a:prstGeom>
          <a:solidFill>
            <a:schemeClr val="accent4">
              <a:lumMod val="60000"/>
              <a:lumOff val="4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a:p>
        </p:txBody>
      </p:sp>
    </p:spTree>
    <p:extLst>
      <p:ext uri="{BB962C8B-B14F-4D97-AF65-F5344CB8AC3E}">
        <p14:creationId xmlns:p14="http://schemas.microsoft.com/office/powerpoint/2010/main" val="16088543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 calcmode="lin" valueType="num">
                                      <p:cBhvr>
                                        <p:cTn id="9" dur="1000" fill="hold"/>
                                        <p:tgtEl>
                                          <p:spTgt spid="20"/>
                                        </p:tgtEl>
                                        <p:attrNameLst>
                                          <p:attrName>style.rotation</p:attrName>
                                        </p:attrNameLst>
                                      </p:cBhvr>
                                      <p:tavLst>
                                        <p:tav tm="0">
                                          <p:val>
                                            <p:fltVal val="90"/>
                                          </p:val>
                                        </p:tav>
                                        <p:tav tm="100000">
                                          <p:val>
                                            <p:fltVal val="0"/>
                                          </p:val>
                                        </p:tav>
                                      </p:tavLst>
                                    </p:anim>
                                    <p:animEffect transition="in" filter="fade">
                                      <p:cBhvr>
                                        <p:cTn id="10" dur="1000"/>
                                        <p:tgtEl>
                                          <p:spTgt spid="20"/>
                                        </p:tgtEl>
                                      </p:cBhvr>
                                    </p:animEffect>
                                  </p:childTnLst>
                                </p:cTn>
                              </p:par>
                              <p:par>
                                <p:cTn id="11" presetID="5" presetClass="entr" presetSubtype="10" fill="hold" nodeType="withEffect">
                                  <p:stCondLst>
                                    <p:cond delay="250"/>
                                  </p:stCondLst>
                                  <p:childTnLst>
                                    <p:set>
                                      <p:cBhvr>
                                        <p:cTn id="12" dur="1" fill="hold">
                                          <p:stCondLst>
                                            <p:cond delay="0"/>
                                          </p:stCondLst>
                                        </p:cTn>
                                        <p:tgtEl>
                                          <p:spTgt spid="21"/>
                                        </p:tgtEl>
                                        <p:attrNameLst>
                                          <p:attrName>style.visibility</p:attrName>
                                        </p:attrNameLst>
                                      </p:cBhvr>
                                      <p:to>
                                        <p:strVal val="visible"/>
                                      </p:to>
                                    </p:set>
                                    <p:animEffect transition="in" filter="checkerboard(across)">
                                      <p:cBhvr>
                                        <p:cTn id="13" dur="10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1000"/>
                                        <p:tgtEl>
                                          <p:spTgt spid="5"/>
                                        </p:tgtEl>
                                      </p:cBhvr>
                                    </p:animEffect>
                                  </p:childTnLst>
                                </p:cTn>
                              </p:par>
                            </p:childTnLst>
                          </p:cTn>
                        </p:par>
                        <p:par>
                          <p:cTn id="19" fill="hold">
                            <p:stCondLst>
                              <p:cond delay="1000"/>
                            </p:stCondLst>
                            <p:childTnLst>
                              <p:par>
                                <p:cTn id="20" presetID="22" presetClass="entr" presetSubtype="1" fill="hold" nodeType="afterEffect">
                                  <p:stCondLst>
                                    <p:cond delay="1000"/>
                                  </p:stCondLst>
                                  <p:childTnLst>
                                    <p:set>
                                      <p:cBhvr>
                                        <p:cTn id="21" dur="1" fill="hold">
                                          <p:stCondLst>
                                            <p:cond delay="0"/>
                                          </p:stCondLst>
                                        </p:cTn>
                                        <p:tgtEl>
                                          <p:spTgt spid="19"/>
                                        </p:tgtEl>
                                        <p:attrNameLst>
                                          <p:attrName>style.visibility</p:attrName>
                                        </p:attrNameLst>
                                      </p:cBhvr>
                                      <p:to>
                                        <p:strVal val="visible"/>
                                      </p:to>
                                    </p:set>
                                    <p:animEffect transition="in" filter="wipe(up)">
                                      <p:cBhvr>
                                        <p:cTn id="22" dur="1500"/>
                                        <p:tgtEl>
                                          <p:spTgt spid="19"/>
                                        </p:tgtEl>
                                      </p:cBhvr>
                                    </p:animEffect>
                                  </p:childTnLst>
                                </p:cTn>
                              </p:par>
                            </p:childTnLst>
                          </p:cTn>
                        </p:par>
                        <p:par>
                          <p:cTn id="23" fill="hold">
                            <p:stCondLst>
                              <p:cond delay="3500"/>
                            </p:stCondLst>
                            <p:childTnLst>
                              <p:par>
                                <p:cTn id="24" presetID="22" presetClass="entr" presetSubtype="1"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up)">
                                      <p:cBhvr>
                                        <p:cTn id="26" dur="1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animEffect transition="in" filter="fade">
                                      <p:cBhvr>
                                        <p:cTn id="31" dur="1000"/>
                                        <p:tgtEl>
                                          <p:spTgt spid="12">
                                            <p:txEl>
                                              <p:pRg st="0" end="0"/>
                                            </p:txEl>
                                          </p:spTgt>
                                        </p:tgtEl>
                                      </p:cBhvr>
                                    </p:animEffect>
                                    <p:anim calcmode="lin" valueType="num">
                                      <p:cBhvr>
                                        <p:cTn id="32"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34" fill="hold">
                            <p:stCondLst>
                              <p:cond delay="1000"/>
                            </p:stCondLst>
                            <p:childTnLst>
                              <p:par>
                                <p:cTn id="35" presetID="6" presetClass="entr" presetSubtype="16" fill="hold" nodeType="afterEffect">
                                  <p:stCondLst>
                                    <p:cond delay="1000"/>
                                  </p:stCondLst>
                                  <p:childTnLst>
                                    <p:set>
                                      <p:cBhvr>
                                        <p:cTn id="36" dur="1" fill="hold">
                                          <p:stCondLst>
                                            <p:cond delay="0"/>
                                          </p:stCondLst>
                                        </p:cTn>
                                        <p:tgtEl>
                                          <p:spTgt spid="14"/>
                                        </p:tgtEl>
                                        <p:attrNameLst>
                                          <p:attrName>style.visibility</p:attrName>
                                        </p:attrNameLst>
                                      </p:cBhvr>
                                      <p:to>
                                        <p:strVal val="visible"/>
                                      </p:to>
                                    </p:set>
                                    <p:animEffect transition="in" filter="circle(in)">
                                      <p:cBhvr>
                                        <p:cTn id="37" dur="1000"/>
                                        <p:tgtEl>
                                          <p:spTgt spid="14"/>
                                        </p:tgtEl>
                                      </p:cBhvr>
                                    </p:animEffect>
                                  </p:childTnLst>
                                </p:cTn>
                              </p:par>
                            </p:childTnLst>
                          </p:cTn>
                        </p:par>
                        <p:par>
                          <p:cTn id="38" fill="hold">
                            <p:stCondLst>
                              <p:cond delay="3000"/>
                            </p:stCondLst>
                            <p:childTnLst>
                              <p:par>
                                <p:cTn id="39" presetID="21" presetClass="entr" presetSubtype="4" repeatCount="3000"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heel(4)">
                                      <p:cBhvr>
                                        <p:cTn id="41" dur="10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circle(in)">
                                      <p:cBhvr>
                                        <p:cTn id="46" dur="1000"/>
                                        <p:tgtEl>
                                          <p:spTgt spid="15"/>
                                        </p:tgtEl>
                                      </p:cBhvr>
                                    </p:animEffect>
                                  </p:childTnLst>
                                </p:cTn>
                              </p:par>
                            </p:childTnLst>
                          </p:cTn>
                        </p:par>
                        <p:par>
                          <p:cTn id="47" fill="hold">
                            <p:stCondLst>
                              <p:cond delay="1000"/>
                            </p:stCondLst>
                            <p:childTnLst>
                              <p:par>
                                <p:cTn id="48" presetID="21" presetClass="entr" presetSubtype="4" repeatCount="300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heel(4)">
                                      <p:cBhvr>
                                        <p:cTn id="50" dur="1000"/>
                                        <p:tgtEl>
                                          <p:spTgt spid="16"/>
                                        </p:tgtEl>
                                      </p:cBhvr>
                                    </p:animEffect>
                                  </p:childTnLst>
                                </p:cTn>
                              </p:par>
                            </p:childTnLst>
                          </p:cTn>
                        </p:par>
                        <p:par>
                          <p:cTn id="51" fill="hold">
                            <p:stCondLst>
                              <p:cond delay="4000"/>
                            </p:stCondLst>
                            <p:childTnLst>
                              <p:par>
                                <p:cTn id="52" presetID="5" presetClass="entr" presetSubtype="10" fill="hold" grpId="0" nodeType="afterEffect">
                                  <p:stCondLst>
                                    <p:cond delay="1250"/>
                                  </p:stCondLst>
                                  <p:childTnLst>
                                    <p:set>
                                      <p:cBhvr>
                                        <p:cTn id="53" dur="1" fill="hold">
                                          <p:stCondLst>
                                            <p:cond delay="0"/>
                                          </p:stCondLst>
                                        </p:cTn>
                                        <p:tgtEl>
                                          <p:spTgt spid="8"/>
                                        </p:tgtEl>
                                        <p:attrNameLst>
                                          <p:attrName>style.visibility</p:attrName>
                                        </p:attrNameLst>
                                      </p:cBhvr>
                                      <p:to>
                                        <p:strVal val="visible"/>
                                      </p:to>
                                    </p:set>
                                    <p:animEffect transition="in" filter="checkerboard(across)">
                                      <p:cBhvr>
                                        <p:cTn id="54" dur="2000"/>
                                        <p:tgtEl>
                                          <p:spTgt spid="8"/>
                                        </p:tgtEl>
                                      </p:cBhvr>
                                    </p:animEffect>
                                  </p:childTnLst>
                                </p:cTn>
                              </p:par>
                            </p:childTnLst>
                          </p:cTn>
                        </p:par>
                        <p:par>
                          <p:cTn id="55" fill="hold">
                            <p:stCondLst>
                              <p:cond delay="7250"/>
                            </p:stCondLst>
                            <p:childTnLst>
                              <p:par>
                                <p:cTn id="56" presetID="31" presetClass="entr" presetSubtype="0" fill="hold" nodeType="afterEffect">
                                  <p:stCondLst>
                                    <p:cond delay="500"/>
                                  </p:stCondLst>
                                  <p:childTnLst>
                                    <p:set>
                                      <p:cBhvr>
                                        <p:cTn id="57" dur="1" fill="hold">
                                          <p:stCondLst>
                                            <p:cond delay="0"/>
                                          </p:stCondLst>
                                        </p:cTn>
                                        <p:tgtEl>
                                          <p:spTgt spid="27"/>
                                        </p:tgtEl>
                                        <p:attrNameLst>
                                          <p:attrName>style.visibility</p:attrName>
                                        </p:attrNameLst>
                                      </p:cBhvr>
                                      <p:to>
                                        <p:strVal val="visible"/>
                                      </p:to>
                                    </p:set>
                                    <p:anim calcmode="lin" valueType="num">
                                      <p:cBhvr>
                                        <p:cTn id="58" dur="1500" fill="hold"/>
                                        <p:tgtEl>
                                          <p:spTgt spid="27"/>
                                        </p:tgtEl>
                                        <p:attrNameLst>
                                          <p:attrName>ppt_w</p:attrName>
                                        </p:attrNameLst>
                                      </p:cBhvr>
                                      <p:tavLst>
                                        <p:tav tm="0">
                                          <p:val>
                                            <p:fltVal val="0"/>
                                          </p:val>
                                        </p:tav>
                                        <p:tav tm="100000">
                                          <p:val>
                                            <p:strVal val="#ppt_w"/>
                                          </p:val>
                                        </p:tav>
                                      </p:tavLst>
                                    </p:anim>
                                    <p:anim calcmode="lin" valueType="num">
                                      <p:cBhvr>
                                        <p:cTn id="59" dur="1500" fill="hold"/>
                                        <p:tgtEl>
                                          <p:spTgt spid="27"/>
                                        </p:tgtEl>
                                        <p:attrNameLst>
                                          <p:attrName>ppt_h</p:attrName>
                                        </p:attrNameLst>
                                      </p:cBhvr>
                                      <p:tavLst>
                                        <p:tav tm="0">
                                          <p:val>
                                            <p:fltVal val="0"/>
                                          </p:val>
                                        </p:tav>
                                        <p:tav tm="100000">
                                          <p:val>
                                            <p:strVal val="#ppt_h"/>
                                          </p:val>
                                        </p:tav>
                                      </p:tavLst>
                                    </p:anim>
                                    <p:anim calcmode="lin" valueType="num">
                                      <p:cBhvr>
                                        <p:cTn id="60" dur="1500" fill="hold"/>
                                        <p:tgtEl>
                                          <p:spTgt spid="27"/>
                                        </p:tgtEl>
                                        <p:attrNameLst>
                                          <p:attrName>style.rotation</p:attrName>
                                        </p:attrNameLst>
                                      </p:cBhvr>
                                      <p:tavLst>
                                        <p:tav tm="0">
                                          <p:val>
                                            <p:fltVal val="90"/>
                                          </p:val>
                                        </p:tav>
                                        <p:tav tm="100000">
                                          <p:val>
                                            <p:fltVal val="0"/>
                                          </p:val>
                                        </p:tav>
                                      </p:tavLst>
                                    </p:anim>
                                    <p:animEffect transition="in" filter="fade">
                                      <p:cBhvr>
                                        <p:cTn id="61" dur="1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16"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Slide Number Placeholder 1"/>
          <p:cNvSpPr>
            <a:spLocks noGrp="1"/>
          </p:cNvSpPr>
          <p:nvPr>
            <p:ph type="sldNum" sz="quarter" idx="12"/>
          </p:nvPr>
        </p:nvSpPr>
        <p:spPr>
          <a:xfrm>
            <a:off x="7162800" y="6334613"/>
            <a:ext cx="1828800" cy="365125"/>
          </a:xfrm>
        </p:spPr>
        <p:txBody>
          <a:bodyPr/>
          <a:lstStyle/>
          <a:p>
            <a:fld id="{5C014052-953B-4273-8F47-BF25327D5B24}" type="slidenum">
              <a:rPr lang="en-US" smtClean="0"/>
              <a:t>27</a:t>
            </a:fld>
            <a:endParaRPr lang="en-US"/>
          </a:p>
        </p:txBody>
      </p:sp>
      <p:sp>
        <p:nvSpPr>
          <p:cNvPr id="9" name="TextBox 8"/>
          <p:cNvSpPr txBox="1"/>
          <p:nvPr/>
        </p:nvSpPr>
        <p:spPr>
          <a:xfrm>
            <a:off x="152400" y="1238071"/>
            <a:ext cx="7315200" cy="1200329"/>
          </a:xfrm>
          <a:prstGeom prst="rect">
            <a:avLst/>
          </a:prstGeom>
          <a:noFill/>
        </p:spPr>
        <p:txBody>
          <a:bodyPr wrap="square" rtlCol="0">
            <a:spAutoFit/>
            <a:scene3d>
              <a:camera prst="orthographicFront"/>
              <a:lightRig rig="threePt" dir="t"/>
            </a:scene3d>
            <a:sp3d extrusionH="57150">
              <a:bevelT w="38100" h="38100"/>
            </a:sp3d>
          </a:bodyPr>
          <a:lstStyle/>
          <a:p>
            <a:r>
              <a:rPr lang="en-US" sz="2400" b="1" dirty="0">
                <a:solidFill>
                  <a:schemeClr val="bg2">
                    <a:lumMod val="25000"/>
                  </a:schemeClr>
                </a:solidFill>
              </a:rPr>
              <a:t>#1  The </a:t>
            </a:r>
            <a:r>
              <a:rPr lang="en-US" sz="2400" b="1" dirty="0">
                <a:solidFill>
                  <a:srgbClr val="7030A0"/>
                </a:solidFill>
              </a:rPr>
              <a:t>Kohen Ha </a:t>
            </a:r>
            <a:r>
              <a:rPr lang="en-US" sz="2400" b="1" dirty="0" err="1">
                <a:solidFill>
                  <a:srgbClr val="7030A0"/>
                </a:solidFill>
              </a:rPr>
              <a:t>Gadol</a:t>
            </a:r>
            <a:r>
              <a:rPr lang="en-US" sz="2400" b="1" dirty="0">
                <a:solidFill>
                  <a:srgbClr val="7030A0"/>
                </a:solidFill>
              </a:rPr>
              <a:t> </a:t>
            </a:r>
            <a:r>
              <a:rPr lang="en-US" sz="2400" b="1" dirty="0">
                <a:solidFill>
                  <a:schemeClr val="bg2">
                    <a:lumMod val="25000"/>
                  </a:schemeClr>
                </a:solidFill>
              </a:rPr>
              <a:t>(High Priest) was the</a:t>
            </a:r>
            <a:br>
              <a:rPr lang="en-US" sz="2400" b="1" dirty="0">
                <a:solidFill>
                  <a:schemeClr val="bg2">
                    <a:lumMod val="25000"/>
                  </a:schemeClr>
                </a:solidFill>
              </a:rPr>
            </a:br>
            <a:r>
              <a:rPr lang="en-US" sz="2400" b="1" dirty="0">
                <a:solidFill>
                  <a:schemeClr val="bg2">
                    <a:lumMod val="25000"/>
                  </a:schemeClr>
                </a:solidFill>
              </a:rPr>
              <a:t>       only identity “approved and accepted” to</a:t>
            </a:r>
            <a:br>
              <a:rPr lang="en-US" sz="2400" b="1" dirty="0">
                <a:solidFill>
                  <a:schemeClr val="bg2">
                    <a:lumMod val="25000"/>
                  </a:schemeClr>
                </a:solidFill>
              </a:rPr>
            </a:br>
            <a:r>
              <a:rPr lang="en-US" sz="2400" b="1" dirty="0">
                <a:solidFill>
                  <a:schemeClr val="bg2">
                    <a:lumMod val="25000"/>
                  </a:schemeClr>
                </a:solidFill>
              </a:rPr>
              <a:t>       present </a:t>
            </a:r>
            <a:r>
              <a:rPr lang="en-US" sz="2400" b="1" u="sng" dirty="0">
                <a:solidFill>
                  <a:schemeClr val="bg2">
                    <a:lumMod val="25000"/>
                  </a:schemeClr>
                </a:solidFill>
              </a:rPr>
              <a:t>the</a:t>
            </a:r>
            <a:r>
              <a:rPr lang="en-US" sz="2400" b="1" dirty="0">
                <a:solidFill>
                  <a:schemeClr val="bg2">
                    <a:lumMod val="25000"/>
                  </a:schemeClr>
                </a:solidFill>
              </a:rPr>
              <a:t> (</a:t>
            </a:r>
            <a:r>
              <a:rPr lang="en-US" sz="2400" b="1" dirty="0">
                <a:solidFill>
                  <a:srgbClr val="FF0000"/>
                </a:solidFill>
              </a:rPr>
              <a:t>singular</a:t>
            </a:r>
            <a:r>
              <a:rPr lang="en-US" sz="2400" b="1" dirty="0">
                <a:solidFill>
                  <a:schemeClr val="bg2">
                    <a:lumMod val="25000"/>
                  </a:schemeClr>
                </a:solidFill>
              </a:rPr>
              <a:t>) Wave Sheaf before </a:t>
            </a:r>
            <a:r>
              <a:rPr lang="en-US" sz="2400" b="1" dirty="0">
                <a:solidFill>
                  <a:srgbClr val="0066FF"/>
                </a:solidFill>
              </a:rPr>
              <a:t>Yahuah.</a:t>
            </a:r>
          </a:p>
        </p:txBody>
      </p:sp>
      <p:sp>
        <p:nvSpPr>
          <p:cNvPr id="10" name="Title 1"/>
          <p:cNvSpPr txBox="1">
            <a:spLocks/>
          </p:cNvSpPr>
          <p:nvPr/>
        </p:nvSpPr>
        <p:spPr>
          <a:xfrm>
            <a:off x="-304800" y="228600"/>
            <a:ext cx="7821161" cy="7620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a:ln w="11430"/>
                <a:solidFill>
                  <a:srgbClr val="8C4C64"/>
                </a:solidFill>
                <a:effectLst>
                  <a:outerShdw blurRad="76200" dist="50800" dir="5400000" algn="tl" rotWithShape="0">
                    <a:srgbClr val="000000">
                      <a:alpha val="65000"/>
                    </a:srgbClr>
                  </a:outerShdw>
                </a:effectLst>
              </a:rPr>
              <a:t>Some Qodesh Intricacies</a:t>
            </a:r>
            <a:endParaRPr lang="en-US" sz="1800" spc="50" dirty="0">
              <a:ln w="11430"/>
              <a:solidFill>
                <a:srgbClr val="00B0F0"/>
              </a:solidFill>
              <a:effectLst>
                <a:outerShdw blurRad="76200" dist="50800" dir="5400000" algn="tl" rotWithShape="0">
                  <a:srgbClr val="000000">
                    <a:alpha val="65000"/>
                  </a:srgbClr>
                </a:outerShdw>
              </a:effectLst>
            </a:endParaRPr>
          </a:p>
        </p:txBody>
      </p:sp>
      <p:sp>
        <p:nvSpPr>
          <p:cNvPr id="11" name="TextBox 10"/>
          <p:cNvSpPr txBox="1"/>
          <p:nvPr/>
        </p:nvSpPr>
        <p:spPr>
          <a:xfrm>
            <a:off x="243840" y="2626058"/>
            <a:ext cx="6385560" cy="1200329"/>
          </a:xfrm>
          <a:prstGeom prst="rect">
            <a:avLst/>
          </a:prstGeom>
          <a:noFill/>
        </p:spPr>
        <p:txBody>
          <a:bodyPr wrap="square" rtlCol="0">
            <a:spAutoFit/>
            <a:scene3d>
              <a:camera prst="orthographicFront"/>
              <a:lightRig rig="threePt" dir="t"/>
            </a:scene3d>
            <a:sp3d extrusionH="57150">
              <a:bevelT w="38100" h="38100"/>
            </a:sp3d>
          </a:bodyPr>
          <a:lstStyle/>
          <a:p>
            <a:r>
              <a:rPr lang="en-US" sz="2400" b="1" dirty="0">
                <a:solidFill>
                  <a:schemeClr val="bg2">
                    <a:lumMod val="25000"/>
                  </a:schemeClr>
                </a:solidFill>
              </a:rPr>
              <a:t>#2  </a:t>
            </a:r>
            <a:r>
              <a:rPr lang="en-US" sz="2400" b="1" dirty="0">
                <a:solidFill>
                  <a:srgbClr val="2D1EF2"/>
                </a:solidFill>
              </a:rPr>
              <a:t>Yahusha, </a:t>
            </a:r>
            <a:r>
              <a:rPr lang="en-US" sz="2400" b="1" dirty="0">
                <a:solidFill>
                  <a:schemeClr val="bg2">
                    <a:lumMod val="25000"/>
                  </a:schemeClr>
                </a:solidFill>
              </a:rPr>
              <a:t>as the</a:t>
            </a:r>
            <a:r>
              <a:rPr lang="en-US" sz="2400" b="1" dirty="0">
                <a:solidFill>
                  <a:srgbClr val="2D1EF2"/>
                </a:solidFill>
              </a:rPr>
              <a:t> </a:t>
            </a:r>
            <a:r>
              <a:rPr lang="en-US" sz="2400" b="1" dirty="0">
                <a:solidFill>
                  <a:srgbClr val="7030A0"/>
                </a:solidFill>
              </a:rPr>
              <a:t>Kohen Ha </a:t>
            </a:r>
            <a:r>
              <a:rPr lang="en-US" sz="2400" b="1" dirty="0" err="1">
                <a:solidFill>
                  <a:srgbClr val="7030A0"/>
                </a:solidFill>
              </a:rPr>
              <a:t>Gadol</a:t>
            </a:r>
            <a:r>
              <a:rPr lang="en-US" sz="2400" b="1" dirty="0">
                <a:solidFill>
                  <a:srgbClr val="7030A0"/>
                </a:solidFill>
              </a:rPr>
              <a:t>, </a:t>
            </a:r>
            <a:r>
              <a:rPr lang="en-US" sz="2400" b="1" dirty="0">
                <a:solidFill>
                  <a:schemeClr val="bg2">
                    <a:lumMod val="25000"/>
                  </a:schemeClr>
                </a:solidFill>
              </a:rPr>
              <a:t>presented </a:t>
            </a:r>
            <a:br>
              <a:rPr lang="en-US" sz="2400" b="1" dirty="0">
                <a:solidFill>
                  <a:schemeClr val="bg2">
                    <a:lumMod val="25000"/>
                  </a:schemeClr>
                </a:solidFill>
              </a:rPr>
            </a:br>
            <a:r>
              <a:rPr lang="en-US" sz="2400" b="1" dirty="0">
                <a:solidFill>
                  <a:schemeClr val="bg2">
                    <a:lumMod val="25000"/>
                  </a:schemeClr>
                </a:solidFill>
              </a:rPr>
              <a:t>       </a:t>
            </a:r>
            <a:r>
              <a:rPr lang="en-US" sz="2400" b="1" u="sng" dirty="0">
                <a:solidFill>
                  <a:schemeClr val="bg2">
                    <a:lumMod val="25000"/>
                  </a:schemeClr>
                </a:solidFill>
              </a:rPr>
              <a:t>the</a:t>
            </a:r>
            <a:r>
              <a:rPr lang="en-US" sz="2400" b="1" dirty="0">
                <a:solidFill>
                  <a:schemeClr val="bg2">
                    <a:lumMod val="25000"/>
                  </a:schemeClr>
                </a:solidFill>
              </a:rPr>
              <a:t> Wave Sheaf before </a:t>
            </a:r>
            <a:r>
              <a:rPr lang="en-US" sz="2400" b="1" dirty="0">
                <a:solidFill>
                  <a:srgbClr val="0066FF"/>
                </a:solidFill>
              </a:rPr>
              <a:t>Yahuah</a:t>
            </a:r>
            <a:r>
              <a:rPr lang="en-US" sz="2400" b="1" dirty="0">
                <a:solidFill>
                  <a:schemeClr val="bg2">
                    <a:lumMod val="25000"/>
                  </a:schemeClr>
                </a:solidFill>
              </a:rPr>
              <a:t> according </a:t>
            </a:r>
            <a:br>
              <a:rPr lang="en-US" sz="2400" b="1" dirty="0">
                <a:solidFill>
                  <a:schemeClr val="bg2">
                    <a:lumMod val="25000"/>
                  </a:schemeClr>
                </a:solidFill>
              </a:rPr>
            </a:br>
            <a:r>
              <a:rPr lang="en-US" sz="2400" b="1" dirty="0">
                <a:solidFill>
                  <a:schemeClr val="bg2">
                    <a:lumMod val="25000"/>
                  </a:schemeClr>
                </a:solidFill>
              </a:rPr>
              <a:t>       to Lev 23:10, 11. </a:t>
            </a:r>
          </a:p>
        </p:txBody>
      </p:sp>
      <p:sp>
        <p:nvSpPr>
          <p:cNvPr id="12" name="TextBox 11"/>
          <p:cNvSpPr txBox="1"/>
          <p:nvPr/>
        </p:nvSpPr>
        <p:spPr>
          <a:xfrm>
            <a:off x="198120" y="4050135"/>
            <a:ext cx="8001000" cy="461665"/>
          </a:xfrm>
          <a:prstGeom prst="rect">
            <a:avLst/>
          </a:prstGeom>
          <a:noFill/>
        </p:spPr>
        <p:txBody>
          <a:bodyPr wrap="square" rtlCol="0">
            <a:spAutoFit/>
            <a:scene3d>
              <a:camera prst="orthographicFront"/>
              <a:lightRig rig="threePt" dir="t"/>
            </a:scene3d>
            <a:sp3d extrusionH="57150">
              <a:bevelT w="38100" h="38100"/>
            </a:sp3d>
          </a:bodyPr>
          <a:lstStyle/>
          <a:p>
            <a:r>
              <a:rPr lang="en-US" sz="2400" b="1" dirty="0">
                <a:solidFill>
                  <a:schemeClr val="bg2">
                    <a:lumMod val="25000"/>
                  </a:schemeClr>
                </a:solidFill>
              </a:rPr>
              <a:t>#3  </a:t>
            </a:r>
            <a:r>
              <a:rPr lang="en-US" sz="2400" b="1" dirty="0">
                <a:solidFill>
                  <a:srgbClr val="2D1EF2"/>
                </a:solidFill>
              </a:rPr>
              <a:t>Yahusha, </a:t>
            </a:r>
            <a:r>
              <a:rPr lang="en-US" sz="2400" b="1" dirty="0">
                <a:solidFill>
                  <a:schemeClr val="bg2">
                    <a:lumMod val="25000"/>
                  </a:schemeClr>
                </a:solidFill>
              </a:rPr>
              <a:t>first presented </a:t>
            </a:r>
            <a:r>
              <a:rPr lang="en-US" sz="2400" b="1" u="sng" dirty="0">
                <a:solidFill>
                  <a:schemeClr val="bg2">
                    <a:lumMod val="25000"/>
                  </a:schemeClr>
                </a:solidFill>
                <a:effectLst>
                  <a:glow rad="88900">
                    <a:srgbClr val="FFFF00"/>
                  </a:glow>
                </a:effectLst>
              </a:rPr>
              <a:t>Himself</a:t>
            </a:r>
            <a:r>
              <a:rPr lang="en-US" sz="2400" b="1" dirty="0">
                <a:solidFill>
                  <a:schemeClr val="bg2">
                    <a:lumMod val="25000"/>
                  </a:schemeClr>
                </a:solidFill>
                <a:effectLst>
                  <a:glow rad="88900">
                    <a:srgbClr val="FFFF00"/>
                  </a:glow>
                </a:effectLst>
              </a:rPr>
              <a:t> as </a:t>
            </a:r>
            <a:r>
              <a:rPr lang="en-US" sz="2400" b="1" u="sng" dirty="0">
                <a:solidFill>
                  <a:schemeClr val="bg2">
                    <a:lumMod val="25000"/>
                  </a:schemeClr>
                </a:solidFill>
                <a:effectLst>
                  <a:glow rad="88900">
                    <a:srgbClr val="FFFF00"/>
                  </a:glow>
                </a:effectLst>
              </a:rPr>
              <a:t>THE</a:t>
            </a:r>
            <a:r>
              <a:rPr lang="en-US" sz="2400" b="1" dirty="0">
                <a:solidFill>
                  <a:schemeClr val="bg2">
                    <a:lumMod val="25000"/>
                  </a:schemeClr>
                </a:solidFill>
                <a:effectLst>
                  <a:glow rad="88900">
                    <a:srgbClr val="FFFF00"/>
                  </a:glow>
                </a:effectLst>
              </a:rPr>
              <a:t> Wave Sheaf.</a:t>
            </a:r>
          </a:p>
        </p:txBody>
      </p:sp>
      <p:sp>
        <p:nvSpPr>
          <p:cNvPr id="13" name="TextBox 12"/>
          <p:cNvSpPr txBox="1"/>
          <p:nvPr/>
        </p:nvSpPr>
        <p:spPr>
          <a:xfrm>
            <a:off x="152400" y="4722369"/>
            <a:ext cx="8972309" cy="2062103"/>
          </a:xfrm>
          <a:prstGeom prst="rect">
            <a:avLst/>
          </a:prstGeom>
          <a:noFill/>
        </p:spPr>
        <p:txBody>
          <a:bodyPr wrap="square" rtlCol="0">
            <a:spAutoFit/>
            <a:scene3d>
              <a:camera prst="orthographicFront"/>
              <a:lightRig rig="threePt" dir="t"/>
            </a:scene3d>
            <a:sp3d extrusionH="57150">
              <a:bevelT w="38100" h="38100"/>
            </a:sp3d>
          </a:bodyPr>
          <a:lstStyle/>
          <a:p>
            <a:r>
              <a:rPr lang="en-US" sz="2400" b="1" dirty="0">
                <a:solidFill>
                  <a:schemeClr val="bg2">
                    <a:lumMod val="25000"/>
                  </a:schemeClr>
                </a:solidFill>
              </a:rPr>
              <a:t>#4  </a:t>
            </a:r>
            <a:r>
              <a:rPr lang="en-US" sz="2400" b="1" dirty="0">
                <a:solidFill>
                  <a:srgbClr val="2D1EF2"/>
                </a:solidFill>
              </a:rPr>
              <a:t>Yahusha’s </a:t>
            </a:r>
            <a:r>
              <a:rPr lang="en-US" sz="2400" b="1" dirty="0">
                <a:solidFill>
                  <a:schemeClr val="bg2">
                    <a:lumMod val="25000"/>
                  </a:schemeClr>
                </a:solidFill>
              </a:rPr>
              <a:t>presentation </a:t>
            </a:r>
            <a:r>
              <a:rPr lang="en-US" sz="2400" b="1" dirty="0">
                <a:solidFill>
                  <a:srgbClr val="2D1EF2"/>
                </a:solidFill>
                <a:effectLst>
                  <a:glow rad="127000">
                    <a:srgbClr val="99FFCC"/>
                  </a:glow>
                </a:effectLst>
              </a:rPr>
              <a:t>CONSISTED OF </a:t>
            </a:r>
            <a:r>
              <a:rPr lang="en-US" sz="2400" b="1" u="sng" dirty="0">
                <a:solidFill>
                  <a:srgbClr val="2D1EF2"/>
                </a:solidFill>
                <a:effectLst>
                  <a:glow rad="127000">
                    <a:srgbClr val="99FFCC"/>
                  </a:glow>
                </a:effectLst>
              </a:rPr>
              <a:t>THE</a:t>
            </a:r>
            <a:r>
              <a:rPr lang="en-US" sz="2400" b="1" dirty="0">
                <a:solidFill>
                  <a:srgbClr val="2D1EF2"/>
                </a:solidFill>
                <a:effectLst>
                  <a:glow rad="127000">
                    <a:srgbClr val="99FFCC"/>
                  </a:glow>
                </a:effectLst>
              </a:rPr>
              <a:t> </a:t>
            </a:r>
            <a:r>
              <a:rPr lang="en-US" sz="2400" b="1" u="sng" dirty="0">
                <a:solidFill>
                  <a:srgbClr val="2D1EF2"/>
                </a:solidFill>
                <a:effectLst>
                  <a:glow rad="127000">
                    <a:srgbClr val="99FFCC"/>
                  </a:glow>
                </a:effectLst>
              </a:rPr>
              <a:t>FIRST-CUTTING</a:t>
            </a:r>
            <a:r>
              <a:rPr lang="en-US" sz="2400" b="1" dirty="0">
                <a:solidFill>
                  <a:srgbClr val="2D1EF2"/>
                </a:solidFill>
                <a:effectLst>
                  <a:glow rad="127000">
                    <a:srgbClr val="99FFCC"/>
                  </a:glow>
                </a:effectLst>
              </a:rPr>
              <a:t> </a:t>
            </a:r>
            <a:br>
              <a:rPr lang="en-US" sz="2400" b="1" dirty="0">
                <a:solidFill>
                  <a:srgbClr val="2D1EF2"/>
                </a:solidFill>
                <a:effectLst>
                  <a:glow rad="127000">
                    <a:srgbClr val="99FFCC"/>
                  </a:glow>
                </a:effectLst>
              </a:rPr>
            </a:br>
            <a:r>
              <a:rPr lang="en-US" sz="2400" b="1" dirty="0">
                <a:solidFill>
                  <a:srgbClr val="2D1EF2"/>
                </a:solidFill>
                <a:effectLst>
                  <a:glow rad="127000">
                    <a:srgbClr val="99FFCC"/>
                  </a:glow>
                </a:effectLst>
              </a:rPr>
              <a:t>       of Himself </a:t>
            </a:r>
            <a:r>
              <a:rPr lang="en-US" sz="2000" b="1" dirty="0">
                <a:solidFill>
                  <a:srgbClr val="2D1EF2"/>
                </a:solidFill>
                <a:effectLst>
                  <a:glow rad="127000">
                    <a:srgbClr val="99FFCC"/>
                  </a:glow>
                </a:effectLst>
              </a:rPr>
              <a:t>(</a:t>
            </a:r>
            <a:r>
              <a:rPr lang="en-US" sz="2000" b="1" u="sng" dirty="0">
                <a:solidFill>
                  <a:srgbClr val="2D1EF2"/>
                </a:solidFill>
                <a:effectLst>
                  <a:glow rad="127000">
                    <a:srgbClr val="99FFCC"/>
                  </a:glow>
                </a:effectLst>
              </a:rPr>
              <a:t>the</a:t>
            </a:r>
            <a:r>
              <a:rPr lang="en-US" sz="2000" b="1" dirty="0">
                <a:solidFill>
                  <a:srgbClr val="2D1EF2"/>
                </a:solidFill>
                <a:effectLst>
                  <a:glow rad="127000">
                    <a:srgbClr val="99FFCC"/>
                  </a:glow>
                </a:effectLst>
              </a:rPr>
              <a:t> – “First-Fruit”)</a:t>
            </a:r>
            <a:r>
              <a:rPr lang="en-US" sz="2000" b="1" dirty="0">
                <a:solidFill>
                  <a:schemeClr val="bg2">
                    <a:lumMod val="25000"/>
                  </a:schemeClr>
                </a:solidFill>
                <a:effectLst>
                  <a:glow rad="127000">
                    <a:srgbClr val="99FFCC"/>
                  </a:glow>
                </a:effectLst>
              </a:rPr>
              <a:t> </a:t>
            </a:r>
            <a:r>
              <a:rPr lang="en-US" sz="2400" b="1" dirty="0">
                <a:solidFill>
                  <a:schemeClr val="bg2">
                    <a:lumMod val="25000"/>
                  </a:schemeClr>
                </a:solidFill>
              </a:rPr>
              <a:t>and His victory/power over death</a:t>
            </a:r>
            <a:br>
              <a:rPr lang="en-US" sz="2400" b="1" dirty="0">
                <a:solidFill>
                  <a:schemeClr val="bg2">
                    <a:lumMod val="25000"/>
                  </a:schemeClr>
                </a:solidFill>
              </a:rPr>
            </a:br>
            <a:r>
              <a:rPr lang="en-US" sz="2400" b="1" dirty="0">
                <a:solidFill>
                  <a:schemeClr val="bg2">
                    <a:lumMod val="25000"/>
                  </a:schemeClr>
                </a:solidFill>
              </a:rPr>
              <a:t>      </a:t>
            </a:r>
            <a:r>
              <a:rPr lang="en-US" sz="2400" b="1" dirty="0">
                <a:effectLst>
                  <a:glow rad="127000">
                    <a:srgbClr val="99FFCC"/>
                  </a:glow>
                </a:effectLst>
              </a:rPr>
              <a:t>{Lev 23:10</a:t>
            </a:r>
            <a:r>
              <a:rPr lang="en-US" sz="2400" dirty="0">
                <a:effectLst>
                  <a:glow rad="127000">
                    <a:srgbClr val="99FFCC"/>
                  </a:glow>
                </a:effectLst>
              </a:rPr>
              <a:t>}</a:t>
            </a:r>
            <a:r>
              <a:rPr lang="en-US" dirty="0">
                <a:effectLst>
                  <a:glow rad="127000">
                    <a:srgbClr val="99FFCC"/>
                  </a:glow>
                </a:effectLst>
              </a:rPr>
              <a:t>.</a:t>
            </a:r>
            <a:r>
              <a:rPr lang="en-US" sz="2400" b="1" dirty="0">
                <a:solidFill>
                  <a:schemeClr val="bg2">
                    <a:lumMod val="25000"/>
                  </a:schemeClr>
                </a:solidFill>
              </a:rPr>
              <a:t> </a:t>
            </a:r>
            <a:r>
              <a:rPr lang="en-US" sz="1600" b="1" dirty="0">
                <a:solidFill>
                  <a:srgbClr val="2D1EF2"/>
                </a:solidFill>
              </a:rPr>
              <a:t>Yahusha</a:t>
            </a:r>
            <a:r>
              <a:rPr lang="en-US" sz="1600" b="1" dirty="0">
                <a:solidFill>
                  <a:schemeClr val="bg2">
                    <a:lumMod val="25000"/>
                  </a:schemeClr>
                </a:solidFill>
              </a:rPr>
              <a:t> has the power to lay down His life and take it up again (John 10:17-18).</a:t>
            </a:r>
            <a:r>
              <a:rPr lang="en-US" sz="2400" b="1" dirty="0">
                <a:solidFill>
                  <a:schemeClr val="bg2">
                    <a:lumMod val="25000"/>
                  </a:schemeClr>
                </a:solidFill>
              </a:rPr>
              <a:t/>
            </a:r>
            <a:br>
              <a:rPr lang="en-US" sz="2400" b="1" dirty="0">
                <a:solidFill>
                  <a:schemeClr val="bg2">
                    <a:lumMod val="25000"/>
                  </a:schemeClr>
                </a:solidFill>
              </a:rPr>
            </a:br>
            <a:r>
              <a:rPr lang="en-US" sz="800" b="1" dirty="0">
                <a:solidFill>
                  <a:schemeClr val="bg2">
                    <a:lumMod val="25000"/>
                  </a:schemeClr>
                </a:solidFill>
              </a:rPr>
              <a:t/>
            </a:r>
            <a:br>
              <a:rPr lang="en-US" sz="800" b="1" dirty="0">
                <a:solidFill>
                  <a:schemeClr val="bg2">
                    <a:lumMod val="25000"/>
                  </a:schemeClr>
                </a:solidFill>
              </a:rPr>
            </a:br>
            <a:r>
              <a:rPr lang="en-US" sz="2400" b="1" dirty="0">
                <a:solidFill>
                  <a:schemeClr val="bg2">
                    <a:lumMod val="25000"/>
                  </a:schemeClr>
                </a:solidFill>
              </a:rPr>
              <a:t>Note:  </a:t>
            </a:r>
            <a:r>
              <a:rPr lang="en-US" sz="2400" b="1" u="sng" dirty="0">
                <a:solidFill>
                  <a:srgbClr val="9933FF"/>
                </a:solidFill>
              </a:rPr>
              <a:t>Hebraicall</a:t>
            </a:r>
            <a:r>
              <a:rPr lang="en-US" sz="2400" b="1" dirty="0">
                <a:solidFill>
                  <a:srgbClr val="9933FF"/>
                </a:solidFill>
              </a:rPr>
              <a:t>y</a:t>
            </a:r>
            <a:r>
              <a:rPr lang="en-US" sz="2400" b="1" dirty="0">
                <a:solidFill>
                  <a:schemeClr val="bg2">
                    <a:lumMod val="25000"/>
                  </a:schemeClr>
                </a:solidFill>
              </a:rPr>
              <a:t> the word “fruit” is not seen in Leviticus 23 as Wave Sheaf.		(Next:  Two applications to be examined.)</a:t>
            </a:r>
          </a:p>
        </p:txBody>
      </p:sp>
      <p:pic>
        <p:nvPicPr>
          <p:cNvPr id="15" name="Picture 14"/>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0" b="100000" l="0" r="99833"/>
                    </a14:imgEffect>
                  </a14:imgLayer>
                </a14:imgProps>
              </a:ext>
              <a:ext uri="{28A0092B-C50C-407E-A947-70E740481C1C}">
                <a14:useLocalDpi xmlns:a14="http://schemas.microsoft.com/office/drawing/2010/main"/>
              </a:ext>
            </a:extLst>
          </a:blip>
          <a:srcRect/>
          <a:stretch/>
        </p:blipFill>
        <p:spPr>
          <a:xfrm>
            <a:off x="6552983" y="381000"/>
            <a:ext cx="2571726" cy="3686139"/>
          </a:xfrm>
          <a:prstGeom prst="rect">
            <a:avLst/>
          </a:prstGeom>
          <a:ln>
            <a:noFill/>
          </a:ln>
          <a:effectLst>
            <a:glow rad="12700">
              <a:schemeClr val="accent1">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2" name="Rectangle 1"/>
          <p:cNvSpPr/>
          <p:nvPr/>
        </p:nvSpPr>
        <p:spPr>
          <a:xfrm>
            <a:off x="-4591291" y="2875858"/>
            <a:ext cx="4572000" cy="2862322"/>
          </a:xfrm>
          <a:prstGeom prst="rect">
            <a:avLst/>
          </a:prstGeom>
          <a:solidFill>
            <a:schemeClr val="accent2">
              <a:lumMod val="20000"/>
              <a:lumOff val="80000"/>
            </a:schemeClr>
          </a:solidFill>
        </p:spPr>
        <p:txBody>
          <a:bodyPr>
            <a:spAutoFit/>
          </a:bodyPr>
          <a:lstStyle/>
          <a:p>
            <a:r>
              <a:rPr lang="en-US" dirty="0"/>
              <a:t>I still think this is an important point to be made. As the K/H/G Yahusha could only WAVE THE SHEAF that was GIVEN to Him.  Lev 23:10.  It was the first cutting and says nothing about fruit!  Yahusha by set pattern and statute, could only wave the sheaf.  What that sheaf consisted of is another matter. Conrad wants to eliminate this statute step fulfillment and go right to the First Fruit.  Not so.  Not by the statute pattern!</a:t>
            </a:r>
          </a:p>
        </p:txBody>
      </p:sp>
      <p:sp>
        <p:nvSpPr>
          <p:cNvPr id="14" name="Sun 13"/>
          <p:cNvSpPr/>
          <p:nvPr/>
        </p:nvSpPr>
        <p:spPr>
          <a:xfrm>
            <a:off x="8641422" y="76200"/>
            <a:ext cx="410478" cy="381000"/>
          </a:xfrm>
          <a:prstGeom prst="sun">
            <a:avLst/>
          </a:prstGeom>
          <a:solidFill>
            <a:schemeClr val="accent4">
              <a:lumMod val="60000"/>
              <a:lumOff val="4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a:p>
        </p:txBody>
      </p:sp>
    </p:spTree>
    <p:extLst>
      <p:ext uri="{BB962C8B-B14F-4D97-AF65-F5344CB8AC3E}">
        <p14:creationId xmlns:p14="http://schemas.microsoft.com/office/powerpoint/2010/main" val="13764772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103" name="Picture 7" descr="C:\Users\Rae\Desktop\2 priests &amp; ark.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04017" y="4842714"/>
            <a:ext cx="2382248" cy="178668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22" name="Slide Number Placeholder 1"/>
          <p:cNvSpPr>
            <a:spLocks noGrp="1"/>
          </p:cNvSpPr>
          <p:nvPr>
            <p:ph type="sldNum" sz="quarter" idx="12"/>
          </p:nvPr>
        </p:nvSpPr>
        <p:spPr>
          <a:xfrm>
            <a:off x="7162800" y="6334613"/>
            <a:ext cx="1828800" cy="365125"/>
          </a:xfrm>
        </p:spPr>
        <p:txBody>
          <a:bodyPr>
            <a:scene3d>
              <a:camera prst="orthographicFront"/>
              <a:lightRig rig="threePt" dir="t"/>
            </a:scene3d>
            <a:sp3d extrusionH="57150">
              <a:bevelT w="82550" h="38100" prst="coolSlant"/>
            </a:sp3d>
          </a:bodyPr>
          <a:lstStyle/>
          <a:p>
            <a:fld id="{5C014052-953B-4273-8F47-BF25327D5B24}" type="slidenum">
              <a:rPr lang="en-US" smtClean="0"/>
              <a:t>28</a:t>
            </a:fld>
            <a:endParaRPr lang="en-US"/>
          </a:p>
        </p:txBody>
      </p:sp>
      <p:sp>
        <p:nvSpPr>
          <p:cNvPr id="24" name="Title 1"/>
          <p:cNvSpPr txBox="1">
            <a:spLocks/>
          </p:cNvSpPr>
          <p:nvPr/>
        </p:nvSpPr>
        <p:spPr>
          <a:xfrm>
            <a:off x="-2606" y="103987"/>
            <a:ext cx="8994206" cy="781700"/>
          </a:xfrm>
          <a:prstGeom prst="rect">
            <a:avLst/>
          </a:prstGeom>
        </p:spPr>
        <p:txBody>
          <a:bodyPr>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a:ln w="11430"/>
                <a:solidFill>
                  <a:srgbClr val="FF3399"/>
                </a:solidFill>
                <a:effectLst>
                  <a:outerShdw blurRad="76200" dist="50800" dir="5400000" algn="tl" rotWithShape="0">
                    <a:srgbClr val="000000">
                      <a:alpha val="65000"/>
                    </a:srgbClr>
                  </a:outerShdw>
                </a:effectLst>
              </a:rPr>
              <a:t>EH TZEM!  </a:t>
            </a:r>
            <a:r>
              <a:rPr lang="en-US" sz="3600" spc="50" dirty="0">
                <a:ln w="11430"/>
                <a:solidFill>
                  <a:srgbClr val="8C4C64"/>
                </a:solidFill>
                <a:effectLst>
                  <a:outerShdw blurRad="76200" dist="50800" dir="5400000" algn="tl" rotWithShape="0">
                    <a:srgbClr val="000000">
                      <a:alpha val="65000"/>
                    </a:srgbClr>
                  </a:outerShdw>
                </a:effectLst>
              </a:rPr>
              <a:t>Salvation’s Skeletal Structure!</a:t>
            </a:r>
            <a:endParaRPr lang="en-US" sz="3600" spc="50" dirty="0">
              <a:ln w="11430"/>
              <a:solidFill>
                <a:srgbClr val="00B0F0"/>
              </a:solidFill>
              <a:effectLst>
                <a:outerShdw blurRad="76200" dist="50800" dir="5400000" algn="tl" rotWithShape="0">
                  <a:srgbClr val="000000">
                    <a:alpha val="65000"/>
                  </a:srgbClr>
                </a:outerShdw>
              </a:effectLst>
            </a:endParaRPr>
          </a:p>
        </p:txBody>
      </p:sp>
      <p:sp>
        <p:nvSpPr>
          <p:cNvPr id="25" name="TextBox 24"/>
          <p:cNvSpPr txBox="1"/>
          <p:nvPr/>
        </p:nvSpPr>
        <p:spPr>
          <a:xfrm>
            <a:off x="4801859" y="2170093"/>
            <a:ext cx="2970326" cy="954107"/>
          </a:xfrm>
          <a:prstGeom prst="rect">
            <a:avLst/>
          </a:prstGeom>
          <a:noFill/>
        </p:spPr>
        <p:txBody>
          <a:bodyPr wrap="square" rtlCol="0">
            <a:spAutoFit/>
            <a:scene3d>
              <a:camera prst="orthographicFront"/>
              <a:lightRig rig="threePt" dir="t"/>
            </a:scene3d>
            <a:sp3d extrusionH="57150">
              <a:bevelT w="82550" h="38100" prst="coolSlant"/>
            </a:sp3d>
          </a:bodyPr>
          <a:lstStyle/>
          <a:p>
            <a:pPr algn="ctr"/>
            <a:r>
              <a:rPr lang="en-US" sz="2800" b="1" dirty="0">
                <a:solidFill>
                  <a:schemeClr val="bg2">
                    <a:lumMod val="25000"/>
                  </a:schemeClr>
                </a:solidFill>
                <a:effectLst>
                  <a:glow rad="127000">
                    <a:srgbClr val="99FFCC"/>
                  </a:glow>
                </a:effectLst>
              </a:rPr>
              <a:t>#2  </a:t>
            </a:r>
            <a:r>
              <a:rPr lang="en-US" sz="2800" b="1" dirty="0">
                <a:solidFill>
                  <a:srgbClr val="0066FF"/>
                </a:solidFill>
                <a:effectLst>
                  <a:glow rad="127000">
                    <a:srgbClr val="99FFCC"/>
                  </a:glow>
                </a:effectLst>
              </a:rPr>
              <a:t>Yahusha</a:t>
            </a:r>
            <a:r>
              <a:rPr lang="en-US" sz="2800" b="1" dirty="0">
                <a:solidFill>
                  <a:schemeClr val="bg2">
                    <a:lumMod val="25000"/>
                  </a:schemeClr>
                </a:solidFill>
              </a:rPr>
              <a:t> – </a:t>
            </a:r>
            <a:br>
              <a:rPr lang="en-US" sz="2800" b="1" dirty="0">
                <a:solidFill>
                  <a:schemeClr val="bg2">
                    <a:lumMod val="25000"/>
                  </a:schemeClr>
                </a:solidFill>
              </a:rPr>
            </a:br>
            <a:r>
              <a:rPr lang="en-US" sz="2800" b="1" u="sng" dirty="0">
                <a:solidFill>
                  <a:srgbClr val="0066FF"/>
                </a:solidFill>
              </a:rPr>
              <a:t>THE</a:t>
            </a:r>
            <a:r>
              <a:rPr lang="en-US" sz="2800" b="1" dirty="0">
                <a:solidFill>
                  <a:schemeClr val="bg2">
                    <a:lumMod val="25000"/>
                  </a:schemeClr>
                </a:solidFill>
              </a:rPr>
              <a:t> Wave Sheaf</a:t>
            </a:r>
          </a:p>
        </p:txBody>
      </p:sp>
      <p:sp>
        <p:nvSpPr>
          <p:cNvPr id="26" name="TextBox 25"/>
          <p:cNvSpPr txBox="1"/>
          <p:nvPr/>
        </p:nvSpPr>
        <p:spPr>
          <a:xfrm>
            <a:off x="141830" y="2170093"/>
            <a:ext cx="3058570" cy="954107"/>
          </a:xfrm>
          <a:prstGeom prst="rect">
            <a:avLst/>
          </a:prstGeom>
          <a:noFill/>
        </p:spPr>
        <p:txBody>
          <a:bodyPr wrap="square" rtlCol="0">
            <a:spAutoFit/>
            <a:scene3d>
              <a:camera prst="orthographicFront"/>
              <a:lightRig rig="threePt" dir="t"/>
            </a:scene3d>
            <a:sp3d extrusionH="57150">
              <a:bevelT w="82550" h="38100" prst="coolSlant"/>
            </a:sp3d>
          </a:bodyPr>
          <a:lstStyle/>
          <a:p>
            <a:pPr algn="ctr"/>
            <a:r>
              <a:rPr lang="en-US" sz="2800" b="1" dirty="0">
                <a:solidFill>
                  <a:schemeClr val="bg2">
                    <a:lumMod val="25000"/>
                  </a:schemeClr>
                </a:solidFill>
                <a:effectLst>
                  <a:glow rad="127000">
                    <a:srgbClr val="99FFCC"/>
                  </a:glow>
                </a:effectLst>
              </a:rPr>
              <a:t>#1  </a:t>
            </a:r>
            <a:r>
              <a:rPr lang="en-US" sz="2800" b="1" dirty="0">
                <a:solidFill>
                  <a:srgbClr val="0066FF"/>
                </a:solidFill>
                <a:effectLst>
                  <a:glow rad="127000">
                    <a:srgbClr val="99FFCC"/>
                  </a:glow>
                </a:effectLst>
              </a:rPr>
              <a:t>Yahusha</a:t>
            </a:r>
            <a:r>
              <a:rPr lang="en-US" sz="2800" b="1" dirty="0">
                <a:solidFill>
                  <a:schemeClr val="bg2">
                    <a:lumMod val="25000"/>
                  </a:schemeClr>
                </a:solidFill>
              </a:rPr>
              <a:t> – </a:t>
            </a:r>
            <a:br>
              <a:rPr lang="en-US" sz="2800" b="1" dirty="0">
                <a:solidFill>
                  <a:schemeClr val="bg2">
                    <a:lumMod val="25000"/>
                  </a:schemeClr>
                </a:solidFill>
              </a:rPr>
            </a:br>
            <a:r>
              <a:rPr lang="en-US" sz="2800" b="1" u="sng" dirty="0">
                <a:solidFill>
                  <a:srgbClr val="0066FF"/>
                </a:solidFill>
              </a:rPr>
              <a:t>THE</a:t>
            </a:r>
            <a:r>
              <a:rPr lang="en-US" sz="2800" b="1" dirty="0">
                <a:solidFill>
                  <a:schemeClr val="bg2">
                    <a:lumMod val="25000"/>
                  </a:schemeClr>
                </a:solidFill>
              </a:rPr>
              <a:t> First-fruit </a:t>
            </a:r>
          </a:p>
        </p:txBody>
      </p:sp>
      <p:sp>
        <p:nvSpPr>
          <p:cNvPr id="27" name="TextBox 26"/>
          <p:cNvSpPr txBox="1"/>
          <p:nvPr/>
        </p:nvSpPr>
        <p:spPr>
          <a:xfrm>
            <a:off x="1143000" y="727275"/>
            <a:ext cx="7179732" cy="707886"/>
          </a:xfrm>
          <a:prstGeom prst="rect">
            <a:avLst/>
          </a:prstGeom>
          <a:noFill/>
        </p:spPr>
        <p:txBody>
          <a:bodyPr wrap="square" rtlCol="0">
            <a:spAutoFit/>
            <a:scene3d>
              <a:camera prst="orthographicFront"/>
              <a:lightRig rig="threePt" dir="t"/>
            </a:scene3d>
            <a:sp3d extrusionH="57150">
              <a:bevelT w="82550" h="38100" prst="coolSlant"/>
            </a:sp3d>
          </a:bodyPr>
          <a:lstStyle/>
          <a:p>
            <a:r>
              <a:rPr lang="en-US" sz="4000" b="1" dirty="0">
                <a:solidFill>
                  <a:srgbClr val="0066FF"/>
                </a:solidFill>
                <a:effectLst>
                  <a:glow rad="127000">
                    <a:srgbClr val="99FFCC"/>
                  </a:glow>
                </a:effectLst>
              </a:rPr>
              <a:t>Yahusha</a:t>
            </a:r>
            <a:r>
              <a:rPr lang="en-US" sz="3200" b="1" dirty="0">
                <a:solidFill>
                  <a:schemeClr val="bg2">
                    <a:lumMod val="25000"/>
                  </a:schemeClr>
                </a:solidFill>
              </a:rPr>
              <a:t> – </a:t>
            </a:r>
            <a:r>
              <a:rPr lang="en-US" sz="4000" b="1" u="sng" dirty="0">
                <a:solidFill>
                  <a:srgbClr val="0066FF"/>
                </a:solidFill>
              </a:rPr>
              <a:t>THE</a:t>
            </a:r>
            <a:r>
              <a:rPr lang="en-US" sz="4000" b="1" dirty="0">
                <a:solidFill>
                  <a:srgbClr val="EBDDC3">
                    <a:lumMod val="25000"/>
                  </a:srgbClr>
                </a:solidFill>
              </a:rPr>
              <a:t> </a:t>
            </a:r>
            <a:r>
              <a:rPr lang="en-US" sz="4000" b="1" dirty="0">
                <a:solidFill>
                  <a:schemeClr val="bg2">
                    <a:lumMod val="25000"/>
                  </a:schemeClr>
                </a:solidFill>
              </a:rPr>
              <a:t> </a:t>
            </a:r>
            <a:r>
              <a:rPr lang="en-US" sz="4000" b="1" dirty="0" err="1">
                <a:solidFill>
                  <a:srgbClr val="0066FF"/>
                </a:solidFill>
              </a:rPr>
              <a:t>Melki-tzedek</a:t>
            </a:r>
            <a:endParaRPr lang="en-US" sz="4000" b="1" dirty="0">
              <a:solidFill>
                <a:srgbClr val="0066FF"/>
              </a:solidFill>
            </a:endParaRPr>
          </a:p>
        </p:txBody>
      </p:sp>
      <p:sp>
        <p:nvSpPr>
          <p:cNvPr id="28" name="TextBox 27"/>
          <p:cNvSpPr txBox="1"/>
          <p:nvPr/>
        </p:nvSpPr>
        <p:spPr>
          <a:xfrm>
            <a:off x="3944555" y="4265375"/>
            <a:ext cx="2977038" cy="2246769"/>
          </a:xfrm>
          <a:prstGeom prst="rect">
            <a:avLst/>
          </a:prstGeom>
          <a:noFill/>
        </p:spPr>
        <p:txBody>
          <a:bodyPr wrap="square" rtlCol="0">
            <a:spAutoFit/>
            <a:scene3d>
              <a:camera prst="orthographicFront"/>
              <a:lightRig rig="threePt" dir="t"/>
            </a:scene3d>
            <a:sp3d extrusionH="57150">
              <a:bevelT w="82550" h="38100" prst="coolSlant"/>
            </a:sp3d>
          </a:bodyPr>
          <a:lstStyle/>
          <a:p>
            <a:pPr algn="ctr"/>
            <a:r>
              <a:rPr lang="en-US" sz="2800" b="1" dirty="0">
                <a:solidFill>
                  <a:schemeClr val="bg2">
                    <a:lumMod val="25000"/>
                  </a:schemeClr>
                </a:solidFill>
                <a:effectLst>
                  <a:glow rad="127000">
                    <a:srgbClr val="99FFCC"/>
                  </a:glow>
                </a:effectLst>
              </a:rPr>
              <a:t>#4  </a:t>
            </a:r>
            <a:r>
              <a:rPr lang="en-US" sz="2800" b="1" dirty="0">
                <a:solidFill>
                  <a:srgbClr val="0066FF"/>
                </a:solidFill>
                <a:effectLst>
                  <a:glow rad="127000">
                    <a:srgbClr val="99FFCC"/>
                  </a:glow>
                </a:effectLst>
              </a:rPr>
              <a:t>Yahusha</a:t>
            </a:r>
            <a:r>
              <a:rPr lang="en-US" sz="2800" b="1" dirty="0">
                <a:solidFill>
                  <a:schemeClr val="bg2">
                    <a:lumMod val="25000"/>
                  </a:schemeClr>
                </a:solidFill>
              </a:rPr>
              <a:t> – </a:t>
            </a:r>
          </a:p>
          <a:p>
            <a:pPr algn="ctr"/>
            <a:r>
              <a:rPr lang="en-US" sz="2800" b="1" dirty="0">
                <a:solidFill>
                  <a:schemeClr val="bg2">
                    <a:lumMod val="25000"/>
                  </a:schemeClr>
                </a:solidFill>
              </a:rPr>
              <a:t>The One </a:t>
            </a:r>
            <a:br>
              <a:rPr lang="en-US" sz="2800" b="1" dirty="0">
                <a:solidFill>
                  <a:schemeClr val="bg2">
                    <a:lumMod val="25000"/>
                  </a:schemeClr>
                </a:solidFill>
              </a:rPr>
            </a:br>
            <a:r>
              <a:rPr lang="en-US" sz="2800" b="1" dirty="0">
                <a:solidFill>
                  <a:schemeClr val="bg2">
                    <a:lumMod val="25000"/>
                  </a:schemeClr>
                </a:solidFill>
              </a:rPr>
              <a:t>who sends the </a:t>
            </a:r>
            <a:br>
              <a:rPr lang="en-US" sz="2800" b="1" dirty="0">
                <a:solidFill>
                  <a:schemeClr val="bg2">
                    <a:lumMod val="25000"/>
                  </a:schemeClr>
                </a:solidFill>
              </a:rPr>
            </a:br>
            <a:r>
              <a:rPr lang="en-US" sz="2800" b="1" dirty="0" err="1">
                <a:solidFill>
                  <a:srgbClr val="0066FF"/>
                </a:solidFill>
              </a:rPr>
              <a:t>Ruach</a:t>
            </a:r>
            <a:r>
              <a:rPr lang="en-US" sz="2800" b="1" dirty="0">
                <a:solidFill>
                  <a:srgbClr val="0066FF"/>
                </a:solidFill>
              </a:rPr>
              <a:t> </a:t>
            </a:r>
            <a:br>
              <a:rPr lang="en-US" sz="2800" b="1" dirty="0">
                <a:solidFill>
                  <a:srgbClr val="0066FF"/>
                </a:solidFill>
              </a:rPr>
            </a:br>
            <a:r>
              <a:rPr lang="en-US" sz="2800" b="1" dirty="0">
                <a:solidFill>
                  <a:srgbClr val="0066FF"/>
                </a:solidFill>
              </a:rPr>
              <a:t>Ha Qodesh! </a:t>
            </a:r>
          </a:p>
        </p:txBody>
      </p:sp>
      <p:sp>
        <p:nvSpPr>
          <p:cNvPr id="29" name="Rounded Rectangle 28"/>
          <p:cNvSpPr/>
          <p:nvPr/>
        </p:nvSpPr>
        <p:spPr>
          <a:xfrm>
            <a:off x="2667000" y="1435161"/>
            <a:ext cx="3548600" cy="483221"/>
          </a:xfrm>
          <a:prstGeom prst="roundRect">
            <a:avLst/>
          </a:prstGeom>
          <a:solidFill>
            <a:srgbClr val="99FFCC"/>
          </a:solidFill>
          <a:ln w="57150">
            <a:solidFill>
              <a:srgbClr val="4F227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CA" sz="2400" b="1" dirty="0">
                <a:ln>
                  <a:solidFill>
                    <a:srgbClr val="0066FF"/>
                  </a:solidFill>
                </a:ln>
                <a:solidFill>
                  <a:srgbClr val="FF3399"/>
                </a:solidFill>
                <a:latin typeface="Comic Sans MS" pitchFamily="66" charset="0"/>
              </a:rPr>
              <a:t>1</a:t>
            </a:r>
            <a:r>
              <a:rPr lang="en-CA" sz="2400" b="1" baseline="30000" dirty="0">
                <a:ln>
                  <a:solidFill>
                    <a:srgbClr val="0066FF"/>
                  </a:solidFill>
                </a:ln>
                <a:solidFill>
                  <a:srgbClr val="FF3399"/>
                </a:solidFill>
                <a:latin typeface="Comic Sans MS" pitchFamily="66" charset="0"/>
              </a:rPr>
              <a:t>st</a:t>
            </a:r>
            <a:r>
              <a:rPr lang="en-CA" sz="2400" b="1" dirty="0">
                <a:ln>
                  <a:solidFill>
                    <a:srgbClr val="0066FF"/>
                  </a:solidFill>
                </a:ln>
                <a:solidFill>
                  <a:srgbClr val="FF3399"/>
                </a:solidFill>
                <a:latin typeface="Comic Sans MS" pitchFamily="66" charset="0"/>
              </a:rPr>
              <a:t> of 2 Applications</a:t>
            </a:r>
          </a:p>
        </p:txBody>
      </p:sp>
      <p:sp>
        <p:nvSpPr>
          <p:cNvPr id="23" name="TextBox 22"/>
          <p:cNvSpPr txBox="1"/>
          <p:nvPr/>
        </p:nvSpPr>
        <p:spPr>
          <a:xfrm>
            <a:off x="228600" y="3352800"/>
            <a:ext cx="3656689" cy="954107"/>
          </a:xfrm>
          <a:prstGeom prst="rect">
            <a:avLst/>
          </a:prstGeom>
          <a:noFill/>
        </p:spPr>
        <p:txBody>
          <a:bodyPr wrap="square" rtlCol="0">
            <a:spAutoFit/>
            <a:scene3d>
              <a:camera prst="orthographicFront"/>
              <a:lightRig rig="threePt" dir="t"/>
            </a:scene3d>
            <a:sp3d extrusionH="57150">
              <a:bevelT w="82550" h="38100" prst="coolSlant"/>
            </a:sp3d>
          </a:bodyPr>
          <a:lstStyle/>
          <a:p>
            <a:pPr algn="ctr"/>
            <a:r>
              <a:rPr lang="en-US" sz="2800" b="1" dirty="0">
                <a:solidFill>
                  <a:schemeClr val="bg2">
                    <a:lumMod val="25000"/>
                  </a:schemeClr>
                </a:solidFill>
                <a:effectLst>
                  <a:glow rad="127000">
                    <a:srgbClr val="99FFCC"/>
                  </a:glow>
                </a:effectLst>
              </a:rPr>
              <a:t>#3  </a:t>
            </a:r>
            <a:r>
              <a:rPr lang="en-US" sz="2800" b="1" dirty="0">
                <a:solidFill>
                  <a:srgbClr val="0066FF"/>
                </a:solidFill>
                <a:effectLst>
                  <a:glow rad="127000">
                    <a:srgbClr val="99FFCC"/>
                  </a:glow>
                </a:effectLst>
              </a:rPr>
              <a:t>Yahusha</a:t>
            </a:r>
            <a:r>
              <a:rPr lang="en-US" sz="2800" b="1" dirty="0">
                <a:solidFill>
                  <a:schemeClr val="bg2">
                    <a:lumMod val="25000"/>
                  </a:schemeClr>
                </a:solidFill>
              </a:rPr>
              <a:t> –  </a:t>
            </a:r>
            <a:br>
              <a:rPr lang="en-US" sz="2800" b="1" dirty="0">
                <a:solidFill>
                  <a:schemeClr val="bg2">
                    <a:lumMod val="25000"/>
                  </a:schemeClr>
                </a:solidFill>
              </a:rPr>
            </a:br>
            <a:r>
              <a:rPr lang="en-US" sz="2800" b="1" u="sng" dirty="0">
                <a:solidFill>
                  <a:srgbClr val="0066FF"/>
                </a:solidFill>
              </a:rPr>
              <a:t>THE</a:t>
            </a:r>
            <a:r>
              <a:rPr lang="en-US" sz="2800" b="1" dirty="0">
                <a:solidFill>
                  <a:schemeClr val="bg2">
                    <a:lumMod val="25000"/>
                  </a:schemeClr>
                </a:solidFill>
              </a:rPr>
              <a:t> </a:t>
            </a:r>
            <a:r>
              <a:rPr lang="en-US" sz="2800" b="1" dirty="0">
                <a:solidFill>
                  <a:srgbClr val="4F2270"/>
                </a:solidFill>
              </a:rPr>
              <a:t>Kohen Ha </a:t>
            </a:r>
            <a:r>
              <a:rPr lang="en-US" sz="2800" b="1" dirty="0" err="1">
                <a:solidFill>
                  <a:srgbClr val="4F2270"/>
                </a:solidFill>
              </a:rPr>
              <a:t>Gadol</a:t>
            </a:r>
            <a:endParaRPr lang="en-US" sz="2800" b="1" dirty="0">
              <a:solidFill>
                <a:srgbClr val="4F2270"/>
              </a:solidFill>
            </a:endParaRPr>
          </a:p>
        </p:txBody>
      </p:sp>
      <p:sp>
        <p:nvSpPr>
          <p:cNvPr id="30" name="Rounded Rectangle 29"/>
          <p:cNvSpPr/>
          <p:nvPr/>
        </p:nvSpPr>
        <p:spPr>
          <a:xfrm>
            <a:off x="300864" y="4306907"/>
            <a:ext cx="3511250" cy="366586"/>
          </a:xfrm>
          <a:prstGeom prst="roundRect">
            <a:avLst/>
          </a:prstGeom>
          <a:solidFill>
            <a:srgbClr val="7030A0"/>
          </a:soli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CA" sz="2000" b="1" dirty="0">
                <a:solidFill>
                  <a:schemeClr val="accent2">
                    <a:lumMod val="20000"/>
                    <a:lumOff val="80000"/>
                  </a:schemeClr>
                </a:solidFill>
              </a:rPr>
              <a:t>High Priest In Every Function</a:t>
            </a:r>
          </a:p>
        </p:txBody>
      </p:sp>
      <p:pic>
        <p:nvPicPr>
          <p:cNvPr id="4108" name="Picture 12" descr="C:\Users\Rae\Desktop\Yah as firstfruit.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833567" y="2002682"/>
            <a:ext cx="1735827" cy="159470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10" name="Picture 14" descr="C:\Users\Rae\Desktop\holy spirit png.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553200" y="3398499"/>
            <a:ext cx="1990261" cy="398051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rotWithShape="1">
          <a:blip r:embed="rId7" cstate="email">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a:ext>
            </a:extLst>
          </a:blip>
          <a:srcRect/>
          <a:stretch/>
        </p:blipFill>
        <p:spPr>
          <a:xfrm>
            <a:off x="7162800" y="1264921"/>
            <a:ext cx="1828800" cy="2621279"/>
          </a:xfrm>
          <a:prstGeom prst="rect">
            <a:avLst/>
          </a:prstGeom>
          <a:ln>
            <a:noFill/>
          </a:ln>
          <a:effectLst>
            <a:glow rad="12700">
              <a:schemeClr val="accent1">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5" name="Sun 14"/>
          <p:cNvSpPr/>
          <p:nvPr/>
        </p:nvSpPr>
        <p:spPr>
          <a:xfrm>
            <a:off x="8733522" y="0"/>
            <a:ext cx="410478" cy="381000"/>
          </a:xfrm>
          <a:prstGeom prst="sun">
            <a:avLst/>
          </a:prstGeom>
          <a:solidFill>
            <a:schemeClr val="accent4">
              <a:lumMod val="60000"/>
              <a:lumOff val="4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a:p>
        </p:txBody>
      </p:sp>
    </p:spTree>
    <p:extLst>
      <p:ext uri="{BB962C8B-B14F-4D97-AF65-F5344CB8AC3E}">
        <p14:creationId xmlns:p14="http://schemas.microsoft.com/office/powerpoint/2010/main" val="29415660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barn(inVertical)">
                                      <p:cBhvr>
                                        <p:cTn id="7" dur="10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10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1000"/>
                                        <p:tgtEl>
                                          <p:spTgt spid="23"/>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30">
                                            <p:txEl>
                                              <p:pRg st="0" end="0"/>
                                            </p:txEl>
                                          </p:spTgt>
                                        </p:tgtEl>
                                        <p:attrNameLst>
                                          <p:attrName>style.visibility</p:attrName>
                                        </p:attrNameLst>
                                      </p:cBhvr>
                                      <p:to>
                                        <p:strVal val="visible"/>
                                      </p:to>
                                    </p:set>
                                    <p:animEffect transition="in" filter="wipe(left)">
                                      <p:cBhvr>
                                        <p:cTn id="21" dur="1500"/>
                                        <p:tgtEl>
                                          <p:spTgt spid="30">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barn(inVertical)">
                                      <p:cBhvr>
                                        <p:cTn id="26" dur="12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124" name="Picture 4" descr="C:\Users\Rae\Desktop\Waving sheaf.jpeg"/>
          <p:cNvPicPr>
            <a:picLocks noChangeAspect="1" noChangeArrowheads="1"/>
          </p:cNvPicPr>
          <p:nvPr/>
        </p:nvPicPr>
        <p:blipFill>
          <a:blip r:embed="rId4">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a:ext>
            </a:extLst>
          </a:blip>
          <a:srcRect/>
          <a:stretch>
            <a:fillRect/>
          </a:stretch>
        </p:blipFill>
        <p:spPr bwMode="auto">
          <a:xfrm>
            <a:off x="7153840" y="1093448"/>
            <a:ext cx="1761560" cy="2335552"/>
          </a:xfrm>
          <a:prstGeom prst="roundRect">
            <a:avLst>
              <a:gd name="adj" fmla="val 8782"/>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1" name="Slide Number Placeholder 1"/>
          <p:cNvSpPr>
            <a:spLocks noGrp="1"/>
          </p:cNvSpPr>
          <p:nvPr>
            <p:ph type="sldNum" sz="quarter" idx="12"/>
          </p:nvPr>
        </p:nvSpPr>
        <p:spPr>
          <a:xfrm>
            <a:off x="7162800" y="6334613"/>
            <a:ext cx="1828800" cy="365125"/>
          </a:xfrm>
        </p:spPr>
        <p:txBody>
          <a:bodyPr/>
          <a:lstStyle/>
          <a:p>
            <a:fld id="{5C014052-953B-4273-8F47-BF25327D5B24}" type="slidenum">
              <a:rPr lang="en-US" smtClean="0"/>
              <a:t>29</a:t>
            </a:fld>
            <a:endParaRPr lang="en-US" dirty="0"/>
          </a:p>
        </p:txBody>
      </p:sp>
      <p:sp>
        <p:nvSpPr>
          <p:cNvPr id="12" name="TextBox 11"/>
          <p:cNvSpPr txBox="1"/>
          <p:nvPr/>
        </p:nvSpPr>
        <p:spPr>
          <a:xfrm>
            <a:off x="76200" y="1613118"/>
            <a:ext cx="5181600" cy="1815882"/>
          </a:xfrm>
          <a:prstGeom prst="rect">
            <a:avLst/>
          </a:prstGeom>
          <a:noFill/>
        </p:spPr>
        <p:txBody>
          <a:bodyPr wrap="square" rtlCol="0">
            <a:spAutoFit/>
            <a:scene3d>
              <a:camera prst="orthographicFront"/>
              <a:lightRig rig="threePt" dir="t"/>
            </a:scene3d>
            <a:sp3d extrusionH="57150">
              <a:bevelT w="82550" h="38100" prst="coolSlant"/>
            </a:sp3d>
          </a:bodyPr>
          <a:lstStyle/>
          <a:p>
            <a:pPr algn="ctr"/>
            <a:r>
              <a:rPr lang="en-US" sz="2800" b="1" dirty="0">
                <a:solidFill>
                  <a:srgbClr val="0066FF"/>
                </a:solidFill>
              </a:rPr>
              <a:t>Yahusha</a:t>
            </a:r>
            <a:r>
              <a:rPr lang="en-US" sz="2800" b="1" dirty="0">
                <a:solidFill>
                  <a:schemeClr val="bg2">
                    <a:lumMod val="25000"/>
                  </a:schemeClr>
                </a:solidFill>
              </a:rPr>
              <a:t> - </a:t>
            </a:r>
            <a:r>
              <a:rPr lang="en-US" sz="2800" b="1" u="sng" dirty="0">
                <a:solidFill>
                  <a:srgbClr val="0066FF"/>
                </a:solidFill>
              </a:rPr>
              <a:t>THE</a:t>
            </a:r>
            <a:r>
              <a:rPr lang="en-US" sz="2800" b="1" dirty="0">
                <a:solidFill>
                  <a:schemeClr val="bg2">
                    <a:lumMod val="25000"/>
                  </a:schemeClr>
                </a:solidFill>
              </a:rPr>
              <a:t> </a:t>
            </a:r>
            <a:r>
              <a:rPr lang="en-US" sz="2800" b="1" dirty="0">
                <a:solidFill>
                  <a:srgbClr val="7030A0"/>
                </a:solidFill>
              </a:rPr>
              <a:t>Kohen Ha </a:t>
            </a:r>
            <a:r>
              <a:rPr lang="en-US" sz="2800" b="1" dirty="0" err="1">
                <a:solidFill>
                  <a:srgbClr val="7030A0"/>
                </a:solidFill>
              </a:rPr>
              <a:t>Gadol</a:t>
            </a:r>
            <a:r>
              <a:rPr lang="en-US" sz="2800" b="1" dirty="0">
                <a:solidFill>
                  <a:srgbClr val="7030A0"/>
                </a:solidFill>
              </a:rPr>
              <a:t> </a:t>
            </a:r>
            <a:r>
              <a:rPr lang="en-US" sz="2800" b="1" i="1" u="sng" dirty="0">
                <a:solidFill>
                  <a:schemeClr val="bg2">
                    <a:lumMod val="25000"/>
                  </a:schemeClr>
                </a:solidFill>
              </a:rPr>
              <a:t>WAVES</a:t>
            </a:r>
            <a:r>
              <a:rPr lang="en-US" sz="2800" b="1" dirty="0">
                <a:solidFill>
                  <a:schemeClr val="bg2">
                    <a:lumMod val="25000"/>
                  </a:schemeClr>
                </a:solidFill>
              </a:rPr>
              <a:t> </a:t>
            </a:r>
            <a:r>
              <a:rPr lang="en-US" sz="2800" b="1" dirty="0">
                <a:solidFill>
                  <a:schemeClr val="bg2">
                    <a:lumMod val="25000"/>
                  </a:schemeClr>
                </a:solidFill>
                <a:effectLst>
                  <a:glow rad="127000">
                    <a:srgbClr val="FFFF00"/>
                  </a:glow>
                </a:effectLst>
              </a:rPr>
              <a:t>HIS</a:t>
            </a:r>
            <a:r>
              <a:rPr lang="en-US" sz="2800" b="1" dirty="0">
                <a:solidFill>
                  <a:schemeClr val="bg2">
                    <a:lumMod val="25000"/>
                  </a:schemeClr>
                </a:solidFill>
              </a:rPr>
              <a:t> SHEAF CONTRIBUTION BEFORE </a:t>
            </a:r>
            <a:r>
              <a:rPr lang="en-US" sz="2800" b="1" dirty="0">
                <a:solidFill>
                  <a:srgbClr val="0066FF"/>
                </a:solidFill>
              </a:rPr>
              <a:t>YAHUAH!  </a:t>
            </a:r>
            <a:r>
              <a:rPr lang="en-US" sz="2800" b="1" dirty="0">
                <a:solidFill>
                  <a:srgbClr val="FF0000"/>
                </a:solidFill>
              </a:rPr>
              <a:t>WHAT IS IT?</a:t>
            </a:r>
          </a:p>
        </p:txBody>
      </p:sp>
      <p:sp>
        <p:nvSpPr>
          <p:cNvPr id="13" name="Title 1"/>
          <p:cNvSpPr txBox="1">
            <a:spLocks/>
          </p:cNvSpPr>
          <p:nvPr/>
        </p:nvSpPr>
        <p:spPr>
          <a:xfrm>
            <a:off x="-76200" y="0"/>
            <a:ext cx="9296400" cy="6096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a:ln w="11430"/>
                <a:solidFill>
                  <a:srgbClr val="FF3399"/>
                </a:solidFill>
                <a:effectLst>
                  <a:outerShdw blurRad="76200" dist="50800" dir="5400000" algn="tl" rotWithShape="0">
                    <a:srgbClr val="000000">
                      <a:alpha val="65000"/>
                    </a:srgbClr>
                  </a:outerShdw>
                </a:effectLst>
              </a:rPr>
              <a:t>EH TZEM!  </a:t>
            </a:r>
            <a:r>
              <a:rPr lang="en-US" sz="4400" spc="50" dirty="0">
                <a:ln w="11430"/>
                <a:solidFill>
                  <a:srgbClr val="8C4C64"/>
                </a:solidFill>
                <a:effectLst>
                  <a:outerShdw blurRad="76200" dist="50800" dir="5400000" algn="tl" rotWithShape="0">
                    <a:srgbClr val="000000">
                      <a:alpha val="65000"/>
                    </a:srgbClr>
                  </a:outerShdw>
                </a:effectLst>
              </a:rPr>
              <a:t>The Skeletal Foundation!</a:t>
            </a:r>
            <a:endParaRPr lang="en-US" sz="1800" spc="50" dirty="0">
              <a:ln w="11430"/>
              <a:solidFill>
                <a:srgbClr val="00B0F0"/>
              </a:solidFill>
              <a:effectLst>
                <a:outerShdw blurRad="76200" dist="50800" dir="5400000" algn="tl" rotWithShape="0">
                  <a:srgbClr val="000000">
                    <a:alpha val="65000"/>
                  </a:srgbClr>
                </a:outerShdw>
              </a:effectLst>
            </a:endParaRPr>
          </a:p>
        </p:txBody>
      </p:sp>
      <p:sp>
        <p:nvSpPr>
          <p:cNvPr id="16" name="TextBox 15"/>
          <p:cNvSpPr txBox="1"/>
          <p:nvPr/>
        </p:nvSpPr>
        <p:spPr>
          <a:xfrm>
            <a:off x="76200" y="3429000"/>
            <a:ext cx="5181600" cy="1384995"/>
          </a:xfrm>
          <a:prstGeom prst="rect">
            <a:avLst/>
          </a:prstGeom>
          <a:noFill/>
        </p:spPr>
        <p:txBody>
          <a:bodyPr wrap="square" rtlCol="0">
            <a:spAutoFit/>
            <a:scene3d>
              <a:camera prst="orthographicFront"/>
              <a:lightRig rig="threePt" dir="t"/>
            </a:scene3d>
            <a:sp3d extrusionH="57150">
              <a:bevelT w="82550" h="38100" prst="coolSlant"/>
            </a:sp3d>
          </a:bodyPr>
          <a:lstStyle/>
          <a:p>
            <a:pPr algn="ctr"/>
            <a:r>
              <a:rPr lang="en-US" sz="2800" b="1" u="sng" dirty="0">
                <a:solidFill>
                  <a:srgbClr val="0066FF"/>
                </a:solidFill>
              </a:rPr>
              <a:t>THIS</a:t>
            </a:r>
            <a:r>
              <a:rPr lang="en-US" sz="2800" b="1" dirty="0">
                <a:solidFill>
                  <a:schemeClr val="bg2">
                    <a:lumMod val="25000"/>
                  </a:schemeClr>
                </a:solidFill>
              </a:rPr>
              <a:t> </a:t>
            </a:r>
            <a:r>
              <a:rPr lang="en-US" sz="2800" b="1" dirty="0">
                <a:solidFill>
                  <a:schemeClr val="bg2">
                    <a:lumMod val="25000"/>
                  </a:schemeClr>
                </a:solidFill>
                <a:effectLst>
                  <a:glow rad="101600">
                    <a:srgbClr val="FFFF00">
                      <a:alpha val="60000"/>
                    </a:srgbClr>
                  </a:glow>
                </a:effectLst>
              </a:rPr>
              <a:t>Wave Sheaf </a:t>
            </a:r>
            <a:r>
              <a:rPr lang="en-US" sz="2800" b="1" dirty="0">
                <a:solidFill>
                  <a:schemeClr val="bg2">
                    <a:lumMod val="25000"/>
                  </a:schemeClr>
                </a:solidFill>
              </a:rPr>
              <a:t>consisted – </a:t>
            </a:r>
            <a:br>
              <a:rPr lang="en-US" sz="2800" b="1" dirty="0">
                <a:solidFill>
                  <a:schemeClr val="bg2">
                    <a:lumMod val="25000"/>
                  </a:schemeClr>
                </a:solidFill>
              </a:rPr>
            </a:br>
            <a:r>
              <a:rPr lang="en-US" sz="2800" b="1" dirty="0">
                <a:ln>
                  <a:solidFill>
                    <a:srgbClr val="0066FF"/>
                  </a:solidFill>
                </a:ln>
                <a:solidFill>
                  <a:srgbClr val="00FF00"/>
                </a:solidFill>
                <a:effectLst>
                  <a:glow rad="127000">
                    <a:srgbClr val="99FFCC"/>
                  </a:glow>
                </a:effectLst>
              </a:rPr>
              <a:t>IN PLURALITY </a:t>
            </a:r>
            <a:r>
              <a:rPr lang="en-US" sz="2800" b="1" dirty="0">
                <a:solidFill>
                  <a:schemeClr val="bg2">
                    <a:lumMod val="25000"/>
                  </a:schemeClr>
                </a:solidFill>
              </a:rPr>
              <a:t>– many </a:t>
            </a:r>
            <a:br>
              <a:rPr lang="en-US" sz="2800" b="1" dirty="0">
                <a:solidFill>
                  <a:schemeClr val="bg2">
                    <a:lumMod val="25000"/>
                  </a:schemeClr>
                </a:solidFill>
              </a:rPr>
            </a:br>
            <a:r>
              <a:rPr lang="en-US" sz="2800" b="1" dirty="0">
                <a:solidFill>
                  <a:schemeClr val="bg2">
                    <a:lumMod val="25000"/>
                  </a:schemeClr>
                </a:solidFill>
              </a:rPr>
              <a:t>individual stalks of wheat. </a:t>
            </a:r>
          </a:p>
        </p:txBody>
      </p:sp>
      <p:sp>
        <p:nvSpPr>
          <p:cNvPr id="17" name="Rounded Rectangle 16"/>
          <p:cNvSpPr/>
          <p:nvPr/>
        </p:nvSpPr>
        <p:spPr>
          <a:xfrm>
            <a:off x="457201" y="838200"/>
            <a:ext cx="4745564" cy="672592"/>
          </a:xfrm>
          <a:prstGeom prst="roundRect">
            <a:avLst/>
          </a:prstGeom>
          <a:solidFill>
            <a:srgbClr val="99FFCC"/>
          </a:solidFill>
          <a:ln w="57150">
            <a:solidFill>
              <a:srgbClr val="4F2270"/>
            </a:solidFill>
          </a:ln>
          <a:effectLst>
            <a:glow rad="1270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200" b="1" dirty="0">
                <a:ln>
                  <a:solidFill>
                    <a:srgbClr val="0066FF"/>
                  </a:solidFill>
                </a:ln>
                <a:solidFill>
                  <a:srgbClr val="FF3399"/>
                </a:solidFill>
                <a:latin typeface="Comic Sans MS" pitchFamily="66" charset="0"/>
              </a:rPr>
              <a:t>2</a:t>
            </a:r>
            <a:r>
              <a:rPr lang="en-CA" sz="3200" b="1" baseline="30000" dirty="0">
                <a:ln>
                  <a:solidFill>
                    <a:srgbClr val="0066FF"/>
                  </a:solidFill>
                </a:ln>
                <a:solidFill>
                  <a:srgbClr val="FF3399"/>
                </a:solidFill>
                <a:latin typeface="Comic Sans MS" pitchFamily="66" charset="0"/>
              </a:rPr>
              <a:t>nd</a:t>
            </a:r>
            <a:r>
              <a:rPr lang="en-CA" sz="3200" b="1" dirty="0">
                <a:ln>
                  <a:solidFill>
                    <a:srgbClr val="0066FF"/>
                  </a:solidFill>
                </a:ln>
                <a:solidFill>
                  <a:srgbClr val="FF3399"/>
                </a:solidFill>
                <a:latin typeface="Comic Sans MS" pitchFamily="66" charset="0"/>
              </a:rPr>
              <a:t> of 2 Applications</a:t>
            </a:r>
          </a:p>
        </p:txBody>
      </p:sp>
      <p:sp>
        <p:nvSpPr>
          <p:cNvPr id="18" name="TextBox 17"/>
          <p:cNvSpPr txBox="1"/>
          <p:nvPr/>
        </p:nvSpPr>
        <p:spPr>
          <a:xfrm>
            <a:off x="178056" y="4800600"/>
            <a:ext cx="8508744" cy="1384995"/>
          </a:xfrm>
          <a:prstGeom prst="rect">
            <a:avLst/>
          </a:prstGeom>
          <a:noFill/>
        </p:spPr>
        <p:txBody>
          <a:bodyPr wrap="square" rtlCol="0">
            <a:spAutoFit/>
            <a:scene3d>
              <a:camera prst="orthographicFront"/>
              <a:lightRig rig="threePt" dir="t"/>
            </a:scene3d>
            <a:sp3d extrusionH="57150">
              <a:bevelT w="82550" h="38100" prst="coolSlant"/>
            </a:sp3d>
          </a:bodyPr>
          <a:lstStyle/>
          <a:p>
            <a:pPr algn="ctr"/>
            <a:r>
              <a:rPr lang="en-US" sz="2800" b="1" dirty="0">
                <a:ln>
                  <a:solidFill>
                    <a:srgbClr val="0066FF"/>
                  </a:solidFill>
                </a:ln>
                <a:solidFill>
                  <a:srgbClr val="0066FF"/>
                </a:solidFill>
                <a:effectLst>
                  <a:glow rad="127000">
                    <a:srgbClr val="99FFCC"/>
                  </a:glow>
                </a:effectLst>
              </a:rPr>
              <a:t>Yahusha</a:t>
            </a:r>
            <a:r>
              <a:rPr lang="en-US" sz="2800" b="1" dirty="0">
                <a:ln>
                  <a:solidFill>
                    <a:srgbClr val="0066FF"/>
                  </a:solidFill>
                </a:ln>
                <a:solidFill>
                  <a:srgbClr val="00FF00"/>
                </a:solidFill>
                <a:effectLst>
                  <a:glow rad="127000">
                    <a:srgbClr val="99FFCC"/>
                  </a:glow>
                </a:effectLst>
              </a:rPr>
              <a:t> presented each </a:t>
            </a:r>
            <a:r>
              <a:rPr lang="en-US" sz="2800" b="1" dirty="0">
                <a:ln>
                  <a:solidFill>
                    <a:srgbClr val="0066FF"/>
                  </a:solidFill>
                </a:ln>
                <a:solidFill>
                  <a:srgbClr val="00FF00"/>
                </a:solidFill>
                <a:effectLst>
                  <a:glow rad="139700">
                    <a:schemeClr val="accent2">
                      <a:satMod val="175000"/>
                      <a:alpha val="40000"/>
                    </a:schemeClr>
                  </a:glow>
                </a:effectLst>
              </a:rPr>
              <a:t>individual “stalk of wheat within the sheaf”</a:t>
            </a:r>
            <a:r>
              <a:rPr lang="en-US" sz="2800" b="1" dirty="0">
                <a:ln>
                  <a:solidFill>
                    <a:srgbClr val="0066FF"/>
                  </a:solidFill>
                </a:ln>
                <a:solidFill>
                  <a:srgbClr val="00FF00"/>
                </a:solidFill>
                <a:effectLst>
                  <a:glow rad="127000">
                    <a:srgbClr val="99FFCC"/>
                  </a:glow>
                </a:effectLst>
              </a:rPr>
              <a:t> </a:t>
            </a:r>
            <a:r>
              <a:rPr lang="en-US" sz="2400" b="1" dirty="0">
                <a:ln>
                  <a:solidFill>
                    <a:srgbClr val="0066FF"/>
                  </a:solidFill>
                </a:ln>
                <a:solidFill>
                  <a:srgbClr val="00FF00"/>
                </a:solidFill>
                <a:effectLst>
                  <a:glow rad="127000">
                    <a:srgbClr val="99FFCC"/>
                  </a:glow>
                </a:effectLst>
              </a:rPr>
              <a:t>(</a:t>
            </a:r>
            <a:r>
              <a:rPr lang="en-US" sz="2400" b="1" dirty="0">
                <a:ln>
                  <a:solidFill>
                    <a:srgbClr val="0066FF"/>
                  </a:solidFill>
                </a:ln>
                <a:solidFill>
                  <a:srgbClr val="00FF00"/>
                </a:solidFill>
                <a:effectLst>
                  <a:glow rad="101600">
                    <a:schemeClr val="accent2">
                      <a:satMod val="175000"/>
                      <a:alpha val="40000"/>
                    </a:schemeClr>
                  </a:glow>
                </a:effectLst>
              </a:rPr>
              <a:t>or the </a:t>
            </a:r>
            <a:r>
              <a:rPr lang="en-US" sz="2400" b="1" dirty="0">
                <a:ln>
                  <a:solidFill>
                    <a:srgbClr val="0066FF"/>
                  </a:solidFill>
                </a:ln>
                <a:solidFill>
                  <a:srgbClr val="FF3399"/>
                </a:solidFill>
                <a:effectLst>
                  <a:glow rad="101600">
                    <a:schemeClr val="accent2">
                      <a:satMod val="175000"/>
                      <a:alpha val="40000"/>
                    </a:schemeClr>
                  </a:glow>
                </a:effectLst>
              </a:rPr>
              <a:t>people raised </a:t>
            </a:r>
            <a:r>
              <a:rPr lang="en-US" sz="2400" b="1" dirty="0">
                <a:ln>
                  <a:solidFill>
                    <a:srgbClr val="0066FF"/>
                  </a:solidFill>
                </a:ln>
                <a:solidFill>
                  <a:srgbClr val="00FF00"/>
                </a:solidFill>
                <a:effectLst>
                  <a:glow rad="101600">
                    <a:schemeClr val="accent2">
                      <a:satMod val="175000"/>
                      <a:alpha val="40000"/>
                    </a:schemeClr>
                  </a:glow>
                </a:effectLst>
              </a:rPr>
              <a:t>at the earthquake</a:t>
            </a:r>
            <a:br>
              <a:rPr lang="en-US" sz="2400" b="1" dirty="0">
                <a:ln>
                  <a:solidFill>
                    <a:srgbClr val="0066FF"/>
                  </a:solidFill>
                </a:ln>
                <a:solidFill>
                  <a:srgbClr val="00FF00"/>
                </a:solidFill>
                <a:effectLst>
                  <a:glow rad="101600">
                    <a:schemeClr val="accent2">
                      <a:satMod val="175000"/>
                      <a:alpha val="40000"/>
                    </a:schemeClr>
                  </a:glow>
                </a:effectLst>
              </a:rPr>
            </a:br>
            <a:r>
              <a:rPr lang="en-US" sz="2400" b="1" dirty="0">
                <a:ln>
                  <a:solidFill>
                    <a:srgbClr val="0066FF"/>
                  </a:solidFill>
                </a:ln>
                <a:solidFill>
                  <a:srgbClr val="00FF00"/>
                </a:solidFill>
                <a:effectLst>
                  <a:glow rad="101600">
                    <a:schemeClr val="accent2">
                      <a:satMod val="175000"/>
                      <a:alpha val="40000"/>
                    </a:schemeClr>
                  </a:glow>
                </a:effectLst>
              </a:rPr>
              <a:t> Matt 27:52</a:t>
            </a:r>
            <a:r>
              <a:rPr lang="en-US" sz="2400" b="1" dirty="0">
                <a:ln>
                  <a:solidFill>
                    <a:srgbClr val="0066FF"/>
                  </a:solidFill>
                </a:ln>
                <a:solidFill>
                  <a:srgbClr val="00FF00"/>
                </a:solidFill>
                <a:effectLst>
                  <a:glow rad="127000">
                    <a:srgbClr val="99FFCC"/>
                  </a:glow>
                </a:effectLst>
              </a:rPr>
              <a:t>)</a:t>
            </a:r>
            <a:r>
              <a:rPr lang="en-US" sz="2800" b="1" dirty="0">
                <a:ln>
                  <a:solidFill>
                    <a:srgbClr val="0066FF"/>
                  </a:solidFill>
                </a:ln>
                <a:solidFill>
                  <a:srgbClr val="00FF00"/>
                </a:solidFill>
                <a:effectLst>
                  <a:glow rad="127000">
                    <a:srgbClr val="99FFCC"/>
                  </a:glow>
                </a:effectLst>
              </a:rPr>
              <a:t> as </a:t>
            </a:r>
            <a:r>
              <a:rPr lang="en-US" sz="2800" b="1" u="sng" dirty="0">
                <a:ln>
                  <a:solidFill>
                    <a:srgbClr val="0066FF"/>
                  </a:solidFill>
                </a:ln>
                <a:solidFill>
                  <a:srgbClr val="FF3399"/>
                </a:solidFill>
                <a:effectLst>
                  <a:glow rad="127000">
                    <a:srgbClr val="99FFCC"/>
                  </a:glow>
                </a:effectLst>
              </a:rPr>
              <a:t>HIS FIRST-FRUIT OFFERING</a:t>
            </a:r>
            <a:r>
              <a:rPr lang="en-US" sz="2800" b="1" dirty="0">
                <a:ln>
                  <a:solidFill>
                    <a:srgbClr val="0066FF"/>
                  </a:solidFill>
                </a:ln>
                <a:solidFill>
                  <a:srgbClr val="FF3399"/>
                </a:solidFill>
                <a:effectLst>
                  <a:glow rad="127000">
                    <a:srgbClr val="99FFCC"/>
                  </a:glow>
                </a:effectLst>
              </a:rPr>
              <a:t> to </a:t>
            </a:r>
            <a:r>
              <a:rPr lang="en-US" sz="2800" b="1" dirty="0">
                <a:ln>
                  <a:solidFill>
                    <a:srgbClr val="0066FF"/>
                  </a:solidFill>
                </a:ln>
                <a:solidFill>
                  <a:srgbClr val="0066FF"/>
                </a:solidFill>
                <a:effectLst>
                  <a:glow rad="127000">
                    <a:srgbClr val="99FFCC"/>
                  </a:glow>
                </a:effectLst>
              </a:rPr>
              <a:t>Yahuah!</a:t>
            </a:r>
            <a:endParaRPr lang="en-US" sz="2800" b="1" dirty="0">
              <a:solidFill>
                <a:srgbClr val="FF3399"/>
              </a:solidFill>
            </a:endParaRPr>
          </a:p>
        </p:txBody>
      </p:sp>
      <p:sp>
        <p:nvSpPr>
          <p:cNvPr id="19" name="Rectangle 18"/>
          <p:cNvSpPr/>
          <p:nvPr/>
        </p:nvSpPr>
        <p:spPr>
          <a:xfrm>
            <a:off x="457201" y="6185595"/>
            <a:ext cx="8000999" cy="6724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2550" h="38100" prst="coolSlant"/>
            </a:sp3d>
          </a:bodyPr>
          <a:lstStyle/>
          <a:p>
            <a:pPr algn="ctr"/>
            <a:r>
              <a:rPr lang="en-US" sz="2400" b="1" dirty="0">
                <a:solidFill>
                  <a:srgbClr val="4F2270"/>
                </a:solidFill>
                <a:latin typeface="Comic Sans MS" pitchFamily="66" charset="0"/>
              </a:rPr>
              <a:t>Rev 5:12  Worthy is the Lamb that was slain …</a:t>
            </a:r>
            <a:endParaRPr lang="en-US" sz="2400" b="1" dirty="0"/>
          </a:p>
        </p:txBody>
      </p:sp>
      <p:pic>
        <p:nvPicPr>
          <p:cNvPr id="7" name="Picture 3" descr="C:\Users\Rae\Desktop\Yah &amp; sickle.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029200" y="2936443"/>
            <a:ext cx="2743200" cy="1711757"/>
          </a:xfrm>
          <a:prstGeom prst="roundRect">
            <a:avLst>
              <a:gd name="adj" fmla="val 855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2" name="Rectangle 21"/>
          <p:cNvSpPr/>
          <p:nvPr/>
        </p:nvSpPr>
        <p:spPr>
          <a:xfrm>
            <a:off x="5291420" y="990601"/>
            <a:ext cx="1871380" cy="1904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2550" h="38100" prst="coolSlant"/>
            </a:sp3d>
          </a:bodyPr>
          <a:lstStyle/>
          <a:p>
            <a:pPr algn="ctr"/>
            <a:r>
              <a:rPr lang="en-US" sz="1600" b="1" dirty="0">
                <a:solidFill>
                  <a:srgbClr val="002060"/>
                </a:solidFill>
                <a:latin typeface="Comic Sans MS" pitchFamily="66" charset="0"/>
              </a:rPr>
              <a:t>1 John 4:13  </a:t>
            </a:r>
            <a:r>
              <a:rPr lang="en-US" sz="1600" dirty="0">
                <a:solidFill>
                  <a:srgbClr val="4F2270"/>
                </a:solidFill>
                <a:latin typeface="Comic Sans MS" pitchFamily="66" charset="0"/>
              </a:rPr>
              <a:t>Hereby know we that we dwell in him, and he in us, because he hath given us of </a:t>
            </a:r>
            <a:br>
              <a:rPr lang="en-US" sz="1600" dirty="0">
                <a:solidFill>
                  <a:srgbClr val="4F2270"/>
                </a:solidFill>
                <a:latin typeface="Comic Sans MS" pitchFamily="66" charset="0"/>
              </a:rPr>
            </a:br>
            <a:r>
              <a:rPr lang="en-US" sz="1600" dirty="0">
                <a:solidFill>
                  <a:srgbClr val="4F2270"/>
                </a:solidFill>
                <a:latin typeface="Comic Sans MS" pitchFamily="66" charset="0"/>
              </a:rPr>
              <a:t>his Spirit.</a:t>
            </a:r>
          </a:p>
        </p:txBody>
      </p:sp>
      <p:sp>
        <p:nvSpPr>
          <p:cNvPr id="14" name="Sun 13"/>
          <p:cNvSpPr/>
          <p:nvPr/>
        </p:nvSpPr>
        <p:spPr>
          <a:xfrm>
            <a:off x="8504922" y="661025"/>
            <a:ext cx="410478" cy="381000"/>
          </a:xfrm>
          <a:prstGeom prst="sun">
            <a:avLst/>
          </a:prstGeom>
          <a:solidFill>
            <a:schemeClr val="accent4">
              <a:lumMod val="60000"/>
              <a:lumOff val="4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a:p>
        </p:txBody>
      </p:sp>
    </p:spTree>
    <p:extLst>
      <p:ext uri="{BB962C8B-B14F-4D97-AF65-F5344CB8AC3E}">
        <p14:creationId xmlns:p14="http://schemas.microsoft.com/office/powerpoint/2010/main" val="26108510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5124"/>
                                        </p:tgtEl>
                                        <p:attrNameLst>
                                          <p:attrName>style.visibility</p:attrName>
                                        </p:attrNameLst>
                                      </p:cBhvr>
                                      <p:to>
                                        <p:strVal val="visible"/>
                                      </p:to>
                                    </p:set>
                                    <p:animEffect transition="in" filter="wipe(up)">
                                      <p:cBhvr>
                                        <p:cTn id="20" dur="2000"/>
                                        <p:tgtEl>
                                          <p:spTgt spid="5124"/>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up)">
                                      <p:cBhvr>
                                        <p:cTn id="24" dur="20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1500"/>
                                        <p:tgtEl>
                                          <p:spTgt spid="18"/>
                                        </p:tgtEl>
                                      </p:cBhvr>
                                    </p:animEffect>
                                    <p:anim calcmode="lin" valueType="num">
                                      <p:cBhvr>
                                        <p:cTn id="30" dur="1500" fill="hold"/>
                                        <p:tgtEl>
                                          <p:spTgt spid="18"/>
                                        </p:tgtEl>
                                        <p:attrNameLst>
                                          <p:attrName>ppt_x</p:attrName>
                                        </p:attrNameLst>
                                      </p:cBhvr>
                                      <p:tavLst>
                                        <p:tav tm="0">
                                          <p:val>
                                            <p:strVal val="#ppt_x"/>
                                          </p:val>
                                        </p:tav>
                                        <p:tav tm="100000">
                                          <p:val>
                                            <p:strVal val="#ppt_x"/>
                                          </p:val>
                                        </p:tav>
                                      </p:tavLst>
                                    </p:anim>
                                    <p:anim calcmode="lin" valueType="num">
                                      <p:cBhvr>
                                        <p:cTn id="31" dur="1500" fill="hold"/>
                                        <p:tgtEl>
                                          <p:spTgt spid="18"/>
                                        </p:tgtEl>
                                        <p:attrNameLst>
                                          <p:attrName>ppt_y</p:attrName>
                                        </p:attrNameLst>
                                      </p:cBhvr>
                                      <p:tavLst>
                                        <p:tav tm="0">
                                          <p:val>
                                            <p:strVal val="#ppt_y+.1"/>
                                          </p:val>
                                        </p:tav>
                                        <p:tav tm="100000">
                                          <p:val>
                                            <p:strVal val="#ppt_y"/>
                                          </p:val>
                                        </p:tav>
                                      </p:tavLst>
                                    </p:anim>
                                  </p:childTnLst>
                                </p:cTn>
                              </p:par>
                            </p:childTnLst>
                          </p:cTn>
                        </p:par>
                        <p:par>
                          <p:cTn id="32" fill="hold">
                            <p:stCondLst>
                              <p:cond delay="1500"/>
                            </p:stCondLst>
                            <p:childTnLst>
                              <p:par>
                                <p:cTn id="33" presetID="22" presetClass="entr" presetSubtype="8"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1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8" grpId="0"/>
      <p:bldP spid="19" grpId="0"/>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239000" y="6416675"/>
            <a:ext cx="1828800" cy="365125"/>
          </a:xfrm>
        </p:spPr>
        <p:txBody>
          <a:bodyPr/>
          <a:lstStyle/>
          <a:p>
            <a:fld id="{5C014052-953B-4273-8F47-BF25327D5B24}" type="slidenum">
              <a:rPr lang="en-US" smtClean="0">
                <a:solidFill>
                  <a:schemeClr val="bg1"/>
                </a:solidFill>
              </a:rPr>
              <a:t>3</a:t>
            </a:fld>
            <a:endParaRPr lang="en-US" dirty="0">
              <a:solidFill>
                <a:schemeClr val="bg1"/>
              </a:solidFill>
            </a:endParaRPr>
          </a:p>
        </p:txBody>
      </p:sp>
      <p:sp>
        <p:nvSpPr>
          <p:cNvPr id="5" name="Text Placeholder 2"/>
          <p:cNvSpPr txBox="1">
            <a:spLocks/>
          </p:cNvSpPr>
          <p:nvPr/>
        </p:nvSpPr>
        <p:spPr>
          <a:xfrm>
            <a:off x="347129" y="1246599"/>
            <a:ext cx="6248400" cy="4661416"/>
          </a:xfrm>
          <a:prstGeom prst="rect">
            <a:avLst/>
          </a:prstGeom>
          <a:noFill/>
          <a:ln>
            <a:noFill/>
          </a:ln>
          <a:effectLst/>
        </p:spPr>
        <p:txBody>
          <a:bodyPr anchor="ctr">
            <a:normAutofit fontScale="92500"/>
            <a:scene3d>
              <a:camera prst="orthographicFront"/>
              <a:lightRig rig="threePt" dir="t"/>
            </a:scene3d>
            <a:sp3d extrusionH="57150">
              <a:bevelT w="82550" h="38100" prst="coolSlant"/>
            </a:sp3d>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514350" indent="-514350">
              <a:lnSpc>
                <a:spcPct val="150000"/>
              </a:lnSpc>
              <a:buSzPct val="110000"/>
              <a:buFont typeface="+mj-lt"/>
              <a:buAutoNum type="arabicParenR"/>
            </a:pPr>
            <a:r>
              <a:rPr lang="en-CA" sz="3300" b="1" dirty="0">
                <a:solidFill>
                  <a:srgbClr val="008080"/>
                </a:solidFill>
                <a:effectLst>
                  <a:glow rad="127000">
                    <a:schemeClr val="bg1"/>
                  </a:glow>
                </a:effectLst>
                <a:latin typeface="Comic Sans MS" pitchFamily="66" charset="0"/>
              </a:rPr>
              <a:t>With</a:t>
            </a:r>
            <a:r>
              <a:rPr lang="en-CA" sz="3300" b="1" dirty="0">
                <a:solidFill>
                  <a:srgbClr val="00B0F0"/>
                </a:solidFill>
                <a:effectLst>
                  <a:glow rad="127000">
                    <a:schemeClr val="bg1"/>
                  </a:glow>
                </a:effectLst>
                <a:latin typeface="Comic Sans MS" pitchFamily="66" charset="0"/>
              </a:rPr>
              <a:t> </a:t>
            </a:r>
            <a:r>
              <a:rPr lang="en-CA" sz="3300" b="1" dirty="0">
                <a:solidFill>
                  <a:srgbClr val="008080"/>
                </a:solidFill>
                <a:effectLst>
                  <a:glow rad="127000">
                    <a:schemeClr val="bg1"/>
                  </a:glow>
                </a:effectLst>
                <a:latin typeface="Comic Sans MS" pitchFamily="66" charset="0"/>
              </a:rPr>
              <a:t>Wave Sheaf and </a:t>
            </a:r>
            <a:br>
              <a:rPr lang="en-CA" sz="3300" b="1" dirty="0">
                <a:solidFill>
                  <a:srgbClr val="008080"/>
                </a:solidFill>
                <a:effectLst>
                  <a:glow rad="127000">
                    <a:schemeClr val="bg1"/>
                  </a:glow>
                </a:effectLst>
                <a:latin typeface="Comic Sans MS" pitchFamily="66" charset="0"/>
              </a:rPr>
            </a:br>
            <a:r>
              <a:rPr lang="en-CA" sz="3300" b="1" dirty="0">
                <a:solidFill>
                  <a:srgbClr val="008080"/>
                </a:solidFill>
                <a:effectLst>
                  <a:glow rad="127000">
                    <a:schemeClr val="bg1"/>
                  </a:glow>
                </a:effectLst>
                <a:latin typeface="Comic Sans MS" pitchFamily="66" charset="0"/>
              </a:rPr>
              <a:t>1</a:t>
            </a:r>
            <a:r>
              <a:rPr lang="en-CA" sz="3300" b="1" baseline="30000" dirty="0">
                <a:solidFill>
                  <a:srgbClr val="008080"/>
                </a:solidFill>
                <a:effectLst>
                  <a:glow rad="127000">
                    <a:schemeClr val="bg1"/>
                  </a:glow>
                </a:effectLst>
                <a:latin typeface="Comic Sans MS" pitchFamily="66" charset="0"/>
              </a:rPr>
              <a:t>st</a:t>
            </a:r>
            <a:r>
              <a:rPr lang="en-CA" sz="3300" b="1" dirty="0">
                <a:solidFill>
                  <a:srgbClr val="008080"/>
                </a:solidFill>
                <a:effectLst>
                  <a:glow rad="127000">
                    <a:schemeClr val="bg1"/>
                  </a:glow>
                </a:effectLst>
                <a:latin typeface="Comic Sans MS" pitchFamily="66" charset="0"/>
              </a:rPr>
              <a:t> Sabbath of Unleavened Bread both on Abib 15, which one will take priority?</a:t>
            </a:r>
          </a:p>
          <a:p>
            <a:pPr marL="514350" indent="-514350">
              <a:lnSpc>
                <a:spcPct val="150000"/>
              </a:lnSpc>
              <a:buSzPct val="110000"/>
              <a:buFont typeface="+mj-lt"/>
              <a:buAutoNum type="arabicParenR"/>
            </a:pPr>
            <a:r>
              <a:rPr lang="en-CA" sz="3300" b="1" dirty="0">
                <a:solidFill>
                  <a:srgbClr val="0070C0"/>
                </a:solidFill>
                <a:effectLst>
                  <a:glow rad="127000">
                    <a:schemeClr val="bg1"/>
                  </a:glow>
                </a:effectLst>
                <a:latin typeface="Comic Sans MS" pitchFamily="66" charset="0"/>
              </a:rPr>
              <a:t>Which Feast will be the “backbone” of our salvation?</a:t>
            </a:r>
          </a:p>
        </p:txBody>
      </p:sp>
      <p:pic>
        <p:nvPicPr>
          <p:cNvPr id="6" name="Picture 12" descr="C:\Users\Rae\Desktop\Art on Desktop\white man clip art\3d white people\3d what next.jpg"/>
          <p:cNvPicPr>
            <a:picLocks noChangeAspect="1" noChangeArrowheads="1"/>
          </p:cNvPicPr>
          <p:nvPr/>
        </p:nvPicPr>
        <p:blipFill>
          <a:blip r:embed="rId3" cstate="email">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a:ext>
            </a:extLst>
          </a:blip>
          <a:srcRect/>
          <a:stretch>
            <a:fillRect/>
          </a:stretch>
        </p:blipFill>
        <p:spPr bwMode="auto">
          <a:xfrm>
            <a:off x="6934200" y="165567"/>
            <a:ext cx="1310272" cy="1310272"/>
          </a:xfrm>
          <a:prstGeom prst="rect">
            <a:avLst/>
          </a:prstGeom>
          <a:noFill/>
          <a:effectLst>
            <a:glow rad="101600">
              <a:schemeClr val="accent5">
                <a:satMod val="175000"/>
                <a:alpha val="40000"/>
              </a:schemeClr>
            </a:glow>
            <a:softEdge rad="114300"/>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533400" y="152400"/>
            <a:ext cx="5638800" cy="132343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a:ln w="11430">
                  <a:solidFill>
                    <a:srgbClr val="002060"/>
                  </a:solidFill>
                </a:ln>
                <a:solidFill>
                  <a:srgbClr val="008080"/>
                </a:solidFill>
                <a:effectLst>
                  <a:outerShdw blurRad="50800" dist="39000" dir="5460000" algn="tl">
                    <a:srgbClr val="000000">
                      <a:alpha val="38000"/>
                    </a:srgbClr>
                  </a:outerShdw>
                </a:effectLst>
                <a:latin typeface="Segoe Print" pitchFamily="2" charset="0"/>
              </a:rPr>
              <a:t>Joshua’s Wave Sheaf</a:t>
            </a:r>
            <a:br>
              <a:rPr lang="en-US" sz="4000" b="1" cap="none" spc="0" dirty="0">
                <a:ln w="11430">
                  <a:solidFill>
                    <a:srgbClr val="002060"/>
                  </a:solidFill>
                </a:ln>
                <a:solidFill>
                  <a:srgbClr val="008080"/>
                </a:solidFill>
                <a:effectLst>
                  <a:outerShdw blurRad="50800" dist="39000" dir="5460000" algn="tl">
                    <a:srgbClr val="000000">
                      <a:alpha val="38000"/>
                    </a:srgbClr>
                  </a:outerShdw>
                </a:effectLst>
                <a:latin typeface="Segoe Print" pitchFamily="2" charset="0"/>
              </a:rPr>
            </a:br>
            <a:r>
              <a:rPr lang="en-US" sz="4000" b="1" cap="none" spc="0" dirty="0">
                <a:ln w="11430">
                  <a:solidFill>
                    <a:srgbClr val="002060"/>
                  </a:solidFill>
                </a:ln>
                <a:solidFill>
                  <a:srgbClr val="008080"/>
                </a:solidFill>
                <a:effectLst>
                  <a:outerShdw blurRad="50800" dist="39000" dir="5460000" algn="tl">
                    <a:srgbClr val="000000">
                      <a:alpha val="38000"/>
                    </a:srgbClr>
                  </a:outerShdw>
                </a:effectLst>
                <a:latin typeface="Segoe Print" pitchFamily="2" charset="0"/>
              </a:rPr>
              <a:t>Part 2</a:t>
            </a:r>
          </a:p>
        </p:txBody>
      </p:sp>
      <p:sp>
        <p:nvSpPr>
          <p:cNvPr id="8" name="Pentagon 7"/>
          <p:cNvSpPr/>
          <p:nvPr/>
        </p:nvSpPr>
        <p:spPr>
          <a:xfrm>
            <a:off x="1008483" y="5960472"/>
            <a:ext cx="4706517" cy="684478"/>
          </a:xfrm>
          <a:prstGeom prst="homePlate">
            <a:avLst/>
          </a:prstGeom>
          <a:solidFill>
            <a:srgbClr val="FFFF99">
              <a:alpha val="30000"/>
            </a:srgbClr>
          </a:solidFill>
          <a:ln>
            <a:solidFill>
              <a:srgbClr val="854372"/>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CA" sz="4800" b="1" dirty="0">
                <a:solidFill>
                  <a:srgbClr val="854372"/>
                </a:solidFill>
                <a:effectLst>
                  <a:glow rad="127000">
                    <a:srgbClr val="FFFFCC"/>
                  </a:glow>
                </a:effectLst>
                <a:latin typeface="Matura MT Script Capitals" pitchFamily="66" charset="0"/>
              </a:rPr>
              <a:t>We Shall See!</a:t>
            </a:r>
            <a:endParaRPr lang="en-CA" sz="4800" b="1" dirty="0">
              <a:solidFill>
                <a:srgbClr val="854372"/>
              </a:solidFill>
              <a:latin typeface="Matura MT Script Capitals" pitchFamily="66" charset="0"/>
            </a:endParaRPr>
          </a:p>
        </p:txBody>
      </p:sp>
    </p:spTree>
    <p:extLst>
      <p:ext uri="{BB962C8B-B14F-4D97-AF65-F5344CB8AC3E}">
        <p14:creationId xmlns:p14="http://schemas.microsoft.com/office/powerpoint/2010/main" val="20416440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50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p:cTn id="13"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5"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Picture 3" descr="C:\Users\Rae\Desktop\doboy investigation.jpg"/>
          <p:cNvPicPr>
            <a:picLocks noChangeAspect="1" noChangeArrowheads="1"/>
          </p:cNvPicPr>
          <p:nvPr/>
        </p:nvPicPr>
        <p:blipFill>
          <a:blip r:embed="rId3" cstate="email">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a:ext>
            </a:extLst>
          </a:blip>
          <a:srcRect/>
          <a:stretch>
            <a:fillRect/>
          </a:stretch>
        </p:blipFill>
        <p:spPr bwMode="auto">
          <a:xfrm>
            <a:off x="5661595" y="1270836"/>
            <a:ext cx="2743200" cy="205740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12" name="Slide Number Placeholder 1"/>
          <p:cNvSpPr>
            <a:spLocks noGrp="1"/>
          </p:cNvSpPr>
          <p:nvPr>
            <p:ph type="sldNum" sz="quarter" idx="12"/>
          </p:nvPr>
        </p:nvSpPr>
        <p:spPr>
          <a:xfrm>
            <a:off x="7315200" y="6536133"/>
            <a:ext cx="1828800" cy="365125"/>
          </a:xfrm>
        </p:spPr>
        <p:txBody>
          <a:bodyPr/>
          <a:lstStyle/>
          <a:p>
            <a:fld id="{5C014052-953B-4273-8F47-BF25327D5B24}" type="slidenum">
              <a:rPr lang="en-US" smtClean="0"/>
              <a:t>30</a:t>
            </a:fld>
            <a:endParaRPr lang="en-US" dirty="0"/>
          </a:p>
        </p:txBody>
      </p:sp>
      <p:pic>
        <p:nvPicPr>
          <p:cNvPr id="13" name="Picture 2" descr="C:\Users\Rae\Desktop\Art on Desktop\white man clip art\3d white people\puzzle 4.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20483587">
            <a:off x="7426760" y="5165160"/>
            <a:ext cx="1760546" cy="1449861"/>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Lst>
        </p:spPr>
      </p:pic>
      <p:pic>
        <p:nvPicPr>
          <p:cNvPr id="14" name="Picture 2" descr="C:\Users\Rae\Desktop\2.16  Joshua Wave Sheaf Revised  8 Nov 2019\2.16  Josh Revision Art\grain bkgd.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401255" y="1753184"/>
            <a:ext cx="4191001" cy="2723956"/>
          </a:xfrm>
          <a:prstGeom prst="roundRect">
            <a:avLst>
              <a:gd name="adj" fmla="val 16667"/>
            </a:avLst>
          </a:prstGeom>
          <a:ln>
            <a:solidFill>
              <a:schemeClr val="accent4">
                <a:lumMod val="5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752600" y="1881770"/>
            <a:ext cx="2839655" cy="249299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2200" b="1" dirty="0">
                <a:ln w="1905"/>
                <a:solidFill>
                  <a:srgbClr val="4F2270"/>
                </a:solidFill>
                <a:effectLst>
                  <a:innerShdw blurRad="69850" dist="43180" dir="5400000">
                    <a:srgbClr val="000000">
                      <a:alpha val="65000"/>
                    </a:srgbClr>
                  </a:innerShdw>
                </a:effectLst>
              </a:rPr>
              <a:t>But now Messiah has been raised from </a:t>
            </a:r>
            <a:br>
              <a:rPr lang="en-US" sz="2200" b="1" dirty="0">
                <a:ln w="1905"/>
                <a:solidFill>
                  <a:srgbClr val="4F2270"/>
                </a:solidFill>
                <a:effectLst>
                  <a:innerShdw blurRad="69850" dist="43180" dir="5400000">
                    <a:srgbClr val="000000">
                      <a:alpha val="65000"/>
                    </a:srgbClr>
                  </a:innerShdw>
                </a:effectLst>
              </a:rPr>
            </a:br>
            <a:r>
              <a:rPr lang="en-US" sz="2200" b="1" dirty="0">
                <a:ln w="1905"/>
                <a:solidFill>
                  <a:srgbClr val="4F2270"/>
                </a:solidFill>
                <a:effectLst>
                  <a:innerShdw blurRad="69850" dist="43180" dir="5400000">
                    <a:srgbClr val="000000">
                      <a:alpha val="65000"/>
                    </a:srgbClr>
                  </a:innerShdw>
                </a:effectLst>
              </a:rPr>
              <a:t>the dead, and has </a:t>
            </a:r>
            <a:br>
              <a:rPr lang="en-US" sz="2200" b="1" dirty="0">
                <a:ln w="1905"/>
                <a:solidFill>
                  <a:srgbClr val="4F2270"/>
                </a:solidFill>
                <a:effectLst>
                  <a:innerShdw blurRad="69850" dist="43180" dir="5400000">
                    <a:srgbClr val="000000">
                      <a:alpha val="65000"/>
                    </a:srgbClr>
                  </a:innerShdw>
                </a:effectLst>
              </a:rPr>
            </a:br>
            <a:r>
              <a:rPr lang="en-US" sz="2200" b="1" dirty="0">
                <a:ln w="1905"/>
                <a:solidFill>
                  <a:srgbClr val="4F2270"/>
                </a:solidFill>
                <a:effectLst>
                  <a:innerShdw blurRad="69850" dist="43180" dir="5400000">
                    <a:srgbClr val="000000">
                      <a:alpha val="65000"/>
                    </a:srgbClr>
                  </a:innerShdw>
                </a:effectLst>
              </a:rPr>
              <a:t>become </a:t>
            </a:r>
            <a:r>
              <a:rPr lang="en-US" sz="2200" b="1" u="sng" dirty="0">
                <a:ln w="1905"/>
                <a:solidFill>
                  <a:srgbClr val="4F2270"/>
                </a:solidFill>
                <a:effectLst>
                  <a:innerShdw blurRad="69850" dist="43180" dir="5400000">
                    <a:srgbClr val="000000">
                      <a:alpha val="65000"/>
                    </a:srgbClr>
                  </a:innerShdw>
                </a:effectLst>
              </a:rPr>
              <a:t>the</a:t>
            </a:r>
            <a:r>
              <a:rPr lang="en-US" sz="2200" b="1" dirty="0">
                <a:ln w="1905"/>
                <a:solidFill>
                  <a:srgbClr val="4F2270"/>
                </a:solidFill>
                <a:effectLst>
                  <a:innerShdw blurRad="69850" dist="43180" dir="5400000">
                    <a:srgbClr val="000000">
                      <a:alpha val="65000"/>
                    </a:srgbClr>
                  </a:innerShdw>
                </a:effectLst>
              </a:rPr>
              <a:t> </a:t>
            </a:r>
            <a:r>
              <a:rPr lang="en-US" sz="2400" b="1" dirty="0" err="1">
                <a:ln w="1905">
                  <a:solidFill>
                    <a:srgbClr val="99FFCC"/>
                  </a:solidFill>
                </a:ln>
                <a:solidFill>
                  <a:srgbClr val="99FFCC"/>
                </a:solidFill>
                <a:effectLst>
                  <a:innerShdw blurRad="69850" dist="43180" dir="5400000">
                    <a:srgbClr val="000000">
                      <a:alpha val="65000"/>
                    </a:srgbClr>
                  </a:innerShdw>
                </a:effectLst>
              </a:rPr>
              <a:t>Firstfruit</a:t>
            </a:r>
            <a:r>
              <a:rPr lang="en-US" sz="2200" b="1" dirty="0">
                <a:ln w="1905"/>
                <a:solidFill>
                  <a:srgbClr val="4F2270"/>
                </a:solidFill>
                <a:effectLst>
                  <a:innerShdw blurRad="69850" dist="43180" dir="5400000">
                    <a:srgbClr val="000000">
                      <a:alpha val="65000"/>
                    </a:srgbClr>
                  </a:innerShdw>
                </a:effectLst>
              </a:rPr>
              <a:t> of those having </a:t>
            </a:r>
            <a:br>
              <a:rPr lang="en-US" sz="2200" b="1" dirty="0">
                <a:ln w="1905"/>
                <a:solidFill>
                  <a:srgbClr val="4F2270"/>
                </a:solidFill>
                <a:effectLst>
                  <a:innerShdw blurRad="69850" dist="43180" dir="5400000">
                    <a:srgbClr val="000000">
                      <a:alpha val="65000"/>
                    </a:srgbClr>
                  </a:innerShdw>
                </a:effectLst>
              </a:rPr>
            </a:br>
            <a:r>
              <a:rPr lang="en-US" sz="2200" b="1" dirty="0">
                <a:ln w="1905"/>
                <a:solidFill>
                  <a:srgbClr val="4F2270"/>
                </a:solidFill>
                <a:effectLst>
                  <a:innerShdw blurRad="69850" dist="43180" dir="5400000">
                    <a:srgbClr val="000000">
                      <a:alpha val="65000"/>
                    </a:srgbClr>
                  </a:innerShdw>
                </a:effectLst>
              </a:rPr>
              <a:t>fallen asleep.  </a:t>
            </a:r>
            <a:br>
              <a:rPr lang="en-US" sz="2200" b="1" dirty="0">
                <a:ln w="1905"/>
                <a:solidFill>
                  <a:srgbClr val="4F2270"/>
                </a:solidFill>
                <a:effectLst>
                  <a:innerShdw blurRad="69850" dist="43180" dir="5400000">
                    <a:srgbClr val="000000">
                      <a:alpha val="65000"/>
                    </a:srgbClr>
                  </a:innerShdw>
                </a:effectLst>
              </a:rPr>
            </a:br>
            <a:r>
              <a:rPr lang="en-US" sz="2200" b="1" dirty="0">
                <a:ln w="1905"/>
                <a:solidFill>
                  <a:srgbClr val="4F2270"/>
                </a:solidFill>
                <a:effectLst>
                  <a:innerShdw blurRad="69850" dist="43180" dir="5400000">
                    <a:srgbClr val="000000">
                      <a:alpha val="65000"/>
                    </a:srgbClr>
                  </a:innerShdw>
                </a:effectLst>
              </a:rPr>
              <a:t>1 </a:t>
            </a:r>
            <a:r>
              <a:rPr lang="en-US" sz="2200" b="1" dirty="0" err="1">
                <a:ln w="1905"/>
                <a:solidFill>
                  <a:srgbClr val="4F2270"/>
                </a:solidFill>
                <a:effectLst>
                  <a:innerShdw blurRad="69850" dist="43180" dir="5400000">
                    <a:srgbClr val="000000">
                      <a:alpha val="65000"/>
                    </a:srgbClr>
                  </a:innerShdw>
                </a:effectLst>
              </a:rPr>
              <a:t>Cor</a:t>
            </a:r>
            <a:r>
              <a:rPr lang="en-US" sz="2200" b="1" dirty="0">
                <a:ln w="1905"/>
                <a:solidFill>
                  <a:srgbClr val="4F2270"/>
                </a:solidFill>
                <a:effectLst>
                  <a:innerShdw blurRad="69850" dist="43180" dir="5400000">
                    <a:srgbClr val="000000">
                      <a:alpha val="65000"/>
                    </a:srgbClr>
                  </a:innerShdw>
                </a:effectLst>
              </a:rPr>
              <a:t> 15:20  </a:t>
            </a:r>
            <a:r>
              <a:rPr lang="en-US" sz="1600" b="1" i="1" dirty="0">
                <a:ln w="1905"/>
                <a:solidFill>
                  <a:schemeClr val="accent2">
                    <a:lumMod val="20000"/>
                    <a:lumOff val="80000"/>
                  </a:schemeClr>
                </a:solidFill>
                <a:effectLst>
                  <a:innerShdw blurRad="69850" dist="43180" dir="5400000">
                    <a:srgbClr val="000000">
                      <a:alpha val="65000"/>
                    </a:srgbClr>
                  </a:innerShdw>
                </a:effectLst>
              </a:rPr>
              <a:t>ISR</a:t>
            </a:r>
            <a:endParaRPr lang="en-US" sz="2200" b="1" dirty="0">
              <a:ln w="1905"/>
              <a:solidFill>
                <a:schemeClr val="accent2">
                  <a:lumMod val="20000"/>
                  <a:lumOff val="80000"/>
                </a:schemeClr>
              </a:solidFill>
              <a:effectLst>
                <a:innerShdw blurRad="69850" dist="43180" dir="5400000">
                  <a:srgbClr val="000000">
                    <a:alpha val="65000"/>
                  </a:srgbClr>
                </a:innerShdw>
              </a:effectLst>
            </a:endParaRPr>
          </a:p>
        </p:txBody>
      </p:sp>
      <p:sp>
        <p:nvSpPr>
          <p:cNvPr id="16" name="Title 1"/>
          <p:cNvSpPr txBox="1">
            <a:spLocks/>
          </p:cNvSpPr>
          <p:nvPr/>
        </p:nvSpPr>
        <p:spPr>
          <a:xfrm>
            <a:off x="-76200" y="76199"/>
            <a:ext cx="9296400" cy="1676985"/>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600" dirty="0">
                <a:ln w="11430"/>
                <a:solidFill>
                  <a:srgbClr val="0066FF"/>
                </a:solidFill>
                <a:effectLst>
                  <a:outerShdw blurRad="76200" dist="50800" dir="5400000" algn="tl" rotWithShape="0">
                    <a:srgbClr val="000000">
                      <a:alpha val="65000"/>
                    </a:srgbClr>
                  </a:outerShdw>
                </a:effectLst>
                <a:latin typeface="Old English Text MT" pitchFamily="66" charset="0"/>
              </a:rPr>
              <a:t>Yahusha</a:t>
            </a:r>
            <a:r>
              <a:rPr lang="en-US" sz="4400" spc="600" dirty="0">
                <a:ln w="11430"/>
                <a:solidFill>
                  <a:srgbClr val="7030A0"/>
                </a:solidFill>
                <a:effectLst>
                  <a:outerShdw blurRad="76200" dist="50800" dir="5400000" algn="tl" rotWithShape="0">
                    <a:srgbClr val="000000">
                      <a:alpha val="65000"/>
                    </a:srgbClr>
                  </a:outerShdw>
                </a:effectLst>
                <a:latin typeface="Old English Text MT" pitchFamily="66" charset="0"/>
              </a:rPr>
              <a:t> – The “first” </a:t>
            </a:r>
            <a:br>
              <a:rPr lang="en-US" sz="4400" spc="600" dirty="0">
                <a:ln w="11430"/>
                <a:solidFill>
                  <a:srgbClr val="7030A0"/>
                </a:solidFill>
                <a:effectLst>
                  <a:outerShdw blurRad="76200" dist="50800" dir="5400000" algn="tl" rotWithShape="0">
                    <a:srgbClr val="000000">
                      <a:alpha val="65000"/>
                    </a:srgbClr>
                  </a:outerShdw>
                </a:effectLst>
                <a:latin typeface="Old English Text MT" pitchFamily="66" charset="0"/>
              </a:rPr>
            </a:br>
            <a:r>
              <a:rPr lang="en-US" sz="4400" spc="600" dirty="0">
                <a:ln w="11430"/>
                <a:solidFill>
                  <a:srgbClr val="7030A0"/>
                </a:solidFill>
                <a:effectLst>
                  <a:outerShdw blurRad="76200" dist="50800" dir="5400000" algn="tl" rotWithShape="0">
                    <a:srgbClr val="000000">
                      <a:alpha val="65000"/>
                    </a:srgbClr>
                  </a:outerShdw>
                </a:effectLst>
                <a:latin typeface="Old English Text MT" pitchFamily="66" charset="0"/>
              </a:rPr>
              <a:t>First-Fruit</a:t>
            </a:r>
            <a:endParaRPr lang="en-US" sz="1800" spc="600" dirty="0">
              <a:ln w="11430"/>
              <a:solidFill>
                <a:srgbClr val="7030A0"/>
              </a:solidFill>
              <a:effectLst>
                <a:outerShdw blurRad="76200" dist="50800" dir="5400000" algn="tl" rotWithShape="0">
                  <a:srgbClr val="000000">
                    <a:alpha val="65000"/>
                  </a:srgbClr>
                </a:outerShdw>
              </a:effectLst>
              <a:latin typeface="Old English Text MT" pitchFamily="66" charset="0"/>
            </a:endParaRPr>
          </a:p>
        </p:txBody>
      </p:sp>
      <p:sp>
        <p:nvSpPr>
          <p:cNvPr id="17" name="TextBox 16"/>
          <p:cNvSpPr txBox="1"/>
          <p:nvPr/>
        </p:nvSpPr>
        <p:spPr>
          <a:xfrm>
            <a:off x="1016780" y="4737318"/>
            <a:ext cx="6984220" cy="1815882"/>
          </a:xfrm>
          <a:prstGeom prst="rect">
            <a:avLst/>
          </a:prstGeom>
          <a:noFill/>
        </p:spPr>
        <p:txBody>
          <a:bodyPr wrap="square" rtlCol="0">
            <a:spAutoFit/>
            <a:scene3d>
              <a:camera prst="orthographicFront"/>
              <a:lightRig rig="threePt" dir="t"/>
            </a:scene3d>
            <a:sp3d extrusionH="57150">
              <a:bevelT w="82550" h="38100" prst="coolSlant"/>
            </a:sp3d>
          </a:bodyPr>
          <a:lstStyle/>
          <a:p>
            <a:pPr algn="ctr"/>
            <a:r>
              <a:rPr lang="en-US" sz="2800" b="1" dirty="0">
                <a:ln>
                  <a:solidFill>
                    <a:srgbClr val="0066FF"/>
                  </a:solidFill>
                </a:ln>
                <a:solidFill>
                  <a:srgbClr val="0066FF"/>
                </a:solidFill>
                <a:effectLst>
                  <a:glow rad="127000">
                    <a:srgbClr val="99FFCC"/>
                  </a:glow>
                </a:effectLst>
              </a:rPr>
              <a:t>Yahusha</a:t>
            </a:r>
            <a:r>
              <a:rPr lang="en-US" sz="2800" b="1" dirty="0">
                <a:ln>
                  <a:solidFill>
                    <a:srgbClr val="0066FF"/>
                  </a:solidFill>
                </a:ln>
                <a:solidFill>
                  <a:srgbClr val="00FF00"/>
                </a:solidFill>
                <a:effectLst>
                  <a:glow rad="127000">
                    <a:srgbClr val="99FFCC"/>
                  </a:glow>
                </a:effectLst>
              </a:rPr>
              <a:t>  became the “</a:t>
            </a:r>
            <a:r>
              <a:rPr lang="en-US" sz="2800" b="1" dirty="0">
                <a:ln>
                  <a:solidFill>
                    <a:srgbClr val="0066FF"/>
                  </a:solidFill>
                </a:ln>
                <a:solidFill>
                  <a:srgbClr val="9933FF"/>
                </a:solidFill>
                <a:effectLst>
                  <a:glow rad="127000">
                    <a:srgbClr val="99FFCC"/>
                  </a:glow>
                </a:effectLst>
              </a:rPr>
              <a:t>Premier</a:t>
            </a:r>
            <a:r>
              <a:rPr lang="en-US" sz="2800" b="1" dirty="0">
                <a:ln>
                  <a:solidFill>
                    <a:srgbClr val="0066FF"/>
                  </a:solidFill>
                </a:ln>
                <a:solidFill>
                  <a:srgbClr val="00FF00"/>
                </a:solidFill>
                <a:effectLst>
                  <a:glow rad="127000">
                    <a:srgbClr val="99FFCC"/>
                  </a:glow>
                </a:effectLst>
              </a:rPr>
              <a:t>” </a:t>
            </a:r>
            <a:r>
              <a:rPr lang="en-US" sz="2800" b="1" u="sng" dirty="0">
                <a:ln>
                  <a:solidFill>
                    <a:srgbClr val="0066FF"/>
                  </a:solidFill>
                </a:ln>
                <a:solidFill>
                  <a:srgbClr val="FF3399"/>
                </a:solidFill>
                <a:effectLst>
                  <a:glow rad="127000">
                    <a:srgbClr val="99FFCC"/>
                  </a:glow>
                </a:effectLst>
              </a:rPr>
              <a:t>FIRST-FRUIT</a:t>
            </a:r>
            <a:r>
              <a:rPr lang="en-US" sz="2800" b="1" dirty="0">
                <a:ln>
                  <a:solidFill>
                    <a:srgbClr val="0066FF"/>
                  </a:solidFill>
                </a:ln>
                <a:solidFill>
                  <a:srgbClr val="FF3399"/>
                </a:solidFill>
                <a:effectLst>
                  <a:glow rad="127000">
                    <a:srgbClr val="99FFCC"/>
                  </a:glow>
                </a:effectLst>
              </a:rPr>
              <a:t> </a:t>
            </a:r>
            <a:br>
              <a:rPr lang="en-US" sz="2800" b="1" dirty="0">
                <a:ln>
                  <a:solidFill>
                    <a:srgbClr val="0066FF"/>
                  </a:solidFill>
                </a:ln>
                <a:solidFill>
                  <a:srgbClr val="FF3399"/>
                </a:solidFill>
                <a:effectLst>
                  <a:glow rad="127000">
                    <a:srgbClr val="99FFCC"/>
                  </a:glow>
                </a:effectLst>
              </a:rPr>
            </a:br>
            <a:r>
              <a:rPr lang="en-US" sz="2800" b="1" dirty="0">
                <a:ln>
                  <a:solidFill>
                    <a:srgbClr val="0066FF"/>
                  </a:solidFill>
                </a:ln>
                <a:solidFill>
                  <a:srgbClr val="00FF00"/>
                </a:solidFill>
                <a:effectLst>
                  <a:glow rad="127000">
                    <a:srgbClr val="99FFCC"/>
                  </a:glow>
                </a:effectLst>
              </a:rPr>
              <a:t>and the “</a:t>
            </a:r>
            <a:r>
              <a:rPr lang="en-US" sz="2800" b="1" dirty="0">
                <a:ln>
                  <a:solidFill>
                    <a:srgbClr val="9933FF"/>
                  </a:solidFill>
                </a:ln>
                <a:solidFill>
                  <a:srgbClr val="9933FF"/>
                </a:solidFill>
                <a:effectLst>
                  <a:glow rad="127000">
                    <a:srgbClr val="99FFCC"/>
                  </a:glow>
                </a:effectLst>
              </a:rPr>
              <a:t>Principal</a:t>
            </a:r>
            <a:r>
              <a:rPr lang="en-US" sz="2800" b="1" dirty="0">
                <a:ln>
                  <a:solidFill>
                    <a:srgbClr val="0066FF"/>
                  </a:solidFill>
                </a:ln>
                <a:solidFill>
                  <a:srgbClr val="00FF00"/>
                </a:solidFill>
                <a:effectLst>
                  <a:glow rad="127000">
                    <a:srgbClr val="99FFCC"/>
                  </a:glow>
                </a:effectLst>
              </a:rPr>
              <a:t>” </a:t>
            </a:r>
            <a:r>
              <a:rPr lang="en-US" sz="2800" b="1" dirty="0">
                <a:ln>
                  <a:solidFill>
                    <a:srgbClr val="0066FF"/>
                  </a:solidFill>
                </a:ln>
                <a:solidFill>
                  <a:srgbClr val="FF3399"/>
                </a:solidFill>
                <a:effectLst>
                  <a:glow rad="127000">
                    <a:srgbClr val="99FFCC"/>
                  </a:glow>
                </a:effectLst>
              </a:rPr>
              <a:t>WAVE SHEAF!  </a:t>
            </a:r>
          </a:p>
          <a:p>
            <a:pPr algn="ctr"/>
            <a:r>
              <a:rPr lang="en-US" sz="2800" b="1" dirty="0">
                <a:ln>
                  <a:solidFill>
                    <a:srgbClr val="0066FF"/>
                  </a:solidFill>
                </a:ln>
                <a:solidFill>
                  <a:srgbClr val="0066FF"/>
                </a:solidFill>
                <a:effectLst>
                  <a:glow rad="228600">
                    <a:schemeClr val="accent2">
                      <a:satMod val="175000"/>
                      <a:alpha val="40000"/>
                    </a:schemeClr>
                  </a:glow>
                </a:effectLst>
              </a:rPr>
              <a:t>He is the One that offered His Personal </a:t>
            </a:r>
            <a:r>
              <a:rPr lang="en-US" sz="2800" b="1" dirty="0">
                <a:ln>
                  <a:solidFill>
                    <a:srgbClr val="0066FF"/>
                  </a:solidFill>
                </a:ln>
                <a:solidFill>
                  <a:srgbClr val="006600"/>
                </a:solidFill>
                <a:effectLst>
                  <a:glow rad="228600">
                    <a:schemeClr val="accent2">
                      <a:satMod val="175000"/>
                      <a:alpha val="40000"/>
                    </a:schemeClr>
                  </a:glow>
                </a:effectLst>
              </a:rPr>
              <a:t>“</a:t>
            </a:r>
            <a:r>
              <a:rPr lang="en-US" sz="2800" b="1" dirty="0" err="1">
                <a:ln>
                  <a:solidFill>
                    <a:srgbClr val="0066FF"/>
                  </a:solidFill>
                </a:ln>
                <a:solidFill>
                  <a:srgbClr val="006600"/>
                </a:solidFill>
                <a:effectLst>
                  <a:glow rad="228600">
                    <a:schemeClr val="accent2">
                      <a:satMod val="175000"/>
                      <a:alpha val="40000"/>
                    </a:schemeClr>
                  </a:glow>
                </a:effectLst>
              </a:rPr>
              <a:t>firstfruits</a:t>
            </a:r>
            <a:r>
              <a:rPr lang="en-US" sz="2800" b="1" dirty="0">
                <a:ln>
                  <a:solidFill>
                    <a:srgbClr val="0066FF"/>
                  </a:solidFill>
                </a:ln>
                <a:solidFill>
                  <a:srgbClr val="006600"/>
                </a:solidFill>
                <a:effectLst>
                  <a:glow rad="228600">
                    <a:schemeClr val="accent2">
                      <a:satMod val="175000"/>
                      <a:alpha val="40000"/>
                    </a:schemeClr>
                  </a:glow>
                </a:effectLst>
              </a:rPr>
              <a:t>” </a:t>
            </a:r>
            <a:r>
              <a:rPr lang="en-US" sz="2800" b="1" dirty="0">
                <a:ln>
                  <a:solidFill>
                    <a:srgbClr val="0066FF"/>
                  </a:solidFill>
                </a:ln>
                <a:solidFill>
                  <a:srgbClr val="0066FF"/>
                </a:solidFill>
                <a:effectLst>
                  <a:glow rad="228600">
                    <a:schemeClr val="accent2">
                      <a:satMod val="175000"/>
                      <a:alpha val="40000"/>
                    </a:schemeClr>
                  </a:glow>
                </a:effectLst>
              </a:rPr>
              <a:t>as one </a:t>
            </a:r>
            <a:r>
              <a:rPr lang="en-US" sz="2800" b="1" dirty="0">
                <a:ln>
                  <a:solidFill>
                    <a:srgbClr val="0066FF"/>
                  </a:solidFill>
                </a:ln>
                <a:solidFill>
                  <a:srgbClr val="006600"/>
                </a:solidFill>
                <a:effectLst>
                  <a:glow rad="228600">
                    <a:schemeClr val="accent2">
                      <a:satMod val="175000"/>
                      <a:alpha val="40000"/>
                    </a:schemeClr>
                  </a:glow>
                </a:effectLst>
              </a:rPr>
              <a:t>Wave Sheaf … once!</a:t>
            </a:r>
            <a:endParaRPr lang="en-US" sz="2800" b="1" dirty="0">
              <a:solidFill>
                <a:srgbClr val="006600"/>
              </a:solidFill>
              <a:effectLst>
                <a:glow rad="228600">
                  <a:schemeClr val="accent2">
                    <a:satMod val="175000"/>
                    <a:alpha val="40000"/>
                  </a:schemeClr>
                </a:glow>
              </a:effectLst>
            </a:endParaRPr>
          </a:p>
        </p:txBody>
      </p:sp>
      <p:sp>
        <p:nvSpPr>
          <p:cNvPr id="18" name="TextBox 17"/>
          <p:cNvSpPr txBox="1"/>
          <p:nvPr/>
        </p:nvSpPr>
        <p:spPr>
          <a:xfrm>
            <a:off x="4677137" y="3048000"/>
            <a:ext cx="4085863" cy="1569660"/>
          </a:xfrm>
          <a:prstGeom prst="rect">
            <a:avLst/>
          </a:prstGeom>
          <a:noFill/>
        </p:spPr>
        <p:txBody>
          <a:bodyPr wrap="square" rtlCol="0">
            <a:spAutoFit/>
          </a:bodyPr>
          <a:lstStyle/>
          <a:p>
            <a:pPr algn="ctr"/>
            <a:r>
              <a:rPr lang="en-US" sz="2400" b="1" dirty="0">
                <a:ln w="1905"/>
                <a:solidFill>
                  <a:srgbClr val="8C4C64"/>
                </a:solidFill>
                <a:effectLst>
                  <a:innerShdw blurRad="69850" dist="43180" dir="5400000">
                    <a:srgbClr val="000000">
                      <a:alpha val="65000"/>
                    </a:srgbClr>
                  </a:innerShdw>
                </a:effectLst>
              </a:rPr>
              <a:t>There are Scripture versions that have the correct wording – to be in alignment with the Torah commands.</a:t>
            </a:r>
          </a:p>
        </p:txBody>
      </p:sp>
      <p:pic>
        <p:nvPicPr>
          <p:cNvPr id="19" name="Picture 18"/>
          <p:cNvPicPr>
            <a:picLocks noChangeAspect="1"/>
          </p:cNvPicPr>
          <p:nvPr/>
        </p:nvPicPr>
        <p:blipFill rotWithShape="1">
          <a:blip r:embed="rId7" cstate="email">
            <a:extLst>
              <a:ext uri="{BEBA8EAE-BF5A-486C-A8C5-ECC9F3942E4B}">
                <a14:imgProps xmlns:a14="http://schemas.microsoft.com/office/drawing/2010/main">
                  <a14:imgLayer r:embed="rId8">
                    <a14:imgEffect>
                      <a14:backgroundRemoval t="0" b="100000" l="0" r="99636"/>
                    </a14:imgEffect>
                  </a14:imgLayer>
                </a14:imgProps>
              </a:ext>
              <a:ext uri="{28A0092B-C50C-407E-A947-70E740481C1C}">
                <a14:useLocalDpi xmlns:a14="http://schemas.microsoft.com/office/drawing/2010/main"/>
              </a:ext>
            </a:extLst>
          </a:blip>
          <a:srcRect/>
          <a:stretch/>
        </p:blipFill>
        <p:spPr>
          <a:xfrm>
            <a:off x="151401" y="5065869"/>
            <a:ext cx="1143999" cy="1639731"/>
          </a:xfrm>
          <a:prstGeom prst="rect">
            <a:avLst/>
          </a:prstGeom>
          <a:ln>
            <a:noFill/>
          </a:ln>
          <a:effectLst>
            <a:glow rad="12700">
              <a:schemeClr val="accent1">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24" name="Picture 3" descr="C:\Users\Rae\Desktop\thrumbs up happy face edit.png"/>
          <p:cNvPicPr>
            <a:picLocks noChangeAspect="1" noChangeArrowheads="1"/>
          </p:cNvPicPr>
          <p:nvPr/>
        </p:nvPicPr>
        <p:blipFill>
          <a:blip r:embed="rId9" cstate="email">
            <a:extLst>
              <a:ext uri="{BEBA8EAE-BF5A-486C-A8C5-ECC9F3942E4B}">
                <a14:imgProps xmlns:a14="http://schemas.microsoft.com/office/drawing/2010/main">
                  <a14:imgLayer r:embed="rId10">
                    <a14:imgEffect>
                      <a14:backgroundRemoval t="0" b="100000" l="222" r="100000"/>
                    </a14:imgEffect>
                  </a14:imgLayer>
                </a14:imgProps>
              </a:ext>
              <a:ext uri="{28A0092B-C50C-407E-A947-70E740481C1C}">
                <a14:useLocalDpi xmlns:a14="http://schemas.microsoft.com/office/drawing/2010/main"/>
              </a:ext>
            </a:extLst>
          </a:blip>
          <a:srcRect/>
          <a:stretch>
            <a:fillRect/>
          </a:stretch>
        </p:blipFill>
        <p:spPr bwMode="auto">
          <a:xfrm>
            <a:off x="4249355" y="2057400"/>
            <a:ext cx="1237045" cy="1162987"/>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20" name="Sun 19"/>
          <p:cNvSpPr/>
          <p:nvPr/>
        </p:nvSpPr>
        <p:spPr>
          <a:xfrm>
            <a:off x="8643721" y="51914"/>
            <a:ext cx="410478" cy="381000"/>
          </a:xfrm>
          <a:prstGeom prst="sun">
            <a:avLst/>
          </a:prstGeom>
          <a:solidFill>
            <a:schemeClr val="accent4">
              <a:lumMod val="60000"/>
              <a:lumOff val="4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a:p>
        </p:txBody>
      </p:sp>
    </p:spTree>
    <p:extLst>
      <p:ext uri="{BB962C8B-B14F-4D97-AF65-F5344CB8AC3E}">
        <p14:creationId xmlns:p14="http://schemas.microsoft.com/office/powerpoint/2010/main" val="15829601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00"/>
                                        <p:tgtEl>
                                          <p:spTgt spid="24"/>
                                        </p:tgtEl>
                                      </p:cBhvr>
                                    </p:animEffect>
                                    <p:anim calcmode="lin" valueType="num">
                                      <p:cBhvr>
                                        <p:cTn id="8" dur="800" fill="hold"/>
                                        <p:tgtEl>
                                          <p:spTgt spid="24"/>
                                        </p:tgtEl>
                                        <p:attrNameLst>
                                          <p:attrName>ppt_x</p:attrName>
                                        </p:attrNameLst>
                                      </p:cBhvr>
                                      <p:tavLst>
                                        <p:tav tm="0">
                                          <p:val>
                                            <p:strVal val="#ppt_x"/>
                                          </p:val>
                                        </p:tav>
                                        <p:tav tm="100000">
                                          <p:val>
                                            <p:strVal val="#ppt_x"/>
                                          </p:val>
                                        </p:tav>
                                      </p:tavLst>
                                    </p:anim>
                                    <p:anim calcmode="lin" valueType="num">
                                      <p:cBhvr>
                                        <p:cTn id="9" dur="800" fill="hold"/>
                                        <p:tgtEl>
                                          <p:spTgt spid="24"/>
                                        </p:tgtEl>
                                        <p:attrNameLst>
                                          <p:attrName>ppt_y</p:attrName>
                                        </p:attrNameLst>
                                      </p:cBhvr>
                                      <p:tavLst>
                                        <p:tav tm="0">
                                          <p:val>
                                            <p:strVal val="#ppt_y+0.31"/>
                                          </p:val>
                                        </p:tav>
                                        <p:tav tm="100000">
                                          <p:val>
                                            <p:strVal val="#ppt_y+0.31"/>
                                          </p:val>
                                        </p:tav>
                                      </p:tavLst>
                                    </p:anim>
                                    <p:anim calcmode="lin" valueType="num">
                                      <p:cBhvr>
                                        <p:cTn id="10" dur="1200" decel="50000" fill="hold">
                                          <p:stCondLst>
                                            <p:cond delay="800"/>
                                          </p:stCondLst>
                                        </p:cTn>
                                        <p:tgtEl>
                                          <p:spTgt spid="2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1200" decel="50000" fill="hold">
                                          <p:stCondLst>
                                            <p:cond delay="800"/>
                                          </p:stCondLst>
                                        </p:cTn>
                                        <p:tgtEl>
                                          <p:spTgt spid="2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arn(inVertical)">
                                      <p:cBhvr>
                                        <p:cTn id="16" dur="1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solidFill>
                  <a:schemeClr val="bg1"/>
                </a:solidFill>
              </a:rPr>
              <a:t>31</a:t>
            </a:fld>
            <a:endParaRPr lang="en-US" dirty="0">
              <a:solidFill>
                <a:schemeClr val="bg1"/>
              </a:solidFill>
            </a:endParaRPr>
          </a:p>
        </p:txBody>
      </p:sp>
      <p:sp>
        <p:nvSpPr>
          <p:cNvPr id="3" name="Rectangle 2"/>
          <p:cNvSpPr/>
          <p:nvPr/>
        </p:nvSpPr>
        <p:spPr>
          <a:xfrm>
            <a:off x="76200" y="152400"/>
            <a:ext cx="8991600" cy="2800767"/>
          </a:xfrm>
          <a:prstGeom prst="rect">
            <a:avLst/>
          </a:prstGeom>
          <a:noFill/>
        </p:spPr>
        <p:txBody>
          <a:bodyPr wrap="square" lIns="91440" tIns="45720" rIns="91440" bIns="45720">
            <a:spAutoFit/>
            <a:scene3d>
              <a:camera prst="orthographicFront"/>
              <a:lightRig rig="threePt" dir="t"/>
            </a:scene3d>
            <a:sp3d extrusionH="57150">
              <a:bevelT w="82550" h="38100" prst="coolSlant"/>
            </a:sp3d>
          </a:bodyPr>
          <a:lstStyle/>
          <a:p>
            <a:pPr algn="ctr"/>
            <a:r>
              <a:rPr lang="en-US" sz="4400" b="1" cap="none" spc="0" dirty="0">
                <a:ln w="1905"/>
                <a:solidFill>
                  <a:schemeClr val="accent4">
                    <a:lumMod val="75000"/>
                  </a:schemeClr>
                </a:solidFill>
                <a:effectLst>
                  <a:innerShdw blurRad="69850" dist="43180" dir="5400000">
                    <a:srgbClr val="000000">
                      <a:alpha val="65000"/>
                    </a:srgbClr>
                  </a:innerShdw>
                </a:effectLst>
                <a:latin typeface="MV Boli" pitchFamily="2" charset="0"/>
                <a:cs typeface="MV Boli" pitchFamily="2" charset="0"/>
              </a:rPr>
              <a:t>We will learn </a:t>
            </a:r>
            <a:r>
              <a:rPr lang="en-US" sz="4400" b="1" dirty="0">
                <a:ln w="1905"/>
                <a:solidFill>
                  <a:schemeClr val="accent4">
                    <a:lumMod val="75000"/>
                  </a:schemeClr>
                </a:solidFill>
                <a:effectLst>
                  <a:innerShdw blurRad="69850" dist="43180" dir="5400000">
                    <a:srgbClr val="000000">
                      <a:alpha val="65000"/>
                    </a:srgbClr>
                  </a:innerShdw>
                </a:effectLst>
                <a:latin typeface="MV Boli" pitchFamily="2" charset="0"/>
                <a:cs typeface="MV Boli" pitchFamily="2" charset="0"/>
              </a:rPr>
              <a:t>more about </a:t>
            </a:r>
            <a:br>
              <a:rPr lang="en-US" sz="4400" b="1" dirty="0">
                <a:ln w="1905"/>
                <a:solidFill>
                  <a:schemeClr val="accent4">
                    <a:lumMod val="75000"/>
                  </a:schemeClr>
                </a:solidFill>
                <a:effectLst>
                  <a:innerShdw blurRad="69850" dist="43180" dir="5400000">
                    <a:srgbClr val="000000">
                      <a:alpha val="65000"/>
                    </a:srgbClr>
                  </a:innerShdw>
                </a:effectLst>
                <a:latin typeface="MV Boli" pitchFamily="2" charset="0"/>
                <a:cs typeface="MV Boli" pitchFamily="2" charset="0"/>
              </a:rPr>
            </a:br>
            <a:r>
              <a:rPr lang="en-US" sz="4400" b="1" cap="none" spc="0" dirty="0">
                <a:ln w="1905"/>
                <a:solidFill>
                  <a:srgbClr val="92D050"/>
                </a:solidFill>
                <a:effectLst>
                  <a:innerShdw blurRad="69850" dist="43180" dir="5400000">
                    <a:srgbClr val="000000">
                      <a:alpha val="65000"/>
                    </a:srgbClr>
                  </a:innerShdw>
                </a:effectLst>
                <a:latin typeface="MV Boli" pitchFamily="2" charset="0"/>
                <a:cs typeface="MV Boli" pitchFamily="2" charset="0"/>
              </a:rPr>
              <a:t>Wave Sheaf </a:t>
            </a:r>
            <a:r>
              <a:rPr lang="en-US" sz="4400" b="1" cap="none" spc="0" dirty="0">
                <a:ln w="1905"/>
                <a:solidFill>
                  <a:schemeClr val="accent4">
                    <a:lumMod val="75000"/>
                  </a:schemeClr>
                </a:solidFill>
                <a:effectLst>
                  <a:innerShdw blurRad="69850" dist="43180" dir="5400000">
                    <a:srgbClr val="000000">
                      <a:alpha val="65000"/>
                    </a:srgbClr>
                  </a:innerShdw>
                </a:effectLst>
                <a:latin typeface="MV Boli" pitchFamily="2" charset="0"/>
                <a:cs typeface="MV Boli" pitchFamily="2" charset="0"/>
              </a:rPr>
              <a:t>after considering </a:t>
            </a:r>
            <a:br>
              <a:rPr lang="en-US" sz="4400" b="1" cap="none" spc="0" dirty="0">
                <a:ln w="1905"/>
                <a:solidFill>
                  <a:schemeClr val="accent4">
                    <a:lumMod val="75000"/>
                  </a:schemeClr>
                </a:solidFill>
                <a:effectLst>
                  <a:innerShdw blurRad="69850" dist="43180" dir="5400000">
                    <a:srgbClr val="000000">
                      <a:alpha val="65000"/>
                    </a:srgbClr>
                  </a:innerShdw>
                </a:effectLst>
                <a:latin typeface="MV Boli" pitchFamily="2" charset="0"/>
                <a:cs typeface="MV Boli" pitchFamily="2" charset="0"/>
              </a:rPr>
            </a:br>
            <a:r>
              <a:rPr lang="en-US" sz="4400" b="1" cap="none" spc="0" dirty="0">
                <a:ln w="1905"/>
                <a:solidFill>
                  <a:schemeClr val="accent4">
                    <a:lumMod val="75000"/>
                  </a:schemeClr>
                </a:solidFill>
                <a:effectLst>
                  <a:innerShdw blurRad="69850" dist="43180" dir="5400000">
                    <a:srgbClr val="000000">
                      <a:alpha val="65000"/>
                    </a:srgbClr>
                  </a:innerShdw>
                </a:effectLst>
                <a:latin typeface="MV Boli" pitchFamily="2" charset="0"/>
                <a:cs typeface="MV Boli" pitchFamily="2" charset="0"/>
              </a:rPr>
              <a:t>the events on Abib 16!</a:t>
            </a:r>
          </a:p>
          <a:p>
            <a:pPr algn="ctr"/>
            <a:r>
              <a:rPr lang="en-US" sz="4400" b="1" dirty="0">
                <a:ln w="1905"/>
                <a:solidFill>
                  <a:schemeClr val="accent4">
                    <a:lumMod val="60000"/>
                    <a:lumOff val="40000"/>
                  </a:schemeClr>
                </a:solidFill>
                <a:effectLst>
                  <a:innerShdw blurRad="69850" dist="43180" dir="5400000">
                    <a:srgbClr val="000000">
                      <a:alpha val="65000"/>
                    </a:srgbClr>
                  </a:innerShdw>
                </a:effectLst>
                <a:latin typeface="MV Boli" pitchFamily="2" charset="0"/>
                <a:cs typeface="MV Boli" pitchFamily="2" charset="0"/>
              </a:rPr>
              <a:t>“What?  No More Manna?”</a:t>
            </a:r>
            <a:endParaRPr lang="en-US" sz="4400" b="1" cap="none" spc="0" dirty="0">
              <a:ln w="1905"/>
              <a:solidFill>
                <a:schemeClr val="accent4">
                  <a:lumMod val="60000"/>
                  <a:lumOff val="40000"/>
                </a:schemeClr>
              </a:solidFill>
              <a:effectLst>
                <a:innerShdw blurRad="69850" dist="43180" dir="5400000">
                  <a:srgbClr val="000000">
                    <a:alpha val="65000"/>
                  </a:srgbClr>
                </a:innerShdw>
              </a:effectLst>
              <a:latin typeface="MV Boli" pitchFamily="2" charset="0"/>
              <a:cs typeface="MV Boli" pitchFamily="2" charset="0"/>
            </a:endParaRPr>
          </a:p>
        </p:txBody>
      </p:sp>
    </p:spTree>
    <p:extLst>
      <p:ext uri="{BB962C8B-B14F-4D97-AF65-F5344CB8AC3E}">
        <p14:creationId xmlns:p14="http://schemas.microsoft.com/office/powerpoint/2010/main" val="37163057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2642474" y="1752600"/>
            <a:ext cx="3035950" cy="1371600"/>
          </a:xfrm>
          <a:prstGeom prst="rect">
            <a:avLst/>
          </a:prstGeom>
          <a:solidFill>
            <a:schemeClr val="bg1"/>
          </a:solidFill>
          <a:ln w="28575">
            <a:solidFill>
              <a:srgbClr val="00660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vert="horz" rtlCol="0" anchor="ctr">
            <a:sp3d extrusionH="57150">
              <a:bevelT w="82550" h="38100" prst="coolSlant"/>
            </a:sp3d>
          </a:bodyPr>
          <a:lstStyle/>
          <a:p>
            <a:pPr algn="ctr"/>
            <a:r>
              <a:rPr lang="en-US" sz="1600" b="1" dirty="0">
                <a:solidFill>
                  <a:srgbClr val="0070C0"/>
                </a:solidFill>
              </a:rPr>
              <a:t>Box 25 – Abib 15 – Josh 5:11</a:t>
            </a:r>
            <a:br>
              <a:rPr lang="en-US" sz="1600" b="1" dirty="0">
                <a:solidFill>
                  <a:srgbClr val="0070C0"/>
                </a:solidFill>
              </a:rPr>
            </a:br>
            <a:r>
              <a:rPr lang="en-US" sz="1600" b="1" dirty="0">
                <a:solidFill>
                  <a:srgbClr val="0070C0"/>
                </a:solidFill>
              </a:rPr>
              <a:t>  </a:t>
            </a:r>
            <a:r>
              <a:rPr lang="en-US" sz="1600" b="1" dirty="0">
                <a:solidFill>
                  <a:srgbClr val="006600"/>
                </a:solidFill>
              </a:rPr>
              <a:t>1</a:t>
            </a:r>
            <a:r>
              <a:rPr lang="en-US" sz="1600" b="1" baseline="30000" dirty="0">
                <a:solidFill>
                  <a:srgbClr val="006600"/>
                </a:solidFill>
              </a:rPr>
              <a:t>st</a:t>
            </a:r>
            <a:r>
              <a:rPr lang="en-US" sz="1600" b="1" dirty="0">
                <a:solidFill>
                  <a:srgbClr val="006600"/>
                </a:solidFill>
              </a:rPr>
              <a:t>)  Celebrated Wave Sheaf Festival  </a:t>
            </a:r>
            <a:r>
              <a:rPr lang="en-US" sz="1600" b="1" dirty="0">
                <a:solidFill>
                  <a:schemeClr val="accent2">
                    <a:lumMod val="50000"/>
                  </a:schemeClr>
                </a:solidFill>
              </a:rPr>
              <a:t>2</a:t>
            </a:r>
            <a:r>
              <a:rPr lang="en-US" sz="1600" b="1" baseline="30000" dirty="0">
                <a:solidFill>
                  <a:schemeClr val="accent2">
                    <a:lumMod val="50000"/>
                  </a:schemeClr>
                </a:solidFill>
              </a:rPr>
              <a:t>nd</a:t>
            </a:r>
            <a:r>
              <a:rPr lang="en-US" sz="1600" b="1" dirty="0">
                <a:solidFill>
                  <a:schemeClr val="accent2">
                    <a:lumMod val="50000"/>
                  </a:schemeClr>
                </a:solidFill>
              </a:rPr>
              <a:t>)  For ULB they ate the stored grain of the land </a:t>
            </a:r>
            <a:br>
              <a:rPr lang="en-US" sz="1600" b="1" dirty="0">
                <a:solidFill>
                  <a:schemeClr val="accent2">
                    <a:lumMod val="50000"/>
                  </a:schemeClr>
                </a:solidFill>
              </a:rPr>
            </a:br>
            <a:r>
              <a:rPr lang="en-US" sz="1600" b="1" dirty="0">
                <a:solidFill>
                  <a:srgbClr val="FF3399"/>
                </a:solidFill>
              </a:rPr>
              <a:t>on the morrow</a:t>
            </a:r>
            <a:r>
              <a:rPr lang="en-US" sz="1600" b="1" dirty="0">
                <a:solidFill>
                  <a:schemeClr val="accent2">
                    <a:lumMod val="50000"/>
                  </a:schemeClr>
                </a:solidFill>
              </a:rPr>
              <a:t> after </a:t>
            </a:r>
            <a:r>
              <a:rPr lang="en-US" sz="1600" b="1" dirty="0">
                <a:solidFill>
                  <a:srgbClr val="FF0000"/>
                </a:solidFill>
              </a:rPr>
              <a:t>Passover.</a:t>
            </a:r>
            <a:endParaRPr lang="en-US" sz="800" b="1" dirty="0">
              <a:solidFill>
                <a:srgbClr val="FF0000"/>
              </a:solidFill>
            </a:endParaRPr>
          </a:p>
        </p:txBody>
      </p:sp>
      <p:sp>
        <p:nvSpPr>
          <p:cNvPr id="12" name="Slide Number Placeholder 1"/>
          <p:cNvSpPr>
            <a:spLocks noGrp="1"/>
          </p:cNvSpPr>
          <p:nvPr>
            <p:ph type="sldNum" sz="quarter" idx="12"/>
          </p:nvPr>
        </p:nvSpPr>
        <p:spPr>
          <a:xfrm>
            <a:off x="7315200" y="6416675"/>
            <a:ext cx="1828800" cy="365125"/>
          </a:xfrm>
        </p:spPr>
        <p:txBody>
          <a:bodyPr/>
          <a:lstStyle/>
          <a:p>
            <a:fld id="{5C014052-953B-4273-8F47-BF25327D5B24}" type="slidenum">
              <a:rPr lang="en-US" smtClean="0"/>
              <a:t>32</a:t>
            </a:fld>
            <a:endParaRPr lang="en-US" dirty="0"/>
          </a:p>
        </p:txBody>
      </p:sp>
      <p:graphicFrame>
        <p:nvGraphicFramePr>
          <p:cNvPr id="15" name="Table 14"/>
          <p:cNvGraphicFramePr>
            <a:graphicFrameLocks noGrp="1"/>
          </p:cNvGraphicFramePr>
          <p:nvPr>
            <p:extLst>
              <p:ext uri="{D42A27DB-BD31-4B8C-83A1-F6EECF244321}">
                <p14:modId xmlns:p14="http://schemas.microsoft.com/office/powerpoint/2010/main" val="392289356"/>
              </p:ext>
            </p:extLst>
          </p:nvPr>
        </p:nvGraphicFramePr>
        <p:xfrm>
          <a:off x="191544" y="3668268"/>
          <a:ext cx="8723856" cy="586740"/>
        </p:xfrm>
        <a:graphic>
          <a:graphicData uri="http://schemas.openxmlformats.org/drawingml/2006/table">
            <a:tbl>
              <a:tblPr firstRow="1" bandRow="1">
                <a:tableStyleId>{5C22544A-7EE6-4342-B048-85BDC9FD1C3A}</a:tableStyleId>
              </a:tblPr>
              <a:tblGrid>
                <a:gridCol w="213347">
                  <a:extLst>
                    <a:ext uri="{9D8B030D-6E8A-4147-A177-3AD203B41FA5}">
                      <a16:colId xmlns:a16="http://schemas.microsoft.com/office/drawing/2014/main" xmlns="" val="20000"/>
                    </a:ext>
                  </a:extLst>
                </a:gridCol>
                <a:gridCol w="1205071">
                  <a:extLst>
                    <a:ext uri="{9D8B030D-6E8A-4147-A177-3AD203B41FA5}">
                      <a16:colId xmlns:a16="http://schemas.microsoft.com/office/drawing/2014/main" xmlns="" val="20001"/>
                    </a:ext>
                  </a:extLst>
                </a:gridCol>
                <a:gridCol w="213347">
                  <a:extLst>
                    <a:ext uri="{9D8B030D-6E8A-4147-A177-3AD203B41FA5}">
                      <a16:colId xmlns:a16="http://schemas.microsoft.com/office/drawing/2014/main" xmlns="" val="20002"/>
                    </a:ext>
                  </a:extLst>
                </a:gridCol>
                <a:gridCol w="1205071">
                  <a:extLst>
                    <a:ext uri="{9D8B030D-6E8A-4147-A177-3AD203B41FA5}">
                      <a16:colId xmlns:a16="http://schemas.microsoft.com/office/drawing/2014/main" xmlns="" val="20003"/>
                    </a:ext>
                  </a:extLst>
                </a:gridCol>
                <a:gridCol w="245225">
                  <a:extLst>
                    <a:ext uri="{9D8B030D-6E8A-4147-A177-3AD203B41FA5}">
                      <a16:colId xmlns:a16="http://schemas.microsoft.com/office/drawing/2014/main" xmlns="" val="20004"/>
                    </a:ext>
                  </a:extLst>
                </a:gridCol>
                <a:gridCol w="1173194">
                  <a:extLst>
                    <a:ext uri="{9D8B030D-6E8A-4147-A177-3AD203B41FA5}">
                      <a16:colId xmlns:a16="http://schemas.microsoft.com/office/drawing/2014/main" xmlns="" val="20005"/>
                    </a:ext>
                  </a:extLst>
                </a:gridCol>
                <a:gridCol w="231777">
                  <a:extLst>
                    <a:ext uri="{9D8B030D-6E8A-4147-A177-3AD203B41FA5}">
                      <a16:colId xmlns:a16="http://schemas.microsoft.com/office/drawing/2014/main" xmlns="" val="20006"/>
                    </a:ext>
                  </a:extLst>
                </a:gridCol>
                <a:gridCol w="1186641">
                  <a:extLst>
                    <a:ext uri="{9D8B030D-6E8A-4147-A177-3AD203B41FA5}">
                      <a16:colId xmlns:a16="http://schemas.microsoft.com/office/drawing/2014/main" xmlns="" val="20007"/>
                    </a:ext>
                  </a:extLst>
                </a:gridCol>
                <a:gridCol w="218330">
                  <a:extLst>
                    <a:ext uri="{9D8B030D-6E8A-4147-A177-3AD203B41FA5}">
                      <a16:colId xmlns:a16="http://schemas.microsoft.com/office/drawing/2014/main" xmlns="" val="20008"/>
                    </a:ext>
                  </a:extLst>
                </a:gridCol>
                <a:gridCol w="1200088">
                  <a:extLst>
                    <a:ext uri="{9D8B030D-6E8A-4147-A177-3AD203B41FA5}">
                      <a16:colId xmlns:a16="http://schemas.microsoft.com/office/drawing/2014/main" xmlns="" val="20009"/>
                    </a:ext>
                  </a:extLst>
                </a:gridCol>
                <a:gridCol w="213347">
                  <a:extLst>
                    <a:ext uri="{9D8B030D-6E8A-4147-A177-3AD203B41FA5}">
                      <a16:colId xmlns:a16="http://schemas.microsoft.com/office/drawing/2014/main" xmlns="" val="20010"/>
                    </a:ext>
                  </a:extLst>
                </a:gridCol>
                <a:gridCol w="1205071">
                  <a:extLst>
                    <a:ext uri="{9D8B030D-6E8A-4147-A177-3AD203B41FA5}">
                      <a16:colId xmlns:a16="http://schemas.microsoft.com/office/drawing/2014/main" xmlns="" val="20011"/>
                    </a:ext>
                  </a:extLst>
                </a:gridCol>
                <a:gridCol w="213347">
                  <a:extLst>
                    <a:ext uri="{9D8B030D-6E8A-4147-A177-3AD203B41FA5}">
                      <a16:colId xmlns:a16="http://schemas.microsoft.com/office/drawing/2014/main" xmlns="" val="20012"/>
                    </a:ext>
                  </a:extLst>
                </a:gridCol>
              </a:tblGrid>
              <a:tr h="370840">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FFCC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aseline="0" dirty="0">
                          <a:solidFill>
                            <a:srgbClr val="002060"/>
                          </a:solidFill>
                        </a:rPr>
                        <a:t>Abib 14 </a:t>
                      </a:r>
                      <a:br>
                        <a:rPr lang="en-US" sz="1050" baseline="0" dirty="0">
                          <a:solidFill>
                            <a:srgbClr val="002060"/>
                          </a:solidFill>
                        </a:rPr>
                      </a:br>
                      <a:r>
                        <a:rPr lang="en-US" sz="1050" baseline="0" dirty="0">
                          <a:solidFill>
                            <a:srgbClr val="FF0000"/>
                          </a:solidFill>
                          <a:effectLst>
                            <a:glow rad="127000">
                              <a:schemeClr val="bg1"/>
                            </a:glow>
                          </a:effectLst>
                        </a:rPr>
                        <a:t>Passover</a:t>
                      </a:r>
                      <a:endParaRPr lang="en-US" sz="1050" dirty="0">
                        <a:solidFill>
                          <a:srgbClr val="FF0000"/>
                        </a:solidFill>
                        <a:effectLst>
                          <a:glow rad="127000">
                            <a:schemeClr val="bg1"/>
                          </a:glow>
                        </a:effectLst>
                      </a:endParaRPr>
                    </a:p>
                    <a:p>
                      <a:pPr algn="ctr"/>
                      <a:r>
                        <a:rPr lang="en-US" sz="1050" baseline="0" dirty="0">
                          <a:solidFill>
                            <a:srgbClr val="002060"/>
                          </a:solidFill>
                        </a:rPr>
                        <a:t>7</a:t>
                      </a:r>
                      <a:r>
                        <a:rPr lang="en-US" sz="1050" baseline="30000" dirty="0">
                          <a:solidFill>
                            <a:srgbClr val="002060"/>
                          </a:solidFill>
                        </a:rPr>
                        <a:t>th</a:t>
                      </a:r>
                      <a:r>
                        <a:rPr lang="en-US" sz="1050" baseline="0" dirty="0">
                          <a:solidFill>
                            <a:srgbClr val="002060"/>
                          </a:solidFill>
                        </a:rPr>
                        <a:t> Cycle Sabbath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a:gsLst>
                        <a:gs pos="39000">
                          <a:srgbClr val="00B0F0"/>
                        </a:gs>
                        <a:gs pos="2000">
                          <a:srgbClr val="00B0F0"/>
                        </a:gs>
                        <a:gs pos="51000">
                          <a:srgbClr val="FFFF00">
                            <a:alpha val="73000"/>
                          </a:srgbClr>
                        </a:gs>
                        <a:gs pos="58000">
                          <a:srgbClr val="FF0000"/>
                        </a:gs>
                        <a:gs pos="100000">
                          <a:srgbClr val="FF0000"/>
                        </a:gs>
                      </a:gsLst>
                      <a:lin ang="13500000" scaled="1"/>
                    </a:gra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2">
                        <a:lumMod val="75000"/>
                      </a:schemeClr>
                    </a:solidFill>
                  </a:tcPr>
                </a:tc>
                <a:tc>
                  <a:txBody>
                    <a:bodyPr/>
                    <a:lstStyle/>
                    <a:p>
                      <a:pPr algn="ctr"/>
                      <a:r>
                        <a:rPr lang="en-US" sz="1050" dirty="0"/>
                        <a:t>Abib 14</a:t>
                      </a:r>
                      <a:br>
                        <a:rPr lang="en-US" sz="1050" dirty="0"/>
                      </a:br>
                      <a:r>
                        <a:rPr lang="en-US" sz="1050" dirty="0"/>
                        <a:t>Night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002060"/>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FFCC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aseline="0" dirty="0">
                          <a:solidFill>
                            <a:schemeClr val="tx1"/>
                          </a:solidFill>
                        </a:rPr>
                        <a:t>Abib 15 –</a:t>
                      </a:r>
                      <a:br>
                        <a:rPr lang="en-US" sz="1100" baseline="0" dirty="0">
                          <a:solidFill>
                            <a:schemeClr val="tx1"/>
                          </a:solidFill>
                        </a:rPr>
                      </a:br>
                      <a:r>
                        <a:rPr lang="en-US" sz="1100" baseline="0" dirty="0">
                          <a:solidFill>
                            <a:schemeClr val="tx1"/>
                          </a:solidFill>
                        </a:rPr>
                        <a:t>W/S &amp; ULB</a:t>
                      </a:r>
                      <a:br>
                        <a:rPr lang="en-US" sz="1100" baseline="0" dirty="0">
                          <a:solidFill>
                            <a:schemeClr val="tx1"/>
                          </a:solidFill>
                        </a:rPr>
                      </a:br>
                      <a:r>
                        <a:rPr lang="en-US" sz="1050" baseline="0" dirty="0">
                          <a:solidFill>
                            <a:schemeClr val="tx1"/>
                          </a:solidFill>
                        </a:rPr>
                        <a:t> </a:t>
                      </a:r>
                      <a:r>
                        <a:rPr lang="en-US" sz="1050" dirty="0">
                          <a:solidFill>
                            <a:schemeClr val="tx1"/>
                          </a:solidFill>
                        </a:rPr>
                        <a:t>1</a:t>
                      </a:r>
                      <a:r>
                        <a:rPr lang="en-US" sz="1050" baseline="30000" dirty="0">
                          <a:solidFill>
                            <a:schemeClr val="tx1"/>
                          </a:solidFill>
                        </a:rPr>
                        <a:t>st</a:t>
                      </a:r>
                      <a:r>
                        <a:rPr lang="en-US" sz="1050" dirty="0">
                          <a:solidFill>
                            <a:schemeClr val="tx1"/>
                          </a:solidFill>
                        </a:rPr>
                        <a:t> </a:t>
                      </a:r>
                      <a:r>
                        <a:rPr lang="en-US" sz="1050" baseline="0" dirty="0">
                          <a:solidFill>
                            <a:schemeClr val="tx1"/>
                          </a:solidFill>
                        </a:rPr>
                        <a:t>Cycle Sunday</a:t>
                      </a:r>
                      <a:endParaRPr lang="en-US"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39000">
                          <a:schemeClr val="accent2">
                            <a:lumMod val="50000"/>
                            <a:alpha val="68000"/>
                          </a:schemeClr>
                        </a:gs>
                        <a:gs pos="2000">
                          <a:schemeClr val="accent2">
                            <a:lumMod val="50000"/>
                            <a:alpha val="70000"/>
                          </a:schemeClr>
                        </a:gs>
                        <a:gs pos="51000">
                          <a:srgbClr val="FFFF00">
                            <a:alpha val="73000"/>
                          </a:srgbClr>
                        </a:gs>
                        <a:gs pos="58000">
                          <a:srgbClr val="006600">
                            <a:alpha val="74000"/>
                          </a:srgbClr>
                        </a:gs>
                        <a:gs pos="100000">
                          <a:srgbClr val="006600">
                            <a:alpha val="45000"/>
                          </a:srgbClr>
                        </a:gs>
                      </a:gsLst>
                      <a:lin ang="13500000" scaled="1"/>
                      <a:tileRect/>
                    </a:gra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2">
                        <a:lumMod val="75000"/>
                      </a:schemeClr>
                    </a:solidFill>
                  </a:tcPr>
                </a:tc>
                <a:tc>
                  <a:txBody>
                    <a:bodyPr/>
                    <a:lstStyle/>
                    <a:p>
                      <a:pPr algn="ctr"/>
                      <a:r>
                        <a:rPr lang="en-US" sz="1050" dirty="0"/>
                        <a:t>Abib 15</a:t>
                      </a:r>
                      <a:br>
                        <a:rPr lang="en-US" sz="1050" dirty="0"/>
                      </a:br>
                      <a:r>
                        <a:rPr lang="en-US" sz="1050" dirty="0"/>
                        <a:t>Night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002060"/>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FFCC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aseline="0" dirty="0">
                          <a:solidFill>
                            <a:srgbClr val="002060"/>
                          </a:solidFill>
                        </a:rPr>
                        <a:t>Abib 16</a:t>
                      </a:r>
                      <a:br>
                        <a:rPr lang="en-US" sz="1050" baseline="0" dirty="0">
                          <a:solidFill>
                            <a:srgbClr val="002060"/>
                          </a:solidFill>
                        </a:rPr>
                      </a:br>
                      <a:r>
                        <a:rPr lang="en-US" sz="1050" baseline="0" dirty="0">
                          <a:solidFill>
                            <a:srgbClr val="002060"/>
                          </a:solidFill>
                        </a:rPr>
                        <a:t>(No more Manna)</a:t>
                      </a:r>
                      <a:endParaRPr lang="en-US" sz="1050" dirty="0">
                        <a:solidFill>
                          <a:srgbClr val="002060"/>
                        </a:solidFill>
                      </a:endParaRPr>
                    </a:p>
                    <a:p>
                      <a:pPr algn="ctr"/>
                      <a:r>
                        <a:rPr lang="en-US" sz="1050" dirty="0">
                          <a:solidFill>
                            <a:srgbClr val="002060"/>
                          </a:solidFill>
                        </a:rPr>
                        <a:t>2</a:t>
                      </a:r>
                      <a:r>
                        <a:rPr lang="en-US" sz="1050" baseline="30000" dirty="0">
                          <a:solidFill>
                            <a:srgbClr val="002060"/>
                          </a:solidFill>
                        </a:rPr>
                        <a:t>nd</a:t>
                      </a:r>
                      <a:r>
                        <a:rPr lang="en-US" sz="1050" dirty="0">
                          <a:solidFill>
                            <a:srgbClr val="002060"/>
                          </a:solidFill>
                        </a:rPr>
                        <a:t> </a:t>
                      </a:r>
                      <a:r>
                        <a:rPr lang="en-US" sz="1050" baseline="0" dirty="0">
                          <a:solidFill>
                            <a:srgbClr val="002060"/>
                          </a:solidFill>
                        </a:rPr>
                        <a:t>Cycle  Monday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bg2">
                        <a:lumMod val="90000"/>
                      </a:schemeClr>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2">
                        <a:lumMod val="75000"/>
                      </a:schemeClr>
                    </a:solidFill>
                  </a:tcPr>
                </a:tc>
                <a:tc>
                  <a:txBody>
                    <a:bodyPr/>
                    <a:lstStyle/>
                    <a:p>
                      <a:pPr algn="ctr"/>
                      <a:r>
                        <a:rPr lang="en-US" sz="1050" dirty="0"/>
                        <a:t>Abib 16</a:t>
                      </a:r>
                      <a:br>
                        <a:rPr lang="en-US" sz="1050" dirty="0"/>
                      </a:br>
                      <a:r>
                        <a:rPr lang="en-US" sz="1050" dirty="0"/>
                        <a:t>Night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002060"/>
                    </a:solidFill>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FFCCCC"/>
                    </a:solidFill>
                  </a:tcPr>
                </a:tc>
                <a:extLst>
                  <a:ext uri="{0D108BD9-81ED-4DB2-BD59-A6C34878D82A}">
                    <a16:rowId xmlns:a16="http://schemas.microsoft.com/office/drawing/2014/main" xmlns="" val="10000"/>
                  </a:ext>
                </a:extLst>
              </a:tr>
            </a:tbl>
          </a:graphicData>
        </a:graphic>
      </p:graphicFrame>
      <p:sp>
        <p:nvSpPr>
          <p:cNvPr id="19" name="Rectangle 18"/>
          <p:cNvSpPr/>
          <p:nvPr/>
        </p:nvSpPr>
        <p:spPr>
          <a:xfrm>
            <a:off x="453644" y="2182368"/>
            <a:ext cx="1984756" cy="963612"/>
          </a:xfrm>
          <a:prstGeom prst="rect">
            <a:avLst/>
          </a:prstGeom>
          <a:solidFill>
            <a:schemeClr val="bg1"/>
          </a:solidFill>
          <a:ln w="28575">
            <a:solidFill>
              <a:srgbClr val="FF000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vert="horz" rtlCol="0" anchor="ctr">
            <a:sp3d extrusionH="57150">
              <a:bevelT w="82550" h="38100" prst="coolSlant"/>
            </a:sp3d>
          </a:bodyPr>
          <a:lstStyle/>
          <a:p>
            <a:pPr algn="ctr"/>
            <a:r>
              <a:rPr lang="en-US" sz="1600" b="1" dirty="0">
                <a:solidFill>
                  <a:srgbClr val="0070C0"/>
                </a:solidFill>
              </a:rPr>
              <a:t>Box 24 – Abib 14  </a:t>
            </a:r>
            <a:r>
              <a:rPr lang="en-US" sz="1600" b="1" dirty="0">
                <a:solidFill>
                  <a:srgbClr val="FF0000"/>
                </a:solidFill>
              </a:rPr>
              <a:t>Passover</a:t>
            </a:r>
            <a:r>
              <a:rPr lang="en-US" sz="1600" b="1" dirty="0">
                <a:solidFill>
                  <a:schemeClr val="tx1">
                    <a:lumMod val="75000"/>
                    <a:lumOff val="25000"/>
                  </a:schemeClr>
                </a:solidFill>
              </a:rPr>
              <a:t> is preformed at </a:t>
            </a:r>
            <a:r>
              <a:rPr lang="en-US" sz="1600" b="1" u="sng" dirty="0">
                <a:solidFill>
                  <a:schemeClr val="accent2">
                    <a:lumMod val="75000"/>
                  </a:schemeClr>
                </a:solidFill>
              </a:rPr>
              <a:t>even</a:t>
            </a:r>
            <a:r>
              <a:rPr lang="en-US" sz="1600" b="1" dirty="0">
                <a:solidFill>
                  <a:schemeClr val="accent2">
                    <a:lumMod val="75000"/>
                  </a:schemeClr>
                </a:solidFill>
              </a:rPr>
              <a:t>.</a:t>
            </a:r>
            <a:endParaRPr lang="en-US" sz="800" b="1" dirty="0">
              <a:solidFill>
                <a:schemeClr val="accent2">
                  <a:lumMod val="75000"/>
                </a:schemeClr>
              </a:solidFill>
            </a:endParaRPr>
          </a:p>
        </p:txBody>
      </p:sp>
      <p:sp>
        <p:nvSpPr>
          <p:cNvPr id="20" name="Rectangle 19"/>
          <p:cNvSpPr/>
          <p:nvPr/>
        </p:nvSpPr>
        <p:spPr>
          <a:xfrm>
            <a:off x="5867400" y="1447800"/>
            <a:ext cx="3048002" cy="1682940"/>
          </a:xfrm>
          <a:prstGeom prst="rect">
            <a:avLst/>
          </a:prstGeom>
          <a:solidFill>
            <a:schemeClr val="bg1"/>
          </a:solidFill>
          <a:ln w="28575">
            <a:solidFill>
              <a:schemeClr val="accent2">
                <a:lumMod val="75000"/>
              </a:schemeClr>
            </a:solidFill>
          </a:ln>
          <a:effectLst>
            <a:glow rad="127000">
              <a:schemeClr val="accent2">
                <a:lumMod val="75000"/>
                <a:alpha val="60000"/>
              </a:schemeClr>
            </a:glow>
          </a:effectLst>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vert="horz" rtlCol="0" anchor="ctr">
            <a:sp3d extrusionH="57150">
              <a:bevelT w="82550" h="38100" prst="coolSlant"/>
            </a:sp3d>
          </a:bodyPr>
          <a:lstStyle/>
          <a:p>
            <a:pPr algn="ctr"/>
            <a:r>
              <a:rPr lang="en-US" sz="1600" b="1" dirty="0">
                <a:solidFill>
                  <a:srgbClr val="0070C0"/>
                </a:solidFill>
              </a:rPr>
              <a:t>Box 27 – Josh 5:12   </a:t>
            </a:r>
            <a:r>
              <a:rPr lang="en-US" sz="1500" b="1" dirty="0">
                <a:solidFill>
                  <a:srgbClr val="8C4C64"/>
                </a:solidFill>
              </a:rPr>
              <a:t>And</a:t>
            </a:r>
            <a:r>
              <a:rPr lang="en-US" sz="1500" dirty="0">
                <a:solidFill>
                  <a:srgbClr val="8C4C64"/>
                </a:solidFill>
              </a:rPr>
              <a:t> </a:t>
            </a:r>
            <a:r>
              <a:rPr lang="en-US" sz="1500" b="1" dirty="0">
                <a:solidFill>
                  <a:srgbClr val="8C4C64"/>
                </a:solidFill>
              </a:rPr>
              <a:t>the manna ceased on the </a:t>
            </a:r>
            <a:r>
              <a:rPr lang="en-US" sz="1500" b="1" dirty="0">
                <a:solidFill>
                  <a:srgbClr val="FF3399"/>
                </a:solidFill>
              </a:rPr>
              <a:t>morrow</a:t>
            </a:r>
            <a:r>
              <a:rPr lang="en-US" sz="1500" b="1" dirty="0">
                <a:solidFill>
                  <a:srgbClr val="8C4C64"/>
                </a:solidFill>
              </a:rPr>
              <a:t> </a:t>
            </a:r>
            <a:r>
              <a:rPr lang="en-US" sz="1500" b="1" dirty="0">
                <a:solidFill>
                  <a:srgbClr val="00B050"/>
                </a:solidFill>
              </a:rPr>
              <a:t>after</a:t>
            </a:r>
            <a:r>
              <a:rPr lang="en-US" sz="1500" b="1" dirty="0">
                <a:solidFill>
                  <a:srgbClr val="8C4C64"/>
                </a:solidFill>
              </a:rPr>
              <a:t> they had eaten of the old corn of the land</a:t>
            </a:r>
            <a:r>
              <a:rPr lang="en-US" sz="1500" dirty="0">
                <a:solidFill>
                  <a:srgbClr val="8C4C64"/>
                </a:solidFill>
              </a:rPr>
              <a:t>; </a:t>
            </a:r>
            <a:r>
              <a:rPr lang="en-US" sz="1500" b="1" dirty="0">
                <a:solidFill>
                  <a:schemeClr val="accent2">
                    <a:lumMod val="75000"/>
                  </a:schemeClr>
                </a:solidFill>
              </a:rPr>
              <a:t>neither had the children of Israel manna any more;</a:t>
            </a:r>
            <a:r>
              <a:rPr lang="en-US" sz="1600" b="1" dirty="0">
                <a:solidFill>
                  <a:schemeClr val="accent2">
                    <a:lumMod val="75000"/>
                  </a:schemeClr>
                </a:solidFill>
              </a:rPr>
              <a:t> </a:t>
            </a:r>
            <a:r>
              <a:rPr lang="en-US" sz="1500" b="1" dirty="0">
                <a:solidFill>
                  <a:schemeClr val="accent2">
                    <a:lumMod val="75000"/>
                  </a:schemeClr>
                </a:solidFill>
              </a:rPr>
              <a:t>but they did eat of the fruit of the land of Canaan that year. </a:t>
            </a:r>
            <a:endParaRPr lang="en-US" sz="1500" dirty="0">
              <a:solidFill>
                <a:srgbClr val="0070C0"/>
              </a:solidFill>
            </a:endParaRPr>
          </a:p>
        </p:txBody>
      </p:sp>
      <p:sp>
        <p:nvSpPr>
          <p:cNvPr id="22" name="TextBox 21"/>
          <p:cNvSpPr txBox="1"/>
          <p:nvPr/>
        </p:nvSpPr>
        <p:spPr>
          <a:xfrm>
            <a:off x="-55168" y="821108"/>
            <a:ext cx="9260128" cy="381000"/>
          </a:xfrm>
          <a:prstGeom prst="rect">
            <a:avLst/>
          </a:prstGeom>
          <a:solidFill>
            <a:schemeClr val="accent2">
              <a:lumMod val="20000"/>
              <a:lumOff val="80000"/>
            </a:schemeClr>
          </a:solidFill>
          <a:ln w="3175">
            <a:solidFill>
              <a:srgbClr val="FFCCCC"/>
            </a:solidFill>
          </a:ln>
          <a:effectLst>
            <a:glow rad="127000">
              <a:srgbClr val="66CCFF">
                <a:alpha val="40000"/>
              </a:srgbClr>
            </a:glow>
          </a:effectLst>
          <a:scene3d>
            <a:camera prst="orthographicFront"/>
            <a:lightRig rig="threePt" dir="t"/>
          </a:scene3d>
          <a:sp3d>
            <a:bevelT/>
          </a:sp3d>
        </p:spPr>
        <p:txBody>
          <a:bodyPr wrap="square" rtlCol="0">
            <a:spAutoFit/>
            <a:sp3d extrusionH="57150">
              <a:bevelT w="82550" h="38100" prst="coolSlant"/>
            </a:sp3d>
          </a:bodyPr>
          <a:lstStyle/>
          <a:p>
            <a:pPr algn="ctr"/>
            <a:r>
              <a:rPr lang="en-US" b="1" dirty="0">
                <a:solidFill>
                  <a:schemeClr val="tx1">
                    <a:lumMod val="75000"/>
                    <a:lumOff val="25000"/>
                  </a:schemeClr>
                </a:solidFill>
                <a:latin typeface="Comic Sans MS" pitchFamily="66" charset="0"/>
              </a:rPr>
              <a:t>Chart</a:t>
            </a:r>
            <a:r>
              <a:rPr lang="en-US" b="1" dirty="0">
                <a:latin typeface="Comic Sans MS" pitchFamily="66" charset="0"/>
              </a:rPr>
              <a:t> </a:t>
            </a:r>
            <a:r>
              <a:rPr lang="en-US" b="1" dirty="0">
                <a:solidFill>
                  <a:srgbClr val="990033"/>
                </a:solidFill>
                <a:latin typeface="Comic Sans MS" pitchFamily="66" charset="0"/>
              </a:rPr>
              <a:t>#7</a:t>
            </a:r>
            <a:r>
              <a:rPr lang="en-US" b="1" dirty="0">
                <a:latin typeface="Comic Sans MS" pitchFamily="66" charset="0"/>
              </a:rPr>
              <a:t> </a:t>
            </a:r>
            <a:r>
              <a:rPr lang="en-US" b="1" dirty="0">
                <a:solidFill>
                  <a:schemeClr val="tx1">
                    <a:lumMod val="75000"/>
                    <a:lumOff val="25000"/>
                  </a:schemeClr>
                </a:solidFill>
                <a:latin typeface="Comic Sans MS" pitchFamily="66" charset="0"/>
              </a:rPr>
              <a:t>of 7  </a:t>
            </a:r>
            <a:r>
              <a:rPr lang="en-US" b="1" dirty="0">
                <a:solidFill>
                  <a:srgbClr val="8C4C64"/>
                </a:solidFill>
                <a:latin typeface="Comic Sans MS" pitchFamily="66" charset="0"/>
              </a:rPr>
              <a:t>(A change of diet in the land of milk and honey.)</a:t>
            </a:r>
          </a:p>
        </p:txBody>
      </p:sp>
      <p:sp>
        <p:nvSpPr>
          <p:cNvPr id="25" name="Rectangle 24"/>
          <p:cNvSpPr/>
          <p:nvPr/>
        </p:nvSpPr>
        <p:spPr>
          <a:xfrm>
            <a:off x="457198" y="4648200"/>
            <a:ext cx="6629402" cy="1752600"/>
          </a:xfrm>
          <a:prstGeom prst="rect">
            <a:avLst/>
          </a:prstGeom>
          <a:solidFill>
            <a:schemeClr val="accent2">
              <a:lumMod val="20000"/>
              <a:lumOff val="80000"/>
            </a:schemeClr>
          </a:solidFill>
          <a:ln w="28575">
            <a:solidFill>
              <a:srgbClr val="00B050"/>
            </a:solidFill>
          </a:ln>
          <a:effectLst>
            <a:glow rad="139700">
              <a:srgbClr val="006600">
                <a:alpha val="60000"/>
              </a:srgbClr>
            </a:glow>
          </a:effectLst>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vert="horz" rtlCol="0" anchor="ctr">
            <a:sp3d extrusionH="57150">
              <a:bevelT w="82550" h="38100" prst="coolSlant"/>
            </a:sp3d>
          </a:bodyPr>
          <a:lstStyle/>
          <a:p>
            <a:r>
              <a:rPr lang="en-US" b="1" dirty="0">
                <a:solidFill>
                  <a:srgbClr val="0070C0"/>
                </a:solidFill>
              </a:rPr>
              <a:t>                                                          Box 26 </a:t>
            </a:r>
          </a:p>
          <a:p>
            <a:pPr algn="ctr"/>
            <a:r>
              <a:rPr lang="en-US" b="1" dirty="0">
                <a:solidFill>
                  <a:srgbClr val="0070C0"/>
                </a:solidFill>
              </a:rPr>
              <a:t>Lev 23:11  </a:t>
            </a:r>
            <a:r>
              <a:rPr lang="en-US" sz="1600" dirty="0"/>
              <a:t>‘And </a:t>
            </a:r>
            <a:r>
              <a:rPr lang="en-US" sz="1600" b="1" i="1" dirty="0"/>
              <a:t>he shall </a:t>
            </a:r>
            <a:r>
              <a:rPr lang="en-US" sz="1600" b="1" i="1" u="sng" dirty="0">
                <a:solidFill>
                  <a:srgbClr val="4730F4"/>
                </a:solidFill>
              </a:rPr>
              <a:t>wave the sheaf</a:t>
            </a:r>
            <a:r>
              <a:rPr lang="en-US" sz="1600" b="1" dirty="0">
                <a:solidFill>
                  <a:srgbClr val="4730F4"/>
                </a:solidFill>
              </a:rPr>
              <a:t> </a:t>
            </a:r>
            <a:r>
              <a:rPr lang="en-US" sz="1600" dirty="0"/>
              <a:t>before [</a:t>
            </a:r>
            <a:r>
              <a:rPr lang="en-US" sz="1600" b="1" dirty="0">
                <a:solidFill>
                  <a:srgbClr val="0070C0"/>
                </a:solidFill>
              </a:rPr>
              <a:t>Yahuah</a:t>
            </a:r>
            <a:r>
              <a:rPr lang="en-US" sz="1600" dirty="0"/>
              <a:t>], for your acceptance.  </a:t>
            </a:r>
            <a:r>
              <a:rPr lang="en-US" sz="1600" b="1" i="1" u="heavy" dirty="0"/>
              <a:t>On the</a:t>
            </a:r>
            <a:r>
              <a:rPr lang="en-US" sz="1600" b="1" i="1" dirty="0"/>
              <a:t> </a:t>
            </a:r>
            <a:r>
              <a:rPr lang="en-US" sz="1600" b="1" i="1" u="heavy" dirty="0">
                <a:solidFill>
                  <a:srgbClr val="FF3399"/>
                </a:solidFill>
              </a:rPr>
              <a:t>morrow</a:t>
            </a:r>
            <a:r>
              <a:rPr lang="en-US" sz="1600" b="1" i="1" dirty="0"/>
              <a:t> </a:t>
            </a:r>
            <a:r>
              <a:rPr lang="en-US" sz="1600" b="1" i="1" u="heavy" dirty="0"/>
              <a:t>a</a:t>
            </a:r>
            <a:r>
              <a:rPr lang="en-US" sz="1600" b="1" i="1" dirty="0"/>
              <a:t>f</a:t>
            </a:r>
            <a:r>
              <a:rPr lang="en-US" sz="1600" b="1" i="1" u="heavy" dirty="0"/>
              <a:t>ter the Sabbath</a:t>
            </a:r>
            <a:r>
              <a:rPr lang="en-US" sz="1600" b="1" i="1" dirty="0"/>
              <a:t> </a:t>
            </a:r>
            <a:r>
              <a:rPr lang="en-US" sz="1600" baseline="30000" dirty="0"/>
              <a:t>[H767</a:t>
            </a:r>
            <a:r>
              <a:rPr lang="en-US" sz="1600" b="1" baseline="30000" dirty="0">
                <a:solidFill>
                  <a:srgbClr val="0070C0"/>
                </a:solidFill>
              </a:rPr>
              <a:t>6</a:t>
            </a:r>
            <a:r>
              <a:rPr lang="en-US" sz="1600" baseline="30000" dirty="0"/>
              <a:t>]</a:t>
            </a:r>
            <a:r>
              <a:rPr lang="en-US" sz="1600" dirty="0"/>
              <a:t> </a:t>
            </a:r>
            <a:r>
              <a:rPr lang="en-US" sz="1600" b="1" i="1" dirty="0"/>
              <a:t>the priest waves it.</a:t>
            </a:r>
            <a:r>
              <a:rPr lang="en-US" sz="1600" i="1" dirty="0"/>
              <a:t>’</a:t>
            </a:r>
          </a:p>
          <a:p>
            <a:pPr algn="ctr"/>
            <a:r>
              <a:rPr lang="en-US" sz="1600" b="1" dirty="0">
                <a:solidFill>
                  <a:srgbClr val="0070C0"/>
                </a:solidFill>
              </a:rPr>
              <a:t>Lev 23:14  </a:t>
            </a:r>
            <a:r>
              <a:rPr lang="en-US" sz="1600" b="1" dirty="0">
                <a:solidFill>
                  <a:schemeClr val="accent2">
                    <a:lumMod val="75000"/>
                  </a:schemeClr>
                </a:solidFill>
              </a:rPr>
              <a:t>‘</a:t>
            </a:r>
            <a:r>
              <a:rPr lang="en-US" sz="1600" b="1" u="sng" dirty="0">
                <a:solidFill>
                  <a:srgbClr val="DD8047">
                    <a:lumMod val="75000"/>
                  </a:srgbClr>
                </a:solidFill>
              </a:rPr>
              <a:t>And </a:t>
            </a:r>
            <a:r>
              <a:rPr lang="en-US" sz="1600" b="1" i="1" dirty="0">
                <a:solidFill>
                  <a:prstClr val="black">
                    <a:lumMod val="50000"/>
                    <a:lumOff val="50000"/>
                  </a:prstClr>
                </a:solidFill>
              </a:rPr>
              <a:t>y</a:t>
            </a:r>
            <a:r>
              <a:rPr lang="en-US" sz="1600" b="1" i="1" u="sng" dirty="0">
                <a:solidFill>
                  <a:prstClr val="black">
                    <a:lumMod val="50000"/>
                    <a:lumOff val="50000"/>
                  </a:prstClr>
                </a:solidFill>
              </a:rPr>
              <a:t>ou do not eat</a:t>
            </a:r>
            <a:r>
              <a:rPr lang="en-US" sz="1600" b="1" u="sng" dirty="0">
                <a:solidFill>
                  <a:prstClr val="black">
                    <a:lumMod val="50000"/>
                    <a:lumOff val="50000"/>
                  </a:prstClr>
                </a:solidFill>
              </a:rPr>
              <a:t> </a:t>
            </a:r>
            <a:r>
              <a:rPr lang="en-US" sz="1600" b="1" u="sng" dirty="0">
                <a:solidFill>
                  <a:srgbClr val="DD8047">
                    <a:lumMod val="75000"/>
                  </a:srgbClr>
                </a:solidFill>
              </a:rPr>
              <a:t>bread</a:t>
            </a:r>
            <a:r>
              <a:rPr lang="en-US" sz="1600" b="1" dirty="0">
                <a:solidFill>
                  <a:srgbClr val="DD8047">
                    <a:lumMod val="75000"/>
                  </a:srgbClr>
                </a:solidFill>
              </a:rPr>
              <a:t> </a:t>
            </a:r>
            <a:r>
              <a:rPr lang="en-US" sz="1600" b="1" u="sng" dirty="0">
                <a:solidFill>
                  <a:srgbClr val="C00000"/>
                </a:solidFill>
              </a:rPr>
              <a:t>or</a:t>
            </a:r>
            <a:r>
              <a:rPr lang="en-US" sz="1600" b="1" u="sng" dirty="0">
                <a:solidFill>
                  <a:srgbClr val="DD8047">
                    <a:lumMod val="75000"/>
                  </a:srgbClr>
                </a:solidFill>
              </a:rPr>
              <a:t> roasted </a:t>
            </a:r>
            <a:r>
              <a:rPr lang="en-US" sz="1600" b="1" dirty="0">
                <a:solidFill>
                  <a:srgbClr val="DD8047">
                    <a:lumMod val="75000"/>
                  </a:srgbClr>
                </a:solidFill>
              </a:rPr>
              <a:t>g</a:t>
            </a:r>
            <a:r>
              <a:rPr lang="en-US" sz="1600" b="1" u="sng" dirty="0">
                <a:solidFill>
                  <a:srgbClr val="DD8047">
                    <a:lumMod val="75000"/>
                  </a:srgbClr>
                </a:solidFill>
              </a:rPr>
              <a:t>rain </a:t>
            </a:r>
            <a:r>
              <a:rPr lang="en-US" sz="1600" b="1" u="sng" dirty="0">
                <a:solidFill>
                  <a:srgbClr val="C00000"/>
                </a:solidFill>
              </a:rPr>
              <a:t>or</a:t>
            </a:r>
            <a:r>
              <a:rPr lang="en-US" sz="1600" b="1" u="sng" dirty="0">
                <a:solidFill>
                  <a:srgbClr val="DD8047">
                    <a:lumMod val="75000"/>
                  </a:srgbClr>
                </a:solidFill>
              </a:rPr>
              <a:t> fresh </a:t>
            </a:r>
            <a:r>
              <a:rPr lang="en-US" sz="1600" b="1" dirty="0">
                <a:solidFill>
                  <a:srgbClr val="DD8047">
                    <a:lumMod val="75000"/>
                  </a:srgbClr>
                </a:solidFill>
              </a:rPr>
              <a:t>g</a:t>
            </a:r>
            <a:r>
              <a:rPr lang="en-US" sz="1600" b="1" u="sng" dirty="0">
                <a:solidFill>
                  <a:srgbClr val="DD8047">
                    <a:lumMod val="75000"/>
                  </a:srgbClr>
                </a:solidFill>
              </a:rPr>
              <a:t>rain</a:t>
            </a:r>
            <a:r>
              <a:rPr lang="en-US" sz="1600" b="1" dirty="0">
                <a:solidFill>
                  <a:prstClr val="black"/>
                </a:solidFill>
              </a:rPr>
              <a:t> </a:t>
            </a:r>
            <a:r>
              <a:rPr lang="en-US" sz="1600" b="1" i="1" u="dash" dirty="0">
                <a:solidFill>
                  <a:srgbClr val="FF3399"/>
                </a:solidFill>
                <a:latin typeface="Cooper Black" pitchFamily="18" charset="0"/>
              </a:rPr>
              <a:t>UNTIL</a:t>
            </a:r>
            <a:r>
              <a:rPr lang="en-US" sz="1600" b="1" i="1" dirty="0">
                <a:solidFill>
                  <a:prstClr val="black"/>
                </a:solidFill>
              </a:rPr>
              <a:t>  </a:t>
            </a:r>
            <a:r>
              <a:rPr lang="en-US" sz="1600" b="1" i="1" dirty="0">
                <a:solidFill>
                  <a:srgbClr val="7030A0"/>
                </a:solidFill>
                <a:latin typeface="Kristen ITC" pitchFamily="66" charset="0"/>
              </a:rPr>
              <a:t>THE  SAME  DAY</a:t>
            </a:r>
            <a:r>
              <a:rPr lang="en-US" sz="1600" b="1" dirty="0">
                <a:solidFill>
                  <a:srgbClr val="7030A0"/>
                </a:solidFill>
                <a:latin typeface="Kristen ITC" pitchFamily="66" charset="0"/>
              </a:rPr>
              <a:t> </a:t>
            </a:r>
            <a:r>
              <a:rPr lang="en-US" sz="1600" b="1" dirty="0">
                <a:solidFill>
                  <a:prstClr val="black"/>
                </a:solidFill>
              </a:rPr>
              <a:t> </a:t>
            </a:r>
            <a:r>
              <a:rPr lang="en-US" sz="1600" b="1" u="wavy" dirty="0">
                <a:solidFill>
                  <a:srgbClr val="DD8047">
                    <a:lumMod val="75000"/>
                  </a:srgbClr>
                </a:solidFill>
              </a:rPr>
              <a:t>that </a:t>
            </a:r>
            <a:r>
              <a:rPr lang="en-US" sz="1600" b="1" dirty="0">
                <a:solidFill>
                  <a:srgbClr val="DD8047">
                    <a:lumMod val="75000"/>
                  </a:srgbClr>
                </a:solidFill>
              </a:rPr>
              <a:t>y</a:t>
            </a:r>
            <a:r>
              <a:rPr lang="en-US" sz="1600" b="1" u="wavy" dirty="0">
                <a:solidFill>
                  <a:srgbClr val="DD8047">
                    <a:lumMod val="75000"/>
                  </a:srgbClr>
                </a:solidFill>
              </a:rPr>
              <a:t>ou have brou</a:t>
            </a:r>
            <a:r>
              <a:rPr lang="en-US" sz="1600" b="1" dirty="0">
                <a:solidFill>
                  <a:srgbClr val="DD8047">
                    <a:lumMod val="75000"/>
                  </a:srgbClr>
                </a:solidFill>
              </a:rPr>
              <a:t>g</a:t>
            </a:r>
            <a:r>
              <a:rPr lang="en-US" sz="1600" b="1" u="wavy" dirty="0">
                <a:solidFill>
                  <a:srgbClr val="DD8047">
                    <a:lumMod val="75000"/>
                  </a:srgbClr>
                </a:solidFill>
              </a:rPr>
              <a:t>ht an offerin</a:t>
            </a:r>
            <a:r>
              <a:rPr lang="en-US" sz="1600" b="1" dirty="0">
                <a:solidFill>
                  <a:srgbClr val="DD8047">
                    <a:lumMod val="75000"/>
                  </a:srgbClr>
                </a:solidFill>
              </a:rPr>
              <a:t>g</a:t>
            </a:r>
            <a:r>
              <a:rPr lang="en-US" sz="1600" b="1" u="wavy" dirty="0">
                <a:solidFill>
                  <a:srgbClr val="DD8047">
                    <a:lumMod val="75000"/>
                  </a:srgbClr>
                </a:solidFill>
              </a:rPr>
              <a:t> to </a:t>
            </a:r>
            <a:r>
              <a:rPr lang="en-US" sz="1600" b="1" dirty="0">
                <a:solidFill>
                  <a:srgbClr val="DD8047">
                    <a:lumMod val="75000"/>
                  </a:srgbClr>
                </a:solidFill>
              </a:rPr>
              <a:t>y</a:t>
            </a:r>
            <a:r>
              <a:rPr lang="en-US" sz="1600" b="1" u="wavy" dirty="0">
                <a:solidFill>
                  <a:srgbClr val="DD8047">
                    <a:lumMod val="75000"/>
                  </a:srgbClr>
                </a:solidFill>
              </a:rPr>
              <a:t>our Elohim</a:t>
            </a:r>
            <a:r>
              <a:rPr lang="en-US" sz="1600" b="1" dirty="0">
                <a:solidFill>
                  <a:srgbClr val="DD8047">
                    <a:lumMod val="75000"/>
                  </a:srgbClr>
                </a:solidFill>
              </a:rPr>
              <a:t> – a law forever throughout your generations in all your dwellings.’ </a:t>
            </a:r>
            <a:r>
              <a:rPr lang="en-US" sz="1600" b="1" dirty="0">
                <a:solidFill>
                  <a:srgbClr val="0070C0"/>
                </a:solidFill>
              </a:rPr>
              <a:t> </a:t>
            </a:r>
            <a:endParaRPr lang="en-CA" sz="1600" dirty="0"/>
          </a:p>
        </p:txBody>
      </p:sp>
      <p:cxnSp>
        <p:nvCxnSpPr>
          <p:cNvPr id="28" name="Straight Arrow Connector 27"/>
          <p:cNvCxnSpPr/>
          <p:nvPr/>
        </p:nvCxnSpPr>
        <p:spPr>
          <a:xfrm flipV="1">
            <a:off x="3200400" y="4191001"/>
            <a:ext cx="0" cy="457199"/>
          </a:xfrm>
          <a:prstGeom prst="straightConnector1">
            <a:avLst/>
          </a:prstGeom>
          <a:ln w="57150">
            <a:solidFill>
              <a:schemeClr val="bg1"/>
            </a:solidFill>
            <a:headEnd type="oval" w="med" len="med"/>
            <a:tailEnd type="triangle" w="med" len="med"/>
          </a:ln>
          <a:effectLst>
            <a:glow rad="63500">
              <a:srgbClr val="006600"/>
            </a:glow>
          </a:effectLst>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
        <p:nvSpPr>
          <p:cNvPr id="29" name="Left Brace 28"/>
          <p:cNvSpPr/>
          <p:nvPr/>
        </p:nvSpPr>
        <p:spPr>
          <a:xfrm rot="5400000">
            <a:off x="1361660" y="1979392"/>
            <a:ext cx="516702" cy="2819399"/>
          </a:xfrm>
          <a:prstGeom prst="leftBrace">
            <a:avLst>
              <a:gd name="adj1" fmla="val 56332"/>
              <a:gd name="adj2" fmla="val 75622"/>
            </a:avLst>
          </a:prstGeom>
          <a:solidFill>
            <a:schemeClr val="bg1"/>
          </a:solidFill>
          <a:ln w="28575">
            <a:solidFill>
              <a:srgbClr val="FF0000"/>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vert="vert270" rtlCol="0" anchor="ctr">
            <a:sp3d extrusionH="57150">
              <a:bevelT w="82550" h="38100" prst="coolSlant"/>
            </a:sp3d>
          </a:bodyPr>
          <a:lstStyle/>
          <a:p>
            <a:r>
              <a:rPr lang="en-US" sz="1400" b="1" dirty="0">
                <a:solidFill>
                  <a:srgbClr val="0070C0"/>
                </a:solidFill>
              </a:rPr>
              <a:t>   H767</a:t>
            </a:r>
            <a:r>
              <a:rPr lang="en-US" sz="1400" b="1" dirty="0">
                <a:solidFill>
                  <a:srgbClr val="7030A0"/>
                </a:solidFill>
              </a:rPr>
              <a:t>6</a:t>
            </a:r>
            <a:r>
              <a:rPr lang="en-US" sz="1400" b="1" dirty="0">
                <a:solidFill>
                  <a:srgbClr val="0070C0"/>
                </a:solidFill>
              </a:rPr>
              <a:t> Sabbath</a:t>
            </a:r>
          </a:p>
          <a:p>
            <a:pPr algn="ctr"/>
            <a:endParaRPr lang="en-US" sz="700" dirty="0"/>
          </a:p>
        </p:txBody>
      </p:sp>
      <p:sp>
        <p:nvSpPr>
          <p:cNvPr id="31" name="Left Brace 30"/>
          <p:cNvSpPr/>
          <p:nvPr/>
        </p:nvSpPr>
        <p:spPr>
          <a:xfrm rot="5400000">
            <a:off x="7133334" y="1858264"/>
            <a:ext cx="516131" cy="3048002"/>
          </a:xfrm>
          <a:prstGeom prst="leftBrace">
            <a:avLst>
              <a:gd name="adj1" fmla="val 23583"/>
              <a:gd name="adj2" fmla="val 13100"/>
            </a:avLst>
          </a:prstGeom>
          <a:solidFill>
            <a:schemeClr val="accent4">
              <a:lumMod val="60000"/>
              <a:lumOff val="40000"/>
            </a:schemeClr>
          </a:solidFill>
          <a:ln w="28575">
            <a:solidFill>
              <a:schemeClr val="accent2">
                <a:lumMod val="75000"/>
              </a:schemeClr>
            </a:solidFill>
          </a:ln>
          <a:effectLst>
            <a:glow rad="127000">
              <a:schemeClr val="accent2">
                <a:lumMod val="75000"/>
                <a:alpha val="52000"/>
              </a:schemeClr>
            </a:glow>
          </a:effectLst>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vert="vert270" rtlCol="0" anchor="ctr">
            <a:sp3d extrusionH="57150">
              <a:bevelT w="82550" h="38100" prst="coolSlant"/>
            </a:sp3d>
          </a:bodyPr>
          <a:lstStyle/>
          <a:p>
            <a:pPr algn="ctr"/>
            <a:r>
              <a:rPr lang="en-US" sz="1400" b="1" dirty="0">
                <a:solidFill>
                  <a:schemeClr val="bg2">
                    <a:lumMod val="25000"/>
                  </a:schemeClr>
                </a:solidFill>
              </a:rPr>
              <a:t>NO MORE MANNA</a:t>
            </a:r>
            <a:endParaRPr lang="en-US" sz="1050" b="1" dirty="0">
              <a:solidFill>
                <a:schemeClr val="bg2">
                  <a:lumMod val="25000"/>
                </a:schemeClr>
              </a:solidFill>
            </a:endParaRPr>
          </a:p>
          <a:p>
            <a:pPr algn="ctr"/>
            <a:endParaRPr lang="en-US" sz="400" dirty="0"/>
          </a:p>
        </p:txBody>
      </p:sp>
      <p:sp>
        <p:nvSpPr>
          <p:cNvPr id="36" name="Title 1"/>
          <p:cNvSpPr txBox="1">
            <a:spLocks/>
          </p:cNvSpPr>
          <p:nvPr/>
        </p:nvSpPr>
        <p:spPr>
          <a:xfrm>
            <a:off x="-76200" y="0"/>
            <a:ext cx="9296400" cy="6096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200" spc="50" dirty="0">
                <a:ln w="11430"/>
                <a:solidFill>
                  <a:srgbClr val="8C4C64"/>
                </a:solidFill>
                <a:effectLst>
                  <a:outerShdw blurRad="76200" dist="50800" dir="5400000" algn="tl" rotWithShape="0">
                    <a:srgbClr val="000000">
                      <a:alpha val="65000"/>
                    </a:srgbClr>
                  </a:outerShdw>
                </a:effectLst>
              </a:rPr>
              <a:t>Abib 16 ~ No More Manna!</a:t>
            </a:r>
          </a:p>
        </p:txBody>
      </p:sp>
      <p:cxnSp>
        <p:nvCxnSpPr>
          <p:cNvPr id="21" name="Straight Arrow Connector 20"/>
          <p:cNvCxnSpPr/>
          <p:nvPr/>
        </p:nvCxnSpPr>
        <p:spPr>
          <a:xfrm>
            <a:off x="1692148" y="3145980"/>
            <a:ext cx="0" cy="507051"/>
          </a:xfrm>
          <a:prstGeom prst="straightConnector1">
            <a:avLst/>
          </a:prstGeom>
          <a:ln w="38100">
            <a:solidFill>
              <a:srgbClr val="FF0000"/>
            </a:solidFill>
            <a:headEnd type="oval" w="med" len="med"/>
            <a:tailEnd type="triangle" w="med" len="med"/>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
        <p:nvSpPr>
          <p:cNvPr id="39" name="TextBox 29"/>
          <p:cNvSpPr txBox="1"/>
          <p:nvPr/>
        </p:nvSpPr>
        <p:spPr>
          <a:xfrm>
            <a:off x="995845" y="4495800"/>
            <a:ext cx="1823554" cy="501764"/>
          </a:xfrm>
          <a:prstGeom prst="roundRect">
            <a:avLst/>
          </a:prstGeom>
          <a:solidFill>
            <a:srgbClr val="006600"/>
          </a:solidFill>
          <a:ln w="57150">
            <a:solidFill>
              <a:srgbClr val="92D050"/>
            </a:solidFill>
          </a:ln>
          <a:scene3d>
            <a:camera prst="orthographicFront"/>
            <a:lightRig rig="soft" dir="t">
              <a:rot lat="0" lon="0" rev="10800000"/>
            </a:lightRig>
          </a:scene3d>
          <a:sp3d>
            <a:bevelT/>
          </a:sp3d>
        </p:spPr>
        <p:txBody>
          <a:bodyPr vert="wordArtVert" wrap="square" rtlCol="0">
            <a:spAutoFit/>
            <a:sp3d>
              <a:bevelT w="27940" h="12700"/>
              <a:contourClr>
                <a:srgbClr val="DDDDDD"/>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600" b="1" spc="150" dirty="0">
                <a:ln w="11430"/>
                <a:solidFill>
                  <a:srgbClr val="F8F8F8"/>
                </a:solidFill>
                <a:effectLst>
                  <a:outerShdw blurRad="25400" algn="tl" rotWithShape="0">
                    <a:srgbClr val="000000">
                      <a:alpha val="43000"/>
                    </a:srgbClr>
                  </a:outerShdw>
                </a:effectLst>
              </a:rPr>
              <a:t>R</a:t>
            </a:r>
            <a:br>
              <a:rPr lang="en-US" sz="1600" b="1" spc="150" dirty="0">
                <a:ln w="11430"/>
                <a:solidFill>
                  <a:srgbClr val="F8F8F8"/>
                </a:solidFill>
                <a:effectLst>
                  <a:outerShdw blurRad="25400" algn="tl" rotWithShape="0">
                    <a:srgbClr val="000000">
                      <a:alpha val="43000"/>
                    </a:srgbClr>
                  </a:outerShdw>
                </a:effectLst>
              </a:rPr>
            </a:br>
            <a:r>
              <a:rPr lang="en-US" sz="1600" b="1" spc="150" dirty="0">
                <a:ln w="11430"/>
                <a:solidFill>
                  <a:srgbClr val="F8F8F8"/>
                </a:solidFill>
                <a:effectLst>
                  <a:outerShdw blurRad="25400" algn="tl" rotWithShape="0">
                    <a:srgbClr val="000000">
                      <a:alpha val="43000"/>
                    </a:srgbClr>
                  </a:outerShdw>
                </a:effectLst>
              </a:rPr>
              <a:t>E</a:t>
            </a:r>
            <a:br>
              <a:rPr lang="en-US" sz="1600" b="1" spc="150" dirty="0">
                <a:ln w="11430"/>
                <a:solidFill>
                  <a:srgbClr val="F8F8F8"/>
                </a:solidFill>
                <a:effectLst>
                  <a:outerShdw blurRad="25400" algn="tl" rotWithShape="0">
                    <a:srgbClr val="000000">
                      <a:alpha val="43000"/>
                    </a:srgbClr>
                  </a:outerShdw>
                </a:effectLst>
              </a:rPr>
            </a:br>
            <a:r>
              <a:rPr lang="en-US" sz="1600" b="1" spc="150" dirty="0">
                <a:ln w="11430"/>
                <a:solidFill>
                  <a:srgbClr val="F8F8F8"/>
                </a:solidFill>
                <a:effectLst>
                  <a:outerShdw blurRad="25400" algn="tl" rotWithShape="0">
                    <a:srgbClr val="000000">
                      <a:alpha val="43000"/>
                    </a:srgbClr>
                  </a:outerShdw>
                </a:effectLst>
              </a:rPr>
              <a:t>V </a:t>
            </a:r>
            <a:br>
              <a:rPr lang="en-US" sz="1600" b="1" spc="150" dirty="0">
                <a:ln w="11430"/>
                <a:solidFill>
                  <a:srgbClr val="F8F8F8"/>
                </a:solidFill>
                <a:effectLst>
                  <a:outerShdw blurRad="25400" algn="tl" rotWithShape="0">
                    <a:srgbClr val="000000">
                      <a:alpha val="43000"/>
                    </a:srgbClr>
                  </a:outerShdw>
                </a:effectLst>
              </a:rPr>
            </a:br>
            <a:r>
              <a:rPr lang="en-US" sz="1600" b="1" spc="150" dirty="0">
                <a:ln w="11430"/>
                <a:solidFill>
                  <a:srgbClr val="F8F8F8"/>
                </a:solidFill>
                <a:effectLst>
                  <a:outerShdw blurRad="25400" algn="tl" rotWithShape="0">
                    <a:srgbClr val="000000">
                      <a:alpha val="43000"/>
                    </a:srgbClr>
                  </a:outerShdw>
                </a:effectLst>
              </a:rPr>
              <a:t>I</a:t>
            </a:r>
            <a:br>
              <a:rPr lang="en-US" sz="1600" b="1" spc="150" dirty="0">
                <a:ln w="11430"/>
                <a:solidFill>
                  <a:srgbClr val="F8F8F8"/>
                </a:solidFill>
                <a:effectLst>
                  <a:outerShdw blurRad="25400" algn="tl" rotWithShape="0">
                    <a:srgbClr val="000000">
                      <a:alpha val="43000"/>
                    </a:srgbClr>
                  </a:outerShdw>
                </a:effectLst>
              </a:rPr>
            </a:br>
            <a:r>
              <a:rPr lang="en-US" sz="1600" b="1" spc="150" dirty="0">
                <a:ln w="11430"/>
                <a:solidFill>
                  <a:srgbClr val="F8F8F8"/>
                </a:solidFill>
                <a:effectLst>
                  <a:outerShdw blurRad="25400" algn="tl" rotWithShape="0">
                    <a:srgbClr val="000000">
                      <a:alpha val="43000"/>
                    </a:srgbClr>
                  </a:outerShdw>
                </a:effectLst>
              </a:rPr>
              <a:t>E</a:t>
            </a:r>
            <a:br>
              <a:rPr lang="en-US" sz="1600" b="1" spc="150" dirty="0">
                <a:ln w="11430"/>
                <a:solidFill>
                  <a:srgbClr val="F8F8F8"/>
                </a:solidFill>
                <a:effectLst>
                  <a:outerShdw blurRad="25400" algn="tl" rotWithShape="0">
                    <a:srgbClr val="000000">
                      <a:alpha val="43000"/>
                    </a:srgbClr>
                  </a:outerShdw>
                </a:effectLst>
              </a:rPr>
            </a:br>
            <a:r>
              <a:rPr lang="en-US" sz="1600" b="1" spc="150" dirty="0">
                <a:ln w="11430"/>
                <a:solidFill>
                  <a:srgbClr val="F8F8F8"/>
                </a:solidFill>
                <a:effectLst>
                  <a:outerShdw blurRad="25400" algn="tl" rotWithShape="0">
                    <a:srgbClr val="000000">
                      <a:alpha val="43000"/>
                    </a:srgbClr>
                  </a:outerShdw>
                </a:effectLst>
              </a:rPr>
              <a:t>W</a:t>
            </a:r>
          </a:p>
        </p:txBody>
      </p:sp>
      <p:sp>
        <p:nvSpPr>
          <p:cNvPr id="30" name="Left Brace 29"/>
          <p:cNvSpPr/>
          <p:nvPr/>
        </p:nvSpPr>
        <p:spPr>
          <a:xfrm rot="5400000">
            <a:off x="4202904" y="1975836"/>
            <a:ext cx="509589" cy="2819398"/>
          </a:xfrm>
          <a:prstGeom prst="leftBrace">
            <a:avLst>
              <a:gd name="adj1" fmla="val 56332"/>
              <a:gd name="adj2" fmla="val 50000"/>
            </a:avLst>
          </a:prstGeom>
          <a:solidFill>
            <a:schemeClr val="bg1"/>
          </a:solidFill>
          <a:ln w="28575">
            <a:gradFill>
              <a:gsLst>
                <a:gs pos="39000">
                  <a:schemeClr val="accent2">
                    <a:lumMod val="50000"/>
                  </a:schemeClr>
                </a:gs>
                <a:gs pos="2000">
                  <a:schemeClr val="accent2">
                    <a:lumMod val="50000"/>
                  </a:schemeClr>
                </a:gs>
                <a:gs pos="51000">
                  <a:srgbClr val="FFFF00"/>
                </a:gs>
                <a:gs pos="58000">
                  <a:srgbClr val="006600"/>
                </a:gs>
                <a:gs pos="100000">
                  <a:srgbClr val="006600"/>
                </a:gs>
              </a:gsLst>
              <a:lin ang="5400000" scaled="0"/>
            </a:gra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vert="vert270" rtlCol="0" anchor="ctr">
            <a:sp3d extrusionH="57150">
              <a:bevelT w="82550" h="38100" prst="coolSlant"/>
            </a:sp3d>
          </a:bodyPr>
          <a:lstStyle/>
          <a:p>
            <a:pPr algn="ctr"/>
            <a:r>
              <a:rPr lang="en-US" sz="1400" b="1" dirty="0">
                <a:solidFill>
                  <a:schemeClr val="accent2">
                    <a:lumMod val="75000"/>
                  </a:schemeClr>
                </a:solidFill>
              </a:rPr>
              <a:t>H4744 ULB Convocation</a:t>
            </a:r>
          </a:p>
          <a:p>
            <a:pPr algn="ctr"/>
            <a:endParaRPr lang="en-US" sz="700" dirty="0"/>
          </a:p>
        </p:txBody>
      </p:sp>
      <p:cxnSp>
        <p:nvCxnSpPr>
          <p:cNvPr id="24" name="Straight Arrow Connector 23"/>
          <p:cNvCxnSpPr/>
          <p:nvPr/>
        </p:nvCxnSpPr>
        <p:spPr>
          <a:xfrm>
            <a:off x="3175508" y="3130740"/>
            <a:ext cx="0" cy="534039"/>
          </a:xfrm>
          <a:prstGeom prst="straightConnector1">
            <a:avLst/>
          </a:prstGeom>
          <a:ln w="38100">
            <a:solidFill>
              <a:srgbClr val="006600"/>
            </a:solidFill>
            <a:headEnd type="oval" w="med" len="med"/>
            <a:tailEnd type="triangle" w="med" len="med"/>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55270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barn(inVertical)">
                                      <p:cBhvr>
                                        <p:cTn id="7" dur="1000"/>
                                        <p:tgtEl>
                                          <p:spTgt spid="26">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1500"/>
                                  </p:stCondLst>
                                  <p:childTnLst>
                                    <p:set>
                                      <p:cBhvr>
                                        <p:cTn id="10" dur="1" fill="hold">
                                          <p:stCondLst>
                                            <p:cond delay="0"/>
                                          </p:stCondLst>
                                        </p:cTn>
                                        <p:tgtEl>
                                          <p:spTgt spid="30">
                                            <p:txEl>
                                              <p:pRg st="0" end="0"/>
                                            </p:txEl>
                                          </p:spTgt>
                                        </p:tgtEl>
                                        <p:attrNameLst>
                                          <p:attrName>style.visibility</p:attrName>
                                        </p:attrNameLst>
                                      </p:cBhvr>
                                      <p:to>
                                        <p:strVal val="visible"/>
                                      </p:to>
                                    </p:set>
                                    <p:animEffect transition="in" filter="wipe(left)">
                                      <p:cBhvr>
                                        <p:cTn id="11" dur="1750"/>
                                        <p:tgtEl>
                                          <p:spTgt spid="30">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up)">
                                      <p:cBhvr>
                                        <p:cTn id="16" dur="1500"/>
                                        <p:tgtEl>
                                          <p:spTgt spid="28"/>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wipe(left)">
                                      <p:cBhvr>
                                        <p:cTn id="19" dur="1750"/>
                                        <p:tgtEl>
                                          <p:spTgt spid="39"/>
                                        </p:tgtEl>
                                      </p:cBhvr>
                                    </p:animEffect>
                                  </p:childTnLst>
                                </p:cTn>
                              </p:par>
                            </p:childTnLst>
                          </p:cTn>
                        </p:par>
                        <p:par>
                          <p:cTn id="20" fill="hold">
                            <p:stCondLst>
                              <p:cond delay="1750"/>
                            </p:stCondLst>
                            <p:childTnLst>
                              <p:par>
                                <p:cTn id="21" presetID="22" presetClass="entr" presetSubtype="1" fill="hold" nodeType="afterEffect">
                                  <p:stCondLst>
                                    <p:cond delay="0"/>
                                  </p:stCondLst>
                                  <p:childTnLst>
                                    <p:set>
                                      <p:cBhvr>
                                        <p:cTn id="22" dur="1" fill="hold">
                                          <p:stCondLst>
                                            <p:cond delay="0"/>
                                          </p:stCondLst>
                                        </p:cTn>
                                        <p:tgtEl>
                                          <p:spTgt spid="25">
                                            <p:txEl>
                                              <p:pRg st="1" end="1"/>
                                            </p:txEl>
                                          </p:spTgt>
                                        </p:tgtEl>
                                        <p:attrNameLst>
                                          <p:attrName>style.visibility</p:attrName>
                                        </p:attrNameLst>
                                      </p:cBhvr>
                                      <p:to>
                                        <p:strVal val="visible"/>
                                      </p:to>
                                    </p:set>
                                    <p:animEffect transition="in" filter="wipe(up)">
                                      <p:cBhvr>
                                        <p:cTn id="23" dur="1750"/>
                                        <p:tgtEl>
                                          <p:spTgt spid="25">
                                            <p:txEl>
                                              <p:pRg st="1" end="1"/>
                                            </p:txEl>
                                          </p:spTgt>
                                        </p:tgtEl>
                                      </p:cBhvr>
                                    </p:animEffect>
                                  </p:childTnLst>
                                </p:cTn>
                              </p:par>
                            </p:childTnLst>
                          </p:cTn>
                        </p:par>
                        <p:par>
                          <p:cTn id="24" fill="hold">
                            <p:stCondLst>
                              <p:cond delay="3500"/>
                            </p:stCondLst>
                            <p:childTnLst>
                              <p:par>
                                <p:cTn id="25" presetID="22" presetClass="entr" presetSubtype="1" fill="hold" nodeType="afterEffect">
                                  <p:stCondLst>
                                    <p:cond delay="0"/>
                                  </p:stCondLst>
                                  <p:childTnLst>
                                    <p:set>
                                      <p:cBhvr>
                                        <p:cTn id="26" dur="1" fill="hold">
                                          <p:stCondLst>
                                            <p:cond delay="0"/>
                                          </p:stCondLst>
                                        </p:cTn>
                                        <p:tgtEl>
                                          <p:spTgt spid="25">
                                            <p:txEl>
                                              <p:pRg st="2" end="2"/>
                                            </p:txEl>
                                          </p:spTgt>
                                        </p:tgtEl>
                                        <p:attrNameLst>
                                          <p:attrName>style.visibility</p:attrName>
                                        </p:attrNameLst>
                                      </p:cBhvr>
                                      <p:to>
                                        <p:strVal val="visible"/>
                                      </p:to>
                                    </p:set>
                                    <p:animEffect transition="in" filter="wipe(up)">
                                      <p:cBhvr>
                                        <p:cTn id="27" dur="1750"/>
                                        <p:tgtEl>
                                          <p:spTgt spid="2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1500"/>
                                        <p:tgtEl>
                                          <p:spTgt spid="31"/>
                                        </p:tgtEl>
                                      </p:cBhvr>
                                    </p:animEffect>
                                  </p:childTnLst>
                                </p:cTn>
                              </p:par>
                            </p:childTnLst>
                          </p:cTn>
                        </p:par>
                        <p:par>
                          <p:cTn id="33" fill="hold">
                            <p:stCondLst>
                              <p:cond delay="1500"/>
                            </p:stCondLst>
                            <p:childTnLst>
                              <p:par>
                                <p:cTn id="34" presetID="16" presetClass="entr" presetSubtype="21" fill="hold" nodeType="afterEffect">
                                  <p:stCondLst>
                                    <p:cond delay="500"/>
                                  </p:stCondLst>
                                  <p:childTnLst>
                                    <p:set>
                                      <p:cBhvr>
                                        <p:cTn id="35" dur="1" fill="hold">
                                          <p:stCondLst>
                                            <p:cond delay="0"/>
                                          </p:stCondLst>
                                        </p:cTn>
                                        <p:tgtEl>
                                          <p:spTgt spid="20">
                                            <p:txEl>
                                              <p:pRg st="0" end="0"/>
                                            </p:txEl>
                                          </p:spTgt>
                                        </p:tgtEl>
                                        <p:attrNameLst>
                                          <p:attrName>style.visibility</p:attrName>
                                        </p:attrNameLst>
                                      </p:cBhvr>
                                      <p:to>
                                        <p:strVal val="visible"/>
                                      </p:to>
                                    </p:set>
                                    <p:animEffect transition="in" filter="barn(inVertical)">
                                      <p:cBhvr>
                                        <p:cTn id="36" dur="10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9"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alphaModFix amt="8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315200" y="6492875"/>
            <a:ext cx="1828800" cy="365125"/>
          </a:xfrm>
        </p:spPr>
        <p:txBody>
          <a:bodyPr/>
          <a:lstStyle/>
          <a:p>
            <a:fld id="{5C014052-953B-4273-8F47-BF25327D5B24}" type="slidenum">
              <a:rPr lang="en-US" smtClean="0"/>
              <a:t>33</a:t>
            </a:fld>
            <a:endParaRPr lang="en-US" dirty="0"/>
          </a:p>
        </p:txBody>
      </p:sp>
      <p:sp>
        <p:nvSpPr>
          <p:cNvPr id="5" name="Rectangle 4"/>
          <p:cNvSpPr/>
          <p:nvPr/>
        </p:nvSpPr>
        <p:spPr>
          <a:xfrm>
            <a:off x="3124200" y="152400"/>
            <a:ext cx="5791200" cy="2246769"/>
          </a:xfrm>
          <a:prstGeom prst="rect">
            <a:avLst/>
          </a:prstGeom>
          <a:noFill/>
        </p:spPr>
        <p:txBody>
          <a:bodyPr wrap="square" lIns="91440" tIns="45720" rIns="91440" bIns="45720">
            <a:spAutoFit/>
            <a:scene3d>
              <a:camera prst="orthographicFront"/>
              <a:lightRig rig="threePt" dir="t"/>
            </a:scene3d>
            <a:sp3d extrusionH="57150">
              <a:bevelT w="82550" h="38100" prst="coolSlant"/>
            </a:sp3d>
          </a:bodyPr>
          <a:lstStyle/>
          <a:p>
            <a:pPr algn="ctr"/>
            <a:r>
              <a:rPr lang="en-US" sz="2800" b="1" cap="none" spc="0" dirty="0">
                <a:ln w="1905"/>
                <a:solidFill>
                  <a:schemeClr val="tx2">
                    <a:lumMod val="75000"/>
                  </a:schemeClr>
                </a:solidFill>
                <a:effectLst>
                  <a:innerShdw blurRad="69850" dist="43180" dir="5400000">
                    <a:srgbClr val="000000">
                      <a:alpha val="65000"/>
                    </a:srgbClr>
                  </a:innerShdw>
                </a:effectLst>
                <a:latin typeface="MV Boli" pitchFamily="2" charset="0"/>
                <a:cs typeface="MV Boli" pitchFamily="2" charset="0"/>
              </a:rPr>
              <a:t>Joshua has definitely confirmed </a:t>
            </a:r>
            <a:r>
              <a:rPr lang="en-US" sz="2800" b="1" cap="none" spc="0" dirty="0">
                <a:ln w="1905"/>
                <a:solidFill>
                  <a:srgbClr val="00B050"/>
                </a:solidFill>
                <a:effectLst>
                  <a:innerShdw blurRad="69850" dist="43180" dir="5400000">
                    <a:srgbClr val="000000">
                      <a:alpha val="65000"/>
                    </a:srgbClr>
                  </a:innerShdw>
                </a:effectLst>
                <a:latin typeface="MV Boli" pitchFamily="2" charset="0"/>
                <a:cs typeface="MV Boli" pitchFamily="2" charset="0"/>
              </a:rPr>
              <a:t>Wave Sheaf </a:t>
            </a:r>
            <a:r>
              <a:rPr lang="en-US" sz="2800" b="1" cap="none" spc="0" dirty="0">
                <a:ln w="1905"/>
                <a:solidFill>
                  <a:schemeClr val="tx2">
                    <a:lumMod val="75000"/>
                  </a:schemeClr>
                </a:solidFill>
                <a:effectLst>
                  <a:innerShdw blurRad="69850" dist="43180" dir="5400000">
                    <a:srgbClr val="000000">
                      <a:alpha val="65000"/>
                    </a:srgbClr>
                  </a:innerShdw>
                </a:effectLst>
                <a:latin typeface="MV Boli" pitchFamily="2" charset="0"/>
                <a:cs typeface="MV Boli" pitchFamily="2" charset="0"/>
              </a:rPr>
              <a:t>is on </a:t>
            </a:r>
            <a:r>
              <a:rPr lang="en-US" sz="2800" b="1" cap="none" spc="0" dirty="0">
                <a:ln w="1905"/>
                <a:solidFill>
                  <a:srgbClr val="00B050"/>
                </a:solidFill>
                <a:effectLst>
                  <a:innerShdw blurRad="69850" dist="43180" dir="5400000">
                    <a:srgbClr val="000000">
                      <a:alpha val="65000"/>
                    </a:srgbClr>
                  </a:innerShdw>
                </a:effectLst>
                <a:latin typeface="MV Boli" pitchFamily="2" charset="0"/>
                <a:cs typeface="MV Boli" pitchFamily="2" charset="0"/>
              </a:rPr>
              <a:t>Abib 15 </a:t>
            </a:r>
            <a:r>
              <a:rPr lang="en-US" sz="2800" b="1" cap="none" spc="0" dirty="0">
                <a:ln w="1905"/>
                <a:solidFill>
                  <a:schemeClr val="tx2">
                    <a:lumMod val="75000"/>
                  </a:schemeClr>
                </a:solidFill>
                <a:effectLst>
                  <a:innerShdw blurRad="69850" dist="43180" dir="5400000">
                    <a:srgbClr val="000000">
                      <a:alpha val="65000"/>
                    </a:srgbClr>
                  </a:innerShdw>
                </a:effectLst>
                <a:latin typeface="MV Boli" pitchFamily="2" charset="0"/>
                <a:cs typeface="MV Boli" pitchFamily="2" charset="0"/>
              </a:rPr>
              <a:t/>
            </a:r>
            <a:br>
              <a:rPr lang="en-US" sz="2800" b="1" cap="none" spc="0" dirty="0">
                <a:ln w="1905"/>
                <a:solidFill>
                  <a:schemeClr val="tx2">
                    <a:lumMod val="75000"/>
                  </a:schemeClr>
                </a:solidFill>
                <a:effectLst>
                  <a:innerShdw blurRad="69850" dist="43180" dir="5400000">
                    <a:srgbClr val="000000">
                      <a:alpha val="65000"/>
                    </a:srgbClr>
                  </a:innerShdw>
                </a:effectLst>
                <a:latin typeface="MV Boli" pitchFamily="2" charset="0"/>
                <a:cs typeface="MV Boli" pitchFamily="2" charset="0"/>
              </a:rPr>
            </a:br>
            <a:r>
              <a:rPr lang="en-US" sz="2800" b="1" cap="none" spc="0" dirty="0">
                <a:ln w="1905"/>
                <a:solidFill>
                  <a:schemeClr val="tx2">
                    <a:lumMod val="75000"/>
                  </a:schemeClr>
                </a:solidFill>
                <a:effectLst>
                  <a:innerShdw blurRad="69850" dist="43180" dir="5400000">
                    <a:srgbClr val="000000">
                      <a:alpha val="65000"/>
                    </a:srgbClr>
                  </a:innerShdw>
                </a:effectLst>
                <a:latin typeface="MV Boli" pitchFamily="2" charset="0"/>
                <a:cs typeface="MV Boli" pitchFamily="2" charset="0"/>
              </a:rPr>
              <a:t>in this calendar year</a:t>
            </a:r>
            <a:r>
              <a:rPr lang="en-US" sz="2800" b="1" dirty="0">
                <a:ln w="1905"/>
                <a:solidFill>
                  <a:schemeClr val="tx2">
                    <a:lumMod val="75000"/>
                  </a:schemeClr>
                </a:solidFill>
                <a:effectLst>
                  <a:innerShdw blurRad="69850" dist="43180" dir="5400000">
                    <a:srgbClr val="000000">
                      <a:alpha val="65000"/>
                    </a:srgbClr>
                  </a:innerShdw>
                </a:effectLst>
                <a:latin typeface="Comic Sans MS" pitchFamily="66" charset="0"/>
                <a:cs typeface="MV Boli" pitchFamily="2" charset="0"/>
              </a:rPr>
              <a:t>.</a:t>
            </a:r>
            <a:r>
              <a:rPr lang="en-US" sz="2800" b="1" cap="none" spc="0" dirty="0">
                <a:ln w="1905"/>
                <a:solidFill>
                  <a:schemeClr val="tx2">
                    <a:lumMod val="75000"/>
                  </a:schemeClr>
                </a:solidFill>
                <a:effectLst>
                  <a:innerShdw blurRad="69850" dist="43180" dir="5400000">
                    <a:srgbClr val="000000">
                      <a:alpha val="65000"/>
                    </a:srgbClr>
                  </a:innerShdw>
                </a:effectLst>
                <a:latin typeface="MV Boli" pitchFamily="2" charset="0"/>
                <a:cs typeface="MV Boli" pitchFamily="2" charset="0"/>
              </a:rPr>
              <a:t> </a:t>
            </a:r>
            <a:br>
              <a:rPr lang="en-US" sz="2800" b="1" cap="none" spc="0" dirty="0">
                <a:ln w="1905"/>
                <a:solidFill>
                  <a:schemeClr val="tx2">
                    <a:lumMod val="75000"/>
                  </a:schemeClr>
                </a:solidFill>
                <a:effectLst>
                  <a:innerShdw blurRad="69850" dist="43180" dir="5400000">
                    <a:srgbClr val="000000">
                      <a:alpha val="65000"/>
                    </a:srgbClr>
                  </a:innerShdw>
                </a:effectLst>
                <a:latin typeface="MV Boli" pitchFamily="2" charset="0"/>
                <a:cs typeface="MV Boli" pitchFamily="2" charset="0"/>
              </a:rPr>
            </a:br>
            <a:r>
              <a:rPr lang="en-US" sz="2800" b="1" cap="none" spc="0" dirty="0">
                <a:ln w="1905"/>
                <a:solidFill>
                  <a:srgbClr val="0070C0"/>
                </a:solidFill>
                <a:effectLst>
                  <a:innerShdw blurRad="69850" dist="43180" dir="5400000">
                    <a:srgbClr val="000000">
                      <a:alpha val="65000"/>
                    </a:srgbClr>
                  </a:innerShdw>
                </a:effectLst>
                <a:latin typeface="MV Boli" pitchFamily="2" charset="0"/>
                <a:cs typeface="MV Boli" pitchFamily="2" charset="0"/>
              </a:rPr>
              <a:t>That means </a:t>
            </a:r>
            <a:r>
              <a:rPr lang="en-US" sz="2800" b="1" cap="none" spc="0" dirty="0">
                <a:ln w="1905"/>
                <a:solidFill>
                  <a:srgbClr val="00B050"/>
                </a:solidFill>
                <a:effectLst>
                  <a:innerShdw blurRad="69850" dist="43180" dir="5400000">
                    <a:srgbClr val="000000">
                      <a:alpha val="65000"/>
                    </a:srgbClr>
                  </a:innerShdw>
                </a:effectLst>
                <a:latin typeface="MV Boli" pitchFamily="2" charset="0"/>
                <a:cs typeface="MV Boli" pitchFamily="2" charset="0"/>
              </a:rPr>
              <a:t>Wave Sheaf </a:t>
            </a:r>
            <a:r>
              <a:rPr lang="en-US" sz="2800" b="1" cap="none" spc="0" dirty="0">
                <a:ln w="1905"/>
                <a:solidFill>
                  <a:srgbClr val="0070C0"/>
                </a:solidFill>
                <a:effectLst>
                  <a:innerShdw blurRad="69850" dist="43180" dir="5400000">
                    <a:srgbClr val="000000">
                      <a:alpha val="65000"/>
                    </a:srgbClr>
                  </a:innerShdw>
                </a:effectLst>
                <a:latin typeface="MV Boli" pitchFamily="2" charset="0"/>
                <a:cs typeface="MV Boli" pitchFamily="2" charset="0"/>
              </a:rPr>
              <a:t>is not “married” to the </a:t>
            </a:r>
            <a:r>
              <a:rPr lang="en-US" sz="2800" b="1" cap="none" spc="0" dirty="0">
                <a:ln w="1905"/>
                <a:solidFill>
                  <a:srgbClr val="FF0000"/>
                </a:solidFill>
                <a:effectLst>
                  <a:innerShdw blurRad="69850" dist="43180" dir="5400000">
                    <a:srgbClr val="000000">
                      <a:alpha val="65000"/>
                    </a:srgbClr>
                  </a:innerShdw>
                </a:effectLst>
                <a:latin typeface="MV Boli" pitchFamily="2" charset="0"/>
                <a:cs typeface="MV Boli" pitchFamily="2" charset="0"/>
              </a:rPr>
              <a:t>Abib 16 </a:t>
            </a:r>
            <a:r>
              <a:rPr lang="en-US" sz="2800" b="1" u="sng" cap="none" spc="0" dirty="0">
                <a:ln w="1905"/>
                <a:solidFill>
                  <a:srgbClr val="FF0000"/>
                </a:solidFill>
                <a:effectLst>
                  <a:innerShdw blurRad="69850" dist="43180" dir="5400000">
                    <a:srgbClr val="000000">
                      <a:alpha val="65000"/>
                    </a:srgbClr>
                  </a:innerShdw>
                </a:effectLst>
                <a:latin typeface="MV Boli" pitchFamily="2" charset="0"/>
                <a:cs typeface="MV Boli" pitchFamily="2" charset="0"/>
              </a:rPr>
              <a:t>date</a:t>
            </a:r>
            <a:r>
              <a:rPr lang="en-US" sz="2800" b="1" cap="none" spc="0" dirty="0">
                <a:ln w="1905"/>
                <a:solidFill>
                  <a:srgbClr val="FF0000"/>
                </a:solidFill>
                <a:effectLst>
                  <a:innerShdw blurRad="69850" dist="43180" dir="5400000">
                    <a:srgbClr val="000000">
                      <a:alpha val="65000"/>
                    </a:srgbClr>
                  </a:innerShdw>
                </a:effectLst>
                <a:latin typeface="Comic Sans MS" pitchFamily="66" charset="0"/>
                <a:cs typeface="MV Boli" pitchFamily="2" charset="0"/>
              </a:rPr>
              <a:t>.</a:t>
            </a:r>
            <a:endParaRPr lang="en-US" sz="2800" b="1" cap="none" spc="0" dirty="0">
              <a:ln w="1905"/>
              <a:solidFill>
                <a:srgbClr val="FF0000"/>
              </a:solidFill>
              <a:effectLst>
                <a:innerShdw blurRad="69850" dist="43180" dir="5400000">
                  <a:srgbClr val="000000">
                    <a:alpha val="65000"/>
                  </a:srgbClr>
                </a:innerShdw>
              </a:effectLst>
              <a:latin typeface="MV Boli" pitchFamily="2" charset="0"/>
              <a:cs typeface="MV Boli" pitchFamily="2" charset="0"/>
            </a:endParaRPr>
          </a:p>
        </p:txBody>
      </p:sp>
      <p:sp>
        <p:nvSpPr>
          <p:cNvPr id="6" name="TextBox 5"/>
          <p:cNvSpPr txBox="1"/>
          <p:nvPr/>
        </p:nvSpPr>
        <p:spPr>
          <a:xfrm>
            <a:off x="3352800" y="2394687"/>
            <a:ext cx="5638800" cy="4616648"/>
          </a:xfrm>
          <a:prstGeom prst="rect">
            <a:avLst/>
          </a:prstGeom>
          <a:noFill/>
        </p:spPr>
        <p:txBody>
          <a:bodyPr wrap="square" rtlCol="0">
            <a:spAutoFit/>
          </a:bodyPr>
          <a:lstStyle/>
          <a:p>
            <a:r>
              <a:rPr lang="en-US" b="1" u="sng" dirty="0"/>
              <a:t>Note</a:t>
            </a:r>
            <a:r>
              <a:rPr lang="en-US" dirty="0"/>
              <a:t>:  When Wave Sheaf is permanently placed and observed on Abib 16, it is </a:t>
            </a:r>
            <a:r>
              <a:rPr lang="en-US" b="1" u="sng" dirty="0"/>
              <a:t>alwa</a:t>
            </a:r>
            <a:r>
              <a:rPr lang="en-US" b="1" dirty="0"/>
              <a:t>y</a:t>
            </a:r>
            <a:r>
              <a:rPr lang="en-US" b="1" u="sng" dirty="0"/>
              <a:t>s</a:t>
            </a:r>
            <a:r>
              <a:rPr lang="en-US" dirty="0"/>
              <a:t>  a “floating” Festival, </a:t>
            </a:r>
            <a:br>
              <a:rPr lang="en-US" dirty="0"/>
            </a:br>
            <a:r>
              <a:rPr lang="en-US" dirty="0"/>
              <a:t>as this date floats through every cycle of the week in </a:t>
            </a:r>
            <a:br>
              <a:rPr lang="en-US" dirty="0"/>
            </a:br>
            <a:r>
              <a:rPr lang="en-US" dirty="0"/>
              <a:t>7 years. </a:t>
            </a:r>
            <a:r>
              <a:rPr lang="en-US" dirty="0">
                <a:solidFill>
                  <a:srgbClr val="002060"/>
                </a:solidFill>
              </a:rPr>
              <a:t> </a:t>
            </a:r>
            <a:r>
              <a:rPr lang="en-US" b="1" dirty="0">
                <a:solidFill>
                  <a:srgbClr val="002060"/>
                </a:solidFill>
              </a:rPr>
              <a:t>It will ONLY occur on the 1</a:t>
            </a:r>
            <a:r>
              <a:rPr lang="en-US" b="1" baseline="30000" dirty="0">
                <a:solidFill>
                  <a:srgbClr val="002060"/>
                </a:solidFill>
              </a:rPr>
              <a:t>st</a:t>
            </a:r>
            <a:r>
              <a:rPr lang="en-US" b="1" dirty="0">
                <a:solidFill>
                  <a:srgbClr val="002060"/>
                </a:solidFill>
              </a:rPr>
              <a:t> cycle of the week about </a:t>
            </a:r>
            <a:r>
              <a:rPr lang="en-US" b="1" u="sng" dirty="0">
                <a:solidFill>
                  <a:srgbClr val="C00000"/>
                </a:solidFill>
              </a:rPr>
              <a:t>once</a:t>
            </a:r>
            <a:r>
              <a:rPr lang="en-US" b="1" dirty="0">
                <a:solidFill>
                  <a:srgbClr val="002060"/>
                </a:solidFill>
              </a:rPr>
              <a:t> every 6-7 years. </a:t>
            </a:r>
            <a:r>
              <a:rPr lang="en-US" b="1" dirty="0"/>
              <a:t> </a:t>
            </a:r>
            <a:r>
              <a:rPr lang="en-US" dirty="0"/>
              <a:t>There are three major problems with a Floating Wave Sheaf married to Abib 16:</a:t>
            </a:r>
          </a:p>
          <a:p>
            <a:pPr marL="342900" indent="-342900">
              <a:buAutoNum type="arabicPeriod"/>
            </a:pPr>
            <a:r>
              <a:rPr lang="en-US" dirty="0">
                <a:effectLst>
                  <a:glow rad="127000">
                    <a:schemeClr val="accent2">
                      <a:lumMod val="20000"/>
                      <a:lumOff val="80000"/>
                    </a:schemeClr>
                  </a:glow>
                </a:effectLst>
              </a:rPr>
              <a:t>Wave Sheaf is seldom placed after the H767</a:t>
            </a:r>
            <a:r>
              <a:rPr lang="en-US" dirty="0">
                <a:solidFill>
                  <a:srgbClr val="FF0000"/>
                </a:solidFill>
                <a:effectLst>
                  <a:glow rad="127000">
                    <a:schemeClr val="accent2">
                      <a:lumMod val="20000"/>
                      <a:lumOff val="80000"/>
                    </a:schemeClr>
                  </a:glow>
                </a:effectLst>
              </a:rPr>
              <a:t>6</a:t>
            </a:r>
            <a:r>
              <a:rPr lang="en-US" dirty="0">
                <a:effectLst>
                  <a:glow rad="127000">
                    <a:schemeClr val="accent2">
                      <a:lumMod val="20000"/>
                      <a:lumOff val="80000"/>
                    </a:schemeClr>
                  </a:glow>
                </a:effectLst>
              </a:rPr>
              <a:t> weekly Sabbath within the Passover week.   </a:t>
            </a:r>
            <a:br>
              <a:rPr lang="en-US" dirty="0">
                <a:effectLst>
                  <a:glow rad="127000">
                    <a:schemeClr val="accent2">
                      <a:lumMod val="20000"/>
                      <a:lumOff val="80000"/>
                    </a:schemeClr>
                  </a:glow>
                </a:effectLst>
              </a:rPr>
            </a:br>
            <a:r>
              <a:rPr lang="en-US" sz="1400" dirty="0"/>
              <a:t>(Addressed in Part 1 of this study.)</a:t>
            </a:r>
            <a:br>
              <a:rPr lang="en-US" sz="1400" dirty="0"/>
            </a:br>
            <a:endParaRPr lang="en-US" sz="1400" dirty="0"/>
          </a:p>
          <a:p>
            <a:pPr marL="342900" indent="-342900">
              <a:buAutoNum type="arabicPeriod"/>
            </a:pPr>
            <a:r>
              <a:rPr lang="en-US" dirty="0">
                <a:effectLst>
                  <a:glow rad="127000">
                    <a:srgbClr val="99FFCC"/>
                  </a:glow>
                </a:effectLst>
                <a:latin typeface="Comic Sans MS" pitchFamily="66" charset="0"/>
              </a:rPr>
              <a:t>Abib 16 Wave Sheaf Activities conflict with the Resurrection Account.  </a:t>
            </a:r>
            <a:r>
              <a:rPr lang="en-US" sz="1400" dirty="0"/>
              <a:t>(2</a:t>
            </a:r>
            <a:r>
              <a:rPr lang="en-US" sz="1400" baseline="30000" dirty="0"/>
              <a:t>nd</a:t>
            </a:r>
            <a:r>
              <a:rPr lang="en-US" sz="1400" dirty="0"/>
              <a:t> Category – 5 examples.)</a:t>
            </a:r>
            <a:br>
              <a:rPr lang="en-US" sz="1400" dirty="0"/>
            </a:br>
            <a:endParaRPr lang="en-US" sz="1400" dirty="0">
              <a:effectLst>
                <a:glow rad="127000">
                  <a:srgbClr val="99FFCC"/>
                </a:glow>
              </a:effectLst>
              <a:latin typeface="Comic Sans MS" pitchFamily="66" charset="0"/>
            </a:endParaRPr>
          </a:p>
          <a:p>
            <a:pPr marL="342900" indent="-342900">
              <a:buFontTx/>
              <a:buAutoNum type="arabicPeriod"/>
            </a:pPr>
            <a:r>
              <a:rPr lang="en-US" dirty="0">
                <a:effectLst>
                  <a:glow rad="127000">
                    <a:srgbClr val="FFC000"/>
                  </a:glow>
                </a:effectLst>
                <a:latin typeface="MV Boli" pitchFamily="2" charset="0"/>
                <a:cs typeface="MV Boli" pitchFamily="2" charset="0"/>
              </a:rPr>
              <a:t>The Omer count is disrupted when Abib 16 </a:t>
            </a:r>
            <a:br>
              <a:rPr lang="en-US" dirty="0">
                <a:effectLst>
                  <a:glow rad="127000">
                    <a:srgbClr val="FFC000"/>
                  </a:glow>
                </a:effectLst>
                <a:latin typeface="MV Boli" pitchFamily="2" charset="0"/>
                <a:cs typeface="MV Boli" pitchFamily="2" charset="0"/>
              </a:rPr>
            </a:br>
            <a:r>
              <a:rPr lang="en-US" dirty="0">
                <a:effectLst>
                  <a:glow rad="127000">
                    <a:srgbClr val="FFC000"/>
                  </a:glow>
                </a:effectLst>
                <a:latin typeface="MV Boli" pitchFamily="2" charset="0"/>
                <a:cs typeface="MV Boli" pitchFamily="2" charset="0"/>
              </a:rPr>
              <a:t>is the designated “date” for the Wave Sheaf [First Fruit] placement</a:t>
            </a:r>
            <a:r>
              <a:rPr lang="en-US" dirty="0">
                <a:effectLst>
                  <a:glow rad="127000">
                    <a:srgbClr val="FFC000"/>
                  </a:glow>
                </a:effectLst>
                <a:latin typeface="Comic Sans MS" pitchFamily="66" charset="0"/>
              </a:rPr>
              <a:t>.  </a:t>
            </a:r>
            <a:r>
              <a:rPr lang="en-US" sz="1400" dirty="0"/>
              <a:t>(3</a:t>
            </a:r>
            <a:r>
              <a:rPr lang="en-US" sz="1400" baseline="30000" dirty="0"/>
              <a:t>rd</a:t>
            </a:r>
            <a:r>
              <a:rPr lang="en-US" sz="1400" dirty="0"/>
              <a:t> Category.)</a:t>
            </a:r>
            <a:endParaRPr lang="en-US" sz="1400" dirty="0">
              <a:effectLst>
                <a:glow rad="127000">
                  <a:srgbClr val="99FFCC"/>
                </a:glow>
              </a:effectLst>
              <a:latin typeface="Comic Sans MS" pitchFamily="66" charset="0"/>
            </a:endParaRPr>
          </a:p>
          <a:p>
            <a:pPr marL="342900" indent="-342900">
              <a:buAutoNum type="arabicPeriod"/>
            </a:pPr>
            <a:endParaRPr lang="en-US" dirty="0">
              <a:effectLst>
                <a:glow rad="127000">
                  <a:srgbClr val="FFC000"/>
                </a:glow>
              </a:effectLst>
              <a:latin typeface="MV Boli" pitchFamily="2" charset="0"/>
              <a:cs typeface="MV Boli" pitchFamily="2" charset="0"/>
            </a:endParaRPr>
          </a:p>
        </p:txBody>
      </p:sp>
    </p:spTree>
    <p:extLst>
      <p:ext uri="{BB962C8B-B14F-4D97-AF65-F5344CB8AC3E}">
        <p14:creationId xmlns:p14="http://schemas.microsoft.com/office/powerpoint/2010/main" val="41403102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315200" y="6492875"/>
            <a:ext cx="1828800" cy="365125"/>
          </a:xfrm>
        </p:spPr>
        <p:txBody>
          <a:bodyPr/>
          <a:lstStyle/>
          <a:p>
            <a:fld id="{5C014052-953B-4273-8F47-BF25327D5B24}" type="slidenum">
              <a:rPr lang="en-US" smtClean="0"/>
              <a:t>34</a:t>
            </a:fld>
            <a:endParaRPr lang="en-US"/>
          </a:p>
        </p:txBody>
      </p:sp>
      <p:sp>
        <p:nvSpPr>
          <p:cNvPr id="5" name="TextBox 4"/>
          <p:cNvSpPr txBox="1"/>
          <p:nvPr/>
        </p:nvSpPr>
        <p:spPr>
          <a:xfrm>
            <a:off x="0" y="5722203"/>
            <a:ext cx="9144002" cy="830997"/>
          </a:xfrm>
          <a:prstGeom prst="rect">
            <a:avLst/>
          </a:prstGeom>
          <a:gradFill flip="none" rotWithShape="1">
            <a:gsLst>
              <a:gs pos="35000">
                <a:srgbClr val="8C4C64"/>
              </a:gs>
              <a:gs pos="75000">
                <a:srgbClr val="0070C0"/>
              </a:gs>
            </a:gsLst>
            <a:lin ang="0" scaled="1"/>
            <a:tileRect/>
          </a:gradFill>
          <a:ln>
            <a:solidFill>
              <a:schemeClr val="bg2">
                <a:lumMod val="90000"/>
              </a:schemeClr>
            </a:solidFill>
          </a:ln>
          <a:effectLst>
            <a:glow rad="139700">
              <a:schemeClr val="accent4">
                <a:satMod val="175000"/>
                <a:alpha val="40000"/>
              </a:schemeClr>
            </a:glow>
          </a:effectLst>
          <a:scene3d>
            <a:camera prst="orthographicFront"/>
            <a:lightRig rig="threePt" dir="t"/>
          </a:scene3d>
          <a:sp3d>
            <a:bevelT w="152400" h="50800" prst="softRound"/>
          </a:sp3d>
        </p:spPr>
        <p:txBody>
          <a:bodyPr wrap="square" rtlCol="0">
            <a:spAutoFit/>
            <a:scene3d>
              <a:camera prst="orthographicFront"/>
              <a:lightRig rig="soft" dir="t">
                <a:rot lat="0" lon="0" rev="10800000"/>
              </a:lightRig>
            </a:scene3d>
            <a:sp3d>
              <a:bevelT w="27940" h="12700"/>
              <a:contourClr>
                <a:srgbClr val="DDDDDD"/>
              </a:contourClr>
            </a:sp3d>
          </a:bodyPr>
          <a:lstStyle/>
          <a:p>
            <a:pPr algn="ctr"/>
            <a:r>
              <a:rPr lang="en-US" sz="2400" b="1" spc="150" dirty="0">
                <a:ln w="11430"/>
                <a:solidFill>
                  <a:srgbClr val="F8F8F8"/>
                </a:solidFill>
                <a:effectLst>
                  <a:outerShdw blurRad="25400" algn="tl" rotWithShape="0">
                    <a:srgbClr val="000000">
                      <a:alpha val="43000"/>
                    </a:srgbClr>
                  </a:outerShdw>
                </a:effectLst>
                <a:latin typeface="Arial Rounded MT Bold" pitchFamily="34" charset="0"/>
              </a:rPr>
              <a:t>There will be 5 examples to demonstrate Category 2 challenges </a:t>
            </a:r>
            <a:r>
              <a:rPr lang="en-US" sz="2400" b="1" u="sng" spc="150" dirty="0">
                <a:ln w="11430"/>
                <a:solidFill>
                  <a:srgbClr val="FFFF00"/>
                </a:solidFill>
                <a:effectLst>
                  <a:outerShdw blurRad="25400" algn="tl" rotWithShape="0">
                    <a:srgbClr val="000000">
                      <a:alpha val="43000"/>
                    </a:srgbClr>
                  </a:outerShdw>
                </a:effectLst>
                <a:latin typeface="Arial Rounded MT Bold" pitchFamily="34" charset="0"/>
              </a:rPr>
              <a:t>if</a:t>
            </a:r>
            <a:r>
              <a:rPr lang="en-US" sz="2400" b="1" spc="150" dirty="0">
                <a:ln w="11430"/>
                <a:solidFill>
                  <a:srgbClr val="F8F8F8"/>
                </a:solidFill>
                <a:effectLst>
                  <a:outerShdw blurRad="25400" algn="tl" rotWithShape="0">
                    <a:srgbClr val="000000">
                      <a:alpha val="43000"/>
                    </a:srgbClr>
                  </a:outerShdw>
                </a:effectLst>
                <a:latin typeface="Arial Rounded MT Bold" pitchFamily="34" charset="0"/>
              </a:rPr>
              <a:t> Wave Sheaf is placed </a:t>
            </a:r>
            <a:r>
              <a:rPr lang="en-US" sz="2400" b="1" spc="150" dirty="0">
                <a:ln w="11430"/>
                <a:solidFill>
                  <a:srgbClr val="FFFF00"/>
                </a:solidFill>
                <a:effectLst>
                  <a:outerShdw blurRad="25400" algn="tl" rotWithShape="0">
                    <a:srgbClr val="000000">
                      <a:alpha val="43000"/>
                    </a:srgbClr>
                  </a:outerShdw>
                </a:effectLst>
                <a:latin typeface="Arial Rounded MT Bold" pitchFamily="34" charset="0"/>
              </a:rPr>
              <a:t>only on Abib 16.</a:t>
            </a:r>
            <a:endParaRPr lang="en-US" sz="1400" b="1" spc="150" dirty="0">
              <a:ln w="11430"/>
              <a:solidFill>
                <a:srgbClr val="FFFF00"/>
              </a:solidFill>
              <a:effectLst>
                <a:outerShdw blurRad="25400" algn="tl" rotWithShape="0">
                  <a:srgbClr val="000000">
                    <a:alpha val="43000"/>
                  </a:srgbClr>
                </a:outerShdw>
              </a:effectLst>
            </a:endParaRPr>
          </a:p>
        </p:txBody>
      </p:sp>
      <p:sp>
        <p:nvSpPr>
          <p:cNvPr id="8" name="Title 1"/>
          <p:cNvSpPr txBox="1">
            <a:spLocks/>
          </p:cNvSpPr>
          <p:nvPr/>
        </p:nvSpPr>
        <p:spPr>
          <a:xfrm>
            <a:off x="-76200" y="0"/>
            <a:ext cx="9296400" cy="12954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a:ln w="11430"/>
                <a:solidFill>
                  <a:srgbClr val="8C4C64"/>
                </a:solidFill>
                <a:effectLst>
                  <a:outerShdw blurRad="76200" dist="50800" dir="5400000" algn="tl" rotWithShape="0">
                    <a:srgbClr val="000000">
                      <a:alpha val="65000"/>
                    </a:srgbClr>
                  </a:outerShdw>
                </a:effectLst>
              </a:rPr>
              <a:t>Importance of </a:t>
            </a:r>
            <a:r>
              <a:rPr lang="en-US" sz="4400" spc="50" dirty="0">
                <a:ln w="11430"/>
                <a:solidFill>
                  <a:srgbClr val="00B050"/>
                </a:solidFill>
                <a:effectLst>
                  <a:outerShdw blurRad="76200" dist="50800" dir="5400000" algn="tl" rotWithShape="0">
                    <a:srgbClr val="000000">
                      <a:alpha val="65000"/>
                    </a:srgbClr>
                  </a:outerShdw>
                </a:effectLst>
              </a:rPr>
              <a:t>Wave Sheaf </a:t>
            </a:r>
            <a:br>
              <a:rPr lang="en-US" sz="4400" spc="50" dirty="0">
                <a:ln w="11430"/>
                <a:solidFill>
                  <a:srgbClr val="00B050"/>
                </a:solidFill>
                <a:effectLst>
                  <a:outerShdw blurRad="76200" dist="50800" dir="5400000" algn="tl" rotWithShape="0">
                    <a:srgbClr val="000000">
                      <a:alpha val="65000"/>
                    </a:srgbClr>
                  </a:outerShdw>
                </a:effectLst>
              </a:rPr>
            </a:br>
            <a:r>
              <a:rPr lang="en-US" sz="4400" spc="50" dirty="0">
                <a:ln w="11430"/>
                <a:solidFill>
                  <a:srgbClr val="8C4C64"/>
                </a:solidFill>
                <a:effectLst>
                  <a:outerShdw blurRad="76200" dist="50800" dir="5400000" algn="tl" rotWithShape="0">
                    <a:srgbClr val="000000">
                      <a:alpha val="65000"/>
                    </a:srgbClr>
                  </a:outerShdw>
                </a:effectLst>
              </a:rPr>
              <a:t>Following the </a:t>
            </a:r>
            <a:r>
              <a:rPr lang="en-US" sz="4400" spc="50" dirty="0">
                <a:ln w="11430"/>
                <a:solidFill>
                  <a:srgbClr val="00B0F0"/>
                </a:solidFill>
                <a:effectLst>
                  <a:outerShdw blurRad="76200" dist="50800" dir="5400000" algn="tl" rotWithShape="0">
                    <a:srgbClr val="000000">
                      <a:alpha val="65000"/>
                    </a:srgbClr>
                  </a:outerShdw>
                </a:effectLst>
              </a:rPr>
              <a:t>Weekly Sabbath</a:t>
            </a:r>
            <a:endParaRPr lang="en-US" sz="1800" spc="50" dirty="0">
              <a:ln w="11430"/>
              <a:solidFill>
                <a:srgbClr val="00B0F0"/>
              </a:solidFill>
              <a:effectLst>
                <a:outerShdw blurRad="76200" dist="50800" dir="5400000" algn="tl" rotWithShape="0">
                  <a:srgbClr val="000000">
                    <a:alpha val="65000"/>
                  </a:srgbClr>
                </a:outerShdw>
              </a:effectLst>
            </a:endParaRPr>
          </a:p>
        </p:txBody>
      </p:sp>
      <p:pic>
        <p:nvPicPr>
          <p:cNvPr id="5122" name="Picture 2" descr="C:\Users\Rae\Desktop\reaping_the_harvest-p.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1" y="3276600"/>
            <a:ext cx="1600200" cy="2166671"/>
          </a:xfrm>
          <a:prstGeom prst="rect">
            <a:avLst/>
          </a:prstGeom>
          <a:ln w="76200">
            <a:solidFill>
              <a:srgbClr val="0070C0"/>
            </a:solidFill>
          </a:ln>
          <a:effectLst>
            <a:glow rad="228600">
              <a:schemeClr val="accent1">
                <a:satMod val="175000"/>
                <a:alpha val="40000"/>
              </a:schemeClr>
            </a:glow>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pic>
        <p:nvPicPr>
          <p:cNvPr id="5123" name="Picture 3" descr="C:\Users\Rae\Desktop\tomb 3.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386878" y="3483795"/>
            <a:ext cx="2368851" cy="1774006"/>
          </a:xfrm>
          <a:prstGeom prst="rect">
            <a:avLst/>
          </a:prstGeom>
          <a:ln w="76200">
            <a:solidFill>
              <a:srgbClr val="8C4C64"/>
            </a:solidFill>
          </a:ln>
          <a:effectLst>
            <a:glow rad="228600">
              <a:schemeClr val="accent6">
                <a:satMod val="175000"/>
                <a:alpha val="40000"/>
              </a:schemeClr>
            </a:glow>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graphicFrame>
        <p:nvGraphicFramePr>
          <p:cNvPr id="9" name="Table 8"/>
          <p:cNvGraphicFramePr>
            <a:graphicFrameLocks noGrp="1"/>
          </p:cNvGraphicFramePr>
          <p:nvPr>
            <p:extLst>
              <p:ext uri="{D42A27DB-BD31-4B8C-83A1-F6EECF244321}">
                <p14:modId xmlns:p14="http://schemas.microsoft.com/office/powerpoint/2010/main" val="3854860672"/>
              </p:ext>
            </p:extLst>
          </p:nvPr>
        </p:nvGraphicFramePr>
        <p:xfrm>
          <a:off x="457200" y="1524000"/>
          <a:ext cx="8229599" cy="1539239"/>
        </p:xfrm>
        <a:graphic>
          <a:graphicData uri="http://schemas.openxmlformats.org/drawingml/2006/table">
            <a:tbl>
              <a:tblPr firstRow="1" bandRow="1">
                <a:tableStyleId>{5C22544A-7EE6-4342-B048-85BDC9FD1C3A}</a:tableStyleId>
              </a:tblPr>
              <a:tblGrid>
                <a:gridCol w="1175657">
                  <a:extLst>
                    <a:ext uri="{9D8B030D-6E8A-4147-A177-3AD203B41FA5}">
                      <a16:colId xmlns:a16="http://schemas.microsoft.com/office/drawing/2014/main" xmlns="" val="20000"/>
                    </a:ext>
                  </a:extLst>
                </a:gridCol>
                <a:gridCol w="1175657">
                  <a:extLst>
                    <a:ext uri="{9D8B030D-6E8A-4147-A177-3AD203B41FA5}">
                      <a16:colId xmlns:a16="http://schemas.microsoft.com/office/drawing/2014/main" xmlns="" val="20001"/>
                    </a:ext>
                  </a:extLst>
                </a:gridCol>
                <a:gridCol w="1175657">
                  <a:extLst>
                    <a:ext uri="{9D8B030D-6E8A-4147-A177-3AD203B41FA5}">
                      <a16:colId xmlns:a16="http://schemas.microsoft.com/office/drawing/2014/main" xmlns="" val="20002"/>
                    </a:ext>
                  </a:extLst>
                </a:gridCol>
                <a:gridCol w="1175657">
                  <a:extLst>
                    <a:ext uri="{9D8B030D-6E8A-4147-A177-3AD203B41FA5}">
                      <a16:colId xmlns:a16="http://schemas.microsoft.com/office/drawing/2014/main" xmlns="" val="20003"/>
                    </a:ext>
                  </a:extLst>
                </a:gridCol>
                <a:gridCol w="1175657">
                  <a:extLst>
                    <a:ext uri="{9D8B030D-6E8A-4147-A177-3AD203B41FA5}">
                      <a16:colId xmlns:a16="http://schemas.microsoft.com/office/drawing/2014/main" xmlns="" val="20004"/>
                    </a:ext>
                  </a:extLst>
                </a:gridCol>
                <a:gridCol w="1175657">
                  <a:extLst>
                    <a:ext uri="{9D8B030D-6E8A-4147-A177-3AD203B41FA5}">
                      <a16:colId xmlns:a16="http://schemas.microsoft.com/office/drawing/2014/main" xmlns="" val="20005"/>
                    </a:ext>
                  </a:extLst>
                </a:gridCol>
                <a:gridCol w="1175657">
                  <a:extLst>
                    <a:ext uri="{9D8B030D-6E8A-4147-A177-3AD203B41FA5}">
                      <a16:colId xmlns:a16="http://schemas.microsoft.com/office/drawing/2014/main" xmlns="" val="20006"/>
                    </a:ext>
                  </a:extLst>
                </a:gridCol>
              </a:tblGrid>
              <a:tr h="398239">
                <a:tc>
                  <a:txBody>
                    <a:bodyPr/>
                    <a:lstStyle/>
                    <a:p>
                      <a:pPr algn="ctr"/>
                      <a:r>
                        <a:rPr lang="en-US" sz="1600" dirty="0"/>
                        <a:t>1</a:t>
                      </a:r>
                      <a:r>
                        <a:rPr lang="en-US" sz="1600" baseline="30000" dirty="0"/>
                        <a:t>st</a:t>
                      </a:r>
                      <a:r>
                        <a:rPr lang="en-US" sz="1600" dirty="0"/>
                        <a:t> (Sun)</a:t>
                      </a:r>
                    </a:p>
                  </a:txBody>
                  <a:tcPr>
                    <a:lnB w="38100" cmpd="sng">
                      <a:noFill/>
                    </a:lnB>
                    <a:cell3D prstMaterial="dkEdge">
                      <a:bevel w="77470" h="12700" prst="softRound"/>
                      <a:lightRig rig="flood" dir="t"/>
                    </a:cell3D>
                  </a:tcPr>
                </a:tc>
                <a:tc>
                  <a:txBody>
                    <a:bodyPr/>
                    <a:lstStyle/>
                    <a:p>
                      <a:pPr algn="ctr"/>
                      <a:r>
                        <a:rPr lang="en-US" sz="1600" dirty="0"/>
                        <a:t>2</a:t>
                      </a:r>
                      <a:r>
                        <a:rPr lang="en-US" sz="1600" baseline="30000" dirty="0"/>
                        <a:t>nd</a:t>
                      </a:r>
                      <a:r>
                        <a:rPr lang="en-US" sz="1600" dirty="0"/>
                        <a:t> (Mon)</a:t>
                      </a:r>
                    </a:p>
                  </a:txBody>
                  <a:tcPr>
                    <a:cell3D prstMaterial="dkEdge">
                      <a:bevel w="77470" h="12700" prst="softRound"/>
                      <a:lightRig rig="flood" dir="t"/>
                    </a:cell3D>
                  </a:tcPr>
                </a:tc>
                <a:tc>
                  <a:txBody>
                    <a:bodyPr/>
                    <a:lstStyle/>
                    <a:p>
                      <a:pPr algn="ctr"/>
                      <a:r>
                        <a:rPr lang="en-US" sz="1600" dirty="0"/>
                        <a:t>3</a:t>
                      </a:r>
                      <a:r>
                        <a:rPr lang="en-US" sz="1600" baseline="30000" dirty="0"/>
                        <a:t>rd</a:t>
                      </a:r>
                      <a:r>
                        <a:rPr lang="en-US" sz="1600" dirty="0"/>
                        <a:t> (Tues)</a:t>
                      </a:r>
                    </a:p>
                  </a:txBody>
                  <a:tcPr>
                    <a:cell3D prstMaterial="dkEdge">
                      <a:bevel w="77470" h="12700" prst="softRound"/>
                      <a:lightRig rig="flood" dir="t"/>
                    </a:cell3D>
                  </a:tcPr>
                </a:tc>
                <a:tc>
                  <a:txBody>
                    <a:bodyPr/>
                    <a:lstStyle/>
                    <a:p>
                      <a:pPr algn="ctr"/>
                      <a:r>
                        <a:rPr lang="en-US" sz="1600" dirty="0"/>
                        <a:t>4</a:t>
                      </a:r>
                      <a:r>
                        <a:rPr lang="en-US" sz="1600" baseline="30000" dirty="0"/>
                        <a:t>th</a:t>
                      </a:r>
                      <a:r>
                        <a:rPr lang="en-US" sz="1600" dirty="0"/>
                        <a:t> (Wed)</a:t>
                      </a:r>
                    </a:p>
                  </a:txBody>
                  <a:tcPr>
                    <a:cell3D prstMaterial="dkEdge">
                      <a:bevel w="77470" h="12700" prst="softRound"/>
                      <a:lightRig rig="flood" dir="t"/>
                    </a:cell3D>
                  </a:tcPr>
                </a:tc>
                <a:tc>
                  <a:txBody>
                    <a:bodyPr/>
                    <a:lstStyle/>
                    <a:p>
                      <a:pPr algn="ctr"/>
                      <a:r>
                        <a:rPr lang="en-US" sz="1600" dirty="0"/>
                        <a:t>5</a:t>
                      </a:r>
                      <a:r>
                        <a:rPr lang="en-US" sz="1600" baseline="30000" dirty="0"/>
                        <a:t>th</a:t>
                      </a:r>
                      <a:r>
                        <a:rPr lang="en-US" sz="1600" dirty="0"/>
                        <a:t> (</a:t>
                      </a:r>
                      <a:r>
                        <a:rPr lang="en-US" sz="1600" dirty="0" err="1"/>
                        <a:t>Thur</a:t>
                      </a:r>
                      <a:r>
                        <a:rPr lang="en-US" sz="1600" dirty="0"/>
                        <a:t>)</a:t>
                      </a:r>
                    </a:p>
                  </a:txBody>
                  <a:tcPr>
                    <a:cell3D prstMaterial="dkEdge">
                      <a:bevel w="77470" h="12700" prst="softRound"/>
                      <a:lightRig rig="flood" dir="t"/>
                    </a:cell3D>
                  </a:tcPr>
                </a:tc>
                <a:tc>
                  <a:txBody>
                    <a:bodyPr/>
                    <a:lstStyle/>
                    <a:p>
                      <a:pPr algn="ctr"/>
                      <a:r>
                        <a:rPr lang="en-US" sz="1600" dirty="0"/>
                        <a:t>6</a:t>
                      </a:r>
                      <a:r>
                        <a:rPr lang="en-US" sz="1600" baseline="30000" dirty="0"/>
                        <a:t>th</a:t>
                      </a:r>
                      <a:r>
                        <a:rPr lang="en-US" sz="1600" dirty="0"/>
                        <a:t> (Fri)</a:t>
                      </a:r>
                    </a:p>
                  </a:txBody>
                  <a:tcPr>
                    <a:cell3D prstMaterial="dkEdge">
                      <a:bevel w="77470" h="12700" prst="softRound"/>
                      <a:lightRig rig="flood" dir="t"/>
                    </a:cell3D>
                  </a:tcPr>
                </a:tc>
                <a:tc>
                  <a:txBody>
                    <a:bodyPr/>
                    <a:lstStyle/>
                    <a:p>
                      <a:pPr algn="ctr"/>
                      <a:r>
                        <a:rPr lang="en-US" sz="1600" dirty="0"/>
                        <a:t>7</a:t>
                      </a:r>
                      <a:r>
                        <a:rPr lang="en-US" sz="1600" baseline="30000" dirty="0"/>
                        <a:t>th</a:t>
                      </a:r>
                      <a:r>
                        <a:rPr lang="en-US" sz="1600" dirty="0"/>
                        <a:t> (</a:t>
                      </a:r>
                      <a:r>
                        <a:rPr lang="en-US" sz="1600" dirty="0" err="1"/>
                        <a:t>Sabb</a:t>
                      </a:r>
                      <a:r>
                        <a:rPr lang="en-US" sz="1600" dirty="0"/>
                        <a:t>)</a:t>
                      </a:r>
                    </a:p>
                  </a:txBody>
                  <a:tcPr>
                    <a:cell3D prstMaterial="dkEdge">
                      <a:bevel w="77470" h="12700" prst="softRound"/>
                      <a:lightRig rig="flood" dir="t"/>
                    </a:cell3D>
                  </a:tcPr>
                </a:tc>
                <a:extLst>
                  <a:ext uri="{0D108BD9-81ED-4DB2-BD59-A6C34878D82A}">
                    <a16:rowId xmlns:a16="http://schemas.microsoft.com/office/drawing/2014/main" xmlns="" val="10000"/>
                  </a:ext>
                </a:extLst>
              </a:tr>
              <a:tr h="372380">
                <a:tc>
                  <a:txBody>
                    <a:bodyPr/>
                    <a:lstStyle/>
                    <a:p>
                      <a:pPr algn="ctr"/>
                      <a:r>
                        <a:rPr lang="en-US" sz="1400" b="0" dirty="0"/>
                        <a:t>4</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rgbClr val="DCE5EE"/>
                    </a:solidFill>
                  </a:tcPr>
                </a:tc>
                <a:tc>
                  <a:txBody>
                    <a:bodyPr/>
                    <a:lstStyle/>
                    <a:p>
                      <a:pPr algn="ctr"/>
                      <a:r>
                        <a:rPr lang="en-US" sz="1400" dirty="0"/>
                        <a:t>5</a:t>
                      </a:r>
                    </a:p>
                  </a:txBody>
                  <a:tcPr>
                    <a:lnL w="12700" cmpd="sng">
                      <a:noFill/>
                    </a:lnL>
                    <a:cell3D prstMaterial="dkEdge">
                      <a:bevel w="77470" h="12700" prst="softRound"/>
                      <a:lightRig rig="flood" dir="t"/>
                    </a:cell3D>
                    <a:solidFill>
                      <a:srgbClr val="DCE5EE"/>
                    </a:solidFill>
                  </a:tcPr>
                </a:tc>
                <a:tc>
                  <a:txBody>
                    <a:bodyPr/>
                    <a:lstStyle/>
                    <a:p>
                      <a:pPr algn="ctr"/>
                      <a:r>
                        <a:rPr lang="en-US" sz="1400" dirty="0"/>
                        <a:t>6</a:t>
                      </a:r>
                    </a:p>
                  </a:txBody>
                  <a:tcPr>
                    <a:cell3D prstMaterial="dkEdge">
                      <a:bevel w="77470" h="12700" prst="softRound"/>
                      <a:lightRig rig="flood" dir="t"/>
                    </a:cell3D>
                  </a:tcPr>
                </a:tc>
                <a:tc>
                  <a:txBody>
                    <a:bodyPr/>
                    <a:lstStyle/>
                    <a:p>
                      <a:pPr algn="ctr"/>
                      <a:r>
                        <a:rPr lang="en-US" sz="1400" dirty="0"/>
                        <a:t>7</a:t>
                      </a:r>
                    </a:p>
                  </a:txBody>
                  <a:tcPr>
                    <a:cell3D prstMaterial="dkEdge">
                      <a:bevel w="77470" h="12700" prst="softRound"/>
                      <a:lightRig rig="flood" dir="t"/>
                    </a:cell3D>
                  </a:tcPr>
                </a:tc>
                <a:tc>
                  <a:txBody>
                    <a:bodyPr/>
                    <a:lstStyle/>
                    <a:p>
                      <a:pPr algn="ctr"/>
                      <a:r>
                        <a:rPr lang="en-US" sz="1400" dirty="0"/>
                        <a:t>8</a:t>
                      </a:r>
                    </a:p>
                  </a:txBody>
                  <a:tcPr>
                    <a:cell3D prstMaterial="dkEdge">
                      <a:bevel w="77470" h="12700" prst="softRound"/>
                      <a:lightRig rig="flood" dir="t"/>
                    </a:cell3D>
                  </a:tcPr>
                </a:tc>
                <a:tc>
                  <a:txBody>
                    <a:bodyPr/>
                    <a:lstStyle/>
                    <a:p>
                      <a:pPr algn="ctr"/>
                      <a:r>
                        <a:rPr lang="en-US" sz="1400" dirty="0"/>
                        <a:t>9</a:t>
                      </a:r>
                    </a:p>
                  </a:txBody>
                  <a:tcPr>
                    <a:cell3D prstMaterial="dkEdge">
                      <a:bevel w="77470" h="12700" prst="softRound"/>
                      <a:lightRig rig="flood" dir="t"/>
                    </a:cell3D>
                  </a:tcPr>
                </a:tc>
                <a:tc>
                  <a:txBody>
                    <a:bodyPr/>
                    <a:lstStyle/>
                    <a:p>
                      <a:pPr algn="ctr"/>
                      <a:r>
                        <a:rPr lang="en-US" sz="1400" dirty="0"/>
                        <a:t>10</a:t>
                      </a:r>
                    </a:p>
                  </a:txBody>
                  <a:tcPr>
                    <a:cell3D prstMaterial="dkEdge">
                      <a:bevel w="77470" h="12700" prst="softRound"/>
                      <a:lightRig rig="flood" dir="t"/>
                    </a:cell3D>
                  </a:tcPr>
                </a:tc>
                <a:extLst>
                  <a:ext uri="{0D108BD9-81ED-4DB2-BD59-A6C34878D82A}">
                    <a16:rowId xmlns:a16="http://schemas.microsoft.com/office/drawing/2014/main" xmlns="" val="10001"/>
                  </a:ext>
                </a:extLst>
              </a:tr>
              <a:tr h="372380">
                <a:tc>
                  <a:txBody>
                    <a:bodyPr/>
                    <a:lstStyle/>
                    <a:p>
                      <a:pPr algn="ctr"/>
                      <a:r>
                        <a:rPr lang="en-US" sz="1400" dirty="0"/>
                        <a:t>11</a:t>
                      </a:r>
                    </a:p>
                  </a:txBody>
                  <a:tcPr>
                    <a:lnT w="12700" cmpd="sng">
                      <a:noFill/>
                    </a:lnT>
                    <a:lnB w="12700" cmpd="sng">
                      <a:noFill/>
                    </a:lnB>
                    <a:cell3D prstMaterial="dkEdge">
                      <a:bevel w="77470" h="12700" prst="softRound"/>
                      <a:lightRig rig="flood" dir="t"/>
                    </a:cell3D>
                  </a:tcPr>
                </a:tc>
                <a:tc>
                  <a:txBody>
                    <a:bodyPr/>
                    <a:lstStyle/>
                    <a:p>
                      <a:pPr algn="ctr"/>
                      <a:r>
                        <a:rPr lang="en-US" sz="1400" dirty="0"/>
                        <a:t>12</a:t>
                      </a:r>
                    </a:p>
                  </a:txBody>
                  <a:tcPr>
                    <a:cell3D prstMaterial="dkEdge">
                      <a:bevel w="77470" h="12700" prst="softRound"/>
                      <a:lightRig rig="flood" dir="t"/>
                    </a:cell3D>
                  </a:tcPr>
                </a:tc>
                <a:tc>
                  <a:txBody>
                    <a:bodyPr/>
                    <a:lstStyle/>
                    <a:p>
                      <a:pPr algn="ctr"/>
                      <a:r>
                        <a:rPr lang="en-US" sz="1400" dirty="0"/>
                        <a:t>13</a:t>
                      </a:r>
                    </a:p>
                  </a:txBody>
                  <a:tcPr>
                    <a:cell3D prstMaterial="dkEdge">
                      <a:bevel w="77470" h="12700" prst="softRound"/>
                      <a:lightRig rig="flood" dir="t"/>
                    </a:cell3D>
                  </a:tcPr>
                </a:tc>
                <a:tc>
                  <a:txBody>
                    <a:bodyPr/>
                    <a:lstStyle/>
                    <a:p>
                      <a:pPr algn="ctr"/>
                      <a:r>
                        <a:rPr lang="en-US" sz="1600" b="1" dirty="0">
                          <a:solidFill>
                            <a:schemeClr val="bg1"/>
                          </a:solidFill>
                        </a:rPr>
                        <a:t>14 P/O</a:t>
                      </a:r>
                      <a:endParaRPr lang="en-US" sz="1100" b="1" dirty="0">
                        <a:solidFill>
                          <a:schemeClr val="bg1"/>
                        </a:solidFill>
                      </a:endParaRPr>
                    </a:p>
                  </a:txBody>
                  <a:tcPr>
                    <a:cell3D prstMaterial="dkEdge">
                      <a:bevel w="77470" h="12700" prst="softRound"/>
                      <a:lightRig rig="flood" dir="t"/>
                    </a:cell3D>
                    <a:solidFill>
                      <a:srgbClr val="FF0000"/>
                    </a:solidFill>
                  </a:tcPr>
                </a:tc>
                <a:tc>
                  <a:txBody>
                    <a:bodyPr/>
                    <a:lstStyle/>
                    <a:p>
                      <a:pPr algn="ctr"/>
                      <a:r>
                        <a:rPr lang="en-US" sz="1400" dirty="0"/>
                        <a:t>15 ULB</a:t>
                      </a:r>
                    </a:p>
                  </a:txBody>
                  <a:tcPr>
                    <a:cell3D prstMaterial="dkEdge">
                      <a:bevel w="77470" h="12700" prst="softRound"/>
                      <a:lightRig rig="flood" dir="t"/>
                    </a:cell3D>
                    <a:solidFill>
                      <a:schemeClr val="bg2">
                        <a:lumMod val="90000"/>
                      </a:schemeClr>
                    </a:solidFill>
                  </a:tcPr>
                </a:tc>
                <a:tc>
                  <a:txBody>
                    <a:bodyPr/>
                    <a:lstStyle/>
                    <a:p>
                      <a:pPr algn="ctr"/>
                      <a:r>
                        <a:rPr lang="en-US" sz="1400" dirty="0"/>
                        <a:t>16 ULB</a:t>
                      </a:r>
                    </a:p>
                  </a:txBody>
                  <a:tcPr>
                    <a:cell3D prstMaterial="dkEdge">
                      <a:bevel w="77470" h="12700" prst="softRound"/>
                      <a:lightRig rig="flood" dir="t"/>
                    </a:cell3D>
                    <a:solidFill>
                      <a:schemeClr val="bg2">
                        <a:lumMod val="90000"/>
                      </a:schemeClr>
                    </a:solidFill>
                  </a:tcPr>
                </a:tc>
                <a:tc>
                  <a:txBody>
                    <a:bodyPr/>
                    <a:lstStyle/>
                    <a:p>
                      <a:pPr algn="ctr"/>
                      <a:r>
                        <a:rPr lang="en-US" sz="1800" b="1" dirty="0"/>
                        <a:t>17 </a:t>
                      </a:r>
                      <a:r>
                        <a:rPr lang="en-US" sz="1800" b="1" dirty="0" err="1"/>
                        <a:t>Ress</a:t>
                      </a:r>
                      <a:r>
                        <a:rPr lang="en-US" sz="1800" b="1" dirty="0"/>
                        <a:t>.</a:t>
                      </a:r>
                    </a:p>
                  </a:txBody>
                  <a:tcPr>
                    <a:cell3D prstMaterial="dkEdge">
                      <a:bevel w="77470" h="12700" prst="softRound"/>
                      <a:lightRig rig="flood" dir="t"/>
                    </a:cell3D>
                    <a:solidFill>
                      <a:srgbClr val="66CCFF"/>
                    </a:solidFill>
                  </a:tcPr>
                </a:tc>
                <a:extLst>
                  <a:ext uri="{0D108BD9-81ED-4DB2-BD59-A6C34878D82A}">
                    <a16:rowId xmlns:a16="http://schemas.microsoft.com/office/drawing/2014/main" xmlns="" val="10002"/>
                  </a:ext>
                </a:extLst>
              </a:tr>
              <a:tr h="372380">
                <a:tc>
                  <a:txBody>
                    <a:bodyPr/>
                    <a:lstStyle/>
                    <a:p>
                      <a:pPr algn="ctr"/>
                      <a:r>
                        <a:rPr lang="en-US" sz="2000" b="1" dirty="0"/>
                        <a:t>18  W/S</a:t>
                      </a:r>
                      <a:endParaRPr lang="en-US" sz="1400" b="1" dirty="0"/>
                    </a:p>
                  </a:txBody>
                  <a:tcPr>
                    <a:lnT w="12700" cmpd="sng">
                      <a:noFill/>
                    </a:lnT>
                    <a:cell3D prstMaterial="dkEdge">
                      <a:bevel w="77470" h="12700" prst="softRound"/>
                      <a:lightRig rig="flood" dir="t"/>
                    </a:cell3D>
                    <a:solidFill>
                      <a:srgbClr val="00FF00"/>
                    </a:solidFill>
                  </a:tcPr>
                </a:tc>
                <a:tc>
                  <a:txBody>
                    <a:bodyPr/>
                    <a:lstStyle/>
                    <a:p>
                      <a:pPr algn="ctr"/>
                      <a:r>
                        <a:rPr lang="en-US" sz="1400" dirty="0"/>
                        <a:t>19</a:t>
                      </a:r>
                      <a:r>
                        <a:rPr lang="en-US" sz="1400" baseline="0" dirty="0"/>
                        <a:t> ULB</a:t>
                      </a:r>
                      <a:endParaRPr lang="en-US" sz="1400" dirty="0"/>
                    </a:p>
                  </a:txBody>
                  <a:tcPr>
                    <a:cell3D prstMaterial="dkEdge">
                      <a:bevel w="77470" h="12700" prst="softRound"/>
                      <a:lightRig rig="flood" dir="t"/>
                    </a:cell3D>
                    <a:solidFill>
                      <a:schemeClr val="bg2">
                        <a:lumMod val="90000"/>
                      </a:schemeClr>
                    </a:solidFill>
                  </a:tcPr>
                </a:tc>
                <a:tc>
                  <a:txBody>
                    <a:bodyPr/>
                    <a:lstStyle/>
                    <a:p>
                      <a:pPr algn="ctr"/>
                      <a:r>
                        <a:rPr lang="en-US" sz="1400" dirty="0"/>
                        <a:t>20 ULB</a:t>
                      </a:r>
                    </a:p>
                  </a:txBody>
                  <a:tcPr>
                    <a:cell3D prstMaterial="dkEdge">
                      <a:bevel w="77470" h="12700" prst="softRound"/>
                      <a:lightRig rig="flood" dir="t"/>
                    </a:cell3D>
                    <a:solidFill>
                      <a:schemeClr val="bg2">
                        <a:lumMod val="90000"/>
                      </a:schemeClr>
                    </a:solidFill>
                  </a:tcPr>
                </a:tc>
                <a:tc>
                  <a:txBody>
                    <a:bodyPr/>
                    <a:lstStyle/>
                    <a:p>
                      <a:pPr algn="ctr"/>
                      <a:r>
                        <a:rPr lang="en-US" sz="1400" b="0" dirty="0"/>
                        <a:t>21 ULB</a:t>
                      </a:r>
                    </a:p>
                  </a:txBody>
                  <a:tcPr>
                    <a:cell3D prstMaterial="dkEdge">
                      <a:bevel w="77470" h="12700" prst="softRound"/>
                      <a:lightRig rig="flood" dir="t"/>
                    </a:cell3D>
                    <a:solidFill>
                      <a:schemeClr val="bg2">
                        <a:lumMod val="90000"/>
                      </a:schemeClr>
                    </a:solidFill>
                  </a:tcPr>
                </a:tc>
                <a:tc>
                  <a:txBody>
                    <a:bodyPr/>
                    <a:lstStyle/>
                    <a:p>
                      <a:pPr algn="ctr"/>
                      <a:r>
                        <a:rPr lang="en-US" sz="1400" dirty="0"/>
                        <a:t>22</a:t>
                      </a:r>
                    </a:p>
                  </a:txBody>
                  <a:tcPr>
                    <a:cell3D prstMaterial="dkEdge">
                      <a:bevel w="77470" h="12700" prst="softRound"/>
                      <a:lightRig rig="flood" dir="t"/>
                    </a:cell3D>
                  </a:tcPr>
                </a:tc>
                <a:tc>
                  <a:txBody>
                    <a:bodyPr/>
                    <a:lstStyle/>
                    <a:p>
                      <a:pPr algn="ctr"/>
                      <a:r>
                        <a:rPr lang="en-US" sz="1400" dirty="0"/>
                        <a:t>23</a:t>
                      </a:r>
                    </a:p>
                  </a:txBody>
                  <a:tcPr>
                    <a:cell3D prstMaterial="dkEdge">
                      <a:bevel w="77470" h="12700" prst="softRound"/>
                      <a:lightRig rig="flood" dir="t"/>
                    </a:cell3D>
                  </a:tcPr>
                </a:tc>
                <a:tc>
                  <a:txBody>
                    <a:bodyPr/>
                    <a:lstStyle/>
                    <a:p>
                      <a:pPr algn="ctr"/>
                      <a:r>
                        <a:rPr lang="en-US" sz="1400" b="1" dirty="0"/>
                        <a:t>24</a:t>
                      </a:r>
                    </a:p>
                  </a:txBody>
                  <a:tcPr>
                    <a:cell3D prstMaterial="dkEdge">
                      <a:bevel w="77470" h="12700" prst="softRound"/>
                      <a:lightRig rig="flood" dir="t"/>
                    </a:cell3D>
                    <a:solidFill>
                      <a:srgbClr val="DCE5EE"/>
                    </a:solidFill>
                  </a:tcPr>
                </a:tc>
                <a:extLst>
                  <a:ext uri="{0D108BD9-81ED-4DB2-BD59-A6C34878D82A}">
                    <a16:rowId xmlns:a16="http://schemas.microsoft.com/office/drawing/2014/main" xmlns="" val="10003"/>
                  </a:ext>
                </a:extLst>
              </a:tr>
            </a:tbl>
          </a:graphicData>
        </a:graphic>
      </p:graphicFrame>
      <p:cxnSp>
        <p:nvCxnSpPr>
          <p:cNvPr id="10" name="Straight Arrow Connector 9"/>
          <p:cNvCxnSpPr/>
          <p:nvPr/>
        </p:nvCxnSpPr>
        <p:spPr>
          <a:xfrm>
            <a:off x="8534400" y="2665396"/>
            <a:ext cx="0" cy="945356"/>
          </a:xfrm>
          <a:prstGeom prst="straightConnector1">
            <a:avLst/>
          </a:prstGeom>
          <a:ln w="76200">
            <a:solidFill>
              <a:srgbClr val="8C4C64"/>
            </a:solidFill>
            <a:headEnd type="diamond" w="med" len="med"/>
            <a:tailEnd type="triangle" w="med" len="med"/>
          </a:ln>
          <a:effectLst>
            <a:glow rad="127000">
              <a:srgbClr val="FFFF00">
                <a:alpha val="75000"/>
              </a:srgbClr>
            </a:glow>
          </a:effectLst>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80599" y="3138074"/>
            <a:ext cx="0" cy="671926"/>
          </a:xfrm>
          <a:prstGeom prst="straightConnector1">
            <a:avLst/>
          </a:prstGeom>
          <a:ln w="76200">
            <a:solidFill>
              <a:srgbClr val="00B050"/>
            </a:solidFill>
            <a:headEnd type="diamond" w="med" len="med"/>
            <a:tailEnd type="triangle" w="med" len="med"/>
          </a:ln>
          <a:effectLst>
            <a:glow rad="127000">
              <a:srgbClr val="FFFF00">
                <a:alpha val="75000"/>
              </a:srgbClr>
            </a:glow>
          </a:effectLst>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362200" y="3330385"/>
            <a:ext cx="3810000" cy="2246769"/>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2000" b="1" dirty="0">
                <a:solidFill>
                  <a:srgbClr val="4F2270"/>
                </a:solidFill>
              </a:rPr>
              <a:t>When Wave Sheaf is celebrated </a:t>
            </a:r>
            <a:r>
              <a:rPr lang="en-US" sz="2000" b="1" u="sng" dirty="0">
                <a:solidFill>
                  <a:srgbClr val="4F2270"/>
                </a:solidFill>
              </a:rPr>
              <a:t>after</a:t>
            </a:r>
            <a:r>
              <a:rPr lang="en-US" sz="2000" b="1" dirty="0">
                <a:solidFill>
                  <a:srgbClr val="4F2270"/>
                </a:solidFill>
              </a:rPr>
              <a:t> the weekly Sabbath, the “type” that is fulfilled in the “</a:t>
            </a:r>
            <a:r>
              <a:rPr lang="en-US" sz="2000" b="1" dirty="0">
                <a:solidFill>
                  <a:srgbClr val="0070C0"/>
                </a:solidFill>
              </a:rPr>
              <a:t>anti-type</a:t>
            </a:r>
            <a:r>
              <a:rPr lang="en-US" sz="2000" b="1" dirty="0">
                <a:solidFill>
                  <a:srgbClr val="4F2270"/>
                </a:solidFill>
              </a:rPr>
              <a:t>” is:  </a:t>
            </a:r>
            <a:r>
              <a:rPr lang="en-US" sz="2000" b="1" dirty="0">
                <a:solidFill>
                  <a:srgbClr val="0070C0"/>
                </a:solidFill>
              </a:rPr>
              <a:t>The resurrection is </a:t>
            </a:r>
            <a:r>
              <a:rPr lang="en-US" sz="2000" b="1" u="sng" dirty="0">
                <a:solidFill>
                  <a:srgbClr val="C00000"/>
                </a:solidFill>
              </a:rPr>
              <a:t>alwa</a:t>
            </a:r>
            <a:r>
              <a:rPr lang="en-US" sz="2000" b="1" dirty="0">
                <a:solidFill>
                  <a:srgbClr val="C00000"/>
                </a:solidFill>
              </a:rPr>
              <a:t>y</a:t>
            </a:r>
            <a:r>
              <a:rPr lang="en-US" sz="2000" b="1" u="sng" dirty="0">
                <a:solidFill>
                  <a:srgbClr val="C00000"/>
                </a:solidFill>
              </a:rPr>
              <a:t>s</a:t>
            </a:r>
            <a:r>
              <a:rPr lang="en-US" sz="2000" b="1" dirty="0">
                <a:solidFill>
                  <a:srgbClr val="0070C0"/>
                </a:solidFill>
              </a:rPr>
              <a:t> on Sabbath </a:t>
            </a:r>
            <a:r>
              <a:rPr lang="en-US" sz="2000" b="1" dirty="0">
                <a:solidFill>
                  <a:srgbClr val="4F2270"/>
                </a:solidFill>
              </a:rPr>
              <a:t>&amp; the </a:t>
            </a:r>
            <a:r>
              <a:rPr lang="en-US" sz="2000" b="1" dirty="0">
                <a:solidFill>
                  <a:srgbClr val="00B050"/>
                </a:solidFill>
              </a:rPr>
              <a:t>ascension </a:t>
            </a:r>
            <a:r>
              <a:rPr lang="en-US" sz="2000" b="1" u="sng" dirty="0">
                <a:solidFill>
                  <a:srgbClr val="C00000"/>
                </a:solidFill>
              </a:rPr>
              <a:t>alwa</a:t>
            </a:r>
            <a:r>
              <a:rPr lang="en-US" sz="2000" b="1" dirty="0">
                <a:solidFill>
                  <a:srgbClr val="C00000"/>
                </a:solidFill>
              </a:rPr>
              <a:t>y</a:t>
            </a:r>
            <a:r>
              <a:rPr lang="en-US" sz="2000" b="1" u="sng" dirty="0">
                <a:solidFill>
                  <a:srgbClr val="C00000"/>
                </a:solidFill>
              </a:rPr>
              <a:t>s</a:t>
            </a:r>
            <a:r>
              <a:rPr lang="en-US" sz="2000" b="1" dirty="0">
                <a:solidFill>
                  <a:srgbClr val="00B050"/>
                </a:solidFill>
              </a:rPr>
              <a:t> </a:t>
            </a:r>
            <a:r>
              <a:rPr lang="en-US" sz="2000" b="1" u="sng" dirty="0">
                <a:solidFill>
                  <a:srgbClr val="00B050"/>
                </a:solidFill>
              </a:rPr>
              <a:t>FOLLOWS</a:t>
            </a:r>
            <a:r>
              <a:rPr lang="en-US" sz="2000" b="1" dirty="0">
                <a:solidFill>
                  <a:srgbClr val="00B050"/>
                </a:solidFill>
              </a:rPr>
              <a:t> the resurrection - </a:t>
            </a:r>
            <a:r>
              <a:rPr lang="en-US" sz="2000" b="1" u="sng" dirty="0">
                <a:solidFill>
                  <a:srgbClr val="00B050"/>
                </a:solidFill>
              </a:rPr>
              <a:t>the</a:t>
            </a:r>
            <a:r>
              <a:rPr lang="en-US" sz="2000" b="1" dirty="0">
                <a:solidFill>
                  <a:srgbClr val="00B050"/>
                </a:solidFill>
              </a:rPr>
              <a:t> </a:t>
            </a:r>
            <a:r>
              <a:rPr lang="en-US" sz="2000" b="1" u="sng" dirty="0">
                <a:solidFill>
                  <a:srgbClr val="00B050"/>
                </a:solidFill>
              </a:rPr>
              <a:t>next</a:t>
            </a:r>
            <a:r>
              <a:rPr lang="en-US" sz="2000" b="1" dirty="0">
                <a:solidFill>
                  <a:srgbClr val="00B050"/>
                </a:solidFill>
              </a:rPr>
              <a:t> </a:t>
            </a:r>
            <a:r>
              <a:rPr lang="en-US" sz="2000" b="1" u="sng" dirty="0">
                <a:solidFill>
                  <a:srgbClr val="00B050"/>
                </a:solidFill>
              </a:rPr>
              <a:t>da</a:t>
            </a:r>
            <a:r>
              <a:rPr lang="en-US" sz="2000" b="1" dirty="0">
                <a:solidFill>
                  <a:srgbClr val="00B050"/>
                </a:solidFill>
              </a:rPr>
              <a:t>y!</a:t>
            </a:r>
          </a:p>
        </p:txBody>
      </p:sp>
      <p:sp>
        <p:nvSpPr>
          <p:cNvPr id="12" name="Title 1"/>
          <p:cNvSpPr txBox="1">
            <a:spLocks/>
          </p:cNvSpPr>
          <p:nvPr/>
        </p:nvSpPr>
        <p:spPr>
          <a:xfrm>
            <a:off x="381000" y="1805650"/>
            <a:ext cx="2545428" cy="518214"/>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spc="300" dirty="0">
                <a:ln w="11430"/>
                <a:solidFill>
                  <a:srgbClr val="00B0F0"/>
                </a:solidFill>
                <a:effectLst>
                  <a:glow rad="127000">
                    <a:srgbClr val="FFFF00"/>
                  </a:glow>
                  <a:outerShdw blurRad="76200" dist="50800" dir="5400000" algn="tl" rotWithShape="0">
                    <a:srgbClr val="000000">
                      <a:alpha val="65000"/>
                    </a:srgbClr>
                  </a:outerShdw>
                </a:effectLst>
              </a:rPr>
              <a:t>Category 2</a:t>
            </a:r>
            <a:endParaRPr lang="en-US" sz="1100" spc="300" dirty="0">
              <a:ln w="11430"/>
              <a:solidFill>
                <a:srgbClr val="00B0F0"/>
              </a:solidFill>
              <a:effectLst>
                <a:glow rad="127000">
                  <a:srgbClr val="FFFF00"/>
                </a:glow>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3378432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315200" y="6404025"/>
            <a:ext cx="1828800" cy="365125"/>
          </a:xfrm>
        </p:spPr>
        <p:txBody>
          <a:bodyPr/>
          <a:lstStyle/>
          <a:p>
            <a:fld id="{5C014052-953B-4273-8F47-BF25327D5B24}" type="slidenum">
              <a:rPr lang="en-US" smtClean="0"/>
              <a:t>35</a:t>
            </a:fld>
            <a:endParaRPr lang="en-US"/>
          </a:p>
        </p:txBody>
      </p:sp>
      <p:graphicFrame>
        <p:nvGraphicFramePr>
          <p:cNvPr id="12" name="Table 11"/>
          <p:cNvGraphicFramePr>
            <a:graphicFrameLocks noGrp="1"/>
          </p:cNvGraphicFramePr>
          <p:nvPr>
            <p:extLst>
              <p:ext uri="{D42A27DB-BD31-4B8C-83A1-F6EECF244321}">
                <p14:modId xmlns:p14="http://schemas.microsoft.com/office/powerpoint/2010/main" val="2305389636"/>
              </p:ext>
            </p:extLst>
          </p:nvPr>
        </p:nvGraphicFramePr>
        <p:xfrm>
          <a:off x="524256" y="965758"/>
          <a:ext cx="8229599" cy="1143000"/>
        </p:xfrm>
        <a:graphic>
          <a:graphicData uri="http://schemas.openxmlformats.org/drawingml/2006/table">
            <a:tbl>
              <a:tblPr firstRow="1" bandRow="1">
                <a:tableStyleId>{5C22544A-7EE6-4342-B048-85BDC9FD1C3A}</a:tableStyleId>
              </a:tblPr>
              <a:tblGrid>
                <a:gridCol w="1175657">
                  <a:extLst>
                    <a:ext uri="{9D8B030D-6E8A-4147-A177-3AD203B41FA5}">
                      <a16:colId xmlns:a16="http://schemas.microsoft.com/office/drawing/2014/main" xmlns="" val="20000"/>
                    </a:ext>
                  </a:extLst>
                </a:gridCol>
                <a:gridCol w="1175657">
                  <a:extLst>
                    <a:ext uri="{9D8B030D-6E8A-4147-A177-3AD203B41FA5}">
                      <a16:colId xmlns:a16="http://schemas.microsoft.com/office/drawing/2014/main" xmlns="" val="20001"/>
                    </a:ext>
                  </a:extLst>
                </a:gridCol>
                <a:gridCol w="1175657">
                  <a:extLst>
                    <a:ext uri="{9D8B030D-6E8A-4147-A177-3AD203B41FA5}">
                      <a16:colId xmlns:a16="http://schemas.microsoft.com/office/drawing/2014/main" xmlns="" val="20002"/>
                    </a:ext>
                  </a:extLst>
                </a:gridCol>
                <a:gridCol w="1175657">
                  <a:extLst>
                    <a:ext uri="{9D8B030D-6E8A-4147-A177-3AD203B41FA5}">
                      <a16:colId xmlns:a16="http://schemas.microsoft.com/office/drawing/2014/main" xmlns="" val="20003"/>
                    </a:ext>
                  </a:extLst>
                </a:gridCol>
                <a:gridCol w="1175657">
                  <a:extLst>
                    <a:ext uri="{9D8B030D-6E8A-4147-A177-3AD203B41FA5}">
                      <a16:colId xmlns:a16="http://schemas.microsoft.com/office/drawing/2014/main" xmlns="" val="20004"/>
                    </a:ext>
                  </a:extLst>
                </a:gridCol>
                <a:gridCol w="1175657">
                  <a:extLst>
                    <a:ext uri="{9D8B030D-6E8A-4147-A177-3AD203B41FA5}">
                      <a16:colId xmlns:a16="http://schemas.microsoft.com/office/drawing/2014/main" xmlns="" val="20005"/>
                    </a:ext>
                  </a:extLst>
                </a:gridCol>
                <a:gridCol w="1175657">
                  <a:extLst>
                    <a:ext uri="{9D8B030D-6E8A-4147-A177-3AD203B41FA5}">
                      <a16:colId xmlns:a16="http://schemas.microsoft.com/office/drawing/2014/main" xmlns="" val="20006"/>
                    </a:ext>
                  </a:extLst>
                </a:gridCol>
              </a:tblGrid>
              <a:tr h="398239">
                <a:tc>
                  <a:txBody>
                    <a:bodyPr/>
                    <a:lstStyle/>
                    <a:p>
                      <a:pPr algn="ctr"/>
                      <a:r>
                        <a:rPr lang="en-US" sz="1600" dirty="0"/>
                        <a:t>1</a:t>
                      </a:r>
                      <a:r>
                        <a:rPr lang="en-US" sz="1600" baseline="30000" dirty="0"/>
                        <a:t>st</a:t>
                      </a:r>
                      <a:r>
                        <a:rPr lang="en-US" sz="1600" dirty="0"/>
                        <a:t> (Sun)</a:t>
                      </a:r>
                    </a:p>
                  </a:txBody>
                  <a:tcPr>
                    <a:lnB w="38100" cmpd="sng">
                      <a:noFill/>
                    </a:lnB>
                    <a:cell3D prstMaterial="dkEdge">
                      <a:bevel w="77470" h="12700" prst="softRound"/>
                      <a:lightRig rig="flood" dir="t"/>
                    </a:cell3D>
                  </a:tcPr>
                </a:tc>
                <a:tc>
                  <a:txBody>
                    <a:bodyPr/>
                    <a:lstStyle/>
                    <a:p>
                      <a:pPr algn="ctr"/>
                      <a:r>
                        <a:rPr lang="en-US" sz="1600" dirty="0"/>
                        <a:t>2</a:t>
                      </a:r>
                      <a:r>
                        <a:rPr lang="en-US" sz="1600" baseline="30000" dirty="0"/>
                        <a:t>nd</a:t>
                      </a:r>
                      <a:r>
                        <a:rPr lang="en-US" sz="1600" dirty="0"/>
                        <a:t> (Mon)</a:t>
                      </a:r>
                    </a:p>
                  </a:txBody>
                  <a:tcPr>
                    <a:cell3D prstMaterial="dkEdge">
                      <a:bevel w="77470" h="12700" prst="softRound"/>
                      <a:lightRig rig="flood" dir="t"/>
                    </a:cell3D>
                  </a:tcPr>
                </a:tc>
                <a:tc>
                  <a:txBody>
                    <a:bodyPr/>
                    <a:lstStyle/>
                    <a:p>
                      <a:pPr algn="ctr"/>
                      <a:r>
                        <a:rPr lang="en-US" sz="1600" dirty="0"/>
                        <a:t>3</a:t>
                      </a:r>
                      <a:r>
                        <a:rPr lang="en-US" sz="1600" baseline="30000" dirty="0"/>
                        <a:t>rd</a:t>
                      </a:r>
                      <a:r>
                        <a:rPr lang="en-US" sz="1600" dirty="0"/>
                        <a:t> (Tues)</a:t>
                      </a:r>
                    </a:p>
                  </a:txBody>
                  <a:tcPr>
                    <a:cell3D prstMaterial="dkEdge">
                      <a:bevel w="77470" h="12700" prst="softRound"/>
                      <a:lightRig rig="flood" dir="t"/>
                    </a:cell3D>
                  </a:tcPr>
                </a:tc>
                <a:tc>
                  <a:txBody>
                    <a:bodyPr/>
                    <a:lstStyle/>
                    <a:p>
                      <a:pPr algn="ctr"/>
                      <a:r>
                        <a:rPr lang="en-US" sz="1600" dirty="0"/>
                        <a:t>4</a:t>
                      </a:r>
                      <a:r>
                        <a:rPr lang="en-US" sz="1600" baseline="30000" dirty="0"/>
                        <a:t>th</a:t>
                      </a:r>
                      <a:r>
                        <a:rPr lang="en-US" sz="1600" dirty="0"/>
                        <a:t> (Wed)</a:t>
                      </a:r>
                    </a:p>
                  </a:txBody>
                  <a:tcPr>
                    <a:cell3D prstMaterial="dkEdge">
                      <a:bevel w="77470" h="12700" prst="softRound"/>
                      <a:lightRig rig="flood" dir="t"/>
                    </a:cell3D>
                  </a:tcPr>
                </a:tc>
                <a:tc>
                  <a:txBody>
                    <a:bodyPr/>
                    <a:lstStyle/>
                    <a:p>
                      <a:pPr algn="ctr"/>
                      <a:r>
                        <a:rPr lang="en-US" sz="1600" dirty="0"/>
                        <a:t>5</a:t>
                      </a:r>
                      <a:r>
                        <a:rPr lang="en-US" sz="1600" baseline="30000" dirty="0"/>
                        <a:t>th</a:t>
                      </a:r>
                      <a:r>
                        <a:rPr lang="en-US" sz="1600" dirty="0"/>
                        <a:t> (</a:t>
                      </a:r>
                      <a:r>
                        <a:rPr lang="en-US" sz="1600" dirty="0" err="1"/>
                        <a:t>Thur</a:t>
                      </a:r>
                      <a:r>
                        <a:rPr lang="en-US" sz="1600" dirty="0"/>
                        <a:t>)</a:t>
                      </a:r>
                    </a:p>
                  </a:txBody>
                  <a:tcPr>
                    <a:cell3D prstMaterial="dkEdge">
                      <a:bevel w="77470" h="12700" prst="softRound"/>
                      <a:lightRig rig="flood" dir="t"/>
                    </a:cell3D>
                  </a:tcPr>
                </a:tc>
                <a:tc>
                  <a:txBody>
                    <a:bodyPr/>
                    <a:lstStyle/>
                    <a:p>
                      <a:pPr algn="ctr"/>
                      <a:r>
                        <a:rPr lang="en-US" sz="1600" dirty="0"/>
                        <a:t>6</a:t>
                      </a:r>
                      <a:r>
                        <a:rPr lang="en-US" sz="1600" baseline="30000" dirty="0"/>
                        <a:t>th</a:t>
                      </a:r>
                      <a:r>
                        <a:rPr lang="en-US" sz="1600" dirty="0"/>
                        <a:t> (Fri)</a:t>
                      </a:r>
                    </a:p>
                  </a:txBody>
                  <a:tcPr>
                    <a:cell3D prstMaterial="dkEdge">
                      <a:bevel w="77470" h="12700" prst="softRound"/>
                      <a:lightRig rig="flood" dir="t"/>
                    </a:cell3D>
                  </a:tcPr>
                </a:tc>
                <a:tc>
                  <a:txBody>
                    <a:bodyPr/>
                    <a:lstStyle/>
                    <a:p>
                      <a:pPr algn="ctr"/>
                      <a:r>
                        <a:rPr lang="en-US" sz="1600" dirty="0"/>
                        <a:t>7</a:t>
                      </a:r>
                      <a:r>
                        <a:rPr lang="en-US" sz="1600" baseline="30000" dirty="0"/>
                        <a:t>th</a:t>
                      </a:r>
                      <a:r>
                        <a:rPr lang="en-US" sz="1600" dirty="0"/>
                        <a:t> (</a:t>
                      </a:r>
                      <a:r>
                        <a:rPr lang="en-US" sz="1600" dirty="0" err="1"/>
                        <a:t>Sabb</a:t>
                      </a:r>
                      <a:r>
                        <a:rPr lang="en-US" sz="1600" dirty="0"/>
                        <a:t>)</a:t>
                      </a:r>
                    </a:p>
                  </a:txBody>
                  <a:tcPr>
                    <a:cell3D prstMaterial="dkEdge">
                      <a:bevel w="77470" h="12700" prst="softRound"/>
                      <a:lightRig rig="flood" dir="t"/>
                    </a:cell3D>
                  </a:tcPr>
                </a:tc>
                <a:extLst>
                  <a:ext uri="{0D108BD9-81ED-4DB2-BD59-A6C34878D82A}">
                    <a16:rowId xmlns:a16="http://schemas.microsoft.com/office/drawing/2014/main" xmlns="" val="10000"/>
                  </a:ext>
                </a:extLst>
              </a:tr>
              <a:tr h="3723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14 P/O</a:t>
                      </a:r>
                      <a:endParaRPr lang="en-US" sz="1100" b="1" dirty="0">
                        <a:solidFill>
                          <a:schemeClr val="bg1"/>
                        </a:solidFill>
                      </a:endParaRPr>
                    </a:p>
                  </a:txBody>
                  <a:tcPr>
                    <a:lnT w="12700" cmpd="sng">
                      <a:noFill/>
                    </a:lnT>
                    <a:lnB w="12700" cmpd="sng">
                      <a:noFill/>
                    </a:lnB>
                    <a:cell3D prstMaterial="dkEdge">
                      <a:bevel w="77470" h="12700" prst="softRound"/>
                      <a:lightRig rig="flood" dir="t"/>
                    </a:cell3D>
                    <a:solidFill>
                      <a:srgbClr val="FF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15 ULB</a:t>
                      </a:r>
                    </a:p>
                  </a:txBody>
                  <a:tcPr>
                    <a:cell3D prstMaterial="dkEdge">
                      <a:bevel w="77470" h="12700" prst="softRound"/>
                      <a:lightRig rig="flood" dir="t"/>
                    </a:cell3D>
                    <a:solidFill>
                      <a:schemeClr val="bg2">
                        <a:lumMod val="9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t>16 W/S?</a:t>
                      </a:r>
                    </a:p>
                  </a:txBody>
                  <a:tcPr>
                    <a:cell3D prstMaterial="dkEdge">
                      <a:bevel w="77470" h="12700" prst="softRound"/>
                      <a:lightRig rig="flood" dir="t"/>
                    </a:cell3D>
                    <a:solidFill>
                      <a:srgbClr val="00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17 ULB</a:t>
                      </a:r>
                    </a:p>
                  </a:txBody>
                  <a:tcPr>
                    <a:cell3D prstMaterial="dkEdge">
                      <a:bevel w="77470" h="12700" prst="softRound"/>
                      <a:lightRig rig="flood" dir="t"/>
                    </a:cell3D>
                    <a:solidFill>
                      <a:schemeClr val="bg2">
                        <a:lumMod val="90000"/>
                      </a:schemeClr>
                    </a:solidFill>
                  </a:tcPr>
                </a:tc>
                <a:tc>
                  <a:txBody>
                    <a:bodyPr/>
                    <a:lstStyle/>
                    <a:p>
                      <a:pPr algn="ctr"/>
                      <a:r>
                        <a:rPr lang="en-US" sz="1400" dirty="0"/>
                        <a:t>18 ULB</a:t>
                      </a:r>
                    </a:p>
                  </a:txBody>
                  <a:tcPr>
                    <a:cell3D prstMaterial="dkEdge">
                      <a:bevel w="77470" h="12700" prst="softRound"/>
                      <a:lightRig rig="flood" dir="t"/>
                    </a:cell3D>
                    <a:solidFill>
                      <a:schemeClr val="bg2">
                        <a:lumMod val="90000"/>
                      </a:schemeClr>
                    </a:solidFill>
                  </a:tcPr>
                </a:tc>
                <a:tc>
                  <a:txBody>
                    <a:bodyPr/>
                    <a:lstStyle/>
                    <a:p>
                      <a:pPr algn="ctr"/>
                      <a:r>
                        <a:rPr lang="en-US" sz="1400" b="0" dirty="0"/>
                        <a:t>19</a:t>
                      </a:r>
                      <a:r>
                        <a:rPr lang="en-US" sz="1400" b="0" baseline="0" dirty="0"/>
                        <a:t> ULB</a:t>
                      </a:r>
                      <a:endParaRPr lang="en-US" sz="1400" b="0" dirty="0"/>
                    </a:p>
                  </a:txBody>
                  <a:tcPr>
                    <a:cell3D prstMaterial="dkEdge">
                      <a:bevel w="77470" h="12700" prst="softRound"/>
                      <a:lightRig rig="flood" dir="t"/>
                    </a:cell3D>
                    <a:solidFill>
                      <a:schemeClr val="bg2">
                        <a:lumMod val="90000"/>
                      </a:schemeClr>
                    </a:solidFill>
                  </a:tcPr>
                </a:tc>
                <a:tc>
                  <a:txBody>
                    <a:bodyPr/>
                    <a:lstStyle/>
                    <a:p>
                      <a:pPr algn="ctr"/>
                      <a:r>
                        <a:rPr lang="en-US" sz="1800" b="1" dirty="0"/>
                        <a:t>20 </a:t>
                      </a:r>
                      <a:r>
                        <a:rPr lang="en-US" sz="1800" b="1" dirty="0" err="1"/>
                        <a:t>Ress</a:t>
                      </a:r>
                      <a:r>
                        <a:rPr lang="en-US" sz="1800" b="1" dirty="0"/>
                        <a:t>.</a:t>
                      </a:r>
                    </a:p>
                  </a:txBody>
                  <a:tcPr>
                    <a:cell3D prstMaterial="dkEdge">
                      <a:bevel w="77470" h="12700" prst="softRound"/>
                      <a:lightRig rig="flood" dir="t"/>
                    </a:cell3D>
                    <a:solidFill>
                      <a:srgbClr val="66CCFF"/>
                    </a:solidFill>
                  </a:tcPr>
                </a:tc>
                <a:extLst>
                  <a:ext uri="{0D108BD9-81ED-4DB2-BD59-A6C34878D82A}">
                    <a16:rowId xmlns:a16="http://schemas.microsoft.com/office/drawing/2014/main" xmlns="" val="10001"/>
                  </a:ext>
                </a:extLst>
              </a:tr>
              <a:tr h="372381">
                <a:tc>
                  <a:txBody>
                    <a:bodyPr/>
                    <a:lstStyle/>
                    <a:p>
                      <a:pPr algn="ctr"/>
                      <a:r>
                        <a:rPr lang="en-US" sz="1400" b="0" dirty="0"/>
                        <a:t>21  ULB</a:t>
                      </a:r>
                      <a:endParaRPr lang="en-US" sz="1050" b="0" dirty="0"/>
                    </a:p>
                  </a:txBody>
                  <a:tcPr>
                    <a:lnT w="12700" cmpd="sng">
                      <a:noFill/>
                    </a:lnT>
                    <a:cell3D prstMaterial="dkEdge">
                      <a:bevel w="77470" h="12700" prst="softRound"/>
                      <a:lightRig rig="flood" dir="t"/>
                    </a:cell3D>
                    <a:solidFill>
                      <a:schemeClr val="bg2">
                        <a:lumMod val="90000"/>
                      </a:schemeClr>
                    </a:solidFill>
                  </a:tcPr>
                </a:tc>
                <a:tc>
                  <a:txBody>
                    <a:bodyPr/>
                    <a:lstStyle/>
                    <a:p>
                      <a:pPr algn="ctr"/>
                      <a:r>
                        <a:rPr lang="en-US" sz="1400" dirty="0"/>
                        <a:t>22</a:t>
                      </a:r>
                    </a:p>
                  </a:txBody>
                  <a:tcPr>
                    <a:cell3D prstMaterial="dkEdge">
                      <a:bevel w="77470" h="12700" prst="softRound"/>
                      <a:lightRig rig="flood" dir="t"/>
                    </a:cell3D>
                    <a:solidFill>
                      <a:srgbClr val="EFF3F7"/>
                    </a:solidFill>
                  </a:tcPr>
                </a:tc>
                <a:tc>
                  <a:txBody>
                    <a:bodyPr/>
                    <a:lstStyle/>
                    <a:p>
                      <a:pPr algn="ctr"/>
                      <a:r>
                        <a:rPr lang="en-US" sz="1400" dirty="0"/>
                        <a:t>23</a:t>
                      </a:r>
                    </a:p>
                  </a:txBody>
                  <a:tcPr>
                    <a:cell3D prstMaterial="dkEdge">
                      <a:bevel w="77470" h="12700" prst="softRound"/>
                      <a:lightRig rig="flood" dir="t"/>
                    </a:cell3D>
                    <a:solidFill>
                      <a:srgbClr val="EFF3F7"/>
                    </a:solidFill>
                  </a:tcPr>
                </a:tc>
                <a:tc>
                  <a:txBody>
                    <a:bodyPr/>
                    <a:lstStyle/>
                    <a:p>
                      <a:pPr algn="ctr"/>
                      <a:r>
                        <a:rPr lang="en-US" sz="1400" b="0" dirty="0"/>
                        <a:t>24</a:t>
                      </a:r>
                    </a:p>
                  </a:txBody>
                  <a:tcPr>
                    <a:cell3D prstMaterial="dkEdge">
                      <a:bevel w="77470" h="12700" prst="softRound"/>
                      <a:lightRig rig="flood" dir="t"/>
                    </a:cell3D>
                    <a:solidFill>
                      <a:srgbClr val="EFF3F7"/>
                    </a:solidFill>
                  </a:tcPr>
                </a:tc>
                <a:tc>
                  <a:txBody>
                    <a:bodyPr/>
                    <a:lstStyle/>
                    <a:p>
                      <a:pPr algn="ctr"/>
                      <a:r>
                        <a:rPr lang="en-US" sz="1400" dirty="0"/>
                        <a:t>25</a:t>
                      </a:r>
                    </a:p>
                  </a:txBody>
                  <a:tcPr>
                    <a:cell3D prstMaterial="dkEdge">
                      <a:bevel w="77470" h="12700" prst="softRound"/>
                      <a:lightRig rig="flood" dir="t"/>
                    </a:cell3D>
                    <a:solidFill>
                      <a:srgbClr val="EFF3F7"/>
                    </a:solidFill>
                  </a:tcPr>
                </a:tc>
                <a:tc>
                  <a:txBody>
                    <a:bodyPr/>
                    <a:lstStyle/>
                    <a:p>
                      <a:pPr algn="ctr"/>
                      <a:r>
                        <a:rPr lang="en-US" sz="1400" dirty="0"/>
                        <a:t>26</a:t>
                      </a:r>
                    </a:p>
                  </a:txBody>
                  <a:tcPr>
                    <a:cell3D prstMaterial="dkEdge">
                      <a:bevel w="77470" h="12700" prst="softRound"/>
                      <a:lightRig rig="flood" dir="t"/>
                    </a:cell3D>
                  </a:tcPr>
                </a:tc>
                <a:tc>
                  <a:txBody>
                    <a:bodyPr/>
                    <a:lstStyle/>
                    <a:p>
                      <a:pPr algn="ctr"/>
                      <a:r>
                        <a:rPr lang="en-US" sz="1400" b="1" dirty="0"/>
                        <a:t>27</a:t>
                      </a:r>
                    </a:p>
                  </a:txBody>
                  <a:tcPr>
                    <a:cell3D prstMaterial="dkEdge">
                      <a:bevel w="77470" h="12700" prst="softRound"/>
                      <a:lightRig rig="flood" dir="t"/>
                    </a:cell3D>
                    <a:solidFill>
                      <a:srgbClr val="DCE5EE"/>
                    </a:solidFill>
                  </a:tcPr>
                </a:tc>
                <a:extLst>
                  <a:ext uri="{0D108BD9-81ED-4DB2-BD59-A6C34878D82A}">
                    <a16:rowId xmlns:a16="http://schemas.microsoft.com/office/drawing/2014/main" xmlns="" val="10002"/>
                  </a:ext>
                </a:extLst>
              </a:tr>
            </a:tbl>
          </a:graphicData>
        </a:graphic>
      </p:graphicFrame>
      <p:pic>
        <p:nvPicPr>
          <p:cNvPr id="14" name="Picture 2" descr="C:\Users\Rae\Desktop\reaping_the_harvest-p.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79419" y="1789176"/>
            <a:ext cx="990600" cy="1341273"/>
          </a:xfrm>
          <a:prstGeom prst="rect">
            <a:avLst/>
          </a:prstGeom>
          <a:ln w="76200">
            <a:solidFill>
              <a:srgbClr val="0070C0"/>
            </a:solidFill>
          </a:ln>
          <a:effectLst>
            <a:glow rad="228600">
              <a:schemeClr val="accent1">
                <a:satMod val="175000"/>
                <a:alpha val="40000"/>
              </a:schemeClr>
            </a:glow>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pic>
        <p:nvPicPr>
          <p:cNvPr id="15" name="Picture 3"/>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7610856" y="1812859"/>
            <a:ext cx="1291765" cy="942228"/>
          </a:xfrm>
          <a:prstGeom prst="rect">
            <a:avLst/>
          </a:prstGeom>
          <a:ln w="76200">
            <a:solidFill>
              <a:schemeClr val="accent2">
                <a:lumMod val="75000"/>
              </a:schemeClr>
            </a:solidFill>
          </a:ln>
          <a:effectLst>
            <a:glow rad="228600">
              <a:schemeClr val="accent6">
                <a:satMod val="175000"/>
                <a:alpha val="40000"/>
              </a:schemeClr>
            </a:glow>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22" name="Right Arrow 21"/>
          <p:cNvSpPr/>
          <p:nvPr/>
        </p:nvSpPr>
        <p:spPr>
          <a:xfrm>
            <a:off x="1686542" y="1560576"/>
            <a:ext cx="5957080" cy="304800"/>
          </a:xfrm>
          <a:prstGeom prst="rightArrow">
            <a:avLst/>
          </a:prstGeom>
          <a:gradFill flip="none" rotWithShape="1">
            <a:gsLst>
              <a:gs pos="0">
                <a:srgbClr val="FFF200"/>
              </a:gs>
              <a:gs pos="45000">
                <a:srgbClr val="FF7A00"/>
              </a:gs>
              <a:gs pos="70000">
                <a:srgbClr val="FF0300"/>
              </a:gs>
              <a:gs pos="100000">
                <a:srgbClr val="4D0808"/>
              </a:gs>
            </a:gsLst>
            <a:lin ang="13500000" scaled="1"/>
            <a:tileRect/>
          </a:gradFill>
          <a:ln>
            <a:solidFill>
              <a:srgbClr val="7030A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4038012" y="2154936"/>
            <a:ext cx="5105987" cy="1323439"/>
          </a:xfrm>
          <a:prstGeom prst="rect">
            <a:avLst/>
          </a:prstGeom>
          <a:noFill/>
        </p:spPr>
        <p:txBody>
          <a:bodyPr wrap="square" rtlCol="0">
            <a:spAutoFit/>
            <a:scene3d>
              <a:camera prst="orthographicFront"/>
              <a:lightRig rig="threePt" dir="t"/>
            </a:scene3d>
            <a:sp3d extrusionH="57150">
              <a:bevelT w="38100" h="38100"/>
            </a:sp3d>
          </a:bodyPr>
          <a:lstStyle/>
          <a:p>
            <a:r>
              <a:rPr lang="en-US" sz="2000" b="1" dirty="0">
                <a:solidFill>
                  <a:srgbClr val="006600"/>
                </a:solidFill>
              </a:rPr>
              <a:t>Abib 16 </a:t>
            </a:r>
            <a:r>
              <a:rPr lang="en-US" sz="1600" b="1" dirty="0">
                <a:solidFill>
                  <a:srgbClr val="C00000"/>
                </a:solidFill>
              </a:rPr>
              <a:t>[Tues]</a:t>
            </a:r>
            <a:r>
              <a:rPr lang="en-US" sz="2000" b="1" dirty="0">
                <a:solidFill>
                  <a:srgbClr val="C00000"/>
                </a:solidFill>
              </a:rPr>
              <a:t> </a:t>
            </a:r>
            <a:r>
              <a:rPr lang="en-US" sz="2000" b="1" dirty="0">
                <a:solidFill>
                  <a:srgbClr val="006600"/>
                </a:solidFill>
              </a:rPr>
              <a:t>Wave Sheaf </a:t>
            </a:r>
            <a:br>
              <a:rPr lang="en-US" sz="2000" b="1" dirty="0">
                <a:solidFill>
                  <a:srgbClr val="006600"/>
                </a:solidFill>
              </a:rPr>
            </a:br>
            <a:r>
              <a:rPr lang="en-US" sz="2000" b="1" dirty="0">
                <a:solidFill>
                  <a:srgbClr val="006600"/>
                </a:solidFill>
              </a:rPr>
              <a:t>Ascension</a:t>
            </a:r>
            <a:r>
              <a:rPr lang="en-US" sz="2000" b="1" dirty="0">
                <a:solidFill>
                  <a:srgbClr val="C00000"/>
                </a:solidFill>
              </a:rPr>
              <a:t> is celebrated </a:t>
            </a:r>
            <a:r>
              <a:rPr lang="en-US" sz="2000" b="1" u="sng" dirty="0">
                <a:solidFill>
                  <a:srgbClr val="C00000"/>
                </a:solidFill>
              </a:rPr>
              <a:t>before </a:t>
            </a:r>
            <a:br>
              <a:rPr lang="en-US" sz="2000" b="1" u="sng" dirty="0">
                <a:solidFill>
                  <a:srgbClr val="C00000"/>
                </a:solidFill>
              </a:rPr>
            </a:br>
            <a:r>
              <a:rPr lang="en-US" sz="2000" b="1" u="sng" dirty="0">
                <a:solidFill>
                  <a:srgbClr val="C00000"/>
                </a:solidFill>
              </a:rPr>
              <a:t>the Resurrection</a:t>
            </a:r>
            <a:r>
              <a:rPr lang="en-US" sz="2000" b="1" dirty="0">
                <a:solidFill>
                  <a:srgbClr val="C00000"/>
                </a:solidFill>
              </a:rPr>
              <a:t>?  No one will know the Wave Sheaf is to really occur on the 1</a:t>
            </a:r>
            <a:r>
              <a:rPr lang="en-US" sz="2000" b="1" baseline="30000" dirty="0">
                <a:solidFill>
                  <a:srgbClr val="C00000"/>
                </a:solidFill>
              </a:rPr>
              <a:t>st</a:t>
            </a:r>
            <a:r>
              <a:rPr lang="en-US" sz="2000" b="1" dirty="0">
                <a:solidFill>
                  <a:srgbClr val="C00000"/>
                </a:solidFill>
              </a:rPr>
              <a:t> cycle.</a:t>
            </a:r>
          </a:p>
        </p:txBody>
      </p:sp>
      <p:sp>
        <p:nvSpPr>
          <p:cNvPr id="29" name="Content Placeholder 2"/>
          <p:cNvSpPr txBox="1">
            <a:spLocks/>
          </p:cNvSpPr>
          <p:nvPr/>
        </p:nvSpPr>
        <p:spPr>
          <a:xfrm>
            <a:off x="113134" y="762000"/>
            <a:ext cx="882396" cy="762000"/>
          </a:xfrm>
          <a:prstGeom prst="rect">
            <a:avLst/>
          </a:prstGeom>
          <a:noFill/>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Font typeface="Georgia" pitchFamily="18" charset="0"/>
              <a:buNone/>
            </a:pPr>
            <a:r>
              <a:rPr lang="en-US" sz="4000" b="1" spc="50" dirty="0">
                <a:ln w="11430"/>
                <a:solidFill>
                  <a:srgbClr val="FF0000"/>
                </a:solidFill>
                <a:effectLst>
                  <a:outerShdw blurRad="76200" dist="50800" dir="5400000" algn="tl" rotWithShape="0">
                    <a:srgbClr val="000000">
                      <a:alpha val="65000"/>
                    </a:srgbClr>
                  </a:outerShdw>
                </a:effectLst>
              </a:rPr>
              <a:t>#1</a:t>
            </a:r>
          </a:p>
        </p:txBody>
      </p:sp>
      <p:pic>
        <p:nvPicPr>
          <p:cNvPr id="30" name="Picture 11" descr="C:\Users\Rae\Desktop\Art on Desktop\white man clip art\makr x png.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733800" y="1345099"/>
            <a:ext cx="388089" cy="443530"/>
          </a:xfrm>
          <a:prstGeom prst="rect">
            <a:avLst/>
          </a:prstGeom>
          <a:noFill/>
          <a:extLst>
            <a:ext uri="{909E8E84-426E-40DD-AFC4-6F175D3DCCD1}">
              <a14:hiddenFill xmlns:a14="http://schemas.microsoft.com/office/drawing/2010/main">
                <a:solidFill>
                  <a:srgbClr val="FFFFFF"/>
                </a:solidFill>
              </a14:hiddenFill>
            </a:ext>
          </a:extLst>
        </p:spPr>
      </p:pic>
      <p:cxnSp>
        <p:nvCxnSpPr>
          <p:cNvPr id="31" name="Straight Arrow Connector 30"/>
          <p:cNvCxnSpPr/>
          <p:nvPr/>
        </p:nvCxnSpPr>
        <p:spPr>
          <a:xfrm>
            <a:off x="228600" y="3783655"/>
            <a:ext cx="8722360" cy="0"/>
          </a:xfrm>
          <a:prstGeom prst="straightConnector1">
            <a:avLst/>
          </a:prstGeom>
          <a:ln w="7620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0800000" scaled="1"/>
              <a:tileRect/>
            </a:gradFill>
            <a:headEnd type="diamond" w="med" len="med"/>
            <a:tailEnd type="diamond" w="med" len="med"/>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13135" y="2219315"/>
            <a:ext cx="2866284" cy="1323439"/>
          </a:xfrm>
          <a:prstGeom prst="rect">
            <a:avLst/>
          </a:prstGeom>
          <a:noFill/>
        </p:spPr>
        <p:txBody>
          <a:bodyPr wrap="square" rtlCol="0">
            <a:spAutoFit/>
          </a:bodyPr>
          <a:lstStyle/>
          <a:p>
            <a:pPr algn="ctr"/>
            <a:r>
              <a:rPr lang="en-US" sz="1600" b="1" u="sng" dirty="0"/>
              <a:t>Note</a:t>
            </a:r>
            <a:r>
              <a:rPr lang="en-US" sz="1600" dirty="0"/>
              <a:t>:  Every weekly H767</a:t>
            </a:r>
            <a:r>
              <a:rPr lang="en-US" sz="1600" dirty="0">
                <a:solidFill>
                  <a:srgbClr val="FF0000"/>
                </a:solidFill>
              </a:rPr>
              <a:t>6</a:t>
            </a:r>
            <a:r>
              <a:rPr lang="en-US" sz="1600" dirty="0"/>
              <a:t> Sabbath </a:t>
            </a:r>
            <a:r>
              <a:rPr lang="en-US" sz="1200" dirty="0"/>
              <a:t>[during Passover Festival]</a:t>
            </a:r>
            <a:r>
              <a:rPr lang="en-US" sz="1600" dirty="0"/>
              <a:t> also represents the</a:t>
            </a:r>
            <a:br>
              <a:rPr lang="en-US" sz="1600" dirty="0"/>
            </a:br>
            <a:r>
              <a:rPr lang="en-US" sz="1600" dirty="0"/>
              <a:t> “anti-type” Resurrection Day</a:t>
            </a:r>
            <a:br>
              <a:rPr lang="en-US" sz="1600" dirty="0"/>
            </a:br>
            <a:r>
              <a:rPr lang="en-US" sz="1600" dirty="0"/>
              <a:t> and will be noted as such.</a:t>
            </a:r>
          </a:p>
        </p:txBody>
      </p:sp>
      <p:graphicFrame>
        <p:nvGraphicFramePr>
          <p:cNvPr id="23" name="Table 22"/>
          <p:cNvGraphicFramePr>
            <a:graphicFrameLocks noGrp="1"/>
          </p:cNvGraphicFramePr>
          <p:nvPr>
            <p:extLst>
              <p:ext uri="{D42A27DB-BD31-4B8C-83A1-F6EECF244321}">
                <p14:modId xmlns:p14="http://schemas.microsoft.com/office/powerpoint/2010/main" val="239892832"/>
              </p:ext>
            </p:extLst>
          </p:nvPr>
        </p:nvGraphicFramePr>
        <p:xfrm>
          <a:off x="529590" y="4117102"/>
          <a:ext cx="8229599" cy="1143000"/>
        </p:xfrm>
        <a:graphic>
          <a:graphicData uri="http://schemas.openxmlformats.org/drawingml/2006/table">
            <a:tbl>
              <a:tblPr firstRow="1" bandRow="1">
                <a:tableStyleId>{5C22544A-7EE6-4342-B048-85BDC9FD1C3A}</a:tableStyleId>
              </a:tblPr>
              <a:tblGrid>
                <a:gridCol w="1175657">
                  <a:extLst>
                    <a:ext uri="{9D8B030D-6E8A-4147-A177-3AD203B41FA5}">
                      <a16:colId xmlns:a16="http://schemas.microsoft.com/office/drawing/2014/main" xmlns="" val="20000"/>
                    </a:ext>
                  </a:extLst>
                </a:gridCol>
                <a:gridCol w="1175657">
                  <a:extLst>
                    <a:ext uri="{9D8B030D-6E8A-4147-A177-3AD203B41FA5}">
                      <a16:colId xmlns:a16="http://schemas.microsoft.com/office/drawing/2014/main" xmlns="" val="20001"/>
                    </a:ext>
                  </a:extLst>
                </a:gridCol>
                <a:gridCol w="1175657">
                  <a:extLst>
                    <a:ext uri="{9D8B030D-6E8A-4147-A177-3AD203B41FA5}">
                      <a16:colId xmlns:a16="http://schemas.microsoft.com/office/drawing/2014/main" xmlns="" val="20002"/>
                    </a:ext>
                  </a:extLst>
                </a:gridCol>
                <a:gridCol w="1175657">
                  <a:extLst>
                    <a:ext uri="{9D8B030D-6E8A-4147-A177-3AD203B41FA5}">
                      <a16:colId xmlns:a16="http://schemas.microsoft.com/office/drawing/2014/main" xmlns="" val="20003"/>
                    </a:ext>
                  </a:extLst>
                </a:gridCol>
                <a:gridCol w="1175657">
                  <a:extLst>
                    <a:ext uri="{9D8B030D-6E8A-4147-A177-3AD203B41FA5}">
                      <a16:colId xmlns:a16="http://schemas.microsoft.com/office/drawing/2014/main" xmlns="" val="20004"/>
                    </a:ext>
                  </a:extLst>
                </a:gridCol>
                <a:gridCol w="1175657">
                  <a:extLst>
                    <a:ext uri="{9D8B030D-6E8A-4147-A177-3AD203B41FA5}">
                      <a16:colId xmlns:a16="http://schemas.microsoft.com/office/drawing/2014/main" xmlns="" val="20005"/>
                    </a:ext>
                  </a:extLst>
                </a:gridCol>
                <a:gridCol w="1175657">
                  <a:extLst>
                    <a:ext uri="{9D8B030D-6E8A-4147-A177-3AD203B41FA5}">
                      <a16:colId xmlns:a16="http://schemas.microsoft.com/office/drawing/2014/main" xmlns="" val="20006"/>
                    </a:ext>
                  </a:extLst>
                </a:gridCol>
              </a:tblGrid>
              <a:tr h="398239">
                <a:tc>
                  <a:txBody>
                    <a:bodyPr/>
                    <a:lstStyle/>
                    <a:p>
                      <a:pPr algn="ctr"/>
                      <a:r>
                        <a:rPr lang="en-US" sz="1600" dirty="0"/>
                        <a:t>1</a:t>
                      </a:r>
                      <a:r>
                        <a:rPr lang="en-US" sz="1600" baseline="30000" dirty="0"/>
                        <a:t>st</a:t>
                      </a:r>
                      <a:r>
                        <a:rPr lang="en-US" sz="1600" dirty="0"/>
                        <a:t> (Sun)</a:t>
                      </a:r>
                    </a:p>
                  </a:txBody>
                  <a:tcPr>
                    <a:lnB w="38100" cmpd="sng">
                      <a:noFill/>
                    </a:lnB>
                    <a:cell3D prstMaterial="dkEdge">
                      <a:bevel w="77470" h="12700" prst="softRound"/>
                      <a:lightRig rig="flood" dir="t"/>
                    </a:cell3D>
                  </a:tcPr>
                </a:tc>
                <a:tc>
                  <a:txBody>
                    <a:bodyPr/>
                    <a:lstStyle/>
                    <a:p>
                      <a:pPr algn="ctr"/>
                      <a:r>
                        <a:rPr lang="en-US" sz="1600" dirty="0"/>
                        <a:t>2</a:t>
                      </a:r>
                      <a:r>
                        <a:rPr lang="en-US" sz="1600" baseline="30000" dirty="0"/>
                        <a:t>nd</a:t>
                      </a:r>
                      <a:r>
                        <a:rPr lang="en-US" sz="1600" dirty="0"/>
                        <a:t> (Mon)</a:t>
                      </a:r>
                    </a:p>
                  </a:txBody>
                  <a:tcPr>
                    <a:cell3D prstMaterial="dkEdge">
                      <a:bevel w="77470" h="12700" prst="softRound"/>
                      <a:lightRig rig="flood" dir="t"/>
                    </a:cell3D>
                  </a:tcPr>
                </a:tc>
                <a:tc>
                  <a:txBody>
                    <a:bodyPr/>
                    <a:lstStyle/>
                    <a:p>
                      <a:pPr algn="ctr"/>
                      <a:r>
                        <a:rPr lang="en-US" sz="1600" dirty="0"/>
                        <a:t>3</a:t>
                      </a:r>
                      <a:r>
                        <a:rPr lang="en-US" sz="1600" baseline="30000" dirty="0"/>
                        <a:t>rd</a:t>
                      </a:r>
                      <a:r>
                        <a:rPr lang="en-US" sz="1600" dirty="0"/>
                        <a:t> (Tues)</a:t>
                      </a:r>
                    </a:p>
                  </a:txBody>
                  <a:tcPr>
                    <a:cell3D prstMaterial="dkEdge">
                      <a:bevel w="77470" h="12700" prst="softRound"/>
                      <a:lightRig rig="flood" dir="t"/>
                    </a:cell3D>
                  </a:tcPr>
                </a:tc>
                <a:tc>
                  <a:txBody>
                    <a:bodyPr/>
                    <a:lstStyle/>
                    <a:p>
                      <a:pPr algn="ctr"/>
                      <a:r>
                        <a:rPr lang="en-US" sz="1600" dirty="0"/>
                        <a:t>4</a:t>
                      </a:r>
                      <a:r>
                        <a:rPr lang="en-US" sz="1600" baseline="30000" dirty="0"/>
                        <a:t>th</a:t>
                      </a:r>
                      <a:r>
                        <a:rPr lang="en-US" sz="1600" dirty="0"/>
                        <a:t> (Wed)</a:t>
                      </a:r>
                    </a:p>
                  </a:txBody>
                  <a:tcPr>
                    <a:cell3D prstMaterial="dkEdge">
                      <a:bevel w="77470" h="12700" prst="softRound"/>
                      <a:lightRig rig="flood" dir="t"/>
                    </a:cell3D>
                  </a:tcPr>
                </a:tc>
                <a:tc>
                  <a:txBody>
                    <a:bodyPr/>
                    <a:lstStyle/>
                    <a:p>
                      <a:pPr algn="ctr"/>
                      <a:r>
                        <a:rPr lang="en-US" sz="1600" dirty="0"/>
                        <a:t>5</a:t>
                      </a:r>
                      <a:r>
                        <a:rPr lang="en-US" sz="1600" baseline="30000" dirty="0"/>
                        <a:t>th</a:t>
                      </a:r>
                      <a:r>
                        <a:rPr lang="en-US" sz="1600" dirty="0"/>
                        <a:t> (</a:t>
                      </a:r>
                      <a:r>
                        <a:rPr lang="en-US" sz="1600" dirty="0" err="1"/>
                        <a:t>Thur</a:t>
                      </a:r>
                      <a:r>
                        <a:rPr lang="en-US" sz="1600" dirty="0"/>
                        <a:t>)</a:t>
                      </a:r>
                    </a:p>
                  </a:txBody>
                  <a:tcPr>
                    <a:cell3D prstMaterial="dkEdge">
                      <a:bevel w="77470" h="12700" prst="softRound"/>
                      <a:lightRig rig="flood" dir="t"/>
                    </a:cell3D>
                  </a:tcPr>
                </a:tc>
                <a:tc>
                  <a:txBody>
                    <a:bodyPr/>
                    <a:lstStyle/>
                    <a:p>
                      <a:pPr algn="ctr"/>
                      <a:r>
                        <a:rPr lang="en-US" sz="1600" dirty="0"/>
                        <a:t>6</a:t>
                      </a:r>
                      <a:r>
                        <a:rPr lang="en-US" sz="1600" baseline="30000" dirty="0"/>
                        <a:t>th</a:t>
                      </a:r>
                      <a:r>
                        <a:rPr lang="en-US" sz="1600" dirty="0"/>
                        <a:t> (Fri)</a:t>
                      </a:r>
                    </a:p>
                  </a:txBody>
                  <a:tcPr>
                    <a:cell3D prstMaterial="dkEdge">
                      <a:bevel w="77470" h="12700" prst="softRound"/>
                      <a:lightRig rig="flood" dir="t"/>
                    </a:cell3D>
                  </a:tcPr>
                </a:tc>
                <a:tc>
                  <a:txBody>
                    <a:bodyPr/>
                    <a:lstStyle/>
                    <a:p>
                      <a:pPr algn="ctr"/>
                      <a:r>
                        <a:rPr lang="en-US" sz="1600" dirty="0"/>
                        <a:t>7</a:t>
                      </a:r>
                      <a:r>
                        <a:rPr lang="en-US" sz="1600" baseline="30000" dirty="0"/>
                        <a:t>th</a:t>
                      </a:r>
                      <a:r>
                        <a:rPr lang="en-US" sz="1600" dirty="0"/>
                        <a:t> (</a:t>
                      </a:r>
                      <a:r>
                        <a:rPr lang="en-US" sz="1600" dirty="0" err="1"/>
                        <a:t>Sabb</a:t>
                      </a:r>
                      <a:r>
                        <a:rPr lang="en-US" sz="1600" dirty="0"/>
                        <a:t>)</a:t>
                      </a:r>
                    </a:p>
                  </a:txBody>
                  <a:tcPr>
                    <a:cell3D prstMaterial="dkEdge">
                      <a:bevel w="77470" h="12700" prst="softRound"/>
                      <a:lightRig rig="flood" dir="t"/>
                    </a:cell3D>
                  </a:tcPr>
                </a:tc>
                <a:extLst>
                  <a:ext uri="{0D108BD9-81ED-4DB2-BD59-A6C34878D82A}">
                    <a16:rowId xmlns:a16="http://schemas.microsoft.com/office/drawing/2014/main" xmlns="" val="10000"/>
                  </a:ext>
                </a:extLst>
              </a:tr>
              <a:tr h="3723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14 P/O</a:t>
                      </a:r>
                      <a:endParaRPr lang="en-US" sz="1100" b="1" dirty="0">
                        <a:solidFill>
                          <a:schemeClr val="bg1"/>
                        </a:solidFill>
                      </a:endParaRPr>
                    </a:p>
                  </a:txBody>
                  <a:tcPr>
                    <a:lnT w="12700" cmpd="sng">
                      <a:noFill/>
                    </a:lnT>
                    <a:lnB w="12700" cmpd="sng">
                      <a:noFill/>
                    </a:lnB>
                    <a:cell3D prstMaterial="dkEdge">
                      <a:bevel w="77470" h="12700" prst="softRound"/>
                      <a:lightRig rig="flood" dir="t"/>
                    </a:cell3D>
                    <a:solidFill>
                      <a:srgbClr val="FF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15 ULB</a:t>
                      </a:r>
                    </a:p>
                  </a:txBody>
                  <a:tcPr>
                    <a:cell3D prstMaterial="dkEdge">
                      <a:bevel w="77470" h="12700" prst="softRound"/>
                      <a:lightRig rig="flood" dir="t"/>
                    </a:cell3D>
                    <a:solidFill>
                      <a:schemeClr val="bg2">
                        <a:lumMod val="9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t>16 </a:t>
                      </a:r>
                      <a:r>
                        <a:rPr lang="en-US" sz="1400" b="0" strike="sngStrike" dirty="0"/>
                        <a:t>W/S</a:t>
                      </a:r>
                      <a:endParaRPr lang="en-US" sz="1400" b="0" dirty="0"/>
                    </a:p>
                  </a:txBody>
                  <a:tcPr>
                    <a:cell3D prstMaterial="dkEdge">
                      <a:bevel w="77470" h="12700" prst="softRound"/>
                      <a:lightRig rig="flood" dir="t"/>
                    </a:cell3D>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17 ULB</a:t>
                      </a:r>
                    </a:p>
                  </a:txBody>
                  <a:tcPr>
                    <a:cell3D prstMaterial="dkEdge">
                      <a:bevel w="77470" h="12700" prst="softRound"/>
                      <a:lightRig rig="flood" dir="t"/>
                    </a:cell3D>
                    <a:solidFill>
                      <a:schemeClr val="bg2">
                        <a:lumMod val="90000"/>
                      </a:schemeClr>
                    </a:solidFill>
                  </a:tcPr>
                </a:tc>
                <a:tc>
                  <a:txBody>
                    <a:bodyPr/>
                    <a:lstStyle/>
                    <a:p>
                      <a:pPr algn="ctr"/>
                      <a:r>
                        <a:rPr lang="en-US" sz="1400" dirty="0"/>
                        <a:t>18 ULB</a:t>
                      </a:r>
                    </a:p>
                  </a:txBody>
                  <a:tcPr>
                    <a:cell3D prstMaterial="dkEdge">
                      <a:bevel w="77470" h="12700" prst="softRound"/>
                      <a:lightRig rig="flood" dir="t"/>
                    </a:cell3D>
                    <a:solidFill>
                      <a:schemeClr val="bg2">
                        <a:lumMod val="90000"/>
                      </a:schemeClr>
                    </a:solidFill>
                  </a:tcPr>
                </a:tc>
                <a:tc>
                  <a:txBody>
                    <a:bodyPr/>
                    <a:lstStyle/>
                    <a:p>
                      <a:pPr algn="ctr"/>
                      <a:r>
                        <a:rPr lang="en-US" sz="1400" b="0" dirty="0"/>
                        <a:t>19</a:t>
                      </a:r>
                      <a:r>
                        <a:rPr lang="en-US" sz="1400" b="0" baseline="0" dirty="0"/>
                        <a:t> ULB</a:t>
                      </a:r>
                      <a:endParaRPr lang="en-US" sz="1400" b="0" dirty="0"/>
                    </a:p>
                  </a:txBody>
                  <a:tcPr>
                    <a:cell3D prstMaterial="dkEdge">
                      <a:bevel w="77470" h="12700" prst="softRound"/>
                      <a:lightRig rig="flood" dir="t"/>
                    </a:cell3D>
                    <a:solidFill>
                      <a:schemeClr val="bg2">
                        <a:lumMod val="90000"/>
                      </a:schemeClr>
                    </a:solidFill>
                  </a:tcPr>
                </a:tc>
                <a:tc>
                  <a:txBody>
                    <a:bodyPr/>
                    <a:lstStyle/>
                    <a:p>
                      <a:pPr algn="ctr"/>
                      <a:r>
                        <a:rPr lang="en-US" sz="1800" b="1" dirty="0"/>
                        <a:t>20 </a:t>
                      </a:r>
                      <a:r>
                        <a:rPr lang="en-US" sz="1800" b="1" dirty="0" err="1"/>
                        <a:t>Ress</a:t>
                      </a:r>
                      <a:r>
                        <a:rPr lang="en-US" sz="1800" b="1" dirty="0"/>
                        <a:t>.</a:t>
                      </a:r>
                    </a:p>
                  </a:txBody>
                  <a:tcPr>
                    <a:cell3D prstMaterial="dkEdge">
                      <a:bevel w="77470" h="12700" prst="softRound"/>
                      <a:lightRig rig="flood" dir="t"/>
                    </a:cell3D>
                    <a:solidFill>
                      <a:srgbClr val="66CCFF"/>
                    </a:solidFill>
                  </a:tcPr>
                </a:tc>
                <a:extLst>
                  <a:ext uri="{0D108BD9-81ED-4DB2-BD59-A6C34878D82A}">
                    <a16:rowId xmlns:a16="http://schemas.microsoft.com/office/drawing/2014/main" xmlns="" val="10001"/>
                  </a:ext>
                </a:extLst>
              </a:tr>
              <a:tr h="37238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t>21</a:t>
                      </a:r>
                      <a:r>
                        <a:rPr lang="en-US" sz="1800" b="0" dirty="0"/>
                        <a:t>  </a:t>
                      </a:r>
                      <a:r>
                        <a:rPr lang="en-US" sz="1800" b="1" dirty="0"/>
                        <a:t>W/S</a:t>
                      </a:r>
                    </a:p>
                  </a:txBody>
                  <a:tcPr>
                    <a:lnT w="12700" cmpd="sng">
                      <a:noFill/>
                    </a:lnT>
                    <a:cell3D prstMaterial="dkEdge">
                      <a:bevel w="77470" h="12700" prst="softRound"/>
                      <a:lightRig rig="flood" dir="t"/>
                    </a:cell3D>
                    <a:solidFill>
                      <a:srgbClr val="00FF00"/>
                    </a:solidFill>
                  </a:tcPr>
                </a:tc>
                <a:tc>
                  <a:txBody>
                    <a:bodyPr/>
                    <a:lstStyle/>
                    <a:p>
                      <a:pPr algn="ctr"/>
                      <a:r>
                        <a:rPr lang="en-US" sz="1400" dirty="0"/>
                        <a:t>22</a:t>
                      </a:r>
                    </a:p>
                  </a:txBody>
                  <a:tcPr>
                    <a:cell3D prstMaterial="dkEdge">
                      <a:bevel w="77470" h="12700" prst="softRound"/>
                      <a:lightRig rig="flood" dir="t"/>
                    </a:cell3D>
                    <a:solidFill>
                      <a:srgbClr val="EFF3F7"/>
                    </a:solidFill>
                  </a:tcPr>
                </a:tc>
                <a:tc>
                  <a:txBody>
                    <a:bodyPr/>
                    <a:lstStyle/>
                    <a:p>
                      <a:pPr algn="ctr"/>
                      <a:r>
                        <a:rPr lang="en-US" sz="1400" dirty="0"/>
                        <a:t>23</a:t>
                      </a:r>
                    </a:p>
                  </a:txBody>
                  <a:tcPr>
                    <a:cell3D prstMaterial="dkEdge">
                      <a:bevel w="77470" h="12700" prst="softRound"/>
                      <a:lightRig rig="flood" dir="t"/>
                    </a:cell3D>
                    <a:solidFill>
                      <a:srgbClr val="EFF3F7"/>
                    </a:solidFill>
                  </a:tcPr>
                </a:tc>
                <a:tc>
                  <a:txBody>
                    <a:bodyPr/>
                    <a:lstStyle/>
                    <a:p>
                      <a:pPr algn="ctr"/>
                      <a:r>
                        <a:rPr lang="en-US" sz="1400" b="0" dirty="0"/>
                        <a:t>24</a:t>
                      </a:r>
                    </a:p>
                  </a:txBody>
                  <a:tcPr>
                    <a:cell3D prstMaterial="dkEdge">
                      <a:bevel w="77470" h="12700" prst="softRound"/>
                      <a:lightRig rig="flood" dir="t"/>
                    </a:cell3D>
                    <a:solidFill>
                      <a:srgbClr val="EFF3F7"/>
                    </a:solidFill>
                  </a:tcPr>
                </a:tc>
                <a:tc>
                  <a:txBody>
                    <a:bodyPr/>
                    <a:lstStyle/>
                    <a:p>
                      <a:pPr algn="ctr"/>
                      <a:r>
                        <a:rPr lang="en-US" sz="1400" dirty="0"/>
                        <a:t>25</a:t>
                      </a:r>
                    </a:p>
                  </a:txBody>
                  <a:tcPr>
                    <a:cell3D prstMaterial="dkEdge">
                      <a:bevel w="77470" h="12700" prst="softRound"/>
                      <a:lightRig rig="flood" dir="t"/>
                    </a:cell3D>
                    <a:solidFill>
                      <a:srgbClr val="EFF3F7"/>
                    </a:solidFill>
                  </a:tcPr>
                </a:tc>
                <a:tc>
                  <a:txBody>
                    <a:bodyPr/>
                    <a:lstStyle/>
                    <a:p>
                      <a:pPr algn="ctr"/>
                      <a:r>
                        <a:rPr lang="en-US" sz="1400" dirty="0"/>
                        <a:t>26</a:t>
                      </a:r>
                    </a:p>
                  </a:txBody>
                  <a:tcPr>
                    <a:cell3D prstMaterial="dkEdge">
                      <a:bevel w="77470" h="12700" prst="softRound"/>
                      <a:lightRig rig="flood" dir="t"/>
                    </a:cell3D>
                  </a:tcPr>
                </a:tc>
                <a:tc>
                  <a:txBody>
                    <a:bodyPr/>
                    <a:lstStyle/>
                    <a:p>
                      <a:pPr algn="ctr"/>
                      <a:r>
                        <a:rPr lang="en-US" sz="1400" b="1" dirty="0"/>
                        <a:t>27</a:t>
                      </a:r>
                    </a:p>
                  </a:txBody>
                  <a:tcPr>
                    <a:cell3D prstMaterial="dkEdge">
                      <a:bevel w="77470" h="12700" prst="softRound"/>
                      <a:lightRig rig="flood" dir="t"/>
                    </a:cell3D>
                    <a:solidFill>
                      <a:srgbClr val="DCE5EE"/>
                    </a:solidFill>
                  </a:tcPr>
                </a:tc>
                <a:extLst>
                  <a:ext uri="{0D108BD9-81ED-4DB2-BD59-A6C34878D82A}">
                    <a16:rowId xmlns:a16="http://schemas.microsoft.com/office/drawing/2014/main" xmlns="" val="10002"/>
                  </a:ext>
                </a:extLst>
              </a:tr>
            </a:tbl>
          </a:graphicData>
        </a:graphic>
      </p:graphicFrame>
      <p:pic>
        <p:nvPicPr>
          <p:cNvPr id="25" name="Picture 2" descr="C:\Users\Rae\Desktop\reaping_the_harvest-p.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73024" y="5294306"/>
            <a:ext cx="1113518" cy="1341273"/>
          </a:xfrm>
          <a:prstGeom prst="rect">
            <a:avLst/>
          </a:prstGeom>
          <a:ln w="76200">
            <a:solidFill>
              <a:srgbClr val="0070C0"/>
            </a:solidFill>
          </a:ln>
          <a:effectLst>
            <a:glow rad="228600">
              <a:schemeClr val="accent1">
                <a:satMod val="175000"/>
                <a:alpha val="40000"/>
              </a:schemeClr>
            </a:glow>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26" name="Content Placeholder 2"/>
          <p:cNvSpPr txBox="1">
            <a:spLocks/>
          </p:cNvSpPr>
          <p:nvPr/>
        </p:nvSpPr>
        <p:spPr>
          <a:xfrm>
            <a:off x="118468" y="3801584"/>
            <a:ext cx="882396" cy="762000"/>
          </a:xfrm>
          <a:prstGeom prst="rect">
            <a:avLst/>
          </a:prstGeom>
          <a:noFill/>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Font typeface="Georgia" pitchFamily="18" charset="0"/>
              <a:buNone/>
            </a:pPr>
            <a:r>
              <a:rPr lang="en-US" sz="4000" b="1" spc="50" dirty="0">
                <a:ln w="11430"/>
                <a:solidFill>
                  <a:srgbClr val="7030A0"/>
                </a:solidFill>
                <a:effectLst>
                  <a:outerShdw blurRad="76200" dist="50800" dir="5400000" algn="tl" rotWithShape="0">
                    <a:srgbClr val="000000">
                      <a:alpha val="65000"/>
                    </a:srgbClr>
                  </a:outerShdw>
                </a:effectLst>
              </a:rPr>
              <a:t>#1</a:t>
            </a:r>
          </a:p>
        </p:txBody>
      </p:sp>
      <p:sp>
        <p:nvSpPr>
          <p:cNvPr id="32" name="TextBox 31"/>
          <p:cNvSpPr txBox="1"/>
          <p:nvPr/>
        </p:nvSpPr>
        <p:spPr>
          <a:xfrm>
            <a:off x="1782150" y="5344497"/>
            <a:ext cx="6904650" cy="1015663"/>
          </a:xfrm>
          <a:prstGeom prst="rect">
            <a:avLst/>
          </a:prstGeom>
          <a:noFill/>
        </p:spPr>
        <p:txBody>
          <a:bodyPr wrap="square" rtlCol="0">
            <a:spAutoFit/>
            <a:scene3d>
              <a:camera prst="orthographicFront"/>
              <a:lightRig rig="threePt" dir="t"/>
            </a:scene3d>
            <a:sp3d extrusionH="57150">
              <a:bevelT w="38100" h="38100"/>
            </a:sp3d>
          </a:bodyPr>
          <a:lstStyle/>
          <a:p>
            <a:r>
              <a:rPr lang="en-US" sz="2000" b="1" dirty="0">
                <a:solidFill>
                  <a:srgbClr val="7030A0"/>
                </a:solidFill>
              </a:rPr>
              <a:t>In a Sunday Passover year, the 1</a:t>
            </a:r>
            <a:r>
              <a:rPr lang="en-US" sz="2000" b="1" baseline="30000" dirty="0">
                <a:solidFill>
                  <a:srgbClr val="7030A0"/>
                </a:solidFill>
              </a:rPr>
              <a:t>st</a:t>
            </a:r>
            <a:r>
              <a:rPr lang="en-US" sz="2000" b="1" dirty="0">
                <a:solidFill>
                  <a:srgbClr val="7030A0"/>
                </a:solidFill>
              </a:rPr>
              <a:t> cycle Wave Sheaf      Ascension is celebrated after the </a:t>
            </a:r>
            <a:r>
              <a:rPr lang="en-US" sz="1600" b="1" dirty="0">
                <a:solidFill>
                  <a:srgbClr val="7030A0"/>
                </a:solidFill>
              </a:rPr>
              <a:t>[</a:t>
            </a:r>
            <a:r>
              <a:rPr lang="en-US" sz="1600" b="1" dirty="0">
                <a:solidFill>
                  <a:srgbClr val="0070C0"/>
                </a:solidFill>
              </a:rPr>
              <a:t>H7676</a:t>
            </a:r>
            <a:r>
              <a:rPr lang="en-US" sz="1600" b="1" dirty="0">
                <a:solidFill>
                  <a:srgbClr val="7030A0"/>
                </a:solidFill>
              </a:rPr>
              <a:t>] </a:t>
            </a:r>
            <a:r>
              <a:rPr lang="en-US" sz="2000" b="1" dirty="0">
                <a:solidFill>
                  <a:srgbClr val="7030A0"/>
                </a:solidFill>
              </a:rPr>
              <a:t>weekly </a:t>
            </a:r>
            <a:br>
              <a:rPr lang="en-US" sz="2000" b="1" dirty="0">
                <a:solidFill>
                  <a:srgbClr val="7030A0"/>
                </a:solidFill>
              </a:rPr>
            </a:br>
            <a:r>
              <a:rPr lang="en-US" sz="2000" b="1" dirty="0">
                <a:solidFill>
                  <a:srgbClr val="7030A0"/>
                </a:solidFill>
              </a:rPr>
              <a:t>Sabbath according to Torah statutes.</a:t>
            </a:r>
          </a:p>
        </p:txBody>
      </p:sp>
      <p:sp>
        <p:nvSpPr>
          <p:cNvPr id="33" name="Right Arrow 32"/>
          <p:cNvSpPr/>
          <p:nvPr/>
        </p:nvSpPr>
        <p:spPr>
          <a:xfrm>
            <a:off x="1655826" y="4732528"/>
            <a:ext cx="5987796" cy="304800"/>
          </a:xfrm>
          <a:prstGeom prst="rightArrow">
            <a:avLst/>
          </a:prstGeom>
          <a:gradFill flip="none" rotWithShape="1">
            <a:gsLst>
              <a:gs pos="0">
                <a:srgbClr val="03D4A8"/>
              </a:gs>
              <a:gs pos="25000">
                <a:srgbClr val="21D6E0"/>
              </a:gs>
              <a:gs pos="75000">
                <a:srgbClr val="0087E6"/>
              </a:gs>
              <a:gs pos="100000">
                <a:srgbClr val="005CBF"/>
              </a:gs>
            </a:gsLst>
            <a:lin ang="13500000" scaled="0"/>
            <a:tileRect/>
          </a:gradFill>
          <a:ln>
            <a:solidFill>
              <a:srgbClr val="7030A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10" descr="C:\Users\Rae\Desktop\Art on Desktop\white man clip art\mark check png.png"/>
          <p:cNvPicPr>
            <a:picLocks noChangeAspect="1" noChangeArrowheads="1"/>
          </p:cNvPicPr>
          <p:nvPr/>
        </p:nvPicPr>
        <p:blipFill>
          <a:blip r:embed="rId8" cstate="email">
            <a:lum bright="70000" contrast="-70000"/>
            <a:extLst>
              <a:ext uri="{28A0092B-C50C-407E-A947-70E740481C1C}">
                <a14:useLocalDpi xmlns:a14="http://schemas.microsoft.com/office/drawing/2010/main"/>
              </a:ext>
            </a:extLst>
          </a:blip>
          <a:srcRect/>
          <a:stretch>
            <a:fillRect/>
          </a:stretch>
        </p:blipFill>
        <p:spPr bwMode="auto">
          <a:xfrm>
            <a:off x="1295400" y="5079023"/>
            <a:ext cx="603029" cy="559777"/>
          </a:xfrm>
          <a:prstGeom prst="rect">
            <a:avLst/>
          </a:prstGeom>
          <a:noFill/>
          <a:ln>
            <a:noFill/>
          </a:ln>
          <a:effectLst>
            <a:glow rad="2286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35" name="Picture 3"/>
          <p:cNvPicPr>
            <a:picLocks noChangeAspect="1" noChangeArrowheads="1"/>
          </p:cNvPicPr>
          <p:nvPr/>
        </p:nvPicPr>
        <p:blipFill>
          <a:blip r:embed="rId9" cstate="email">
            <a:extLst>
              <a:ext uri="{28A0092B-C50C-407E-A947-70E740481C1C}">
                <a14:useLocalDpi xmlns:a14="http://schemas.microsoft.com/office/drawing/2010/main"/>
              </a:ext>
            </a:extLst>
          </a:blip>
          <a:stretch>
            <a:fillRect/>
          </a:stretch>
        </p:blipFill>
        <p:spPr bwMode="auto">
          <a:xfrm>
            <a:off x="7610856" y="4876800"/>
            <a:ext cx="1183876" cy="1534276"/>
          </a:xfrm>
          <a:prstGeom prst="ellipse">
            <a:avLst/>
          </a:prstGeom>
          <a:ln w="63500" cap="rnd">
            <a:gradFill>
              <a:gsLst>
                <a:gs pos="22000">
                  <a:srgbClr val="4F2270"/>
                </a:gs>
                <a:gs pos="50000">
                  <a:schemeClr val="accent1">
                    <a:tint val="44500"/>
                    <a:satMod val="160000"/>
                  </a:schemeClr>
                </a:gs>
                <a:gs pos="83000">
                  <a:srgbClr val="0070C0"/>
                </a:gs>
              </a:gsLst>
              <a:lin ang="5400000" scaled="0"/>
            </a:gra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a:extLst>
            <a:ext uri="{909E8E84-426E-40DD-AFC4-6F175D3DCCD1}">
              <a14:hiddenFill xmlns:a14="http://schemas.microsoft.com/office/drawing/2010/main">
                <a:solidFill>
                  <a:srgbClr val="FFFFFF"/>
                </a:solidFill>
              </a14:hiddenFill>
            </a:ext>
          </a:extLst>
        </p:spPr>
      </p:pic>
      <p:sp>
        <p:nvSpPr>
          <p:cNvPr id="37" name="Title 1"/>
          <p:cNvSpPr txBox="1">
            <a:spLocks/>
          </p:cNvSpPr>
          <p:nvPr/>
        </p:nvSpPr>
        <p:spPr>
          <a:xfrm>
            <a:off x="-76200" y="63550"/>
            <a:ext cx="9296400" cy="8382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spc="50" dirty="0">
                <a:ln w="11430"/>
                <a:solidFill>
                  <a:srgbClr val="FF0000"/>
                </a:solidFill>
                <a:effectLst>
                  <a:glow rad="127000">
                    <a:schemeClr val="accent2">
                      <a:lumMod val="20000"/>
                      <a:lumOff val="80000"/>
                    </a:schemeClr>
                  </a:glow>
                  <a:outerShdw blurRad="76200" dist="50800" dir="5400000" algn="tl" rotWithShape="0">
                    <a:srgbClr val="000000">
                      <a:alpha val="65000"/>
                    </a:srgbClr>
                  </a:outerShdw>
                </a:effectLst>
              </a:rPr>
              <a:t>Conflict #1 </a:t>
            </a:r>
            <a:r>
              <a:rPr lang="en-US" sz="3200" spc="50" dirty="0">
                <a:ln w="11430"/>
                <a:solidFill>
                  <a:srgbClr val="FF0000"/>
                </a:solidFill>
                <a:effectLst>
                  <a:outerShdw blurRad="76200" dist="50800" dir="5400000" algn="tl" rotWithShape="0">
                    <a:srgbClr val="000000">
                      <a:alpha val="65000"/>
                    </a:srgbClr>
                  </a:outerShdw>
                </a:effectLst>
              </a:rPr>
              <a:t> S</a:t>
            </a:r>
            <a:r>
              <a:rPr lang="en-US" sz="2400" spc="50" dirty="0">
                <a:ln w="11430"/>
                <a:solidFill>
                  <a:srgbClr val="FF0000"/>
                </a:solidFill>
                <a:effectLst>
                  <a:outerShdw blurRad="76200" dist="50800" dir="5400000" algn="tl" rotWithShape="0">
                    <a:srgbClr val="000000">
                      <a:alpha val="65000"/>
                    </a:srgbClr>
                  </a:outerShdw>
                </a:effectLst>
              </a:rPr>
              <a:t>UN</a:t>
            </a:r>
            <a:r>
              <a:rPr lang="en-US" sz="3200" spc="50" dirty="0">
                <a:ln w="11430"/>
                <a:solidFill>
                  <a:srgbClr val="FF0000"/>
                </a:solidFill>
                <a:effectLst>
                  <a:outerShdw blurRad="76200" dist="50800" dir="5400000" algn="tl" rotWithShape="0">
                    <a:srgbClr val="000000">
                      <a:alpha val="65000"/>
                    </a:srgbClr>
                  </a:outerShdw>
                </a:effectLst>
              </a:rPr>
              <a:t> </a:t>
            </a:r>
            <a:r>
              <a:rPr lang="en-US" sz="4000" spc="50" dirty="0">
                <a:ln w="11430"/>
                <a:solidFill>
                  <a:srgbClr val="FF0000"/>
                </a:solidFill>
                <a:effectLst>
                  <a:outerShdw blurRad="76200" dist="50800" dir="5400000" algn="tl" rotWithShape="0">
                    <a:srgbClr val="000000">
                      <a:alpha val="65000"/>
                    </a:srgbClr>
                  </a:outerShdw>
                </a:effectLst>
              </a:rPr>
              <a:t>Passover</a:t>
            </a:r>
            <a:r>
              <a:rPr lang="en-US" sz="4400" spc="50" dirty="0">
                <a:ln w="11430"/>
                <a:solidFill>
                  <a:srgbClr val="FF0000"/>
                </a:solidFill>
                <a:effectLst>
                  <a:outerShdw blurRad="76200" dist="50800" dir="5400000" algn="tl" rotWithShape="0">
                    <a:srgbClr val="000000">
                      <a:alpha val="65000"/>
                    </a:srgbClr>
                  </a:outerShdw>
                </a:effectLst>
              </a:rPr>
              <a:t> </a:t>
            </a:r>
            <a:r>
              <a:rPr lang="en-US" sz="4000" spc="50" dirty="0">
                <a:ln w="11430"/>
                <a:solidFill>
                  <a:srgbClr val="8C4C64"/>
                </a:solidFill>
                <a:effectLst>
                  <a:outerShdw blurRad="76200" dist="50800" dir="5400000" algn="tl" rotWithShape="0">
                    <a:srgbClr val="000000">
                      <a:alpha val="65000"/>
                    </a:srgbClr>
                  </a:outerShdw>
                </a:effectLst>
              </a:rPr>
              <a:t>&amp;</a:t>
            </a:r>
            <a:r>
              <a:rPr lang="en-US" sz="4400" spc="50" dirty="0">
                <a:ln w="11430"/>
                <a:solidFill>
                  <a:srgbClr val="8C4C64"/>
                </a:solidFill>
                <a:effectLst>
                  <a:outerShdw blurRad="76200" dist="50800" dir="5400000" algn="tl" rotWithShape="0">
                    <a:srgbClr val="000000">
                      <a:alpha val="65000"/>
                    </a:srgbClr>
                  </a:outerShdw>
                </a:effectLst>
              </a:rPr>
              <a:t> </a:t>
            </a:r>
            <a:r>
              <a:rPr lang="en-US" sz="3200" spc="50" dirty="0">
                <a:ln w="11430"/>
                <a:solidFill>
                  <a:srgbClr val="00B050"/>
                </a:solidFill>
                <a:effectLst>
                  <a:outerShdw blurRad="76200" dist="50800" dir="5400000" algn="tl" rotWithShape="0">
                    <a:srgbClr val="000000">
                      <a:alpha val="65000"/>
                    </a:srgbClr>
                  </a:outerShdw>
                </a:effectLst>
              </a:rPr>
              <a:t>T</a:t>
            </a:r>
            <a:r>
              <a:rPr lang="en-US" sz="2400" spc="50" dirty="0">
                <a:ln w="11430"/>
                <a:solidFill>
                  <a:srgbClr val="00B050"/>
                </a:solidFill>
                <a:effectLst>
                  <a:outerShdw blurRad="76200" dist="50800" dir="5400000" algn="tl" rotWithShape="0">
                    <a:srgbClr val="000000">
                      <a:alpha val="65000"/>
                    </a:srgbClr>
                  </a:outerShdw>
                </a:effectLst>
              </a:rPr>
              <a:t>UE </a:t>
            </a:r>
            <a:r>
              <a:rPr lang="en-US" sz="4000" spc="50" dirty="0">
                <a:ln w="11430"/>
                <a:solidFill>
                  <a:srgbClr val="00B050"/>
                </a:solidFill>
                <a:effectLst>
                  <a:outerShdw blurRad="76200" dist="50800" dir="5400000" algn="tl" rotWithShape="0">
                    <a:srgbClr val="000000">
                      <a:alpha val="65000"/>
                    </a:srgbClr>
                  </a:outerShdw>
                </a:effectLst>
              </a:rPr>
              <a:t>Wave Sheaf</a:t>
            </a:r>
            <a:endParaRPr lang="en-US" sz="1100" spc="50" dirty="0">
              <a:ln w="11430"/>
              <a:solidFill>
                <a:srgbClr val="FF0000"/>
              </a:solidFill>
              <a:effectLst>
                <a:outerShdw blurRad="76200" dist="50800" dir="5400000" algn="tl" rotWithShape="0">
                  <a:srgbClr val="000000">
                    <a:alpha val="65000"/>
                  </a:srgbClr>
                </a:outerShdw>
              </a:effectLst>
            </a:endParaRPr>
          </a:p>
        </p:txBody>
      </p:sp>
      <p:sp>
        <p:nvSpPr>
          <p:cNvPr id="39" name="Title 1"/>
          <p:cNvSpPr txBox="1">
            <a:spLocks/>
          </p:cNvSpPr>
          <p:nvPr/>
        </p:nvSpPr>
        <p:spPr>
          <a:xfrm>
            <a:off x="367552" y="3497976"/>
            <a:ext cx="4737848" cy="518214"/>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spc="300" dirty="0">
                <a:ln w="11430"/>
                <a:solidFill>
                  <a:srgbClr val="00B0F0"/>
                </a:solidFill>
                <a:effectLst>
                  <a:glow rad="127000">
                    <a:srgbClr val="FFFF00"/>
                  </a:glow>
                  <a:outerShdw blurRad="76200" dist="50800" dir="5400000" algn="tl" rotWithShape="0">
                    <a:srgbClr val="000000">
                      <a:alpha val="65000"/>
                    </a:srgbClr>
                  </a:outerShdw>
                </a:effectLst>
              </a:rPr>
              <a:t>ON  Covenant  Calendar!</a:t>
            </a:r>
            <a:endParaRPr lang="en-US" sz="1100" spc="300" dirty="0">
              <a:ln w="11430"/>
              <a:solidFill>
                <a:srgbClr val="00B0F0"/>
              </a:solidFill>
              <a:effectLst>
                <a:glow rad="127000">
                  <a:srgbClr val="FFFF00"/>
                </a:glow>
                <a:outerShdw blurRad="76200" dist="50800" dir="5400000" algn="tl" rotWithShape="0">
                  <a:srgbClr val="000000">
                    <a:alpha val="65000"/>
                  </a:srgbClr>
                </a:outerShdw>
              </a:effectLst>
            </a:endParaRPr>
          </a:p>
        </p:txBody>
      </p:sp>
      <p:pic>
        <p:nvPicPr>
          <p:cNvPr id="27" name="Picture 11" descr="C:\Users\Rae\Desktop\Art on Desktop\white man clip art\makr x png.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400120" y="4471065"/>
            <a:ext cx="388089" cy="443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0290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2500"/>
                                        <p:tgtEl>
                                          <p:spTgt spid="22"/>
                                        </p:tgtEl>
                                      </p:cBhvr>
                                    </p:animEffect>
                                  </p:childTnLst>
                                </p:cTn>
                              </p:par>
                            </p:childTnLst>
                          </p:cTn>
                        </p:par>
                        <p:par>
                          <p:cTn id="8" fill="hold">
                            <p:stCondLst>
                              <p:cond delay="2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20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arn(inVertical)">
                                      <p:cBhvr>
                                        <p:cTn id="16" dur="1000"/>
                                        <p:tgtEl>
                                          <p:spTgt spid="24"/>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up)">
                                      <p:cBhvr>
                                        <p:cTn id="20" dur="1500"/>
                                        <p:tgtEl>
                                          <p:spTgt spid="14"/>
                                        </p:tgtEl>
                                      </p:cBhvr>
                                    </p:animEffect>
                                  </p:childTnLst>
                                </p:cTn>
                              </p:par>
                            </p:childTnLst>
                          </p:cTn>
                        </p:par>
                        <p:par>
                          <p:cTn id="21" fill="hold">
                            <p:stCondLst>
                              <p:cond delay="2500"/>
                            </p:stCondLst>
                            <p:childTnLst>
                              <p:par>
                                <p:cTn id="22" presetID="31" presetClass="entr" presetSubtype="0" fill="hold" nodeType="afterEffect">
                                  <p:stCondLst>
                                    <p:cond delay="750"/>
                                  </p:stCondLst>
                                  <p:childTnLst>
                                    <p:set>
                                      <p:cBhvr>
                                        <p:cTn id="23" dur="1" fill="hold">
                                          <p:stCondLst>
                                            <p:cond delay="0"/>
                                          </p:stCondLst>
                                        </p:cTn>
                                        <p:tgtEl>
                                          <p:spTgt spid="30"/>
                                        </p:tgtEl>
                                        <p:attrNameLst>
                                          <p:attrName>style.visibility</p:attrName>
                                        </p:attrNameLst>
                                      </p:cBhvr>
                                      <p:to>
                                        <p:strVal val="visible"/>
                                      </p:to>
                                    </p:set>
                                    <p:anim calcmode="lin" valueType="num">
                                      <p:cBhvr>
                                        <p:cTn id="24" dur="1000" fill="hold"/>
                                        <p:tgtEl>
                                          <p:spTgt spid="30"/>
                                        </p:tgtEl>
                                        <p:attrNameLst>
                                          <p:attrName>ppt_w</p:attrName>
                                        </p:attrNameLst>
                                      </p:cBhvr>
                                      <p:tavLst>
                                        <p:tav tm="0">
                                          <p:val>
                                            <p:fltVal val="0"/>
                                          </p:val>
                                        </p:tav>
                                        <p:tav tm="100000">
                                          <p:val>
                                            <p:strVal val="#ppt_w"/>
                                          </p:val>
                                        </p:tav>
                                      </p:tavLst>
                                    </p:anim>
                                    <p:anim calcmode="lin" valueType="num">
                                      <p:cBhvr>
                                        <p:cTn id="25" dur="1000" fill="hold"/>
                                        <p:tgtEl>
                                          <p:spTgt spid="30"/>
                                        </p:tgtEl>
                                        <p:attrNameLst>
                                          <p:attrName>ppt_h</p:attrName>
                                        </p:attrNameLst>
                                      </p:cBhvr>
                                      <p:tavLst>
                                        <p:tav tm="0">
                                          <p:val>
                                            <p:fltVal val="0"/>
                                          </p:val>
                                        </p:tav>
                                        <p:tav tm="100000">
                                          <p:val>
                                            <p:strVal val="#ppt_h"/>
                                          </p:val>
                                        </p:tav>
                                      </p:tavLst>
                                    </p:anim>
                                    <p:anim calcmode="lin" valueType="num">
                                      <p:cBhvr>
                                        <p:cTn id="26" dur="1000" fill="hold"/>
                                        <p:tgtEl>
                                          <p:spTgt spid="30"/>
                                        </p:tgtEl>
                                        <p:attrNameLst>
                                          <p:attrName>style.rotation</p:attrName>
                                        </p:attrNameLst>
                                      </p:cBhvr>
                                      <p:tavLst>
                                        <p:tav tm="0">
                                          <p:val>
                                            <p:fltVal val="90"/>
                                          </p:val>
                                        </p:tav>
                                        <p:tav tm="100000">
                                          <p:val>
                                            <p:fltVal val="0"/>
                                          </p:val>
                                        </p:tav>
                                      </p:tavLst>
                                    </p:anim>
                                    <p:animEffect transition="in" filter="fade">
                                      <p:cBhvr>
                                        <p:cTn id="27" dur="1000"/>
                                        <p:tgtEl>
                                          <p:spTgt spid="30"/>
                                        </p:tgtEl>
                                      </p:cBhvr>
                                    </p:animEffect>
                                  </p:childTnLst>
                                </p:cTn>
                              </p:par>
                            </p:childTnLst>
                          </p:cTn>
                        </p:par>
                        <p:par>
                          <p:cTn id="28" fill="hold">
                            <p:stCondLst>
                              <p:cond delay="4250"/>
                            </p:stCondLst>
                            <p:childTnLst>
                              <p:par>
                                <p:cTn id="29" presetID="45" presetClass="entr" presetSubtype="0" fill="hold" nodeType="afterEffect">
                                  <p:stCondLst>
                                    <p:cond delay="50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2000"/>
                                        <p:tgtEl>
                                          <p:spTgt spid="30"/>
                                        </p:tgtEl>
                                      </p:cBhvr>
                                    </p:animEffect>
                                    <p:anim calcmode="lin" valueType="num">
                                      <p:cBhvr>
                                        <p:cTn id="32" dur="2000" fill="hold"/>
                                        <p:tgtEl>
                                          <p:spTgt spid="30"/>
                                        </p:tgtEl>
                                        <p:attrNameLst>
                                          <p:attrName>ppt_w</p:attrName>
                                        </p:attrNameLst>
                                      </p:cBhvr>
                                      <p:tavLst>
                                        <p:tav tm="0" fmla="#ppt_w*sin(2.5*pi*$)">
                                          <p:val>
                                            <p:fltVal val="0"/>
                                          </p:val>
                                        </p:tav>
                                        <p:tav tm="100000">
                                          <p:val>
                                            <p:fltVal val="1"/>
                                          </p:val>
                                        </p:tav>
                                      </p:tavLst>
                                    </p:anim>
                                    <p:anim calcmode="lin" valueType="num">
                                      <p:cBhvr>
                                        <p:cTn id="33" dur="2000" fill="hold"/>
                                        <p:tgtEl>
                                          <p:spTgt spid="30"/>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wipe(left)">
                                      <p:cBhvr>
                                        <p:cTn id="38" dur="2000"/>
                                        <p:tgtEl>
                                          <p:spTgt spid="39"/>
                                        </p:tgtEl>
                                      </p:cBhvr>
                                    </p:animEffect>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20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2500"/>
                                        <p:tgtEl>
                                          <p:spTgt spid="33"/>
                                        </p:tgtEl>
                                      </p:cBhvr>
                                    </p:animEffect>
                                  </p:childTnLst>
                                </p:cTn>
                              </p:par>
                            </p:childTnLst>
                          </p:cTn>
                        </p:par>
                        <p:par>
                          <p:cTn id="48" fill="hold">
                            <p:stCondLst>
                              <p:cond delay="2500"/>
                            </p:stCondLst>
                            <p:childTnLst>
                              <p:par>
                                <p:cTn id="49" presetID="6"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circle(in)">
                                      <p:cBhvr>
                                        <p:cTn id="51" dur="2000"/>
                                        <p:tgtEl>
                                          <p:spTgt spid="35"/>
                                        </p:tgtEl>
                                      </p:cBhvr>
                                    </p:animEffect>
                                  </p:childTnLst>
                                </p:cTn>
                              </p:par>
                            </p:childTnLst>
                          </p:cTn>
                        </p:par>
                        <p:par>
                          <p:cTn id="52" fill="hold">
                            <p:stCondLst>
                              <p:cond delay="4500"/>
                            </p:stCondLst>
                            <p:childTnLst>
                              <p:par>
                                <p:cTn id="53" presetID="45" presetClass="entr" presetSubtype="0" fill="hold" nodeType="afterEffect">
                                  <p:stCondLst>
                                    <p:cond delay="50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2000"/>
                                        <p:tgtEl>
                                          <p:spTgt spid="27"/>
                                        </p:tgtEl>
                                      </p:cBhvr>
                                    </p:animEffect>
                                    <p:anim calcmode="lin" valueType="num">
                                      <p:cBhvr>
                                        <p:cTn id="56" dur="2000" fill="hold"/>
                                        <p:tgtEl>
                                          <p:spTgt spid="27"/>
                                        </p:tgtEl>
                                        <p:attrNameLst>
                                          <p:attrName>ppt_w</p:attrName>
                                        </p:attrNameLst>
                                      </p:cBhvr>
                                      <p:tavLst>
                                        <p:tav tm="0" fmla="#ppt_w*sin(2.5*pi*$)">
                                          <p:val>
                                            <p:fltVal val="0"/>
                                          </p:val>
                                        </p:tav>
                                        <p:tav tm="100000">
                                          <p:val>
                                            <p:fltVal val="1"/>
                                          </p:val>
                                        </p:tav>
                                      </p:tavLst>
                                    </p:anim>
                                    <p:anim calcmode="lin" valueType="num">
                                      <p:cBhvr>
                                        <p:cTn id="57" dur="2000" fill="hold"/>
                                        <p:tgtEl>
                                          <p:spTgt spid="27"/>
                                        </p:tgtEl>
                                        <p:attrNameLst>
                                          <p:attrName>ppt_h</p:attrName>
                                        </p:attrNameLst>
                                      </p:cBhvr>
                                      <p:tavLst>
                                        <p:tav tm="0">
                                          <p:val>
                                            <p:strVal val="#ppt_h"/>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up)">
                                      <p:cBhvr>
                                        <p:cTn id="62" dur="1500"/>
                                        <p:tgtEl>
                                          <p:spTgt spid="25"/>
                                        </p:tgtEl>
                                      </p:cBhvr>
                                    </p:animEffect>
                                  </p:childTnLst>
                                </p:cTn>
                              </p:par>
                            </p:childTnLst>
                          </p:cTn>
                        </p:par>
                        <p:par>
                          <p:cTn id="63" fill="hold">
                            <p:stCondLst>
                              <p:cond delay="1500"/>
                            </p:stCondLst>
                            <p:childTnLst>
                              <p:par>
                                <p:cTn id="64" presetID="31" presetClass="entr" presetSubtype="0" fill="hold"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1250" fill="hold"/>
                                        <p:tgtEl>
                                          <p:spTgt spid="34"/>
                                        </p:tgtEl>
                                        <p:attrNameLst>
                                          <p:attrName>ppt_w</p:attrName>
                                        </p:attrNameLst>
                                      </p:cBhvr>
                                      <p:tavLst>
                                        <p:tav tm="0">
                                          <p:val>
                                            <p:fltVal val="0"/>
                                          </p:val>
                                        </p:tav>
                                        <p:tav tm="100000">
                                          <p:val>
                                            <p:strVal val="#ppt_w"/>
                                          </p:val>
                                        </p:tav>
                                      </p:tavLst>
                                    </p:anim>
                                    <p:anim calcmode="lin" valueType="num">
                                      <p:cBhvr>
                                        <p:cTn id="67" dur="1250" fill="hold"/>
                                        <p:tgtEl>
                                          <p:spTgt spid="34"/>
                                        </p:tgtEl>
                                        <p:attrNameLst>
                                          <p:attrName>ppt_h</p:attrName>
                                        </p:attrNameLst>
                                      </p:cBhvr>
                                      <p:tavLst>
                                        <p:tav tm="0">
                                          <p:val>
                                            <p:fltVal val="0"/>
                                          </p:val>
                                        </p:tav>
                                        <p:tav tm="100000">
                                          <p:val>
                                            <p:strVal val="#ppt_h"/>
                                          </p:val>
                                        </p:tav>
                                      </p:tavLst>
                                    </p:anim>
                                    <p:anim calcmode="lin" valueType="num">
                                      <p:cBhvr>
                                        <p:cTn id="68" dur="1250" fill="hold"/>
                                        <p:tgtEl>
                                          <p:spTgt spid="34"/>
                                        </p:tgtEl>
                                        <p:attrNameLst>
                                          <p:attrName>style.rotation</p:attrName>
                                        </p:attrNameLst>
                                      </p:cBhvr>
                                      <p:tavLst>
                                        <p:tav tm="0">
                                          <p:val>
                                            <p:fltVal val="90"/>
                                          </p:val>
                                        </p:tav>
                                        <p:tav tm="100000">
                                          <p:val>
                                            <p:fltVal val="0"/>
                                          </p:val>
                                        </p:tav>
                                      </p:tavLst>
                                    </p:anim>
                                    <p:animEffect transition="in" filter="fade">
                                      <p:cBhvr>
                                        <p:cTn id="69" dur="1250"/>
                                        <p:tgtEl>
                                          <p:spTgt spid="34"/>
                                        </p:tgtEl>
                                      </p:cBhvr>
                                    </p:animEffect>
                                  </p:childTnLst>
                                </p:cTn>
                              </p:par>
                            </p:childTnLst>
                          </p:cTn>
                        </p:par>
                        <p:par>
                          <p:cTn id="70" fill="hold">
                            <p:stCondLst>
                              <p:cond delay="2750"/>
                            </p:stCondLst>
                            <p:childTnLst>
                              <p:par>
                                <p:cTn id="71" presetID="42" presetClass="entr" presetSubtype="0" fill="hold" grpId="0" nodeType="after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fade">
                                      <p:cBhvr>
                                        <p:cTn id="73" dur="1000"/>
                                        <p:tgtEl>
                                          <p:spTgt spid="32"/>
                                        </p:tgtEl>
                                      </p:cBhvr>
                                    </p:animEffect>
                                    <p:anim calcmode="lin" valueType="num">
                                      <p:cBhvr>
                                        <p:cTn id="74" dur="1000" fill="hold"/>
                                        <p:tgtEl>
                                          <p:spTgt spid="32"/>
                                        </p:tgtEl>
                                        <p:attrNameLst>
                                          <p:attrName>ppt_x</p:attrName>
                                        </p:attrNameLst>
                                      </p:cBhvr>
                                      <p:tavLst>
                                        <p:tav tm="0">
                                          <p:val>
                                            <p:strVal val="#ppt_x"/>
                                          </p:val>
                                        </p:tav>
                                        <p:tav tm="100000">
                                          <p:val>
                                            <p:strVal val="#ppt_x"/>
                                          </p:val>
                                        </p:tav>
                                      </p:tavLst>
                                    </p:anim>
                                    <p:anim calcmode="lin" valueType="num">
                                      <p:cBhvr>
                                        <p:cTn id="75"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p:bldP spid="32" grpId="0"/>
      <p:bldP spid="33" grpId="0" animBg="1"/>
      <p:bldP spid="39"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alphaModFix amt="3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315200" y="6404025"/>
            <a:ext cx="1828800" cy="365125"/>
          </a:xfrm>
        </p:spPr>
        <p:txBody>
          <a:bodyPr/>
          <a:lstStyle/>
          <a:p>
            <a:fld id="{5C014052-953B-4273-8F47-BF25327D5B24}" type="slidenum">
              <a:rPr lang="en-US" smtClean="0"/>
              <a:t>36</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857281518"/>
              </p:ext>
            </p:extLst>
          </p:nvPr>
        </p:nvGraphicFramePr>
        <p:xfrm>
          <a:off x="533400" y="4099102"/>
          <a:ext cx="8229599" cy="1143000"/>
        </p:xfrm>
        <a:graphic>
          <a:graphicData uri="http://schemas.openxmlformats.org/drawingml/2006/table">
            <a:tbl>
              <a:tblPr firstRow="1" bandRow="1">
                <a:tableStyleId>{5C22544A-7EE6-4342-B048-85BDC9FD1C3A}</a:tableStyleId>
              </a:tblPr>
              <a:tblGrid>
                <a:gridCol w="1175657">
                  <a:extLst>
                    <a:ext uri="{9D8B030D-6E8A-4147-A177-3AD203B41FA5}">
                      <a16:colId xmlns:a16="http://schemas.microsoft.com/office/drawing/2014/main" xmlns="" val="20000"/>
                    </a:ext>
                  </a:extLst>
                </a:gridCol>
                <a:gridCol w="1175657">
                  <a:extLst>
                    <a:ext uri="{9D8B030D-6E8A-4147-A177-3AD203B41FA5}">
                      <a16:colId xmlns:a16="http://schemas.microsoft.com/office/drawing/2014/main" xmlns="" val="20001"/>
                    </a:ext>
                  </a:extLst>
                </a:gridCol>
                <a:gridCol w="1175657">
                  <a:extLst>
                    <a:ext uri="{9D8B030D-6E8A-4147-A177-3AD203B41FA5}">
                      <a16:colId xmlns:a16="http://schemas.microsoft.com/office/drawing/2014/main" xmlns="" val="20002"/>
                    </a:ext>
                  </a:extLst>
                </a:gridCol>
                <a:gridCol w="1175657">
                  <a:extLst>
                    <a:ext uri="{9D8B030D-6E8A-4147-A177-3AD203B41FA5}">
                      <a16:colId xmlns:a16="http://schemas.microsoft.com/office/drawing/2014/main" xmlns="" val="20003"/>
                    </a:ext>
                  </a:extLst>
                </a:gridCol>
                <a:gridCol w="1175657">
                  <a:extLst>
                    <a:ext uri="{9D8B030D-6E8A-4147-A177-3AD203B41FA5}">
                      <a16:colId xmlns:a16="http://schemas.microsoft.com/office/drawing/2014/main" xmlns="" val="20004"/>
                    </a:ext>
                  </a:extLst>
                </a:gridCol>
                <a:gridCol w="1175657">
                  <a:extLst>
                    <a:ext uri="{9D8B030D-6E8A-4147-A177-3AD203B41FA5}">
                      <a16:colId xmlns:a16="http://schemas.microsoft.com/office/drawing/2014/main" xmlns="" val="20005"/>
                    </a:ext>
                  </a:extLst>
                </a:gridCol>
                <a:gridCol w="1175657">
                  <a:extLst>
                    <a:ext uri="{9D8B030D-6E8A-4147-A177-3AD203B41FA5}">
                      <a16:colId xmlns:a16="http://schemas.microsoft.com/office/drawing/2014/main" xmlns="" val="20006"/>
                    </a:ext>
                  </a:extLst>
                </a:gridCol>
              </a:tblGrid>
              <a:tr h="398239">
                <a:tc>
                  <a:txBody>
                    <a:bodyPr/>
                    <a:lstStyle/>
                    <a:p>
                      <a:pPr algn="ctr"/>
                      <a:r>
                        <a:rPr lang="en-US" sz="1600" dirty="0"/>
                        <a:t>1</a:t>
                      </a:r>
                      <a:r>
                        <a:rPr lang="en-US" sz="1600" baseline="30000" dirty="0"/>
                        <a:t>st</a:t>
                      </a:r>
                      <a:r>
                        <a:rPr lang="en-US" sz="1600" dirty="0"/>
                        <a:t> (Sun)</a:t>
                      </a:r>
                    </a:p>
                  </a:txBody>
                  <a:tcPr>
                    <a:lnB w="38100" cmpd="sng">
                      <a:noFill/>
                    </a:lnB>
                    <a:cell3D prstMaterial="dkEdge">
                      <a:bevel w="77470" h="12700" prst="softRound"/>
                      <a:lightRig rig="flood" dir="t"/>
                    </a:cell3D>
                  </a:tcPr>
                </a:tc>
                <a:tc>
                  <a:txBody>
                    <a:bodyPr/>
                    <a:lstStyle/>
                    <a:p>
                      <a:pPr algn="ctr"/>
                      <a:r>
                        <a:rPr lang="en-US" sz="1600" dirty="0"/>
                        <a:t>2</a:t>
                      </a:r>
                      <a:r>
                        <a:rPr lang="en-US" sz="1600" baseline="30000" dirty="0"/>
                        <a:t>nd</a:t>
                      </a:r>
                      <a:r>
                        <a:rPr lang="en-US" sz="1600" dirty="0"/>
                        <a:t> (Mon)</a:t>
                      </a:r>
                    </a:p>
                  </a:txBody>
                  <a:tcPr>
                    <a:cell3D prstMaterial="dkEdge">
                      <a:bevel w="77470" h="12700" prst="softRound"/>
                      <a:lightRig rig="flood" dir="t"/>
                    </a:cell3D>
                  </a:tcPr>
                </a:tc>
                <a:tc>
                  <a:txBody>
                    <a:bodyPr/>
                    <a:lstStyle/>
                    <a:p>
                      <a:pPr algn="ctr"/>
                      <a:r>
                        <a:rPr lang="en-US" sz="1600" dirty="0"/>
                        <a:t>3</a:t>
                      </a:r>
                      <a:r>
                        <a:rPr lang="en-US" sz="1600" baseline="30000" dirty="0"/>
                        <a:t>rd</a:t>
                      </a:r>
                      <a:r>
                        <a:rPr lang="en-US" sz="1600" dirty="0"/>
                        <a:t> (Tues)</a:t>
                      </a:r>
                    </a:p>
                  </a:txBody>
                  <a:tcPr>
                    <a:cell3D prstMaterial="dkEdge">
                      <a:bevel w="77470" h="12700" prst="softRound"/>
                      <a:lightRig rig="flood" dir="t"/>
                    </a:cell3D>
                  </a:tcPr>
                </a:tc>
                <a:tc>
                  <a:txBody>
                    <a:bodyPr/>
                    <a:lstStyle/>
                    <a:p>
                      <a:pPr algn="ctr"/>
                      <a:r>
                        <a:rPr lang="en-US" sz="1600" dirty="0"/>
                        <a:t>4</a:t>
                      </a:r>
                      <a:r>
                        <a:rPr lang="en-US" sz="1600" baseline="30000" dirty="0"/>
                        <a:t>th</a:t>
                      </a:r>
                      <a:r>
                        <a:rPr lang="en-US" sz="1600" dirty="0"/>
                        <a:t> (Wed)</a:t>
                      </a:r>
                    </a:p>
                  </a:txBody>
                  <a:tcPr>
                    <a:cell3D prstMaterial="dkEdge">
                      <a:bevel w="77470" h="12700" prst="softRound"/>
                      <a:lightRig rig="flood" dir="t"/>
                    </a:cell3D>
                  </a:tcPr>
                </a:tc>
                <a:tc>
                  <a:txBody>
                    <a:bodyPr/>
                    <a:lstStyle/>
                    <a:p>
                      <a:pPr algn="ctr"/>
                      <a:r>
                        <a:rPr lang="en-US" sz="1600" dirty="0"/>
                        <a:t>5</a:t>
                      </a:r>
                      <a:r>
                        <a:rPr lang="en-US" sz="1600" baseline="30000" dirty="0"/>
                        <a:t>th</a:t>
                      </a:r>
                      <a:r>
                        <a:rPr lang="en-US" sz="1600" dirty="0"/>
                        <a:t> (</a:t>
                      </a:r>
                      <a:r>
                        <a:rPr lang="en-US" sz="1600" dirty="0" err="1"/>
                        <a:t>Thur</a:t>
                      </a:r>
                      <a:r>
                        <a:rPr lang="en-US" sz="1600" dirty="0"/>
                        <a:t>)</a:t>
                      </a:r>
                    </a:p>
                  </a:txBody>
                  <a:tcPr>
                    <a:cell3D prstMaterial="dkEdge">
                      <a:bevel w="77470" h="12700" prst="softRound"/>
                      <a:lightRig rig="flood" dir="t"/>
                    </a:cell3D>
                  </a:tcPr>
                </a:tc>
                <a:tc>
                  <a:txBody>
                    <a:bodyPr/>
                    <a:lstStyle/>
                    <a:p>
                      <a:pPr algn="ctr"/>
                      <a:r>
                        <a:rPr lang="en-US" sz="1600" dirty="0"/>
                        <a:t>6</a:t>
                      </a:r>
                      <a:r>
                        <a:rPr lang="en-US" sz="1600" baseline="30000" dirty="0"/>
                        <a:t>th</a:t>
                      </a:r>
                      <a:r>
                        <a:rPr lang="en-US" sz="1600" dirty="0"/>
                        <a:t> (Fri)</a:t>
                      </a:r>
                    </a:p>
                  </a:txBody>
                  <a:tcPr>
                    <a:cell3D prstMaterial="dkEdge">
                      <a:bevel w="77470" h="12700" prst="softRound"/>
                      <a:lightRig rig="flood" dir="t"/>
                    </a:cell3D>
                  </a:tcPr>
                </a:tc>
                <a:tc>
                  <a:txBody>
                    <a:bodyPr/>
                    <a:lstStyle/>
                    <a:p>
                      <a:pPr algn="ctr"/>
                      <a:r>
                        <a:rPr lang="en-US" sz="1600" dirty="0"/>
                        <a:t>7</a:t>
                      </a:r>
                      <a:r>
                        <a:rPr lang="en-US" sz="1600" baseline="30000" dirty="0"/>
                        <a:t>th</a:t>
                      </a:r>
                      <a:r>
                        <a:rPr lang="en-US" sz="1600" dirty="0"/>
                        <a:t> (</a:t>
                      </a:r>
                      <a:r>
                        <a:rPr lang="en-US" sz="1600" dirty="0" err="1"/>
                        <a:t>Sabb</a:t>
                      </a:r>
                      <a:r>
                        <a:rPr lang="en-US" sz="1600" dirty="0"/>
                        <a:t>)</a:t>
                      </a:r>
                    </a:p>
                  </a:txBody>
                  <a:tcPr>
                    <a:cell3D prstMaterial="dkEdge">
                      <a:bevel w="77470" h="12700" prst="softRound"/>
                      <a:lightRig rig="flood" dir="t"/>
                    </a:cell3D>
                  </a:tcPr>
                </a:tc>
                <a:extLst>
                  <a:ext uri="{0D108BD9-81ED-4DB2-BD59-A6C34878D82A}">
                    <a16:rowId xmlns:a16="http://schemas.microsoft.com/office/drawing/2014/main" xmlns="" val="10000"/>
                  </a:ext>
                </a:extLst>
              </a:tr>
              <a:tr h="372380">
                <a:tc>
                  <a:txBody>
                    <a:bodyPr/>
                    <a:lstStyle/>
                    <a:p>
                      <a:pPr algn="ctr"/>
                      <a:r>
                        <a:rPr lang="en-US" sz="1400" dirty="0"/>
                        <a:t>12</a:t>
                      </a:r>
                    </a:p>
                  </a:txBody>
                  <a:tcPr>
                    <a:lnT w="12700" cmpd="sng">
                      <a:noFill/>
                    </a:lnT>
                    <a:lnB w="12700" cmpd="sng">
                      <a:noFill/>
                    </a:lnB>
                    <a:cell3D prstMaterial="dkEdge">
                      <a:bevel w="77470" h="12700" prst="softRound"/>
                      <a:lightRig rig="flood" dir="t"/>
                    </a:cell3D>
                  </a:tcPr>
                </a:tc>
                <a:tc>
                  <a:txBody>
                    <a:bodyPr/>
                    <a:lstStyle/>
                    <a:p>
                      <a:pPr algn="ctr"/>
                      <a:r>
                        <a:rPr lang="en-US" sz="1400" dirty="0"/>
                        <a:t>13</a:t>
                      </a:r>
                    </a:p>
                  </a:txBody>
                  <a:tcPr>
                    <a:cell3D prstMaterial="dkEdge">
                      <a:bevel w="77470" h="12700" prst="softRound"/>
                      <a:lightRig rig="flood" dir="t"/>
                    </a:cell3D>
                  </a:tcPr>
                </a:tc>
                <a:tc>
                  <a:txBody>
                    <a:bodyPr/>
                    <a:lstStyle/>
                    <a:p>
                      <a:pPr algn="ctr"/>
                      <a:r>
                        <a:rPr lang="en-US" sz="1400" b="1" dirty="0">
                          <a:solidFill>
                            <a:schemeClr val="bg1"/>
                          </a:solidFill>
                        </a:rPr>
                        <a:t>14 P/O</a:t>
                      </a:r>
                      <a:endParaRPr lang="en-US" sz="1050" b="1" dirty="0">
                        <a:solidFill>
                          <a:schemeClr val="bg1"/>
                        </a:solidFill>
                      </a:endParaRPr>
                    </a:p>
                  </a:txBody>
                  <a:tcPr>
                    <a:cell3D prstMaterial="dkEdge">
                      <a:bevel w="77470" h="12700" prst="softRound"/>
                      <a:lightRig rig="flood" dir="t"/>
                    </a:cell3D>
                    <a:solidFill>
                      <a:srgbClr val="FF0000"/>
                    </a:solidFill>
                  </a:tcPr>
                </a:tc>
                <a:tc>
                  <a:txBody>
                    <a:bodyPr/>
                    <a:lstStyle/>
                    <a:p>
                      <a:pPr algn="ctr"/>
                      <a:r>
                        <a:rPr lang="en-US" sz="1400" dirty="0"/>
                        <a:t>15 ULB</a:t>
                      </a:r>
                    </a:p>
                  </a:txBody>
                  <a:tcPr>
                    <a:cell3D prstMaterial="dkEdge">
                      <a:bevel w="77470" h="12700" prst="softRound"/>
                      <a:lightRig rig="flood" dir="t"/>
                    </a:cell3D>
                    <a:solidFill>
                      <a:schemeClr val="bg2">
                        <a:lumMod val="9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t>16 </a:t>
                      </a:r>
                      <a:r>
                        <a:rPr lang="en-US" sz="1400" b="0" strike="sngStrike" dirty="0"/>
                        <a:t>W/S</a:t>
                      </a:r>
                      <a:endParaRPr lang="en-US" sz="1400" b="0" dirty="0"/>
                    </a:p>
                  </a:txBody>
                  <a:tcPr>
                    <a:cell3D prstMaterial="dkEdge">
                      <a:bevel w="77470" h="12700" prst="softRound"/>
                      <a:lightRig rig="flood" dir="t"/>
                    </a:cell3D>
                    <a:solidFill>
                      <a:srgbClr val="92D050"/>
                    </a:solidFill>
                  </a:tcPr>
                </a:tc>
                <a:tc>
                  <a:txBody>
                    <a:bodyPr/>
                    <a:lstStyle/>
                    <a:p>
                      <a:pPr algn="ctr"/>
                      <a:r>
                        <a:rPr lang="en-US" sz="1400" dirty="0"/>
                        <a:t>17 ULB</a:t>
                      </a:r>
                    </a:p>
                  </a:txBody>
                  <a:tcPr>
                    <a:cell3D prstMaterial="dkEdge">
                      <a:bevel w="77470" h="12700" prst="softRound"/>
                      <a:lightRig rig="flood" dir="t"/>
                    </a:cell3D>
                    <a:solidFill>
                      <a:schemeClr val="bg2">
                        <a:lumMod val="90000"/>
                      </a:schemeClr>
                    </a:solidFill>
                  </a:tcPr>
                </a:tc>
                <a:tc>
                  <a:txBody>
                    <a:bodyPr/>
                    <a:lstStyle/>
                    <a:p>
                      <a:pPr algn="ctr"/>
                      <a:r>
                        <a:rPr lang="en-US" sz="1800" b="1" dirty="0"/>
                        <a:t>18 </a:t>
                      </a:r>
                      <a:r>
                        <a:rPr lang="en-US" sz="1800" b="1" dirty="0" err="1"/>
                        <a:t>Ress</a:t>
                      </a:r>
                      <a:r>
                        <a:rPr lang="en-US" sz="1800" b="1" dirty="0"/>
                        <a:t>.</a:t>
                      </a:r>
                    </a:p>
                  </a:txBody>
                  <a:tcPr>
                    <a:cell3D prstMaterial="dkEdge">
                      <a:bevel w="77470" h="12700" prst="softRound"/>
                      <a:lightRig rig="flood" dir="t"/>
                    </a:cell3D>
                    <a:solidFill>
                      <a:srgbClr val="66CCFF"/>
                    </a:solidFill>
                  </a:tcPr>
                </a:tc>
                <a:extLst>
                  <a:ext uri="{0D108BD9-81ED-4DB2-BD59-A6C34878D82A}">
                    <a16:rowId xmlns:a16="http://schemas.microsoft.com/office/drawing/2014/main" xmlns="" val="10001"/>
                  </a:ext>
                </a:extLst>
              </a:tr>
              <a:tr h="372381">
                <a:tc>
                  <a:txBody>
                    <a:bodyPr/>
                    <a:lstStyle/>
                    <a:p>
                      <a:pPr algn="ctr"/>
                      <a:r>
                        <a:rPr lang="en-US" sz="1800" b="1" dirty="0"/>
                        <a:t>19</a:t>
                      </a:r>
                      <a:r>
                        <a:rPr lang="en-US" sz="1800" b="1" baseline="0" dirty="0"/>
                        <a:t> W/S</a:t>
                      </a:r>
                      <a:endParaRPr lang="en-US" sz="1800" b="1" dirty="0"/>
                    </a:p>
                  </a:txBody>
                  <a:tcPr>
                    <a:lnT w="12700" cmpd="sng">
                      <a:noFill/>
                    </a:lnT>
                    <a:cell3D prstMaterial="dkEdge">
                      <a:bevel w="77470" h="12700" prst="softRound"/>
                      <a:lightRig rig="flood" dir="t"/>
                    </a:cell3D>
                    <a:solidFill>
                      <a:srgbClr val="00FF00"/>
                    </a:solidFill>
                  </a:tcPr>
                </a:tc>
                <a:tc>
                  <a:txBody>
                    <a:bodyPr/>
                    <a:lstStyle/>
                    <a:p>
                      <a:pPr algn="ctr"/>
                      <a:r>
                        <a:rPr lang="en-US" sz="1400" dirty="0"/>
                        <a:t>20 ULB</a:t>
                      </a:r>
                    </a:p>
                  </a:txBody>
                  <a:tcPr>
                    <a:cell3D prstMaterial="dkEdge">
                      <a:bevel w="77470" h="12700" prst="softRound"/>
                      <a:lightRig rig="flood" dir="t"/>
                    </a:cell3D>
                    <a:solidFill>
                      <a:schemeClr val="bg2">
                        <a:lumMod val="90000"/>
                      </a:schemeClr>
                    </a:solidFill>
                  </a:tcPr>
                </a:tc>
                <a:tc>
                  <a:txBody>
                    <a:bodyPr/>
                    <a:lstStyle/>
                    <a:p>
                      <a:pPr algn="ctr"/>
                      <a:r>
                        <a:rPr lang="en-US" sz="1400" b="0" dirty="0"/>
                        <a:t>21 ULB</a:t>
                      </a:r>
                    </a:p>
                  </a:txBody>
                  <a:tcPr>
                    <a:cell3D prstMaterial="dkEdge">
                      <a:bevel w="77470" h="12700" prst="softRound"/>
                      <a:lightRig rig="flood" dir="t"/>
                    </a:cell3D>
                    <a:solidFill>
                      <a:schemeClr val="bg2">
                        <a:lumMod val="90000"/>
                      </a:schemeClr>
                    </a:solidFill>
                  </a:tcPr>
                </a:tc>
                <a:tc>
                  <a:txBody>
                    <a:bodyPr/>
                    <a:lstStyle/>
                    <a:p>
                      <a:pPr algn="ctr"/>
                      <a:r>
                        <a:rPr lang="en-US" sz="1400" b="0" dirty="0"/>
                        <a:t>22</a:t>
                      </a:r>
                    </a:p>
                  </a:txBody>
                  <a:tcPr>
                    <a:cell3D prstMaterial="dkEdge">
                      <a:bevel w="77470" h="12700" prst="softRound"/>
                      <a:lightRig rig="flood" dir="t"/>
                    </a:cell3D>
                    <a:solidFill>
                      <a:srgbClr val="EFF3F7"/>
                    </a:solidFill>
                  </a:tcPr>
                </a:tc>
                <a:tc>
                  <a:txBody>
                    <a:bodyPr/>
                    <a:lstStyle/>
                    <a:p>
                      <a:pPr algn="ctr"/>
                      <a:r>
                        <a:rPr lang="en-US" sz="1400" dirty="0"/>
                        <a:t>23</a:t>
                      </a:r>
                    </a:p>
                  </a:txBody>
                  <a:tcPr>
                    <a:cell3D prstMaterial="dkEdge">
                      <a:bevel w="77470" h="12700" prst="softRound"/>
                      <a:lightRig rig="flood" dir="t"/>
                    </a:cell3D>
                    <a:solidFill>
                      <a:srgbClr val="EFF3F7"/>
                    </a:solidFill>
                  </a:tcPr>
                </a:tc>
                <a:tc>
                  <a:txBody>
                    <a:bodyPr/>
                    <a:lstStyle/>
                    <a:p>
                      <a:pPr algn="ctr"/>
                      <a:r>
                        <a:rPr lang="en-US" sz="1400" dirty="0"/>
                        <a:t>24</a:t>
                      </a:r>
                    </a:p>
                  </a:txBody>
                  <a:tcPr>
                    <a:cell3D prstMaterial="dkEdge">
                      <a:bevel w="77470" h="12700" prst="softRound"/>
                      <a:lightRig rig="flood" dir="t"/>
                    </a:cell3D>
                  </a:tcPr>
                </a:tc>
                <a:tc>
                  <a:txBody>
                    <a:bodyPr/>
                    <a:lstStyle/>
                    <a:p>
                      <a:pPr algn="ctr"/>
                      <a:r>
                        <a:rPr lang="en-US" sz="1400" b="1" dirty="0"/>
                        <a:t>25</a:t>
                      </a:r>
                    </a:p>
                  </a:txBody>
                  <a:tcPr>
                    <a:cell3D prstMaterial="dkEdge">
                      <a:bevel w="77470" h="12700" prst="softRound"/>
                      <a:lightRig rig="flood" dir="t"/>
                    </a:cell3D>
                    <a:solidFill>
                      <a:srgbClr val="DCE5EE"/>
                    </a:solidFill>
                  </a:tcPr>
                </a:tc>
                <a:extLst>
                  <a:ext uri="{0D108BD9-81ED-4DB2-BD59-A6C34878D82A}">
                    <a16:rowId xmlns:a16="http://schemas.microsoft.com/office/drawing/2014/main" xmlns="" val="10002"/>
                  </a:ext>
                </a:extLst>
              </a:tr>
            </a:tbl>
          </a:graphicData>
        </a:graphic>
      </p:graphicFrame>
      <p:pic>
        <p:nvPicPr>
          <p:cNvPr id="5122" name="Picture 2" descr="C:\Users\Rae\Desktop\reaping_the_harvest-p.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6740" y="5288127"/>
            <a:ext cx="990600" cy="1341273"/>
          </a:xfrm>
          <a:prstGeom prst="rect">
            <a:avLst/>
          </a:prstGeom>
          <a:ln w="76200">
            <a:solidFill>
              <a:srgbClr val="0070C0"/>
            </a:solidFill>
          </a:ln>
          <a:effectLst>
            <a:glow rad="228600">
              <a:schemeClr val="accent1">
                <a:satMod val="175000"/>
                <a:alpha val="40000"/>
              </a:schemeClr>
            </a:glow>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28" name="Content Placeholder 2"/>
          <p:cNvSpPr txBox="1">
            <a:spLocks/>
          </p:cNvSpPr>
          <p:nvPr/>
        </p:nvSpPr>
        <p:spPr>
          <a:xfrm>
            <a:off x="-9144" y="4111752"/>
            <a:ext cx="1004674" cy="762000"/>
          </a:xfrm>
          <a:prstGeom prst="rect">
            <a:avLst/>
          </a:prstGeom>
          <a:noFill/>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Font typeface="Georgia" pitchFamily="18" charset="0"/>
              <a:buNone/>
            </a:pPr>
            <a:r>
              <a:rPr lang="en-US" sz="4000" b="1" spc="50" dirty="0">
                <a:ln w="11430"/>
                <a:solidFill>
                  <a:srgbClr val="7030A0"/>
                </a:solidFill>
                <a:effectLst>
                  <a:outerShdw blurRad="76200" dist="50800" dir="5400000" algn="tl" rotWithShape="0">
                    <a:srgbClr val="000000">
                      <a:alpha val="65000"/>
                    </a:srgbClr>
                  </a:outerShdw>
                </a:effectLst>
              </a:rPr>
              <a:t>#2</a:t>
            </a:r>
          </a:p>
        </p:txBody>
      </p:sp>
      <p:cxnSp>
        <p:nvCxnSpPr>
          <p:cNvPr id="31" name="Straight Arrow Connector 30"/>
          <p:cNvCxnSpPr/>
          <p:nvPr/>
        </p:nvCxnSpPr>
        <p:spPr>
          <a:xfrm>
            <a:off x="228600" y="3724656"/>
            <a:ext cx="8722360" cy="0"/>
          </a:xfrm>
          <a:prstGeom prst="straightConnector1">
            <a:avLst/>
          </a:prstGeom>
          <a:ln w="7620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0800000" scaled="1"/>
              <a:tileRect/>
            </a:gradFill>
            <a:headEnd type="diamond" w="med" len="med"/>
            <a:tailEnd type="diamond" w="med" len="med"/>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621536" y="5513832"/>
            <a:ext cx="6042141" cy="1015663"/>
          </a:xfrm>
          <a:prstGeom prst="rect">
            <a:avLst/>
          </a:prstGeom>
          <a:noFill/>
        </p:spPr>
        <p:txBody>
          <a:bodyPr wrap="square" rtlCol="0">
            <a:spAutoFit/>
            <a:scene3d>
              <a:camera prst="orthographicFront"/>
              <a:lightRig rig="threePt" dir="t"/>
            </a:scene3d>
            <a:sp3d extrusionH="57150">
              <a:bevelT w="38100" h="38100"/>
            </a:sp3d>
          </a:bodyPr>
          <a:lstStyle/>
          <a:p>
            <a:r>
              <a:rPr lang="en-US" sz="2000" b="1" dirty="0">
                <a:solidFill>
                  <a:srgbClr val="7030A0"/>
                </a:solidFill>
              </a:rPr>
              <a:t>In a Tuesday Passover year, the 1</a:t>
            </a:r>
            <a:r>
              <a:rPr lang="en-US" sz="2000" b="1" baseline="30000" dirty="0">
                <a:solidFill>
                  <a:srgbClr val="7030A0"/>
                </a:solidFill>
              </a:rPr>
              <a:t>st</a:t>
            </a:r>
            <a:r>
              <a:rPr lang="en-US" sz="2000" b="1" dirty="0">
                <a:solidFill>
                  <a:srgbClr val="7030A0"/>
                </a:solidFill>
              </a:rPr>
              <a:t> cycle Wave Sheaf      Ascension is also correctly celebrated after the </a:t>
            </a:r>
            <a:br>
              <a:rPr lang="en-US" sz="2000" b="1" dirty="0">
                <a:solidFill>
                  <a:srgbClr val="7030A0"/>
                </a:solidFill>
              </a:rPr>
            </a:br>
            <a:r>
              <a:rPr lang="en-US" sz="1600" b="1" dirty="0">
                <a:solidFill>
                  <a:srgbClr val="7030A0"/>
                </a:solidFill>
              </a:rPr>
              <a:t>[</a:t>
            </a:r>
            <a:r>
              <a:rPr lang="en-US" sz="1600" b="1" dirty="0">
                <a:solidFill>
                  <a:srgbClr val="0070C0"/>
                </a:solidFill>
              </a:rPr>
              <a:t>H7676</a:t>
            </a:r>
            <a:r>
              <a:rPr lang="en-US" sz="1600" b="1" dirty="0">
                <a:solidFill>
                  <a:srgbClr val="7030A0"/>
                </a:solidFill>
              </a:rPr>
              <a:t>] </a:t>
            </a:r>
            <a:r>
              <a:rPr lang="en-US" sz="2000" b="1" dirty="0">
                <a:solidFill>
                  <a:srgbClr val="7030A0"/>
                </a:solidFill>
              </a:rPr>
              <a:t>weekly Sabbath according to Torah statutes.</a:t>
            </a:r>
          </a:p>
        </p:txBody>
      </p:sp>
      <p:sp>
        <p:nvSpPr>
          <p:cNvPr id="35" name="Right Arrow 34"/>
          <p:cNvSpPr/>
          <p:nvPr/>
        </p:nvSpPr>
        <p:spPr>
          <a:xfrm>
            <a:off x="4078224" y="4730496"/>
            <a:ext cx="3617976" cy="289560"/>
          </a:xfrm>
          <a:prstGeom prst="rightArrow">
            <a:avLst>
              <a:gd name="adj1" fmla="val 44000"/>
              <a:gd name="adj2" fmla="val 50000"/>
            </a:avLst>
          </a:prstGeom>
          <a:gradFill flip="none" rotWithShape="1">
            <a:gsLst>
              <a:gs pos="0">
                <a:srgbClr val="03D4A8"/>
              </a:gs>
              <a:gs pos="25000">
                <a:srgbClr val="21D6E0"/>
              </a:gs>
              <a:gs pos="75000">
                <a:srgbClr val="0087E6"/>
              </a:gs>
              <a:gs pos="100000">
                <a:srgbClr val="005CBF"/>
              </a:gs>
            </a:gsLst>
            <a:lin ang="13500000" scaled="0"/>
            <a:tileRect/>
          </a:gradFill>
          <a:ln>
            <a:solidFill>
              <a:srgbClr val="7030A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10" descr="C:\Users\Rae\Desktop\Art on Desktop\white man clip art\mark check png.png"/>
          <p:cNvPicPr>
            <a:picLocks noChangeAspect="1" noChangeArrowheads="1"/>
          </p:cNvPicPr>
          <p:nvPr/>
        </p:nvPicPr>
        <p:blipFill>
          <a:blip r:embed="rId5" cstate="email">
            <a:lum bright="70000" contrast="-70000"/>
            <a:extLst>
              <a:ext uri="{28A0092B-C50C-407E-A947-70E740481C1C}">
                <a14:useLocalDpi xmlns:a14="http://schemas.microsoft.com/office/drawing/2010/main"/>
              </a:ext>
            </a:extLst>
          </a:blip>
          <a:srcRect/>
          <a:stretch>
            <a:fillRect/>
          </a:stretch>
        </p:blipFill>
        <p:spPr bwMode="auto">
          <a:xfrm>
            <a:off x="1331976" y="4978439"/>
            <a:ext cx="603029" cy="559777"/>
          </a:xfrm>
          <a:prstGeom prst="rect">
            <a:avLst/>
          </a:prstGeom>
          <a:noFill/>
          <a:ln>
            <a:noFill/>
          </a:ln>
          <a:effectLst>
            <a:glow rad="2286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40" name="Picture 3"/>
          <p:cNvPicPr>
            <a:picLocks noChangeAspect="1" noChangeArrowheads="1"/>
          </p:cNvPicPr>
          <p:nvPr/>
        </p:nvPicPr>
        <p:blipFill>
          <a:blip r:embed="rId6" cstate="email">
            <a:extLst>
              <a:ext uri="{28A0092B-C50C-407E-A947-70E740481C1C}">
                <a14:useLocalDpi xmlns:a14="http://schemas.microsoft.com/office/drawing/2010/main"/>
              </a:ext>
            </a:extLst>
          </a:blip>
          <a:stretch>
            <a:fillRect/>
          </a:stretch>
        </p:blipFill>
        <p:spPr bwMode="auto">
          <a:xfrm>
            <a:off x="7462932" y="4800600"/>
            <a:ext cx="1376268" cy="1623207"/>
          </a:xfrm>
          <a:prstGeom prst="ellipse">
            <a:avLst/>
          </a:prstGeom>
          <a:ln w="63500" cap="rnd">
            <a:gradFill>
              <a:gsLst>
                <a:gs pos="22000">
                  <a:srgbClr val="4F2270"/>
                </a:gs>
                <a:gs pos="50000">
                  <a:schemeClr val="accent1">
                    <a:tint val="44500"/>
                    <a:satMod val="160000"/>
                  </a:schemeClr>
                </a:gs>
                <a:gs pos="83000">
                  <a:srgbClr val="0070C0"/>
                </a:gs>
              </a:gsLst>
              <a:lin ang="5400000" scaled="0"/>
            </a:gra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a:extLst>
            <a:ext uri="{909E8E84-426E-40DD-AFC4-6F175D3DCCD1}">
              <a14:hiddenFill xmlns:a14="http://schemas.microsoft.com/office/drawing/2010/main">
                <a:solidFill>
                  <a:srgbClr val="FFFFFF"/>
                </a:solidFill>
              </a14:hiddenFill>
            </a:ext>
          </a:extLst>
        </p:spPr>
      </p:pic>
      <p:graphicFrame>
        <p:nvGraphicFramePr>
          <p:cNvPr id="34" name="Table 33"/>
          <p:cNvGraphicFramePr>
            <a:graphicFrameLocks noGrp="1"/>
          </p:cNvGraphicFramePr>
          <p:nvPr>
            <p:extLst>
              <p:ext uri="{D42A27DB-BD31-4B8C-83A1-F6EECF244321}">
                <p14:modId xmlns:p14="http://schemas.microsoft.com/office/powerpoint/2010/main" val="2215978880"/>
              </p:ext>
            </p:extLst>
          </p:nvPr>
        </p:nvGraphicFramePr>
        <p:xfrm>
          <a:off x="549645" y="1096975"/>
          <a:ext cx="8229599" cy="1143000"/>
        </p:xfrm>
        <a:graphic>
          <a:graphicData uri="http://schemas.openxmlformats.org/drawingml/2006/table">
            <a:tbl>
              <a:tblPr firstRow="1" bandRow="1">
                <a:tableStyleId>{5C22544A-7EE6-4342-B048-85BDC9FD1C3A}</a:tableStyleId>
              </a:tblPr>
              <a:tblGrid>
                <a:gridCol w="1175657">
                  <a:extLst>
                    <a:ext uri="{9D8B030D-6E8A-4147-A177-3AD203B41FA5}">
                      <a16:colId xmlns:a16="http://schemas.microsoft.com/office/drawing/2014/main" xmlns="" val="20000"/>
                    </a:ext>
                  </a:extLst>
                </a:gridCol>
                <a:gridCol w="1175657">
                  <a:extLst>
                    <a:ext uri="{9D8B030D-6E8A-4147-A177-3AD203B41FA5}">
                      <a16:colId xmlns:a16="http://schemas.microsoft.com/office/drawing/2014/main" xmlns="" val="20001"/>
                    </a:ext>
                  </a:extLst>
                </a:gridCol>
                <a:gridCol w="1175657">
                  <a:extLst>
                    <a:ext uri="{9D8B030D-6E8A-4147-A177-3AD203B41FA5}">
                      <a16:colId xmlns:a16="http://schemas.microsoft.com/office/drawing/2014/main" xmlns="" val="20002"/>
                    </a:ext>
                  </a:extLst>
                </a:gridCol>
                <a:gridCol w="1175657">
                  <a:extLst>
                    <a:ext uri="{9D8B030D-6E8A-4147-A177-3AD203B41FA5}">
                      <a16:colId xmlns:a16="http://schemas.microsoft.com/office/drawing/2014/main" xmlns="" val="20003"/>
                    </a:ext>
                  </a:extLst>
                </a:gridCol>
                <a:gridCol w="1175657">
                  <a:extLst>
                    <a:ext uri="{9D8B030D-6E8A-4147-A177-3AD203B41FA5}">
                      <a16:colId xmlns:a16="http://schemas.microsoft.com/office/drawing/2014/main" xmlns="" val="20004"/>
                    </a:ext>
                  </a:extLst>
                </a:gridCol>
                <a:gridCol w="1175657">
                  <a:extLst>
                    <a:ext uri="{9D8B030D-6E8A-4147-A177-3AD203B41FA5}">
                      <a16:colId xmlns:a16="http://schemas.microsoft.com/office/drawing/2014/main" xmlns="" val="20005"/>
                    </a:ext>
                  </a:extLst>
                </a:gridCol>
                <a:gridCol w="1175657">
                  <a:extLst>
                    <a:ext uri="{9D8B030D-6E8A-4147-A177-3AD203B41FA5}">
                      <a16:colId xmlns:a16="http://schemas.microsoft.com/office/drawing/2014/main" xmlns="" val="20006"/>
                    </a:ext>
                  </a:extLst>
                </a:gridCol>
              </a:tblGrid>
              <a:tr h="398239">
                <a:tc>
                  <a:txBody>
                    <a:bodyPr/>
                    <a:lstStyle/>
                    <a:p>
                      <a:pPr algn="ctr"/>
                      <a:r>
                        <a:rPr lang="en-US" sz="1600" dirty="0"/>
                        <a:t>1</a:t>
                      </a:r>
                      <a:r>
                        <a:rPr lang="en-US" sz="1600" baseline="30000" dirty="0"/>
                        <a:t>st</a:t>
                      </a:r>
                      <a:r>
                        <a:rPr lang="en-US" sz="1600" dirty="0"/>
                        <a:t> (Sun)</a:t>
                      </a:r>
                    </a:p>
                  </a:txBody>
                  <a:tcPr>
                    <a:lnB w="38100" cmpd="sng">
                      <a:noFill/>
                    </a:lnB>
                    <a:cell3D prstMaterial="dkEdge">
                      <a:bevel w="77470" h="12700" prst="softRound"/>
                      <a:lightRig rig="flood" dir="t"/>
                    </a:cell3D>
                  </a:tcPr>
                </a:tc>
                <a:tc>
                  <a:txBody>
                    <a:bodyPr/>
                    <a:lstStyle/>
                    <a:p>
                      <a:pPr algn="ctr"/>
                      <a:r>
                        <a:rPr lang="en-US" sz="1600" dirty="0"/>
                        <a:t>2</a:t>
                      </a:r>
                      <a:r>
                        <a:rPr lang="en-US" sz="1600" baseline="30000" dirty="0"/>
                        <a:t>nd</a:t>
                      </a:r>
                      <a:r>
                        <a:rPr lang="en-US" sz="1600" dirty="0"/>
                        <a:t> (Mon)</a:t>
                      </a:r>
                    </a:p>
                  </a:txBody>
                  <a:tcPr>
                    <a:cell3D prstMaterial="dkEdge">
                      <a:bevel w="77470" h="12700" prst="softRound"/>
                      <a:lightRig rig="flood" dir="t"/>
                    </a:cell3D>
                  </a:tcPr>
                </a:tc>
                <a:tc>
                  <a:txBody>
                    <a:bodyPr/>
                    <a:lstStyle/>
                    <a:p>
                      <a:pPr algn="ctr"/>
                      <a:r>
                        <a:rPr lang="en-US" sz="1600" dirty="0"/>
                        <a:t>3</a:t>
                      </a:r>
                      <a:r>
                        <a:rPr lang="en-US" sz="1600" baseline="30000" dirty="0"/>
                        <a:t>rd</a:t>
                      </a:r>
                      <a:r>
                        <a:rPr lang="en-US" sz="1600" dirty="0"/>
                        <a:t> (Tues)</a:t>
                      </a:r>
                    </a:p>
                  </a:txBody>
                  <a:tcPr>
                    <a:cell3D prstMaterial="dkEdge">
                      <a:bevel w="77470" h="12700" prst="softRound"/>
                      <a:lightRig rig="flood" dir="t"/>
                    </a:cell3D>
                  </a:tcPr>
                </a:tc>
                <a:tc>
                  <a:txBody>
                    <a:bodyPr/>
                    <a:lstStyle/>
                    <a:p>
                      <a:pPr algn="ctr"/>
                      <a:r>
                        <a:rPr lang="en-US" sz="1600" dirty="0"/>
                        <a:t>4</a:t>
                      </a:r>
                      <a:r>
                        <a:rPr lang="en-US" sz="1600" baseline="30000" dirty="0"/>
                        <a:t>th</a:t>
                      </a:r>
                      <a:r>
                        <a:rPr lang="en-US" sz="1600" dirty="0"/>
                        <a:t> (Wed)</a:t>
                      </a:r>
                    </a:p>
                  </a:txBody>
                  <a:tcPr>
                    <a:cell3D prstMaterial="dkEdge">
                      <a:bevel w="77470" h="12700" prst="softRound"/>
                      <a:lightRig rig="flood" dir="t"/>
                    </a:cell3D>
                  </a:tcPr>
                </a:tc>
                <a:tc>
                  <a:txBody>
                    <a:bodyPr/>
                    <a:lstStyle/>
                    <a:p>
                      <a:pPr algn="ctr"/>
                      <a:r>
                        <a:rPr lang="en-US" sz="1600" dirty="0"/>
                        <a:t>5</a:t>
                      </a:r>
                      <a:r>
                        <a:rPr lang="en-US" sz="1600" baseline="30000" dirty="0"/>
                        <a:t>th</a:t>
                      </a:r>
                      <a:r>
                        <a:rPr lang="en-US" sz="1600" dirty="0"/>
                        <a:t> (</a:t>
                      </a:r>
                      <a:r>
                        <a:rPr lang="en-US" sz="1600" dirty="0" err="1"/>
                        <a:t>Thur</a:t>
                      </a:r>
                      <a:r>
                        <a:rPr lang="en-US" sz="1600" dirty="0"/>
                        <a:t>)</a:t>
                      </a:r>
                    </a:p>
                  </a:txBody>
                  <a:tcPr>
                    <a:cell3D prstMaterial="dkEdge">
                      <a:bevel w="77470" h="12700" prst="softRound"/>
                      <a:lightRig rig="flood" dir="t"/>
                    </a:cell3D>
                  </a:tcPr>
                </a:tc>
                <a:tc>
                  <a:txBody>
                    <a:bodyPr/>
                    <a:lstStyle/>
                    <a:p>
                      <a:pPr algn="ctr"/>
                      <a:r>
                        <a:rPr lang="en-US" sz="1600" dirty="0"/>
                        <a:t>6</a:t>
                      </a:r>
                      <a:r>
                        <a:rPr lang="en-US" sz="1600" baseline="30000" dirty="0"/>
                        <a:t>th</a:t>
                      </a:r>
                      <a:r>
                        <a:rPr lang="en-US" sz="1600" dirty="0"/>
                        <a:t> (Fri)</a:t>
                      </a:r>
                    </a:p>
                  </a:txBody>
                  <a:tcPr>
                    <a:cell3D prstMaterial="dkEdge">
                      <a:bevel w="77470" h="12700" prst="softRound"/>
                      <a:lightRig rig="flood" dir="t"/>
                    </a:cell3D>
                  </a:tcPr>
                </a:tc>
                <a:tc>
                  <a:txBody>
                    <a:bodyPr/>
                    <a:lstStyle/>
                    <a:p>
                      <a:pPr algn="ctr"/>
                      <a:r>
                        <a:rPr lang="en-US" sz="1600" dirty="0"/>
                        <a:t>7</a:t>
                      </a:r>
                      <a:r>
                        <a:rPr lang="en-US" sz="1600" baseline="30000" dirty="0"/>
                        <a:t>th</a:t>
                      </a:r>
                      <a:r>
                        <a:rPr lang="en-US" sz="1600" dirty="0"/>
                        <a:t> (</a:t>
                      </a:r>
                      <a:r>
                        <a:rPr lang="en-US" sz="1600" dirty="0" err="1"/>
                        <a:t>Sabb</a:t>
                      </a:r>
                      <a:r>
                        <a:rPr lang="en-US" sz="1600" dirty="0"/>
                        <a:t>)</a:t>
                      </a:r>
                    </a:p>
                  </a:txBody>
                  <a:tcPr>
                    <a:cell3D prstMaterial="dkEdge">
                      <a:bevel w="77470" h="12700" prst="softRound"/>
                      <a:lightRig rig="flood" dir="t"/>
                    </a:cell3D>
                  </a:tcPr>
                </a:tc>
                <a:extLst>
                  <a:ext uri="{0D108BD9-81ED-4DB2-BD59-A6C34878D82A}">
                    <a16:rowId xmlns:a16="http://schemas.microsoft.com/office/drawing/2014/main" xmlns="" val="10000"/>
                  </a:ext>
                </a:extLst>
              </a:tr>
              <a:tr h="372380">
                <a:tc>
                  <a:txBody>
                    <a:bodyPr/>
                    <a:lstStyle/>
                    <a:p>
                      <a:pPr algn="ctr"/>
                      <a:r>
                        <a:rPr lang="en-US" sz="1400" dirty="0"/>
                        <a:t>12</a:t>
                      </a:r>
                    </a:p>
                  </a:txBody>
                  <a:tcPr>
                    <a:lnT w="12700" cmpd="sng">
                      <a:noFill/>
                    </a:lnT>
                    <a:lnB w="12700" cmpd="sng">
                      <a:noFill/>
                    </a:lnB>
                    <a:cell3D prstMaterial="dkEdge">
                      <a:bevel w="77470" h="12700" prst="softRound"/>
                      <a:lightRig rig="flood" dir="t"/>
                    </a:cell3D>
                  </a:tcPr>
                </a:tc>
                <a:tc>
                  <a:txBody>
                    <a:bodyPr/>
                    <a:lstStyle/>
                    <a:p>
                      <a:pPr algn="ctr"/>
                      <a:r>
                        <a:rPr lang="en-US" sz="1400" dirty="0"/>
                        <a:t>13</a:t>
                      </a:r>
                    </a:p>
                  </a:txBody>
                  <a:tcPr>
                    <a:cell3D prstMaterial="dkEdge">
                      <a:bevel w="77470" h="12700" prst="softRound"/>
                      <a:lightRig rig="flood" dir="t"/>
                    </a:cell3D>
                  </a:tcPr>
                </a:tc>
                <a:tc>
                  <a:txBody>
                    <a:bodyPr/>
                    <a:lstStyle/>
                    <a:p>
                      <a:pPr algn="ctr"/>
                      <a:r>
                        <a:rPr lang="en-US" sz="1400" b="1" dirty="0">
                          <a:solidFill>
                            <a:schemeClr val="bg1"/>
                          </a:solidFill>
                        </a:rPr>
                        <a:t>14 P/O</a:t>
                      </a:r>
                      <a:endParaRPr lang="en-US" sz="1050" b="1" dirty="0">
                        <a:solidFill>
                          <a:schemeClr val="bg1"/>
                        </a:solidFill>
                      </a:endParaRPr>
                    </a:p>
                  </a:txBody>
                  <a:tcPr>
                    <a:cell3D prstMaterial="dkEdge">
                      <a:bevel w="77470" h="12700" prst="softRound"/>
                      <a:lightRig rig="flood" dir="t"/>
                    </a:cell3D>
                    <a:solidFill>
                      <a:srgbClr val="FF0000"/>
                    </a:solidFill>
                  </a:tcPr>
                </a:tc>
                <a:tc>
                  <a:txBody>
                    <a:bodyPr/>
                    <a:lstStyle/>
                    <a:p>
                      <a:pPr algn="ctr"/>
                      <a:r>
                        <a:rPr lang="en-US" sz="1400" dirty="0"/>
                        <a:t>15 ULB</a:t>
                      </a:r>
                    </a:p>
                  </a:txBody>
                  <a:tcPr>
                    <a:cell3D prstMaterial="dkEdge">
                      <a:bevel w="77470" h="12700" prst="softRound"/>
                      <a:lightRig rig="flood" dir="t"/>
                    </a:cell3D>
                    <a:solidFill>
                      <a:schemeClr val="bg2">
                        <a:lumMod val="90000"/>
                      </a:schemeClr>
                    </a:solidFill>
                  </a:tcPr>
                </a:tc>
                <a:tc>
                  <a:txBody>
                    <a:bodyPr/>
                    <a:lstStyle/>
                    <a:p>
                      <a:pPr algn="ctr"/>
                      <a:r>
                        <a:rPr lang="en-US" sz="1800" b="1" dirty="0"/>
                        <a:t>16 W/S?</a:t>
                      </a:r>
                    </a:p>
                  </a:txBody>
                  <a:tcPr>
                    <a:cell3D prstMaterial="dkEdge">
                      <a:bevel w="77470" h="12700" prst="softRound"/>
                      <a:lightRig rig="flood" dir="t"/>
                    </a:cell3D>
                    <a:solidFill>
                      <a:srgbClr val="00FF00"/>
                    </a:solidFill>
                  </a:tcPr>
                </a:tc>
                <a:tc>
                  <a:txBody>
                    <a:bodyPr/>
                    <a:lstStyle/>
                    <a:p>
                      <a:pPr algn="ctr"/>
                      <a:r>
                        <a:rPr lang="en-US" sz="1400" dirty="0"/>
                        <a:t>17 ULB</a:t>
                      </a:r>
                    </a:p>
                  </a:txBody>
                  <a:tcPr>
                    <a:cell3D prstMaterial="dkEdge">
                      <a:bevel w="77470" h="12700" prst="softRound"/>
                      <a:lightRig rig="flood" dir="t"/>
                    </a:cell3D>
                    <a:solidFill>
                      <a:schemeClr val="bg2">
                        <a:lumMod val="90000"/>
                      </a:schemeClr>
                    </a:solidFill>
                  </a:tcPr>
                </a:tc>
                <a:tc>
                  <a:txBody>
                    <a:bodyPr/>
                    <a:lstStyle/>
                    <a:p>
                      <a:pPr algn="ctr"/>
                      <a:r>
                        <a:rPr lang="en-US" sz="1800" b="1" dirty="0"/>
                        <a:t>18 </a:t>
                      </a:r>
                      <a:r>
                        <a:rPr lang="en-US" sz="1800" b="1" dirty="0" err="1"/>
                        <a:t>Ress</a:t>
                      </a:r>
                      <a:r>
                        <a:rPr lang="en-US" sz="1800" b="1" dirty="0"/>
                        <a:t>.</a:t>
                      </a:r>
                    </a:p>
                  </a:txBody>
                  <a:tcPr>
                    <a:cell3D prstMaterial="dkEdge">
                      <a:bevel w="77470" h="12700" prst="softRound"/>
                      <a:lightRig rig="flood" dir="t"/>
                    </a:cell3D>
                    <a:solidFill>
                      <a:srgbClr val="66CCFF"/>
                    </a:solidFill>
                  </a:tcPr>
                </a:tc>
                <a:extLst>
                  <a:ext uri="{0D108BD9-81ED-4DB2-BD59-A6C34878D82A}">
                    <a16:rowId xmlns:a16="http://schemas.microsoft.com/office/drawing/2014/main" xmlns="" val="10001"/>
                  </a:ext>
                </a:extLst>
              </a:tr>
              <a:tr h="372381">
                <a:tc>
                  <a:txBody>
                    <a:bodyPr/>
                    <a:lstStyle/>
                    <a:p>
                      <a:pPr algn="ctr"/>
                      <a:r>
                        <a:rPr lang="en-US" sz="1400" dirty="0"/>
                        <a:t>19</a:t>
                      </a:r>
                      <a:r>
                        <a:rPr lang="en-US" sz="1400" baseline="0" dirty="0"/>
                        <a:t> ULB</a:t>
                      </a:r>
                      <a:endParaRPr lang="en-US" sz="1400" dirty="0"/>
                    </a:p>
                  </a:txBody>
                  <a:tcPr>
                    <a:lnT w="12700" cmpd="sng">
                      <a:noFill/>
                    </a:lnT>
                    <a:cell3D prstMaterial="dkEdge">
                      <a:bevel w="77470" h="12700" prst="softRound"/>
                      <a:lightRig rig="flood" dir="t"/>
                    </a:cell3D>
                    <a:solidFill>
                      <a:schemeClr val="bg2">
                        <a:lumMod val="90000"/>
                      </a:schemeClr>
                    </a:solidFill>
                  </a:tcPr>
                </a:tc>
                <a:tc>
                  <a:txBody>
                    <a:bodyPr/>
                    <a:lstStyle/>
                    <a:p>
                      <a:pPr algn="ctr"/>
                      <a:r>
                        <a:rPr lang="en-US" sz="1400" dirty="0"/>
                        <a:t>20 ULB</a:t>
                      </a:r>
                    </a:p>
                  </a:txBody>
                  <a:tcPr>
                    <a:cell3D prstMaterial="dkEdge">
                      <a:bevel w="77470" h="12700" prst="softRound"/>
                      <a:lightRig rig="flood" dir="t"/>
                    </a:cell3D>
                    <a:solidFill>
                      <a:schemeClr val="bg2">
                        <a:lumMod val="90000"/>
                      </a:schemeClr>
                    </a:solidFill>
                  </a:tcPr>
                </a:tc>
                <a:tc>
                  <a:txBody>
                    <a:bodyPr/>
                    <a:lstStyle/>
                    <a:p>
                      <a:pPr algn="ctr"/>
                      <a:r>
                        <a:rPr lang="en-US" sz="1400" b="0" dirty="0"/>
                        <a:t>21 ULB</a:t>
                      </a:r>
                    </a:p>
                  </a:txBody>
                  <a:tcPr>
                    <a:cell3D prstMaterial="dkEdge">
                      <a:bevel w="77470" h="12700" prst="softRound"/>
                      <a:lightRig rig="flood" dir="t"/>
                    </a:cell3D>
                    <a:solidFill>
                      <a:schemeClr val="bg2">
                        <a:lumMod val="90000"/>
                      </a:schemeClr>
                    </a:solidFill>
                  </a:tcPr>
                </a:tc>
                <a:tc>
                  <a:txBody>
                    <a:bodyPr/>
                    <a:lstStyle/>
                    <a:p>
                      <a:pPr algn="ctr"/>
                      <a:r>
                        <a:rPr lang="en-US" sz="1400" b="0" dirty="0"/>
                        <a:t>22</a:t>
                      </a:r>
                    </a:p>
                  </a:txBody>
                  <a:tcPr>
                    <a:cell3D prstMaterial="dkEdge">
                      <a:bevel w="77470" h="12700" prst="softRound"/>
                      <a:lightRig rig="flood" dir="t"/>
                    </a:cell3D>
                    <a:solidFill>
                      <a:srgbClr val="EFF3F7"/>
                    </a:solidFill>
                  </a:tcPr>
                </a:tc>
                <a:tc>
                  <a:txBody>
                    <a:bodyPr/>
                    <a:lstStyle/>
                    <a:p>
                      <a:pPr algn="ctr"/>
                      <a:r>
                        <a:rPr lang="en-US" sz="1400" dirty="0"/>
                        <a:t>23</a:t>
                      </a:r>
                    </a:p>
                  </a:txBody>
                  <a:tcPr>
                    <a:cell3D prstMaterial="dkEdge">
                      <a:bevel w="77470" h="12700" prst="softRound"/>
                      <a:lightRig rig="flood" dir="t"/>
                    </a:cell3D>
                    <a:solidFill>
                      <a:srgbClr val="EFF3F7"/>
                    </a:solidFill>
                  </a:tcPr>
                </a:tc>
                <a:tc>
                  <a:txBody>
                    <a:bodyPr/>
                    <a:lstStyle/>
                    <a:p>
                      <a:pPr algn="ctr"/>
                      <a:r>
                        <a:rPr lang="en-US" sz="1400" dirty="0"/>
                        <a:t>24</a:t>
                      </a:r>
                    </a:p>
                  </a:txBody>
                  <a:tcPr>
                    <a:cell3D prstMaterial="dkEdge">
                      <a:bevel w="77470" h="12700" prst="softRound"/>
                      <a:lightRig rig="flood" dir="t"/>
                    </a:cell3D>
                  </a:tcPr>
                </a:tc>
                <a:tc>
                  <a:txBody>
                    <a:bodyPr/>
                    <a:lstStyle/>
                    <a:p>
                      <a:pPr algn="ctr"/>
                      <a:r>
                        <a:rPr lang="en-US" sz="1400" b="1" dirty="0"/>
                        <a:t>25</a:t>
                      </a:r>
                    </a:p>
                  </a:txBody>
                  <a:tcPr>
                    <a:cell3D prstMaterial="dkEdge">
                      <a:bevel w="77470" h="12700" prst="softRound"/>
                      <a:lightRig rig="flood" dir="t"/>
                    </a:cell3D>
                    <a:solidFill>
                      <a:srgbClr val="DCE5EE"/>
                    </a:solidFill>
                  </a:tcPr>
                </a:tc>
                <a:extLst>
                  <a:ext uri="{0D108BD9-81ED-4DB2-BD59-A6C34878D82A}">
                    <a16:rowId xmlns:a16="http://schemas.microsoft.com/office/drawing/2014/main" xmlns="" val="10002"/>
                  </a:ext>
                </a:extLst>
              </a:tr>
            </a:tbl>
          </a:graphicData>
        </a:graphic>
      </p:graphicFrame>
      <p:sp>
        <p:nvSpPr>
          <p:cNvPr id="37" name="TextBox 36"/>
          <p:cNvSpPr txBox="1"/>
          <p:nvPr/>
        </p:nvSpPr>
        <p:spPr>
          <a:xfrm>
            <a:off x="563880" y="2239975"/>
            <a:ext cx="5038344" cy="1323439"/>
          </a:xfrm>
          <a:prstGeom prst="rect">
            <a:avLst/>
          </a:prstGeom>
          <a:noFill/>
        </p:spPr>
        <p:txBody>
          <a:bodyPr wrap="square" rtlCol="0">
            <a:spAutoFit/>
            <a:scene3d>
              <a:camera prst="orthographicFront"/>
              <a:lightRig rig="threePt" dir="t"/>
            </a:scene3d>
            <a:sp3d extrusionH="57150">
              <a:bevelT w="38100" h="38100"/>
            </a:sp3d>
          </a:bodyPr>
          <a:lstStyle/>
          <a:p>
            <a:r>
              <a:rPr lang="en-US" sz="2000" b="1" dirty="0">
                <a:solidFill>
                  <a:srgbClr val="006600"/>
                </a:solidFill>
              </a:rPr>
              <a:t>Abib 16 Wave Sheaf Ascension </a:t>
            </a:r>
            <a:r>
              <a:rPr lang="en-US" sz="2000" b="1" dirty="0">
                <a:solidFill>
                  <a:srgbClr val="C00000"/>
                </a:solidFill>
              </a:rPr>
              <a:t>is again       celebrated before the Resurrection.   </a:t>
            </a:r>
            <a:br>
              <a:rPr lang="en-US" sz="2000" b="1" dirty="0">
                <a:solidFill>
                  <a:srgbClr val="C00000"/>
                </a:solidFill>
              </a:rPr>
            </a:br>
            <a:r>
              <a:rPr lang="en-US" sz="2000" b="1" dirty="0">
                <a:solidFill>
                  <a:srgbClr val="C00000"/>
                </a:solidFill>
              </a:rPr>
              <a:t>Abib 16 FAILS to prophesy the “day” </a:t>
            </a:r>
            <a:br>
              <a:rPr lang="en-US" sz="2000" b="1" dirty="0">
                <a:solidFill>
                  <a:srgbClr val="C00000"/>
                </a:solidFill>
              </a:rPr>
            </a:br>
            <a:r>
              <a:rPr lang="en-US" sz="2000" b="1" dirty="0">
                <a:solidFill>
                  <a:srgbClr val="C00000"/>
                </a:solidFill>
              </a:rPr>
              <a:t>of </a:t>
            </a:r>
            <a:r>
              <a:rPr lang="en-US" sz="2000" b="1" dirty="0">
                <a:solidFill>
                  <a:srgbClr val="0066FF"/>
                </a:solidFill>
              </a:rPr>
              <a:t>Yahusha’s</a:t>
            </a:r>
            <a:r>
              <a:rPr lang="en-US" sz="2000" b="1" dirty="0">
                <a:solidFill>
                  <a:srgbClr val="C00000"/>
                </a:solidFill>
              </a:rPr>
              <a:t> actual Wave Sheaf Offering!</a:t>
            </a:r>
          </a:p>
        </p:txBody>
      </p:sp>
      <p:pic>
        <p:nvPicPr>
          <p:cNvPr id="41" name="Picture 2" descr="C:\Users\Rae\Desktop\reaping_the_harvest-p.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50245" y="1996440"/>
            <a:ext cx="990600" cy="1341273"/>
          </a:xfrm>
          <a:prstGeom prst="rect">
            <a:avLst/>
          </a:prstGeom>
          <a:ln w="76200">
            <a:solidFill>
              <a:srgbClr val="0070C0"/>
            </a:solidFill>
          </a:ln>
          <a:effectLst>
            <a:glow rad="228600">
              <a:schemeClr val="accent1">
                <a:satMod val="175000"/>
                <a:alpha val="40000"/>
              </a:schemeClr>
            </a:glow>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pic>
        <p:nvPicPr>
          <p:cNvPr id="42" name="Picture 3"/>
          <p:cNvPicPr>
            <a:picLocks noChangeAspect="1" noChangeArrowheads="1"/>
          </p:cNvPicPr>
          <p:nvPr/>
        </p:nvPicPr>
        <p:blipFill>
          <a:blip r:embed="rId7" cstate="email">
            <a:extLst>
              <a:ext uri="{28A0092B-C50C-407E-A947-70E740481C1C}">
                <a14:useLocalDpi xmlns:a14="http://schemas.microsoft.com/office/drawing/2010/main"/>
              </a:ext>
            </a:extLst>
          </a:blip>
          <a:stretch>
            <a:fillRect/>
          </a:stretch>
        </p:blipFill>
        <p:spPr bwMode="auto">
          <a:xfrm>
            <a:off x="7331414" y="1936906"/>
            <a:ext cx="1418807" cy="1034894"/>
          </a:xfrm>
          <a:prstGeom prst="rect">
            <a:avLst/>
          </a:prstGeom>
          <a:ln w="76200">
            <a:solidFill>
              <a:schemeClr val="accent2">
                <a:lumMod val="75000"/>
              </a:schemeClr>
            </a:solidFill>
          </a:ln>
          <a:effectLst>
            <a:glow rad="228600">
              <a:schemeClr val="accent6">
                <a:satMod val="175000"/>
                <a:alpha val="40000"/>
              </a:schemeClr>
            </a:glow>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44" name="Right Arrow 43"/>
          <p:cNvSpPr/>
          <p:nvPr/>
        </p:nvSpPr>
        <p:spPr>
          <a:xfrm>
            <a:off x="4041648" y="1713129"/>
            <a:ext cx="3657600" cy="304800"/>
          </a:xfrm>
          <a:prstGeom prst="rightArrow">
            <a:avLst/>
          </a:prstGeom>
          <a:gradFill flip="none" rotWithShape="1">
            <a:gsLst>
              <a:gs pos="0">
                <a:srgbClr val="FFF200"/>
              </a:gs>
              <a:gs pos="45000">
                <a:srgbClr val="FF7A00"/>
              </a:gs>
              <a:gs pos="70000">
                <a:srgbClr val="FF0300"/>
              </a:gs>
              <a:gs pos="100000">
                <a:srgbClr val="4D0808"/>
              </a:gs>
            </a:gsLst>
            <a:lin ang="13500000" scaled="1"/>
            <a:tileRect/>
          </a:gradFill>
          <a:ln>
            <a:solidFill>
              <a:srgbClr val="7030A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ontent Placeholder 2"/>
          <p:cNvSpPr txBox="1">
            <a:spLocks/>
          </p:cNvSpPr>
          <p:nvPr/>
        </p:nvSpPr>
        <p:spPr>
          <a:xfrm>
            <a:off x="7101" y="1103529"/>
            <a:ext cx="1004674" cy="762000"/>
          </a:xfrm>
          <a:prstGeom prst="rect">
            <a:avLst/>
          </a:prstGeom>
          <a:noFill/>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Font typeface="Georgia" pitchFamily="18" charset="0"/>
              <a:buNone/>
            </a:pPr>
            <a:r>
              <a:rPr lang="en-US" sz="4000" b="1" spc="50" dirty="0">
                <a:ln w="11430"/>
                <a:solidFill>
                  <a:srgbClr val="FF0000"/>
                </a:solidFill>
                <a:effectLst>
                  <a:outerShdw blurRad="76200" dist="50800" dir="5400000" algn="tl" rotWithShape="0">
                    <a:srgbClr val="000000">
                      <a:alpha val="65000"/>
                    </a:srgbClr>
                  </a:outerShdw>
                </a:effectLst>
              </a:rPr>
              <a:t>#2</a:t>
            </a:r>
          </a:p>
        </p:txBody>
      </p:sp>
      <p:sp>
        <p:nvSpPr>
          <p:cNvPr id="46" name="Title 1"/>
          <p:cNvSpPr txBox="1">
            <a:spLocks/>
          </p:cNvSpPr>
          <p:nvPr/>
        </p:nvSpPr>
        <p:spPr>
          <a:xfrm>
            <a:off x="-76200" y="63550"/>
            <a:ext cx="9296400" cy="8382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spc="50" dirty="0">
                <a:ln w="11430"/>
                <a:solidFill>
                  <a:srgbClr val="FF0000"/>
                </a:solidFill>
                <a:effectLst>
                  <a:glow rad="127000">
                    <a:schemeClr val="accent2">
                      <a:lumMod val="20000"/>
                      <a:lumOff val="80000"/>
                    </a:schemeClr>
                  </a:glow>
                  <a:outerShdw blurRad="76200" dist="50800" dir="5400000" algn="tl" rotWithShape="0">
                    <a:srgbClr val="000000">
                      <a:alpha val="65000"/>
                    </a:srgbClr>
                  </a:outerShdw>
                </a:effectLst>
              </a:rPr>
              <a:t>Conflict #2 </a:t>
            </a:r>
            <a:r>
              <a:rPr lang="en-US" sz="3200" spc="50" dirty="0">
                <a:ln w="11430"/>
                <a:solidFill>
                  <a:srgbClr val="FF0000"/>
                </a:solidFill>
                <a:effectLst>
                  <a:outerShdw blurRad="76200" dist="50800" dir="5400000" algn="tl" rotWithShape="0">
                    <a:srgbClr val="000000">
                      <a:alpha val="65000"/>
                    </a:srgbClr>
                  </a:outerShdw>
                </a:effectLst>
              </a:rPr>
              <a:t> T</a:t>
            </a:r>
            <a:r>
              <a:rPr lang="en-US" sz="2400" spc="50" dirty="0">
                <a:ln w="11430"/>
                <a:solidFill>
                  <a:srgbClr val="FF0000"/>
                </a:solidFill>
                <a:effectLst>
                  <a:outerShdw blurRad="76200" dist="50800" dir="5400000" algn="tl" rotWithShape="0">
                    <a:srgbClr val="000000">
                      <a:alpha val="65000"/>
                    </a:srgbClr>
                  </a:outerShdw>
                </a:effectLst>
              </a:rPr>
              <a:t>UE</a:t>
            </a:r>
            <a:r>
              <a:rPr lang="en-US" sz="3200" spc="50" dirty="0">
                <a:ln w="11430"/>
                <a:solidFill>
                  <a:srgbClr val="FF0000"/>
                </a:solidFill>
                <a:effectLst>
                  <a:outerShdw blurRad="76200" dist="50800" dir="5400000" algn="tl" rotWithShape="0">
                    <a:srgbClr val="000000">
                      <a:alpha val="65000"/>
                    </a:srgbClr>
                  </a:outerShdw>
                </a:effectLst>
              </a:rPr>
              <a:t> </a:t>
            </a:r>
            <a:r>
              <a:rPr lang="en-US" sz="4000" spc="50" dirty="0">
                <a:ln w="11430"/>
                <a:solidFill>
                  <a:srgbClr val="FF0000"/>
                </a:solidFill>
                <a:effectLst>
                  <a:outerShdw blurRad="76200" dist="50800" dir="5400000" algn="tl" rotWithShape="0">
                    <a:srgbClr val="000000">
                      <a:alpha val="65000"/>
                    </a:srgbClr>
                  </a:outerShdw>
                </a:effectLst>
              </a:rPr>
              <a:t>Passover</a:t>
            </a:r>
            <a:r>
              <a:rPr lang="en-US" sz="4400" spc="50" dirty="0">
                <a:ln w="11430"/>
                <a:solidFill>
                  <a:srgbClr val="FF0000"/>
                </a:solidFill>
                <a:effectLst>
                  <a:outerShdw blurRad="76200" dist="50800" dir="5400000" algn="tl" rotWithShape="0">
                    <a:srgbClr val="000000">
                      <a:alpha val="65000"/>
                    </a:srgbClr>
                  </a:outerShdw>
                </a:effectLst>
              </a:rPr>
              <a:t> </a:t>
            </a:r>
            <a:r>
              <a:rPr lang="en-US" sz="4000" spc="50" dirty="0">
                <a:ln w="11430"/>
                <a:solidFill>
                  <a:srgbClr val="8C4C64"/>
                </a:solidFill>
                <a:effectLst>
                  <a:outerShdw blurRad="76200" dist="50800" dir="5400000" algn="tl" rotWithShape="0">
                    <a:srgbClr val="000000">
                      <a:alpha val="65000"/>
                    </a:srgbClr>
                  </a:outerShdw>
                </a:effectLst>
              </a:rPr>
              <a:t>&amp;</a:t>
            </a:r>
            <a:r>
              <a:rPr lang="en-US" sz="4400" spc="50" dirty="0">
                <a:ln w="11430"/>
                <a:solidFill>
                  <a:srgbClr val="8C4C64"/>
                </a:solidFill>
                <a:effectLst>
                  <a:outerShdw blurRad="76200" dist="50800" dir="5400000" algn="tl" rotWithShape="0">
                    <a:srgbClr val="000000">
                      <a:alpha val="65000"/>
                    </a:srgbClr>
                  </a:outerShdw>
                </a:effectLst>
              </a:rPr>
              <a:t> </a:t>
            </a:r>
            <a:r>
              <a:rPr lang="en-US" sz="3200" spc="50" dirty="0">
                <a:ln w="11430"/>
                <a:solidFill>
                  <a:srgbClr val="00B050"/>
                </a:solidFill>
                <a:effectLst>
                  <a:outerShdw blurRad="76200" dist="50800" dir="5400000" algn="tl" rotWithShape="0">
                    <a:srgbClr val="000000">
                      <a:alpha val="65000"/>
                    </a:srgbClr>
                  </a:outerShdw>
                </a:effectLst>
              </a:rPr>
              <a:t>T</a:t>
            </a:r>
            <a:r>
              <a:rPr lang="en-US" sz="2400" spc="50" dirty="0">
                <a:ln w="11430"/>
                <a:solidFill>
                  <a:srgbClr val="00B050"/>
                </a:solidFill>
                <a:effectLst>
                  <a:outerShdw blurRad="76200" dist="50800" dir="5400000" algn="tl" rotWithShape="0">
                    <a:srgbClr val="000000">
                      <a:alpha val="65000"/>
                    </a:srgbClr>
                  </a:outerShdw>
                </a:effectLst>
              </a:rPr>
              <a:t>HUR </a:t>
            </a:r>
            <a:r>
              <a:rPr lang="en-US" sz="4000" spc="50" dirty="0">
                <a:ln w="11430"/>
                <a:solidFill>
                  <a:srgbClr val="00B050"/>
                </a:solidFill>
                <a:effectLst>
                  <a:outerShdw blurRad="76200" dist="50800" dir="5400000" algn="tl" rotWithShape="0">
                    <a:srgbClr val="000000">
                      <a:alpha val="65000"/>
                    </a:srgbClr>
                  </a:outerShdw>
                </a:effectLst>
              </a:rPr>
              <a:t>Wave Sheaf</a:t>
            </a:r>
            <a:endParaRPr lang="en-US" sz="1200" spc="50" dirty="0">
              <a:ln w="11430"/>
              <a:solidFill>
                <a:srgbClr val="FF0000"/>
              </a:solidFill>
              <a:effectLst>
                <a:outerShdw blurRad="76200" dist="50800" dir="5400000" algn="tl" rotWithShape="0">
                  <a:srgbClr val="000000">
                    <a:alpha val="65000"/>
                  </a:srgbClr>
                </a:outerShdw>
              </a:effectLst>
            </a:endParaRPr>
          </a:p>
        </p:txBody>
      </p:sp>
      <p:sp>
        <p:nvSpPr>
          <p:cNvPr id="48" name="Title 1"/>
          <p:cNvSpPr txBox="1">
            <a:spLocks/>
          </p:cNvSpPr>
          <p:nvPr/>
        </p:nvSpPr>
        <p:spPr>
          <a:xfrm>
            <a:off x="4297680" y="3456378"/>
            <a:ext cx="4800600" cy="518214"/>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spc="300" dirty="0">
                <a:ln w="11430"/>
                <a:solidFill>
                  <a:srgbClr val="00B0F0"/>
                </a:solidFill>
                <a:effectLst>
                  <a:glow rad="127000">
                    <a:srgbClr val="FFFF00"/>
                  </a:glow>
                  <a:outerShdw blurRad="76200" dist="50800" dir="5400000" algn="tl" rotWithShape="0">
                    <a:srgbClr val="000000">
                      <a:alpha val="65000"/>
                    </a:srgbClr>
                  </a:outerShdw>
                </a:effectLst>
              </a:rPr>
              <a:t>ON  Covenant  Calendar!</a:t>
            </a:r>
            <a:endParaRPr lang="en-US" sz="1100" spc="300" dirty="0">
              <a:ln w="11430"/>
              <a:solidFill>
                <a:srgbClr val="00B0F0"/>
              </a:solidFill>
              <a:effectLst>
                <a:glow rad="127000">
                  <a:srgbClr val="FFFF00"/>
                </a:glow>
                <a:outerShdw blurRad="76200" dist="50800" dir="5400000" algn="tl" rotWithShape="0">
                  <a:srgbClr val="000000">
                    <a:alpha val="65000"/>
                  </a:srgbClr>
                </a:outerShdw>
              </a:effectLst>
            </a:endParaRPr>
          </a:p>
        </p:txBody>
      </p:sp>
      <p:pic>
        <p:nvPicPr>
          <p:cNvPr id="49" name="Picture 11" descr="C:\Users\Rae\Desktop\Art on Desktop\white man clip art\makr x png.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739163" y="4487755"/>
            <a:ext cx="388089" cy="44353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1" descr="C:\Users\Rae\Desktop\Art on Desktop\white man clip art\makr x png.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091959" y="1484529"/>
            <a:ext cx="388089" cy="443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57553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2000"/>
                                        <p:tgtEl>
                                          <p:spTgt spid="44"/>
                                        </p:tgtEl>
                                      </p:cBhvr>
                                    </p:animEffect>
                                  </p:childTnLst>
                                </p:cTn>
                              </p:par>
                            </p:childTnLst>
                          </p:cTn>
                        </p:par>
                        <p:par>
                          <p:cTn id="8" fill="hold">
                            <p:stCondLst>
                              <p:cond delay="2000"/>
                            </p:stCondLst>
                            <p:childTnLst>
                              <p:par>
                                <p:cTn id="9" presetID="22" presetClass="entr" presetSubtype="1"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wipe(up)">
                                      <p:cBhvr>
                                        <p:cTn id="11" dur="1500"/>
                                        <p:tgtEl>
                                          <p:spTgt spid="4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barn(inVertical)">
                                      <p:cBhvr>
                                        <p:cTn id="16" dur="1000"/>
                                        <p:tgtEl>
                                          <p:spTgt spid="37"/>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2000"/>
                                        <p:tgtEl>
                                          <p:spTgt spid="41"/>
                                        </p:tgtEl>
                                      </p:cBhvr>
                                    </p:animEffect>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1000" fill="hold"/>
                                        <p:tgtEl>
                                          <p:spTgt spid="23"/>
                                        </p:tgtEl>
                                        <p:attrNameLst>
                                          <p:attrName>ppt_w</p:attrName>
                                        </p:attrNameLst>
                                      </p:cBhvr>
                                      <p:tavLst>
                                        <p:tav tm="0">
                                          <p:val>
                                            <p:fltVal val="0"/>
                                          </p:val>
                                        </p:tav>
                                        <p:tav tm="100000">
                                          <p:val>
                                            <p:strVal val="#ppt_w"/>
                                          </p:val>
                                        </p:tav>
                                      </p:tavLst>
                                    </p:anim>
                                    <p:anim calcmode="lin" valueType="num">
                                      <p:cBhvr>
                                        <p:cTn id="25" dur="1000" fill="hold"/>
                                        <p:tgtEl>
                                          <p:spTgt spid="23"/>
                                        </p:tgtEl>
                                        <p:attrNameLst>
                                          <p:attrName>ppt_h</p:attrName>
                                        </p:attrNameLst>
                                      </p:cBhvr>
                                      <p:tavLst>
                                        <p:tav tm="0">
                                          <p:val>
                                            <p:fltVal val="0"/>
                                          </p:val>
                                        </p:tav>
                                        <p:tav tm="100000">
                                          <p:val>
                                            <p:strVal val="#ppt_h"/>
                                          </p:val>
                                        </p:tav>
                                      </p:tavLst>
                                    </p:anim>
                                    <p:anim calcmode="lin" valueType="num">
                                      <p:cBhvr>
                                        <p:cTn id="26" dur="1000" fill="hold"/>
                                        <p:tgtEl>
                                          <p:spTgt spid="23"/>
                                        </p:tgtEl>
                                        <p:attrNameLst>
                                          <p:attrName>style.rotation</p:attrName>
                                        </p:attrNameLst>
                                      </p:cBhvr>
                                      <p:tavLst>
                                        <p:tav tm="0">
                                          <p:val>
                                            <p:fltVal val="90"/>
                                          </p:val>
                                        </p:tav>
                                        <p:tav tm="100000">
                                          <p:val>
                                            <p:fltVal val="0"/>
                                          </p:val>
                                        </p:tav>
                                      </p:tavLst>
                                    </p:anim>
                                    <p:animEffect transition="in" filter="fade">
                                      <p:cBhvr>
                                        <p:cTn id="27" dur="1000"/>
                                        <p:tgtEl>
                                          <p:spTgt spid="23"/>
                                        </p:tgtEl>
                                      </p:cBhvr>
                                    </p:animEffect>
                                  </p:childTnLst>
                                </p:cTn>
                              </p:par>
                            </p:childTnLst>
                          </p:cTn>
                        </p:par>
                        <p:par>
                          <p:cTn id="28" fill="hold">
                            <p:stCondLst>
                              <p:cond delay="4000"/>
                            </p:stCondLst>
                            <p:childTnLst>
                              <p:par>
                                <p:cTn id="29" presetID="45" presetClass="entr" presetSubtype="0" fill="hold" nodeType="afterEffect">
                                  <p:stCondLst>
                                    <p:cond delay="50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2000"/>
                                        <p:tgtEl>
                                          <p:spTgt spid="23"/>
                                        </p:tgtEl>
                                      </p:cBhvr>
                                    </p:animEffect>
                                    <p:anim calcmode="lin" valueType="num">
                                      <p:cBhvr>
                                        <p:cTn id="32" dur="2000" fill="hold"/>
                                        <p:tgtEl>
                                          <p:spTgt spid="23"/>
                                        </p:tgtEl>
                                        <p:attrNameLst>
                                          <p:attrName>ppt_w</p:attrName>
                                        </p:attrNameLst>
                                      </p:cBhvr>
                                      <p:tavLst>
                                        <p:tav tm="0" fmla="#ppt_w*sin(2.5*pi*$)">
                                          <p:val>
                                            <p:fltVal val="0"/>
                                          </p:val>
                                        </p:tav>
                                        <p:tav tm="100000">
                                          <p:val>
                                            <p:fltVal val="1"/>
                                          </p:val>
                                        </p:tav>
                                      </p:tavLst>
                                    </p:anim>
                                    <p:anim calcmode="lin" valueType="num">
                                      <p:cBhvr>
                                        <p:cTn id="33" dur="20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wipe(left)">
                                      <p:cBhvr>
                                        <p:cTn id="38" dur="2000"/>
                                        <p:tgtEl>
                                          <p:spTgt spid="48"/>
                                        </p:tgtEl>
                                      </p:cBhvr>
                                    </p:animEffect>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20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wipe(left)">
                                      <p:cBhvr>
                                        <p:cTn id="47" dur="2000"/>
                                        <p:tgtEl>
                                          <p:spTgt spid="35"/>
                                        </p:tgtEl>
                                      </p:cBhvr>
                                    </p:animEffect>
                                  </p:childTnLst>
                                </p:cTn>
                              </p:par>
                            </p:childTnLst>
                          </p:cTn>
                        </p:par>
                        <p:par>
                          <p:cTn id="48" fill="hold">
                            <p:stCondLst>
                              <p:cond delay="2000"/>
                            </p:stCondLst>
                            <p:childTnLst>
                              <p:par>
                                <p:cTn id="49" presetID="22" presetClass="entr" presetSubtype="1" fill="hold" nodeType="after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wipe(up)">
                                      <p:cBhvr>
                                        <p:cTn id="51" dur="1500"/>
                                        <p:tgtEl>
                                          <p:spTgt spid="40"/>
                                        </p:tgtEl>
                                      </p:cBhvr>
                                    </p:animEffect>
                                  </p:childTnLst>
                                </p:cTn>
                              </p:par>
                            </p:childTnLst>
                          </p:cTn>
                        </p:par>
                        <p:par>
                          <p:cTn id="52" fill="hold">
                            <p:stCondLst>
                              <p:cond delay="3500"/>
                            </p:stCondLst>
                            <p:childTnLst>
                              <p:par>
                                <p:cTn id="53" presetID="22" presetClass="entr" presetSubtype="1" fill="hold" nodeType="afterEffect">
                                  <p:stCondLst>
                                    <p:cond delay="0"/>
                                  </p:stCondLst>
                                  <p:childTnLst>
                                    <p:set>
                                      <p:cBhvr>
                                        <p:cTn id="54" dur="1" fill="hold">
                                          <p:stCondLst>
                                            <p:cond delay="0"/>
                                          </p:stCondLst>
                                        </p:cTn>
                                        <p:tgtEl>
                                          <p:spTgt spid="5122"/>
                                        </p:tgtEl>
                                        <p:attrNameLst>
                                          <p:attrName>style.visibility</p:attrName>
                                        </p:attrNameLst>
                                      </p:cBhvr>
                                      <p:to>
                                        <p:strVal val="visible"/>
                                      </p:to>
                                    </p:set>
                                    <p:animEffect transition="in" filter="wipe(up)">
                                      <p:cBhvr>
                                        <p:cTn id="55" dur="1500"/>
                                        <p:tgtEl>
                                          <p:spTgt spid="5122"/>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barn(inVertical)">
                                      <p:cBhvr>
                                        <p:cTn id="60" dur="1000"/>
                                        <p:tgtEl>
                                          <p:spTgt spid="33"/>
                                        </p:tgtEl>
                                      </p:cBhvr>
                                    </p:animEffect>
                                  </p:childTnLst>
                                </p:cTn>
                              </p:par>
                            </p:childTnLst>
                          </p:cTn>
                        </p:par>
                        <p:par>
                          <p:cTn id="61" fill="hold">
                            <p:stCondLst>
                              <p:cond delay="1000"/>
                            </p:stCondLst>
                            <p:childTnLst>
                              <p:par>
                                <p:cTn id="62" presetID="31" presetClass="entr" presetSubtype="0" fill="hold"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1000" fill="hold"/>
                                        <p:tgtEl>
                                          <p:spTgt spid="36"/>
                                        </p:tgtEl>
                                        <p:attrNameLst>
                                          <p:attrName>ppt_w</p:attrName>
                                        </p:attrNameLst>
                                      </p:cBhvr>
                                      <p:tavLst>
                                        <p:tav tm="0">
                                          <p:val>
                                            <p:fltVal val="0"/>
                                          </p:val>
                                        </p:tav>
                                        <p:tav tm="100000">
                                          <p:val>
                                            <p:strVal val="#ppt_w"/>
                                          </p:val>
                                        </p:tav>
                                      </p:tavLst>
                                    </p:anim>
                                    <p:anim calcmode="lin" valueType="num">
                                      <p:cBhvr>
                                        <p:cTn id="65" dur="1000" fill="hold"/>
                                        <p:tgtEl>
                                          <p:spTgt spid="36"/>
                                        </p:tgtEl>
                                        <p:attrNameLst>
                                          <p:attrName>ppt_h</p:attrName>
                                        </p:attrNameLst>
                                      </p:cBhvr>
                                      <p:tavLst>
                                        <p:tav tm="0">
                                          <p:val>
                                            <p:fltVal val="0"/>
                                          </p:val>
                                        </p:tav>
                                        <p:tav tm="100000">
                                          <p:val>
                                            <p:strVal val="#ppt_h"/>
                                          </p:val>
                                        </p:tav>
                                      </p:tavLst>
                                    </p:anim>
                                    <p:anim calcmode="lin" valueType="num">
                                      <p:cBhvr>
                                        <p:cTn id="66" dur="1000" fill="hold"/>
                                        <p:tgtEl>
                                          <p:spTgt spid="36"/>
                                        </p:tgtEl>
                                        <p:attrNameLst>
                                          <p:attrName>style.rotation</p:attrName>
                                        </p:attrNameLst>
                                      </p:cBhvr>
                                      <p:tavLst>
                                        <p:tav tm="0">
                                          <p:val>
                                            <p:fltVal val="90"/>
                                          </p:val>
                                        </p:tav>
                                        <p:tav tm="100000">
                                          <p:val>
                                            <p:fltVal val="0"/>
                                          </p:val>
                                        </p:tav>
                                      </p:tavLst>
                                    </p:anim>
                                    <p:animEffect transition="in" filter="fade">
                                      <p:cBhvr>
                                        <p:cTn id="67" dur="1000"/>
                                        <p:tgtEl>
                                          <p:spTgt spid="36"/>
                                        </p:tgtEl>
                                      </p:cBhvr>
                                    </p:animEffect>
                                  </p:childTnLst>
                                </p:cTn>
                              </p:par>
                            </p:childTnLst>
                          </p:cTn>
                        </p:par>
                        <p:par>
                          <p:cTn id="68" fill="hold">
                            <p:stCondLst>
                              <p:cond delay="2000"/>
                            </p:stCondLst>
                            <p:childTnLst>
                              <p:par>
                                <p:cTn id="69" presetID="4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2000"/>
                                        <p:tgtEl>
                                          <p:spTgt spid="49"/>
                                        </p:tgtEl>
                                      </p:cBhvr>
                                    </p:animEffect>
                                    <p:anim calcmode="lin" valueType="num">
                                      <p:cBhvr>
                                        <p:cTn id="72" dur="2000" fill="hold"/>
                                        <p:tgtEl>
                                          <p:spTgt spid="49"/>
                                        </p:tgtEl>
                                        <p:attrNameLst>
                                          <p:attrName>ppt_w</p:attrName>
                                        </p:attrNameLst>
                                      </p:cBhvr>
                                      <p:tavLst>
                                        <p:tav tm="0" fmla="#ppt_w*sin(2.5*pi*$)">
                                          <p:val>
                                            <p:fltVal val="0"/>
                                          </p:val>
                                        </p:tav>
                                        <p:tav tm="100000">
                                          <p:val>
                                            <p:fltVal val="1"/>
                                          </p:val>
                                        </p:tav>
                                      </p:tavLst>
                                    </p:anim>
                                    <p:anim calcmode="lin" valueType="num">
                                      <p:cBhvr>
                                        <p:cTn id="73" dur="2000" fill="hold"/>
                                        <p:tgtEl>
                                          <p:spTgt spid="4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5" grpId="0" animBg="1"/>
      <p:bldP spid="37" grpId="0"/>
      <p:bldP spid="44" grpId="0" animBg="1"/>
      <p:bldP spid="4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315200" y="6404025"/>
            <a:ext cx="1828800" cy="365125"/>
          </a:xfrm>
        </p:spPr>
        <p:txBody>
          <a:bodyPr/>
          <a:lstStyle/>
          <a:p>
            <a:fld id="{5C014052-953B-4273-8F47-BF25327D5B24}" type="slidenum">
              <a:rPr lang="en-US" smtClean="0"/>
              <a:t>37</a:t>
            </a:fld>
            <a:endParaRPr lang="en-US"/>
          </a:p>
        </p:txBody>
      </p:sp>
      <p:graphicFrame>
        <p:nvGraphicFramePr>
          <p:cNvPr id="13" name="Table 12"/>
          <p:cNvGraphicFramePr>
            <a:graphicFrameLocks noGrp="1"/>
          </p:cNvGraphicFramePr>
          <p:nvPr>
            <p:extLst>
              <p:ext uri="{D42A27DB-BD31-4B8C-83A1-F6EECF244321}">
                <p14:modId xmlns:p14="http://schemas.microsoft.com/office/powerpoint/2010/main" val="2608050883"/>
              </p:ext>
            </p:extLst>
          </p:nvPr>
        </p:nvGraphicFramePr>
        <p:xfrm>
          <a:off x="438404" y="762000"/>
          <a:ext cx="8229599" cy="1166859"/>
        </p:xfrm>
        <a:graphic>
          <a:graphicData uri="http://schemas.openxmlformats.org/drawingml/2006/table">
            <a:tbl>
              <a:tblPr firstRow="1" bandRow="1">
                <a:tableStyleId>{5C22544A-7EE6-4342-B048-85BDC9FD1C3A}</a:tableStyleId>
              </a:tblPr>
              <a:tblGrid>
                <a:gridCol w="1175657">
                  <a:extLst>
                    <a:ext uri="{9D8B030D-6E8A-4147-A177-3AD203B41FA5}">
                      <a16:colId xmlns:a16="http://schemas.microsoft.com/office/drawing/2014/main" xmlns="" val="20000"/>
                    </a:ext>
                  </a:extLst>
                </a:gridCol>
                <a:gridCol w="1175657">
                  <a:extLst>
                    <a:ext uri="{9D8B030D-6E8A-4147-A177-3AD203B41FA5}">
                      <a16:colId xmlns:a16="http://schemas.microsoft.com/office/drawing/2014/main" xmlns="" val="20001"/>
                    </a:ext>
                  </a:extLst>
                </a:gridCol>
                <a:gridCol w="1175657">
                  <a:extLst>
                    <a:ext uri="{9D8B030D-6E8A-4147-A177-3AD203B41FA5}">
                      <a16:colId xmlns:a16="http://schemas.microsoft.com/office/drawing/2014/main" xmlns="" val="20002"/>
                    </a:ext>
                  </a:extLst>
                </a:gridCol>
                <a:gridCol w="1175657">
                  <a:extLst>
                    <a:ext uri="{9D8B030D-6E8A-4147-A177-3AD203B41FA5}">
                      <a16:colId xmlns:a16="http://schemas.microsoft.com/office/drawing/2014/main" xmlns="" val="20003"/>
                    </a:ext>
                  </a:extLst>
                </a:gridCol>
                <a:gridCol w="1175657">
                  <a:extLst>
                    <a:ext uri="{9D8B030D-6E8A-4147-A177-3AD203B41FA5}">
                      <a16:colId xmlns:a16="http://schemas.microsoft.com/office/drawing/2014/main" xmlns="" val="20004"/>
                    </a:ext>
                  </a:extLst>
                </a:gridCol>
                <a:gridCol w="1175657">
                  <a:extLst>
                    <a:ext uri="{9D8B030D-6E8A-4147-A177-3AD203B41FA5}">
                      <a16:colId xmlns:a16="http://schemas.microsoft.com/office/drawing/2014/main" xmlns="" val="20005"/>
                    </a:ext>
                  </a:extLst>
                </a:gridCol>
                <a:gridCol w="1175657">
                  <a:extLst>
                    <a:ext uri="{9D8B030D-6E8A-4147-A177-3AD203B41FA5}">
                      <a16:colId xmlns:a16="http://schemas.microsoft.com/office/drawing/2014/main" xmlns="" val="20006"/>
                    </a:ext>
                  </a:extLst>
                </a:gridCol>
              </a:tblGrid>
              <a:tr h="398239">
                <a:tc>
                  <a:txBody>
                    <a:bodyPr/>
                    <a:lstStyle/>
                    <a:p>
                      <a:pPr algn="ctr"/>
                      <a:r>
                        <a:rPr lang="en-US" sz="1600" dirty="0"/>
                        <a:t>1</a:t>
                      </a:r>
                      <a:r>
                        <a:rPr lang="en-US" sz="1600" baseline="30000" dirty="0"/>
                        <a:t>st</a:t>
                      </a:r>
                      <a:r>
                        <a:rPr lang="en-US" sz="1600" dirty="0"/>
                        <a:t> (Sun)</a:t>
                      </a:r>
                    </a:p>
                  </a:txBody>
                  <a:tcPr>
                    <a:lnB w="38100" cmpd="sng">
                      <a:noFill/>
                    </a:lnB>
                    <a:cell3D prstMaterial="dkEdge">
                      <a:bevel w="77470" h="12700" prst="softRound"/>
                      <a:lightRig rig="flood" dir="t"/>
                    </a:cell3D>
                  </a:tcPr>
                </a:tc>
                <a:tc>
                  <a:txBody>
                    <a:bodyPr/>
                    <a:lstStyle/>
                    <a:p>
                      <a:pPr algn="ctr"/>
                      <a:r>
                        <a:rPr lang="en-US" sz="1600" dirty="0"/>
                        <a:t>2</a:t>
                      </a:r>
                      <a:r>
                        <a:rPr lang="en-US" sz="1600" baseline="30000" dirty="0"/>
                        <a:t>nd</a:t>
                      </a:r>
                      <a:r>
                        <a:rPr lang="en-US" sz="1600" dirty="0"/>
                        <a:t> (Mon)</a:t>
                      </a:r>
                    </a:p>
                  </a:txBody>
                  <a:tcPr>
                    <a:cell3D prstMaterial="dkEdge">
                      <a:bevel w="77470" h="12700" prst="softRound"/>
                      <a:lightRig rig="flood" dir="t"/>
                    </a:cell3D>
                  </a:tcPr>
                </a:tc>
                <a:tc>
                  <a:txBody>
                    <a:bodyPr/>
                    <a:lstStyle/>
                    <a:p>
                      <a:pPr algn="ctr"/>
                      <a:r>
                        <a:rPr lang="en-US" sz="1600" dirty="0"/>
                        <a:t>3</a:t>
                      </a:r>
                      <a:r>
                        <a:rPr lang="en-US" sz="1600" baseline="30000" dirty="0"/>
                        <a:t>rd</a:t>
                      </a:r>
                      <a:r>
                        <a:rPr lang="en-US" sz="1600" dirty="0"/>
                        <a:t> (Tues)</a:t>
                      </a:r>
                    </a:p>
                  </a:txBody>
                  <a:tcPr>
                    <a:cell3D prstMaterial="dkEdge">
                      <a:bevel w="77470" h="12700" prst="softRound"/>
                      <a:lightRig rig="flood" dir="t"/>
                    </a:cell3D>
                  </a:tcPr>
                </a:tc>
                <a:tc>
                  <a:txBody>
                    <a:bodyPr/>
                    <a:lstStyle/>
                    <a:p>
                      <a:pPr algn="ctr"/>
                      <a:r>
                        <a:rPr lang="en-US" sz="1600" dirty="0"/>
                        <a:t>4</a:t>
                      </a:r>
                      <a:r>
                        <a:rPr lang="en-US" sz="1600" baseline="30000" dirty="0"/>
                        <a:t>th</a:t>
                      </a:r>
                      <a:r>
                        <a:rPr lang="en-US" sz="1600" dirty="0"/>
                        <a:t> (Wed)</a:t>
                      </a:r>
                    </a:p>
                  </a:txBody>
                  <a:tcPr>
                    <a:cell3D prstMaterial="dkEdge">
                      <a:bevel w="77470" h="12700" prst="softRound"/>
                      <a:lightRig rig="flood" dir="t"/>
                    </a:cell3D>
                  </a:tcPr>
                </a:tc>
                <a:tc>
                  <a:txBody>
                    <a:bodyPr/>
                    <a:lstStyle/>
                    <a:p>
                      <a:pPr algn="ctr"/>
                      <a:r>
                        <a:rPr lang="en-US" sz="1600" dirty="0"/>
                        <a:t>5</a:t>
                      </a:r>
                      <a:r>
                        <a:rPr lang="en-US" sz="1600" baseline="30000" dirty="0"/>
                        <a:t>th</a:t>
                      </a:r>
                      <a:r>
                        <a:rPr lang="en-US" sz="1600" dirty="0"/>
                        <a:t> (</a:t>
                      </a:r>
                      <a:r>
                        <a:rPr lang="en-US" sz="1600" dirty="0" err="1"/>
                        <a:t>Thur</a:t>
                      </a:r>
                      <a:r>
                        <a:rPr lang="en-US" sz="1600" dirty="0"/>
                        <a:t>)</a:t>
                      </a:r>
                    </a:p>
                  </a:txBody>
                  <a:tcPr>
                    <a:cell3D prstMaterial="dkEdge">
                      <a:bevel w="77470" h="12700" prst="softRound"/>
                      <a:lightRig rig="flood" dir="t"/>
                    </a:cell3D>
                    <a:solidFill>
                      <a:srgbClr val="94B6D2"/>
                    </a:solidFill>
                  </a:tcPr>
                </a:tc>
                <a:tc>
                  <a:txBody>
                    <a:bodyPr/>
                    <a:lstStyle/>
                    <a:p>
                      <a:pPr algn="ctr"/>
                      <a:r>
                        <a:rPr lang="en-US" sz="1600" dirty="0"/>
                        <a:t>6</a:t>
                      </a:r>
                      <a:r>
                        <a:rPr lang="en-US" sz="1600" baseline="30000" dirty="0"/>
                        <a:t>th</a:t>
                      </a:r>
                      <a:r>
                        <a:rPr lang="en-US" sz="1600" dirty="0"/>
                        <a:t> (Fri)</a:t>
                      </a:r>
                    </a:p>
                  </a:txBody>
                  <a:tcPr>
                    <a:cell3D prstMaterial="dkEdge">
                      <a:bevel w="77470" h="12700" prst="softRound"/>
                      <a:lightRig rig="flood" dir="t"/>
                    </a:cell3D>
                    <a:solidFill>
                      <a:srgbClr val="94B6D2"/>
                    </a:solidFill>
                  </a:tcPr>
                </a:tc>
                <a:tc>
                  <a:txBody>
                    <a:bodyPr/>
                    <a:lstStyle/>
                    <a:p>
                      <a:pPr algn="ctr"/>
                      <a:r>
                        <a:rPr lang="en-US" sz="1600" dirty="0"/>
                        <a:t>7</a:t>
                      </a:r>
                      <a:r>
                        <a:rPr lang="en-US" sz="1600" baseline="30000" dirty="0"/>
                        <a:t>th</a:t>
                      </a:r>
                      <a:r>
                        <a:rPr lang="en-US" sz="1600" dirty="0"/>
                        <a:t> (</a:t>
                      </a:r>
                      <a:r>
                        <a:rPr lang="en-US" sz="1600" dirty="0" err="1"/>
                        <a:t>Sabb</a:t>
                      </a:r>
                      <a:r>
                        <a:rPr lang="en-US" sz="1600" dirty="0"/>
                        <a:t>)</a:t>
                      </a:r>
                    </a:p>
                  </a:txBody>
                  <a:tcPr>
                    <a:cell3D prstMaterial="dkEdge">
                      <a:bevel w="77470" h="12700" prst="softRound"/>
                      <a:lightRig rig="flood" dir="t"/>
                    </a:cell3D>
                  </a:tcPr>
                </a:tc>
                <a:extLst>
                  <a:ext uri="{0D108BD9-81ED-4DB2-BD59-A6C34878D82A}">
                    <a16:rowId xmlns:a16="http://schemas.microsoft.com/office/drawing/2014/main" xmlns="" val="10000"/>
                  </a:ext>
                </a:extLst>
              </a:tr>
              <a:tr h="372380">
                <a:tc>
                  <a:txBody>
                    <a:bodyPr/>
                    <a:lstStyle/>
                    <a:p>
                      <a:pPr algn="ctr"/>
                      <a:r>
                        <a:rPr lang="en-US" sz="1400" dirty="0"/>
                        <a:t>9</a:t>
                      </a:r>
                    </a:p>
                  </a:txBody>
                  <a:tcPr>
                    <a:lnT w="12700" cmpd="sng">
                      <a:noFill/>
                    </a:lnT>
                    <a:lnB w="12700" cmpd="sng">
                      <a:noFill/>
                    </a:lnB>
                    <a:cell3D prstMaterial="dkEdge">
                      <a:bevel w="77470" h="12700" prst="softRound"/>
                      <a:lightRig rig="flood" dir="t"/>
                    </a:cell3D>
                  </a:tcPr>
                </a:tc>
                <a:tc>
                  <a:txBody>
                    <a:bodyPr/>
                    <a:lstStyle/>
                    <a:p>
                      <a:pPr algn="ctr"/>
                      <a:r>
                        <a:rPr lang="en-US" sz="1400" dirty="0"/>
                        <a:t>10</a:t>
                      </a:r>
                    </a:p>
                  </a:txBody>
                  <a:tcPr>
                    <a:cell3D prstMaterial="dkEdge">
                      <a:bevel w="77470" h="12700" prst="softRound"/>
                      <a:lightRig rig="flood" dir="t"/>
                    </a:cell3D>
                  </a:tcPr>
                </a:tc>
                <a:tc>
                  <a:txBody>
                    <a:bodyPr/>
                    <a:lstStyle/>
                    <a:p>
                      <a:pPr algn="ctr"/>
                      <a:r>
                        <a:rPr lang="en-US" sz="1400" dirty="0"/>
                        <a:t>11</a:t>
                      </a:r>
                    </a:p>
                  </a:txBody>
                  <a:tcPr>
                    <a:cell3D prstMaterial="dkEdge">
                      <a:bevel w="77470" h="12700" prst="softRound"/>
                      <a:lightRig rig="flood" dir="t"/>
                    </a:cell3D>
                    <a:solidFill>
                      <a:srgbClr val="DCE5EE"/>
                    </a:solidFill>
                  </a:tcPr>
                </a:tc>
                <a:tc>
                  <a:txBody>
                    <a:bodyPr/>
                    <a:lstStyle/>
                    <a:p>
                      <a:pPr algn="ctr"/>
                      <a:r>
                        <a:rPr lang="en-US" sz="1400" dirty="0"/>
                        <a:t>12</a:t>
                      </a:r>
                    </a:p>
                  </a:txBody>
                  <a:tcPr>
                    <a:cell3D prstMaterial="dkEdge">
                      <a:bevel w="77470" h="12700" prst="softRound"/>
                      <a:lightRig rig="flood" dir="t"/>
                    </a:cell3D>
                    <a:solidFill>
                      <a:srgbClr val="DCE5EE"/>
                    </a:solidFill>
                  </a:tcPr>
                </a:tc>
                <a:tc>
                  <a:txBody>
                    <a:bodyPr/>
                    <a:lstStyle/>
                    <a:p>
                      <a:pPr algn="ctr"/>
                      <a:r>
                        <a:rPr lang="en-US" sz="1400" dirty="0"/>
                        <a:t>13</a:t>
                      </a:r>
                    </a:p>
                  </a:txBody>
                  <a:tcPr>
                    <a:cell3D prstMaterial="dkEdge">
                      <a:bevel w="77470" h="12700" prst="softRound"/>
                      <a:lightRig rig="flood" dir="t"/>
                    </a:cell3D>
                    <a:solidFill>
                      <a:srgbClr val="DCE5EE"/>
                    </a:solidFill>
                  </a:tcPr>
                </a:tc>
                <a:tc>
                  <a:txBody>
                    <a:bodyPr/>
                    <a:lstStyle/>
                    <a:p>
                      <a:pPr algn="ctr"/>
                      <a:r>
                        <a:rPr lang="en-US" sz="1800" b="1" dirty="0">
                          <a:solidFill>
                            <a:schemeClr val="bg1"/>
                          </a:solidFill>
                        </a:rPr>
                        <a:t>14 P/O</a:t>
                      </a:r>
                      <a:endParaRPr lang="en-US" sz="1200" b="1" dirty="0">
                        <a:solidFill>
                          <a:schemeClr val="bg1"/>
                        </a:solidFill>
                      </a:endParaRPr>
                    </a:p>
                  </a:txBody>
                  <a:tcPr>
                    <a:cell3D prstMaterial="dkEdge">
                      <a:bevel w="77470" h="12700" prst="softRound"/>
                      <a:lightRig rig="flood" dir="t"/>
                    </a:cell3D>
                    <a:solidFill>
                      <a:srgbClr val="FF0000"/>
                    </a:solidFill>
                  </a:tcPr>
                </a:tc>
                <a:tc>
                  <a:txBody>
                    <a:bodyPr/>
                    <a:lstStyle/>
                    <a:p>
                      <a:pPr algn="ctr"/>
                      <a:r>
                        <a:rPr lang="en-US" sz="1800" b="1" dirty="0"/>
                        <a:t>15 </a:t>
                      </a:r>
                      <a:r>
                        <a:rPr lang="en-US" sz="1800" b="1" dirty="0" err="1"/>
                        <a:t>Ress</a:t>
                      </a:r>
                      <a:r>
                        <a:rPr lang="en-US" sz="1800" b="1" dirty="0"/>
                        <a:t>.</a:t>
                      </a:r>
                    </a:p>
                  </a:txBody>
                  <a:tcPr>
                    <a:cell3D prstMaterial="dkEdge">
                      <a:bevel w="77470" h="12700" prst="softRound"/>
                      <a:lightRig rig="flood" dir="t"/>
                    </a:cell3D>
                    <a:solidFill>
                      <a:srgbClr val="66CCFF"/>
                    </a:solidFill>
                  </a:tcPr>
                </a:tc>
                <a:extLst>
                  <a:ext uri="{0D108BD9-81ED-4DB2-BD59-A6C34878D82A}">
                    <a16:rowId xmlns:a16="http://schemas.microsoft.com/office/drawing/2014/main" xmlns="" val="10001"/>
                  </a:ext>
                </a:extLst>
              </a:tr>
              <a:tr h="372381">
                <a:tc>
                  <a:txBody>
                    <a:bodyPr/>
                    <a:lstStyle/>
                    <a:p>
                      <a:pPr algn="ctr"/>
                      <a:r>
                        <a:rPr lang="en-US" sz="2000" b="1" dirty="0"/>
                        <a:t>16  W/S</a:t>
                      </a:r>
                      <a:endParaRPr lang="en-US" sz="1400" b="1" dirty="0"/>
                    </a:p>
                  </a:txBody>
                  <a:tcPr>
                    <a:lnT w="12700" cmpd="sng">
                      <a:noFill/>
                    </a:lnT>
                    <a:cell3D prstMaterial="dkEdge">
                      <a:bevel w="77470" h="12700" prst="softRound"/>
                      <a:lightRig rig="flood" dir="t"/>
                    </a:cell3D>
                    <a:solidFill>
                      <a:srgbClr val="00FF00"/>
                    </a:solidFill>
                  </a:tcPr>
                </a:tc>
                <a:tc>
                  <a:txBody>
                    <a:bodyPr/>
                    <a:lstStyle/>
                    <a:p>
                      <a:pPr algn="ctr"/>
                      <a:r>
                        <a:rPr lang="en-US" sz="1400" dirty="0"/>
                        <a:t>17</a:t>
                      </a:r>
                      <a:r>
                        <a:rPr lang="en-US" sz="1400" baseline="0" dirty="0"/>
                        <a:t> ULB</a:t>
                      </a:r>
                      <a:endParaRPr lang="en-US" sz="1400" dirty="0"/>
                    </a:p>
                  </a:txBody>
                  <a:tcPr>
                    <a:cell3D prstMaterial="dkEdge">
                      <a:bevel w="77470" h="12700" prst="softRound"/>
                      <a:lightRig rig="flood" dir="t"/>
                    </a:cell3D>
                    <a:solidFill>
                      <a:schemeClr val="bg2">
                        <a:lumMod val="90000"/>
                      </a:schemeClr>
                    </a:solidFill>
                  </a:tcPr>
                </a:tc>
                <a:tc>
                  <a:txBody>
                    <a:bodyPr/>
                    <a:lstStyle/>
                    <a:p>
                      <a:pPr algn="ctr"/>
                      <a:r>
                        <a:rPr lang="en-US" sz="1400" dirty="0"/>
                        <a:t>18 ULB</a:t>
                      </a:r>
                    </a:p>
                  </a:txBody>
                  <a:tcPr>
                    <a:cell3D prstMaterial="dkEdge">
                      <a:bevel w="77470" h="12700" prst="softRound"/>
                      <a:lightRig rig="flood" dir="t"/>
                    </a:cell3D>
                    <a:solidFill>
                      <a:schemeClr val="bg2">
                        <a:lumMod val="90000"/>
                      </a:schemeClr>
                    </a:solidFill>
                  </a:tcPr>
                </a:tc>
                <a:tc>
                  <a:txBody>
                    <a:bodyPr/>
                    <a:lstStyle/>
                    <a:p>
                      <a:pPr algn="ctr"/>
                      <a:r>
                        <a:rPr lang="en-US" sz="1400" b="0" dirty="0"/>
                        <a:t>19 ULB</a:t>
                      </a:r>
                    </a:p>
                  </a:txBody>
                  <a:tcPr>
                    <a:cell3D prstMaterial="dkEdge">
                      <a:bevel w="77470" h="12700" prst="softRound"/>
                      <a:lightRig rig="flood" dir="t"/>
                    </a:cell3D>
                    <a:solidFill>
                      <a:schemeClr val="bg2">
                        <a:lumMod val="90000"/>
                      </a:schemeClr>
                    </a:solidFill>
                  </a:tcPr>
                </a:tc>
                <a:tc>
                  <a:txBody>
                    <a:bodyPr/>
                    <a:lstStyle/>
                    <a:p>
                      <a:pPr algn="ctr"/>
                      <a:r>
                        <a:rPr lang="en-US" sz="1400" dirty="0"/>
                        <a:t>20 ULB</a:t>
                      </a:r>
                    </a:p>
                  </a:txBody>
                  <a:tcPr>
                    <a:cell3D prstMaterial="dkEdge">
                      <a:bevel w="77470" h="12700" prst="softRound"/>
                      <a:lightRig rig="flood" dir="t"/>
                    </a:cell3D>
                    <a:solidFill>
                      <a:schemeClr val="bg2">
                        <a:lumMod val="90000"/>
                      </a:schemeClr>
                    </a:solidFill>
                  </a:tcPr>
                </a:tc>
                <a:tc>
                  <a:txBody>
                    <a:bodyPr/>
                    <a:lstStyle/>
                    <a:p>
                      <a:pPr algn="ctr"/>
                      <a:r>
                        <a:rPr lang="en-US" sz="1400" dirty="0"/>
                        <a:t>21 ULB</a:t>
                      </a:r>
                    </a:p>
                  </a:txBody>
                  <a:tcPr>
                    <a:cell3D prstMaterial="dkEdge">
                      <a:bevel w="77470" h="12700" prst="softRound"/>
                      <a:lightRig rig="flood" dir="t"/>
                    </a:cell3D>
                    <a:solidFill>
                      <a:schemeClr val="bg2">
                        <a:lumMod val="90000"/>
                      </a:schemeClr>
                    </a:solidFill>
                  </a:tcPr>
                </a:tc>
                <a:tc>
                  <a:txBody>
                    <a:bodyPr/>
                    <a:lstStyle/>
                    <a:p>
                      <a:pPr algn="ctr"/>
                      <a:r>
                        <a:rPr lang="en-US" sz="1400" b="1" dirty="0"/>
                        <a:t>22</a:t>
                      </a:r>
                    </a:p>
                  </a:txBody>
                  <a:tcPr>
                    <a:cell3D prstMaterial="dkEdge">
                      <a:bevel w="77470" h="12700" prst="softRound"/>
                      <a:lightRig rig="flood" dir="t"/>
                    </a:cell3D>
                    <a:solidFill>
                      <a:srgbClr val="DCE5EE"/>
                    </a:solidFill>
                  </a:tcPr>
                </a:tc>
                <a:extLst>
                  <a:ext uri="{0D108BD9-81ED-4DB2-BD59-A6C34878D82A}">
                    <a16:rowId xmlns:a16="http://schemas.microsoft.com/office/drawing/2014/main" xmlns="" val="10002"/>
                  </a:ext>
                </a:extLst>
              </a:tr>
            </a:tbl>
          </a:graphicData>
        </a:graphic>
      </p:graphicFrame>
      <p:pic>
        <p:nvPicPr>
          <p:cNvPr id="17" name="Picture 2" descr="C:\Users\Rae\Desktop\reaping_the_harvest-p.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8480" y="1978541"/>
            <a:ext cx="1140356" cy="1544043"/>
          </a:xfrm>
          <a:prstGeom prst="rect">
            <a:avLst/>
          </a:prstGeom>
          <a:ln w="76200">
            <a:solidFill>
              <a:srgbClr val="0070C0"/>
            </a:solidFill>
          </a:ln>
          <a:effectLst>
            <a:glow rad="228600">
              <a:schemeClr val="accent1">
                <a:satMod val="175000"/>
                <a:alpha val="40000"/>
              </a:schemeClr>
            </a:glow>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689608" y="2104596"/>
            <a:ext cx="7378192" cy="954107"/>
          </a:xfrm>
          <a:prstGeom prst="rect">
            <a:avLst/>
          </a:prstGeom>
          <a:noFill/>
        </p:spPr>
        <p:txBody>
          <a:bodyPr wrap="square" rtlCol="0">
            <a:spAutoFit/>
            <a:scene3d>
              <a:camera prst="orthographicFront"/>
              <a:lightRig rig="threePt" dir="t"/>
            </a:scene3d>
            <a:sp3d extrusionH="57150">
              <a:bevelT w="38100" h="38100"/>
            </a:sp3d>
          </a:bodyPr>
          <a:lstStyle/>
          <a:p>
            <a:r>
              <a:rPr lang="en-US" b="1" dirty="0">
                <a:solidFill>
                  <a:srgbClr val="7030A0"/>
                </a:solidFill>
              </a:rPr>
              <a:t>In a Covenant Calendar year where Passover is observed on </a:t>
            </a:r>
            <a:br>
              <a:rPr lang="en-US" b="1" dirty="0">
                <a:solidFill>
                  <a:srgbClr val="7030A0"/>
                </a:solidFill>
              </a:rPr>
            </a:br>
            <a:r>
              <a:rPr lang="en-US" b="1" dirty="0">
                <a:solidFill>
                  <a:srgbClr val="7030A0"/>
                </a:solidFill>
              </a:rPr>
              <a:t>Friday,  Abib 16 will follow the weekly </a:t>
            </a:r>
            <a:r>
              <a:rPr lang="en-US" sz="1600" b="1" dirty="0">
                <a:solidFill>
                  <a:srgbClr val="7030A0"/>
                </a:solidFill>
              </a:rPr>
              <a:t>[</a:t>
            </a:r>
            <a:r>
              <a:rPr lang="en-US" sz="1600" b="1" dirty="0">
                <a:solidFill>
                  <a:srgbClr val="0070C0"/>
                </a:solidFill>
              </a:rPr>
              <a:t>H7676</a:t>
            </a:r>
            <a:r>
              <a:rPr lang="en-US" sz="1600" b="1" dirty="0">
                <a:solidFill>
                  <a:srgbClr val="7030A0"/>
                </a:solidFill>
              </a:rPr>
              <a:t>]</a:t>
            </a:r>
            <a:r>
              <a:rPr lang="en-US" sz="2000" b="1" dirty="0">
                <a:solidFill>
                  <a:srgbClr val="7030A0"/>
                </a:solidFill>
              </a:rPr>
              <a:t> </a:t>
            </a:r>
            <a:r>
              <a:rPr lang="en-US" b="1" dirty="0">
                <a:solidFill>
                  <a:srgbClr val="7030A0"/>
                </a:solidFill>
              </a:rPr>
              <a:t>Sabbath, and is </a:t>
            </a:r>
            <a:br>
              <a:rPr lang="en-US" b="1" dirty="0">
                <a:solidFill>
                  <a:srgbClr val="7030A0"/>
                </a:solidFill>
              </a:rPr>
            </a:br>
            <a:r>
              <a:rPr lang="en-US" b="1" dirty="0">
                <a:solidFill>
                  <a:srgbClr val="7030A0"/>
                </a:solidFill>
              </a:rPr>
              <a:t>honored properly according to Torah statute.  </a:t>
            </a:r>
            <a:endParaRPr lang="en-US" b="1" dirty="0">
              <a:solidFill>
                <a:srgbClr val="FF0000"/>
              </a:solidFill>
            </a:endParaRPr>
          </a:p>
        </p:txBody>
      </p:sp>
      <p:sp>
        <p:nvSpPr>
          <p:cNvPr id="6" name="Left-Up Arrow 5"/>
          <p:cNvSpPr/>
          <p:nvPr/>
        </p:nvSpPr>
        <p:spPr>
          <a:xfrm>
            <a:off x="1608836" y="1307067"/>
            <a:ext cx="6172200" cy="838200"/>
          </a:xfrm>
          <a:prstGeom prst="leftUpArrow">
            <a:avLst>
              <a:gd name="adj1" fmla="val 31545"/>
              <a:gd name="adj2" fmla="val 23909"/>
              <a:gd name="adj3" fmla="val 26091"/>
            </a:avLst>
          </a:prstGeom>
          <a:gradFill flip="none" rotWithShape="1">
            <a:gsLst>
              <a:gs pos="0">
                <a:srgbClr val="03D4A8"/>
              </a:gs>
              <a:gs pos="25000">
                <a:srgbClr val="21D6E0"/>
              </a:gs>
              <a:gs pos="75000">
                <a:srgbClr val="0087E6"/>
              </a:gs>
              <a:gs pos="100000">
                <a:srgbClr val="005CBF"/>
              </a:gs>
            </a:gsLst>
            <a:lin ang="10800000" scaled="1"/>
            <a:tileRect/>
          </a:gradFill>
          <a:ln>
            <a:solidFill>
              <a:srgbClr val="00206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2060"/>
                </a:solidFill>
                <a:effectLst>
                  <a:glow rad="127000">
                    <a:schemeClr val="bg1"/>
                  </a:glow>
                </a:effectLst>
              </a:rPr>
              <a:t>Ascension is celebrated AFTER Resurrection!</a:t>
            </a:r>
          </a:p>
        </p:txBody>
      </p:sp>
      <p:sp>
        <p:nvSpPr>
          <p:cNvPr id="27" name="Content Placeholder 2"/>
          <p:cNvSpPr txBox="1">
            <a:spLocks/>
          </p:cNvSpPr>
          <p:nvPr/>
        </p:nvSpPr>
        <p:spPr>
          <a:xfrm>
            <a:off x="97894" y="838200"/>
            <a:ext cx="882396" cy="762000"/>
          </a:xfrm>
          <a:prstGeom prst="rect">
            <a:avLst/>
          </a:prstGeom>
          <a:noFill/>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Font typeface="Georgia" pitchFamily="18" charset="0"/>
              <a:buNone/>
            </a:pPr>
            <a:r>
              <a:rPr lang="en-US" sz="4000" b="1" spc="50" dirty="0">
                <a:ln w="11430"/>
                <a:solidFill>
                  <a:srgbClr val="FF0000"/>
                </a:solidFill>
                <a:effectLst>
                  <a:outerShdw blurRad="76200" dist="50800" dir="5400000" algn="tl" rotWithShape="0">
                    <a:srgbClr val="000000">
                      <a:alpha val="65000"/>
                    </a:srgbClr>
                  </a:outerShdw>
                </a:effectLst>
              </a:rPr>
              <a:t>#3</a:t>
            </a:r>
            <a:endParaRPr lang="en-US" sz="3600" b="1" spc="50" dirty="0">
              <a:ln w="11430"/>
              <a:solidFill>
                <a:srgbClr val="FF0000"/>
              </a:solidFill>
              <a:effectLst>
                <a:outerShdw blurRad="76200" dist="50800" dir="5400000" algn="tl" rotWithShape="0">
                  <a:srgbClr val="000000">
                    <a:alpha val="65000"/>
                  </a:srgbClr>
                </a:outerShdw>
              </a:effectLst>
            </a:endParaRPr>
          </a:p>
        </p:txBody>
      </p:sp>
      <p:cxnSp>
        <p:nvCxnSpPr>
          <p:cNvPr id="32" name="Straight Arrow Connector 31"/>
          <p:cNvCxnSpPr/>
          <p:nvPr/>
        </p:nvCxnSpPr>
        <p:spPr>
          <a:xfrm>
            <a:off x="228600" y="3691128"/>
            <a:ext cx="8722360" cy="0"/>
          </a:xfrm>
          <a:prstGeom prst="straightConnector1">
            <a:avLst/>
          </a:prstGeom>
          <a:ln w="7620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0800000" scaled="1"/>
              <a:tileRect/>
            </a:gradFill>
            <a:headEnd type="diamond" w="med" len="med"/>
            <a:tailEnd type="diamond" w="med" len="med"/>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pic>
        <p:nvPicPr>
          <p:cNvPr id="35" name="Picture 3"/>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7761105" y="1524503"/>
            <a:ext cx="1148205" cy="1489375"/>
          </a:xfrm>
          <a:prstGeom prst="ellipse">
            <a:avLst/>
          </a:prstGeom>
          <a:ln w="63500" cap="rnd">
            <a:gradFill flip="none" rotWithShape="1">
              <a:gsLst>
                <a:gs pos="0">
                  <a:srgbClr val="0070C0"/>
                </a:gs>
                <a:gs pos="50000">
                  <a:schemeClr val="accent1">
                    <a:tint val="44500"/>
                    <a:satMod val="160000"/>
                  </a:schemeClr>
                </a:gs>
                <a:gs pos="80000">
                  <a:srgbClr val="4F2270"/>
                </a:gs>
              </a:gsLst>
              <a:lin ang="16200000" scaled="1"/>
              <a:tileRect/>
            </a:gra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aphicFrame>
        <p:nvGraphicFramePr>
          <p:cNvPr id="23" name="Table 22"/>
          <p:cNvGraphicFramePr>
            <a:graphicFrameLocks noGrp="1"/>
          </p:cNvGraphicFramePr>
          <p:nvPr>
            <p:extLst>
              <p:ext uri="{D42A27DB-BD31-4B8C-83A1-F6EECF244321}">
                <p14:modId xmlns:p14="http://schemas.microsoft.com/office/powerpoint/2010/main" val="2061024452"/>
              </p:ext>
            </p:extLst>
          </p:nvPr>
        </p:nvGraphicFramePr>
        <p:xfrm>
          <a:off x="397137" y="3882093"/>
          <a:ext cx="8229599" cy="1166859"/>
        </p:xfrm>
        <a:graphic>
          <a:graphicData uri="http://schemas.openxmlformats.org/drawingml/2006/table">
            <a:tbl>
              <a:tblPr firstRow="1" bandRow="1">
                <a:tableStyleId>{5C22544A-7EE6-4342-B048-85BDC9FD1C3A}</a:tableStyleId>
              </a:tblPr>
              <a:tblGrid>
                <a:gridCol w="1175657">
                  <a:extLst>
                    <a:ext uri="{9D8B030D-6E8A-4147-A177-3AD203B41FA5}">
                      <a16:colId xmlns:a16="http://schemas.microsoft.com/office/drawing/2014/main" xmlns="" val="20000"/>
                    </a:ext>
                  </a:extLst>
                </a:gridCol>
                <a:gridCol w="1175657">
                  <a:extLst>
                    <a:ext uri="{9D8B030D-6E8A-4147-A177-3AD203B41FA5}">
                      <a16:colId xmlns:a16="http://schemas.microsoft.com/office/drawing/2014/main" xmlns="" val="20001"/>
                    </a:ext>
                  </a:extLst>
                </a:gridCol>
                <a:gridCol w="1175657">
                  <a:extLst>
                    <a:ext uri="{9D8B030D-6E8A-4147-A177-3AD203B41FA5}">
                      <a16:colId xmlns:a16="http://schemas.microsoft.com/office/drawing/2014/main" xmlns="" val="20002"/>
                    </a:ext>
                  </a:extLst>
                </a:gridCol>
                <a:gridCol w="1175657">
                  <a:extLst>
                    <a:ext uri="{9D8B030D-6E8A-4147-A177-3AD203B41FA5}">
                      <a16:colId xmlns:a16="http://schemas.microsoft.com/office/drawing/2014/main" xmlns="" val="20003"/>
                    </a:ext>
                  </a:extLst>
                </a:gridCol>
                <a:gridCol w="1175657">
                  <a:extLst>
                    <a:ext uri="{9D8B030D-6E8A-4147-A177-3AD203B41FA5}">
                      <a16:colId xmlns:a16="http://schemas.microsoft.com/office/drawing/2014/main" xmlns="" val="20004"/>
                    </a:ext>
                  </a:extLst>
                </a:gridCol>
                <a:gridCol w="1175657">
                  <a:extLst>
                    <a:ext uri="{9D8B030D-6E8A-4147-A177-3AD203B41FA5}">
                      <a16:colId xmlns:a16="http://schemas.microsoft.com/office/drawing/2014/main" xmlns="" val="20005"/>
                    </a:ext>
                  </a:extLst>
                </a:gridCol>
                <a:gridCol w="1175657">
                  <a:extLst>
                    <a:ext uri="{9D8B030D-6E8A-4147-A177-3AD203B41FA5}">
                      <a16:colId xmlns:a16="http://schemas.microsoft.com/office/drawing/2014/main" xmlns="" val="20006"/>
                    </a:ext>
                  </a:extLst>
                </a:gridCol>
              </a:tblGrid>
              <a:tr h="398239">
                <a:tc>
                  <a:txBody>
                    <a:bodyPr/>
                    <a:lstStyle/>
                    <a:p>
                      <a:pPr algn="ctr"/>
                      <a:r>
                        <a:rPr lang="en-US" sz="1600" dirty="0"/>
                        <a:t>1</a:t>
                      </a:r>
                      <a:r>
                        <a:rPr lang="en-US" sz="1600" baseline="30000" dirty="0"/>
                        <a:t>st</a:t>
                      </a:r>
                      <a:r>
                        <a:rPr lang="en-US" sz="1600" dirty="0"/>
                        <a:t> (Sun)</a:t>
                      </a:r>
                    </a:p>
                  </a:txBody>
                  <a:tcPr>
                    <a:lnB w="38100" cmpd="sng">
                      <a:noFill/>
                    </a:lnB>
                    <a:cell3D prstMaterial="dkEdge">
                      <a:bevel w="77470" h="12700" prst="softRound"/>
                      <a:lightRig rig="flood" dir="t"/>
                    </a:cell3D>
                  </a:tcPr>
                </a:tc>
                <a:tc>
                  <a:txBody>
                    <a:bodyPr/>
                    <a:lstStyle/>
                    <a:p>
                      <a:pPr algn="ctr"/>
                      <a:r>
                        <a:rPr lang="en-US" sz="1600" dirty="0"/>
                        <a:t>2</a:t>
                      </a:r>
                      <a:r>
                        <a:rPr lang="en-US" sz="1600" baseline="30000" dirty="0"/>
                        <a:t>nd</a:t>
                      </a:r>
                      <a:r>
                        <a:rPr lang="en-US" sz="1600" dirty="0"/>
                        <a:t> (Mon)</a:t>
                      </a:r>
                    </a:p>
                  </a:txBody>
                  <a:tcPr>
                    <a:cell3D prstMaterial="dkEdge">
                      <a:bevel w="77470" h="12700" prst="softRound"/>
                      <a:lightRig rig="flood" dir="t"/>
                    </a:cell3D>
                  </a:tcPr>
                </a:tc>
                <a:tc>
                  <a:txBody>
                    <a:bodyPr/>
                    <a:lstStyle/>
                    <a:p>
                      <a:pPr algn="ctr"/>
                      <a:r>
                        <a:rPr lang="en-US" sz="1600" dirty="0"/>
                        <a:t>3</a:t>
                      </a:r>
                      <a:r>
                        <a:rPr lang="en-US" sz="1600" baseline="30000" dirty="0"/>
                        <a:t>rd</a:t>
                      </a:r>
                      <a:r>
                        <a:rPr lang="en-US" sz="1600" dirty="0"/>
                        <a:t> (Tues)</a:t>
                      </a:r>
                    </a:p>
                  </a:txBody>
                  <a:tcPr>
                    <a:cell3D prstMaterial="dkEdge">
                      <a:bevel w="77470" h="12700" prst="softRound"/>
                      <a:lightRig rig="flood" dir="t"/>
                    </a:cell3D>
                  </a:tcPr>
                </a:tc>
                <a:tc>
                  <a:txBody>
                    <a:bodyPr/>
                    <a:lstStyle/>
                    <a:p>
                      <a:pPr algn="ctr"/>
                      <a:r>
                        <a:rPr lang="en-US" sz="1600" dirty="0"/>
                        <a:t>4</a:t>
                      </a:r>
                      <a:r>
                        <a:rPr lang="en-US" sz="1600" baseline="30000" dirty="0"/>
                        <a:t>th</a:t>
                      </a:r>
                      <a:r>
                        <a:rPr lang="en-US" sz="1600" dirty="0"/>
                        <a:t> (Wed)</a:t>
                      </a:r>
                    </a:p>
                  </a:txBody>
                  <a:tcPr>
                    <a:cell3D prstMaterial="dkEdge">
                      <a:bevel w="77470" h="12700" prst="softRound"/>
                      <a:lightRig rig="flood" dir="t"/>
                    </a:cell3D>
                  </a:tcPr>
                </a:tc>
                <a:tc>
                  <a:txBody>
                    <a:bodyPr/>
                    <a:lstStyle/>
                    <a:p>
                      <a:pPr algn="ctr"/>
                      <a:r>
                        <a:rPr lang="en-US" sz="1600" dirty="0"/>
                        <a:t>5</a:t>
                      </a:r>
                      <a:r>
                        <a:rPr lang="en-US" sz="1600" baseline="30000" dirty="0"/>
                        <a:t>th</a:t>
                      </a:r>
                      <a:r>
                        <a:rPr lang="en-US" sz="1600" dirty="0"/>
                        <a:t> (</a:t>
                      </a:r>
                      <a:r>
                        <a:rPr lang="en-US" sz="1600" dirty="0" err="1"/>
                        <a:t>Thur</a:t>
                      </a:r>
                      <a:r>
                        <a:rPr lang="en-US" sz="1600" dirty="0"/>
                        <a:t>)</a:t>
                      </a:r>
                    </a:p>
                  </a:txBody>
                  <a:tcPr>
                    <a:cell3D prstMaterial="dkEdge">
                      <a:bevel w="77470" h="12700" prst="softRound"/>
                      <a:lightRig rig="flood" dir="t"/>
                    </a:cell3D>
                    <a:solidFill>
                      <a:srgbClr val="94B6D2"/>
                    </a:solidFill>
                  </a:tcPr>
                </a:tc>
                <a:tc>
                  <a:txBody>
                    <a:bodyPr/>
                    <a:lstStyle/>
                    <a:p>
                      <a:pPr algn="ctr"/>
                      <a:r>
                        <a:rPr lang="en-US" sz="1600" dirty="0"/>
                        <a:t>6</a:t>
                      </a:r>
                      <a:r>
                        <a:rPr lang="en-US" sz="1600" baseline="30000" dirty="0"/>
                        <a:t>th</a:t>
                      </a:r>
                      <a:r>
                        <a:rPr lang="en-US" sz="1600" dirty="0"/>
                        <a:t> (Fri)</a:t>
                      </a:r>
                    </a:p>
                  </a:txBody>
                  <a:tcPr>
                    <a:cell3D prstMaterial="dkEdge">
                      <a:bevel w="77470" h="12700" prst="softRound"/>
                      <a:lightRig rig="flood" dir="t"/>
                    </a:cell3D>
                    <a:solidFill>
                      <a:srgbClr val="94B6D2"/>
                    </a:solidFill>
                  </a:tcPr>
                </a:tc>
                <a:tc>
                  <a:txBody>
                    <a:bodyPr/>
                    <a:lstStyle/>
                    <a:p>
                      <a:pPr algn="ctr"/>
                      <a:r>
                        <a:rPr lang="en-US" sz="1600" dirty="0"/>
                        <a:t>7</a:t>
                      </a:r>
                      <a:r>
                        <a:rPr lang="en-US" sz="1600" baseline="30000" dirty="0"/>
                        <a:t>th</a:t>
                      </a:r>
                      <a:r>
                        <a:rPr lang="en-US" sz="1600" dirty="0"/>
                        <a:t> (</a:t>
                      </a:r>
                      <a:r>
                        <a:rPr lang="en-US" sz="1600" dirty="0" err="1"/>
                        <a:t>Sabb</a:t>
                      </a:r>
                      <a:r>
                        <a:rPr lang="en-US" sz="1600" dirty="0"/>
                        <a:t>)</a:t>
                      </a:r>
                    </a:p>
                  </a:txBody>
                  <a:tcPr>
                    <a:cell3D prstMaterial="dkEdge">
                      <a:bevel w="77470" h="12700" prst="softRound"/>
                      <a:lightRig rig="flood" dir="t"/>
                    </a:cell3D>
                  </a:tcPr>
                </a:tc>
                <a:extLst>
                  <a:ext uri="{0D108BD9-81ED-4DB2-BD59-A6C34878D82A}">
                    <a16:rowId xmlns:a16="http://schemas.microsoft.com/office/drawing/2014/main" xmlns="" val="10000"/>
                  </a:ext>
                </a:extLst>
              </a:tr>
              <a:tr h="372380">
                <a:tc>
                  <a:txBody>
                    <a:bodyPr/>
                    <a:lstStyle/>
                    <a:p>
                      <a:pPr algn="ctr"/>
                      <a:r>
                        <a:rPr lang="en-US" sz="1400" dirty="0"/>
                        <a:t>9</a:t>
                      </a:r>
                    </a:p>
                  </a:txBody>
                  <a:tcPr>
                    <a:lnT w="12700" cmpd="sng">
                      <a:noFill/>
                    </a:lnT>
                    <a:lnB w="12700" cmpd="sng">
                      <a:noFill/>
                    </a:lnB>
                    <a:cell3D prstMaterial="dkEdge">
                      <a:bevel w="77470" h="12700" prst="softRound"/>
                      <a:lightRig rig="flood" dir="t"/>
                    </a:cell3D>
                  </a:tcPr>
                </a:tc>
                <a:tc>
                  <a:txBody>
                    <a:bodyPr/>
                    <a:lstStyle/>
                    <a:p>
                      <a:pPr algn="ctr"/>
                      <a:r>
                        <a:rPr lang="en-US" sz="1400" dirty="0"/>
                        <a:t>10</a:t>
                      </a:r>
                    </a:p>
                  </a:txBody>
                  <a:tcPr>
                    <a:cell3D prstMaterial="dkEdge">
                      <a:bevel w="77470" h="12700" prst="softRound"/>
                      <a:lightRig rig="flood" dir="t"/>
                    </a:cell3D>
                  </a:tcPr>
                </a:tc>
                <a:tc>
                  <a:txBody>
                    <a:bodyPr/>
                    <a:lstStyle/>
                    <a:p>
                      <a:pPr algn="ctr"/>
                      <a:r>
                        <a:rPr lang="en-US" sz="1400" dirty="0"/>
                        <a:t>11</a:t>
                      </a:r>
                    </a:p>
                  </a:txBody>
                  <a:tcPr>
                    <a:cell3D prstMaterial="dkEdge">
                      <a:bevel w="77470" h="12700" prst="softRound"/>
                      <a:lightRig rig="flood" dir="t"/>
                    </a:cell3D>
                    <a:solidFill>
                      <a:srgbClr val="DCE5EE"/>
                    </a:solidFill>
                  </a:tcPr>
                </a:tc>
                <a:tc>
                  <a:txBody>
                    <a:bodyPr/>
                    <a:lstStyle/>
                    <a:p>
                      <a:pPr algn="ctr"/>
                      <a:r>
                        <a:rPr lang="en-US" sz="1400" dirty="0"/>
                        <a:t>12</a:t>
                      </a:r>
                    </a:p>
                  </a:txBody>
                  <a:tcPr>
                    <a:cell3D prstMaterial="dkEdge">
                      <a:bevel w="77470" h="12700" prst="softRound"/>
                      <a:lightRig rig="flood" dir="t"/>
                    </a:cell3D>
                    <a:solidFill>
                      <a:srgbClr val="DCE5EE"/>
                    </a:solidFill>
                  </a:tcPr>
                </a:tc>
                <a:tc>
                  <a:txBody>
                    <a:bodyPr/>
                    <a:lstStyle/>
                    <a:p>
                      <a:pPr algn="ctr"/>
                      <a:r>
                        <a:rPr lang="en-US" sz="1400" dirty="0"/>
                        <a:t>13</a:t>
                      </a:r>
                    </a:p>
                  </a:txBody>
                  <a:tcPr>
                    <a:cell3D prstMaterial="dkEdge">
                      <a:bevel w="77470" h="12700" prst="softRound"/>
                      <a:lightRig rig="flood" dir="t"/>
                    </a:cell3D>
                    <a:solidFill>
                      <a:srgbClr val="DCE5EE"/>
                    </a:solidFill>
                  </a:tcPr>
                </a:tc>
                <a:tc>
                  <a:txBody>
                    <a:bodyPr/>
                    <a:lstStyle/>
                    <a:p>
                      <a:pPr algn="ctr"/>
                      <a:r>
                        <a:rPr lang="en-US" sz="1800" b="1" dirty="0">
                          <a:solidFill>
                            <a:schemeClr val="bg1"/>
                          </a:solidFill>
                        </a:rPr>
                        <a:t>14 P/O</a:t>
                      </a:r>
                      <a:endParaRPr lang="en-US" sz="1200" b="1" dirty="0">
                        <a:solidFill>
                          <a:schemeClr val="bg1"/>
                        </a:solidFill>
                      </a:endParaRPr>
                    </a:p>
                  </a:txBody>
                  <a:tcPr>
                    <a:cell3D prstMaterial="dkEdge">
                      <a:bevel w="77470" h="12700" prst="softRound"/>
                      <a:lightRig rig="flood" dir="t"/>
                    </a:cell3D>
                    <a:solidFill>
                      <a:srgbClr val="FF0000"/>
                    </a:solidFill>
                  </a:tcPr>
                </a:tc>
                <a:tc>
                  <a:txBody>
                    <a:bodyPr/>
                    <a:lstStyle/>
                    <a:p>
                      <a:pPr algn="ctr"/>
                      <a:r>
                        <a:rPr lang="en-US" sz="1800" b="1" dirty="0"/>
                        <a:t>15 </a:t>
                      </a:r>
                      <a:r>
                        <a:rPr lang="en-US" sz="1800" b="1" dirty="0" err="1"/>
                        <a:t>Ress</a:t>
                      </a:r>
                      <a:r>
                        <a:rPr lang="en-US" sz="1800" b="1" dirty="0"/>
                        <a:t>.</a:t>
                      </a:r>
                    </a:p>
                  </a:txBody>
                  <a:tcPr>
                    <a:cell3D prstMaterial="dkEdge">
                      <a:bevel w="77470" h="12700" prst="softRound"/>
                      <a:lightRig rig="flood" dir="t"/>
                    </a:cell3D>
                    <a:solidFill>
                      <a:srgbClr val="66CCFF"/>
                    </a:solidFill>
                  </a:tcPr>
                </a:tc>
                <a:extLst>
                  <a:ext uri="{0D108BD9-81ED-4DB2-BD59-A6C34878D82A}">
                    <a16:rowId xmlns:a16="http://schemas.microsoft.com/office/drawing/2014/main" xmlns="" val="10001"/>
                  </a:ext>
                </a:extLst>
              </a:tr>
              <a:tr h="372381">
                <a:tc>
                  <a:txBody>
                    <a:bodyPr/>
                    <a:lstStyle/>
                    <a:p>
                      <a:pPr algn="ctr"/>
                      <a:r>
                        <a:rPr lang="en-US" sz="2000" b="1" dirty="0"/>
                        <a:t>16  W/S</a:t>
                      </a:r>
                      <a:endParaRPr lang="en-US" sz="1400" b="1" dirty="0"/>
                    </a:p>
                  </a:txBody>
                  <a:tcPr>
                    <a:lnT w="12700" cmpd="sng">
                      <a:noFill/>
                    </a:lnT>
                    <a:cell3D prstMaterial="dkEdge">
                      <a:bevel w="77470" h="12700" prst="softRound"/>
                      <a:lightRig rig="flood" dir="t"/>
                    </a:cell3D>
                    <a:solidFill>
                      <a:srgbClr val="00FF00"/>
                    </a:solidFill>
                  </a:tcPr>
                </a:tc>
                <a:tc>
                  <a:txBody>
                    <a:bodyPr/>
                    <a:lstStyle/>
                    <a:p>
                      <a:pPr algn="ctr"/>
                      <a:r>
                        <a:rPr lang="en-US" sz="1400" dirty="0"/>
                        <a:t>17</a:t>
                      </a:r>
                      <a:r>
                        <a:rPr lang="en-US" sz="1400" baseline="0" dirty="0"/>
                        <a:t> ULB</a:t>
                      </a:r>
                      <a:endParaRPr lang="en-US" sz="1400" dirty="0"/>
                    </a:p>
                  </a:txBody>
                  <a:tcPr>
                    <a:cell3D prstMaterial="dkEdge">
                      <a:bevel w="77470" h="12700" prst="softRound"/>
                      <a:lightRig rig="flood" dir="t"/>
                    </a:cell3D>
                    <a:solidFill>
                      <a:schemeClr val="bg2">
                        <a:lumMod val="90000"/>
                      </a:schemeClr>
                    </a:solidFill>
                  </a:tcPr>
                </a:tc>
                <a:tc>
                  <a:txBody>
                    <a:bodyPr/>
                    <a:lstStyle/>
                    <a:p>
                      <a:pPr algn="ctr"/>
                      <a:r>
                        <a:rPr lang="en-US" sz="1400" dirty="0"/>
                        <a:t>18 ULB</a:t>
                      </a:r>
                    </a:p>
                  </a:txBody>
                  <a:tcPr>
                    <a:cell3D prstMaterial="dkEdge">
                      <a:bevel w="77470" h="12700" prst="softRound"/>
                      <a:lightRig rig="flood" dir="t"/>
                    </a:cell3D>
                    <a:solidFill>
                      <a:schemeClr val="bg2">
                        <a:lumMod val="90000"/>
                      </a:schemeClr>
                    </a:solidFill>
                  </a:tcPr>
                </a:tc>
                <a:tc>
                  <a:txBody>
                    <a:bodyPr/>
                    <a:lstStyle/>
                    <a:p>
                      <a:pPr algn="ctr"/>
                      <a:r>
                        <a:rPr lang="en-US" sz="1400" b="0" dirty="0"/>
                        <a:t>19 ULB</a:t>
                      </a:r>
                    </a:p>
                  </a:txBody>
                  <a:tcPr>
                    <a:cell3D prstMaterial="dkEdge">
                      <a:bevel w="77470" h="12700" prst="softRound"/>
                      <a:lightRig rig="flood" dir="t"/>
                    </a:cell3D>
                    <a:solidFill>
                      <a:schemeClr val="bg2">
                        <a:lumMod val="90000"/>
                      </a:schemeClr>
                    </a:solidFill>
                  </a:tcPr>
                </a:tc>
                <a:tc>
                  <a:txBody>
                    <a:bodyPr/>
                    <a:lstStyle/>
                    <a:p>
                      <a:pPr algn="ctr"/>
                      <a:r>
                        <a:rPr lang="en-US" sz="1400" dirty="0"/>
                        <a:t>20 ULB</a:t>
                      </a:r>
                    </a:p>
                  </a:txBody>
                  <a:tcPr>
                    <a:cell3D prstMaterial="dkEdge">
                      <a:bevel w="77470" h="12700" prst="softRound"/>
                      <a:lightRig rig="flood" dir="t"/>
                    </a:cell3D>
                    <a:solidFill>
                      <a:schemeClr val="bg2">
                        <a:lumMod val="90000"/>
                      </a:schemeClr>
                    </a:solidFill>
                  </a:tcPr>
                </a:tc>
                <a:tc>
                  <a:txBody>
                    <a:bodyPr/>
                    <a:lstStyle/>
                    <a:p>
                      <a:pPr algn="ctr"/>
                      <a:r>
                        <a:rPr lang="en-US" sz="1400" dirty="0"/>
                        <a:t>21 ULB</a:t>
                      </a:r>
                    </a:p>
                  </a:txBody>
                  <a:tcPr>
                    <a:cell3D prstMaterial="dkEdge">
                      <a:bevel w="77470" h="12700" prst="softRound"/>
                      <a:lightRig rig="flood" dir="t"/>
                    </a:cell3D>
                    <a:solidFill>
                      <a:schemeClr val="bg2">
                        <a:lumMod val="90000"/>
                      </a:schemeClr>
                    </a:solidFill>
                  </a:tcPr>
                </a:tc>
                <a:tc>
                  <a:txBody>
                    <a:bodyPr/>
                    <a:lstStyle/>
                    <a:p>
                      <a:pPr algn="ctr"/>
                      <a:r>
                        <a:rPr lang="en-US" sz="1400" b="1" dirty="0"/>
                        <a:t>22</a:t>
                      </a:r>
                    </a:p>
                  </a:txBody>
                  <a:tcPr>
                    <a:cell3D prstMaterial="dkEdge">
                      <a:bevel w="77470" h="12700" prst="softRound"/>
                      <a:lightRig rig="flood" dir="t"/>
                    </a:cell3D>
                    <a:solidFill>
                      <a:srgbClr val="DCE5EE"/>
                    </a:solidFill>
                  </a:tcPr>
                </a:tc>
                <a:extLst>
                  <a:ext uri="{0D108BD9-81ED-4DB2-BD59-A6C34878D82A}">
                    <a16:rowId xmlns:a16="http://schemas.microsoft.com/office/drawing/2014/main" xmlns="" val="10002"/>
                  </a:ext>
                </a:extLst>
              </a:tr>
            </a:tbl>
          </a:graphicData>
        </a:graphic>
      </p:graphicFrame>
      <p:pic>
        <p:nvPicPr>
          <p:cNvPr id="25" name="Picture 2" descr="C:\Users\Rae\Desktop\reaping_the_harvest-p.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6760" y="5084919"/>
            <a:ext cx="1140679" cy="1544481"/>
          </a:xfrm>
          <a:prstGeom prst="rect">
            <a:avLst/>
          </a:prstGeom>
          <a:ln w="76200">
            <a:solidFill>
              <a:srgbClr val="0070C0"/>
            </a:solidFill>
          </a:ln>
          <a:effectLst>
            <a:glow rad="228600">
              <a:schemeClr val="accent1">
                <a:satMod val="175000"/>
                <a:alpha val="40000"/>
              </a:schemeClr>
            </a:glow>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1610748" y="5198012"/>
            <a:ext cx="6390252" cy="1631216"/>
          </a:xfrm>
          <a:prstGeom prst="rect">
            <a:avLst/>
          </a:prstGeom>
          <a:noFill/>
        </p:spPr>
        <p:txBody>
          <a:bodyPr wrap="square" rtlCol="0">
            <a:spAutoFit/>
            <a:scene3d>
              <a:camera prst="orthographicFront"/>
              <a:lightRig rig="threePt" dir="t"/>
            </a:scene3d>
            <a:sp3d extrusionH="57150">
              <a:bevelT w="38100" h="38100"/>
            </a:sp3d>
          </a:bodyPr>
          <a:lstStyle/>
          <a:p>
            <a:r>
              <a:rPr lang="en-US" sz="2000" b="1" dirty="0">
                <a:solidFill>
                  <a:srgbClr val="7030A0"/>
                </a:solidFill>
              </a:rPr>
              <a:t>There are no changes between this example and the </a:t>
            </a:r>
            <a:br>
              <a:rPr lang="en-US" sz="2000" b="1" dirty="0">
                <a:solidFill>
                  <a:srgbClr val="7030A0"/>
                </a:solidFill>
              </a:rPr>
            </a:br>
            <a:r>
              <a:rPr lang="en-US" sz="2000" b="1" dirty="0">
                <a:solidFill>
                  <a:srgbClr val="7030A0"/>
                </a:solidFill>
              </a:rPr>
              <a:t>one just given above.  </a:t>
            </a:r>
            <a:r>
              <a:rPr lang="en-US" sz="2000" b="1" dirty="0">
                <a:solidFill>
                  <a:srgbClr val="FF0000"/>
                </a:solidFill>
              </a:rPr>
              <a:t>However, be sure to recognize </a:t>
            </a:r>
            <a:br>
              <a:rPr lang="en-US" sz="2000" b="1" dirty="0">
                <a:solidFill>
                  <a:srgbClr val="FF0000"/>
                </a:solidFill>
              </a:rPr>
            </a:br>
            <a:r>
              <a:rPr lang="en-US" sz="2000" b="1" dirty="0">
                <a:solidFill>
                  <a:srgbClr val="FF0000"/>
                </a:solidFill>
              </a:rPr>
              <a:t>the 6</a:t>
            </a:r>
            <a:r>
              <a:rPr lang="en-US" sz="2000" b="1" baseline="30000" dirty="0">
                <a:solidFill>
                  <a:srgbClr val="FF0000"/>
                </a:solidFill>
              </a:rPr>
              <a:t>th</a:t>
            </a:r>
            <a:r>
              <a:rPr lang="en-US" sz="2000" b="1" dirty="0">
                <a:solidFill>
                  <a:srgbClr val="FF0000"/>
                </a:solidFill>
              </a:rPr>
              <a:t> cycle Passover does not fulfill the requirements of </a:t>
            </a:r>
            <a:r>
              <a:rPr lang="en-US" sz="2000" b="1" dirty="0">
                <a:solidFill>
                  <a:srgbClr val="0066FF"/>
                </a:solidFill>
              </a:rPr>
              <a:t>Yahusha’s</a:t>
            </a:r>
            <a:r>
              <a:rPr lang="en-US" sz="2000" b="1" dirty="0">
                <a:solidFill>
                  <a:srgbClr val="FF0000"/>
                </a:solidFill>
              </a:rPr>
              <a:t> messianic prophecy of  “3 days &amp; 3 nights” </a:t>
            </a:r>
            <a:r>
              <a:rPr lang="en-US" sz="2000" b="1" u="sng" dirty="0">
                <a:solidFill>
                  <a:srgbClr val="FF0000"/>
                </a:solidFill>
              </a:rPr>
              <a:t>before</a:t>
            </a:r>
            <a:r>
              <a:rPr lang="en-US" sz="2000" b="1" dirty="0">
                <a:solidFill>
                  <a:srgbClr val="FF0000"/>
                </a:solidFill>
              </a:rPr>
              <a:t> His weekly Sabbath Resurrection.</a:t>
            </a:r>
          </a:p>
        </p:txBody>
      </p:sp>
      <p:sp>
        <p:nvSpPr>
          <p:cNvPr id="31" name="Left-Up Arrow 30"/>
          <p:cNvSpPr/>
          <p:nvPr/>
        </p:nvSpPr>
        <p:spPr>
          <a:xfrm>
            <a:off x="1475891" y="4445448"/>
            <a:ext cx="6300454" cy="838200"/>
          </a:xfrm>
          <a:prstGeom prst="leftUpArrow">
            <a:avLst>
              <a:gd name="adj1" fmla="val 31545"/>
              <a:gd name="adj2" fmla="val 23909"/>
              <a:gd name="adj3" fmla="val 26091"/>
            </a:avLst>
          </a:prstGeom>
          <a:gradFill flip="none" rotWithShape="1">
            <a:gsLst>
              <a:gs pos="0">
                <a:srgbClr val="03D4A8"/>
              </a:gs>
              <a:gs pos="25000">
                <a:srgbClr val="21D6E0"/>
              </a:gs>
              <a:gs pos="75000">
                <a:srgbClr val="0087E6"/>
              </a:gs>
              <a:gs pos="100000">
                <a:srgbClr val="005CBF"/>
              </a:gs>
            </a:gsLst>
            <a:lin ang="10800000" scaled="1"/>
            <a:tileRect/>
          </a:gradFill>
          <a:ln>
            <a:solidFill>
              <a:srgbClr val="00206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2060"/>
                </a:solidFill>
                <a:effectLst>
                  <a:glow rad="127000">
                    <a:schemeClr val="bg1"/>
                  </a:glow>
                </a:effectLst>
              </a:rPr>
              <a:t>Ascension is celebrated AFTER Resurrection!</a:t>
            </a:r>
          </a:p>
        </p:txBody>
      </p:sp>
      <p:sp>
        <p:nvSpPr>
          <p:cNvPr id="33" name="Content Placeholder 2"/>
          <p:cNvSpPr txBox="1">
            <a:spLocks/>
          </p:cNvSpPr>
          <p:nvPr/>
        </p:nvSpPr>
        <p:spPr>
          <a:xfrm>
            <a:off x="13447" y="3950208"/>
            <a:ext cx="882396" cy="762000"/>
          </a:xfrm>
          <a:prstGeom prst="rect">
            <a:avLst/>
          </a:prstGeom>
          <a:noFill/>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Font typeface="Georgia" pitchFamily="18" charset="0"/>
              <a:buNone/>
            </a:pPr>
            <a:r>
              <a:rPr lang="en-US" sz="4000" b="1" spc="50" dirty="0">
                <a:ln w="11430"/>
                <a:solidFill>
                  <a:srgbClr val="7030A0"/>
                </a:solidFill>
                <a:effectLst>
                  <a:outerShdw blurRad="76200" dist="50800" dir="5400000" algn="tl" rotWithShape="0">
                    <a:srgbClr val="000000">
                      <a:alpha val="65000"/>
                    </a:srgbClr>
                  </a:outerShdw>
                </a:effectLst>
              </a:rPr>
              <a:t>#3</a:t>
            </a:r>
            <a:endParaRPr lang="en-US" sz="3600" b="1" spc="50" dirty="0">
              <a:ln w="11430"/>
              <a:solidFill>
                <a:srgbClr val="7030A0"/>
              </a:solidFill>
              <a:effectLst>
                <a:outerShdw blurRad="76200" dist="50800" dir="5400000" algn="tl" rotWithShape="0">
                  <a:srgbClr val="000000">
                    <a:alpha val="65000"/>
                  </a:srgbClr>
                </a:outerShdw>
              </a:effectLst>
            </a:endParaRPr>
          </a:p>
        </p:txBody>
      </p:sp>
      <p:pic>
        <p:nvPicPr>
          <p:cNvPr id="36" name="Picture 3"/>
          <p:cNvPicPr>
            <a:picLocks noChangeAspect="1" noChangeArrowheads="1"/>
          </p:cNvPicPr>
          <p:nvPr/>
        </p:nvPicPr>
        <p:blipFill>
          <a:blip r:embed="rId6" cstate="email">
            <a:extLst>
              <a:ext uri="{28A0092B-C50C-407E-A947-70E740481C1C}">
                <a14:useLocalDpi xmlns:a14="http://schemas.microsoft.com/office/drawing/2010/main"/>
              </a:ext>
            </a:extLst>
          </a:blip>
          <a:stretch>
            <a:fillRect/>
          </a:stretch>
        </p:blipFill>
        <p:spPr bwMode="auto">
          <a:xfrm>
            <a:off x="7620000" y="4626166"/>
            <a:ext cx="1207008" cy="1518196"/>
          </a:xfrm>
          <a:prstGeom prst="ellipse">
            <a:avLst/>
          </a:prstGeom>
          <a:ln w="63500" cap="rnd">
            <a:gradFill>
              <a:gsLst>
                <a:gs pos="22000">
                  <a:srgbClr val="4F2270"/>
                </a:gs>
                <a:gs pos="50000">
                  <a:schemeClr val="accent1">
                    <a:tint val="44500"/>
                    <a:satMod val="160000"/>
                  </a:schemeClr>
                </a:gs>
                <a:gs pos="83000">
                  <a:srgbClr val="0070C0"/>
                </a:gs>
              </a:gsLst>
              <a:lin ang="5400000" scaled="0"/>
            </a:gra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a:extLst>
            <a:ext uri="{909E8E84-426E-40DD-AFC4-6F175D3DCCD1}">
              <a14:hiddenFill xmlns:a14="http://schemas.microsoft.com/office/drawing/2010/main">
                <a:solidFill>
                  <a:srgbClr val="FFFFFF"/>
                </a:solidFill>
              </a14:hiddenFill>
            </a:ext>
          </a:extLst>
        </p:spPr>
      </p:pic>
      <p:sp>
        <p:nvSpPr>
          <p:cNvPr id="38" name="Title 1"/>
          <p:cNvSpPr txBox="1">
            <a:spLocks/>
          </p:cNvSpPr>
          <p:nvPr/>
        </p:nvSpPr>
        <p:spPr>
          <a:xfrm>
            <a:off x="-76200" y="-45720"/>
            <a:ext cx="9296400" cy="8382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spc="50" dirty="0">
                <a:ln w="11430"/>
                <a:solidFill>
                  <a:srgbClr val="FF0000"/>
                </a:solidFill>
                <a:effectLst>
                  <a:glow rad="127000">
                    <a:schemeClr val="accent2">
                      <a:lumMod val="20000"/>
                      <a:lumOff val="80000"/>
                    </a:schemeClr>
                  </a:glow>
                  <a:outerShdw blurRad="76200" dist="50800" dir="5400000" algn="tl" rotWithShape="0">
                    <a:srgbClr val="000000">
                      <a:alpha val="65000"/>
                    </a:srgbClr>
                  </a:outerShdw>
                </a:effectLst>
              </a:rPr>
              <a:t>Conflict #3</a:t>
            </a:r>
            <a:r>
              <a:rPr lang="en-US" sz="3200" spc="50" dirty="0">
                <a:ln w="11430"/>
                <a:solidFill>
                  <a:srgbClr val="FF0000"/>
                </a:solidFill>
                <a:effectLst>
                  <a:outerShdw blurRad="76200" dist="50800" dir="5400000" algn="tl" rotWithShape="0">
                    <a:srgbClr val="000000">
                      <a:alpha val="65000"/>
                    </a:srgbClr>
                  </a:outerShdw>
                </a:effectLst>
              </a:rPr>
              <a:t>   F</a:t>
            </a:r>
            <a:r>
              <a:rPr lang="en-US" sz="2400" spc="50" dirty="0">
                <a:ln w="11430"/>
                <a:solidFill>
                  <a:srgbClr val="FF0000"/>
                </a:solidFill>
                <a:effectLst>
                  <a:outerShdw blurRad="76200" dist="50800" dir="5400000" algn="tl" rotWithShape="0">
                    <a:srgbClr val="000000">
                      <a:alpha val="65000"/>
                    </a:srgbClr>
                  </a:outerShdw>
                </a:effectLst>
              </a:rPr>
              <a:t>RI</a:t>
            </a:r>
            <a:r>
              <a:rPr lang="en-US" sz="3200" spc="50" dirty="0">
                <a:ln w="11430"/>
                <a:solidFill>
                  <a:srgbClr val="FF0000"/>
                </a:solidFill>
                <a:effectLst>
                  <a:outerShdw blurRad="76200" dist="50800" dir="5400000" algn="tl" rotWithShape="0">
                    <a:srgbClr val="000000">
                      <a:alpha val="65000"/>
                    </a:srgbClr>
                  </a:outerShdw>
                </a:effectLst>
              </a:rPr>
              <a:t> </a:t>
            </a:r>
            <a:r>
              <a:rPr lang="en-US" sz="4000" spc="50" dirty="0">
                <a:ln w="11430"/>
                <a:solidFill>
                  <a:srgbClr val="FF0000"/>
                </a:solidFill>
                <a:effectLst>
                  <a:outerShdw blurRad="76200" dist="50800" dir="5400000" algn="tl" rotWithShape="0">
                    <a:srgbClr val="000000">
                      <a:alpha val="65000"/>
                    </a:srgbClr>
                  </a:outerShdw>
                </a:effectLst>
              </a:rPr>
              <a:t>Passover</a:t>
            </a:r>
            <a:r>
              <a:rPr lang="en-US" sz="4400" spc="50" dirty="0">
                <a:ln w="11430"/>
                <a:solidFill>
                  <a:srgbClr val="FF0000"/>
                </a:solidFill>
                <a:effectLst>
                  <a:outerShdw blurRad="76200" dist="50800" dir="5400000" algn="tl" rotWithShape="0">
                    <a:srgbClr val="000000">
                      <a:alpha val="65000"/>
                    </a:srgbClr>
                  </a:outerShdw>
                </a:effectLst>
              </a:rPr>
              <a:t> </a:t>
            </a:r>
            <a:r>
              <a:rPr lang="en-US" sz="4000" spc="50" dirty="0">
                <a:ln w="11430"/>
                <a:solidFill>
                  <a:srgbClr val="8C4C64"/>
                </a:solidFill>
                <a:effectLst>
                  <a:outerShdw blurRad="76200" dist="50800" dir="5400000" algn="tl" rotWithShape="0">
                    <a:srgbClr val="000000">
                      <a:alpha val="65000"/>
                    </a:srgbClr>
                  </a:outerShdw>
                </a:effectLst>
              </a:rPr>
              <a:t>&amp;</a:t>
            </a:r>
            <a:r>
              <a:rPr lang="en-US" sz="4400" spc="50" dirty="0">
                <a:ln w="11430"/>
                <a:solidFill>
                  <a:srgbClr val="8C4C64"/>
                </a:solidFill>
                <a:effectLst>
                  <a:outerShdw blurRad="76200" dist="50800" dir="5400000" algn="tl" rotWithShape="0">
                    <a:srgbClr val="000000">
                      <a:alpha val="65000"/>
                    </a:srgbClr>
                  </a:outerShdw>
                </a:effectLst>
              </a:rPr>
              <a:t> </a:t>
            </a:r>
            <a:r>
              <a:rPr lang="en-US" sz="3200" spc="50" dirty="0">
                <a:ln w="11430"/>
                <a:solidFill>
                  <a:srgbClr val="00B050"/>
                </a:solidFill>
                <a:effectLst>
                  <a:outerShdw blurRad="76200" dist="50800" dir="5400000" algn="tl" rotWithShape="0">
                    <a:srgbClr val="000000">
                      <a:alpha val="65000"/>
                    </a:srgbClr>
                  </a:outerShdw>
                </a:effectLst>
              </a:rPr>
              <a:t>S</a:t>
            </a:r>
            <a:r>
              <a:rPr lang="en-US" sz="2400" spc="50" dirty="0">
                <a:ln w="11430"/>
                <a:solidFill>
                  <a:srgbClr val="00B050"/>
                </a:solidFill>
                <a:effectLst>
                  <a:outerShdw blurRad="76200" dist="50800" dir="5400000" algn="tl" rotWithShape="0">
                    <a:srgbClr val="000000">
                      <a:alpha val="65000"/>
                    </a:srgbClr>
                  </a:outerShdw>
                </a:effectLst>
              </a:rPr>
              <a:t>UN</a:t>
            </a:r>
            <a:r>
              <a:rPr lang="en-US" sz="3200" spc="50" dirty="0">
                <a:ln w="11430"/>
                <a:solidFill>
                  <a:srgbClr val="00B050"/>
                </a:solidFill>
                <a:effectLst>
                  <a:outerShdw blurRad="76200" dist="50800" dir="5400000" algn="tl" rotWithShape="0">
                    <a:srgbClr val="000000">
                      <a:alpha val="65000"/>
                    </a:srgbClr>
                  </a:outerShdw>
                </a:effectLst>
              </a:rPr>
              <a:t> </a:t>
            </a:r>
            <a:r>
              <a:rPr lang="en-US" sz="4000" spc="50" dirty="0">
                <a:ln w="11430"/>
                <a:solidFill>
                  <a:srgbClr val="00B050"/>
                </a:solidFill>
                <a:effectLst>
                  <a:outerShdw blurRad="76200" dist="50800" dir="5400000" algn="tl" rotWithShape="0">
                    <a:srgbClr val="000000">
                      <a:alpha val="65000"/>
                    </a:srgbClr>
                  </a:outerShdw>
                </a:effectLst>
              </a:rPr>
              <a:t>Wave Sheaf</a:t>
            </a:r>
            <a:endParaRPr lang="en-US" sz="1100" spc="50" dirty="0">
              <a:ln w="11430"/>
              <a:solidFill>
                <a:srgbClr val="FF0000"/>
              </a:solidFill>
              <a:effectLst>
                <a:outerShdw blurRad="76200" dist="50800" dir="5400000" algn="tl" rotWithShape="0">
                  <a:srgbClr val="000000">
                    <a:alpha val="65000"/>
                  </a:srgbClr>
                </a:outerShdw>
              </a:effectLst>
            </a:endParaRPr>
          </a:p>
        </p:txBody>
      </p:sp>
      <p:sp>
        <p:nvSpPr>
          <p:cNvPr id="39" name="Title 1"/>
          <p:cNvSpPr txBox="1">
            <a:spLocks/>
          </p:cNvSpPr>
          <p:nvPr/>
        </p:nvSpPr>
        <p:spPr>
          <a:xfrm>
            <a:off x="3886200" y="3437350"/>
            <a:ext cx="5287738" cy="518214"/>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spc="300" dirty="0">
                <a:ln w="11430"/>
                <a:solidFill>
                  <a:srgbClr val="00B0F0"/>
                </a:solidFill>
                <a:effectLst>
                  <a:glow rad="127000">
                    <a:srgbClr val="FFFF00"/>
                  </a:glow>
                  <a:outerShdw blurRad="76200" dist="50800" dir="5400000" algn="tl" rotWithShape="0">
                    <a:srgbClr val="000000">
                      <a:alpha val="65000"/>
                    </a:srgbClr>
                  </a:outerShdw>
                </a:effectLst>
              </a:rPr>
              <a:t>ON  Covenant  Calendar!</a:t>
            </a:r>
            <a:endParaRPr lang="en-US" sz="1100" spc="300" dirty="0">
              <a:ln w="11430"/>
              <a:solidFill>
                <a:srgbClr val="00B0F0"/>
              </a:solidFill>
              <a:effectLst>
                <a:glow rad="127000">
                  <a:srgbClr val="FFFF00"/>
                </a:glow>
                <a:outerShdw blurRad="76200" dist="50800" dir="5400000" algn="tl" rotWithShape="0">
                  <a:srgbClr val="000000">
                    <a:alpha val="65000"/>
                  </a:srgbClr>
                </a:outerShdw>
              </a:effectLst>
            </a:endParaRPr>
          </a:p>
        </p:txBody>
      </p:sp>
      <p:sp>
        <p:nvSpPr>
          <p:cNvPr id="3" name="Rounded Rectangle 2"/>
          <p:cNvSpPr/>
          <p:nvPr/>
        </p:nvSpPr>
        <p:spPr>
          <a:xfrm>
            <a:off x="3983736" y="722376"/>
            <a:ext cx="1143000" cy="457200"/>
          </a:xfrm>
          <a:prstGeom prst="roundRect">
            <a:avLst>
              <a:gd name="adj" fmla="val 36000"/>
            </a:avLst>
          </a:prstGeom>
          <a:noFill/>
          <a:ln w="57150">
            <a:solidFill>
              <a:srgbClr val="FF3399"/>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ectangle 3"/>
          <p:cNvSpPr/>
          <p:nvPr/>
        </p:nvSpPr>
        <p:spPr>
          <a:xfrm>
            <a:off x="1689608" y="2697290"/>
            <a:ext cx="6355588"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2550" h="38100" prst="coolSlant"/>
            </a:sp3d>
          </a:bodyPr>
          <a:lstStyle/>
          <a:p>
            <a:r>
              <a:rPr lang="en-US" b="1" dirty="0">
                <a:solidFill>
                  <a:srgbClr val="FF0000"/>
                </a:solidFill>
              </a:rPr>
              <a:t>				                  However, this  </a:t>
            </a:r>
            <a:r>
              <a:rPr lang="en-US" b="1" u="sng" dirty="0">
                <a:solidFill>
                  <a:schemeClr val="tx1"/>
                </a:solidFill>
              </a:rPr>
              <a:t>CANNOT</a:t>
            </a:r>
            <a:r>
              <a:rPr lang="en-US" b="1" dirty="0">
                <a:solidFill>
                  <a:srgbClr val="FF0000"/>
                </a:solidFill>
              </a:rPr>
              <a:t> endorse the Scripture’s 4</a:t>
            </a:r>
            <a:r>
              <a:rPr lang="en-US" b="1" baseline="30000" dirty="0">
                <a:solidFill>
                  <a:srgbClr val="FF0000"/>
                </a:solidFill>
              </a:rPr>
              <a:t>th</a:t>
            </a:r>
            <a:r>
              <a:rPr lang="en-US" b="1" dirty="0">
                <a:solidFill>
                  <a:srgbClr val="FF0000"/>
                </a:solidFill>
              </a:rPr>
              <a:t> cycle as </a:t>
            </a:r>
            <a:r>
              <a:rPr lang="en-US" b="1" dirty="0">
                <a:solidFill>
                  <a:srgbClr val="0066FF"/>
                </a:solidFill>
              </a:rPr>
              <a:t>Yahusha’s</a:t>
            </a:r>
            <a:r>
              <a:rPr lang="en-US" b="1" dirty="0">
                <a:solidFill>
                  <a:srgbClr val="FF0000"/>
                </a:solidFill>
              </a:rPr>
              <a:t> Passover.   It represents the </a:t>
            </a:r>
            <a:r>
              <a:rPr lang="en-US" b="1" dirty="0">
                <a:solidFill>
                  <a:srgbClr val="FF0000"/>
                </a:solidFill>
                <a:effectLst>
                  <a:glow rad="127000">
                    <a:srgbClr val="99FFCC"/>
                  </a:glow>
                </a:effectLst>
              </a:rPr>
              <a:t>false</a:t>
            </a:r>
            <a:r>
              <a:rPr lang="en-US" b="1" dirty="0">
                <a:solidFill>
                  <a:srgbClr val="FF0000"/>
                </a:solidFill>
              </a:rPr>
              <a:t> Friday </a:t>
            </a:r>
            <a:r>
              <a:rPr lang="en-US" b="1" dirty="0" err="1">
                <a:solidFill>
                  <a:srgbClr val="FF0000"/>
                </a:solidFill>
              </a:rPr>
              <a:t>Cruci</a:t>
            </a:r>
            <a:r>
              <a:rPr lang="en-US" b="1" dirty="0">
                <a:solidFill>
                  <a:srgbClr val="FF0000"/>
                </a:solidFill>
              </a:rPr>
              <a:t>-</a:t>
            </a:r>
            <a:r>
              <a:rPr lang="en-US" b="1" u="sng" dirty="0">
                <a:solidFill>
                  <a:schemeClr val="tx1"/>
                </a:solidFill>
              </a:rPr>
              <a:t>fiction</a:t>
            </a:r>
            <a:r>
              <a:rPr lang="en-US" b="1" dirty="0">
                <a:solidFill>
                  <a:srgbClr val="FF0000"/>
                </a:solidFill>
              </a:rPr>
              <a:t>!</a:t>
            </a:r>
            <a:endParaRPr lang="en-CA" dirty="0"/>
          </a:p>
        </p:txBody>
      </p:sp>
      <p:pic>
        <p:nvPicPr>
          <p:cNvPr id="18" name="Picture 10" descr="C:\Users\Rae\Desktop\Art on Desktop\white man clip art\mark check png.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236800" y="1693222"/>
            <a:ext cx="603029" cy="55977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0" descr="C:\Users\Rae\Desktop\Art on Desktop\white man clip art\mark check png.png"/>
          <p:cNvPicPr>
            <a:picLocks noChangeAspect="1" noChangeArrowheads="1"/>
          </p:cNvPicPr>
          <p:nvPr/>
        </p:nvPicPr>
        <p:blipFill>
          <a:blip r:embed="rId7" cstate="email">
            <a:lum bright="70000" contrast="-70000"/>
            <a:extLst>
              <a:ext uri="{28A0092B-C50C-407E-A947-70E740481C1C}">
                <a14:useLocalDpi xmlns:a14="http://schemas.microsoft.com/office/drawing/2010/main"/>
              </a:ext>
            </a:extLst>
          </a:blip>
          <a:srcRect/>
          <a:stretch>
            <a:fillRect/>
          </a:stretch>
        </p:blipFill>
        <p:spPr bwMode="auto">
          <a:xfrm>
            <a:off x="1112159" y="4824287"/>
            <a:ext cx="603029" cy="559777"/>
          </a:xfrm>
          <a:prstGeom prst="rect">
            <a:avLst/>
          </a:prstGeom>
          <a:noFill/>
          <a:effectLst>
            <a:glow rad="2286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9534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up)">
                                      <p:cBhvr>
                                        <p:cTn id="7" dur="1500"/>
                                        <p:tgtEl>
                                          <p:spTgt spid="35"/>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3000"/>
                                        <p:tgtEl>
                                          <p:spTgt spid="6"/>
                                        </p:tgtEl>
                                      </p:cBhvr>
                                    </p:animEffect>
                                  </p:childTnLst>
                                </p:cTn>
                              </p:par>
                            </p:childTnLst>
                          </p:cTn>
                        </p:par>
                        <p:par>
                          <p:cTn id="12" fill="hold">
                            <p:stCondLst>
                              <p:cond delay="5500"/>
                            </p:stCondLst>
                            <p:childTnLst>
                              <p:par>
                                <p:cTn id="13" presetID="22" presetClass="entr" presetSubtype="1"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20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wipe(left)">
                                      <p:cBhvr>
                                        <p:cTn id="20" dur="1500"/>
                                        <p:tgtEl>
                                          <p:spTgt spid="21">
                                            <p:txEl>
                                              <p:pRg st="0" end="0"/>
                                            </p:txEl>
                                          </p:spTgt>
                                        </p:tgtEl>
                                      </p:cBhvr>
                                    </p:animEffect>
                                  </p:childTnLst>
                                </p:cTn>
                              </p:par>
                            </p:childTnLst>
                          </p:cTn>
                        </p:par>
                        <p:par>
                          <p:cTn id="21" fill="hold">
                            <p:stCondLst>
                              <p:cond delay="1500"/>
                            </p:stCondLst>
                            <p:childTnLst>
                              <p:par>
                                <p:cTn id="22" presetID="31" presetClass="entr" presetSubtype="0"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1500" fill="hold"/>
                                        <p:tgtEl>
                                          <p:spTgt spid="18"/>
                                        </p:tgtEl>
                                        <p:attrNameLst>
                                          <p:attrName>ppt_w</p:attrName>
                                        </p:attrNameLst>
                                      </p:cBhvr>
                                      <p:tavLst>
                                        <p:tav tm="0">
                                          <p:val>
                                            <p:fltVal val="0"/>
                                          </p:val>
                                        </p:tav>
                                        <p:tav tm="100000">
                                          <p:val>
                                            <p:strVal val="#ppt_w"/>
                                          </p:val>
                                        </p:tav>
                                      </p:tavLst>
                                    </p:anim>
                                    <p:anim calcmode="lin" valueType="num">
                                      <p:cBhvr>
                                        <p:cTn id="25" dur="1500" fill="hold"/>
                                        <p:tgtEl>
                                          <p:spTgt spid="18"/>
                                        </p:tgtEl>
                                        <p:attrNameLst>
                                          <p:attrName>ppt_h</p:attrName>
                                        </p:attrNameLst>
                                      </p:cBhvr>
                                      <p:tavLst>
                                        <p:tav tm="0">
                                          <p:val>
                                            <p:fltVal val="0"/>
                                          </p:val>
                                        </p:tav>
                                        <p:tav tm="100000">
                                          <p:val>
                                            <p:strVal val="#ppt_h"/>
                                          </p:val>
                                        </p:tav>
                                      </p:tavLst>
                                    </p:anim>
                                    <p:anim calcmode="lin" valueType="num">
                                      <p:cBhvr>
                                        <p:cTn id="26" dur="1500" fill="hold"/>
                                        <p:tgtEl>
                                          <p:spTgt spid="18"/>
                                        </p:tgtEl>
                                        <p:attrNameLst>
                                          <p:attrName>style.rotation</p:attrName>
                                        </p:attrNameLst>
                                      </p:cBhvr>
                                      <p:tavLst>
                                        <p:tav tm="0">
                                          <p:val>
                                            <p:fltVal val="90"/>
                                          </p:val>
                                        </p:tav>
                                        <p:tav tm="100000">
                                          <p:val>
                                            <p:fltVal val="0"/>
                                          </p:val>
                                        </p:tav>
                                      </p:tavLst>
                                    </p:anim>
                                    <p:animEffect transition="in" filter="fade">
                                      <p:cBhvr>
                                        <p:cTn id="27" dur="1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up)">
                                      <p:cBhvr>
                                        <p:cTn id="32" dur="1000"/>
                                        <p:tgtEl>
                                          <p:spTgt spid="4"/>
                                        </p:tgtEl>
                                      </p:cBhvr>
                                    </p:animEffect>
                                  </p:childTnLst>
                                </p:cTn>
                              </p:par>
                            </p:childTnLst>
                          </p:cTn>
                        </p:par>
                        <p:par>
                          <p:cTn id="33" fill="hold">
                            <p:stCondLst>
                              <p:cond delay="1000"/>
                            </p:stCondLst>
                            <p:childTnLst>
                              <p:par>
                                <p:cTn id="34" presetID="21" presetClass="entr" presetSubtype="4" repeatCount="5000"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heel(4)">
                                      <p:cBhvr>
                                        <p:cTn id="36" dur="10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2000"/>
                                        <p:tgtEl>
                                          <p:spTgt spid="39"/>
                                        </p:tgtEl>
                                      </p:cBhvr>
                                    </p:animEffect>
                                  </p:childTnLst>
                                </p:cTn>
                              </p:par>
                            </p:childTnLst>
                          </p:cTn>
                        </p:par>
                        <p:par>
                          <p:cTn id="42" fill="hold">
                            <p:stCondLst>
                              <p:cond delay="2000"/>
                            </p:stCondLst>
                            <p:childTnLst>
                              <p:par>
                                <p:cTn id="43" presetID="22" presetClass="entr" presetSubtype="8" fill="hold" nodeType="after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wipe(left)">
                                      <p:cBhvr>
                                        <p:cTn id="45" dur="2000"/>
                                        <p:tgtEl>
                                          <p:spTgt spid="2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wipe(up)">
                                      <p:cBhvr>
                                        <p:cTn id="50" dur="1500"/>
                                        <p:tgtEl>
                                          <p:spTgt spid="36"/>
                                        </p:tgtEl>
                                      </p:cBhvr>
                                    </p:animEffect>
                                  </p:childTnLst>
                                </p:cTn>
                              </p:par>
                            </p:childTnLst>
                          </p:cTn>
                        </p:par>
                        <p:par>
                          <p:cTn id="51" fill="hold">
                            <p:stCondLst>
                              <p:cond delay="1500"/>
                            </p:stCondLst>
                            <p:childTnLst>
                              <p:par>
                                <p:cTn id="52" presetID="22" presetClass="entr" presetSubtype="2" fill="hold" grpId="0" nodeType="after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wipe(right)">
                                      <p:cBhvr>
                                        <p:cTn id="54" dur="2250"/>
                                        <p:tgtEl>
                                          <p:spTgt spid="31"/>
                                        </p:tgtEl>
                                      </p:cBhvr>
                                    </p:animEffect>
                                  </p:childTnLst>
                                </p:cTn>
                              </p:par>
                            </p:childTnLst>
                          </p:cTn>
                        </p:par>
                        <p:par>
                          <p:cTn id="55" fill="hold">
                            <p:stCondLst>
                              <p:cond delay="3750"/>
                            </p:stCondLst>
                            <p:childTnLst>
                              <p:par>
                                <p:cTn id="56" presetID="22" presetClass="entr" presetSubtype="1"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wipe(up)">
                                      <p:cBhvr>
                                        <p:cTn id="58" dur="2000"/>
                                        <p:tgtEl>
                                          <p:spTgt spid="25"/>
                                        </p:tgtEl>
                                      </p:cBhvr>
                                    </p:animEffect>
                                  </p:childTnLst>
                                </p:cTn>
                              </p:par>
                            </p:childTnLst>
                          </p:cTn>
                        </p:par>
                        <p:par>
                          <p:cTn id="59" fill="hold">
                            <p:stCondLst>
                              <p:cond delay="5750"/>
                            </p:stCondLst>
                            <p:childTnLst>
                              <p:par>
                                <p:cTn id="60" presetID="16" presetClass="entr" presetSubtype="21"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barn(inVertical)">
                                      <p:cBhvr>
                                        <p:cTn id="62" dur="1750"/>
                                        <p:tgtEl>
                                          <p:spTgt spid="28"/>
                                        </p:tgtEl>
                                      </p:cBhvr>
                                    </p:animEffect>
                                  </p:childTnLst>
                                </p:cTn>
                              </p:par>
                            </p:childTnLst>
                          </p:cTn>
                        </p:par>
                        <p:par>
                          <p:cTn id="63" fill="hold">
                            <p:stCondLst>
                              <p:cond delay="7500"/>
                            </p:stCondLst>
                            <p:childTnLst>
                              <p:par>
                                <p:cTn id="64" presetID="31" presetClass="entr" presetSubtype="0" fill="hold" nodeType="afterEffect">
                                  <p:stCondLst>
                                    <p:cond delay="0"/>
                                  </p:stCondLst>
                                  <p:childTnLst>
                                    <p:set>
                                      <p:cBhvr>
                                        <p:cTn id="65" dur="1" fill="hold">
                                          <p:stCondLst>
                                            <p:cond delay="0"/>
                                          </p:stCondLst>
                                        </p:cTn>
                                        <p:tgtEl>
                                          <p:spTgt spid="26"/>
                                        </p:tgtEl>
                                        <p:attrNameLst>
                                          <p:attrName>style.visibility</p:attrName>
                                        </p:attrNameLst>
                                      </p:cBhvr>
                                      <p:to>
                                        <p:strVal val="visible"/>
                                      </p:to>
                                    </p:set>
                                    <p:anim calcmode="lin" valueType="num">
                                      <p:cBhvr>
                                        <p:cTn id="66" dur="1500" fill="hold"/>
                                        <p:tgtEl>
                                          <p:spTgt spid="26"/>
                                        </p:tgtEl>
                                        <p:attrNameLst>
                                          <p:attrName>ppt_w</p:attrName>
                                        </p:attrNameLst>
                                      </p:cBhvr>
                                      <p:tavLst>
                                        <p:tav tm="0">
                                          <p:val>
                                            <p:fltVal val="0"/>
                                          </p:val>
                                        </p:tav>
                                        <p:tav tm="100000">
                                          <p:val>
                                            <p:strVal val="#ppt_w"/>
                                          </p:val>
                                        </p:tav>
                                      </p:tavLst>
                                    </p:anim>
                                    <p:anim calcmode="lin" valueType="num">
                                      <p:cBhvr>
                                        <p:cTn id="67" dur="1500" fill="hold"/>
                                        <p:tgtEl>
                                          <p:spTgt spid="26"/>
                                        </p:tgtEl>
                                        <p:attrNameLst>
                                          <p:attrName>ppt_h</p:attrName>
                                        </p:attrNameLst>
                                      </p:cBhvr>
                                      <p:tavLst>
                                        <p:tav tm="0">
                                          <p:val>
                                            <p:fltVal val="0"/>
                                          </p:val>
                                        </p:tav>
                                        <p:tav tm="100000">
                                          <p:val>
                                            <p:strVal val="#ppt_h"/>
                                          </p:val>
                                        </p:tav>
                                      </p:tavLst>
                                    </p:anim>
                                    <p:anim calcmode="lin" valueType="num">
                                      <p:cBhvr>
                                        <p:cTn id="68" dur="1500" fill="hold"/>
                                        <p:tgtEl>
                                          <p:spTgt spid="26"/>
                                        </p:tgtEl>
                                        <p:attrNameLst>
                                          <p:attrName>style.rotation</p:attrName>
                                        </p:attrNameLst>
                                      </p:cBhvr>
                                      <p:tavLst>
                                        <p:tav tm="0">
                                          <p:val>
                                            <p:fltVal val="90"/>
                                          </p:val>
                                        </p:tav>
                                        <p:tav tm="100000">
                                          <p:val>
                                            <p:fltVal val="0"/>
                                          </p:val>
                                        </p:tav>
                                      </p:tavLst>
                                    </p:anim>
                                    <p:animEffect transition="in" filter="fade">
                                      <p:cBhvr>
                                        <p:cTn id="69" dur="1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8" grpId="0"/>
      <p:bldP spid="31" grpId="0" animBg="1"/>
      <p:bldP spid="39" grpId="0"/>
      <p:bldP spid="3" grpId="0" animBg="1"/>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328348" y="6492875"/>
            <a:ext cx="1828800" cy="365125"/>
          </a:xfrm>
        </p:spPr>
        <p:txBody>
          <a:bodyPr/>
          <a:lstStyle/>
          <a:p>
            <a:fld id="{5C014052-953B-4273-8F47-BF25327D5B24}" type="slidenum">
              <a:rPr lang="en-US" smtClean="0"/>
              <a:t>38</a:t>
            </a:fld>
            <a:endParaRPr lang="en-US" dirty="0"/>
          </a:p>
        </p:txBody>
      </p:sp>
      <p:sp>
        <p:nvSpPr>
          <p:cNvPr id="8" name="Title 1"/>
          <p:cNvSpPr txBox="1">
            <a:spLocks/>
          </p:cNvSpPr>
          <p:nvPr/>
        </p:nvSpPr>
        <p:spPr>
          <a:xfrm>
            <a:off x="-76200" y="0"/>
            <a:ext cx="9296400" cy="8382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spc="50" dirty="0">
                <a:ln w="11430"/>
                <a:solidFill>
                  <a:srgbClr val="FF0000"/>
                </a:solidFill>
                <a:effectLst>
                  <a:glow rad="127000">
                    <a:schemeClr val="accent2">
                      <a:lumMod val="20000"/>
                      <a:lumOff val="80000"/>
                    </a:schemeClr>
                  </a:glow>
                  <a:outerShdw blurRad="76200" dist="50800" dir="5400000" algn="tl" rotWithShape="0">
                    <a:srgbClr val="000000">
                      <a:alpha val="65000"/>
                    </a:srgbClr>
                  </a:outerShdw>
                </a:effectLst>
              </a:rPr>
              <a:t>Conflict #4</a:t>
            </a:r>
            <a:r>
              <a:rPr lang="en-US" sz="3200" spc="50" dirty="0">
                <a:ln w="11430"/>
                <a:solidFill>
                  <a:srgbClr val="FF0000"/>
                </a:solidFill>
                <a:effectLst>
                  <a:outerShdw blurRad="76200" dist="50800" dir="5400000" algn="tl" rotWithShape="0">
                    <a:srgbClr val="000000">
                      <a:alpha val="65000"/>
                    </a:srgbClr>
                  </a:outerShdw>
                </a:effectLst>
              </a:rPr>
              <a:t>  W</a:t>
            </a:r>
            <a:r>
              <a:rPr lang="en-US" sz="2400" spc="50" dirty="0">
                <a:ln w="11430"/>
                <a:solidFill>
                  <a:srgbClr val="FF0000"/>
                </a:solidFill>
                <a:effectLst>
                  <a:outerShdw blurRad="76200" dist="50800" dir="5400000" algn="tl" rotWithShape="0">
                    <a:srgbClr val="000000">
                      <a:alpha val="65000"/>
                    </a:srgbClr>
                  </a:outerShdw>
                </a:effectLst>
              </a:rPr>
              <a:t>ED</a:t>
            </a:r>
            <a:r>
              <a:rPr lang="en-US" sz="3200" spc="50" dirty="0">
                <a:ln w="11430"/>
                <a:solidFill>
                  <a:srgbClr val="FF0000"/>
                </a:solidFill>
                <a:effectLst>
                  <a:outerShdw blurRad="76200" dist="50800" dir="5400000" algn="tl" rotWithShape="0">
                    <a:srgbClr val="000000">
                      <a:alpha val="65000"/>
                    </a:srgbClr>
                  </a:outerShdw>
                </a:effectLst>
              </a:rPr>
              <a:t> </a:t>
            </a:r>
            <a:r>
              <a:rPr lang="en-US" sz="4000" spc="50" dirty="0">
                <a:ln w="11430"/>
                <a:solidFill>
                  <a:srgbClr val="FF0000"/>
                </a:solidFill>
                <a:effectLst>
                  <a:outerShdw blurRad="76200" dist="50800" dir="5400000" algn="tl" rotWithShape="0">
                    <a:srgbClr val="000000">
                      <a:alpha val="65000"/>
                    </a:srgbClr>
                  </a:outerShdw>
                </a:effectLst>
              </a:rPr>
              <a:t>Passover</a:t>
            </a:r>
            <a:r>
              <a:rPr lang="en-US" sz="4400" spc="50" dirty="0">
                <a:ln w="11430"/>
                <a:solidFill>
                  <a:srgbClr val="FF0000"/>
                </a:solidFill>
                <a:effectLst>
                  <a:outerShdw blurRad="76200" dist="50800" dir="5400000" algn="tl" rotWithShape="0">
                    <a:srgbClr val="000000">
                      <a:alpha val="65000"/>
                    </a:srgbClr>
                  </a:outerShdw>
                </a:effectLst>
              </a:rPr>
              <a:t> </a:t>
            </a:r>
            <a:r>
              <a:rPr lang="en-US" sz="4000" spc="50" dirty="0">
                <a:ln w="11430"/>
                <a:solidFill>
                  <a:srgbClr val="8C4C64"/>
                </a:solidFill>
                <a:effectLst>
                  <a:outerShdw blurRad="76200" dist="50800" dir="5400000" algn="tl" rotWithShape="0">
                    <a:srgbClr val="000000">
                      <a:alpha val="65000"/>
                    </a:srgbClr>
                  </a:outerShdw>
                </a:effectLst>
              </a:rPr>
              <a:t>&amp;</a:t>
            </a:r>
            <a:r>
              <a:rPr lang="en-US" sz="4400" spc="50" dirty="0">
                <a:ln w="11430"/>
                <a:solidFill>
                  <a:srgbClr val="8C4C64"/>
                </a:solidFill>
                <a:effectLst>
                  <a:outerShdw blurRad="76200" dist="50800" dir="5400000" algn="tl" rotWithShape="0">
                    <a:srgbClr val="000000">
                      <a:alpha val="65000"/>
                    </a:srgbClr>
                  </a:outerShdw>
                </a:effectLst>
              </a:rPr>
              <a:t> </a:t>
            </a:r>
            <a:r>
              <a:rPr lang="en-US" sz="3200" spc="50" dirty="0">
                <a:ln w="11430"/>
                <a:solidFill>
                  <a:srgbClr val="00B050"/>
                </a:solidFill>
                <a:effectLst>
                  <a:outerShdw blurRad="76200" dist="50800" dir="5400000" algn="tl" rotWithShape="0">
                    <a:srgbClr val="000000">
                      <a:alpha val="65000"/>
                    </a:srgbClr>
                  </a:outerShdw>
                </a:effectLst>
              </a:rPr>
              <a:t>F</a:t>
            </a:r>
            <a:r>
              <a:rPr lang="en-US" sz="2400" spc="50" dirty="0">
                <a:ln w="11430"/>
                <a:solidFill>
                  <a:srgbClr val="00B050"/>
                </a:solidFill>
                <a:effectLst>
                  <a:outerShdw blurRad="76200" dist="50800" dir="5400000" algn="tl" rotWithShape="0">
                    <a:srgbClr val="000000">
                      <a:alpha val="65000"/>
                    </a:srgbClr>
                  </a:outerShdw>
                </a:effectLst>
              </a:rPr>
              <a:t>RI</a:t>
            </a:r>
            <a:r>
              <a:rPr lang="en-US" sz="3200" spc="50" dirty="0">
                <a:ln w="11430"/>
                <a:solidFill>
                  <a:srgbClr val="00B050"/>
                </a:solidFill>
                <a:effectLst>
                  <a:outerShdw blurRad="76200" dist="50800" dir="5400000" algn="tl" rotWithShape="0">
                    <a:srgbClr val="000000">
                      <a:alpha val="65000"/>
                    </a:srgbClr>
                  </a:outerShdw>
                </a:effectLst>
              </a:rPr>
              <a:t> </a:t>
            </a:r>
            <a:r>
              <a:rPr lang="en-US" sz="4000" spc="50" dirty="0">
                <a:ln w="11430"/>
                <a:solidFill>
                  <a:srgbClr val="00B050"/>
                </a:solidFill>
                <a:effectLst>
                  <a:outerShdw blurRad="76200" dist="50800" dir="5400000" algn="tl" rotWithShape="0">
                    <a:srgbClr val="000000">
                      <a:alpha val="65000"/>
                    </a:srgbClr>
                  </a:outerShdw>
                </a:effectLst>
              </a:rPr>
              <a:t>Wave Sheaf</a:t>
            </a:r>
            <a:endParaRPr lang="en-US" sz="1200" spc="50" dirty="0">
              <a:ln w="11430"/>
              <a:solidFill>
                <a:srgbClr val="FF0000"/>
              </a:solidFill>
              <a:effectLst>
                <a:outerShdw blurRad="76200" dist="50800" dir="5400000" algn="tl" rotWithShape="0">
                  <a:srgbClr val="000000">
                    <a:alpha val="65000"/>
                  </a:srgbClr>
                </a:outerShdw>
              </a:effectLst>
            </a:endParaRPr>
          </a:p>
        </p:txBody>
      </p:sp>
      <p:graphicFrame>
        <p:nvGraphicFramePr>
          <p:cNvPr id="12" name="Table 11"/>
          <p:cNvGraphicFramePr>
            <a:graphicFrameLocks noGrp="1"/>
          </p:cNvGraphicFramePr>
          <p:nvPr>
            <p:extLst>
              <p:ext uri="{D42A27DB-BD31-4B8C-83A1-F6EECF244321}">
                <p14:modId xmlns:p14="http://schemas.microsoft.com/office/powerpoint/2010/main" val="74017982"/>
              </p:ext>
            </p:extLst>
          </p:nvPr>
        </p:nvGraphicFramePr>
        <p:xfrm>
          <a:off x="521209" y="838200"/>
          <a:ext cx="8229599" cy="1143000"/>
        </p:xfrm>
        <a:graphic>
          <a:graphicData uri="http://schemas.openxmlformats.org/drawingml/2006/table">
            <a:tbl>
              <a:tblPr firstRow="1" bandRow="1">
                <a:tableStyleId>{5C22544A-7EE6-4342-B048-85BDC9FD1C3A}</a:tableStyleId>
              </a:tblPr>
              <a:tblGrid>
                <a:gridCol w="1175657">
                  <a:extLst>
                    <a:ext uri="{9D8B030D-6E8A-4147-A177-3AD203B41FA5}">
                      <a16:colId xmlns:a16="http://schemas.microsoft.com/office/drawing/2014/main" xmlns="" val="20000"/>
                    </a:ext>
                  </a:extLst>
                </a:gridCol>
                <a:gridCol w="1175657">
                  <a:extLst>
                    <a:ext uri="{9D8B030D-6E8A-4147-A177-3AD203B41FA5}">
                      <a16:colId xmlns:a16="http://schemas.microsoft.com/office/drawing/2014/main" xmlns="" val="20001"/>
                    </a:ext>
                  </a:extLst>
                </a:gridCol>
                <a:gridCol w="1175657">
                  <a:extLst>
                    <a:ext uri="{9D8B030D-6E8A-4147-A177-3AD203B41FA5}">
                      <a16:colId xmlns:a16="http://schemas.microsoft.com/office/drawing/2014/main" xmlns="" val="20002"/>
                    </a:ext>
                  </a:extLst>
                </a:gridCol>
                <a:gridCol w="1175657">
                  <a:extLst>
                    <a:ext uri="{9D8B030D-6E8A-4147-A177-3AD203B41FA5}">
                      <a16:colId xmlns:a16="http://schemas.microsoft.com/office/drawing/2014/main" xmlns="" val="20003"/>
                    </a:ext>
                  </a:extLst>
                </a:gridCol>
                <a:gridCol w="1175657">
                  <a:extLst>
                    <a:ext uri="{9D8B030D-6E8A-4147-A177-3AD203B41FA5}">
                      <a16:colId xmlns:a16="http://schemas.microsoft.com/office/drawing/2014/main" xmlns="" val="20004"/>
                    </a:ext>
                  </a:extLst>
                </a:gridCol>
                <a:gridCol w="1175657">
                  <a:extLst>
                    <a:ext uri="{9D8B030D-6E8A-4147-A177-3AD203B41FA5}">
                      <a16:colId xmlns:a16="http://schemas.microsoft.com/office/drawing/2014/main" xmlns="" val="20005"/>
                    </a:ext>
                  </a:extLst>
                </a:gridCol>
                <a:gridCol w="1175657">
                  <a:extLst>
                    <a:ext uri="{9D8B030D-6E8A-4147-A177-3AD203B41FA5}">
                      <a16:colId xmlns:a16="http://schemas.microsoft.com/office/drawing/2014/main" xmlns="" val="20006"/>
                    </a:ext>
                  </a:extLst>
                </a:gridCol>
              </a:tblGrid>
              <a:tr h="398239">
                <a:tc>
                  <a:txBody>
                    <a:bodyPr/>
                    <a:lstStyle/>
                    <a:p>
                      <a:pPr algn="ctr"/>
                      <a:r>
                        <a:rPr lang="en-US" sz="1600" dirty="0"/>
                        <a:t>1</a:t>
                      </a:r>
                      <a:r>
                        <a:rPr lang="en-US" sz="1600" baseline="30000" dirty="0"/>
                        <a:t>st</a:t>
                      </a:r>
                      <a:r>
                        <a:rPr lang="en-US" sz="1600" dirty="0"/>
                        <a:t> (Sun)</a:t>
                      </a:r>
                    </a:p>
                  </a:txBody>
                  <a:tcPr>
                    <a:lnB w="38100" cmpd="sng">
                      <a:noFill/>
                    </a:lnB>
                    <a:cell3D prstMaterial="dkEdge">
                      <a:bevel w="77470" h="12700" prst="softRound"/>
                      <a:lightRig rig="flood" dir="t"/>
                    </a:cell3D>
                  </a:tcPr>
                </a:tc>
                <a:tc>
                  <a:txBody>
                    <a:bodyPr/>
                    <a:lstStyle/>
                    <a:p>
                      <a:pPr algn="ctr"/>
                      <a:r>
                        <a:rPr lang="en-US" sz="1600" dirty="0"/>
                        <a:t>2</a:t>
                      </a:r>
                      <a:r>
                        <a:rPr lang="en-US" sz="1600" baseline="30000" dirty="0"/>
                        <a:t>nd</a:t>
                      </a:r>
                      <a:r>
                        <a:rPr lang="en-US" sz="1600" dirty="0"/>
                        <a:t> (Mon)</a:t>
                      </a:r>
                    </a:p>
                  </a:txBody>
                  <a:tcPr>
                    <a:cell3D prstMaterial="dkEdge">
                      <a:bevel w="77470" h="12700" prst="softRound"/>
                      <a:lightRig rig="flood" dir="t"/>
                    </a:cell3D>
                  </a:tcPr>
                </a:tc>
                <a:tc>
                  <a:txBody>
                    <a:bodyPr/>
                    <a:lstStyle/>
                    <a:p>
                      <a:pPr algn="ctr"/>
                      <a:r>
                        <a:rPr lang="en-US" sz="1600" dirty="0"/>
                        <a:t>3</a:t>
                      </a:r>
                      <a:r>
                        <a:rPr lang="en-US" sz="1600" baseline="30000" dirty="0"/>
                        <a:t>rd</a:t>
                      </a:r>
                      <a:r>
                        <a:rPr lang="en-US" sz="1600" dirty="0"/>
                        <a:t> (Tues)</a:t>
                      </a:r>
                    </a:p>
                  </a:txBody>
                  <a:tcPr>
                    <a:cell3D prstMaterial="dkEdge">
                      <a:bevel w="77470" h="12700" prst="softRound"/>
                      <a:lightRig rig="flood" dir="t"/>
                    </a:cell3D>
                  </a:tcPr>
                </a:tc>
                <a:tc>
                  <a:txBody>
                    <a:bodyPr/>
                    <a:lstStyle/>
                    <a:p>
                      <a:pPr algn="ctr"/>
                      <a:r>
                        <a:rPr lang="en-US" sz="1600" dirty="0"/>
                        <a:t>4</a:t>
                      </a:r>
                      <a:r>
                        <a:rPr lang="en-US" sz="1600" baseline="30000" dirty="0"/>
                        <a:t>th</a:t>
                      </a:r>
                      <a:r>
                        <a:rPr lang="en-US" sz="1600" dirty="0"/>
                        <a:t> (Wed)</a:t>
                      </a:r>
                    </a:p>
                  </a:txBody>
                  <a:tcPr>
                    <a:cell3D prstMaterial="dkEdge">
                      <a:bevel w="77470" h="12700" prst="softRound"/>
                      <a:lightRig rig="flood" dir="t"/>
                    </a:cell3D>
                  </a:tcPr>
                </a:tc>
                <a:tc>
                  <a:txBody>
                    <a:bodyPr/>
                    <a:lstStyle/>
                    <a:p>
                      <a:pPr algn="ctr"/>
                      <a:r>
                        <a:rPr lang="en-US" sz="1600" dirty="0"/>
                        <a:t>5</a:t>
                      </a:r>
                      <a:r>
                        <a:rPr lang="en-US" sz="1600" baseline="30000" dirty="0"/>
                        <a:t>th</a:t>
                      </a:r>
                      <a:r>
                        <a:rPr lang="en-US" sz="1600" dirty="0"/>
                        <a:t> (</a:t>
                      </a:r>
                      <a:r>
                        <a:rPr lang="en-US" sz="1600" dirty="0" err="1"/>
                        <a:t>Thur</a:t>
                      </a:r>
                      <a:r>
                        <a:rPr lang="en-US" sz="1600" dirty="0"/>
                        <a:t>)</a:t>
                      </a:r>
                    </a:p>
                  </a:txBody>
                  <a:tcPr>
                    <a:cell3D prstMaterial="dkEdge">
                      <a:bevel w="77470" h="12700" prst="softRound"/>
                      <a:lightRig rig="flood" dir="t"/>
                    </a:cell3D>
                  </a:tcPr>
                </a:tc>
                <a:tc>
                  <a:txBody>
                    <a:bodyPr/>
                    <a:lstStyle/>
                    <a:p>
                      <a:pPr algn="ctr"/>
                      <a:r>
                        <a:rPr lang="en-US" sz="1600" dirty="0"/>
                        <a:t>6</a:t>
                      </a:r>
                      <a:r>
                        <a:rPr lang="en-US" sz="1600" baseline="30000" dirty="0"/>
                        <a:t>th</a:t>
                      </a:r>
                      <a:r>
                        <a:rPr lang="en-US" sz="1600" dirty="0"/>
                        <a:t> (Fri)</a:t>
                      </a:r>
                    </a:p>
                  </a:txBody>
                  <a:tcPr>
                    <a:cell3D prstMaterial="dkEdge">
                      <a:bevel w="77470" h="12700" prst="softRound"/>
                      <a:lightRig rig="flood" dir="t"/>
                    </a:cell3D>
                  </a:tcPr>
                </a:tc>
                <a:tc>
                  <a:txBody>
                    <a:bodyPr/>
                    <a:lstStyle/>
                    <a:p>
                      <a:pPr algn="ctr"/>
                      <a:r>
                        <a:rPr lang="en-US" sz="1600" dirty="0"/>
                        <a:t>7</a:t>
                      </a:r>
                      <a:r>
                        <a:rPr lang="en-US" sz="1600" baseline="30000" dirty="0"/>
                        <a:t>th</a:t>
                      </a:r>
                      <a:r>
                        <a:rPr lang="en-US" sz="1600" dirty="0"/>
                        <a:t> (</a:t>
                      </a:r>
                      <a:r>
                        <a:rPr lang="en-US" sz="1600" dirty="0" err="1"/>
                        <a:t>Sabb</a:t>
                      </a:r>
                      <a:r>
                        <a:rPr lang="en-US" sz="1600" dirty="0"/>
                        <a:t>)</a:t>
                      </a:r>
                    </a:p>
                  </a:txBody>
                  <a:tcPr>
                    <a:cell3D prstMaterial="dkEdge">
                      <a:bevel w="77470" h="12700" prst="softRound"/>
                      <a:lightRig rig="flood" dir="t"/>
                    </a:cell3D>
                  </a:tcPr>
                </a:tc>
                <a:extLst>
                  <a:ext uri="{0D108BD9-81ED-4DB2-BD59-A6C34878D82A}">
                    <a16:rowId xmlns:a16="http://schemas.microsoft.com/office/drawing/2014/main" xmlns="" val="10000"/>
                  </a:ext>
                </a:extLst>
              </a:tr>
              <a:tr h="372380">
                <a:tc>
                  <a:txBody>
                    <a:bodyPr/>
                    <a:lstStyle/>
                    <a:p>
                      <a:pPr algn="ctr"/>
                      <a:r>
                        <a:rPr lang="en-US" sz="1400" dirty="0"/>
                        <a:t>11</a:t>
                      </a:r>
                    </a:p>
                  </a:txBody>
                  <a:tcPr>
                    <a:lnT w="12700" cmpd="sng">
                      <a:noFill/>
                    </a:lnT>
                    <a:lnB w="12700" cmpd="sng">
                      <a:noFill/>
                    </a:lnB>
                    <a:cell3D prstMaterial="dkEdge">
                      <a:bevel w="77470" h="12700" prst="softRound"/>
                      <a:lightRig rig="flood" dir="t"/>
                    </a:cell3D>
                  </a:tcPr>
                </a:tc>
                <a:tc>
                  <a:txBody>
                    <a:bodyPr/>
                    <a:lstStyle/>
                    <a:p>
                      <a:pPr algn="ctr"/>
                      <a:r>
                        <a:rPr lang="en-US" sz="1400" dirty="0"/>
                        <a:t>12</a:t>
                      </a:r>
                    </a:p>
                  </a:txBody>
                  <a:tcPr>
                    <a:cell3D prstMaterial="dkEdge">
                      <a:bevel w="77470" h="12700" prst="softRound"/>
                      <a:lightRig rig="flood" dir="t"/>
                    </a:cell3D>
                  </a:tcPr>
                </a:tc>
                <a:tc>
                  <a:txBody>
                    <a:bodyPr/>
                    <a:lstStyle/>
                    <a:p>
                      <a:pPr algn="ctr"/>
                      <a:r>
                        <a:rPr lang="en-US" sz="1400" dirty="0"/>
                        <a:t>13</a:t>
                      </a:r>
                    </a:p>
                  </a:txBody>
                  <a:tcPr>
                    <a:cell3D prstMaterial="dkEdge">
                      <a:bevel w="77470" h="12700" prst="softRound"/>
                      <a:lightRig rig="flood" dir="t"/>
                    </a:cell3D>
                  </a:tcPr>
                </a:tc>
                <a:tc>
                  <a:txBody>
                    <a:bodyPr/>
                    <a:lstStyle/>
                    <a:p>
                      <a:pPr algn="ctr"/>
                      <a:r>
                        <a:rPr lang="en-US" sz="1600" b="1" dirty="0">
                          <a:solidFill>
                            <a:schemeClr val="bg1"/>
                          </a:solidFill>
                        </a:rPr>
                        <a:t>14 P/O</a:t>
                      </a:r>
                      <a:endParaRPr lang="en-US" sz="1100" b="1" dirty="0">
                        <a:solidFill>
                          <a:schemeClr val="bg1"/>
                        </a:solidFill>
                      </a:endParaRPr>
                    </a:p>
                  </a:txBody>
                  <a:tcPr>
                    <a:cell3D prstMaterial="dkEdge">
                      <a:bevel w="77470" h="12700" prst="softRound"/>
                      <a:lightRig rig="flood" dir="t"/>
                    </a:cell3D>
                    <a:solidFill>
                      <a:srgbClr val="FF0000"/>
                    </a:solidFill>
                  </a:tcPr>
                </a:tc>
                <a:tc>
                  <a:txBody>
                    <a:bodyPr/>
                    <a:lstStyle/>
                    <a:p>
                      <a:pPr algn="ctr"/>
                      <a:r>
                        <a:rPr lang="en-US" sz="1400" dirty="0"/>
                        <a:t>15 ULB</a:t>
                      </a:r>
                    </a:p>
                  </a:txBody>
                  <a:tcPr>
                    <a:cell3D prstMaterial="dkEdge">
                      <a:bevel w="77470" h="12700" prst="softRound"/>
                      <a:lightRig rig="flood" dir="t"/>
                    </a:cell3D>
                    <a:solidFill>
                      <a:schemeClr val="bg2">
                        <a:lumMod val="90000"/>
                      </a:schemeClr>
                    </a:solidFill>
                  </a:tcPr>
                </a:tc>
                <a:tc>
                  <a:txBody>
                    <a:bodyPr/>
                    <a:lstStyle/>
                    <a:p>
                      <a:pPr algn="ctr"/>
                      <a:r>
                        <a:rPr lang="en-US" sz="1800" b="1" dirty="0"/>
                        <a:t>16 W/S?</a:t>
                      </a:r>
                    </a:p>
                  </a:txBody>
                  <a:tcPr>
                    <a:cell3D prstMaterial="dkEdge">
                      <a:bevel w="77470" h="12700" prst="softRound"/>
                      <a:lightRig rig="flood" dir="t"/>
                    </a:cell3D>
                    <a:solidFill>
                      <a:srgbClr val="00FF00"/>
                    </a:solidFill>
                  </a:tcPr>
                </a:tc>
                <a:tc>
                  <a:txBody>
                    <a:bodyPr/>
                    <a:lstStyle/>
                    <a:p>
                      <a:pPr algn="ctr"/>
                      <a:r>
                        <a:rPr lang="en-US" sz="1800" b="1" dirty="0"/>
                        <a:t>17 </a:t>
                      </a:r>
                      <a:r>
                        <a:rPr lang="en-US" sz="1800" b="1" dirty="0" err="1"/>
                        <a:t>Ress</a:t>
                      </a:r>
                      <a:r>
                        <a:rPr lang="en-US" sz="1800" b="1" dirty="0"/>
                        <a:t>.</a:t>
                      </a:r>
                    </a:p>
                  </a:txBody>
                  <a:tcPr>
                    <a:cell3D prstMaterial="dkEdge">
                      <a:bevel w="77470" h="12700" prst="softRound"/>
                      <a:lightRig rig="flood" dir="t"/>
                    </a:cell3D>
                    <a:solidFill>
                      <a:srgbClr val="66CCFF"/>
                    </a:solidFill>
                  </a:tcPr>
                </a:tc>
                <a:extLst>
                  <a:ext uri="{0D108BD9-81ED-4DB2-BD59-A6C34878D82A}">
                    <a16:rowId xmlns:a16="http://schemas.microsoft.com/office/drawing/2014/main" xmlns="" val="10001"/>
                  </a:ext>
                </a:extLst>
              </a:tr>
              <a:tr h="372381">
                <a:tc>
                  <a:txBody>
                    <a:bodyPr/>
                    <a:lstStyle/>
                    <a:p>
                      <a:pPr algn="ctr"/>
                      <a:r>
                        <a:rPr lang="en-US" sz="1400" b="0" dirty="0"/>
                        <a:t>18  ULB</a:t>
                      </a:r>
                      <a:endParaRPr lang="en-US" sz="1050" b="0" dirty="0"/>
                    </a:p>
                  </a:txBody>
                  <a:tcPr>
                    <a:lnT w="12700" cmpd="sng">
                      <a:noFill/>
                    </a:lnT>
                    <a:cell3D prstMaterial="dkEdge">
                      <a:bevel w="77470" h="12700" prst="softRound"/>
                      <a:lightRig rig="flood" dir="t"/>
                    </a:cell3D>
                    <a:solidFill>
                      <a:schemeClr val="bg2">
                        <a:lumMod val="90000"/>
                      </a:schemeClr>
                    </a:solidFill>
                  </a:tcPr>
                </a:tc>
                <a:tc>
                  <a:txBody>
                    <a:bodyPr/>
                    <a:lstStyle/>
                    <a:p>
                      <a:pPr algn="ctr"/>
                      <a:r>
                        <a:rPr lang="en-US" sz="1400" dirty="0"/>
                        <a:t>19</a:t>
                      </a:r>
                      <a:r>
                        <a:rPr lang="en-US" sz="1400" baseline="0" dirty="0"/>
                        <a:t> ULB</a:t>
                      </a:r>
                      <a:endParaRPr lang="en-US" sz="1400" dirty="0"/>
                    </a:p>
                  </a:txBody>
                  <a:tcPr>
                    <a:cell3D prstMaterial="dkEdge">
                      <a:bevel w="77470" h="12700" prst="softRound"/>
                      <a:lightRig rig="flood" dir="t"/>
                    </a:cell3D>
                    <a:solidFill>
                      <a:schemeClr val="bg2">
                        <a:lumMod val="90000"/>
                      </a:schemeClr>
                    </a:solidFill>
                  </a:tcPr>
                </a:tc>
                <a:tc>
                  <a:txBody>
                    <a:bodyPr/>
                    <a:lstStyle/>
                    <a:p>
                      <a:pPr algn="ctr"/>
                      <a:r>
                        <a:rPr lang="en-US" sz="1400" dirty="0"/>
                        <a:t>20 ULB</a:t>
                      </a:r>
                    </a:p>
                  </a:txBody>
                  <a:tcPr>
                    <a:cell3D prstMaterial="dkEdge">
                      <a:bevel w="77470" h="12700" prst="softRound"/>
                      <a:lightRig rig="flood" dir="t"/>
                    </a:cell3D>
                    <a:solidFill>
                      <a:schemeClr val="bg2">
                        <a:lumMod val="90000"/>
                      </a:schemeClr>
                    </a:solidFill>
                  </a:tcPr>
                </a:tc>
                <a:tc>
                  <a:txBody>
                    <a:bodyPr/>
                    <a:lstStyle/>
                    <a:p>
                      <a:pPr algn="ctr"/>
                      <a:r>
                        <a:rPr lang="en-US" sz="1400" b="0" dirty="0"/>
                        <a:t>21 ULB</a:t>
                      </a:r>
                    </a:p>
                  </a:txBody>
                  <a:tcPr>
                    <a:cell3D prstMaterial="dkEdge">
                      <a:bevel w="77470" h="12700" prst="softRound"/>
                      <a:lightRig rig="flood" dir="t"/>
                    </a:cell3D>
                    <a:solidFill>
                      <a:schemeClr val="bg2">
                        <a:lumMod val="90000"/>
                      </a:schemeClr>
                    </a:solidFill>
                  </a:tcPr>
                </a:tc>
                <a:tc>
                  <a:txBody>
                    <a:bodyPr/>
                    <a:lstStyle/>
                    <a:p>
                      <a:pPr algn="ctr"/>
                      <a:r>
                        <a:rPr lang="en-US" sz="1400" dirty="0"/>
                        <a:t>22</a:t>
                      </a:r>
                    </a:p>
                  </a:txBody>
                  <a:tcPr>
                    <a:cell3D prstMaterial="dkEdge">
                      <a:bevel w="77470" h="12700" prst="softRound"/>
                      <a:lightRig rig="flood" dir="t"/>
                    </a:cell3D>
                  </a:tcPr>
                </a:tc>
                <a:tc>
                  <a:txBody>
                    <a:bodyPr/>
                    <a:lstStyle/>
                    <a:p>
                      <a:pPr algn="ctr"/>
                      <a:r>
                        <a:rPr lang="en-US" sz="1400" dirty="0"/>
                        <a:t>23</a:t>
                      </a:r>
                    </a:p>
                  </a:txBody>
                  <a:tcPr>
                    <a:cell3D prstMaterial="dkEdge">
                      <a:bevel w="77470" h="12700" prst="softRound"/>
                      <a:lightRig rig="flood" dir="t"/>
                    </a:cell3D>
                  </a:tcPr>
                </a:tc>
                <a:tc>
                  <a:txBody>
                    <a:bodyPr/>
                    <a:lstStyle/>
                    <a:p>
                      <a:pPr algn="ctr"/>
                      <a:r>
                        <a:rPr lang="en-US" sz="1400" b="1" dirty="0"/>
                        <a:t>24</a:t>
                      </a:r>
                    </a:p>
                  </a:txBody>
                  <a:tcPr>
                    <a:cell3D prstMaterial="dkEdge">
                      <a:bevel w="77470" h="12700" prst="softRound"/>
                      <a:lightRig rig="flood" dir="t"/>
                    </a:cell3D>
                    <a:solidFill>
                      <a:srgbClr val="DCE5EE"/>
                    </a:solidFill>
                  </a:tcPr>
                </a:tc>
                <a:extLst>
                  <a:ext uri="{0D108BD9-81ED-4DB2-BD59-A6C34878D82A}">
                    <a16:rowId xmlns:a16="http://schemas.microsoft.com/office/drawing/2014/main" xmlns="" val="10002"/>
                  </a:ext>
                </a:extLst>
              </a:tr>
            </a:tbl>
          </a:graphicData>
        </a:graphic>
      </p:graphicFrame>
      <p:pic>
        <p:nvPicPr>
          <p:cNvPr id="14" name="Picture 2" descr="C:\Users\Rae\Desktop\reaping_the_harvest-p.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95289" y="1655369"/>
            <a:ext cx="990600" cy="1341273"/>
          </a:xfrm>
          <a:prstGeom prst="rect">
            <a:avLst/>
          </a:prstGeom>
          <a:ln w="76200">
            <a:solidFill>
              <a:srgbClr val="0070C0"/>
            </a:solidFill>
          </a:ln>
          <a:effectLst>
            <a:glow rad="228600">
              <a:schemeClr val="accent1">
                <a:satMod val="175000"/>
                <a:alpha val="40000"/>
              </a:schemeClr>
            </a:glow>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pic>
        <p:nvPicPr>
          <p:cNvPr id="15" name="Picture 3"/>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7580377" y="1673810"/>
            <a:ext cx="1291765" cy="942228"/>
          </a:xfrm>
          <a:prstGeom prst="rect">
            <a:avLst/>
          </a:prstGeom>
          <a:ln w="76200">
            <a:solidFill>
              <a:schemeClr val="accent2">
                <a:lumMod val="75000"/>
              </a:schemeClr>
            </a:solidFill>
          </a:ln>
          <a:effectLst>
            <a:glow rad="228600">
              <a:schemeClr val="accent6">
                <a:satMod val="175000"/>
                <a:alpha val="40000"/>
              </a:schemeClr>
            </a:glow>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22" name="Right Arrow 21"/>
          <p:cNvSpPr/>
          <p:nvPr/>
        </p:nvSpPr>
        <p:spPr>
          <a:xfrm>
            <a:off x="5233416" y="1424349"/>
            <a:ext cx="2438400" cy="304800"/>
          </a:xfrm>
          <a:prstGeom prst="rightArrow">
            <a:avLst/>
          </a:prstGeom>
          <a:gradFill flip="none" rotWithShape="1">
            <a:gsLst>
              <a:gs pos="0">
                <a:srgbClr val="FFF200"/>
              </a:gs>
              <a:gs pos="45000">
                <a:srgbClr val="FF7A00"/>
              </a:gs>
              <a:gs pos="70000">
                <a:srgbClr val="FF0300"/>
              </a:gs>
              <a:gs pos="100000">
                <a:srgbClr val="4D0808"/>
              </a:gs>
            </a:gsLst>
            <a:lin ang="13500000" scaled="1"/>
            <a:tileRect/>
          </a:gradFill>
          <a:ln>
            <a:solidFill>
              <a:srgbClr val="7030A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480821" y="1975180"/>
            <a:ext cx="6024627" cy="1200329"/>
          </a:xfrm>
          <a:prstGeom prst="rect">
            <a:avLst/>
          </a:prstGeom>
          <a:noFill/>
        </p:spPr>
        <p:txBody>
          <a:bodyPr wrap="square" rtlCol="0">
            <a:spAutoFit/>
            <a:scene3d>
              <a:camera prst="orthographicFront"/>
              <a:lightRig rig="threePt" dir="t"/>
            </a:scene3d>
            <a:sp3d extrusionH="57150">
              <a:bevelT w="38100" h="38100"/>
            </a:sp3d>
          </a:bodyPr>
          <a:lstStyle/>
          <a:p>
            <a:r>
              <a:rPr lang="en-US" b="1" dirty="0">
                <a:solidFill>
                  <a:srgbClr val="4F2270"/>
                </a:solidFill>
              </a:rPr>
              <a:t>This is </a:t>
            </a:r>
            <a:r>
              <a:rPr lang="en-US" b="1" dirty="0">
                <a:solidFill>
                  <a:srgbClr val="0066FF"/>
                </a:solidFill>
              </a:rPr>
              <a:t>Yahusha’s</a:t>
            </a:r>
            <a:r>
              <a:rPr lang="en-US" b="1" dirty="0">
                <a:solidFill>
                  <a:srgbClr val="4F2270"/>
                </a:solidFill>
              </a:rPr>
              <a:t> Passion Week – notice how serious this is when Wave Sheaf is placed on Abib 16.  </a:t>
            </a:r>
            <a:r>
              <a:rPr lang="en-US" b="1" dirty="0">
                <a:solidFill>
                  <a:srgbClr val="C00000"/>
                </a:solidFill>
              </a:rPr>
              <a:t>How can the </a:t>
            </a:r>
            <a:r>
              <a:rPr lang="en-US" b="1" dirty="0">
                <a:solidFill>
                  <a:srgbClr val="006600"/>
                </a:solidFill>
              </a:rPr>
              <a:t>Abib 16 Wave Sheaf Ascension </a:t>
            </a:r>
            <a:r>
              <a:rPr lang="en-US" b="1" dirty="0">
                <a:solidFill>
                  <a:srgbClr val="C00000"/>
                </a:solidFill>
              </a:rPr>
              <a:t>be celebrated before any possible Resurrection? </a:t>
            </a:r>
          </a:p>
        </p:txBody>
      </p:sp>
      <p:sp>
        <p:nvSpPr>
          <p:cNvPr id="29" name="Content Placeholder 2"/>
          <p:cNvSpPr txBox="1">
            <a:spLocks/>
          </p:cNvSpPr>
          <p:nvPr/>
        </p:nvSpPr>
        <p:spPr>
          <a:xfrm>
            <a:off x="110087" y="963017"/>
            <a:ext cx="882396" cy="762000"/>
          </a:xfrm>
          <a:prstGeom prst="rect">
            <a:avLst/>
          </a:prstGeom>
          <a:noFill/>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None/>
            </a:pPr>
            <a:r>
              <a:rPr lang="en-US" sz="4400" b="1" spc="50" dirty="0">
                <a:ln w="11430"/>
                <a:solidFill>
                  <a:srgbClr val="FF0000"/>
                </a:solidFill>
                <a:effectLst>
                  <a:outerShdw blurRad="76200" dist="50800" dir="5400000" algn="tl" rotWithShape="0">
                    <a:srgbClr val="000000">
                      <a:alpha val="65000"/>
                    </a:srgbClr>
                  </a:outerShdw>
                </a:effectLst>
              </a:rPr>
              <a:t>#4</a:t>
            </a:r>
            <a:endParaRPr lang="en-US" sz="4000" b="1" spc="50" dirty="0">
              <a:ln w="11430"/>
              <a:solidFill>
                <a:srgbClr val="FF0000"/>
              </a:solidFill>
              <a:effectLst>
                <a:outerShdw blurRad="76200" dist="50800" dir="5400000" algn="tl" rotWithShape="0">
                  <a:srgbClr val="000000">
                    <a:alpha val="65000"/>
                  </a:srgbClr>
                </a:outerShdw>
              </a:effectLst>
            </a:endParaRPr>
          </a:p>
        </p:txBody>
      </p:sp>
      <p:cxnSp>
        <p:nvCxnSpPr>
          <p:cNvPr id="32" name="Straight Arrow Connector 31"/>
          <p:cNvCxnSpPr/>
          <p:nvPr/>
        </p:nvCxnSpPr>
        <p:spPr>
          <a:xfrm>
            <a:off x="228600" y="3489960"/>
            <a:ext cx="8722360" cy="0"/>
          </a:xfrm>
          <a:prstGeom prst="straightConnector1">
            <a:avLst/>
          </a:prstGeom>
          <a:ln w="7620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0800000" scaled="1"/>
              <a:tileRect/>
            </a:gradFill>
            <a:headEnd type="diamond" w="med" len="med"/>
            <a:tailEnd type="diamond" w="med" len="med"/>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942741" y="2834114"/>
            <a:ext cx="6058259" cy="523220"/>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2800" b="1" dirty="0">
                <a:ln>
                  <a:solidFill>
                    <a:srgbClr val="FF0000"/>
                  </a:solidFill>
                </a:ln>
                <a:gradFill flip="none" rotWithShape="1">
                  <a:gsLst>
                    <a:gs pos="0">
                      <a:srgbClr val="FFF200"/>
                    </a:gs>
                    <a:gs pos="45000">
                      <a:srgbClr val="FF7A00"/>
                    </a:gs>
                    <a:gs pos="70000">
                      <a:srgbClr val="FF0300"/>
                    </a:gs>
                    <a:gs pos="100000">
                      <a:srgbClr val="4D0808"/>
                    </a:gs>
                  </a:gsLst>
                  <a:lin ang="2700000" scaled="1"/>
                  <a:tileRect/>
                </a:gradFill>
                <a:effectLst>
                  <a:glow rad="165100">
                    <a:schemeClr val="accent2">
                      <a:lumMod val="60000"/>
                      <a:lumOff val="40000"/>
                    </a:schemeClr>
                  </a:glow>
                </a:effectLst>
                <a:latin typeface="Comic Sans MS" pitchFamily="66" charset="0"/>
                <a:cs typeface="Aharoni" pitchFamily="2" charset="-79"/>
              </a:rPr>
              <a:t>This is a serious impossibility!</a:t>
            </a:r>
            <a:endParaRPr lang="en-US" sz="4400" b="1" dirty="0">
              <a:ln>
                <a:solidFill>
                  <a:srgbClr val="FF0000"/>
                </a:solidFill>
              </a:ln>
              <a:gradFill flip="none" rotWithShape="1">
                <a:gsLst>
                  <a:gs pos="0">
                    <a:srgbClr val="FFF200"/>
                  </a:gs>
                  <a:gs pos="45000">
                    <a:srgbClr val="FF7A00"/>
                  </a:gs>
                  <a:gs pos="70000">
                    <a:srgbClr val="FF0300"/>
                  </a:gs>
                  <a:gs pos="100000">
                    <a:srgbClr val="4D0808"/>
                  </a:gs>
                </a:gsLst>
                <a:lin ang="2700000" scaled="1"/>
                <a:tileRect/>
              </a:gradFill>
              <a:effectLst>
                <a:glow rad="165100">
                  <a:schemeClr val="accent2">
                    <a:lumMod val="60000"/>
                    <a:lumOff val="40000"/>
                  </a:schemeClr>
                </a:glow>
              </a:effectLst>
              <a:latin typeface="Aharoni" pitchFamily="2" charset="-79"/>
              <a:cs typeface="Aharoni" pitchFamily="2" charset="-79"/>
            </a:endParaRPr>
          </a:p>
        </p:txBody>
      </p:sp>
      <p:graphicFrame>
        <p:nvGraphicFramePr>
          <p:cNvPr id="23" name="Table 22"/>
          <p:cNvGraphicFramePr>
            <a:graphicFrameLocks noGrp="1"/>
          </p:cNvGraphicFramePr>
          <p:nvPr>
            <p:extLst>
              <p:ext uri="{D42A27DB-BD31-4B8C-83A1-F6EECF244321}">
                <p14:modId xmlns:p14="http://schemas.microsoft.com/office/powerpoint/2010/main" val="4112679383"/>
              </p:ext>
            </p:extLst>
          </p:nvPr>
        </p:nvGraphicFramePr>
        <p:xfrm>
          <a:off x="518160" y="3750207"/>
          <a:ext cx="8229599" cy="1143000"/>
        </p:xfrm>
        <a:graphic>
          <a:graphicData uri="http://schemas.openxmlformats.org/drawingml/2006/table">
            <a:tbl>
              <a:tblPr firstRow="1" bandRow="1">
                <a:tableStyleId>{5C22544A-7EE6-4342-B048-85BDC9FD1C3A}</a:tableStyleId>
              </a:tblPr>
              <a:tblGrid>
                <a:gridCol w="1175657">
                  <a:extLst>
                    <a:ext uri="{9D8B030D-6E8A-4147-A177-3AD203B41FA5}">
                      <a16:colId xmlns:a16="http://schemas.microsoft.com/office/drawing/2014/main" xmlns="" val="20000"/>
                    </a:ext>
                  </a:extLst>
                </a:gridCol>
                <a:gridCol w="1175657">
                  <a:extLst>
                    <a:ext uri="{9D8B030D-6E8A-4147-A177-3AD203B41FA5}">
                      <a16:colId xmlns:a16="http://schemas.microsoft.com/office/drawing/2014/main" xmlns="" val="20001"/>
                    </a:ext>
                  </a:extLst>
                </a:gridCol>
                <a:gridCol w="1175657">
                  <a:extLst>
                    <a:ext uri="{9D8B030D-6E8A-4147-A177-3AD203B41FA5}">
                      <a16:colId xmlns:a16="http://schemas.microsoft.com/office/drawing/2014/main" xmlns="" val="20002"/>
                    </a:ext>
                  </a:extLst>
                </a:gridCol>
                <a:gridCol w="1175657">
                  <a:extLst>
                    <a:ext uri="{9D8B030D-6E8A-4147-A177-3AD203B41FA5}">
                      <a16:colId xmlns:a16="http://schemas.microsoft.com/office/drawing/2014/main" xmlns="" val="20003"/>
                    </a:ext>
                  </a:extLst>
                </a:gridCol>
                <a:gridCol w="1175657">
                  <a:extLst>
                    <a:ext uri="{9D8B030D-6E8A-4147-A177-3AD203B41FA5}">
                      <a16:colId xmlns:a16="http://schemas.microsoft.com/office/drawing/2014/main" xmlns="" val="20004"/>
                    </a:ext>
                  </a:extLst>
                </a:gridCol>
                <a:gridCol w="1175657">
                  <a:extLst>
                    <a:ext uri="{9D8B030D-6E8A-4147-A177-3AD203B41FA5}">
                      <a16:colId xmlns:a16="http://schemas.microsoft.com/office/drawing/2014/main" xmlns="" val="20005"/>
                    </a:ext>
                  </a:extLst>
                </a:gridCol>
                <a:gridCol w="1175657">
                  <a:extLst>
                    <a:ext uri="{9D8B030D-6E8A-4147-A177-3AD203B41FA5}">
                      <a16:colId xmlns:a16="http://schemas.microsoft.com/office/drawing/2014/main" xmlns="" val="20006"/>
                    </a:ext>
                  </a:extLst>
                </a:gridCol>
              </a:tblGrid>
              <a:tr h="398239">
                <a:tc>
                  <a:txBody>
                    <a:bodyPr/>
                    <a:lstStyle/>
                    <a:p>
                      <a:pPr algn="ctr"/>
                      <a:r>
                        <a:rPr lang="en-US" sz="1600" dirty="0"/>
                        <a:t>1</a:t>
                      </a:r>
                      <a:r>
                        <a:rPr lang="en-US" sz="1600" baseline="30000" dirty="0"/>
                        <a:t>st</a:t>
                      </a:r>
                      <a:r>
                        <a:rPr lang="en-US" sz="1600" dirty="0"/>
                        <a:t> (Sun)</a:t>
                      </a:r>
                    </a:p>
                  </a:txBody>
                  <a:tcPr>
                    <a:lnB w="38100" cmpd="sng">
                      <a:noFill/>
                    </a:lnB>
                    <a:cell3D prstMaterial="dkEdge">
                      <a:bevel w="77470" h="12700" prst="softRound"/>
                      <a:lightRig rig="flood" dir="t"/>
                    </a:cell3D>
                  </a:tcPr>
                </a:tc>
                <a:tc>
                  <a:txBody>
                    <a:bodyPr/>
                    <a:lstStyle/>
                    <a:p>
                      <a:pPr algn="ctr"/>
                      <a:r>
                        <a:rPr lang="en-US" sz="1600" dirty="0"/>
                        <a:t>2</a:t>
                      </a:r>
                      <a:r>
                        <a:rPr lang="en-US" sz="1600" baseline="30000" dirty="0"/>
                        <a:t>nd</a:t>
                      </a:r>
                      <a:r>
                        <a:rPr lang="en-US" sz="1600" dirty="0"/>
                        <a:t> (Mon)</a:t>
                      </a:r>
                    </a:p>
                  </a:txBody>
                  <a:tcPr>
                    <a:cell3D prstMaterial="dkEdge">
                      <a:bevel w="77470" h="12700" prst="softRound"/>
                      <a:lightRig rig="flood" dir="t"/>
                    </a:cell3D>
                  </a:tcPr>
                </a:tc>
                <a:tc>
                  <a:txBody>
                    <a:bodyPr/>
                    <a:lstStyle/>
                    <a:p>
                      <a:pPr algn="ctr"/>
                      <a:r>
                        <a:rPr lang="en-US" sz="1600" dirty="0"/>
                        <a:t>3</a:t>
                      </a:r>
                      <a:r>
                        <a:rPr lang="en-US" sz="1600" baseline="30000" dirty="0"/>
                        <a:t>rd</a:t>
                      </a:r>
                      <a:r>
                        <a:rPr lang="en-US" sz="1600" dirty="0"/>
                        <a:t> (Tues)</a:t>
                      </a:r>
                    </a:p>
                  </a:txBody>
                  <a:tcPr>
                    <a:cell3D prstMaterial="dkEdge">
                      <a:bevel w="77470" h="12700" prst="softRound"/>
                      <a:lightRig rig="flood" dir="t"/>
                    </a:cell3D>
                  </a:tcPr>
                </a:tc>
                <a:tc>
                  <a:txBody>
                    <a:bodyPr/>
                    <a:lstStyle/>
                    <a:p>
                      <a:pPr algn="ctr"/>
                      <a:r>
                        <a:rPr lang="en-US" sz="1600" dirty="0"/>
                        <a:t>4</a:t>
                      </a:r>
                      <a:r>
                        <a:rPr lang="en-US" sz="1600" baseline="30000" dirty="0"/>
                        <a:t>th</a:t>
                      </a:r>
                      <a:r>
                        <a:rPr lang="en-US" sz="1600" dirty="0"/>
                        <a:t> (Wed)</a:t>
                      </a:r>
                    </a:p>
                  </a:txBody>
                  <a:tcPr>
                    <a:cell3D prstMaterial="dkEdge">
                      <a:bevel w="77470" h="12700" prst="softRound"/>
                      <a:lightRig rig="flood" dir="t"/>
                    </a:cell3D>
                  </a:tcPr>
                </a:tc>
                <a:tc>
                  <a:txBody>
                    <a:bodyPr/>
                    <a:lstStyle/>
                    <a:p>
                      <a:pPr algn="ctr"/>
                      <a:r>
                        <a:rPr lang="en-US" sz="1600" dirty="0"/>
                        <a:t>5</a:t>
                      </a:r>
                      <a:r>
                        <a:rPr lang="en-US" sz="1600" baseline="30000" dirty="0"/>
                        <a:t>th</a:t>
                      </a:r>
                      <a:r>
                        <a:rPr lang="en-US" sz="1600" dirty="0"/>
                        <a:t> (</a:t>
                      </a:r>
                      <a:r>
                        <a:rPr lang="en-US" sz="1600" dirty="0" err="1"/>
                        <a:t>Thur</a:t>
                      </a:r>
                      <a:r>
                        <a:rPr lang="en-US" sz="1600" dirty="0"/>
                        <a:t>)</a:t>
                      </a:r>
                    </a:p>
                  </a:txBody>
                  <a:tcPr>
                    <a:cell3D prstMaterial="dkEdge">
                      <a:bevel w="77470" h="12700" prst="softRound"/>
                      <a:lightRig rig="flood" dir="t"/>
                    </a:cell3D>
                  </a:tcPr>
                </a:tc>
                <a:tc>
                  <a:txBody>
                    <a:bodyPr/>
                    <a:lstStyle/>
                    <a:p>
                      <a:pPr algn="ctr"/>
                      <a:r>
                        <a:rPr lang="en-US" sz="1600" dirty="0"/>
                        <a:t>6</a:t>
                      </a:r>
                      <a:r>
                        <a:rPr lang="en-US" sz="1600" baseline="30000" dirty="0"/>
                        <a:t>th</a:t>
                      </a:r>
                      <a:r>
                        <a:rPr lang="en-US" sz="1600" dirty="0"/>
                        <a:t> (Fri)</a:t>
                      </a:r>
                    </a:p>
                  </a:txBody>
                  <a:tcPr>
                    <a:cell3D prstMaterial="dkEdge">
                      <a:bevel w="77470" h="12700" prst="softRound"/>
                      <a:lightRig rig="flood" dir="t"/>
                    </a:cell3D>
                  </a:tcPr>
                </a:tc>
                <a:tc>
                  <a:txBody>
                    <a:bodyPr/>
                    <a:lstStyle/>
                    <a:p>
                      <a:pPr algn="ctr"/>
                      <a:r>
                        <a:rPr lang="en-US" sz="1600" dirty="0"/>
                        <a:t>7</a:t>
                      </a:r>
                      <a:r>
                        <a:rPr lang="en-US" sz="1600" baseline="30000" dirty="0"/>
                        <a:t>th</a:t>
                      </a:r>
                      <a:r>
                        <a:rPr lang="en-US" sz="1600" dirty="0"/>
                        <a:t> (</a:t>
                      </a:r>
                      <a:r>
                        <a:rPr lang="en-US" sz="1600" dirty="0" err="1"/>
                        <a:t>Sabb</a:t>
                      </a:r>
                      <a:r>
                        <a:rPr lang="en-US" sz="1600" dirty="0"/>
                        <a:t>)</a:t>
                      </a:r>
                    </a:p>
                  </a:txBody>
                  <a:tcPr>
                    <a:cell3D prstMaterial="dkEdge">
                      <a:bevel w="77470" h="12700" prst="softRound"/>
                      <a:lightRig rig="flood" dir="t"/>
                    </a:cell3D>
                  </a:tcPr>
                </a:tc>
                <a:extLst>
                  <a:ext uri="{0D108BD9-81ED-4DB2-BD59-A6C34878D82A}">
                    <a16:rowId xmlns:a16="http://schemas.microsoft.com/office/drawing/2014/main" xmlns="" val="10000"/>
                  </a:ext>
                </a:extLst>
              </a:tr>
              <a:tr h="372380">
                <a:tc>
                  <a:txBody>
                    <a:bodyPr/>
                    <a:lstStyle/>
                    <a:p>
                      <a:pPr algn="ctr"/>
                      <a:r>
                        <a:rPr lang="en-US" sz="1400" dirty="0"/>
                        <a:t>11</a:t>
                      </a:r>
                    </a:p>
                  </a:txBody>
                  <a:tcPr>
                    <a:lnT w="12700" cmpd="sng">
                      <a:noFill/>
                    </a:lnT>
                    <a:lnB w="12700" cmpd="sng">
                      <a:noFill/>
                    </a:lnB>
                    <a:cell3D prstMaterial="dkEdge">
                      <a:bevel w="77470" h="12700" prst="softRound"/>
                      <a:lightRig rig="flood" dir="t"/>
                    </a:cell3D>
                  </a:tcPr>
                </a:tc>
                <a:tc>
                  <a:txBody>
                    <a:bodyPr/>
                    <a:lstStyle/>
                    <a:p>
                      <a:pPr algn="ctr"/>
                      <a:r>
                        <a:rPr lang="en-US" sz="1400" dirty="0"/>
                        <a:t>12</a:t>
                      </a:r>
                    </a:p>
                  </a:txBody>
                  <a:tcPr>
                    <a:cell3D prstMaterial="dkEdge">
                      <a:bevel w="77470" h="12700" prst="softRound"/>
                      <a:lightRig rig="flood" dir="t"/>
                    </a:cell3D>
                  </a:tcPr>
                </a:tc>
                <a:tc>
                  <a:txBody>
                    <a:bodyPr/>
                    <a:lstStyle/>
                    <a:p>
                      <a:pPr algn="ctr"/>
                      <a:r>
                        <a:rPr lang="en-US" sz="1400" dirty="0"/>
                        <a:t>13</a:t>
                      </a:r>
                    </a:p>
                  </a:txBody>
                  <a:tcPr>
                    <a:cell3D prstMaterial="dkEdge">
                      <a:bevel w="77470" h="12700" prst="softRound"/>
                      <a:lightRig rig="flood" dir="t"/>
                    </a:cell3D>
                  </a:tcPr>
                </a:tc>
                <a:tc>
                  <a:txBody>
                    <a:bodyPr/>
                    <a:lstStyle/>
                    <a:p>
                      <a:pPr algn="ctr"/>
                      <a:r>
                        <a:rPr lang="en-US" sz="1600" b="1" dirty="0">
                          <a:solidFill>
                            <a:schemeClr val="bg1"/>
                          </a:solidFill>
                        </a:rPr>
                        <a:t>14 P/O</a:t>
                      </a:r>
                      <a:endParaRPr lang="en-US" sz="1100" b="1" dirty="0">
                        <a:solidFill>
                          <a:schemeClr val="bg1"/>
                        </a:solidFill>
                      </a:endParaRPr>
                    </a:p>
                  </a:txBody>
                  <a:tcPr>
                    <a:cell3D prstMaterial="dkEdge">
                      <a:bevel w="77470" h="12700" prst="softRound"/>
                      <a:lightRig rig="flood" dir="t"/>
                    </a:cell3D>
                    <a:solidFill>
                      <a:srgbClr val="FF0000"/>
                    </a:solidFill>
                  </a:tcPr>
                </a:tc>
                <a:tc>
                  <a:txBody>
                    <a:bodyPr/>
                    <a:lstStyle/>
                    <a:p>
                      <a:pPr algn="ctr"/>
                      <a:r>
                        <a:rPr lang="en-US" sz="1400" dirty="0"/>
                        <a:t>15 ULB</a:t>
                      </a:r>
                    </a:p>
                  </a:txBody>
                  <a:tcPr>
                    <a:cell3D prstMaterial="dkEdge">
                      <a:bevel w="77470" h="12700" prst="softRound"/>
                      <a:lightRig rig="flood" dir="t"/>
                    </a:cell3D>
                    <a:solidFill>
                      <a:schemeClr val="bg2">
                        <a:lumMod val="90000"/>
                      </a:schemeClr>
                    </a:solidFill>
                  </a:tcPr>
                </a:tc>
                <a:tc>
                  <a:txBody>
                    <a:bodyPr/>
                    <a:lstStyle/>
                    <a:p>
                      <a:pPr algn="ctr"/>
                      <a:r>
                        <a:rPr lang="en-US" sz="1400" b="0" dirty="0"/>
                        <a:t>16 </a:t>
                      </a:r>
                      <a:r>
                        <a:rPr lang="en-US" sz="1400" b="0" strike="sngStrike" dirty="0"/>
                        <a:t>W/S</a:t>
                      </a:r>
                      <a:endParaRPr lang="en-US" sz="1400" b="0" dirty="0"/>
                    </a:p>
                  </a:txBody>
                  <a:tcPr>
                    <a:cell3D prstMaterial="dkEdge">
                      <a:bevel w="77470" h="12700" prst="softRound"/>
                      <a:lightRig rig="flood" dir="t"/>
                    </a:cell3D>
                    <a:solidFill>
                      <a:srgbClr val="92D050"/>
                    </a:solidFill>
                  </a:tcPr>
                </a:tc>
                <a:tc>
                  <a:txBody>
                    <a:bodyPr/>
                    <a:lstStyle/>
                    <a:p>
                      <a:pPr algn="ctr"/>
                      <a:r>
                        <a:rPr lang="en-US" sz="1800" b="1" dirty="0"/>
                        <a:t>17 </a:t>
                      </a:r>
                      <a:r>
                        <a:rPr lang="en-US" sz="1800" b="1" dirty="0" err="1"/>
                        <a:t>Ress</a:t>
                      </a:r>
                      <a:r>
                        <a:rPr lang="en-US" sz="1800" b="1" dirty="0"/>
                        <a:t>.</a:t>
                      </a:r>
                    </a:p>
                  </a:txBody>
                  <a:tcPr>
                    <a:cell3D prstMaterial="dkEdge">
                      <a:bevel w="77470" h="12700" prst="softRound"/>
                      <a:lightRig rig="flood" dir="t"/>
                    </a:cell3D>
                    <a:solidFill>
                      <a:srgbClr val="66CCFF"/>
                    </a:solidFill>
                  </a:tcPr>
                </a:tc>
                <a:extLst>
                  <a:ext uri="{0D108BD9-81ED-4DB2-BD59-A6C34878D82A}">
                    <a16:rowId xmlns:a16="http://schemas.microsoft.com/office/drawing/2014/main" xmlns="" val="10001"/>
                  </a:ext>
                </a:extLst>
              </a:tr>
              <a:tr h="372381">
                <a:tc>
                  <a:txBody>
                    <a:bodyPr/>
                    <a:lstStyle/>
                    <a:p>
                      <a:pPr algn="ctr"/>
                      <a:r>
                        <a:rPr lang="en-US" sz="1800" b="1" dirty="0"/>
                        <a:t>18  W/S</a:t>
                      </a:r>
                      <a:endParaRPr lang="en-US" sz="1200" b="1" dirty="0"/>
                    </a:p>
                  </a:txBody>
                  <a:tcPr>
                    <a:lnT w="12700" cmpd="sng">
                      <a:noFill/>
                    </a:lnT>
                    <a:cell3D prstMaterial="dkEdge">
                      <a:bevel w="77470" h="12700" prst="softRound"/>
                      <a:lightRig rig="flood" dir="t"/>
                    </a:cell3D>
                    <a:solidFill>
                      <a:srgbClr val="00FF00"/>
                    </a:solidFill>
                  </a:tcPr>
                </a:tc>
                <a:tc>
                  <a:txBody>
                    <a:bodyPr/>
                    <a:lstStyle/>
                    <a:p>
                      <a:pPr algn="ctr"/>
                      <a:r>
                        <a:rPr lang="en-US" sz="1400" dirty="0"/>
                        <a:t>19</a:t>
                      </a:r>
                      <a:r>
                        <a:rPr lang="en-US" sz="1400" baseline="0" dirty="0"/>
                        <a:t> ULB</a:t>
                      </a:r>
                      <a:endParaRPr lang="en-US" sz="1400" dirty="0"/>
                    </a:p>
                  </a:txBody>
                  <a:tcPr>
                    <a:cell3D prstMaterial="dkEdge">
                      <a:bevel w="77470" h="12700" prst="softRound"/>
                      <a:lightRig rig="flood" dir="t"/>
                    </a:cell3D>
                    <a:solidFill>
                      <a:schemeClr val="bg2">
                        <a:lumMod val="90000"/>
                      </a:schemeClr>
                    </a:solidFill>
                  </a:tcPr>
                </a:tc>
                <a:tc>
                  <a:txBody>
                    <a:bodyPr/>
                    <a:lstStyle/>
                    <a:p>
                      <a:pPr algn="ctr"/>
                      <a:r>
                        <a:rPr lang="en-US" sz="1400" dirty="0"/>
                        <a:t>20 ULB</a:t>
                      </a:r>
                    </a:p>
                  </a:txBody>
                  <a:tcPr>
                    <a:cell3D prstMaterial="dkEdge">
                      <a:bevel w="77470" h="12700" prst="softRound"/>
                      <a:lightRig rig="flood" dir="t"/>
                    </a:cell3D>
                    <a:solidFill>
                      <a:schemeClr val="bg2">
                        <a:lumMod val="90000"/>
                      </a:schemeClr>
                    </a:solidFill>
                  </a:tcPr>
                </a:tc>
                <a:tc>
                  <a:txBody>
                    <a:bodyPr/>
                    <a:lstStyle/>
                    <a:p>
                      <a:pPr algn="ctr"/>
                      <a:r>
                        <a:rPr lang="en-US" sz="1400" b="0" dirty="0"/>
                        <a:t>21 ULB</a:t>
                      </a:r>
                    </a:p>
                  </a:txBody>
                  <a:tcPr>
                    <a:cell3D prstMaterial="dkEdge">
                      <a:bevel w="77470" h="12700" prst="softRound"/>
                      <a:lightRig rig="flood" dir="t"/>
                    </a:cell3D>
                    <a:solidFill>
                      <a:schemeClr val="bg2">
                        <a:lumMod val="90000"/>
                      </a:schemeClr>
                    </a:solidFill>
                  </a:tcPr>
                </a:tc>
                <a:tc>
                  <a:txBody>
                    <a:bodyPr/>
                    <a:lstStyle/>
                    <a:p>
                      <a:pPr algn="ctr"/>
                      <a:r>
                        <a:rPr lang="en-US" sz="1400" dirty="0"/>
                        <a:t>22</a:t>
                      </a:r>
                    </a:p>
                  </a:txBody>
                  <a:tcPr>
                    <a:cell3D prstMaterial="dkEdge">
                      <a:bevel w="77470" h="12700" prst="softRound"/>
                      <a:lightRig rig="flood" dir="t"/>
                    </a:cell3D>
                  </a:tcPr>
                </a:tc>
                <a:tc>
                  <a:txBody>
                    <a:bodyPr/>
                    <a:lstStyle/>
                    <a:p>
                      <a:pPr algn="ctr"/>
                      <a:r>
                        <a:rPr lang="en-US" sz="1400" dirty="0"/>
                        <a:t>23</a:t>
                      </a:r>
                    </a:p>
                  </a:txBody>
                  <a:tcPr>
                    <a:cell3D prstMaterial="dkEdge">
                      <a:bevel w="77470" h="12700" prst="softRound"/>
                      <a:lightRig rig="flood" dir="t"/>
                    </a:cell3D>
                  </a:tcPr>
                </a:tc>
                <a:tc>
                  <a:txBody>
                    <a:bodyPr/>
                    <a:lstStyle/>
                    <a:p>
                      <a:pPr algn="ctr"/>
                      <a:r>
                        <a:rPr lang="en-US" sz="1400" b="1" dirty="0"/>
                        <a:t>24</a:t>
                      </a:r>
                    </a:p>
                  </a:txBody>
                  <a:tcPr>
                    <a:cell3D prstMaterial="dkEdge">
                      <a:bevel w="77470" h="12700" prst="softRound"/>
                      <a:lightRig rig="flood" dir="t"/>
                    </a:cell3D>
                    <a:solidFill>
                      <a:srgbClr val="DCE5EE"/>
                    </a:solidFill>
                  </a:tcPr>
                </a:tc>
                <a:extLst>
                  <a:ext uri="{0D108BD9-81ED-4DB2-BD59-A6C34878D82A}">
                    <a16:rowId xmlns:a16="http://schemas.microsoft.com/office/drawing/2014/main" xmlns="" val="10002"/>
                  </a:ext>
                </a:extLst>
              </a:tr>
            </a:tbl>
          </a:graphicData>
        </a:graphic>
      </p:graphicFrame>
      <p:pic>
        <p:nvPicPr>
          <p:cNvPr id="25" name="Picture 2" descr="C:\Users\Rae\Desktop\reaping_the_harvest-p.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60832" y="4941824"/>
            <a:ext cx="1063514" cy="1341273"/>
          </a:xfrm>
          <a:prstGeom prst="rect">
            <a:avLst/>
          </a:prstGeom>
          <a:ln w="76200">
            <a:solidFill>
              <a:srgbClr val="0070C0"/>
            </a:solidFill>
          </a:ln>
          <a:effectLst>
            <a:glow rad="228600">
              <a:schemeClr val="accent1">
                <a:satMod val="175000"/>
                <a:alpha val="40000"/>
              </a:schemeClr>
            </a:glow>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26" name="Content Placeholder 2"/>
          <p:cNvSpPr txBox="1">
            <a:spLocks/>
          </p:cNvSpPr>
          <p:nvPr/>
        </p:nvSpPr>
        <p:spPr>
          <a:xfrm>
            <a:off x="61318" y="3829304"/>
            <a:ext cx="882396" cy="762000"/>
          </a:xfrm>
          <a:prstGeom prst="rect">
            <a:avLst/>
          </a:prstGeom>
          <a:noFill/>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None/>
            </a:pPr>
            <a:r>
              <a:rPr lang="en-US" sz="4400" b="1" spc="50" dirty="0">
                <a:ln w="11430"/>
                <a:solidFill>
                  <a:srgbClr val="7030A0"/>
                </a:solidFill>
                <a:effectLst>
                  <a:outerShdw blurRad="76200" dist="50800" dir="5400000" algn="tl" rotWithShape="0">
                    <a:srgbClr val="000000">
                      <a:alpha val="65000"/>
                    </a:srgbClr>
                  </a:outerShdw>
                </a:effectLst>
              </a:rPr>
              <a:t>#4</a:t>
            </a:r>
            <a:endParaRPr lang="en-US" sz="4000" b="1" spc="50" dirty="0">
              <a:ln w="11430"/>
              <a:solidFill>
                <a:srgbClr val="7030A0"/>
              </a:solidFill>
              <a:effectLst>
                <a:outerShdw blurRad="76200" dist="50800" dir="5400000" algn="tl" rotWithShape="0">
                  <a:srgbClr val="000000">
                    <a:alpha val="65000"/>
                  </a:srgbClr>
                </a:outerShdw>
              </a:effectLst>
            </a:endParaRPr>
          </a:p>
        </p:txBody>
      </p:sp>
      <p:sp>
        <p:nvSpPr>
          <p:cNvPr id="33" name="TextBox 32"/>
          <p:cNvSpPr txBox="1"/>
          <p:nvPr/>
        </p:nvSpPr>
        <p:spPr>
          <a:xfrm>
            <a:off x="1691640" y="5215128"/>
            <a:ext cx="7259320" cy="1200329"/>
          </a:xfrm>
          <a:prstGeom prst="rect">
            <a:avLst/>
          </a:prstGeom>
          <a:noFill/>
        </p:spPr>
        <p:txBody>
          <a:bodyPr wrap="square" rtlCol="0">
            <a:spAutoFit/>
            <a:scene3d>
              <a:camera prst="orthographicFront"/>
              <a:lightRig rig="threePt" dir="t"/>
            </a:scene3d>
            <a:sp3d extrusionH="57150">
              <a:bevelT w="38100" h="38100"/>
            </a:sp3d>
          </a:bodyPr>
          <a:lstStyle/>
          <a:p>
            <a:r>
              <a:rPr lang="en-US" b="1" dirty="0">
                <a:solidFill>
                  <a:srgbClr val="0066FF"/>
                </a:solidFill>
              </a:rPr>
              <a:t>Yahusha’s</a:t>
            </a:r>
            <a:r>
              <a:rPr lang="en-US" b="1" dirty="0">
                <a:solidFill>
                  <a:srgbClr val="7030A0"/>
                </a:solidFill>
              </a:rPr>
              <a:t> “mid-week” Passover is followed by “3 days &amp; </a:t>
            </a:r>
            <a:br>
              <a:rPr lang="en-US" b="1" dirty="0">
                <a:solidFill>
                  <a:srgbClr val="7030A0"/>
                </a:solidFill>
              </a:rPr>
            </a:br>
            <a:r>
              <a:rPr lang="en-US" b="1" dirty="0">
                <a:solidFill>
                  <a:srgbClr val="7030A0"/>
                </a:solidFill>
              </a:rPr>
              <a:t>3 nights” in death, terminating with the </a:t>
            </a:r>
            <a:r>
              <a:rPr lang="en-US" sz="1400" b="1" dirty="0">
                <a:solidFill>
                  <a:srgbClr val="7030A0"/>
                </a:solidFill>
              </a:rPr>
              <a:t>[</a:t>
            </a:r>
            <a:r>
              <a:rPr lang="en-US" sz="1400" b="1" dirty="0">
                <a:solidFill>
                  <a:srgbClr val="0070C0"/>
                </a:solidFill>
              </a:rPr>
              <a:t>H7676</a:t>
            </a:r>
            <a:r>
              <a:rPr lang="en-US" sz="1400" b="1" dirty="0">
                <a:solidFill>
                  <a:srgbClr val="7030A0"/>
                </a:solidFill>
              </a:rPr>
              <a:t>]</a:t>
            </a:r>
            <a:r>
              <a:rPr lang="en-US" b="1" dirty="0">
                <a:solidFill>
                  <a:srgbClr val="7030A0"/>
                </a:solidFill>
              </a:rPr>
              <a:t> Sabbath </a:t>
            </a:r>
            <a:br>
              <a:rPr lang="en-US" b="1" dirty="0">
                <a:solidFill>
                  <a:srgbClr val="7030A0"/>
                </a:solidFill>
              </a:rPr>
            </a:br>
            <a:r>
              <a:rPr lang="en-US" b="1" dirty="0">
                <a:solidFill>
                  <a:srgbClr val="7030A0"/>
                </a:solidFill>
              </a:rPr>
              <a:t>Resurrection – then His Ascension on the 1</a:t>
            </a:r>
            <a:r>
              <a:rPr lang="en-US" b="1" baseline="30000" dirty="0">
                <a:solidFill>
                  <a:srgbClr val="7030A0"/>
                </a:solidFill>
              </a:rPr>
              <a:t>st</a:t>
            </a:r>
            <a:r>
              <a:rPr lang="en-US" b="1" dirty="0">
                <a:solidFill>
                  <a:srgbClr val="7030A0"/>
                </a:solidFill>
              </a:rPr>
              <a:t> cycle Wave Sheaf celebration.  </a:t>
            </a:r>
            <a:r>
              <a:rPr lang="en-US" b="1" dirty="0">
                <a:solidFill>
                  <a:srgbClr val="C00000"/>
                </a:solidFill>
              </a:rPr>
              <a:t>(Abib 16 PALES in comparison and removes the Backbone!)</a:t>
            </a:r>
            <a:endParaRPr lang="en-US" sz="2000" b="1" dirty="0">
              <a:solidFill>
                <a:srgbClr val="FF0000"/>
              </a:solidFill>
            </a:endParaRPr>
          </a:p>
        </p:txBody>
      </p:sp>
      <p:pic>
        <p:nvPicPr>
          <p:cNvPr id="36" name="Picture 3"/>
          <p:cNvPicPr>
            <a:picLocks noChangeAspect="1" noChangeArrowheads="1"/>
          </p:cNvPicPr>
          <p:nvPr/>
        </p:nvPicPr>
        <p:blipFill>
          <a:blip r:embed="rId7" cstate="email">
            <a:extLst>
              <a:ext uri="{28A0092B-C50C-407E-A947-70E740481C1C}">
                <a14:useLocalDpi xmlns:a14="http://schemas.microsoft.com/office/drawing/2010/main"/>
              </a:ext>
            </a:extLst>
          </a:blip>
          <a:stretch>
            <a:fillRect/>
          </a:stretch>
        </p:blipFill>
        <p:spPr bwMode="auto">
          <a:xfrm>
            <a:off x="7730555" y="4483864"/>
            <a:ext cx="1162811" cy="1550982"/>
          </a:xfrm>
          <a:prstGeom prst="ellipse">
            <a:avLst/>
          </a:prstGeom>
          <a:ln w="63500" cap="rnd">
            <a:gradFill>
              <a:gsLst>
                <a:gs pos="22000">
                  <a:srgbClr val="4F2270"/>
                </a:gs>
                <a:gs pos="50000">
                  <a:schemeClr val="accent1">
                    <a:tint val="44500"/>
                    <a:satMod val="160000"/>
                  </a:schemeClr>
                </a:gs>
                <a:gs pos="83000">
                  <a:srgbClr val="0070C0"/>
                </a:gs>
              </a:gsLst>
              <a:lin ang="5400000" scaled="0"/>
            </a:gra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a:extLst>
            <a:ext uri="{909E8E84-426E-40DD-AFC4-6F175D3DCCD1}">
              <a14:hiddenFill xmlns:a14="http://schemas.microsoft.com/office/drawing/2010/main">
                <a:solidFill>
                  <a:srgbClr val="FFFFFF"/>
                </a:solidFill>
              </a14:hiddenFill>
            </a:ext>
          </a:extLst>
        </p:spPr>
      </p:pic>
      <p:sp>
        <p:nvSpPr>
          <p:cNvPr id="38" name="TextBox 37"/>
          <p:cNvSpPr txBox="1"/>
          <p:nvPr/>
        </p:nvSpPr>
        <p:spPr>
          <a:xfrm>
            <a:off x="0" y="6290847"/>
            <a:ext cx="9144000" cy="523220"/>
          </a:xfrm>
          <a:prstGeom prst="rect">
            <a:avLst/>
          </a:prstGeom>
          <a:noFill/>
        </p:spPr>
        <p:txBody>
          <a:bodyPr wrap="square" rtlCol="0">
            <a:spAutoFit/>
            <a:scene3d>
              <a:camera prst="orthographicFront"/>
              <a:lightRig rig="threePt" dir="t"/>
            </a:scene3d>
            <a:sp3d extrusionH="57150">
              <a:bevelT w="82550" h="38100" prst="coolSlant"/>
            </a:sp3d>
          </a:bodyPr>
          <a:lstStyle/>
          <a:p>
            <a:pPr algn="ctr"/>
            <a:r>
              <a:rPr lang="en-US" b="1" dirty="0">
                <a:ln>
                  <a:solidFill>
                    <a:srgbClr val="0070C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effectLst/>
                <a:latin typeface="Comic Sans MS" pitchFamily="66" charset="0"/>
                <a:cs typeface="Aharoni" pitchFamily="2" charset="-79"/>
              </a:rPr>
              <a:t>Only #4:</a:t>
            </a:r>
            <a:r>
              <a:rPr lang="en-US" sz="2800" b="1" dirty="0">
                <a:ln>
                  <a:solidFill>
                    <a:srgbClr val="0070C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effectLst/>
                <a:latin typeface="Comic Sans MS" pitchFamily="66" charset="0"/>
                <a:cs typeface="Aharoni" pitchFamily="2" charset="-79"/>
              </a:rPr>
              <a:t> </a:t>
            </a:r>
            <a:r>
              <a:rPr lang="en-US" sz="2400" b="1" dirty="0">
                <a:ln>
                  <a:solidFill>
                    <a:srgbClr val="0070C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effectLst/>
                <a:latin typeface="Comic Sans MS" pitchFamily="66" charset="0"/>
                <a:cs typeface="Aharoni" pitchFamily="2" charset="-79"/>
              </a:rPr>
              <a:t>E</a:t>
            </a:r>
            <a:r>
              <a:rPr lang="en-US" b="1" dirty="0">
                <a:ln>
                  <a:solidFill>
                    <a:srgbClr val="0070C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effectLst/>
                <a:latin typeface="Comic Sans MS" pitchFamily="66" charset="0"/>
                <a:cs typeface="Aharoni" pitchFamily="2" charset="-79"/>
              </a:rPr>
              <a:t>VERY </a:t>
            </a:r>
            <a:r>
              <a:rPr lang="en-US" sz="2400" b="1" dirty="0">
                <a:ln>
                  <a:solidFill>
                    <a:srgbClr val="0070C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latin typeface="Comic Sans MS" pitchFamily="66" charset="0"/>
                <a:cs typeface="Aharoni" pitchFamily="2" charset="-79"/>
              </a:rPr>
              <a:t>D</a:t>
            </a:r>
            <a:r>
              <a:rPr lang="en-US" b="1" dirty="0">
                <a:ln>
                  <a:solidFill>
                    <a:srgbClr val="0070C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latin typeface="Comic Sans MS" pitchFamily="66" charset="0"/>
                <a:cs typeface="Aharoni" pitchFamily="2" charset="-79"/>
              </a:rPr>
              <a:t>ETAIL</a:t>
            </a:r>
            <a:r>
              <a:rPr lang="en-US" sz="2400" b="1" dirty="0">
                <a:ln>
                  <a:solidFill>
                    <a:srgbClr val="0070C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effectLst/>
                <a:latin typeface="Comic Sans MS" pitchFamily="66" charset="0"/>
                <a:cs typeface="Aharoni" pitchFamily="2" charset="-79"/>
              </a:rPr>
              <a:t> F</a:t>
            </a:r>
            <a:r>
              <a:rPr lang="en-US" b="1" dirty="0">
                <a:ln>
                  <a:solidFill>
                    <a:srgbClr val="0070C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effectLst/>
                <a:latin typeface="Comic Sans MS" pitchFamily="66" charset="0"/>
                <a:cs typeface="Aharoni" pitchFamily="2" charset="-79"/>
              </a:rPr>
              <a:t>OLLOWS </a:t>
            </a:r>
            <a:r>
              <a:rPr lang="en-US" sz="2400" b="1" dirty="0">
                <a:ln>
                  <a:solidFill>
                    <a:srgbClr val="0070C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effectLst/>
                <a:latin typeface="Comic Sans MS" pitchFamily="66" charset="0"/>
                <a:cs typeface="Aharoni" pitchFamily="2" charset="-79"/>
              </a:rPr>
              <a:t>T</a:t>
            </a:r>
            <a:r>
              <a:rPr lang="en-US" b="1" dirty="0">
                <a:ln>
                  <a:solidFill>
                    <a:srgbClr val="0070C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effectLst/>
                <a:latin typeface="Comic Sans MS" pitchFamily="66" charset="0"/>
                <a:cs typeface="Aharoni" pitchFamily="2" charset="-79"/>
              </a:rPr>
              <a:t>ORAH</a:t>
            </a:r>
            <a:r>
              <a:rPr lang="en-US" sz="2400" b="1" dirty="0">
                <a:ln>
                  <a:solidFill>
                    <a:srgbClr val="0070C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effectLst/>
                <a:latin typeface="Comic Sans MS" pitchFamily="66" charset="0"/>
                <a:cs typeface="Aharoni" pitchFamily="2" charset="-79"/>
              </a:rPr>
              <a:t> S</a:t>
            </a:r>
            <a:r>
              <a:rPr lang="en-US" b="1" dirty="0">
                <a:ln>
                  <a:solidFill>
                    <a:srgbClr val="0070C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effectLst/>
                <a:latin typeface="Comic Sans MS" pitchFamily="66" charset="0"/>
                <a:cs typeface="Aharoni" pitchFamily="2" charset="-79"/>
              </a:rPr>
              <a:t>TATUTES</a:t>
            </a:r>
            <a:r>
              <a:rPr lang="en-US" sz="2400" b="1" dirty="0">
                <a:ln>
                  <a:solidFill>
                    <a:srgbClr val="0070C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effectLst/>
                <a:latin typeface="Comic Sans MS" pitchFamily="66" charset="0"/>
                <a:cs typeface="Aharoni" pitchFamily="2" charset="-79"/>
              </a:rPr>
              <a:t> P</a:t>
            </a:r>
            <a:r>
              <a:rPr lang="en-US" b="1" dirty="0">
                <a:ln>
                  <a:solidFill>
                    <a:srgbClr val="0070C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effectLst/>
                <a:latin typeface="Comic Sans MS" pitchFamily="66" charset="0"/>
                <a:cs typeface="Aharoni" pitchFamily="2" charset="-79"/>
              </a:rPr>
              <a:t>ERFECTLY</a:t>
            </a:r>
            <a:r>
              <a:rPr lang="en-US" sz="2400" b="1" dirty="0">
                <a:ln>
                  <a:solidFill>
                    <a:srgbClr val="0070C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effectLst/>
                <a:latin typeface="Comic Sans MS" pitchFamily="66" charset="0"/>
                <a:cs typeface="Aharoni" pitchFamily="2" charset="-79"/>
              </a:rPr>
              <a:t>!</a:t>
            </a:r>
            <a:endParaRPr lang="en-US" sz="4000" b="1" dirty="0">
              <a:ln>
                <a:solidFill>
                  <a:srgbClr val="0070C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effectLst/>
              <a:latin typeface="Comic Sans MS" pitchFamily="66" charset="0"/>
              <a:cs typeface="Aharoni" pitchFamily="2" charset="-79"/>
            </a:endParaRPr>
          </a:p>
        </p:txBody>
      </p:sp>
      <p:sp>
        <p:nvSpPr>
          <p:cNvPr id="39" name="Title 1"/>
          <p:cNvSpPr txBox="1">
            <a:spLocks/>
          </p:cNvSpPr>
          <p:nvPr/>
        </p:nvSpPr>
        <p:spPr>
          <a:xfrm>
            <a:off x="215152" y="3200400"/>
            <a:ext cx="4966447" cy="518214"/>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spc="300" dirty="0">
                <a:ln w="11430"/>
                <a:solidFill>
                  <a:srgbClr val="00B0F0"/>
                </a:solidFill>
                <a:effectLst>
                  <a:glow rad="127000">
                    <a:srgbClr val="FFFF00"/>
                  </a:glow>
                  <a:outerShdw blurRad="76200" dist="50800" dir="5400000" algn="tl" rotWithShape="0">
                    <a:srgbClr val="000000">
                      <a:alpha val="65000"/>
                    </a:srgbClr>
                  </a:outerShdw>
                </a:effectLst>
              </a:rPr>
              <a:t>ON  Covenant  Calendar!</a:t>
            </a:r>
            <a:endParaRPr lang="en-US" sz="1100" spc="300" dirty="0">
              <a:ln w="11430"/>
              <a:solidFill>
                <a:srgbClr val="00B0F0"/>
              </a:solidFill>
              <a:effectLst>
                <a:glow rad="127000">
                  <a:srgbClr val="FFFF00"/>
                </a:glow>
                <a:outerShdw blurRad="76200" dist="50800" dir="5400000" algn="tl" rotWithShape="0">
                  <a:srgbClr val="000000">
                    <a:alpha val="65000"/>
                  </a:srgbClr>
                </a:outerShdw>
              </a:effectLst>
            </a:endParaRPr>
          </a:p>
        </p:txBody>
      </p:sp>
      <p:sp>
        <p:nvSpPr>
          <p:cNvPr id="40" name="Right Arrow 39"/>
          <p:cNvSpPr/>
          <p:nvPr/>
        </p:nvSpPr>
        <p:spPr>
          <a:xfrm>
            <a:off x="5247640" y="4359036"/>
            <a:ext cx="2269062" cy="289560"/>
          </a:xfrm>
          <a:prstGeom prst="rightArrow">
            <a:avLst>
              <a:gd name="adj1" fmla="val 51017"/>
              <a:gd name="adj2" fmla="val 50000"/>
            </a:avLst>
          </a:prstGeom>
          <a:gradFill flip="none" rotWithShape="1">
            <a:gsLst>
              <a:gs pos="0">
                <a:srgbClr val="03D4A8"/>
              </a:gs>
              <a:gs pos="25000">
                <a:srgbClr val="21D6E0"/>
              </a:gs>
              <a:gs pos="75000">
                <a:srgbClr val="0087E6"/>
              </a:gs>
              <a:gs pos="100000">
                <a:srgbClr val="005CBF"/>
              </a:gs>
            </a:gsLst>
            <a:lin ang="13500000" scaled="0"/>
            <a:tileRect/>
          </a:gradFill>
          <a:ln>
            <a:solidFill>
              <a:srgbClr val="7030A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Bent Arrow 3"/>
          <p:cNvSpPr/>
          <p:nvPr/>
        </p:nvSpPr>
        <p:spPr>
          <a:xfrm flipH="1" flipV="1">
            <a:off x="1600196" y="4359036"/>
            <a:ext cx="6152393" cy="929788"/>
          </a:xfrm>
          <a:prstGeom prst="bentArrow">
            <a:avLst>
              <a:gd name="adj1" fmla="val 22857"/>
              <a:gd name="adj2" fmla="val 25000"/>
              <a:gd name="adj3" fmla="val 25000"/>
              <a:gd name="adj4" fmla="val 43750"/>
            </a:avLst>
          </a:prstGeom>
          <a:gradFill>
            <a:gsLst>
              <a:gs pos="0">
                <a:srgbClr val="03D4A8"/>
              </a:gs>
              <a:gs pos="25000">
                <a:srgbClr val="21D6E0"/>
              </a:gs>
              <a:gs pos="75000">
                <a:srgbClr val="0087E6"/>
              </a:gs>
              <a:gs pos="100000">
                <a:srgbClr val="005CBF"/>
              </a:gs>
            </a:gsLst>
            <a:lin ang="10800000" scaled="1"/>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none" rtlCol="0" anchor="t" anchorCtr="1"/>
          <a:lstStyle/>
          <a:p>
            <a:pPr algn="ctr"/>
            <a:endParaRPr lang="en-US" b="1" dirty="0">
              <a:solidFill>
                <a:srgbClr val="002060"/>
              </a:solidFill>
              <a:effectLst>
                <a:glow rad="127000">
                  <a:schemeClr val="bg1"/>
                </a:glow>
              </a:effectLst>
            </a:endParaRPr>
          </a:p>
        </p:txBody>
      </p:sp>
      <p:sp>
        <p:nvSpPr>
          <p:cNvPr id="5" name="Rectangle 4"/>
          <p:cNvSpPr/>
          <p:nvPr/>
        </p:nvSpPr>
        <p:spPr>
          <a:xfrm>
            <a:off x="2317523" y="4857988"/>
            <a:ext cx="4564070" cy="369332"/>
          </a:xfrm>
          <a:prstGeom prst="rect">
            <a:avLst/>
          </a:prstGeom>
        </p:spPr>
        <p:txBody>
          <a:bodyPr wrap="none">
            <a:spAutoFit/>
          </a:bodyPr>
          <a:lstStyle/>
          <a:p>
            <a:pPr algn="ctr"/>
            <a:r>
              <a:rPr lang="en-US" b="1" dirty="0">
                <a:solidFill>
                  <a:srgbClr val="002060"/>
                </a:solidFill>
                <a:effectLst>
                  <a:glow rad="127000">
                    <a:schemeClr val="bg1"/>
                  </a:glow>
                </a:effectLst>
              </a:rPr>
              <a:t>Ascension is celebrated AFTER Resurrection!</a:t>
            </a:r>
          </a:p>
        </p:txBody>
      </p:sp>
      <p:pic>
        <p:nvPicPr>
          <p:cNvPr id="27" name="Picture 11" descr="C:\Users\Rae\Desktop\Art on Desktop\white man clip art\makr x png.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924992" y="1211839"/>
            <a:ext cx="388089" cy="44353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1" descr="C:\Users\Rae\Desktop\Art on Desktop\white man clip art\makr x png.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924992" y="4082390"/>
            <a:ext cx="388089" cy="44353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C:\Users\Rae\Desktop\Art on Desktop\white man clip art\mark check png.png"/>
          <p:cNvPicPr>
            <a:picLocks noChangeAspect="1" noChangeArrowheads="1"/>
          </p:cNvPicPr>
          <p:nvPr/>
        </p:nvPicPr>
        <p:blipFill>
          <a:blip r:embed="rId9" cstate="email">
            <a:lum bright="70000" contrast="-70000"/>
            <a:extLst>
              <a:ext uri="{28A0092B-C50C-407E-A947-70E740481C1C}">
                <a14:useLocalDpi xmlns:a14="http://schemas.microsoft.com/office/drawing/2010/main"/>
              </a:ext>
            </a:extLst>
          </a:blip>
          <a:srcRect/>
          <a:stretch>
            <a:fillRect/>
          </a:stretch>
        </p:blipFill>
        <p:spPr bwMode="auto">
          <a:xfrm>
            <a:off x="1257146" y="4800600"/>
            <a:ext cx="603029" cy="559777"/>
          </a:xfrm>
          <a:prstGeom prst="rect">
            <a:avLst/>
          </a:prstGeom>
          <a:noFill/>
          <a:effectLst>
            <a:glow rad="2286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5340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2000"/>
                                        <p:tgtEl>
                                          <p:spTgt spid="22"/>
                                        </p:tgtEl>
                                      </p:cBhvr>
                                    </p:animEffect>
                                  </p:childTnLst>
                                </p:cTn>
                              </p:par>
                            </p:childTnLst>
                          </p:cTn>
                        </p:par>
                        <p:par>
                          <p:cTn id="8" fill="hold">
                            <p:stCondLst>
                              <p:cond delay="20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up)">
                                      <p:cBhvr>
                                        <p:cTn id="16" dur="1500"/>
                                        <p:tgtEl>
                                          <p:spTgt spid="14"/>
                                        </p:tgtEl>
                                      </p:cBhvr>
                                    </p:animEffect>
                                  </p:childTnLst>
                                </p:cTn>
                              </p:par>
                            </p:childTnLst>
                          </p:cTn>
                        </p:par>
                        <p:par>
                          <p:cTn id="17" fill="hold">
                            <p:stCondLst>
                              <p:cond delay="1500"/>
                            </p:stCondLst>
                            <p:childTnLst>
                              <p:par>
                                <p:cTn id="18" presetID="16" presetClass="entr" presetSubtype="21"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barn(inVertical)">
                                      <p:cBhvr>
                                        <p:cTn id="20" dur="1500"/>
                                        <p:tgtEl>
                                          <p:spTgt spid="24"/>
                                        </p:tgtEl>
                                      </p:cBhvr>
                                    </p:animEffect>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 calcmode="lin" valueType="num">
                                      <p:cBhvr>
                                        <p:cTn id="26" dur="1000" fill="hold"/>
                                        <p:tgtEl>
                                          <p:spTgt spid="27"/>
                                        </p:tgtEl>
                                        <p:attrNameLst>
                                          <p:attrName>style.rotation</p:attrName>
                                        </p:attrNameLst>
                                      </p:cBhvr>
                                      <p:tavLst>
                                        <p:tav tm="0">
                                          <p:val>
                                            <p:fltVal val="90"/>
                                          </p:val>
                                        </p:tav>
                                        <p:tav tm="100000">
                                          <p:val>
                                            <p:fltVal val="0"/>
                                          </p:val>
                                        </p:tav>
                                      </p:tavLst>
                                    </p:anim>
                                    <p:animEffect transition="in" filter="fade">
                                      <p:cBhvr>
                                        <p:cTn id="27" dur="1000"/>
                                        <p:tgtEl>
                                          <p:spTgt spid="27"/>
                                        </p:tgtEl>
                                      </p:cBhvr>
                                    </p:animEffect>
                                  </p:childTnLst>
                                </p:cTn>
                              </p:par>
                            </p:childTnLst>
                          </p:cTn>
                        </p:par>
                        <p:par>
                          <p:cTn id="28" fill="hold">
                            <p:stCondLst>
                              <p:cond delay="4000"/>
                            </p:stCondLst>
                            <p:childTnLst>
                              <p:par>
                                <p:cTn id="29" presetID="45" presetClass="entr" presetSubtype="0" fill="hold" nodeType="afterEffect">
                                  <p:stCondLst>
                                    <p:cond delay="50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2000"/>
                                        <p:tgtEl>
                                          <p:spTgt spid="27"/>
                                        </p:tgtEl>
                                      </p:cBhvr>
                                    </p:animEffect>
                                    <p:anim calcmode="lin" valueType="num">
                                      <p:cBhvr>
                                        <p:cTn id="32" dur="2000" fill="hold"/>
                                        <p:tgtEl>
                                          <p:spTgt spid="27"/>
                                        </p:tgtEl>
                                        <p:attrNameLst>
                                          <p:attrName>ppt_w</p:attrName>
                                        </p:attrNameLst>
                                      </p:cBhvr>
                                      <p:tavLst>
                                        <p:tav tm="0" fmla="#ppt_w*sin(2.5*pi*$)">
                                          <p:val>
                                            <p:fltVal val="0"/>
                                          </p:val>
                                        </p:tav>
                                        <p:tav tm="100000">
                                          <p:val>
                                            <p:fltVal val="1"/>
                                          </p:val>
                                        </p:tav>
                                      </p:tavLst>
                                    </p:anim>
                                    <p:anim calcmode="lin" valueType="num">
                                      <p:cBhvr>
                                        <p:cTn id="33" dur="2000" fill="hold"/>
                                        <p:tgtEl>
                                          <p:spTgt spid="27"/>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3">
                                            <p:txEl>
                                              <p:pRg st="0" end="0"/>
                                            </p:txEl>
                                          </p:spTgt>
                                        </p:tgtEl>
                                        <p:attrNameLst>
                                          <p:attrName>style.visibility</p:attrName>
                                        </p:attrNameLst>
                                      </p:cBhvr>
                                      <p:to>
                                        <p:strVal val="visible"/>
                                      </p:to>
                                    </p:set>
                                    <p:animEffect transition="in" filter="wipe(left)">
                                      <p:cBhvr>
                                        <p:cTn id="38" dur="2250"/>
                                        <p:tgtEl>
                                          <p:spTgt spid="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left)">
                                      <p:cBhvr>
                                        <p:cTn id="43" dur="2000"/>
                                        <p:tgtEl>
                                          <p:spTgt spid="39"/>
                                        </p:tgtEl>
                                      </p:cBhvr>
                                    </p:animEffect>
                                  </p:childTnLst>
                                </p:cTn>
                              </p:par>
                            </p:childTnLst>
                          </p:cTn>
                        </p:par>
                        <p:par>
                          <p:cTn id="44" fill="hold">
                            <p:stCondLst>
                              <p:cond delay="2000"/>
                            </p:stCondLst>
                            <p:childTnLst>
                              <p:par>
                                <p:cTn id="45" presetID="22" presetClass="entr" presetSubtype="8" fill="hold"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20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left)">
                                      <p:cBhvr>
                                        <p:cTn id="52" dur="1500"/>
                                        <p:tgtEl>
                                          <p:spTgt spid="40"/>
                                        </p:tgtEl>
                                      </p:cBhvr>
                                    </p:animEffect>
                                  </p:childTnLst>
                                </p:cTn>
                              </p:par>
                            </p:childTnLst>
                          </p:cTn>
                        </p:par>
                        <p:par>
                          <p:cTn id="53" fill="hold">
                            <p:stCondLst>
                              <p:cond delay="1500"/>
                            </p:stCondLst>
                            <p:childTnLst>
                              <p:par>
                                <p:cTn id="54" presetID="22" presetClass="entr" presetSubtype="1" fill="hold" nodeType="after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wipe(up)">
                                      <p:cBhvr>
                                        <p:cTn id="56" dur="1500"/>
                                        <p:tgtEl>
                                          <p:spTgt spid="36"/>
                                        </p:tgtEl>
                                      </p:cBhvr>
                                    </p:animEffect>
                                  </p:childTnLst>
                                </p:cTn>
                              </p:par>
                            </p:childTnLst>
                          </p:cTn>
                        </p:par>
                        <p:par>
                          <p:cTn id="57" fill="hold">
                            <p:stCondLst>
                              <p:cond delay="3000"/>
                            </p:stCondLst>
                            <p:childTnLst>
                              <p:par>
                                <p:cTn id="58" presetID="31" presetClass="entr" presetSubtype="0" fill="hold" nodeType="afterEffect">
                                  <p:stCondLst>
                                    <p:cond delay="0"/>
                                  </p:stCondLst>
                                  <p:childTnLst>
                                    <p:set>
                                      <p:cBhvr>
                                        <p:cTn id="59" dur="1" fill="hold">
                                          <p:stCondLst>
                                            <p:cond delay="0"/>
                                          </p:stCondLst>
                                        </p:cTn>
                                        <p:tgtEl>
                                          <p:spTgt spid="30"/>
                                        </p:tgtEl>
                                        <p:attrNameLst>
                                          <p:attrName>style.visibility</p:attrName>
                                        </p:attrNameLst>
                                      </p:cBhvr>
                                      <p:to>
                                        <p:strVal val="visible"/>
                                      </p:to>
                                    </p:set>
                                    <p:anim calcmode="lin" valueType="num">
                                      <p:cBhvr>
                                        <p:cTn id="60" dur="1000" fill="hold"/>
                                        <p:tgtEl>
                                          <p:spTgt spid="30"/>
                                        </p:tgtEl>
                                        <p:attrNameLst>
                                          <p:attrName>ppt_w</p:attrName>
                                        </p:attrNameLst>
                                      </p:cBhvr>
                                      <p:tavLst>
                                        <p:tav tm="0">
                                          <p:val>
                                            <p:fltVal val="0"/>
                                          </p:val>
                                        </p:tav>
                                        <p:tav tm="100000">
                                          <p:val>
                                            <p:strVal val="#ppt_w"/>
                                          </p:val>
                                        </p:tav>
                                      </p:tavLst>
                                    </p:anim>
                                    <p:anim calcmode="lin" valueType="num">
                                      <p:cBhvr>
                                        <p:cTn id="61" dur="1000" fill="hold"/>
                                        <p:tgtEl>
                                          <p:spTgt spid="30"/>
                                        </p:tgtEl>
                                        <p:attrNameLst>
                                          <p:attrName>ppt_h</p:attrName>
                                        </p:attrNameLst>
                                      </p:cBhvr>
                                      <p:tavLst>
                                        <p:tav tm="0">
                                          <p:val>
                                            <p:fltVal val="0"/>
                                          </p:val>
                                        </p:tav>
                                        <p:tav tm="100000">
                                          <p:val>
                                            <p:strVal val="#ppt_h"/>
                                          </p:val>
                                        </p:tav>
                                      </p:tavLst>
                                    </p:anim>
                                    <p:anim calcmode="lin" valueType="num">
                                      <p:cBhvr>
                                        <p:cTn id="62" dur="1000" fill="hold"/>
                                        <p:tgtEl>
                                          <p:spTgt spid="30"/>
                                        </p:tgtEl>
                                        <p:attrNameLst>
                                          <p:attrName>style.rotation</p:attrName>
                                        </p:attrNameLst>
                                      </p:cBhvr>
                                      <p:tavLst>
                                        <p:tav tm="0">
                                          <p:val>
                                            <p:fltVal val="90"/>
                                          </p:val>
                                        </p:tav>
                                        <p:tav tm="100000">
                                          <p:val>
                                            <p:fltVal val="0"/>
                                          </p:val>
                                        </p:tav>
                                      </p:tavLst>
                                    </p:anim>
                                    <p:animEffect transition="in" filter="fade">
                                      <p:cBhvr>
                                        <p:cTn id="63" dur="1000"/>
                                        <p:tgtEl>
                                          <p:spTgt spid="30"/>
                                        </p:tgtEl>
                                      </p:cBhvr>
                                    </p:animEffect>
                                  </p:childTnLst>
                                </p:cTn>
                              </p:par>
                            </p:childTnLst>
                          </p:cTn>
                        </p:par>
                        <p:par>
                          <p:cTn id="64" fill="hold">
                            <p:stCondLst>
                              <p:cond delay="4000"/>
                            </p:stCondLst>
                            <p:childTnLst>
                              <p:par>
                                <p:cTn id="65" presetID="45" presetClass="entr" presetSubtype="0" fill="hold" nodeType="afterEffect">
                                  <p:stCondLst>
                                    <p:cond delay="50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2000"/>
                                        <p:tgtEl>
                                          <p:spTgt spid="30"/>
                                        </p:tgtEl>
                                      </p:cBhvr>
                                    </p:animEffect>
                                    <p:anim calcmode="lin" valueType="num">
                                      <p:cBhvr>
                                        <p:cTn id="68" dur="2000" fill="hold"/>
                                        <p:tgtEl>
                                          <p:spTgt spid="30"/>
                                        </p:tgtEl>
                                        <p:attrNameLst>
                                          <p:attrName>ppt_w</p:attrName>
                                        </p:attrNameLst>
                                      </p:cBhvr>
                                      <p:tavLst>
                                        <p:tav tm="0" fmla="#ppt_w*sin(2.5*pi*$)">
                                          <p:val>
                                            <p:fltVal val="0"/>
                                          </p:val>
                                        </p:tav>
                                        <p:tav tm="100000">
                                          <p:val>
                                            <p:fltVal val="1"/>
                                          </p:val>
                                        </p:tav>
                                      </p:tavLst>
                                    </p:anim>
                                    <p:anim calcmode="lin" valueType="num">
                                      <p:cBhvr>
                                        <p:cTn id="69" dur="2000" fill="hold"/>
                                        <p:tgtEl>
                                          <p:spTgt spid="30"/>
                                        </p:tgtEl>
                                        <p:attrNameLst>
                                          <p:attrName>ppt_h</p:attrName>
                                        </p:attrNameLst>
                                      </p:cBhvr>
                                      <p:tavLst>
                                        <p:tav tm="0">
                                          <p:val>
                                            <p:strVal val="#ppt_h"/>
                                          </p:val>
                                        </p:tav>
                                        <p:tav tm="100000">
                                          <p:val>
                                            <p:strVal val="#ppt_h"/>
                                          </p:val>
                                        </p:tav>
                                      </p:tavLst>
                                    </p:anim>
                                  </p:childTnLst>
                                </p:cTn>
                              </p:par>
                            </p:childTnLst>
                          </p:cTn>
                        </p:par>
                      </p:childTnLst>
                    </p:cTn>
                  </p:par>
                  <p:par>
                    <p:cTn id="70" fill="hold">
                      <p:stCondLst>
                        <p:cond delay="indefinite"/>
                      </p:stCondLst>
                      <p:childTnLst>
                        <p:par>
                          <p:cTn id="71" fill="hold">
                            <p:stCondLst>
                              <p:cond delay="0"/>
                            </p:stCondLst>
                            <p:childTnLst>
                              <p:par>
                                <p:cTn id="72" presetID="22" presetClass="entr" presetSubtype="2" fill="hold" grpId="0" nodeType="clickEffect">
                                  <p:stCondLst>
                                    <p:cond delay="0"/>
                                  </p:stCondLst>
                                  <p:childTnLst>
                                    <p:set>
                                      <p:cBhvr>
                                        <p:cTn id="73" dur="1" fill="hold">
                                          <p:stCondLst>
                                            <p:cond delay="0"/>
                                          </p:stCondLst>
                                        </p:cTn>
                                        <p:tgtEl>
                                          <p:spTgt spid="4"/>
                                        </p:tgtEl>
                                        <p:attrNameLst>
                                          <p:attrName>style.visibility</p:attrName>
                                        </p:attrNameLst>
                                      </p:cBhvr>
                                      <p:to>
                                        <p:strVal val="visible"/>
                                      </p:to>
                                    </p:set>
                                    <p:animEffect transition="in" filter="wipe(right)">
                                      <p:cBhvr>
                                        <p:cTn id="74" dur="2000"/>
                                        <p:tgtEl>
                                          <p:spTgt spid="4"/>
                                        </p:tgtEl>
                                      </p:cBhvr>
                                    </p:animEffect>
                                  </p:childTnLst>
                                </p:cTn>
                              </p:par>
                            </p:childTnLst>
                          </p:cTn>
                        </p:par>
                        <p:par>
                          <p:cTn id="75" fill="hold">
                            <p:stCondLst>
                              <p:cond delay="2000"/>
                            </p:stCondLst>
                            <p:childTnLst>
                              <p:par>
                                <p:cTn id="76" presetID="22" presetClass="entr" presetSubtype="8" fill="hold" nodeType="afterEffect">
                                  <p:stCondLst>
                                    <p:cond delay="0"/>
                                  </p:stCondLst>
                                  <p:childTnLst>
                                    <p:set>
                                      <p:cBhvr>
                                        <p:cTn id="77" dur="1" fill="hold">
                                          <p:stCondLst>
                                            <p:cond delay="0"/>
                                          </p:stCondLst>
                                        </p:cTn>
                                        <p:tgtEl>
                                          <p:spTgt spid="5">
                                            <p:txEl>
                                              <p:pRg st="0" end="0"/>
                                            </p:txEl>
                                          </p:spTgt>
                                        </p:tgtEl>
                                        <p:attrNameLst>
                                          <p:attrName>style.visibility</p:attrName>
                                        </p:attrNameLst>
                                      </p:cBhvr>
                                      <p:to>
                                        <p:strVal val="visible"/>
                                      </p:to>
                                    </p:set>
                                    <p:animEffect transition="in" filter="wipe(left)">
                                      <p:cBhvr>
                                        <p:cTn id="78" dur="2000"/>
                                        <p:tgtEl>
                                          <p:spTgt spid="5">
                                            <p:txEl>
                                              <p:pRg st="0" end="0"/>
                                            </p:txEl>
                                          </p:spTgt>
                                        </p:tgtEl>
                                      </p:cBhvr>
                                    </p:animEffect>
                                  </p:childTnLst>
                                </p:cTn>
                              </p:par>
                            </p:childTnLst>
                          </p:cTn>
                        </p:par>
                        <p:par>
                          <p:cTn id="79" fill="hold">
                            <p:stCondLst>
                              <p:cond delay="4000"/>
                            </p:stCondLst>
                            <p:childTnLst>
                              <p:par>
                                <p:cTn id="80" presetID="22" presetClass="entr" presetSubtype="1"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up)">
                                      <p:cBhvr>
                                        <p:cTn id="82" dur="1500"/>
                                        <p:tgtEl>
                                          <p:spTgt spid="25"/>
                                        </p:tgtEl>
                                      </p:cBhvr>
                                    </p:animEffect>
                                  </p:childTnLst>
                                </p:cTn>
                              </p:par>
                            </p:childTnLst>
                          </p:cTn>
                        </p:par>
                        <p:par>
                          <p:cTn id="83" fill="hold">
                            <p:stCondLst>
                              <p:cond delay="5500"/>
                            </p:stCondLst>
                            <p:childTnLst>
                              <p:par>
                                <p:cTn id="84" presetID="16" presetClass="entr" presetSubtype="21" fill="hold" grpId="0" nodeType="afterEffect">
                                  <p:stCondLst>
                                    <p:cond delay="0"/>
                                  </p:stCondLst>
                                  <p:childTnLst>
                                    <p:set>
                                      <p:cBhvr>
                                        <p:cTn id="85" dur="1" fill="hold">
                                          <p:stCondLst>
                                            <p:cond delay="0"/>
                                          </p:stCondLst>
                                        </p:cTn>
                                        <p:tgtEl>
                                          <p:spTgt spid="33"/>
                                        </p:tgtEl>
                                        <p:attrNameLst>
                                          <p:attrName>style.visibility</p:attrName>
                                        </p:attrNameLst>
                                      </p:cBhvr>
                                      <p:to>
                                        <p:strVal val="visible"/>
                                      </p:to>
                                    </p:set>
                                    <p:animEffect transition="in" filter="barn(inVertical)">
                                      <p:cBhvr>
                                        <p:cTn id="86" dur="1500"/>
                                        <p:tgtEl>
                                          <p:spTgt spid="33"/>
                                        </p:tgtEl>
                                      </p:cBhvr>
                                    </p:animEffect>
                                  </p:childTnLst>
                                </p:cTn>
                              </p:par>
                            </p:childTnLst>
                          </p:cTn>
                        </p:par>
                        <p:par>
                          <p:cTn id="87" fill="hold">
                            <p:stCondLst>
                              <p:cond delay="7000"/>
                            </p:stCondLst>
                            <p:childTnLst>
                              <p:par>
                                <p:cTn id="88" presetID="31" presetClass="entr" presetSubtype="0"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 calcmode="lin" valueType="num">
                                      <p:cBhvr>
                                        <p:cTn id="92" dur="1000" fill="hold"/>
                                        <p:tgtEl>
                                          <p:spTgt spid="28"/>
                                        </p:tgtEl>
                                        <p:attrNameLst>
                                          <p:attrName>style.rotation</p:attrName>
                                        </p:attrNameLst>
                                      </p:cBhvr>
                                      <p:tavLst>
                                        <p:tav tm="0">
                                          <p:val>
                                            <p:fltVal val="90"/>
                                          </p:val>
                                        </p:tav>
                                        <p:tav tm="100000">
                                          <p:val>
                                            <p:fltVal val="0"/>
                                          </p:val>
                                        </p:tav>
                                      </p:tavLst>
                                    </p:anim>
                                    <p:animEffect transition="in" filter="fade">
                                      <p:cBhvr>
                                        <p:cTn id="93" dur="1000"/>
                                        <p:tgtEl>
                                          <p:spTgt spid="28"/>
                                        </p:tgtEl>
                                      </p:cBhvr>
                                    </p:animEffect>
                                  </p:childTnLst>
                                </p:cTn>
                              </p:par>
                            </p:childTnLst>
                          </p:cTn>
                        </p:par>
                        <p:par>
                          <p:cTn id="94" fill="hold">
                            <p:stCondLst>
                              <p:cond delay="8000"/>
                            </p:stCondLst>
                            <p:childTnLst>
                              <p:par>
                                <p:cTn id="95" presetID="45" presetClass="entr" presetSubtype="0" fill="hold" nodeType="afterEffect">
                                  <p:stCondLst>
                                    <p:cond delay="0"/>
                                  </p:stCondLst>
                                  <p:childTnLst>
                                    <p:set>
                                      <p:cBhvr>
                                        <p:cTn id="96" dur="1" fill="hold">
                                          <p:stCondLst>
                                            <p:cond delay="0"/>
                                          </p:stCondLst>
                                        </p:cTn>
                                        <p:tgtEl>
                                          <p:spTgt spid="28"/>
                                        </p:tgtEl>
                                        <p:attrNameLst>
                                          <p:attrName>style.visibility</p:attrName>
                                        </p:attrNameLst>
                                      </p:cBhvr>
                                      <p:to>
                                        <p:strVal val="visible"/>
                                      </p:to>
                                    </p:set>
                                    <p:animEffect transition="in" filter="fade">
                                      <p:cBhvr>
                                        <p:cTn id="97" dur="2000"/>
                                        <p:tgtEl>
                                          <p:spTgt spid="28"/>
                                        </p:tgtEl>
                                      </p:cBhvr>
                                    </p:animEffect>
                                    <p:anim calcmode="lin" valueType="num">
                                      <p:cBhvr>
                                        <p:cTn id="98" dur="2000" fill="hold"/>
                                        <p:tgtEl>
                                          <p:spTgt spid="28"/>
                                        </p:tgtEl>
                                        <p:attrNameLst>
                                          <p:attrName>ppt_w</p:attrName>
                                        </p:attrNameLst>
                                      </p:cBhvr>
                                      <p:tavLst>
                                        <p:tav tm="0" fmla="#ppt_w*sin(2.5*pi*$)">
                                          <p:val>
                                            <p:fltVal val="0"/>
                                          </p:val>
                                        </p:tav>
                                        <p:tav tm="100000">
                                          <p:val>
                                            <p:fltVal val="1"/>
                                          </p:val>
                                        </p:tav>
                                      </p:tavLst>
                                    </p:anim>
                                    <p:anim calcmode="lin" valueType="num">
                                      <p:cBhvr>
                                        <p:cTn id="99" dur="2000" fill="hold"/>
                                        <p:tgtEl>
                                          <p:spTgt spid="28"/>
                                        </p:tgtEl>
                                        <p:attrNameLst>
                                          <p:attrName>ppt_h</p:attrName>
                                        </p:attrNameLst>
                                      </p:cBhvr>
                                      <p:tavLst>
                                        <p:tav tm="0">
                                          <p:val>
                                            <p:strVal val="#ppt_h"/>
                                          </p:val>
                                        </p:tav>
                                        <p:tav tm="100000">
                                          <p:val>
                                            <p:strVal val="#ppt_h"/>
                                          </p:val>
                                        </p:tav>
                                      </p:tavLst>
                                    </p:anim>
                                  </p:childTnLst>
                                </p:cTn>
                              </p:par>
                            </p:childTnLst>
                          </p:cTn>
                        </p:par>
                      </p:childTnLst>
                    </p:cTn>
                  </p:par>
                  <p:par>
                    <p:cTn id="100" fill="hold">
                      <p:stCondLst>
                        <p:cond delay="indefinite"/>
                      </p:stCondLst>
                      <p:childTnLst>
                        <p:par>
                          <p:cTn id="101" fill="hold">
                            <p:stCondLst>
                              <p:cond delay="0"/>
                            </p:stCondLst>
                            <p:childTnLst>
                              <p:par>
                                <p:cTn id="102" presetID="41" presetClass="entr" presetSubtype="0" fill="hold" grpId="0" nodeType="clickEffect">
                                  <p:stCondLst>
                                    <p:cond delay="0"/>
                                  </p:stCondLst>
                                  <p:iterate type="lt">
                                    <p:tmPct val="10000"/>
                                  </p:iterate>
                                  <p:childTnLst>
                                    <p:set>
                                      <p:cBhvr>
                                        <p:cTn id="103" dur="1" fill="hold">
                                          <p:stCondLst>
                                            <p:cond delay="0"/>
                                          </p:stCondLst>
                                        </p:cTn>
                                        <p:tgtEl>
                                          <p:spTgt spid="38"/>
                                        </p:tgtEl>
                                        <p:attrNameLst>
                                          <p:attrName>style.visibility</p:attrName>
                                        </p:attrNameLst>
                                      </p:cBhvr>
                                      <p:to>
                                        <p:strVal val="visible"/>
                                      </p:to>
                                    </p:set>
                                    <p:anim calcmode="lin" valueType="num">
                                      <p:cBhvr>
                                        <p:cTn id="104" dur="75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105" dur="750" fill="hold"/>
                                        <p:tgtEl>
                                          <p:spTgt spid="38"/>
                                        </p:tgtEl>
                                        <p:attrNameLst>
                                          <p:attrName>ppt_y</p:attrName>
                                        </p:attrNameLst>
                                      </p:cBhvr>
                                      <p:tavLst>
                                        <p:tav tm="0">
                                          <p:val>
                                            <p:strVal val="#ppt_y"/>
                                          </p:val>
                                        </p:tav>
                                        <p:tav tm="100000">
                                          <p:val>
                                            <p:strVal val="#ppt_y"/>
                                          </p:val>
                                        </p:tav>
                                      </p:tavLst>
                                    </p:anim>
                                    <p:anim calcmode="lin" valueType="num">
                                      <p:cBhvr>
                                        <p:cTn id="106" dur="75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107" dur="75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108" dur="750" tmFilter="0,0; .5, 1; 1, 1"/>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p:bldP spid="33" grpId="0"/>
      <p:bldP spid="38" grpId="0"/>
      <p:bldP spid="39" grpId="0"/>
      <p:bldP spid="40" grpId="0" animBg="1"/>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t>39</a:t>
            </a:fld>
            <a:endParaRPr lang="en-US"/>
          </a:p>
        </p:txBody>
      </p:sp>
      <p:pic>
        <p:nvPicPr>
          <p:cNvPr id="2050" name="Picture 2" descr="C:\Users\Rae\Desktop\Enoch-Zadok PPT &amp; Firstfruits festival.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914400"/>
            <a:ext cx="8610600" cy="53884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152400" y="76200"/>
            <a:ext cx="8839200" cy="7620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400" spc="50" dirty="0">
                <a:ln w="11430"/>
                <a:solidFill>
                  <a:srgbClr val="FF0000"/>
                </a:solidFill>
                <a:effectLst>
                  <a:outerShdw blurRad="76200" dist="50800" dir="5400000" algn="tl" rotWithShape="0">
                    <a:srgbClr val="000000">
                      <a:alpha val="65000"/>
                    </a:srgbClr>
                  </a:outerShdw>
                </a:effectLst>
              </a:rPr>
              <a:t>Enoch/</a:t>
            </a:r>
            <a:r>
              <a:rPr lang="en-US" sz="4400" spc="50" dirty="0" err="1">
                <a:ln w="11430"/>
                <a:solidFill>
                  <a:srgbClr val="FF0000"/>
                </a:solidFill>
                <a:effectLst>
                  <a:outerShdw blurRad="76200" dist="50800" dir="5400000" algn="tl" rotWithShape="0">
                    <a:srgbClr val="000000">
                      <a:alpha val="65000"/>
                    </a:srgbClr>
                  </a:outerShdw>
                </a:effectLst>
              </a:rPr>
              <a:t>Zadok</a:t>
            </a:r>
            <a:r>
              <a:rPr lang="en-US" sz="4400" spc="50" dirty="0">
                <a:ln w="11430"/>
                <a:solidFill>
                  <a:srgbClr val="FF0000"/>
                </a:solidFill>
                <a:effectLst>
                  <a:outerShdw blurRad="76200" dist="50800" dir="5400000" algn="tl" rotWithShape="0">
                    <a:srgbClr val="000000">
                      <a:alpha val="65000"/>
                    </a:srgbClr>
                  </a:outerShdw>
                </a:effectLst>
              </a:rPr>
              <a:t> Spring Festival Dates</a:t>
            </a:r>
          </a:p>
        </p:txBody>
      </p:sp>
      <p:sp>
        <p:nvSpPr>
          <p:cNvPr id="7" name="Title 1"/>
          <p:cNvSpPr txBox="1">
            <a:spLocks/>
          </p:cNvSpPr>
          <p:nvPr/>
        </p:nvSpPr>
        <p:spPr>
          <a:xfrm>
            <a:off x="609600" y="5583000"/>
            <a:ext cx="8839200" cy="1447800"/>
          </a:xfrm>
          <a:prstGeom prst="rect">
            <a:avLst/>
          </a:prstGeom>
          <a:effectLst/>
        </p:spPr>
        <p:txBody>
          <a:bodyPr vert="horz" lIns="91440" tIns="45720" rIns="91440" bIns="45720" rtlCol="0" anchor="t"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spc="300" dirty="0">
                <a:ln w="11430"/>
                <a:solidFill>
                  <a:srgbClr val="FF0000"/>
                </a:solidFill>
                <a:effectLst>
                  <a:glow rad="127000">
                    <a:schemeClr val="tx1">
                      <a:alpha val="97000"/>
                    </a:schemeClr>
                  </a:glow>
                  <a:outerShdw blurRad="76200" dist="50800" dir="5400000" algn="tl" rotWithShape="0">
                    <a:srgbClr val="000000">
                      <a:alpha val="65000"/>
                    </a:srgbClr>
                  </a:outerShdw>
                </a:effectLst>
                <a:latin typeface="Trebuchet MS" pitchFamily="34" charset="0"/>
              </a:rPr>
              <a:t>There is nothing here to indicate </a:t>
            </a:r>
            <a:br>
              <a:rPr lang="en-US" sz="2800" spc="300" dirty="0">
                <a:ln w="11430"/>
                <a:solidFill>
                  <a:srgbClr val="FF0000"/>
                </a:solidFill>
                <a:effectLst>
                  <a:glow rad="127000">
                    <a:schemeClr val="tx1">
                      <a:alpha val="97000"/>
                    </a:schemeClr>
                  </a:glow>
                  <a:outerShdw blurRad="76200" dist="50800" dir="5400000" algn="tl" rotWithShape="0">
                    <a:srgbClr val="000000">
                      <a:alpha val="65000"/>
                    </a:srgbClr>
                  </a:outerShdw>
                </a:effectLst>
                <a:latin typeface="Trebuchet MS" pitchFamily="34" charset="0"/>
              </a:rPr>
            </a:br>
            <a:r>
              <a:rPr lang="en-US" sz="2800" spc="300" dirty="0">
                <a:ln w="11430"/>
                <a:solidFill>
                  <a:srgbClr val="FF0000"/>
                </a:solidFill>
                <a:effectLst>
                  <a:glow rad="127000">
                    <a:schemeClr val="tx1">
                      <a:alpha val="97000"/>
                    </a:schemeClr>
                  </a:glow>
                  <a:outerShdw blurRad="76200" dist="50800" dir="5400000" algn="tl" rotWithShape="0">
                    <a:srgbClr val="000000">
                      <a:alpha val="65000"/>
                    </a:srgbClr>
                  </a:outerShdw>
                </a:effectLst>
                <a:latin typeface="Trebuchet MS" pitchFamily="34" charset="0"/>
              </a:rPr>
              <a:t>proper Resurrection timing!</a:t>
            </a:r>
            <a:br>
              <a:rPr lang="en-US" sz="2800" spc="300" dirty="0">
                <a:ln w="11430"/>
                <a:solidFill>
                  <a:srgbClr val="FF0000"/>
                </a:solidFill>
                <a:effectLst>
                  <a:glow rad="127000">
                    <a:schemeClr val="tx1">
                      <a:alpha val="97000"/>
                    </a:schemeClr>
                  </a:glow>
                  <a:outerShdw blurRad="76200" dist="50800" dir="5400000" algn="tl" rotWithShape="0">
                    <a:srgbClr val="000000">
                      <a:alpha val="65000"/>
                    </a:srgbClr>
                  </a:outerShdw>
                </a:effectLst>
                <a:latin typeface="Trebuchet MS" pitchFamily="34" charset="0"/>
              </a:rPr>
            </a:br>
            <a:endParaRPr lang="en-US" sz="2800" spc="300" dirty="0">
              <a:ln w="11430"/>
              <a:solidFill>
                <a:srgbClr val="FF0000"/>
              </a:solidFill>
              <a:effectLst>
                <a:glow rad="127000">
                  <a:schemeClr val="tx1">
                    <a:alpha val="97000"/>
                  </a:schemeClr>
                </a:glow>
                <a:outerShdw blurRad="76200" dist="50800" dir="5400000" algn="tl" rotWithShape="0">
                  <a:srgbClr val="000000">
                    <a:alpha val="65000"/>
                  </a:srgbClr>
                </a:outerShdw>
              </a:effectLst>
              <a:latin typeface="Trebuchet MS" pitchFamily="34" charset="0"/>
            </a:endParaRPr>
          </a:p>
        </p:txBody>
      </p:sp>
      <p:sp>
        <p:nvSpPr>
          <p:cNvPr id="8" name="Rectangle 7"/>
          <p:cNvSpPr/>
          <p:nvPr/>
        </p:nvSpPr>
        <p:spPr>
          <a:xfrm>
            <a:off x="2667000" y="4315853"/>
            <a:ext cx="4114800" cy="228600"/>
          </a:xfrm>
          <a:prstGeom prst="rect">
            <a:avLst/>
          </a:prstGeom>
          <a:noFill/>
          <a:ln w="38100">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12" descr="C:\Users\Rae\Desktop\Art on Desktop\white man clip art\yellow-blue smiley faces\Smiley Face  jpeg.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0" y="2068188"/>
            <a:ext cx="1297825" cy="175633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10" name="Title 1"/>
          <p:cNvSpPr txBox="1">
            <a:spLocks/>
          </p:cNvSpPr>
          <p:nvPr/>
        </p:nvSpPr>
        <p:spPr>
          <a:xfrm>
            <a:off x="304800" y="2812906"/>
            <a:ext cx="2209800" cy="2743199"/>
          </a:xfrm>
          <a:prstGeom prst="rect">
            <a:avLst/>
          </a:prstGeom>
          <a:solidFill>
            <a:schemeClr val="accent2">
              <a:lumMod val="40000"/>
              <a:lumOff val="60000"/>
            </a:schemeClr>
          </a:solidFill>
          <a:effectLst/>
          <a:scene3d>
            <a:camera prst="orthographicFront"/>
            <a:lightRig rig="threePt" dir="t"/>
          </a:scene3d>
          <a:sp3d>
            <a:bevelT/>
          </a:sp3d>
        </p:spPr>
        <p:txBody>
          <a:bodyPr vert="horz" lIns="91440" tIns="45720" rIns="91440" bIns="45720" rtlCol="0" anchor="t" anchorCtr="0">
            <a:noAutofit/>
            <a:sp3d extrusionH="57150">
              <a:bevelT w="82550" h="38100" prst="coolSlant"/>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dirty="0">
                <a:ln w="12700">
                  <a:solidFill>
                    <a:srgbClr val="002060"/>
                  </a:solidFill>
                  <a:prstDash val="solid"/>
                </a:ln>
                <a:solidFill>
                  <a:srgbClr val="0070C0"/>
                </a:solidFill>
                <a:effectLst>
                  <a:innerShdw blurRad="114300">
                    <a:prstClr val="black"/>
                  </a:innerShdw>
                </a:effectLst>
                <a:latin typeface="Trebuchet MS" pitchFamily="34" charset="0"/>
              </a:rPr>
              <a:t>This evidence lists “dates” for Passover, ULB </a:t>
            </a:r>
            <a:br>
              <a:rPr lang="en-US" sz="1800" dirty="0">
                <a:ln w="12700">
                  <a:solidFill>
                    <a:srgbClr val="002060"/>
                  </a:solidFill>
                  <a:prstDash val="solid"/>
                </a:ln>
                <a:solidFill>
                  <a:srgbClr val="0070C0"/>
                </a:solidFill>
                <a:effectLst>
                  <a:innerShdw blurRad="114300">
                    <a:prstClr val="black"/>
                  </a:innerShdw>
                </a:effectLst>
                <a:latin typeface="Trebuchet MS" pitchFamily="34" charset="0"/>
              </a:rPr>
            </a:br>
            <a:r>
              <a:rPr lang="en-US" sz="1800" dirty="0">
                <a:ln w="12700">
                  <a:solidFill>
                    <a:srgbClr val="002060"/>
                  </a:solidFill>
                  <a:prstDash val="solid"/>
                </a:ln>
                <a:solidFill>
                  <a:srgbClr val="0070C0"/>
                </a:solidFill>
                <a:effectLst>
                  <a:innerShdw blurRad="114300">
                    <a:prstClr val="black"/>
                  </a:innerShdw>
                </a:effectLst>
                <a:latin typeface="Trebuchet MS" pitchFamily="34" charset="0"/>
              </a:rPr>
              <a:t>and First Fruits.</a:t>
            </a:r>
          </a:p>
          <a:p>
            <a:endParaRPr lang="en-US" sz="1050" dirty="0">
              <a:ln w="12700">
                <a:noFill/>
                <a:prstDash val="solid"/>
              </a:ln>
              <a:solidFill>
                <a:schemeClr val="accent2">
                  <a:lumMod val="50000"/>
                </a:schemeClr>
              </a:solidFill>
              <a:effectLst>
                <a:innerShdw blurRad="114300">
                  <a:prstClr val="black"/>
                </a:innerShdw>
              </a:effectLst>
              <a:latin typeface="Trebuchet MS" pitchFamily="34" charset="0"/>
            </a:endParaRPr>
          </a:p>
          <a:p>
            <a:r>
              <a:rPr lang="en-US" sz="1600" dirty="0">
                <a:ln w="12700">
                  <a:noFill/>
                  <a:prstDash val="solid"/>
                </a:ln>
                <a:solidFill>
                  <a:schemeClr val="accent2">
                    <a:lumMod val="50000"/>
                  </a:schemeClr>
                </a:solidFill>
                <a:effectLst>
                  <a:innerShdw blurRad="114300">
                    <a:prstClr val="black"/>
                  </a:innerShdw>
                </a:effectLst>
                <a:latin typeface="Trebuchet MS" pitchFamily="34" charset="0"/>
              </a:rPr>
              <a:t>(Side Note:  Manna ends on Abib 16</a:t>
            </a:r>
            <a:r>
              <a:rPr lang="en-US" sz="1600" baseline="30000" dirty="0">
                <a:ln w="12700">
                  <a:noFill/>
                  <a:prstDash val="solid"/>
                </a:ln>
                <a:solidFill>
                  <a:schemeClr val="accent2">
                    <a:lumMod val="50000"/>
                  </a:schemeClr>
                </a:solidFill>
                <a:effectLst>
                  <a:innerShdw blurRad="114300">
                    <a:prstClr val="black"/>
                  </a:innerShdw>
                </a:effectLst>
                <a:latin typeface="Trebuchet MS" pitchFamily="34" charset="0"/>
              </a:rPr>
              <a:t>th</a:t>
            </a:r>
            <a:r>
              <a:rPr lang="en-US" sz="1600" dirty="0">
                <a:ln w="12700">
                  <a:noFill/>
                  <a:prstDash val="solid"/>
                </a:ln>
                <a:solidFill>
                  <a:schemeClr val="accent2">
                    <a:lumMod val="50000"/>
                  </a:schemeClr>
                </a:solidFill>
                <a:effectLst>
                  <a:innerShdw blurRad="114300">
                    <a:prstClr val="black"/>
                  </a:innerShdw>
                </a:effectLst>
                <a:latin typeface="Trebuchet MS" pitchFamily="34" charset="0"/>
              </a:rPr>
              <a:t>.  What does Enoch </a:t>
            </a:r>
            <a:br>
              <a:rPr lang="en-US" sz="1600" dirty="0">
                <a:ln w="12700">
                  <a:noFill/>
                  <a:prstDash val="solid"/>
                </a:ln>
                <a:solidFill>
                  <a:schemeClr val="accent2">
                    <a:lumMod val="50000"/>
                  </a:schemeClr>
                </a:solidFill>
                <a:effectLst>
                  <a:innerShdw blurRad="114300">
                    <a:prstClr val="black"/>
                  </a:innerShdw>
                </a:effectLst>
                <a:latin typeface="Trebuchet MS" pitchFamily="34" charset="0"/>
              </a:rPr>
            </a:br>
            <a:r>
              <a:rPr lang="en-US" sz="1600" dirty="0">
                <a:ln w="12700">
                  <a:noFill/>
                  <a:prstDash val="solid"/>
                </a:ln>
                <a:solidFill>
                  <a:schemeClr val="accent2">
                    <a:lumMod val="50000"/>
                  </a:schemeClr>
                </a:solidFill>
                <a:effectLst>
                  <a:innerShdw blurRad="114300">
                    <a:prstClr val="black"/>
                  </a:innerShdw>
                </a:effectLst>
                <a:latin typeface="Trebuchet MS" pitchFamily="34" charset="0"/>
              </a:rPr>
              <a:t>offer for food </a:t>
            </a:r>
            <a:br>
              <a:rPr lang="en-US" sz="1600" dirty="0">
                <a:ln w="12700">
                  <a:noFill/>
                  <a:prstDash val="solid"/>
                </a:ln>
                <a:solidFill>
                  <a:schemeClr val="accent2">
                    <a:lumMod val="50000"/>
                  </a:schemeClr>
                </a:solidFill>
                <a:effectLst>
                  <a:innerShdw blurRad="114300">
                    <a:prstClr val="black"/>
                  </a:innerShdw>
                </a:effectLst>
                <a:latin typeface="Trebuchet MS" pitchFamily="34" charset="0"/>
              </a:rPr>
            </a:br>
            <a:r>
              <a:rPr lang="en-US" sz="1600" dirty="0">
                <a:ln w="12700">
                  <a:noFill/>
                  <a:prstDash val="solid"/>
                </a:ln>
                <a:solidFill>
                  <a:schemeClr val="accent2">
                    <a:lumMod val="50000"/>
                  </a:schemeClr>
                </a:solidFill>
                <a:effectLst>
                  <a:innerShdw blurRad="114300">
                    <a:prstClr val="black"/>
                  </a:innerShdw>
                </a:effectLst>
                <a:latin typeface="Trebuchet MS" pitchFamily="34" charset="0"/>
              </a:rPr>
              <a:t>until Abib 26?) </a:t>
            </a:r>
          </a:p>
          <a:p>
            <a:endParaRPr lang="en-US" sz="1800" dirty="0">
              <a:ln w="12700">
                <a:solidFill>
                  <a:srgbClr val="002060"/>
                </a:solidFill>
                <a:prstDash val="solid"/>
              </a:ln>
              <a:solidFill>
                <a:srgbClr val="C00000"/>
              </a:solidFill>
              <a:effectLst>
                <a:innerShdw blurRad="114300">
                  <a:prstClr val="black"/>
                </a:innerShdw>
              </a:effectLst>
              <a:latin typeface="Trebuchet MS" pitchFamily="34" charset="0"/>
            </a:endParaRPr>
          </a:p>
        </p:txBody>
      </p:sp>
      <p:sp>
        <p:nvSpPr>
          <p:cNvPr id="13" name="TextBox 29"/>
          <p:cNvSpPr txBox="1"/>
          <p:nvPr/>
        </p:nvSpPr>
        <p:spPr>
          <a:xfrm>
            <a:off x="304800" y="1600200"/>
            <a:ext cx="1828799" cy="783193"/>
          </a:xfrm>
          <a:prstGeom prst="roundRect">
            <a:avLst/>
          </a:prstGeom>
          <a:solidFill>
            <a:srgbClr val="008080"/>
          </a:solidFill>
          <a:ln w="57150">
            <a:solidFill>
              <a:schemeClr val="accent2">
                <a:lumMod val="60000"/>
                <a:lumOff val="40000"/>
              </a:schemeClr>
            </a:solidFill>
          </a:ln>
          <a:scene3d>
            <a:camera prst="orthographicFront"/>
            <a:lightRig rig="soft" dir="t">
              <a:rot lat="0" lon="0" rev="10800000"/>
            </a:lightRig>
          </a:scene3d>
          <a:sp3d>
            <a:bevelT/>
          </a:sp3d>
        </p:spPr>
        <p:txBody>
          <a:bodyPr vert="horz" wrap="square" rtlCol="0">
            <a:spAutoFit/>
            <a:sp3d>
              <a:bevelT w="27940" h="12700"/>
              <a:contourClr>
                <a:srgbClr val="DDDDDD"/>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2000" b="1" spc="150" dirty="0">
                <a:ln w="11430"/>
                <a:solidFill>
                  <a:srgbClr val="F8F8F8"/>
                </a:solidFill>
                <a:effectLst>
                  <a:outerShdw blurRad="25400" algn="tl" rotWithShape="0">
                    <a:srgbClr val="000000">
                      <a:alpha val="43000"/>
                    </a:srgbClr>
                  </a:outerShdw>
                </a:effectLst>
              </a:rPr>
              <a:t>PARTIAL REVIEW</a:t>
            </a:r>
          </a:p>
        </p:txBody>
      </p:sp>
      <p:sp>
        <p:nvSpPr>
          <p:cNvPr id="3" name="Rectangle 2"/>
          <p:cNvSpPr/>
          <p:nvPr/>
        </p:nvSpPr>
        <p:spPr>
          <a:xfrm>
            <a:off x="5811822" y="908702"/>
            <a:ext cx="1939955" cy="523220"/>
          </a:xfrm>
          <a:prstGeom prst="rect">
            <a:avLst/>
          </a:prstGeom>
        </p:spPr>
        <p:txBody>
          <a:bodyPr wrap="none">
            <a:spAutoFit/>
          </a:bodyPr>
          <a:lstStyle/>
          <a:p>
            <a:r>
              <a:rPr lang="en-US" sz="2800" spc="50" dirty="0">
                <a:ln w="11430"/>
                <a:solidFill>
                  <a:srgbClr val="FF0000"/>
                </a:solidFill>
                <a:effectLst>
                  <a:glow rad="127000">
                    <a:schemeClr val="accent2">
                      <a:lumMod val="20000"/>
                      <a:lumOff val="80000"/>
                    </a:schemeClr>
                  </a:glow>
                  <a:outerShdw blurRad="76200" dist="50800" dir="5400000" algn="tl" rotWithShape="0">
                    <a:srgbClr val="000000">
                      <a:alpha val="65000"/>
                    </a:srgbClr>
                  </a:outerShdw>
                </a:effectLst>
              </a:rPr>
              <a:t>Conflict #5</a:t>
            </a:r>
            <a:r>
              <a:rPr lang="en-US" sz="2800" spc="50" dirty="0">
                <a:ln w="11430"/>
                <a:solidFill>
                  <a:srgbClr val="FF0000"/>
                </a:solidFill>
                <a:effectLst>
                  <a:outerShdw blurRad="76200" dist="50800" dir="5400000" algn="tl" rotWithShape="0">
                    <a:srgbClr val="000000">
                      <a:alpha val="65000"/>
                    </a:srgbClr>
                  </a:outerShdw>
                </a:effectLst>
              </a:rPr>
              <a:t> </a:t>
            </a:r>
            <a:endParaRPr lang="en-US" sz="2800" dirty="0"/>
          </a:p>
        </p:txBody>
      </p:sp>
    </p:spTree>
    <p:extLst>
      <p:ext uri="{BB962C8B-B14F-4D97-AF65-F5344CB8AC3E}">
        <p14:creationId xmlns:p14="http://schemas.microsoft.com/office/powerpoint/2010/main" val="3421556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par>
                                <p:cTn id="21" presetID="22" presetClass="entr" presetSubtype="8" fill="hold" grpId="0" nodeType="withEffect">
                                  <p:stCondLst>
                                    <p:cond delay="75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1750"/>
                                        <p:tgtEl>
                                          <p:spTgt spid="13"/>
                                        </p:tgtEl>
                                      </p:cBhvr>
                                    </p:animEffect>
                                  </p:childTnLst>
                                </p:cTn>
                              </p:par>
                            </p:childTnLst>
                          </p:cTn>
                        </p:par>
                        <p:par>
                          <p:cTn id="24" fill="hold">
                            <p:stCondLst>
                              <p:cond delay="2500"/>
                            </p:stCondLst>
                            <p:childTnLst>
                              <p:par>
                                <p:cTn id="25" presetID="22" presetClass="entr" presetSubtype="1" fill="hold" nodeType="afterEffect">
                                  <p:stCondLst>
                                    <p:cond delay="125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wipe(up)">
                                      <p:cBhvr>
                                        <p:cTn id="27" dur="1500"/>
                                        <p:tgtEl>
                                          <p:spTgt spid="10">
                                            <p:txEl>
                                              <p:pRg st="0" end="0"/>
                                            </p:txEl>
                                          </p:spTgt>
                                        </p:tgtEl>
                                      </p:cBhvr>
                                    </p:animEffect>
                                  </p:childTnLst>
                                </p:cTn>
                              </p:par>
                            </p:childTnLst>
                          </p:cTn>
                        </p:par>
                        <p:par>
                          <p:cTn id="28" fill="hold">
                            <p:stCondLst>
                              <p:cond delay="5250"/>
                            </p:stCondLst>
                            <p:childTnLst>
                              <p:par>
                                <p:cTn id="29" presetID="21" presetClass="entr" presetSubtype="1"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heel(1)">
                                      <p:cBhvr>
                                        <p:cTn id="31" dur="3000"/>
                                        <p:tgtEl>
                                          <p:spTgt spid="8"/>
                                        </p:tgtEl>
                                      </p:cBhvr>
                                    </p:animEffect>
                                  </p:childTnLst>
                                </p:cTn>
                              </p:par>
                            </p:childTnLst>
                          </p:cTn>
                        </p:par>
                        <p:par>
                          <p:cTn id="32" fill="hold">
                            <p:stCondLst>
                              <p:cond delay="8250"/>
                            </p:stCondLst>
                            <p:childTnLst>
                              <p:par>
                                <p:cTn id="33" presetID="47" presetClass="entr" presetSubtype="0" fill="hold" nodeType="after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fade">
                                      <p:cBhvr>
                                        <p:cTn id="35" dur="1000"/>
                                        <p:tgtEl>
                                          <p:spTgt spid="7">
                                            <p:txEl>
                                              <p:pRg st="0" end="0"/>
                                            </p:txEl>
                                          </p:spTgt>
                                        </p:tgtEl>
                                      </p:cBhvr>
                                    </p:animEffect>
                                    <p:anim calcmode="lin" valueType="num">
                                      <p:cBhvr>
                                        <p:cTn id="36"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0">
                                            <p:txEl>
                                              <p:pRg st="2" end="2"/>
                                            </p:txEl>
                                          </p:spTgt>
                                        </p:tgtEl>
                                        <p:attrNameLst>
                                          <p:attrName>style.visibility</p:attrName>
                                        </p:attrNameLst>
                                      </p:cBhvr>
                                      <p:to>
                                        <p:strVal val="visible"/>
                                      </p:to>
                                    </p:set>
                                    <p:animEffect transition="in" filter="wipe(up)">
                                      <p:cBhvr>
                                        <p:cTn id="42" dur="1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ae\Desktop\Passover Studies\Joshua Firstfruits\JOSH PPT ART &amp; work folder\do boy 3 arrows.png"/>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flipH="1">
            <a:off x="2362200" y="1468786"/>
            <a:ext cx="5332412" cy="559970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6201" y="57044"/>
            <a:ext cx="9387841" cy="800219"/>
          </a:xfrm>
          <a:prstGeom prst="rect">
            <a:avLst/>
          </a:prstGeom>
          <a:solidFill>
            <a:schemeClr val="bg2">
              <a:lumMod val="25000"/>
            </a:schemeClr>
          </a:solidFill>
          <a:effectLst>
            <a:glow rad="101600">
              <a:schemeClr val="accent2">
                <a:satMod val="175000"/>
                <a:alpha val="40000"/>
              </a:schemeClr>
            </a:glow>
          </a:effectLst>
          <a:scene3d>
            <a:camera prst="orthographicFront"/>
            <a:lightRig rig="flat" dir="t">
              <a:rot lat="0" lon="0" rev="18900000"/>
            </a:lightRig>
          </a:scene3d>
          <a:sp3d>
            <a:bevelT w="114300" prst="artDeco"/>
          </a:sp3d>
        </p:spPr>
        <p:txBody>
          <a:bodyPr wrap="square" lIns="91440" tIns="45720" rIns="91440" bIns="45720">
            <a:spAutoFit/>
            <a:sp3d extrusionH="31750" contourW="6350" prstMaterial="powder">
              <a:bevelT w="19050" h="19050" prst="angle"/>
              <a:contourClr>
                <a:schemeClr val="accent3">
                  <a:tint val="100000"/>
                  <a:shade val="100000"/>
                  <a:satMod val="100000"/>
                  <a:hueMod val="100000"/>
                </a:schemeClr>
              </a:contourClr>
            </a:sp3d>
          </a:bodyPr>
          <a:lstStyle/>
          <a:p>
            <a:pPr algn="ctr"/>
            <a:r>
              <a:rPr lang="en-US" sz="4600" b="1" dirty="0">
                <a:ln/>
                <a:solidFill>
                  <a:schemeClr val="accent3"/>
                </a:solidFill>
              </a:rPr>
              <a:t>Joshua’s statements have proven…</a:t>
            </a:r>
            <a:r>
              <a:rPr lang="en-US" sz="4600" b="1" cap="none" spc="0" dirty="0">
                <a:ln/>
                <a:solidFill>
                  <a:schemeClr val="accent3"/>
                </a:solidFill>
                <a:effectLst/>
              </a:rPr>
              <a:t> </a:t>
            </a:r>
          </a:p>
        </p:txBody>
      </p:sp>
      <p:sp>
        <p:nvSpPr>
          <p:cNvPr id="6" name="Rectangle 5"/>
          <p:cNvSpPr/>
          <p:nvPr/>
        </p:nvSpPr>
        <p:spPr>
          <a:xfrm>
            <a:off x="5791200" y="1598474"/>
            <a:ext cx="3352800" cy="175432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solidFill>
                  <a:srgbClr val="00B050"/>
                </a:solidFill>
                <a:effectLst>
                  <a:outerShdw blurRad="50800" dist="39000" dir="5460000" algn="tl">
                    <a:srgbClr val="000000">
                      <a:alpha val="38000"/>
                    </a:srgbClr>
                  </a:outerShdw>
                </a:effectLst>
              </a:rPr>
              <a:t>#3  Wave Sheaf is</a:t>
            </a:r>
            <a:br>
              <a:rPr lang="en-US" sz="3200" b="1" dirty="0">
                <a:ln w="11430"/>
                <a:solidFill>
                  <a:srgbClr val="00B050"/>
                </a:solidFill>
                <a:effectLst>
                  <a:outerShdw blurRad="50800" dist="39000" dir="5460000" algn="tl">
                    <a:srgbClr val="000000">
                      <a:alpha val="38000"/>
                    </a:srgbClr>
                  </a:outerShdw>
                </a:effectLst>
              </a:rPr>
            </a:br>
            <a:r>
              <a:rPr lang="en-US" sz="3200" b="1" dirty="0">
                <a:ln w="11430"/>
                <a:solidFill>
                  <a:srgbClr val="00B050"/>
                </a:solidFill>
                <a:effectLst>
                  <a:outerShdw blurRad="50800" dist="39000" dir="5460000" algn="tl">
                    <a:srgbClr val="000000">
                      <a:alpha val="38000"/>
                    </a:srgbClr>
                  </a:outerShdw>
                </a:effectLst>
              </a:rPr>
              <a:t>placed on Abib 15 – NOT Abib 16!</a:t>
            </a:r>
            <a:br>
              <a:rPr lang="en-US" sz="3200" b="1" dirty="0">
                <a:ln w="11430"/>
                <a:solidFill>
                  <a:srgbClr val="00B050"/>
                </a:solidFill>
                <a:effectLst>
                  <a:outerShdw blurRad="50800" dist="39000" dir="5460000" algn="tl">
                    <a:srgbClr val="000000">
                      <a:alpha val="38000"/>
                    </a:srgbClr>
                  </a:outerShdw>
                </a:effectLst>
              </a:rPr>
            </a:br>
            <a:endParaRPr lang="en-US" sz="1200" b="1" dirty="0">
              <a:ln w="11430"/>
              <a:solidFill>
                <a:srgbClr val="00B050"/>
              </a:solidFill>
              <a:effectLst>
                <a:outerShdw blurRad="50800" dist="39000" dir="5460000" algn="tl">
                  <a:srgbClr val="000000">
                    <a:alpha val="38000"/>
                  </a:srgbClr>
                </a:outerShdw>
              </a:effectLst>
            </a:endParaRPr>
          </a:p>
        </p:txBody>
      </p:sp>
      <p:sp>
        <p:nvSpPr>
          <p:cNvPr id="8" name="Slide Number Placeholder 7"/>
          <p:cNvSpPr>
            <a:spLocks noGrp="1"/>
          </p:cNvSpPr>
          <p:nvPr>
            <p:ph type="sldNum" sz="quarter" idx="12"/>
          </p:nvPr>
        </p:nvSpPr>
        <p:spPr>
          <a:xfrm>
            <a:off x="7239000" y="6492875"/>
            <a:ext cx="1828800" cy="365125"/>
          </a:xfrm>
        </p:spPr>
        <p:txBody>
          <a:bodyPr/>
          <a:lstStyle/>
          <a:p>
            <a:fld id="{5C014052-953B-4273-8F47-BF25327D5B24}" type="slidenum">
              <a:rPr lang="en-US" smtClean="0"/>
              <a:t>4</a:t>
            </a:fld>
            <a:endParaRPr lang="en-US" dirty="0"/>
          </a:p>
        </p:txBody>
      </p:sp>
      <p:sp>
        <p:nvSpPr>
          <p:cNvPr id="21" name="Rectangle 20"/>
          <p:cNvSpPr/>
          <p:nvPr/>
        </p:nvSpPr>
        <p:spPr>
          <a:xfrm>
            <a:off x="457200" y="1021140"/>
            <a:ext cx="3505200" cy="156966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solidFill>
                  <a:srgbClr val="8C4C64"/>
                </a:solidFill>
                <a:effectLst>
                  <a:outerShdw blurRad="50800" dist="39000" dir="5460000" algn="tl">
                    <a:srgbClr val="000000">
                      <a:alpha val="38000"/>
                    </a:srgbClr>
                  </a:outerShdw>
                </a:effectLst>
              </a:rPr>
              <a:t>#2  Unleavened Bread Sabbath</a:t>
            </a:r>
          </a:p>
          <a:p>
            <a:pPr algn="ctr"/>
            <a:r>
              <a:rPr lang="en-US" sz="3200" b="1" dirty="0">
                <a:ln w="11430"/>
                <a:solidFill>
                  <a:srgbClr val="8C4C64"/>
                </a:solidFill>
                <a:effectLst>
                  <a:outerShdw blurRad="50800" dist="39000" dir="5460000" algn="tl">
                    <a:srgbClr val="000000">
                      <a:alpha val="38000"/>
                    </a:srgbClr>
                  </a:outerShdw>
                </a:effectLst>
              </a:rPr>
              <a:t>is on Abib 15   </a:t>
            </a:r>
            <a:endParaRPr lang="en-US" sz="1200" b="1" dirty="0">
              <a:ln w="11430"/>
              <a:solidFill>
                <a:srgbClr val="8C4C64"/>
              </a:solidFill>
              <a:effectLst>
                <a:outerShdw blurRad="50800" dist="39000" dir="5460000" algn="tl">
                  <a:srgbClr val="000000">
                    <a:alpha val="38000"/>
                  </a:srgbClr>
                </a:outerShdw>
              </a:effectLst>
            </a:endParaRPr>
          </a:p>
        </p:txBody>
      </p:sp>
      <p:sp>
        <p:nvSpPr>
          <p:cNvPr id="22" name="Rectangle 21"/>
          <p:cNvSpPr/>
          <p:nvPr/>
        </p:nvSpPr>
        <p:spPr>
          <a:xfrm>
            <a:off x="0" y="2819400"/>
            <a:ext cx="3499998" cy="206210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solidFill>
                  <a:srgbClr val="C00000"/>
                </a:solidFill>
                <a:effectLst>
                  <a:outerShdw blurRad="50800" dist="39000" dir="5460000" algn="tl">
                    <a:srgbClr val="000000">
                      <a:alpha val="38000"/>
                    </a:srgbClr>
                  </a:outerShdw>
                </a:effectLst>
              </a:rPr>
              <a:t>#1  Passover &amp; the weekly Sabbath share the date </a:t>
            </a:r>
            <a:br>
              <a:rPr lang="en-US" sz="3200" b="1" dirty="0">
                <a:ln w="11430"/>
                <a:solidFill>
                  <a:srgbClr val="C00000"/>
                </a:solidFill>
                <a:effectLst>
                  <a:outerShdw blurRad="50800" dist="39000" dir="5460000" algn="tl">
                    <a:srgbClr val="000000">
                      <a:alpha val="38000"/>
                    </a:srgbClr>
                  </a:outerShdw>
                </a:effectLst>
              </a:rPr>
            </a:br>
            <a:r>
              <a:rPr lang="en-US" sz="3200" b="1" dirty="0">
                <a:ln w="11430"/>
                <a:solidFill>
                  <a:srgbClr val="C00000"/>
                </a:solidFill>
                <a:effectLst>
                  <a:outerShdw blurRad="50800" dist="39000" dir="5460000" algn="tl">
                    <a:srgbClr val="000000">
                      <a:alpha val="38000"/>
                    </a:srgbClr>
                  </a:outerShdw>
                </a:effectLst>
              </a:rPr>
              <a:t>Abib 14</a:t>
            </a:r>
            <a:endParaRPr lang="en-US" sz="1200" b="1" dirty="0">
              <a:ln w="11430"/>
              <a:solidFill>
                <a:srgbClr val="C00000"/>
              </a:solidFill>
              <a:effectLst>
                <a:outerShdw blurRad="50800" dist="39000" dir="5460000" algn="tl">
                  <a:srgbClr val="000000">
                    <a:alpha val="38000"/>
                  </a:srgbClr>
                </a:outerShdw>
              </a:effectLst>
            </a:endParaRPr>
          </a:p>
        </p:txBody>
      </p:sp>
      <p:sp>
        <p:nvSpPr>
          <p:cNvPr id="23" name="Flowchart: Preparation 22"/>
          <p:cNvSpPr/>
          <p:nvPr/>
        </p:nvSpPr>
        <p:spPr>
          <a:xfrm>
            <a:off x="2514600" y="6150114"/>
            <a:ext cx="6477000" cy="707886"/>
          </a:xfrm>
          <a:prstGeom prst="flowChartPreparation">
            <a:avLst/>
          </a:prstGeom>
          <a:solidFill>
            <a:srgbClr val="4F2270"/>
          </a:solidFill>
          <a:effectLst>
            <a:glow rad="139700">
              <a:schemeClr val="accent3">
                <a:satMod val="175000"/>
                <a:alpha val="40000"/>
              </a:schemeClr>
            </a:glow>
          </a:effectLst>
          <a:scene3d>
            <a:camera prst="orthographicFront"/>
            <a:lightRig rig="flat" dir="t">
              <a:rot lat="0" lon="0" rev="18900000"/>
            </a:lightRig>
          </a:scene3d>
          <a:sp3d>
            <a:bevelT w="152400" h="50800" prst="softRound"/>
          </a:sp3d>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45720" indent="0" algn="ctr">
              <a:buNone/>
            </a:pPr>
            <a:r>
              <a:rPr lang="en-US" sz="4000" b="1" dirty="0">
                <a:ln/>
                <a:solidFill>
                  <a:schemeClr val="accent3"/>
                </a:solidFill>
                <a:latin typeface="Comic Sans MS" pitchFamily="66" charset="0"/>
              </a:rPr>
              <a:t>There is more!</a:t>
            </a:r>
          </a:p>
        </p:txBody>
      </p:sp>
    </p:spTree>
    <p:extLst>
      <p:ext uri="{BB962C8B-B14F-4D97-AF65-F5344CB8AC3E}">
        <p14:creationId xmlns:p14="http://schemas.microsoft.com/office/powerpoint/2010/main" val="9256246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3">
                                            <p:txEl>
                                              <p:pRg st="0" end="0"/>
                                            </p:txEl>
                                          </p:spTgt>
                                        </p:tgtEl>
                                        <p:attrNameLst>
                                          <p:attrName>style.visibility</p:attrName>
                                        </p:attrNameLst>
                                      </p:cBhvr>
                                      <p:to>
                                        <p:strVal val="visible"/>
                                      </p:to>
                                    </p:set>
                                    <p:animEffect transition="in" filter="wipe(left)">
                                      <p:cBhvr>
                                        <p:cTn id="21" dur="175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t>40</a:t>
            </a:fld>
            <a:endParaRPr lang="en-US"/>
          </a:p>
        </p:txBody>
      </p:sp>
      <p:sp>
        <p:nvSpPr>
          <p:cNvPr id="6" name="Title 1"/>
          <p:cNvSpPr>
            <a:spLocks noGrp="1"/>
          </p:cNvSpPr>
          <p:nvPr>
            <p:ph type="title"/>
          </p:nvPr>
        </p:nvSpPr>
        <p:spPr>
          <a:xfrm>
            <a:off x="6128004" y="312765"/>
            <a:ext cx="2895600" cy="1600200"/>
          </a:xfrm>
          <a:ln>
            <a:noFill/>
          </a:ln>
        </p:spPr>
        <p:txBody>
          <a:bodyPr>
            <a:scene3d>
              <a:camera prst="orthographicFront"/>
              <a:lightRig rig="soft" dir="tl">
                <a:rot lat="0" lon="0" rev="0"/>
              </a:lightRig>
            </a:scene3d>
            <a:sp3d extrusionH="57150" contourW="25400" prstMaterial="matte">
              <a:bevelT w="25400" h="55880"/>
              <a:contourClr>
                <a:schemeClr val="accent2">
                  <a:tint val="20000"/>
                </a:schemeClr>
              </a:contourClr>
            </a:sp3d>
          </a:bodyPr>
          <a:lstStyle/>
          <a:p>
            <a:r>
              <a:rPr lang="en-US" sz="3200" spc="50" dirty="0">
                <a:ln w="11430"/>
                <a:solidFill>
                  <a:schemeClr val="accent2">
                    <a:lumMod val="50000"/>
                  </a:schemeClr>
                </a:solidFill>
                <a:effectLst>
                  <a:outerShdw blurRad="76200" dist="50800" dir="5400000" algn="tl" rotWithShape="0">
                    <a:srgbClr val="000000">
                      <a:alpha val="65000"/>
                    </a:srgbClr>
                  </a:outerShdw>
                </a:effectLst>
              </a:rPr>
              <a:t>Enoch/</a:t>
            </a:r>
            <a:r>
              <a:rPr lang="en-US" sz="3200" spc="50" dirty="0" err="1">
                <a:ln w="11430"/>
                <a:solidFill>
                  <a:schemeClr val="accent2">
                    <a:lumMod val="50000"/>
                  </a:schemeClr>
                </a:solidFill>
                <a:effectLst>
                  <a:outerShdw blurRad="76200" dist="50800" dir="5400000" algn="tl" rotWithShape="0">
                    <a:srgbClr val="000000">
                      <a:alpha val="65000"/>
                    </a:srgbClr>
                  </a:outerShdw>
                </a:effectLst>
              </a:rPr>
              <a:t>Zadok</a:t>
            </a:r>
            <a:r>
              <a:rPr lang="en-US" sz="3200" spc="50" dirty="0">
                <a:ln w="11430"/>
                <a:solidFill>
                  <a:schemeClr val="accent2">
                    <a:lumMod val="50000"/>
                  </a:schemeClr>
                </a:solidFill>
                <a:effectLst>
                  <a:outerShdw blurRad="76200" dist="50800" dir="5400000" algn="tl" rotWithShape="0">
                    <a:srgbClr val="000000">
                      <a:alpha val="65000"/>
                    </a:srgbClr>
                  </a:outerShdw>
                </a:effectLst>
              </a:rPr>
              <a:t> </a:t>
            </a:r>
            <a:br>
              <a:rPr lang="en-US" sz="3200" spc="50" dirty="0">
                <a:ln w="11430"/>
                <a:solidFill>
                  <a:schemeClr val="accent2">
                    <a:lumMod val="50000"/>
                  </a:schemeClr>
                </a:solidFill>
                <a:effectLst>
                  <a:outerShdw blurRad="76200" dist="50800" dir="5400000" algn="tl" rotWithShape="0">
                    <a:srgbClr val="000000">
                      <a:alpha val="65000"/>
                    </a:srgbClr>
                  </a:outerShdw>
                </a:effectLst>
              </a:rPr>
            </a:br>
            <a:r>
              <a:rPr lang="en-US" sz="3200" spc="50" dirty="0">
                <a:ln w="11430"/>
                <a:solidFill>
                  <a:schemeClr val="accent2">
                    <a:lumMod val="50000"/>
                  </a:schemeClr>
                </a:solidFill>
                <a:effectLst>
                  <a:outerShdw blurRad="76200" dist="50800" dir="5400000" algn="tl" rotWithShape="0">
                    <a:srgbClr val="000000">
                      <a:alpha val="65000"/>
                    </a:srgbClr>
                  </a:outerShdw>
                </a:effectLst>
              </a:rPr>
              <a:t>Spring </a:t>
            </a:r>
            <a:br>
              <a:rPr lang="en-US" sz="3200" spc="50" dirty="0">
                <a:ln w="11430"/>
                <a:solidFill>
                  <a:schemeClr val="accent2">
                    <a:lumMod val="50000"/>
                  </a:schemeClr>
                </a:solidFill>
                <a:effectLst>
                  <a:outerShdw blurRad="76200" dist="50800" dir="5400000" algn="tl" rotWithShape="0">
                    <a:srgbClr val="000000">
                      <a:alpha val="65000"/>
                    </a:srgbClr>
                  </a:outerShdw>
                </a:effectLst>
              </a:rPr>
            </a:br>
            <a:r>
              <a:rPr lang="en-US" sz="3200" spc="50" dirty="0">
                <a:ln w="11430"/>
                <a:solidFill>
                  <a:schemeClr val="accent2">
                    <a:lumMod val="50000"/>
                  </a:schemeClr>
                </a:solidFill>
                <a:effectLst>
                  <a:outerShdw blurRad="76200" dist="50800" dir="5400000" algn="tl" rotWithShape="0">
                    <a:srgbClr val="000000">
                      <a:alpha val="65000"/>
                    </a:srgbClr>
                  </a:outerShdw>
                </a:effectLst>
              </a:rPr>
              <a:t>Festival Dates</a:t>
            </a:r>
          </a:p>
        </p:txBody>
      </p:sp>
      <p:sp>
        <p:nvSpPr>
          <p:cNvPr id="10" name="Title 1"/>
          <p:cNvSpPr txBox="1">
            <a:spLocks/>
          </p:cNvSpPr>
          <p:nvPr/>
        </p:nvSpPr>
        <p:spPr>
          <a:xfrm>
            <a:off x="6248400" y="2133600"/>
            <a:ext cx="2667000" cy="1793806"/>
          </a:xfrm>
          <a:prstGeom prst="rect">
            <a:avLst/>
          </a:prstGeom>
          <a:solidFill>
            <a:schemeClr val="accent2">
              <a:lumMod val="40000"/>
              <a:lumOff val="60000"/>
            </a:schemeClr>
          </a:solidFill>
          <a:effectLst/>
          <a:scene3d>
            <a:camera prst="orthographicFront"/>
            <a:lightRig rig="threePt" dir="t"/>
          </a:scene3d>
          <a:sp3d>
            <a:bevelT/>
          </a:sp3d>
        </p:spPr>
        <p:txBody>
          <a:bodyPr vert="horz" lIns="91440" tIns="45720" rIns="91440" bIns="45720" rtlCol="0" anchor="t" anchorCtr="0">
            <a:noAutofit/>
            <a:sp3d extrusionH="57150">
              <a:bevelT w="82550" h="38100" prst="coolSlant"/>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dirty="0">
                <a:ln w="12700">
                  <a:solidFill>
                    <a:srgbClr val="002060"/>
                  </a:solidFill>
                  <a:prstDash val="solid"/>
                </a:ln>
                <a:solidFill>
                  <a:srgbClr val="0070C0"/>
                </a:solidFill>
                <a:effectLst>
                  <a:innerShdw blurRad="114300">
                    <a:prstClr val="black"/>
                  </a:innerShdw>
                </a:effectLst>
                <a:latin typeface="Trebuchet MS" pitchFamily="34" charset="0"/>
              </a:rPr>
              <a:t>This quote talks about 3 days &amp; 3 nights, but there are several other problems also. </a:t>
            </a:r>
            <a:r>
              <a:rPr lang="en-US" sz="1800" dirty="0">
                <a:ln w="12700">
                  <a:solidFill>
                    <a:srgbClr val="002060"/>
                  </a:solidFill>
                  <a:prstDash val="solid"/>
                </a:ln>
                <a:solidFill>
                  <a:srgbClr val="FF0000"/>
                </a:solidFill>
                <a:effectLst>
                  <a:innerShdw blurRad="114300">
                    <a:prstClr val="black"/>
                  </a:innerShdw>
                </a:effectLst>
                <a:latin typeface="Trebuchet MS" pitchFamily="34" charset="0"/>
              </a:rPr>
              <a:t>The chart following will show why!</a:t>
            </a:r>
          </a:p>
          <a:p>
            <a:endParaRPr lang="en-US" sz="1800" dirty="0">
              <a:ln w="12700">
                <a:solidFill>
                  <a:srgbClr val="002060"/>
                </a:solidFill>
                <a:prstDash val="solid"/>
              </a:ln>
              <a:solidFill>
                <a:srgbClr val="C00000"/>
              </a:solidFill>
              <a:effectLst>
                <a:innerShdw blurRad="114300">
                  <a:prstClr val="black"/>
                </a:innerShdw>
              </a:effectLst>
              <a:latin typeface="Trebuchet MS" pitchFamily="34" charset="0"/>
            </a:endParaRPr>
          </a:p>
        </p:txBody>
      </p:sp>
      <p:pic>
        <p:nvPicPr>
          <p:cNvPr id="11" name="Picture 2" descr="C:\Users\Rae\Desktop\enoch calendar summary  11-14-2019.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219455"/>
            <a:ext cx="5715000" cy="6398735"/>
          </a:xfrm>
          <a:prstGeom prst="rect">
            <a:avLst/>
          </a:prstGeom>
          <a:noFill/>
          <a:ln w="57150">
            <a:solidFill>
              <a:schemeClr val="accent2">
                <a:lumMod val="50000"/>
              </a:schemeClr>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533400" y="3200400"/>
            <a:ext cx="5105400" cy="533400"/>
          </a:xfrm>
          <a:prstGeom prst="rect">
            <a:avLst/>
          </a:prstGeom>
          <a:noFill/>
          <a:ln w="38100">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33400" y="4370832"/>
            <a:ext cx="5105400" cy="533400"/>
          </a:xfrm>
          <a:prstGeom prst="rect">
            <a:avLst/>
          </a:prstGeom>
          <a:noFill/>
          <a:ln w="38100">
            <a:solidFill>
              <a:srgbClr val="0066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txBox="1">
            <a:spLocks/>
          </p:cNvSpPr>
          <p:nvPr/>
        </p:nvSpPr>
        <p:spPr>
          <a:xfrm>
            <a:off x="6242304" y="4064566"/>
            <a:ext cx="2667000" cy="964634"/>
          </a:xfrm>
          <a:prstGeom prst="rect">
            <a:avLst/>
          </a:prstGeom>
          <a:solidFill>
            <a:srgbClr val="66CCFF"/>
          </a:solidFill>
          <a:effectLst>
            <a:glow rad="127000">
              <a:srgbClr val="FFFF00">
                <a:alpha val="48000"/>
              </a:srgbClr>
            </a:glow>
          </a:effectLst>
          <a:scene3d>
            <a:camera prst="orthographicFront"/>
            <a:lightRig rig="threePt" dir="t"/>
          </a:scene3d>
          <a:sp3d>
            <a:bevelT/>
          </a:sp3d>
        </p:spPr>
        <p:txBody>
          <a:bodyPr vert="horz" lIns="91440" tIns="45720" rIns="91440" bIns="45720" rtlCol="0" anchor="t" anchorCtr="0">
            <a:noAutofit/>
            <a:sp3d extrusionH="57150">
              <a:bevelT w="82550" h="38100" prst="coolSlant"/>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dirty="0">
                <a:ln w="12700">
                  <a:solidFill>
                    <a:srgbClr val="002060"/>
                  </a:solidFill>
                  <a:prstDash val="solid"/>
                </a:ln>
                <a:solidFill>
                  <a:srgbClr val="0070C0"/>
                </a:solidFill>
                <a:effectLst>
                  <a:innerShdw blurRad="114300">
                    <a:prstClr val="black"/>
                  </a:innerShdw>
                </a:effectLst>
                <a:latin typeface="Trebuchet MS" pitchFamily="34" charset="0"/>
              </a:rPr>
              <a:t>Remember, Joshua’s year had Wave Sheaf </a:t>
            </a:r>
            <a:br>
              <a:rPr lang="en-US" sz="1800" dirty="0">
                <a:ln w="12700">
                  <a:solidFill>
                    <a:srgbClr val="002060"/>
                  </a:solidFill>
                  <a:prstDash val="solid"/>
                </a:ln>
                <a:solidFill>
                  <a:srgbClr val="0070C0"/>
                </a:solidFill>
                <a:effectLst>
                  <a:innerShdw blurRad="114300">
                    <a:prstClr val="black"/>
                  </a:innerShdw>
                </a:effectLst>
                <a:latin typeface="Trebuchet MS" pitchFamily="34" charset="0"/>
              </a:rPr>
            </a:br>
            <a:r>
              <a:rPr lang="en-US" sz="1800" u="sng" dirty="0">
                <a:ln w="12700">
                  <a:solidFill>
                    <a:srgbClr val="002060"/>
                  </a:solidFill>
                  <a:prstDash val="solid"/>
                </a:ln>
                <a:solidFill>
                  <a:srgbClr val="002060"/>
                </a:solidFill>
                <a:effectLst>
                  <a:innerShdw blurRad="114300">
                    <a:prstClr val="black"/>
                  </a:innerShdw>
                </a:effectLst>
                <a:latin typeface="Trebuchet MS" pitchFamily="34" charset="0"/>
              </a:rPr>
              <a:t>&amp;</a:t>
            </a:r>
            <a:r>
              <a:rPr lang="en-US" sz="1800" dirty="0">
                <a:ln w="12700">
                  <a:solidFill>
                    <a:srgbClr val="002060"/>
                  </a:solidFill>
                  <a:prstDash val="solid"/>
                </a:ln>
                <a:solidFill>
                  <a:srgbClr val="0070C0"/>
                </a:solidFill>
                <a:effectLst>
                  <a:innerShdw blurRad="114300">
                    <a:prstClr val="black"/>
                  </a:innerShdw>
                </a:effectLst>
                <a:latin typeface="Trebuchet MS" pitchFamily="34" charset="0"/>
              </a:rPr>
              <a:t> ULB on Abib 15!</a:t>
            </a:r>
            <a:endParaRPr lang="en-US" sz="1800" dirty="0">
              <a:ln w="12700">
                <a:solidFill>
                  <a:srgbClr val="002060"/>
                </a:solidFill>
                <a:prstDash val="solid"/>
              </a:ln>
              <a:solidFill>
                <a:srgbClr val="C00000"/>
              </a:solidFill>
              <a:effectLst>
                <a:innerShdw blurRad="114300">
                  <a:prstClr val="black"/>
                </a:innerShdw>
              </a:effectLst>
              <a:latin typeface="Trebuchet MS" pitchFamily="34" charset="0"/>
            </a:endParaRPr>
          </a:p>
        </p:txBody>
      </p:sp>
      <p:sp>
        <p:nvSpPr>
          <p:cNvPr id="15" name="Title 1"/>
          <p:cNvSpPr txBox="1">
            <a:spLocks/>
          </p:cNvSpPr>
          <p:nvPr/>
        </p:nvSpPr>
        <p:spPr>
          <a:xfrm>
            <a:off x="6248400" y="5181600"/>
            <a:ext cx="2667000" cy="1219200"/>
          </a:xfrm>
          <a:prstGeom prst="rect">
            <a:avLst/>
          </a:prstGeom>
          <a:solidFill>
            <a:srgbClr val="92D050"/>
          </a:solidFill>
          <a:effectLst/>
          <a:scene3d>
            <a:camera prst="orthographicFront"/>
            <a:lightRig rig="threePt" dir="t"/>
          </a:scene3d>
          <a:sp3d>
            <a:bevelT/>
          </a:sp3d>
        </p:spPr>
        <p:txBody>
          <a:bodyPr vert="horz" lIns="91440" tIns="45720" rIns="91440" bIns="45720" rtlCol="0" anchor="t" anchorCtr="0">
            <a:noAutofit/>
            <a:sp3d extrusionH="57150">
              <a:bevelT w="82550" h="38100" prst="coolSlant"/>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dirty="0">
                <a:ln w="12700">
                  <a:solidFill>
                    <a:srgbClr val="002060"/>
                  </a:solidFill>
                  <a:prstDash val="solid"/>
                </a:ln>
                <a:solidFill>
                  <a:srgbClr val="0070C0"/>
                </a:solidFill>
                <a:effectLst>
                  <a:innerShdw blurRad="114300">
                    <a:prstClr val="black"/>
                  </a:innerShdw>
                </a:effectLst>
                <a:latin typeface="Trebuchet MS" pitchFamily="34" charset="0"/>
              </a:rPr>
              <a:t>Enoch’s Wave Sheaf on Abib 26</a:t>
            </a:r>
            <a:r>
              <a:rPr lang="en-US" sz="1800" baseline="30000" dirty="0">
                <a:ln w="12700">
                  <a:solidFill>
                    <a:srgbClr val="002060"/>
                  </a:solidFill>
                  <a:prstDash val="solid"/>
                </a:ln>
                <a:solidFill>
                  <a:srgbClr val="0070C0"/>
                </a:solidFill>
                <a:effectLst>
                  <a:innerShdw blurRad="114300">
                    <a:prstClr val="black"/>
                  </a:innerShdw>
                </a:effectLst>
                <a:latin typeface="Trebuchet MS" pitchFamily="34" charset="0"/>
              </a:rPr>
              <a:t>th</a:t>
            </a:r>
            <a:r>
              <a:rPr lang="en-US" sz="1800" dirty="0">
                <a:ln w="12700">
                  <a:solidFill>
                    <a:srgbClr val="002060"/>
                  </a:solidFill>
                  <a:prstDash val="solid"/>
                </a:ln>
                <a:solidFill>
                  <a:srgbClr val="0070C0"/>
                </a:solidFill>
                <a:effectLst>
                  <a:innerShdw blurRad="114300">
                    <a:prstClr val="black"/>
                  </a:innerShdw>
                </a:effectLst>
                <a:latin typeface="Trebuchet MS" pitchFamily="34" charset="0"/>
              </a:rPr>
              <a:t> – with Pentecost on </a:t>
            </a:r>
            <a:r>
              <a:rPr lang="en-US" sz="1800" dirty="0">
                <a:ln w="12700">
                  <a:solidFill>
                    <a:srgbClr val="002060"/>
                  </a:solidFill>
                  <a:prstDash val="solid"/>
                </a:ln>
                <a:solidFill>
                  <a:srgbClr val="0070C0"/>
                </a:solidFill>
                <a:effectLst>
                  <a:glow rad="127000">
                    <a:schemeClr val="accent4">
                      <a:lumMod val="20000"/>
                      <a:lumOff val="80000"/>
                    </a:schemeClr>
                  </a:glow>
                  <a:innerShdw blurRad="114300">
                    <a:prstClr val="black"/>
                  </a:innerShdw>
                </a:effectLst>
                <a:latin typeface="Trebuchet MS" pitchFamily="34" charset="0"/>
              </a:rPr>
              <a:t>15</a:t>
            </a:r>
            <a:r>
              <a:rPr lang="en-US" sz="1800" baseline="30000" dirty="0">
                <a:ln w="12700">
                  <a:solidFill>
                    <a:srgbClr val="002060"/>
                  </a:solidFill>
                  <a:prstDash val="solid"/>
                </a:ln>
                <a:solidFill>
                  <a:srgbClr val="0070C0"/>
                </a:solidFill>
                <a:effectLst>
                  <a:glow rad="127000">
                    <a:schemeClr val="accent4">
                      <a:lumMod val="20000"/>
                      <a:lumOff val="80000"/>
                    </a:schemeClr>
                  </a:glow>
                  <a:innerShdw blurRad="114300">
                    <a:prstClr val="black"/>
                  </a:innerShdw>
                </a:effectLst>
                <a:latin typeface="Trebuchet MS" pitchFamily="34" charset="0"/>
              </a:rPr>
              <a:t>th</a:t>
            </a:r>
            <a:r>
              <a:rPr lang="en-US" sz="1800" dirty="0">
                <a:ln w="12700">
                  <a:solidFill>
                    <a:srgbClr val="002060"/>
                  </a:solidFill>
                  <a:prstDash val="solid"/>
                </a:ln>
                <a:solidFill>
                  <a:srgbClr val="0070C0"/>
                </a:solidFill>
                <a:effectLst>
                  <a:glow rad="127000">
                    <a:schemeClr val="accent4">
                      <a:lumMod val="20000"/>
                      <a:lumOff val="80000"/>
                    </a:schemeClr>
                  </a:glow>
                  <a:innerShdw blurRad="114300">
                    <a:prstClr val="black"/>
                  </a:innerShdw>
                </a:effectLst>
                <a:latin typeface="Trebuchet MS" pitchFamily="34" charset="0"/>
              </a:rPr>
              <a:t> day of the 3</a:t>
            </a:r>
            <a:r>
              <a:rPr lang="en-US" sz="1800" baseline="30000" dirty="0">
                <a:ln w="12700">
                  <a:solidFill>
                    <a:srgbClr val="002060"/>
                  </a:solidFill>
                  <a:prstDash val="solid"/>
                </a:ln>
                <a:solidFill>
                  <a:srgbClr val="0070C0"/>
                </a:solidFill>
                <a:effectLst>
                  <a:glow rad="127000">
                    <a:schemeClr val="accent4">
                      <a:lumMod val="20000"/>
                      <a:lumOff val="80000"/>
                    </a:schemeClr>
                  </a:glow>
                  <a:innerShdw blurRad="114300">
                    <a:prstClr val="black"/>
                  </a:innerShdw>
                </a:effectLst>
                <a:latin typeface="Trebuchet MS" pitchFamily="34" charset="0"/>
              </a:rPr>
              <a:t>rd</a:t>
            </a:r>
            <a:r>
              <a:rPr lang="en-US" sz="1800" dirty="0">
                <a:ln w="12700">
                  <a:solidFill>
                    <a:srgbClr val="002060"/>
                  </a:solidFill>
                  <a:prstDash val="solid"/>
                </a:ln>
                <a:solidFill>
                  <a:srgbClr val="0070C0"/>
                </a:solidFill>
                <a:effectLst>
                  <a:glow rad="127000">
                    <a:schemeClr val="accent4">
                      <a:lumMod val="20000"/>
                      <a:lumOff val="80000"/>
                    </a:schemeClr>
                  </a:glow>
                  <a:innerShdw blurRad="114300">
                    <a:prstClr val="black"/>
                  </a:innerShdw>
                </a:effectLst>
                <a:latin typeface="Trebuchet MS" pitchFamily="34" charset="0"/>
              </a:rPr>
              <a:t> month!</a:t>
            </a:r>
            <a:endParaRPr lang="en-US" sz="1800" dirty="0">
              <a:ln w="12700">
                <a:solidFill>
                  <a:srgbClr val="002060"/>
                </a:solidFill>
                <a:prstDash val="solid"/>
              </a:ln>
              <a:solidFill>
                <a:srgbClr val="C00000"/>
              </a:solidFill>
              <a:effectLst>
                <a:glow rad="127000">
                  <a:schemeClr val="accent4">
                    <a:lumMod val="20000"/>
                    <a:lumOff val="80000"/>
                  </a:schemeClr>
                </a:glow>
                <a:innerShdw blurRad="114300">
                  <a:prstClr val="black"/>
                </a:innerShdw>
              </a:effectLst>
              <a:latin typeface="Trebuchet MS" pitchFamily="34" charset="0"/>
            </a:endParaRPr>
          </a:p>
        </p:txBody>
      </p:sp>
      <p:cxnSp>
        <p:nvCxnSpPr>
          <p:cNvPr id="4" name="Elbow Connector 3"/>
          <p:cNvCxnSpPr/>
          <p:nvPr/>
        </p:nvCxnSpPr>
        <p:spPr>
          <a:xfrm>
            <a:off x="914400" y="4223062"/>
            <a:ext cx="5327904" cy="126434"/>
          </a:xfrm>
          <a:prstGeom prst="bentConnector3">
            <a:avLst>
              <a:gd name="adj1" fmla="val 72311"/>
            </a:avLst>
          </a:prstGeom>
          <a:ln w="38100">
            <a:solidFill>
              <a:srgbClr val="66CCFF"/>
            </a:solidFill>
            <a:tailEnd type="arrow"/>
          </a:ln>
          <a:effectLst>
            <a:glow rad="127000">
              <a:srgbClr val="FFFF00">
                <a:alpha val="48000"/>
              </a:srgbClr>
            </a:glow>
          </a:effectLst>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pic>
        <p:nvPicPr>
          <p:cNvPr id="9" name="Picture 12" descr="C:\Users\Rae\Desktop\Art on Desktop\white man clip art\yellow-blue smiley faces\Smiley Face  jpeg.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86963" y="304800"/>
            <a:ext cx="1061437" cy="143643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873D97A9-F11E-4337-BDC0-F506B8E8D968}"/>
              </a:ext>
            </a:extLst>
          </p:cNvPr>
          <p:cNvSpPr/>
          <p:nvPr/>
        </p:nvSpPr>
        <p:spPr>
          <a:xfrm>
            <a:off x="609600" y="3543358"/>
            <a:ext cx="1371600" cy="190442"/>
          </a:xfrm>
          <a:prstGeom prst="rect">
            <a:avLst/>
          </a:prstGeom>
          <a:noFill/>
          <a:ln>
            <a:solidFill>
              <a:srgbClr val="FF3399"/>
            </a:solidFill>
          </a:ln>
          <a:effectLst>
            <a:glow rad="25400">
              <a:srgbClr val="FFC0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a:extLst>
              <a:ext uri="{FF2B5EF4-FFF2-40B4-BE49-F238E27FC236}">
                <a16:creationId xmlns:a16="http://schemas.microsoft.com/office/drawing/2014/main" xmlns="" id="{0C020807-4722-47E0-8545-03BA56EDE8E7}"/>
              </a:ext>
            </a:extLst>
          </p:cNvPr>
          <p:cNvSpPr/>
          <p:nvPr/>
        </p:nvSpPr>
        <p:spPr>
          <a:xfrm>
            <a:off x="3124199" y="2876746"/>
            <a:ext cx="2062763" cy="181770"/>
          </a:xfrm>
          <a:prstGeom prst="rect">
            <a:avLst/>
          </a:prstGeom>
          <a:noFill/>
          <a:ln>
            <a:solidFill>
              <a:srgbClr val="FF3399"/>
            </a:solidFill>
          </a:ln>
          <a:effectLst>
            <a:glow rad="25400">
              <a:srgbClr val="FFC0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a:extLst>
              <a:ext uri="{FF2B5EF4-FFF2-40B4-BE49-F238E27FC236}">
                <a16:creationId xmlns:a16="http://schemas.microsoft.com/office/drawing/2014/main" xmlns="" id="{B05AF502-BE1E-49BF-90C8-4611E657AB9D}"/>
              </a:ext>
            </a:extLst>
          </p:cNvPr>
          <p:cNvSpPr/>
          <p:nvPr/>
        </p:nvSpPr>
        <p:spPr>
          <a:xfrm>
            <a:off x="838200" y="1559466"/>
            <a:ext cx="2286000" cy="181770"/>
          </a:xfrm>
          <a:prstGeom prst="rect">
            <a:avLst/>
          </a:prstGeom>
          <a:noFill/>
          <a:ln>
            <a:solidFill>
              <a:srgbClr val="FF3399"/>
            </a:solidFill>
          </a:ln>
          <a:effectLst>
            <a:glow rad="25400">
              <a:srgbClr val="FFC0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4520355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750"/>
                                        <p:tgtEl>
                                          <p:spTgt spid="16"/>
                                        </p:tgtEl>
                                      </p:cBhvr>
                                    </p:animEffect>
                                    <p:anim calcmode="lin" valueType="num">
                                      <p:cBhvr>
                                        <p:cTn id="8" dur="1750" fill="hold"/>
                                        <p:tgtEl>
                                          <p:spTgt spid="16"/>
                                        </p:tgtEl>
                                        <p:attrNameLst>
                                          <p:attrName>ppt_x</p:attrName>
                                        </p:attrNameLst>
                                      </p:cBhvr>
                                      <p:tavLst>
                                        <p:tav tm="0">
                                          <p:val>
                                            <p:strVal val="#ppt_x"/>
                                          </p:val>
                                        </p:tav>
                                        <p:tav tm="100000">
                                          <p:val>
                                            <p:strVal val="#ppt_x"/>
                                          </p:val>
                                        </p:tav>
                                      </p:tavLst>
                                    </p:anim>
                                    <p:anim calcmode="lin" valueType="num">
                                      <p:cBhvr>
                                        <p:cTn id="9" dur="175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750"/>
                            </p:stCondLst>
                            <p:childTnLst>
                              <p:par>
                                <p:cTn id="11" presetID="42"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750"/>
                                        <p:tgtEl>
                                          <p:spTgt spid="13"/>
                                        </p:tgtEl>
                                      </p:cBhvr>
                                    </p:animEffect>
                                    <p:anim calcmode="lin" valueType="num">
                                      <p:cBhvr>
                                        <p:cTn id="14" dur="1750" fill="hold"/>
                                        <p:tgtEl>
                                          <p:spTgt spid="13"/>
                                        </p:tgtEl>
                                        <p:attrNameLst>
                                          <p:attrName>ppt_x</p:attrName>
                                        </p:attrNameLst>
                                      </p:cBhvr>
                                      <p:tavLst>
                                        <p:tav tm="0">
                                          <p:val>
                                            <p:strVal val="#ppt_x"/>
                                          </p:val>
                                        </p:tav>
                                        <p:tav tm="100000">
                                          <p:val>
                                            <p:strVal val="#ppt_x"/>
                                          </p:val>
                                        </p:tav>
                                      </p:tavLst>
                                    </p:anim>
                                    <p:anim calcmode="lin" valueType="num">
                                      <p:cBhvr>
                                        <p:cTn id="15" dur="1750" fill="hold"/>
                                        <p:tgtEl>
                                          <p:spTgt spid="13"/>
                                        </p:tgtEl>
                                        <p:attrNameLst>
                                          <p:attrName>ppt_y</p:attrName>
                                        </p:attrNameLst>
                                      </p:cBhvr>
                                      <p:tavLst>
                                        <p:tav tm="0">
                                          <p:val>
                                            <p:strVal val="#ppt_y+.1"/>
                                          </p:val>
                                        </p:tav>
                                        <p:tav tm="100000">
                                          <p:val>
                                            <p:strVal val="#ppt_y"/>
                                          </p:val>
                                        </p:tav>
                                      </p:tavLst>
                                    </p:anim>
                                  </p:childTnLst>
                                </p:cTn>
                              </p:par>
                            </p:childTnLst>
                          </p:cTn>
                        </p:par>
                        <p:par>
                          <p:cTn id="16" fill="hold">
                            <p:stCondLst>
                              <p:cond delay="3500"/>
                            </p:stCondLst>
                            <p:childTnLst>
                              <p:par>
                                <p:cTn id="17" presetID="42"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750"/>
                                        <p:tgtEl>
                                          <p:spTgt spid="3"/>
                                        </p:tgtEl>
                                      </p:cBhvr>
                                    </p:animEffect>
                                    <p:anim calcmode="lin" valueType="num">
                                      <p:cBhvr>
                                        <p:cTn id="20" dur="1750" fill="hold"/>
                                        <p:tgtEl>
                                          <p:spTgt spid="3"/>
                                        </p:tgtEl>
                                        <p:attrNameLst>
                                          <p:attrName>ppt_x</p:attrName>
                                        </p:attrNameLst>
                                      </p:cBhvr>
                                      <p:tavLst>
                                        <p:tav tm="0">
                                          <p:val>
                                            <p:strVal val="#ppt_x"/>
                                          </p:val>
                                        </p:tav>
                                        <p:tav tm="100000">
                                          <p:val>
                                            <p:strVal val="#ppt_x"/>
                                          </p:val>
                                        </p:tav>
                                      </p:tavLst>
                                    </p:anim>
                                    <p:anim calcmode="lin" valueType="num">
                                      <p:cBhvr>
                                        <p:cTn id="21" dur="175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0">
                                            <p:txEl>
                                              <p:pRg st="0" end="0"/>
                                            </p:txEl>
                                          </p:spTgt>
                                        </p:tgtEl>
                                        <p:attrNameLst>
                                          <p:attrName>style.visibility</p:attrName>
                                        </p:attrNameLst>
                                      </p:cBhvr>
                                      <p:to>
                                        <p:strVal val="visible"/>
                                      </p:to>
                                    </p:set>
                                    <p:animEffect transition="in" filter="wipe(up)">
                                      <p:cBhvr>
                                        <p:cTn id="26" dur="1500"/>
                                        <p:tgtEl>
                                          <p:spTgt spid="10">
                                            <p:txEl>
                                              <p:pRg st="0" end="0"/>
                                            </p:txEl>
                                          </p:spTgt>
                                        </p:tgtEl>
                                      </p:cBhvr>
                                    </p:animEffect>
                                  </p:childTnLst>
                                </p:cTn>
                              </p:par>
                            </p:childTnLst>
                          </p:cTn>
                        </p:par>
                        <p:par>
                          <p:cTn id="27" fill="hold">
                            <p:stCondLst>
                              <p:cond delay="1500"/>
                            </p:stCondLst>
                            <p:childTnLst>
                              <p:par>
                                <p:cTn id="28" presetID="21" presetClass="entr" presetSubtype="1"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heel(1)">
                                      <p:cBhvr>
                                        <p:cTn id="30" dur="3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14">
                                            <p:txEl>
                                              <p:pRg st="0" end="0"/>
                                            </p:txEl>
                                          </p:spTgt>
                                        </p:tgtEl>
                                        <p:attrNameLst>
                                          <p:attrName>style.visibility</p:attrName>
                                        </p:attrNameLst>
                                      </p:cBhvr>
                                      <p:to>
                                        <p:strVal val="visible"/>
                                      </p:to>
                                    </p:set>
                                    <p:animEffect transition="in" filter="wipe(up)">
                                      <p:cBhvr>
                                        <p:cTn id="35" dur="1500"/>
                                        <p:tgtEl>
                                          <p:spTgt spid="14">
                                            <p:txEl>
                                              <p:pRg st="0" end="0"/>
                                            </p:txEl>
                                          </p:spTgt>
                                        </p:tgtEl>
                                      </p:cBhvr>
                                    </p:animEffect>
                                  </p:childTnLst>
                                </p:cTn>
                              </p:par>
                            </p:childTnLst>
                          </p:cTn>
                        </p:par>
                        <p:par>
                          <p:cTn id="36" fill="hold">
                            <p:stCondLst>
                              <p:cond delay="15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2000"/>
                                        <p:tgtEl>
                                          <p:spTgt spid="4"/>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2000" fill="hold"/>
                                        <p:tgtEl>
                                          <p:spTgt spid="9"/>
                                        </p:tgtEl>
                                        <p:attrNameLst>
                                          <p:attrName>ppt_w</p:attrName>
                                        </p:attrNameLst>
                                      </p:cBhvr>
                                      <p:tavLst>
                                        <p:tav tm="0">
                                          <p:val>
                                            <p:fltVal val="0"/>
                                          </p:val>
                                        </p:tav>
                                        <p:tav tm="100000">
                                          <p:val>
                                            <p:strVal val="#ppt_w"/>
                                          </p:val>
                                        </p:tav>
                                      </p:tavLst>
                                    </p:anim>
                                    <p:anim calcmode="lin" valueType="num">
                                      <p:cBhvr>
                                        <p:cTn id="44" dur="2000" fill="hold"/>
                                        <p:tgtEl>
                                          <p:spTgt spid="9"/>
                                        </p:tgtEl>
                                        <p:attrNameLst>
                                          <p:attrName>ppt_h</p:attrName>
                                        </p:attrNameLst>
                                      </p:cBhvr>
                                      <p:tavLst>
                                        <p:tav tm="0">
                                          <p:val>
                                            <p:fltVal val="0"/>
                                          </p:val>
                                        </p:tav>
                                        <p:tav tm="100000">
                                          <p:val>
                                            <p:strVal val="#ppt_h"/>
                                          </p:val>
                                        </p:tav>
                                      </p:tavLst>
                                    </p:anim>
                                    <p:animEffect transition="in" filter="fade">
                                      <p:cBhvr>
                                        <p:cTn id="45" dur="20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wipe(up)">
                                      <p:cBhvr>
                                        <p:cTn id="50" dur="1500"/>
                                        <p:tgtEl>
                                          <p:spTgt spid="15">
                                            <p:txEl>
                                              <p:pRg st="0" end="0"/>
                                            </p:txEl>
                                          </p:spTgt>
                                        </p:tgtEl>
                                      </p:cBhvr>
                                    </p:animEffect>
                                  </p:childTnLst>
                                </p:cTn>
                              </p:par>
                            </p:childTnLst>
                          </p:cTn>
                        </p:par>
                        <p:par>
                          <p:cTn id="51" fill="hold">
                            <p:stCondLst>
                              <p:cond delay="1500"/>
                            </p:stCondLst>
                            <p:childTnLst>
                              <p:par>
                                <p:cTn id="52" presetID="21" presetClass="entr" presetSubtype="1"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heel(1)">
                                      <p:cBhvr>
                                        <p:cTn id="54" dur="3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3" grpId="0" animBg="1"/>
      <p:bldP spid="13" grpId="0" animBg="1"/>
      <p:bldP spid="16"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gradFill>
          <a:gsLst>
            <a:gs pos="0">
              <a:srgbClr val="D6B19C"/>
            </a:gs>
            <a:gs pos="30000">
              <a:srgbClr val="D49E6C"/>
            </a:gs>
            <a:gs pos="70000">
              <a:srgbClr val="A65528"/>
            </a:gs>
            <a:gs pos="100000">
              <a:srgbClr val="FFC000"/>
            </a:gs>
          </a:gsLst>
          <a:lin ang="5400000" scaled="0"/>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315200" y="6404025"/>
            <a:ext cx="1828800" cy="365125"/>
          </a:xfrm>
        </p:spPr>
        <p:txBody>
          <a:bodyPr/>
          <a:lstStyle/>
          <a:p>
            <a:fld id="{5C014052-953B-4273-8F47-BF25327D5B24}" type="slidenum">
              <a:rPr lang="en-US" smtClean="0"/>
              <a:t>41</a:t>
            </a:fld>
            <a:endParaRPr lang="en-US"/>
          </a:p>
        </p:txBody>
      </p:sp>
      <p:graphicFrame>
        <p:nvGraphicFramePr>
          <p:cNvPr id="34" name="Table 33"/>
          <p:cNvGraphicFramePr>
            <a:graphicFrameLocks noGrp="1"/>
          </p:cNvGraphicFramePr>
          <p:nvPr>
            <p:extLst>
              <p:ext uri="{D42A27DB-BD31-4B8C-83A1-F6EECF244321}">
                <p14:modId xmlns:p14="http://schemas.microsoft.com/office/powerpoint/2010/main" val="181587729"/>
              </p:ext>
            </p:extLst>
          </p:nvPr>
        </p:nvGraphicFramePr>
        <p:xfrm>
          <a:off x="586221" y="2020038"/>
          <a:ext cx="8229599" cy="2260141"/>
        </p:xfrm>
        <a:graphic>
          <a:graphicData uri="http://schemas.openxmlformats.org/drawingml/2006/table">
            <a:tbl>
              <a:tblPr firstRow="1" bandRow="1">
                <a:tableStyleId>{5C22544A-7EE6-4342-B048-85BDC9FD1C3A}</a:tableStyleId>
              </a:tblPr>
              <a:tblGrid>
                <a:gridCol w="1175657">
                  <a:extLst>
                    <a:ext uri="{9D8B030D-6E8A-4147-A177-3AD203B41FA5}">
                      <a16:colId xmlns:a16="http://schemas.microsoft.com/office/drawing/2014/main" xmlns="" val="20000"/>
                    </a:ext>
                  </a:extLst>
                </a:gridCol>
                <a:gridCol w="1175657">
                  <a:extLst>
                    <a:ext uri="{9D8B030D-6E8A-4147-A177-3AD203B41FA5}">
                      <a16:colId xmlns:a16="http://schemas.microsoft.com/office/drawing/2014/main" xmlns="" val="20001"/>
                    </a:ext>
                  </a:extLst>
                </a:gridCol>
                <a:gridCol w="1175657">
                  <a:extLst>
                    <a:ext uri="{9D8B030D-6E8A-4147-A177-3AD203B41FA5}">
                      <a16:colId xmlns:a16="http://schemas.microsoft.com/office/drawing/2014/main" xmlns="" val="20002"/>
                    </a:ext>
                  </a:extLst>
                </a:gridCol>
                <a:gridCol w="1175657">
                  <a:extLst>
                    <a:ext uri="{9D8B030D-6E8A-4147-A177-3AD203B41FA5}">
                      <a16:colId xmlns:a16="http://schemas.microsoft.com/office/drawing/2014/main" xmlns="" val="20003"/>
                    </a:ext>
                  </a:extLst>
                </a:gridCol>
                <a:gridCol w="1175657">
                  <a:extLst>
                    <a:ext uri="{9D8B030D-6E8A-4147-A177-3AD203B41FA5}">
                      <a16:colId xmlns:a16="http://schemas.microsoft.com/office/drawing/2014/main" xmlns="" val="20004"/>
                    </a:ext>
                  </a:extLst>
                </a:gridCol>
                <a:gridCol w="1175657">
                  <a:extLst>
                    <a:ext uri="{9D8B030D-6E8A-4147-A177-3AD203B41FA5}">
                      <a16:colId xmlns:a16="http://schemas.microsoft.com/office/drawing/2014/main" xmlns="" val="20005"/>
                    </a:ext>
                  </a:extLst>
                </a:gridCol>
                <a:gridCol w="1175657">
                  <a:extLst>
                    <a:ext uri="{9D8B030D-6E8A-4147-A177-3AD203B41FA5}">
                      <a16:colId xmlns:a16="http://schemas.microsoft.com/office/drawing/2014/main" xmlns="" val="20006"/>
                    </a:ext>
                  </a:extLst>
                </a:gridCol>
              </a:tblGrid>
              <a:tr h="398239">
                <a:tc>
                  <a:txBody>
                    <a:bodyPr/>
                    <a:lstStyle/>
                    <a:p>
                      <a:pPr algn="ctr"/>
                      <a:r>
                        <a:rPr lang="en-US" sz="1600" dirty="0"/>
                        <a:t>1</a:t>
                      </a:r>
                      <a:r>
                        <a:rPr lang="en-US" sz="1600" baseline="30000" dirty="0"/>
                        <a:t>st</a:t>
                      </a:r>
                      <a:r>
                        <a:rPr lang="en-US" sz="1600" dirty="0"/>
                        <a:t> (Sun)</a:t>
                      </a:r>
                    </a:p>
                  </a:txBody>
                  <a:tcPr>
                    <a:lnB w="38100" cmpd="sng">
                      <a:noFill/>
                    </a:lnB>
                    <a:cell3D prstMaterial="dkEdge">
                      <a:bevel w="77470" h="12700" prst="softRound"/>
                      <a:lightRig rig="flood" dir="t"/>
                    </a:cell3D>
                  </a:tcPr>
                </a:tc>
                <a:tc>
                  <a:txBody>
                    <a:bodyPr/>
                    <a:lstStyle/>
                    <a:p>
                      <a:pPr algn="ctr"/>
                      <a:r>
                        <a:rPr lang="en-US" sz="1600" dirty="0"/>
                        <a:t>2</a:t>
                      </a:r>
                      <a:r>
                        <a:rPr lang="en-US" sz="1600" baseline="30000" dirty="0"/>
                        <a:t>nd</a:t>
                      </a:r>
                      <a:r>
                        <a:rPr lang="en-US" sz="1600" dirty="0"/>
                        <a:t> (Mon)</a:t>
                      </a:r>
                    </a:p>
                  </a:txBody>
                  <a:tcPr>
                    <a:cell3D prstMaterial="dkEdge">
                      <a:bevel w="77470" h="12700" prst="softRound"/>
                      <a:lightRig rig="flood" dir="t"/>
                    </a:cell3D>
                  </a:tcPr>
                </a:tc>
                <a:tc>
                  <a:txBody>
                    <a:bodyPr/>
                    <a:lstStyle/>
                    <a:p>
                      <a:pPr algn="ctr"/>
                      <a:r>
                        <a:rPr lang="en-US" sz="1600" dirty="0"/>
                        <a:t>3</a:t>
                      </a:r>
                      <a:r>
                        <a:rPr lang="en-US" sz="1600" baseline="30000" dirty="0"/>
                        <a:t>rd</a:t>
                      </a:r>
                      <a:r>
                        <a:rPr lang="en-US" sz="1600" dirty="0"/>
                        <a:t> (Tues)</a:t>
                      </a:r>
                    </a:p>
                  </a:txBody>
                  <a:tcPr>
                    <a:cell3D prstMaterial="dkEdge">
                      <a:bevel w="77470" h="12700" prst="softRound"/>
                      <a:lightRig rig="flood" dir="t"/>
                    </a:cell3D>
                  </a:tcPr>
                </a:tc>
                <a:tc>
                  <a:txBody>
                    <a:bodyPr/>
                    <a:lstStyle/>
                    <a:p>
                      <a:pPr algn="ctr"/>
                      <a:r>
                        <a:rPr lang="en-US" sz="1600" dirty="0"/>
                        <a:t>4</a:t>
                      </a:r>
                      <a:r>
                        <a:rPr lang="en-US" sz="1600" baseline="30000" dirty="0"/>
                        <a:t>th</a:t>
                      </a:r>
                      <a:r>
                        <a:rPr lang="en-US" sz="1600" dirty="0"/>
                        <a:t> (Wed)</a:t>
                      </a:r>
                    </a:p>
                  </a:txBody>
                  <a:tcPr>
                    <a:cell3D prstMaterial="dkEdge">
                      <a:bevel w="77470" h="12700" prst="softRound"/>
                      <a:lightRig rig="flood" dir="t"/>
                    </a:cell3D>
                  </a:tcPr>
                </a:tc>
                <a:tc>
                  <a:txBody>
                    <a:bodyPr/>
                    <a:lstStyle/>
                    <a:p>
                      <a:pPr algn="ctr"/>
                      <a:r>
                        <a:rPr lang="en-US" sz="1600" dirty="0"/>
                        <a:t>5</a:t>
                      </a:r>
                      <a:r>
                        <a:rPr lang="en-US" sz="1600" baseline="30000" dirty="0"/>
                        <a:t>th</a:t>
                      </a:r>
                      <a:r>
                        <a:rPr lang="en-US" sz="1600" dirty="0"/>
                        <a:t> (</a:t>
                      </a:r>
                      <a:r>
                        <a:rPr lang="en-US" sz="1600" dirty="0" err="1"/>
                        <a:t>Thur</a:t>
                      </a:r>
                      <a:r>
                        <a:rPr lang="en-US" sz="1600" dirty="0"/>
                        <a:t>)</a:t>
                      </a:r>
                    </a:p>
                  </a:txBody>
                  <a:tcPr>
                    <a:cell3D prstMaterial="dkEdge">
                      <a:bevel w="77470" h="12700" prst="softRound"/>
                      <a:lightRig rig="flood" dir="t"/>
                    </a:cell3D>
                  </a:tcPr>
                </a:tc>
                <a:tc>
                  <a:txBody>
                    <a:bodyPr/>
                    <a:lstStyle/>
                    <a:p>
                      <a:pPr algn="ctr"/>
                      <a:r>
                        <a:rPr lang="en-US" sz="1600" dirty="0"/>
                        <a:t>6</a:t>
                      </a:r>
                      <a:r>
                        <a:rPr lang="en-US" sz="1600" baseline="30000" dirty="0"/>
                        <a:t>th</a:t>
                      </a:r>
                      <a:r>
                        <a:rPr lang="en-US" sz="1600" dirty="0"/>
                        <a:t> (Fri)</a:t>
                      </a:r>
                    </a:p>
                  </a:txBody>
                  <a:tcPr>
                    <a:cell3D prstMaterial="dkEdge">
                      <a:bevel w="77470" h="12700" prst="softRound"/>
                      <a:lightRig rig="flood" dir="t"/>
                    </a:cell3D>
                  </a:tcPr>
                </a:tc>
                <a:tc>
                  <a:txBody>
                    <a:bodyPr/>
                    <a:lstStyle/>
                    <a:p>
                      <a:pPr algn="ctr"/>
                      <a:r>
                        <a:rPr lang="en-US" sz="1600" dirty="0"/>
                        <a:t>7</a:t>
                      </a:r>
                      <a:r>
                        <a:rPr lang="en-US" sz="1600" baseline="30000" dirty="0"/>
                        <a:t>th</a:t>
                      </a:r>
                      <a:r>
                        <a:rPr lang="en-US" sz="1600" dirty="0"/>
                        <a:t> (</a:t>
                      </a:r>
                      <a:r>
                        <a:rPr lang="en-US" sz="1600" dirty="0" err="1"/>
                        <a:t>Sabb</a:t>
                      </a:r>
                      <a:r>
                        <a:rPr lang="en-US" sz="1600" dirty="0"/>
                        <a:t>)</a:t>
                      </a:r>
                    </a:p>
                  </a:txBody>
                  <a:tcPr>
                    <a:cell3D prstMaterial="dkEdge">
                      <a:bevel w="77470" h="12700" prst="softRound"/>
                      <a:lightRig rig="flood" dir="t"/>
                    </a:cell3D>
                  </a:tcPr>
                </a:tc>
                <a:extLst>
                  <a:ext uri="{0D108BD9-81ED-4DB2-BD59-A6C34878D82A}">
                    <a16:rowId xmlns:a16="http://schemas.microsoft.com/office/drawing/2014/main" xmlns="" val="10000"/>
                  </a:ext>
                </a:extLst>
              </a:tr>
              <a:tr h="372380">
                <a:tc>
                  <a:txBody>
                    <a:bodyPr/>
                    <a:lstStyle/>
                    <a:p>
                      <a:pPr algn="ctr"/>
                      <a:endParaRPr lang="en-US" sz="1400" dirty="0"/>
                    </a:p>
                  </a:txBody>
                  <a:tcPr>
                    <a:lnT w="12700" cmpd="sng">
                      <a:noFill/>
                    </a:lnT>
                    <a:lnB w="12700" cmpd="sng">
                      <a:noFill/>
                    </a:lnB>
                    <a:cell3D prstMaterial="dkEdge">
                      <a:bevel w="77470" h="12700" prst="softRound"/>
                      <a:lightRig rig="flood" dir="t"/>
                    </a:cell3D>
                  </a:tcPr>
                </a:tc>
                <a:tc>
                  <a:txBody>
                    <a:bodyPr/>
                    <a:lstStyle/>
                    <a:p>
                      <a:pPr algn="ctr"/>
                      <a:endParaRPr lang="en-US" sz="1400" dirty="0"/>
                    </a:p>
                  </a:txBody>
                  <a:tcPr>
                    <a:cell3D prstMaterial="dkEdge">
                      <a:bevel w="77470" h="12700" prst="softRound"/>
                      <a:lightRig rig="flood" dir="t"/>
                    </a:cell3D>
                    <a:solidFill>
                      <a:srgbClr val="DCE5EE"/>
                    </a:solidFill>
                  </a:tcPr>
                </a:tc>
                <a:tc>
                  <a:txBody>
                    <a:bodyPr/>
                    <a:lstStyle/>
                    <a:p>
                      <a:pPr algn="ctr"/>
                      <a:endParaRPr lang="en-US" sz="1050" b="1" dirty="0">
                        <a:solidFill>
                          <a:schemeClr val="bg1"/>
                        </a:solidFill>
                      </a:endParaRPr>
                    </a:p>
                  </a:txBody>
                  <a:tcPr>
                    <a:cell3D prstMaterial="dkEdge">
                      <a:bevel w="77470" h="12700" prst="softRound"/>
                      <a:lightRig rig="flood" dir="t"/>
                    </a:cell3D>
                    <a:solidFill>
                      <a:srgbClr val="DCE5EE"/>
                    </a:solidFill>
                  </a:tcPr>
                </a:tc>
                <a:tc>
                  <a:txBody>
                    <a:bodyPr/>
                    <a:lstStyle/>
                    <a:p>
                      <a:pPr algn="ctr"/>
                      <a:r>
                        <a:rPr lang="en-US" sz="1400" dirty="0"/>
                        <a:t>1</a:t>
                      </a:r>
                    </a:p>
                  </a:txBody>
                  <a:tcPr>
                    <a:cell3D prstMaterial="dkEdge">
                      <a:bevel w="77470" h="12700" prst="softRound"/>
                      <a:lightRig rig="flood" dir="t"/>
                    </a:cell3D>
                    <a:solidFill>
                      <a:srgbClr val="DCE5EE"/>
                    </a:solidFill>
                  </a:tcPr>
                </a:tc>
                <a:tc>
                  <a:txBody>
                    <a:bodyPr/>
                    <a:lstStyle/>
                    <a:p>
                      <a:pPr algn="ctr"/>
                      <a:r>
                        <a:rPr lang="en-US" sz="1400" b="0" dirty="0"/>
                        <a:t>2</a:t>
                      </a:r>
                    </a:p>
                  </a:txBody>
                  <a:tcPr>
                    <a:cell3D prstMaterial="dkEdge">
                      <a:bevel w="77470" h="12700" prst="softRound"/>
                      <a:lightRig rig="flood" dir="t"/>
                    </a:cell3D>
                    <a:solidFill>
                      <a:srgbClr val="DCE5EE"/>
                    </a:solidFill>
                  </a:tcPr>
                </a:tc>
                <a:tc>
                  <a:txBody>
                    <a:bodyPr/>
                    <a:lstStyle/>
                    <a:p>
                      <a:pPr algn="ctr"/>
                      <a:r>
                        <a:rPr lang="en-US" sz="1400" dirty="0"/>
                        <a:t>3</a:t>
                      </a:r>
                    </a:p>
                  </a:txBody>
                  <a:tcPr>
                    <a:cell3D prstMaterial="dkEdge">
                      <a:bevel w="77470" h="12700" prst="softRound"/>
                      <a:lightRig rig="flood" dir="t"/>
                    </a:cell3D>
                    <a:solidFill>
                      <a:srgbClr val="DCE5EE"/>
                    </a:solidFill>
                  </a:tcPr>
                </a:tc>
                <a:tc>
                  <a:txBody>
                    <a:bodyPr/>
                    <a:lstStyle/>
                    <a:p>
                      <a:pPr algn="ctr"/>
                      <a:r>
                        <a:rPr lang="en-US" sz="1400" b="0" dirty="0"/>
                        <a:t>4</a:t>
                      </a:r>
                    </a:p>
                  </a:txBody>
                  <a:tcPr>
                    <a:cell3D prstMaterial="dkEdge">
                      <a:bevel w="77470" h="12700" prst="softRound"/>
                      <a:lightRig rig="flood" dir="t"/>
                    </a:cell3D>
                    <a:solidFill>
                      <a:srgbClr val="66CCFF"/>
                    </a:solidFill>
                  </a:tcPr>
                </a:tc>
                <a:extLst>
                  <a:ext uri="{0D108BD9-81ED-4DB2-BD59-A6C34878D82A}">
                    <a16:rowId xmlns:a16="http://schemas.microsoft.com/office/drawing/2014/main" xmlns="" val="10001"/>
                  </a:ext>
                </a:extLst>
              </a:tr>
              <a:tr h="372380">
                <a:tc>
                  <a:txBody>
                    <a:bodyPr/>
                    <a:lstStyle/>
                    <a:p>
                      <a:pPr algn="ctr"/>
                      <a:r>
                        <a:rPr lang="en-US" sz="1400" dirty="0"/>
                        <a:t>5</a:t>
                      </a:r>
                    </a:p>
                  </a:txBody>
                  <a:tcPr>
                    <a:lnT w="12700" cmpd="sng">
                      <a:noFill/>
                    </a:lnT>
                    <a:lnB w="12700" cmpd="sng">
                      <a:noFill/>
                    </a:lnB>
                    <a:cell3D prstMaterial="dkEdge">
                      <a:bevel w="77470" h="12700" prst="softRound"/>
                      <a:lightRig rig="flood" dir="t"/>
                    </a:cell3D>
                  </a:tcPr>
                </a:tc>
                <a:tc>
                  <a:txBody>
                    <a:bodyPr/>
                    <a:lstStyle/>
                    <a:p>
                      <a:pPr algn="ctr"/>
                      <a:r>
                        <a:rPr lang="en-US" sz="1400" dirty="0"/>
                        <a:t>6</a:t>
                      </a:r>
                    </a:p>
                  </a:txBody>
                  <a:tcPr>
                    <a:cell3D prstMaterial="dkEdge">
                      <a:bevel w="77470" h="12700" prst="softRound"/>
                      <a:lightRig rig="flood" dir="t"/>
                    </a:cell3D>
                  </a:tcPr>
                </a:tc>
                <a:tc>
                  <a:txBody>
                    <a:bodyPr/>
                    <a:lstStyle/>
                    <a:p>
                      <a:pPr algn="ctr"/>
                      <a:r>
                        <a:rPr lang="en-US" sz="1400" b="1" dirty="0">
                          <a:solidFill>
                            <a:schemeClr val="tx1"/>
                          </a:solidFill>
                        </a:rPr>
                        <a:t>7</a:t>
                      </a:r>
                    </a:p>
                  </a:txBody>
                  <a:tcPr>
                    <a:cell3D prstMaterial="dkEdge">
                      <a:bevel w="77470" h="12700" prst="softRound"/>
                      <a:lightRig rig="flood" dir="t"/>
                    </a:cell3D>
                    <a:solidFill>
                      <a:srgbClr val="DCE5EE"/>
                    </a:solidFill>
                  </a:tcPr>
                </a:tc>
                <a:tc>
                  <a:txBody>
                    <a:bodyPr/>
                    <a:lstStyle/>
                    <a:p>
                      <a:pPr algn="ctr"/>
                      <a:r>
                        <a:rPr lang="en-US" sz="1400" dirty="0"/>
                        <a:t>8</a:t>
                      </a:r>
                    </a:p>
                  </a:txBody>
                  <a:tcPr>
                    <a:cell3D prstMaterial="dkEdge">
                      <a:bevel w="77470" h="12700" prst="softRound"/>
                      <a:lightRig rig="flood" dir="t"/>
                    </a:cell3D>
                    <a:solidFill>
                      <a:srgbClr val="DCE5EE"/>
                    </a:solidFill>
                  </a:tcPr>
                </a:tc>
                <a:tc>
                  <a:txBody>
                    <a:bodyPr/>
                    <a:lstStyle/>
                    <a:p>
                      <a:pPr algn="ctr"/>
                      <a:r>
                        <a:rPr lang="en-US" sz="1200" b="0" dirty="0"/>
                        <a:t>9</a:t>
                      </a:r>
                    </a:p>
                  </a:txBody>
                  <a:tcPr>
                    <a:cell3D prstMaterial="dkEdge">
                      <a:bevel w="77470" h="12700" prst="softRound"/>
                      <a:lightRig rig="flood" dir="t"/>
                    </a:cell3D>
                    <a:solidFill>
                      <a:srgbClr val="DCE5EE"/>
                    </a:solidFill>
                  </a:tcPr>
                </a:tc>
                <a:tc>
                  <a:txBody>
                    <a:bodyPr/>
                    <a:lstStyle/>
                    <a:p>
                      <a:pPr algn="ctr"/>
                      <a:r>
                        <a:rPr lang="en-US" sz="1400" dirty="0"/>
                        <a:t>10</a:t>
                      </a:r>
                    </a:p>
                  </a:txBody>
                  <a:tcPr>
                    <a:cell3D prstMaterial="dkEdge">
                      <a:bevel w="77470" h="12700" prst="softRound"/>
                      <a:lightRig rig="flood" dir="t"/>
                    </a:cell3D>
                    <a:solidFill>
                      <a:srgbClr val="DCE5EE"/>
                    </a:solidFill>
                  </a:tcPr>
                </a:tc>
                <a:tc>
                  <a:txBody>
                    <a:bodyPr/>
                    <a:lstStyle/>
                    <a:p>
                      <a:pPr algn="l"/>
                      <a:r>
                        <a:rPr lang="en-US" sz="1400" b="0" dirty="0"/>
                        <a:t> 11</a:t>
                      </a:r>
                    </a:p>
                  </a:txBody>
                  <a:tcPr>
                    <a:cell3D prstMaterial="dkEdge">
                      <a:bevel w="77470" h="12700" prst="softRound"/>
                      <a:lightRig rig="flood" dir="t"/>
                    </a:cell3D>
                    <a:solidFill>
                      <a:srgbClr val="66CCFF"/>
                    </a:solidFill>
                  </a:tcPr>
                </a:tc>
                <a:extLst>
                  <a:ext uri="{0D108BD9-81ED-4DB2-BD59-A6C34878D82A}">
                    <a16:rowId xmlns:a16="http://schemas.microsoft.com/office/drawing/2014/main" xmlns="" val="10002"/>
                  </a:ext>
                </a:extLst>
              </a:tr>
              <a:tr h="372380">
                <a:tc>
                  <a:txBody>
                    <a:bodyPr/>
                    <a:lstStyle/>
                    <a:p>
                      <a:pPr algn="ctr"/>
                      <a:r>
                        <a:rPr lang="en-US" sz="1400" dirty="0"/>
                        <a:t>12</a:t>
                      </a:r>
                    </a:p>
                  </a:txBody>
                  <a:tcPr>
                    <a:lnT w="12700" cmpd="sng">
                      <a:noFill/>
                    </a:lnT>
                    <a:lnB w="12700" cmpd="sng">
                      <a:noFill/>
                    </a:lnB>
                    <a:cell3D prstMaterial="dkEdge">
                      <a:bevel w="77470" h="12700" prst="softRound"/>
                      <a:lightRig rig="flood" dir="t"/>
                    </a:cell3D>
                  </a:tcPr>
                </a:tc>
                <a:tc>
                  <a:txBody>
                    <a:bodyPr/>
                    <a:lstStyle/>
                    <a:p>
                      <a:pPr algn="ctr"/>
                      <a:r>
                        <a:rPr lang="en-US" sz="1400" dirty="0"/>
                        <a:t>13</a:t>
                      </a:r>
                    </a:p>
                  </a:txBody>
                  <a:tcPr>
                    <a:cell3D prstMaterial="dkEdge">
                      <a:bevel w="77470" h="12700" prst="softRound"/>
                      <a:lightRig rig="flood" dir="t"/>
                    </a:cell3D>
                  </a:tcPr>
                </a:tc>
                <a:tc>
                  <a:txBody>
                    <a:bodyPr/>
                    <a:lstStyle/>
                    <a:p>
                      <a:pPr algn="ctr"/>
                      <a:r>
                        <a:rPr lang="en-US" sz="1400" b="1" dirty="0">
                          <a:solidFill>
                            <a:schemeClr val="bg1"/>
                          </a:solidFill>
                        </a:rPr>
                        <a:t>14 P/O</a:t>
                      </a:r>
                      <a:endParaRPr lang="en-US" sz="1050" b="1" dirty="0">
                        <a:solidFill>
                          <a:schemeClr val="bg1"/>
                        </a:solidFill>
                      </a:endParaRPr>
                    </a:p>
                  </a:txBody>
                  <a:tcPr>
                    <a:cell3D prstMaterial="dkEdge">
                      <a:bevel w="77470" h="12700" prst="softRound"/>
                      <a:lightRig rig="flood" dir="t"/>
                    </a:cell3D>
                    <a:solidFill>
                      <a:srgbClr val="FF0000"/>
                    </a:solidFill>
                  </a:tcPr>
                </a:tc>
                <a:tc>
                  <a:txBody>
                    <a:bodyPr/>
                    <a:lstStyle/>
                    <a:p>
                      <a:pPr algn="ctr"/>
                      <a:r>
                        <a:rPr lang="en-US" sz="1400" dirty="0"/>
                        <a:t>15 ULB</a:t>
                      </a:r>
                    </a:p>
                  </a:txBody>
                  <a:tcPr>
                    <a:cell3D prstMaterial="dkEdge">
                      <a:bevel w="77470" h="12700" prst="softRound"/>
                      <a:lightRig rig="flood" dir="t"/>
                    </a:cell3D>
                    <a:solidFill>
                      <a:schemeClr val="bg2">
                        <a:lumMod val="90000"/>
                      </a:schemeClr>
                    </a:solidFill>
                  </a:tcPr>
                </a:tc>
                <a:tc>
                  <a:txBody>
                    <a:bodyPr/>
                    <a:lstStyle/>
                    <a:p>
                      <a:pPr algn="ctr"/>
                      <a:r>
                        <a:rPr lang="en-US" sz="1400" b="0" dirty="0"/>
                        <a:t>16 ULB</a:t>
                      </a:r>
                    </a:p>
                  </a:txBody>
                  <a:tcPr>
                    <a:cell3D prstMaterial="dkEdge">
                      <a:bevel w="77470" h="12700" prst="softRound"/>
                      <a:lightRig rig="flood" dir="t"/>
                    </a:cell3D>
                    <a:solidFill>
                      <a:schemeClr val="bg2">
                        <a:lumMod val="90000"/>
                      </a:schemeClr>
                    </a:solidFill>
                  </a:tcPr>
                </a:tc>
                <a:tc>
                  <a:txBody>
                    <a:bodyPr/>
                    <a:lstStyle/>
                    <a:p>
                      <a:pPr algn="ctr"/>
                      <a:r>
                        <a:rPr lang="en-US" sz="1400" b="0" dirty="0"/>
                        <a:t>17 ULB</a:t>
                      </a:r>
                    </a:p>
                  </a:txBody>
                  <a:tcPr>
                    <a:cell3D prstMaterial="dkEdge">
                      <a:bevel w="77470" h="12700" prst="softRound"/>
                      <a:lightRig rig="flood" dir="t"/>
                    </a:cell3D>
                    <a:solidFill>
                      <a:schemeClr val="bg2">
                        <a:lumMod val="90000"/>
                      </a:schemeClr>
                    </a:solidFill>
                  </a:tcPr>
                </a:tc>
                <a:tc>
                  <a:txBody>
                    <a:bodyPr/>
                    <a:lstStyle/>
                    <a:p>
                      <a:pPr algn="l"/>
                      <a:r>
                        <a:rPr lang="en-US" sz="1400" b="0" dirty="0"/>
                        <a:t>18</a:t>
                      </a:r>
                    </a:p>
                  </a:txBody>
                  <a:tcPr>
                    <a:cell3D prstMaterial="dkEdge">
                      <a:bevel w="77470" h="12700" prst="softRound"/>
                      <a:lightRig rig="flood" dir="t"/>
                    </a:cell3D>
                    <a:solidFill>
                      <a:srgbClr val="66CCFF"/>
                    </a:solidFill>
                  </a:tcPr>
                </a:tc>
                <a:extLst>
                  <a:ext uri="{0D108BD9-81ED-4DB2-BD59-A6C34878D82A}">
                    <a16:rowId xmlns:a16="http://schemas.microsoft.com/office/drawing/2014/main" xmlns="" val="10003"/>
                  </a:ext>
                </a:extLst>
              </a:tr>
              <a:tr h="372381">
                <a:tc>
                  <a:txBody>
                    <a:bodyPr/>
                    <a:lstStyle/>
                    <a:p>
                      <a:pPr algn="ctr"/>
                      <a:r>
                        <a:rPr lang="en-US" sz="1400" dirty="0"/>
                        <a:t>19</a:t>
                      </a:r>
                      <a:r>
                        <a:rPr lang="en-US" sz="1400" baseline="0" dirty="0"/>
                        <a:t> ULB</a:t>
                      </a:r>
                      <a:endParaRPr lang="en-US" sz="1400" dirty="0"/>
                    </a:p>
                  </a:txBody>
                  <a:tcPr>
                    <a:lnT w="12700" cmpd="sng">
                      <a:noFill/>
                    </a:lnT>
                    <a:lnB w="12700" cmpd="sng">
                      <a:noFill/>
                    </a:lnB>
                    <a:cell3D prstMaterial="dkEdge">
                      <a:bevel w="77470" h="12700" prst="softRound"/>
                      <a:lightRig rig="flood" dir="t"/>
                    </a:cell3D>
                    <a:solidFill>
                      <a:schemeClr val="bg2">
                        <a:lumMod val="90000"/>
                      </a:schemeClr>
                    </a:solidFill>
                  </a:tcPr>
                </a:tc>
                <a:tc>
                  <a:txBody>
                    <a:bodyPr/>
                    <a:lstStyle/>
                    <a:p>
                      <a:pPr algn="ctr"/>
                      <a:r>
                        <a:rPr lang="en-US" sz="1400" dirty="0"/>
                        <a:t>20 ULB</a:t>
                      </a:r>
                    </a:p>
                  </a:txBody>
                  <a:tcPr>
                    <a:cell3D prstMaterial="dkEdge">
                      <a:bevel w="77470" h="12700" prst="softRound"/>
                      <a:lightRig rig="flood" dir="t"/>
                    </a:cell3D>
                    <a:solidFill>
                      <a:schemeClr val="bg2">
                        <a:lumMod val="90000"/>
                      </a:schemeClr>
                    </a:solidFill>
                  </a:tcPr>
                </a:tc>
                <a:tc>
                  <a:txBody>
                    <a:bodyPr/>
                    <a:lstStyle/>
                    <a:p>
                      <a:pPr algn="ctr"/>
                      <a:r>
                        <a:rPr lang="en-US" sz="1400" b="0" dirty="0"/>
                        <a:t>21 ULB</a:t>
                      </a:r>
                    </a:p>
                  </a:txBody>
                  <a:tcPr>
                    <a:cell3D prstMaterial="dkEdge">
                      <a:bevel w="77470" h="12700" prst="softRound"/>
                      <a:lightRig rig="flood" dir="t"/>
                    </a:cell3D>
                    <a:solidFill>
                      <a:schemeClr val="bg2">
                        <a:lumMod val="90000"/>
                      </a:schemeClr>
                    </a:solidFill>
                  </a:tcPr>
                </a:tc>
                <a:tc>
                  <a:txBody>
                    <a:bodyPr/>
                    <a:lstStyle/>
                    <a:p>
                      <a:pPr algn="ctr"/>
                      <a:r>
                        <a:rPr lang="en-US" sz="1400" b="0" dirty="0"/>
                        <a:t>22</a:t>
                      </a:r>
                    </a:p>
                  </a:txBody>
                  <a:tcPr>
                    <a:cell3D prstMaterial="dkEdge">
                      <a:bevel w="77470" h="12700" prst="softRound"/>
                      <a:lightRig rig="flood" dir="t"/>
                    </a:cell3D>
                    <a:solidFill>
                      <a:srgbClr val="EFF3F7"/>
                    </a:solidFill>
                  </a:tcPr>
                </a:tc>
                <a:tc>
                  <a:txBody>
                    <a:bodyPr/>
                    <a:lstStyle/>
                    <a:p>
                      <a:pPr algn="ctr"/>
                      <a:r>
                        <a:rPr lang="en-US" sz="1400" dirty="0"/>
                        <a:t>23</a:t>
                      </a:r>
                    </a:p>
                  </a:txBody>
                  <a:tcPr>
                    <a:cell3D prstMaterial="dkEdge">
                      <a:bevel w="77470" h="12700" prst="softRound"/>
                      <a:lightRig rig="flood" dir="t"/>
                    </a:cell3D>
                    <a:solidFill>
                      <a:srgbClr val="EFF3F7"/>
                    </a:solidFill>
                  </a:tcPr>
                </a:tc>
                <a:tc>
                  <a:txBody>
                    <a:bodyPr/>
                    <a:lstStyle/>
                    <a:p>
                      <a:pPr algn="ctr"/>
                      <a:r>
                        <a:rPr lang="en-US" sz="1400" dirty="0"/>
                        <a:t>24</a:t>
                      </a:r>
                    </a:p>
                  </a:txBody>
                  <a:tcPr>
                    <a:cell3D prstMaterial="dkEdge">
                      <a:bevel w="77470" h="12700" prst="softRound"/>
                      <a:lightRig rig="flood" dir="t"/>
                    </a:cell3D>
                  </a:tcPr>
                </a:tc>
                <a:tc>
                  <a:txBody>
                    <a:bodyPr/>
                    <a:lstStyle/>
                    <a:p>
                      <a:pPr algn="l"/>
                      <a:r>
                        <a:rPr lang="en-US" sz="1400" b="0" dirty="0"/>
                        <a:t> </a:t>
                      </a:r>
                      <a:r>
                        <a:rPr lang="en-US" sz="1400" b="1" u="none" dirty="0"/>
                        <a:t>25</a:t>
                      </a:r>
                    </a:p>
                  </a:txBody>
                  <a:tcPr>
                    <a:cell3D prstMaterial="dkEdge">
                      <a:bevel w="77470" h="12700" prst="softRound"/>
                      <a:lightRig rig="flood" dir="t"/>
                    </a:cell3D>
                    <a:solidFill>
                      <a:srgbClr val="66CCFF"/>
                    </a:solidFill>
                  </a:tcPr>
                </a:tc>
                <a:extLst>
                  <a:ext uri="{0D108BD9-81ED-4DB2-BD59-A6C34878D82A}">
                    <a16:rowId xmlns:a16="http://schemas.microsoft.com/office/drawing/2014/main" xmlns="" val="10004"/>
                  </a:ext>
                </a:extLst>
              </a:tr>
              <a:tr h="372381">
                <a:tc>
                  <a:txBody>
                    <a:bodyPr/>
                    <a:lstStyle/>
                    <a:p>
                      <a:pPr algn="ctr"/>
                      <a:r>
                        <a:rPr lang="en-US" sz="1800" b="1" dirty="0"/>
                        <a:t>26 W/S</a:t>
                      </a:r>
                      <a:endParaRPr lang="en-US" sz="1400" b="1" dirty="0"/>
                    </a:p>
                  </a:txBody>
                  <a:tcPr>
                    <a:lnT w="12700" cmpd="sng">
                      <a:noFill/>
                    </a:lnT>
                    <a:cell3D prstMaterial="dkEdge">
                      <a:bevel w="77470" h="12700" prst="softRound"/>
                      <a:lightRig rig="flood" dir="t"/>
                    </a:cell3D>
                    <a:solidFill>
                      <a:srgbClr val="92D050"/>
                    </a:solidFill>
                  </a:tcPr>
                </a:tc>
                <a:tc>
                  <a:txBody>
                    <a:bodyPr/>
                    <a:lstStyle/>
                    <a:p>
                      <a:pPr algn="ctr"/>
                      <a:r>
                        <a:rPr lang="en-US" sz="1400" dirty="0"/>
                        <a:t>27</a:t>
                      </a:r>
                    </a:p>
                  </a:txBody>
                  <a:tcPr>
                    <a:cell3D prstMaterial="dkEdge">
                      <a:bevel w="77470" h="12700" prst="softRound"/>
                      <a:lightRig rig="flood" dir="t"/>
                    </a:cell3D>
                    <a:solidFill>
                      <a:srgbClr val="DCE5EE"/>
                    </a:solidFill>
                  </a:tcPr>
                </a:tc>
                <a:tc>
                  <a:txBody>
                    <a:bodyPr/>
                    <a:lstStyle/>
                    <a:p>
                      <a:pPr algn="ctr"/>
                      <a:r>
                        <a:rPr lang="en-US" sz="1400" b="0" dirty="0"/>
                        <a:t>28</a:t>
                      </a:r>
                    </a:p>
                  </a:txBody>
                  <a:tcPr>
                    <a:cell3D prstMaterial="dkEdge">
                      <a:bevel w="77470" h="12700" prst="softRound"/>
                      <a:lightRig rig="flood" dir="t"/>
                    </a:cell3D>
                    <a:solidFill>
                      <a:srgbClr val="DCE5EE"/>
                    </a:solidFill>
                  </a:tcPr>
                </a:tc>
                <a:tc>
                  <a:txBody>
                    <a:bodyPr/>
                    <a:lstStyle/>
                    <a:p>
                      <a:pPr algn="ctr"/>
                      <a:r>
                        <a:rPr lang="en-US" sz="1400" b="0" dirty="0"/>
                        <a:t>29</a:t>
                      </a:r>
                    </a:p>
                  </a:txBody>
                  <a:tcPr>
                    <a:cell3D prstMaterial="dkEdge">
                      <a:bevel w="77470" h="12700" prst="softRound"/>
                      <a:lightRig rig="flood" dir="t"/>
                    </a:cell3D>
                    <a:solidFill>
                      <a:srgbClr val="EFF3F7"/>
                    </a:solidFill>
                  </a:tcPr>
                </a:tc>
                <a:tc>
                  <a:txBody>
                    <a:bodyPr/>
                    <a:lstStyle/>
                    <a:p>
                      <a:pPr algn="ctr"/>
                      <a:r>
                        <a:rPr lang="en-US" sz="1400" dirty="0"/>
                        <a:t>30</a:t>
                      </a:r>
                    </a:p>
                  </a:txBody>
                  <a:tcPr>
                    <a:cell3D prstMaterial="dkEdge">
                      <a:bevel w="77470" h="12700" prst="softRound"/>
                      <a:lightRig rig="flood" dir="t"/>
                    </a:cell3D>
                    <a:solidFill>
                      <a:srgbClr val="EFF3F7"/>
                    </a:solidFill>
                  </a:tcPr>
                </a:tc>
                <a:tc>
                  <a:txBody>
                    <a:bodyPr/>
                    <a:lstStyle/>
                    <a:p>
                      <a:pPr algn="ctr"/>
                      <a:endParaRPr lang="en-US" sz="1400" dirty="0"/>
                    </a:p>
                  </a:txBody>
                  <a:tcPr>
                    <a:cell3D prstMaterial="dkEdge">
                      <a:bevel w="77470" h="12700" prst="softRound"/>
                      <a:lightRig rig="flood" dir="t"/>
                    </a:cell3D>
                  </a:tcPr>
                </a:tc>
                <a:tc>
                  <a:txBody>
                    <a:bodyPr/>
                    <a:lstStyle/>
                    <a:p>
                      <a:pPr algn="ctr"/>
                      <a:endParaRPr lang="en-US" sz="1400" b="1" dirty="0"/>
                    </a:p>
                  </a:txBody>
                  <a:tcPr>
                    <a:cell3D prstMaterial="dkEdge">
                      <a:bevel w="77470" h="12700" prst="softRound"/>
                      <a:lightRig rig="flood" dir="t"/>
                    </a:cell3D>
                    <a:solidFill>
                      <a:srgbClr val="66CCFF"/>
                    </a:solidFill>
                  </a:tcPr>
                </a:tc>
                <a:extLst>
                  <a:ext uri="{0D108BD9-81ED-4DB2-BD59-A6C34878D82A}">
                    <a16:rowId xmlns:a16="http://schemas.microsoft.com/office/drawing/2014/main" xmlns="" val="10005"/>
                  </a:ext>
                </a:extLst>
              </a:tr>
            </a:tbl>
          </a:graphicData>
        </a:graphic>
      </p:graphicFrame>
      <p:sp>
        <p:nvSpPr>
          <p:cNvPr id="37" name="TextBox 36"/>
          <p:cNvSpPr txBox="1"/>
          <p:nvPr/>
        </p:nvSpPr>
        <p:spPr>
          <a:xfrm>
            <a:off x="546014" y="4419600"/>
            <a:ext cx="6769186" cy="2246769"/>
          </a:xfrm>
          <a:prstGeom prst="rect">
            <a:avLst/>
          </a:prstGeom>
          <a:gradFill>
            <a:gsLst>
              <a:gs pos="0">
                <a:srgbClr val="DDEBCF"/>
              </a:gs>
              <a:gs pos="50000">
                <a:srgbClr val="9CB86E"/>
              </a:gs>
              <a:gs pos="100000">
                <a:srgbClr val="156B13"/>
              </a:gs>
            </a:gsLst>
            <a:lin ang="16200000" scaled="1"/>
          </a:gradFill>
          <a:scene3d>
            <a:camera prst="orthographicFront"/>
            <a:lightRig rig="threePt" dir="t"/>
          </a:scene3d>
          <a:sp3d>
            <a:bevelT/>
          </a:sp3d>
        </p:spPr>
        <p:txBody>
          <a:bodyPr wrap="square" rtlCol="0">
            <a:spAutoFit/>
          </a:bodyPr>
          <a:lstStyle/>
          <a:p>
            <a:r>
              <a:rPr lang="en-US" sz="2000" b="1" dirty="0">
                <a:solidFill>
                  <a:srgbClr val="FFFF00"/>
                </a:solidFill>
                <a:effectLst>
                  <a:glow rad="101600">
                    <a:schemeClr val="tx1">
                      <a:lumMod val="85000"/>
                      <a:lumOff val="15000"/>
                    </a:schemeClr>
                  </a:glow>
                </a:effectLst>
                <a:latin typeface="Comic Sans MS" pitchFamily="66" charset="0"/>
              </a:rPr>
              <a:t>Serious Concerns with this Enoch calendar: </a:t>
            </a:r>
          </a:p>
          <a:p>
            <a:pPr marL="342900" indent="-342900">
              <a:buFont typeface="Arial" pitchFamily="34" charset="0"/>
              <a:buChar char="•"/>
            </a:pPr>
            <a:r>
              <a:rPr lang="en-US" sz="2000" b="1" dirty="0">
                <a:solidFill>
                  <a:schemeClr val="accent2">
                    <a:lumMod val="20000"/>
                    <a:lumOff val="80000"/>
                  </a:schemeClr>
                </a:solidFill>
                <a:effectLst>
                  <a:glow rad="101600">
                    <a:schemeClr val="tx1">
                      <a:lumMod val="85000"/>
                      <a:lumOff val="15000"/>
                    </a:schemeClr>
                  </a:glow>
                </a:effectLst>
                <a:latin typeface="Comic Sans MS" pitchFamily="66" charset="0"/>
              </a:rPr>
              <a:t>Tuesday </a:t>
            </a:r>
            <a:r>
              <a:rPr lang="en-US" sz="2000" b="1" dirty="0">
                <a:solidFill>
                  <a:srgbClr val="FF0000"/>
                </a:solidFill>
                <a:effectLst>
                  <a:glow rad="101600">
                    <a:schemeClr val="tx1">
                      <a:lumMod val="85000"/>
                      <a:lumOff val="15000"/>
                    </a:schemeClr>
                  </a:glow>
                </a:effectLst>
                <a:latin typeface="Comic Sans MS" pitchFamily="66" charset="0"/>
              </a:rPr>
              <a:t>Passover</a:t>
            </a:r>
            <a:r>
              <a:rPr lang="en-US" sz="2000" b="1" dirty="0">
                <a:solidFill>
                  <a:schemeClr val="accent2">
                    <a:lumMod val="20000"/>
                    <a:lumOff val="80000"/>
                  </a:schemeClr>
                </a:solidFill>
                <a:effectLst>
                  <a:glow rad="101600">
                    <a:schemeClr val="tx1">
                      <a:lumMod val="85000"/>
                      <a:lumOff val="15000"/>
                    </a:schemeClr>
                  </a:glow>
                </a:effectLst>
                <a:latin typeface="Comic Sans MS" pitchFamily="66" charset="0"/>
              </a:rPr>
              <a:t> has no alignment with the “midst of the week” as documented in Dan 9:27.</a:t>
            </a:r>
          </a:p>
          <a:p>
            <a:pPr marL="342900" indent="-342900">
              <a:buFont typeface="Arial" pitchFamily="34" charset="0"/>
              <a:buChar char="•"/>
            </a:pPr>
            <a:r>
              <a:rPr lang="en-US" sz="2000" b="1" dirty="0">
                <a:solidFill>
                  <a:schemeClr val="accent2">
                    <a:lumMod val="20000"/>
                    <a:lumOff val="80000"/>
                  </a:schemeClr>
                </a:solidFill>
                <a:effectLst>
                  <a:glow rad="101600">
                    <a:schemeClr val="tx1">
                      <a:lumMod val="85000"/>
                      <a:lumOff val="15000"/>
                    </a:schemeClr>
                  </a:glow>
                </a:effectLst>
                <a:latin typeface="Comic Sans MS" pitchFamily="66" charset="0"/>
              </a:rPr>
              <a:t>Resurrection is </a:t>
            </a:r>
            <a:r>
              <a:rPr lang="en-US" sz="2000" b="1" dirty="0">
                <a:solidFill>
                  <a:srgbClr val="00FF00"/>
                </a:solidFill>
                <a:effectLst>
                  <a:glow rad="101600">
                    <a:schemeClr val="tx1">
                      <a:lumMod val="85000"/>
                      <a:lumOff val="15000"/>
                    </a:schemeClr>
                  </a:glow>
                  <a:reflection blurRad="6350" stA="50000" endA="300" endPos="50000" dist="29997" dir="5400000" sy="-100000" algn="bl" rotWithShape="0"/>
                </a:effectLst>
                <a:latin typeface="Comic Sans MS" pitchFamily="66" charset="0"/>
              </a:rPr>
              <a:t>s-t-r-e-t-c-h-e-d</a:t>
            </a:r>
            <a:r>
              <a:rPr lang="en-US" sz="2000" b="1" dirty="0">
                <a:solidFill>
                  <a:schemeClr val="accent2">
                    <a:lumMod val="20000"/>
                    <a:lumOff val="80000"/>
                  </a:schemeClr>
                </a:solidFill>
                <a:effectLst>
                  <a:glow rad="101600">
                    <a:schemeClr val="tx1">
                      <a:lumMod val="85000"/>
                      <a:lumOff val="15000"/>
                    </a:schemeClr>
                  </a:glow>
                </a:effectLst>
                <a:latin typeface="Comic Sans MS" pitchFamily="66" charset="0"/>
              </a:rPr>
              <a:t> to the Sabbath </a:t>
            </a:r>
            <a:r>
              <a:rPr lang="en-US" sz="2000" b="1" dirty="0">
                <a:solidFill>
                  <a:srgbClr val="FF3399"/>
                </a:solidFill>
                <a:effectLst>
                  <a:glow rad="101600">
                    <a:schemeClr val="tx1">
                      <a:lumMod val="85000"/>
                      <a:lumOff val="15000"/>
                    </a:schemeClr>
                  </a:glow>
                </a:effectLst>
                <a:latin typeface="Comic Sans MS" pitchFamily="66" charset="0"/>
              </a:rPr>
              <a:t>morning</a:t>
            </a:r>
            <a:r>
              <a:rPr lang="en-US" sz="2000" b="1" dirty="0">
                <a:solidFill>
                  <a:schemeClr val="accent2">
                    <a:lumMod val="20000"/>
                    <a:lumOff val="80000"/>
                  </a:schemeClr>
                </a:solidFill>
                <a:effectLst>
                  <a:glow rad="101600">
                    <a:schemeClr val="tx1">
                      <a:lumMod val="85000"/>
                      <a:lumOff val="15000"/>
                    </a:schemeClr>
                  </a:glow>
                </a:effectLst>
                <a:latin typeface="Comic Sans MS" pitchFamily="66" charset="0"/>
              </a:rPr>
              <a:t> twilight of Abib 18. </a:t>
            </a:r>
          </a:p>
          <a:p>
            <a:pPr marL="342900" indent="-342900">
              <a:buFont typeface="Arial" pitchFamily="34" charset="0"/>
              <a:buChar char="•"/>
            </a:pPr>
            <a:r>
              <a:rPr lang="en-US" sz="2000" b="1" dirty="0">
                <a:solidFill>
                  <a:srgbClr val="00FF00"/>
                </a:solidFill>
                <a:effectLst>
                  <a:glow rad="101600">
                    <a:schemeClr val="tx1">
                      <a:lumMod val="85000"/>
                      <a:lumOff val="15000"/>
                    </a:schemeClr>
                  </a:glow>
                </a:effectLst>
                <a:latin typeface="Comic Sans MS" pitchFamily="66" charset="0"/>
              </a:rPr>
              <a:t>First Fruits </a:t>
            </a:r>
            <a:r>
              <a:rPr lang="en-US" sz="2000" b="1" dirty="0">
                <a:solidFill>
                  <a:schemeClr val="accent2">
                    <a:lumMod val="20000"/>
                    <a:lumOff val="80000"/>
                  </a:schemeClr>
                </a:solidFill>
                <a:effectLst>
                  <a:glow rad="101600">
                    <a:schemeClr val="tx1">
                      <a:lumMod val="85000"/>
                      <a:lumOff val="15000"/>
                    </a:schemeClr>
                  </a:glow>
                </a:effectLst>
                <a:latin typeface="Comic Sans MS" pitchFamily="66" charset="0"/>
              </a:rPr>
              <a:t>does </a:t>
            </a:r>
            <a:r>
              <a:rPr lang="en-US" sz="2000" b="1" dirty="0">
                <a:solidFill>
                  <a:srgbClr val="00FF00"/>
                </a:solidFill>
                <a:effectLst>
                  <a:glow rad="101600">
                    <a:schemeClr val="tx1">
                      <a:lumMod val="85000"/>
                      <a:lumOff val="15000"/>
                    </a:schemeClr>
                  </a:glow>
                </a:effectLst>
                <a:latin typeface="Comic Sans MS" pitchFamily="66" charset="0"/>
              </a:rPr>
              <a:t>NOT</a:t>
            </a:r>
            <a:r>
              <a:rPr lang="en-US" sz="2000" b="1" dirty="0">
                <a:solidFill>
                  <a:schemeClr val="accent2">
                    <a:lumMod val="20000"/>
                    <a:lumOff val="80000"/>
                  </a:schemeClr>
                </a:solidFill>
                <a:effectLst>
                  <a:glow rad="101600">
                    <a:schemeClr val="tx1">
                      <a:lumMod val="85000"/>
                      <a:lumOff val="15000"/>
                    </a:schemeClr>
                  </a:glow>
                </a:effectLst>
                <a:latin typeface="Comic Sans MS" pitchFamily="66" charset="0"/>
              </a:rPr>
              <a:t> follow the weekly Sabbath in the Passover festival week </a:t>
            </a:r>
            <a:r>
              <a:rPr lang="en-US" sz="2000" b="1" dirty="0">
                <a:solidFill>
                  <a:srgbClr val="00FF00"/>
                </a:solidFill>
                <a:effectLst>
                  <a:glow rad="101600">
                    <a:schemeClr val="tx1">
                      <a:lumMod val="85000"/>
                      <a:lumOff val="15000"/>
                    </a:schemeClr>
                  </a:glow>
                </a:effectLst>
                <a:latin typeface="Comic Sans MS" pitchFamily="66" charset="0"/>
              </a:rPr>
              <a:t>on</a:t>
            </a:r>
            <a:r>
              <a:rPr lang="en-US" sz="2000" b="1" dirty="0">
                <a:solidFill>
                  <a:schemeClr val="accent2">
                    <a:lumMod val="20000"/>
                    <a:lumOff val="80000"/>
                  </a:schemeClr>
                </a:solidFill>
                <a:effectLst>
                  <a:glow rad="101600">
                    <a:schemeClr val="tx1">
                      <a:lumMod val="85000"/>
                      <a:lumOff val="15000"/>
                    </a:schemeClr>
                  </a:glow>
                </a:effectLst>
                <a:latin typeface="Comic Sans MS" pitchFamily="66" charset="0"/>
              </a:rPr>
              <a:t> Enoch’s </a:t>
            </a:r>
            <a:r>
              <a:rPr lang="en-US" sz="2000" b="1" dirty="0">
                <a:solidFill>
                  <a:srgbClr val="00FF00"/>
                </a:solidFill>
                <a:effectLst>
                  <a:glow rad="101600">
                    <a:schemeClr val="tx1">
                      <a:lumMod val="85000"/>
                      <a:lumOff val="15000"/>
                    </a:schemeClr>
                  </a:glow>
                </a:effectLst>
                <a:latin typeface="Comic Sans MS" pitchFamily="66" charset="0"/>
              </a:rPr>
              <a:t>Abib 19.</a:t>
            </a:r>
          </a:p>
        </p:txBody>
      </p:sp>
      <p:sp>
        <p:nvSpPr>
          <p:cNvPr id="44" name="Right Arrow 43"/>
          <p:cNvSpPr/>
          <p:nvPr/>
        </p:nvSpPr>
        <p:spPr>
          <a:xfrm>
            <a:off x="4145101" y="3298317"/>
            <a:ext cx="3380411" cy="469360"/>
          </a:xfrm>
          <a:prstGeom prst="rightArrow">
            <a:avLst/>
          </a:prstGeom>
          <a:gradFill flip="none" rotWithShape="1">
            <a:gsLst>
              <a:gs pos="4000">
                <a:srgbClr val="000000"/>
              </a:gs>
              <a:gs pos="29000">
                <a:srgbClr val="000040"/>
              </a:gs>
              <a:gs pos="54000">
                <a:srgbClr val="400040"/>
              </a:gs>
              <a:gs pos="71000">
                <a:srgbClr val="8F0040"/>
              </a:gs>
              <a:gs pos="84000">
                <a:srgbClr val="0066FF"/>
              </a:gs>
              <a:gs pos="100000">
                <a:srgbClr val="FFFF00"/>
              </a:gs>
            </a:gsLst>
            <a:lin ang="0" scaled="1"/>
            <a:tileRect/>
          </a:gradFill>
          <a:ln>
            <a:solidFill>
              <a:srgbClr val="7030A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3 Days and 3 Nights</a:t>
            </a:r>
          </a:p>
        </p:txBody>
      </p:sp>
      <p:sp>
        <p:nvSpPr>
          <p:cNvPr id="45" name="Content Placeholder 2"/>
          <p:cNvSpPr txBox="1">
            <a:spLocks/>
          </p:cNvSpPr>
          <p:nvPr/>
        </p:nvSpPr>
        <p:spPr>
          <a:xfrm>
            <a:off x="43677" y="2039168"/>
            <a:ext cx="1004674" cy="762000"/>
          </a:xfrm>
          <a:prstGeom prst="rect">
            <a:avLst/>
          </a:prstGeom>
          <a:noFill/>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Font typeface="Georgia" pitchFamily="18" charset="0"/>
              <a:buNone/>
            </a:pPr>
            <a:r>
              <a:rPr lang="en-US" sz="4000" b="1" spc="50" dirty="0">
                <a:ln w="11430"/>
                <a:solidFill>
                  <a:srgbClr val="FF0000"/>
                </a:solidFill>
                <a:effectLst>
                  <a:outerShdw blurRad="76200" dist="50800" dir="5400000" algn="tl" rotWithShape="0">
                    <a:srgbClr val="000000">
                      <a:alpha val="65000"/>
                    </a:srgbClr>
                  </a:outerShdw>
                </a:effectLst>
              </a:rPr>
              <a:t>#5</a:t>
            </a:r>
            <a:r>
              <a:rPr lang="en-US" sz="3200" b="1" spc="50" dirty="0">
                <a:ln w="11430"/>
                <a:solidFill>
                  <a:srgbClr val="FF0000"/>
                </a:solidFill>
                <a:effectLst>
                  <a:outerShdw blurRad="76200" dist="50800" dir="5400000" algn="tl" rotWithShape="0">
                    <a:srgbClr val="000000">
                      <a:alpha val="65000"/>
                    </a:srgbClr>
                  </a:outerShdw>
                </a:effectLst>
              </a:rPr>
              <a:t>a</a:t>
            </a:r>
          </a:p>
        </p:txBody>
      </p:sp>
      <p:sp>
        <p:nvSpPr>
          <p:cNvPr id="46" name="Title 1"/>
          <p:cNvSpPr txBox="1">
            <a:spLocks/>
          </p:cNvSpPr>
          <p:nvPr/>
        </p:nvSpPr>
        <p:spPr>
          <a:xfrm>
            <a:off x="-4825" y="2369"/>
            <a:ext cx="9148825" cy="1987494"/>
          </a:xfrm>
          <a:prstGeom prst="rect">
            <a:avLst/>
          </a:prstGeom>
          <a:gradFill flip="none" rotWithShape="1">
            <a:gsLst>
              <a:gs pos="0">
                <a:srgbClr val="DDEBCF"/>
              </a:gs>
              <a:gs pos="50000">
                <a:srgbClr val="9CB86E"/>
              </a:gs>
              <a:gs pos="100000">
                <a:srgbClr val="156B13"/>
              </a:gs>
            </a:gsLst>
            <a:lin ang="16200000" scaled="1"/>
            <a:tileRect/>
          </a:gradFill>
          <a:scene3d>
            <a:camera prst="orthographicFront"/>
            <a:lightRig rig="soft" dir="tl">
              <a:rot lat="0" lon="0" rev="0"/>
            </a:lightRig>
          </a:scene3d>
          <a:sp3d>
            <a:bevelT/>
          </a:sp3d>
        </p:spPr>
        <p:txBody>
          <a:bodyPr>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spc="50" dirty="0">
                <a:ln w="11430"/>
                <a:solidFill>
                  <a:srgbClr val="00FF00"/>
                </a:solidFill>
                <a:effectLst>
                  <a:outerShdw blurRad="76200" dist="50800" dir="5400000" algn="tl" rotWithShape="0">
                    <a:srgbClr val="000000">
                      <a:alpha val="65000"/>
                    </a:srgbClr>
                  </a:outerShdw>
                </a:effectLst>
              </a:rPr>
              <a:t>Charting Enoch’s Evidence for:</a:t>
            </a:r>
            <a:br>
              <a:rPr lang="en-US" sz="4000" spc="50" dirty="0">
                <a:ln w="11430"/>
                <a:solidFill>
                  <a:srgbClr val="00FF00"/>
                </a:solidFill>
                <a:effectLst>
                  <a:outerShdw blurRad="76200" dist="50800" dir="5400000" algn="tl" rotWithShape="0">
                    <a:srgbClr val="000000">
                      <a:alpha val="65000"/>
                    </a:srgbClr>
                  </a:outerShdw>
                </a:effectLst>
              </a:rPr>
            </a:br>
            <a:r>
              <a:rPr lang="en-US" sz="2800" spc="50" dirty="0">
                <a:ln w="11430"/>
                <a:solidFill>
                  <a:srgbClr val="FF0000"/>
                </a:solidFill>
                <a:effectLst>
                  <a:glow rad="127000">
                    <a:schemeClr val="accent2">
                      <a:lumMod val="20000"/>
                      <a:lumOff val="80000"/>
                    </a:schemeClr>
                  </a:glow>
                  <a:outerShdw blurRad="76200" dist="50800" dir="5400000" algn="tl" rotWithShape="0">
                    <a:srgbClr val="000000">
                      <a:alpha val="65000"/>
                    </a:srgbClr>
                  </a:outerShdw>
                </a:effectLst>
              </a:rPr>
              <a:t>Conflict #5</a:t>
            </a:r>
            <a:r>
              <a:rPr lang="en-US" sz="3200" spc="50" dirty="0">
                <a:ln w="11430"/>
                <a:solidFill>
                  <a:srgbClr val="FF0000"/>
                </a:solidFill>
                <a:effectLst>
                  <a:outerShdw blurRad="76200" dist="50800" dir="5400000" algn="tl" rotWithShape="0">
                    <a:srgbClr val="000000">
                      <a:alpha val="65000"/>
                    </a:srgbClr>
                  </a:outerShdw>
                </a:effectLst>
              </a:rPr>
              <a:t> T</a:t>
            </a:r>
            <a:r>
              <a:rPr lang="en-US" sz="2400" spc="50" dirty="0">
                <a:ln w="11430"/>
                <a:solidFill>
                  <a:srgbClr val="FF0000"/>
                </a:solidFill>
                <a:effectLst>
                  <a:outerShdw blurRad="76200" dist="50800" dir="5400000" algn="tl" rotWithShape="0">
                    <a:srgbClr val="000000">
                      <a:alpha val="65000"/>
                    </a:srgbClr>
                  </a:outerShdw>
                </a:effectLst>
              </a:rPr>
              <a:t>UE</a:t>
            </a:r>
            <a:r>
              <a:rPr lang="en-US" sz="3200" spc="50" dirty="0">
                <a:ln w="11430"/>
                <a:solidFill>
                  <a:srgbClr val="FF0000"/>
                </a:solidFill>
                <a:effectLst>
                  <a:outerShdw blurRad="76200" dist="50800" dir="5400000" algn="tl" rotWithShape="0">
                    <a:srgbClr val="000000">
                      <a:alpha val="65000"/>
                    </a:srgbClr>
                  </a:outerShdw>
                </a:effectLst>
              </a:rPr>
              <a:t> </a:t>
            </a:r>
            <a:r>
              <a:rPr lang="en-US" sz="3600" spc="50" dirty="0">
                <a:ln w="11430"/>
                <a:solidFill>
                  <a:srgbClr val="FF0000"/>
                </a:solidFill>
                <a:effectLst>
                  <a:outerShdw blurRad="76200" dist="50800" dir="5400000" algn="tl" rotWithShape="0">
                    <a:srgbClr val="000000">
                      <a:alpha val="65000"/>
                    </a:srgbClr>
                  </a:outerShdw>
                </a:effectLst>
              </a:rPr>
              <a:t>Passover</a:t>
            </a:r>
            <a:r>
              <a:rPr lang="en-US" sz="4400" spc="50" dirty="0">
                <a:ln w="11430"/>
                <a:solidFill>
                  <a:srgbClr val="FF0000"/>
                </a:solidFill>
                <a:effectLst>
                  <a:outerShdw blurRad="76200" dist="50800" dir="5400000" algn="tl" rotWithShape="0">
                    <a:srgbClr val="000000">
                      <a:alpha val="65000"/>
                    </a:srgbClr>
                  </a:outerShdw>
                </a:effectLst>
              </a:rPr>
              <a:t> </a:t>
            </a:r>
            <a:r>
              <a:rPr lang="en-US" sz="4000" spc="50" dirty="0">
                <a:ln w="11430"/>
                <a:solidFill>
                  <a:srgbClr val="8C4C64"/>
                </a:solidFill>
                <a:effectLst>
                  <a:outerShdw blurRad="76200" dist="50800" dir="5400000" algn="tl" rotWithShape="0">
                    <a:srgbClr val="000000">
                      <a:alpha val="65000"/>
                    </a:srgbClr>
                  </a:outerShdw>
                </a:effectLst>
              </a:rPr>
              <a:t>&amp;</a:t>
            </a:r>
            <a:r>
              <a:rPr lang="en-US" sz="4400" spc="50" dirty="0">
                <a:ln w="11430"/>
                <a:solidFill>
                  <a:srgbClr val="8C4C64"/>
                </a:solidFill>
                <a:effectLst>
                  <a:outerShdw blurRad="76200" dist="50800" dir="5400000" algn="tl" rotWithShape="0">
                    <a:srgbClr val="000000">
                      <a:alpha val="65000"/>
                    </a:srgbClr>
                  </a:outerShdw>
                </a:effectLst>
              </a:rPr>
              <a:t> </a:t>
            </a:r>
            <a:r>
              <a:rPr lang="en-US" sz="3200" spc="50" dirty="0">
                <a:ln w="11430"/>
                <a:solidFill>
                  <a:srgbClr val="00B050"/>
                </a:solidFill>
                <a:effectLst>
                  <a:outerShdw blurRad="76200" dist="50800" dir="5400000" algn="tl" rotWithShape="0">
                    <a:srgbClr val="000000">
                      <a:alpha val="65000"/>
                    </a:srgbClr>
                  </a:outerShdw>
                </a:effectLst>
              </a:rPr>
              <a:t>A</a:t>
            </a:r>
            <a:r>
              <a:rPr lang="en-US" sz="2400" spc="50" dirty="0">
                <a:ln w="11430"/>
                <a:solidFill>
                  <a:srgbClr val="00B050"/>
                </a:solidFill>
                <a:effectLst>
                  <a:outerShdw blurRad="76200" dist="50800" dir="5400000" algn="tl" rotWithShape="0">
                    <a:srgbClr val="000000">
                      <a:alpha val="65000"/>
                    </a:srgbClr>
                  </a:outerShdw>
                </a:effectLst>
              </a:rPr>
              <a:t>BIB 18 </a:t>
            </a:r>
            <a:r>
              <a:rPr lang="en-US" sz="3600" spc="50" dirty="0">
                <a:ln w="11430"/>
                <a:solidFill>
                  <a:srgbClr val="00B050"/>
                </a:solidFill>
                <a:effectLst>
                  <a:outerShdw blurRad="76200" dist="50800" dir="5400000" algn="tl" rotWithShape="0">
                    <a:srgbClr val="000000">
                      <a:alpha val="65000"/>
                    </a:srgbClr>
                  </a:outerShdw>
                </a:effectLst>
              </a:rPr>
              <a:t>Resurrection</a:t>
            </a:r>
            <a:r>
              <a:rPr lang="en-US" sz="4000" spc="50" dirty="0">
                <a:ln w="11430"/>
                <a:solidFill>
                  <a:srgbClr val="00B050"/>
                </a:solidFill>
                <a:effectLst>
                  <a:outerShdw blurRad="76200" dist="50800" dir="5400000" algn="tl" rotWithShape="0">
                    <a:srgbClr val="000000">
                      <a:alpha val="65000"/>
                    </a:srgbClr>
                  </a:outerShdw>
                </a:effectLst>
              </a:rPr>
              <a:t/>
            </a:r>
            <a:br>
              <a:rPr lang="en-US" sz="4000" spc="50" dirty="0">
                <a:ln w="11430"/>
                <a:solidFill>
                  <a:srgbClr val="00B050"/>
                </a:solidFill>
                <a:effectLst>
                  <a:outerShdw blurRad="76200" dist="50800" dir="5400000" algn="tl" rotWithShape="0">
                    <a:srgbClr val="000000">
                      <a:alpha val="65000"/>
                    </a:srgbClr>
                  </a:outerShdw>
                </a:effectLst>
              </a:rPr>
            </a:br>
            <a:r>
              <a:rPr lang="en-US" sz="2800" spc="50" dirty="0">
                <a:ln w="11430"/>
                <a:solidFill>
                  <a:srgbClr val="FF0000"/>
                </a:solidFill>
                <a:effectLst>
                  <a:glow rad="127000">
                    <a:schemeClr val="accent2">
                      <a:lumMod val="20000"/>
                      <a:lumOff val="80000"/>
                    </a:schemeClr>
                  </a:glow>
                  <a:outerShdw blurRad="76200" dist="50800" dir="5400000" algn="tl" rotWithShape="0">
                    <a:srgbClr val="000000">
                      <a:alpha val="65000"/>
                    </a:srgbClr>
                  </a:outerShdw>
                </a:effectLst>
              </a:rPr>
              <a:t>Huge </a:t>
            </a:r>
            <a:r>
              <a:rPr lang="en-US" sz="2800" spc="50" dirty="0">
                <a:ln w="11430"/>
                <a:solidFill>
                  <a:srgbClr val="FF0000"/>
                </a:solidFill>
                <a:effectLst>
                  <a:glow rad="127000">
                    <a:schemeClr val="accent2">
                      <a:lumMod val="20000"/>
                      <a:lumOff val="80000"/>
                    </a:schemeClr>
                  </a:glow>
                  <a:outerShdw blurRad="76200" dist="50800" dir="5400000" algn="tl" rotWithShape="0">
                    <a:srgbClr val="000000">
                      <a:alpha val="65000"/>
                    </a:srgbClr>
                  </a:outerShdw>
                  <a:reflection blurRad="6350" stA="50000" endA="300" endPos="50000" dist="60007" dir="5400000" sy="-100000" algn="bl" rotWithShape="0"/>
                </a:effectLst>
              </a:rPr>
              <a:t>Counterfeit</a:t>
            </a:r>
            <a:r>
              <a:rPr lang="en-US" sz="2800" spc="50" dirty="0">
                <a:ln w="11430"/>
                <a:solidFill>
                  <a:srgbClr val="FF0000"/>
                </a:solidFill>
                <a:effectLst>
                  <a:glow rad="127000">
                    <a:schemeClr val="accent2">
                      <a:lumMod val="20000"/>
                      <a:lumOff val="80000"/>
                    </a:schemeClr>
                  </a:glow>
                  <a:outerShdw blurRad="76200" dist="50800" dir="5400000" algn="tl" rotWithShape="0">
                    <a:srgbClr val="000000">
                      <a:alpha val="65000"/>
                    </a:srgbClr>
                  </a:outerShdw>
                </a:effectLst>
              </a:rPr>
              <a:t> Conflict </a:t>
            </a:r>
            <a:endParaRPr lang="en-US" sz="1200" spc="50" dirty="0">
              <a:ln w="11430"/>
              <a:solidFill>
                <a:srgbClr val="FF0000"/>
              </a:solidFill>
              <a:effectLst>
                <a:outerShdw blurRad="76200" dist="50800" dir="5400000" algn="tl" rotWithShape="0">
                  <a:srgbClr val="000000">
                    <a:alpha val="65000"/>
                  </a:srgbClr>
                </a:outerShdw>
              </a:effectLst>
            </a:endParaRPr>
          </a:p>
        </p:txBody>
      </p:sp>
      <p:pic>
        <p:nvPicPr>
          <p:cNvPr id="22" name="Picture 3"/>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7924800" y="2761167"/>
            <a:ext cx="1148205" cy="1359807"/>
          </a:xfrm>
          <a:prstGeom prst="ellipse">
            <a:avLst/>
          </a:prstGeom>
          <a:ln w="63500" cap="rnd">
            <a:gradFill flip="none" rotWithShape="1">
              <a:gsLst>
                <a:gs pos="0">
                  <a:srgbClr val="0070C0"/>
                </a:gs>
                <a:gs pos="50000">
                  <a:schemeClr val="accent1">
                    <a:tint val="44500"/>
                    <a:satMod val="160000"/>
                  </a:schemeClr>
                </a:gs>
                <a:gs pos="80000">
                  <a:srgbClr val="4F2270"/>
                </a:gs>
              </a:gsLst>
              <a:lin ang="16200000" scaled="1"/>
              <a:tileRect/>
            </a:gra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3" name="Rounded Rectangle 22"/>
          <p:cNvSpPr/>
          <p:nvPr/>
        </p:nvSpPr>
        <p:spPr>
          <a:xfrm>
            <a:off x="2944189" y="1989863"/>
            <a:ext cx="1143000" cy="457200"/>
          </a:xfrm>
          <a:prstGeom prst="roundRect">
            <a:avLst>
              <a:gd name="adj" fmla="val 36000"/>
            </a:avLst>
          </a:prstGeom>
          <a:noFill/>
          <a:ln w="57150">
            <a:gradFill flip="none" rotWithShape="1">
              <a:gsLst>
                <a:gs pos="0">
                  <a:srgbClr val="000000"/>
                </a:gs>
                <a:gs pos="20000">
                  <a:srgbClr val="000040"/>
                </a:gs>
                <a:gs pos="50000">
                  <a:srgbClr val="400040"/>
                </a:gs>
                <a:gs pos="75000">
                  <a:srgbClr val="8F0040"/>
                </a:gs>
                <a:gs pos="89999">
                  <a:srgbClr val="F27300"/>
                </a:gs>
                <a:gs pos="100000">
                  <a:srgbClr val="FFBF00"/>
                </a:gs>
              </a:gsLst>
              <a:lin ang="12600000" scaled="0"/>
              <a:tileRect/>
            </a:gradFill>
          </a:ln>
          <a:effectLst>
            <a:glow rad="762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TextBox 26"/>
          <p:cNvSpPr txBox="1"/>
          <p:nvPr/>
        </p:nvSpPr>
        <p:spPr>
          <a:xfrm>
            <a:off x="4049089" y="2880416"/>
            <a:ext cx="192024" cy="938719"/>
          </a:xfrm>
          <a:prstGeom prst="rect">
            <a:avLst/>
          </a:prstGeom>
          <a:solidFill>
            <a:schemeClr val="bg2">
              <a:lumMod val="90000"/>
            </a:schemeClr>
          </a:solidFill>
          <a:scene3d>
            <a:camera prst="orthographicFront"/>
            <a:lightRig rig="threePt" dir="t"/>
          </a:scene3d>
          <a:sp3d>
            <a:bevelT/>
          </a:sp3d>
        </p:spPr>
        <p:txBody>
          <a:bodyPr wrap="square" rtlCol="0">
            <a:spAutoFit/>
          </a:bodyPr>
          <a:lstStyle/>
          <a:p>
            <a:pPr algn="ctr"/>
            <a:r>
              <a:rPr lang="en-US" sz="1100" b="1" dirty="0"/>
              <a:t>START</a:t>
            </a:r>
          </a:p>
        </p:txBody>
      </p:sp>
      <p:cxnSp>
        <p:nvCxnSpPr>
          <p:cNvPr id="31" name="Straight Arrow Connector 30"/>
          <p:cNvCxnSpPr/>
          <p:nvPr/>
        </p:nvCxnSpPr>
        <p:spPr>
          <a:xfrm>
            <a:off x="7620762" y="1962431"/>
            <a:ext cx="38100" cy="2740223"/>
          </a:xfrm>
          <a:prstGeom prst="straightConnector1">
            <a:avLst/>
          </a:prstGeom>
          <a:ln w="76200">
            <a:gradFill flip="none" rotWithShape="1">
              <a:gsLst>
                <a:gs pos="0">
                  <a:srgbClr val="A603AB"/>
                </a:gs>
                <a:gs pos="21001">
                  <a:srgbClr val="0819FB"/>
                </a:gs>
                <a:gs pos="51000">
                  <a:srgbClr val="1A8D48"/>
                </a:gs>
                <a:gs pos="68000">
                  <a:srgbClr val="EE3F17"/>
                </a:gs>
                <a:gs pos="88000">
                  <a:srgbClr val="E81766"/>
                </a:gs>
                <a:gs pos="100000">
                  <a:srgbClr val="A603AB"/>
                </a:gs>
              </a:gsLst>
              <a:lin ang="9600000" scaled="0"/>
              <a:tileRect/>
            </a:gradFill>
            <a:headEnd type="diamond" w="med" len="med"/>
            <a:tailEnd type="diamond" w="med" len="med"/>
          </a:ln>
          <a:effectLst>
            <a:glow rad="127000">
              <a:srgbClr val="FFFF00"/>
            </a:glow>
          </a:effectLst>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543800" y="2846888"/>
            <a:ext cx="192024" cy="938719"/>
          </a:xfrm>
          <a:prstGeom prst="rect">
            <a:avLst/>
          </a:prstGeom>
          <a:solidFill>
            <a:schemeClr val="bg2">
              <a:lumMod val="90000"/>
            </a:schemeClr>
          </a:solidFill>
          <a:scene3d>
            <a:camera prst="orthographicFront"/>
            <a:lightRig rig="threePt" dir="t"/>
          </a:scene3d>
          <a:sp3d>
            <a:bevelT/>
          </a:sp3d>
        </p:spPr>
        <p:txBody>
          <a:bodyPr wrap="square" rtlCol="0">
            <a:spAutoFit/>
          </a:bodyPr>
          <a:lstStyle/>
          <a:p>
            <a:pPr algn="ctr"/>
            <a:r>
              <a:rPr lang="en-US" sz="1100" b="1" dirty="0"/>
              <a:t>RISEN</a:t>
            </a:r>
          </a:p>
        </p:txBody>
      </p:sp>
      <p:pic>
        <p:nvPicPr>
          <p:cNvPr id="47" name="Picture 5" descr="C:\Users\Rae\Desktop\Art on Desktop\white man clip art\3d white people\png\attention horn 1 png.png"/>
          <p:cNvPicPr>
            <a:picLocks noChangeAspect="1" noChangeArrowheads="1"/>
          </p:cNvPicPr>
          <p:nvPr/>
        </p:nvPicPr>
        <p:blipFill>
          <a:blip r:embed="rId4" cstate="email">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a:ext>
            </a:extLst>
          </a:blip>
          <a:srcRect/>
          <a:stretch>
            <a:fillRect/>
          </a:stretch>
        </p:blipFill>
        <p:spPr bwMode="auto">
          <a:xfrm flipH="1">
            <a:off x="7367318" y="4910665"/>
            <a:ext cx="1694112" cy="187210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14" name="Picture 11" descr="C:\Users\Rae\Desktop\Art on Desktop\white man clip art\makr x png.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447800" y="3505200"/>
            <a:ext cx="388089" cy="443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02625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repeatCount="500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heel(4)">
                                      <p:cBhvr>
                                        <p:cTn id="7" dur="1000"/>
                                        <p:tgtEl>
                                          <p:spTgt spid="23"/>
                                        </p:tgtEl>
                                      </p:cBhvr>
                                    </p:animEffect>
                                  </p:childTnLst>
                                </p:cTn>
                              </p:par>
                              <p:par>
                                <p:cTn id="8" presetID="22" presetClass="entr" presetSubtype="8" fill="hold" nodeType="withEffect">
                                  <p:stCondLst>
                                    <p:cond delay="1500"/>
                                  </p:stCondLst>
                                  <p:childTnLst>
                                    <p:set>
                                      <p:cBhvr>
                                        <p:cTn id="9" dur="1" fill="hold">
                                          <p:stCondLst>
                                            <p:cond delay="0"/>
                                          </p:stCondLst>
                                        </p:cTn>
                                        <p:tgtEl>
                                          <p:spTgt spid="37">
                                            <p:txEl>
                                              <p:pRg st="1" end="1"/>
                                            </p:txEl>
                                          </p:spTgt>
                                        </p:tgtEl>
                                        <p:attrNameLst>
                                          <p:attrName>style.visibility</p:attrName>
                                        </p:attrNameLst>
                                      </p:cBhvr>
                                      <p:to>
                                        <p:strVal val="visible"/>
                                      </p:to>
                                    </p:set>
                                    <p:animEffect transition="in" filter="wipe(left)">
                                      <p:cBhvr>
                                        <p:cTn id="10" dur="2000"/>
                                        <p:tgtEl>
                                          <p:spTgt spid="3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up)">
                                      <p:cBhvr>
                                        <p:cTn id="15" dur="1500"/>
                                        <p:tgtEl>
                                          <p:spTgt spid="27"/>
                                        </p:tgtEl>
                                      </p:cBhvr>
                                    </p:animEffect>
                                  </p:childTnLst>
                                </p:cTn>
                              </p:par>
                            </p:childTnLst>
                          </p:cTn>
                        </p:par>
                        <p:par>
                          <p:cTn id="16" fill="hold">
                            <p:stCondLst>
                              <p:cond delay="1500"/>
                            </p:stCondLst>
                            <p:childTnLst>
                              <p:par>
                                <p:cTn id="17" presetID="22" presetClass="entr" presetSubtype="8" fill="hold" grpId="0" nodeType="afterEffect">
                                  <p:stCondLst>
                                    <p:cond delay="1500"/>
                                  </p:stCondLst>
                                  <p:childTnLst>
                                    <p:set>
                                      <p:cBhvr>
                                        <p:cTn id="18" dur="1" fill="hold">
                                          <p:stCondLst>
                                            <p:cond delay="0"/>
                                          </p:stCondLst>
                                        </p:cTn>
                                        <p:tgtEl>
                                          <p:spTgt spid="44"/>
                                        </p:tgtEl>
                                        <p:attrNameLst>
                                          <p:attrName>style.visibility</p:attrName>
                                        </p:attrNameLst>
                                      </p:cBhvr>
                                      <p:to>
                                        <p:strVal val="visible"/>
                                      </p:to>
                                    </p:set>
                                    <p:animEffect transition="in" filter="wipe(left)">
                                      <p:cBhvr>
                                        <p:cTn id="19" dur="2000"/>
                                        <p:tgtEl>
                                          <p:spTgt spid="44"/>
                                        </p:tgtEl>
                                      </p:cBhvr>
                                    </p:animEffect>
                                  </p:childTnLst>
                                </p:cTn>
                              </p:par>
                              <p:par>
                                <p:cTn id="20" presetID="22" presetClass="entr" presetSubtype="8" fill="hold" nodeType="withEffect">
                                  <p:stCondLst>
                                    <p:cond delay="0"/>
                                  </p:stCondLst>
                                  <p:childTnLst>
                                    <p:set>
                                      <p:cBhvr>
                                        <p:cTn id="21" dur="1" fill="hold">
                                          <p:stCondLst>
                                            <p:cond delay="0"/>
                                          </p:stCondLst>
                                        </p:cTn>
                                        <p:tgtEl>
                                          <p:spTgt spid="37">
                                            <p:txEl>
                                              <p:pRg st="2" end="2"/>
                                            </p:txEl>
                                          </p:spTgt>
                                        </p:tgtEl>
                                        <p:attrNameLst>
                                          <p:attrName>style.visibility</p:attrName>
                                        </p:attrNameLst>
                                      </p:cBhvr>
                                      <p:to>
                                        <p:strVal val="visible"/>
                                      </p:to>
                                    </p:set>
                                    <p:animEffect transition="in" filter="wipe(left)">
                                      <p:cBhvr>
                                        <p:cTn id="22" dur="2000"/>
                                        <p:tgtEl>
                                          <p:spTgt spid="37">
                                            <p:txEl>
                                              <p:pRg st="2" end="2"/>
                                            </p:txEl>
                                          </p:spTgt>
                                        </p:tgtEl>
                                      </p:cBhvr>
                                    </p:animEffect>
                                  </p:childTnLst>
                                </p:cTn>
                              </p:par>
                            </p:childTnLst>
                          </p:cTn>
                        </p:par>
                        <p:par>
                          <p:cTn id="23" fill="hold">
                            <p:stCondLst>
                              <p:cond delay="5000"/>
                            </p:stCondLst>
                            <p:childTnLst>
                              <p:par>
                                <p:cTn id="24" presetID="22" presetClass="entr" presetSubtype="1"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up)">
                                      <p:cBhvr>
                                        <p:cTn id="26" dur="2000"/>
                                        <p:tgtEl>
                                          <p:spTgt spid="3"/>
                                        </p:tgtEl>
                                      </p:cBhvr>
                                    </p:animEffect>
                                  </p:childTnLst>
                                </p:cTn>
                              </p:par>
                            </p:childTnLst>
                          </p:cTn>
                        </p:par>
                        <p:par>
                          <p:cTn id="27" fill="hold">
                            <p:stCondLst>
                              <p:cond delay="7000"/>
                            </p:stCondLst>
                            <p:childTnLst>
                              <p:par>
                                <p:cTn id="28" presetID="6" presetClass="entr" presetSubtype="32"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circle(out)">
                                      <p:cBhvr>
                                        <p:cTn id="30" dur="2000"/>
                                        <p:tgtEl>
                                          <p:spTgt spid="22"/>
                                        </p:tgtEl>
                                      </p:cBhvr>
                                    </p:animEffect>
                                  </p:childTnLst>
                                </p:cTn>
                              </p:par>
                              <p:par>
                                <p:cTn id="31" presetID="53" presetClass="entr" presetSubtype="16"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2000" fill="hold"/>
                                        <p:tgtEl>
                                          <p:spTgt spid="31"/>
                                        </p:tgtEl>
                                        <p:attrNameLst>
                                          <p:attrName>ppt_w</p:attrName>
                                        </p:attrNameLst>
                                      </p:cBhvr>
                                      <p:tavLst>
                                        <p:tav tm="0">
                                          <p:val>
                                            <p:fltVal val="0"/>
                                          </p:val>
                                        </p:tav>
                                        <p:tav tm="100000">
                                          <p:val>
                                            <p:strVal val="#ppt_w"/>
                                          </p:val>
                                        </p:tav>
                                      </p:tavLst>
                                    </p:anim>
                                    <p:anim calcmode="lin" valueType="num">
                                      <p:cBhvr>
                                        <p:cTn id="34" dur="2000" fill="hold"/>
                                        <p:tgtEl>
                                          <p:spTgt spid="31"/>
                                        </p:tgtEl>
                                        <p:attrNameLst>
                                          <p:attrName>ppt_h</p:attrName>
                                        </p:attrNameLst>
                                      </p:cBhvr>
                                      <p:tavLst>
                                        <p:tav tm="0">
                                          <p:val>
                                            <p:fltVal val="0"/>
                                          </p:val>
                                        </p:tav>
                                        <p:tav tm="100000">
                                          <p:val>
                                            <p:strVal val="#ppt_h"/>
                                          </p:val>
                                        </p:tav>
                                      </p:tavLst>
                                    </p:anim>
                                    <p:animEffect transition="in" filter="fade">
                                      <p:cBhvr>
                                        <p:cTn id="35" dur="2000"/>
                                        <p:tgtEl>
                                          <p:spTgt spid="3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7">
                                            <p:txEl>
                                              <p:pRg st="3" end="3"/>
                                            </p:txEl>
                                          </p:spTgt>
                                        </p:tgtEl>
                                        <p:attrNameLst>
                                          <p:attrName>style.visibility</p:attrName>
                                        </p:attrNameLst>
                                      </p:cBhvr>
                                      <p:to>
                                        <p:strVal val="visible"/>
                                      </p:to>
                                    </p:set>
                                    <p:animEffect transition="in" filter="wipe(left)">
                                      <p:cBhvr>
                                        <p:cTn id="40" dur="2000"/>
                                        <p:tgtEl>
                                          <p:spTgt spid="37">
                                            <p:txEl>
                                              <p:pRg st="3" end="3"/>
                                            </p:txEl>
                                          </p:spTgt>
                                        </p:tgtEl>
                                      </p:cBhvr>
                                    </p:animEffect>
                                  </p:childTnLst>
                                </p:cTn>
                              </p:par>
                            </p:childTnLst>
                          </p:cTn>
                        </p:par>
                        <p:par>
                          <p:cTn id="41" fill="hold">
                            <p:stCondLst>
                              <p:cond delay="2000"/>
                            </p:stCondLst>
                            <p:childTnLst>
                              <p:par>
                                <p:cTn id="42" presetID="31" presetClass="entr" presetSubtype="0"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3000"/>
                            </p:stCondLst>
                            <p:childTnLst>
                              <p:par>
                                <p:cTn id="49" presetID="45" presetClass="entr" presetSubtype="0" fill="hold" nodeType="afterEffect">
                                  <p:stCondLst>
                                    <p:cond delay="50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2000"/>
                                        <p:tgtEl>
                                          <p:spTgt spid="14"/>
                                        </p:tgtEl>
                                      </p:cBhvr>
                                    </p:animEffect>
                                    <p:anim calcmode="lin" valueType="num">
                                      <p:cBhvr>
                                        <p:cTn id="52" dur="2000" fill="hold"/>
                                        <p:tgtEl>
                                          <p:spTgt spid="14"/>
                                        </p:tgtEl>
                                        <p:attrNameLst>
                                          <p:attrName>ppt_w</p:attrName>
                                        </p:attrNameLst>
                                      </p:cBhvr>
                                      <p:tavLst>
                                        <p:tav tm="0" fmla="#ppt_w*sin(2.5*pi*$)">
                                          <p:val>
                                            <p:fltVal val="0"/>
                                          </p:val>
                                        </p:tav>
                                        <p:tav tm="100000">
                                          <p:val>
                                            <p:fltVal val="1"/>
                                          </p:val>
                                        </p:tav>
                                      </p:tavLst>
                                    </p:anim>
                                    <p:anim calcmode="lin" valueType="num">
                                      <p:cBhvr>
                                        <p:cTn id="53" dur="20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23" grpId="0" animBg="1"/>
      <p:bldP spid="27" grpId="0" animBg="1"/>
      <p:bldP spid="3"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gradFill>
          <a:gsLst>
            <a:gs pos="0">
              <a:srgbClr val="D6B19C"/>
            </a:gs>
            <a:gs pos="30000">
              <a:srgbClr val="D49E6C"/>
            </a:gs>
            <a:gs pos="70000">
              <a:srgbClr val="A65528"/>
            </a:gs>
            <a:gs pos="100000">
              <a:srgbClr val="FFC000"/>
            </a:gs>
          </a:gsLst>
          <a:lin ang="5400000" scaled="0"/>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315200" y="6404025"/>
            <a:ext cx="1828800" cy="365125"/>
          </a:xfrm>
        </p:spPr>
        <p:txBody>
          <a:bodyPr/>
          <a:lstStyle/>
          <a:p>
            <a:fld id="{5C014052-953B-4273-8F47-BF25327D5B24}" type="slidenum">
              <a:rPr lang="en-US" smtClean="0"/>
              <a:t>42</a:t>
            </a:fld>
            <a:endParaRPr lang="en-US" dirty="0"/>
          </a:p>
        </p:txBody>
      </p:sp>
      <p:graphicFrame>
        <p:nvGraphicFramePr>
          <p:cNvPr id="34" name="Table 33"/>
          <p:cNvGraphicFramePr>
            <a:graphicFrameLocks noGrp="1"/>
          </p:cNvGraphicFramePr>
          <p:nvPr>
            <p:extLst>
              <p:ext uri="{D42A27DB-BD31-4B8C-83A1-F6EECF244321}">
                <p14:modId xmlns:p14="http://schemas.microsoft.com/office/powerpoint/2010/main" val="1708270834"/>
              </p:ext>
            </p:extLst>
          </p:nvPr>
        </p:nvGraphicFramePr>
        <p:xfrm>
          <a:off x="586221" y="1392471"/>
          <a:ext cx="8229599" cy="2260141"/>
        </p:xfrm>
        <a:graphic>
          <a:graphicData uri="http://schemas.openxmlformats.org/drawingml/2006/table">
            <a:tbl>
              <a:tblPr firstRow="1" bandRow="1">
                <a:tableStyleId>{5C22544A-7EE6-4342-B048-85BDC9FD1C3A}</a:tableStyleId>
              </a:tblPr>
              <a:tblGrid>
                <a:gridCol w="1175657">
                  <a:extLst>
                    <a:ext uri="{9D8B030D-6E8A-4147-A177-3AD203B41FA5}">
                      <a16:colId xmlns:a16="http://schemas.microsoft.com/office/drawing/2014/main" xmlns="" val="20000"/>
                    </a:ext>
                  </a:extLst>
                </a:gridCol>
                <a:gridCol w="1175657">
                  <a:extLst>
                    <a:ext uri="{9D8B030D-6E8A-4147-A177-3AD203B41FA5}">
                      <a16:colId xmlns:a16="http://schemas.microsoft.com/office/drawing/2014/main" xmlns="" val="20001"/>
                    </a:ext>
                  </a:extLst>
                </a:gridCol>
                <a:gridCol w="1175657">
                  <a:extLst>
                    <a:ext uri="{9D8B030D-6E8A-4147-A177-3AD203B41FA5}">
                      <a16:colId xmlns:a16="http://schemas.microsoft.com/office/drawing/2014/main" xmlns="" val="20002"/>
                    </a:ext>
                  </a:extLst>
                </a:gridCol>
                <a:gridCol w="1175657">
                  <a:extLst>
                    <a:ext uri="{9D8B030D-6E8A-4147-A177-3AD203B41FA5}">
                      <a16:colId xmlns:a16="http://schemas.microsoft.com/office/drawing/2014/main" xmlns="" val="20003"/>
                    </a:ext>
                  </a:extLst>
                </a:gridCol>
                <a:gridCol w="1175657">
                  <a:extLst>
                    <a:ext uri="{9D8B030D-6E8A-4147-A177-3AD203B41FA5}">
                      <a16:colId xmlns:a16="http://schemas.microsoft.com/office/drawing/2014/main" xmlns="" val="20004"/>
                    </a:ext>
                  </a:extLst>
                </a:gridCol>
                <a:gridCol w="1175657">
                  <a:extLst>
                    <a:ext uri="{9D8B030D-6E8A-4147-A177-3AD203B41FA5}">
                      <a16:colId xmlns:a16="http://schemas.microsoft.com/office/drawing/2014/main" xmlns="" val="20005"/>
                    </a:ext>
                  </a:extLst>
                </a:gridCol>
                <a:gridCol w="1175657">
                  <a:extLst>
                    <a:ext uri="{9D8B030D-6E8A-4147-A177-3AD203B41FA5}">
                      <a16:colId xmlns:a16="http://schemas.microsoft.com/office/drawing/2014/main" xmlns="" val="20006"/>
                    </a:ext>
                  </a:extLst>
                </a:gridCol>
              </a:tblGrid>
              <a:tr h="398239">
                <a:tc>
                  <a:txBody>
                    <a:bodyPr/>
                    <a:lstStyle/>
                    <a:p>
                      <a:pPr algn="ctr"/>
                      <a:r>
                        <a:rPr lang="en-US" sz="1600" dirty="0"/>
                        <a:t>1</a:t>
                      </a:r>
                      <a:r>
                        <a:rPr lang="en-US" sz="1600" baseline="30000" dirty="0"/>
                        <a:t>st</a:t>
                      </a:r>
                      <a:r>
                        <a:rPr lang="en-US" sz="1600" dirty="0"/>
                        <a:t> (Sun)</a:t>
                      </a:r>
                    </a:p>
                  </a:txBody>
                  <a:tcPr>
                    <a:lnB w="38100" cmpd="sng">
                      <a:noFill/>
                    </a:lnB>
                    <a:cell3D prstMaterial="dkEdge">
                      <a:bevel w="77470" h="12700" prst="softRound"/>
                      <a:lightRig rig="flood" dir="t"/>
                    </a:cell3D>
                  </a:tcPr>
                </a:tc>
                <a:tc>
                  <a:txBody>
                    <a:bodyPr/>
                    <a:lstStyle/>
                    <a:p>
                      <a:pPr algn="ctr"/>
                      <a:r>
                        <a:rPr lang="en-US" sz="1600" dirty="0"/>
                        <a:t>2</a:t>
                      </a:r>
                      <a:r>
                        <a:rPr lang="en-US" sz="1600" baseline="30000" dirty="0"/>
                        <a:t>nd</a:t>
                      </a:r>
                      <a:r>
                        <a:rPr lang="en-US" sz="1600" dirty="0"/>
                        <a:t> (Mon)</a:t>
                      </a:r>
                    </a:p>
                  </a:txBody>
                  <a:tcPr>
                    <a:cell3D prstMaterial="dkEdge">
                      <a:bevel w="77470" h="12700" prst="softRound"/>
                      <a:lightRig rig="flood" dir="t"/>
                    </a:cell3D>
                  </a:tcPr>
                </a:tc>
                <a:tc>
                  <a:txBody>
                    <a:bodyPr/>
                    <a:lstStyle/>
                    <a:p>
                      <a:pPr algn="ctr"/>
                      <a:r>
                        <a:rPr lang="en-US" sz="1600" dirty="0"/>
                        <a:t>3</a:t>
                      </a:r>
                      <a:r>
                        <a:rPr lang="en-US" sz="1600" baseline="30000" dirty="0"/>
                        <a:t>rd</a:t>
                      </a:r>
                      <a:r>
                        <a:rPr lang="en-US" sz="1600" dirty="0"/>
                        <a:t> (Tues)</a:t>
                      </a:r>
                    </a:p>
                  </a:txBody>
                  <a:tcPr>
                    <a:cell3D prstMaterial="dkEdge">
                      <a:bevel w="77470" h="12700" prst="softRound"/>
                      <a:lightRig rig="flood" dir="t"/>
                    </a:cell3D>
                  </a:tcPr>
                </a:tc>
                <a:tc>
                  <a:txBody>
                    <a:bodyPr/>
                    <a:lstStyle/>
                    <a:p>
                      <a:pPr algn="ctr"/>
                      <a:r>
                        <a:rPr lang="en-US" sz="1600" dirty="0"/>
                        <a:t>4</a:t>
                      </a:r>
                      <a:r>
                        <a:rPr lang="en-US" sz="1600" baseline="30000" dirty="0"/>
                        <a:t>th</a:t>
                      </a:r>
                      <a:r>
                        <a:rPr lang="en-US" sz="1600" dirty="0"/>
                        <a:t> (Wed)</a:t>
                      </a:r>
                    </a:p>
                  </a:txBody>
                  <a:tcPr>
                    <a:cell3D prstMaterial="dkEdge">
                      <a:bevel w="77470" h="12700" prst="softRound"/>
                      <a:lightRig rig="flood" dir="t"/>
                    </a:cell3D>
                  </a:tcPr>
                </a:tc>
                <a:tc>
                  <a:txBody>
                    <a:bodyPr/>
                    <a:lstStyle/>
                    <a:p>
                      <a:pPr algn="ctr"/>
                      <a:r>
                        <a:rPr lang="en-US" sz="1600" dirty="0"/>
                        <a:t>5</a:t>
                      </a:r>
                      <a:r>
                        <a:rPr lang="en-US" sz="1600" baseline="30000" dirty="0"/>
                        <a:t>th</a:t>
                      </a:r>
                      <a:r>
                        <a:rPr lang="en-US" sz="1600" dirty="0"/>
                        <a:t> (</a:t>
                      </a:r>
                      <a:r>
                        <a:rPr lang="en-US" sz="1600" dirty="0" err="1"/>
                        <a:t>Thur</a:t>
                      </a:r>
                      <a:r>
                        <a:rPr lang="en-US" sz="1600" dirty="0"/>
                        <a:t>)</a:t>
                      </a:r>
                    </a:p>
                  </a:txBody>
                  <a:tcPr>
                    <a:cell3D prstMaterial="dkEdge">
                      <a:bevel w="77470" h="12700" prst="softRound"/>
                      <a:lightRig rig="flood" dir="t"/>
                    </a:cell3D>
                  </a:tcPr>
                </a:tc>
                <a:tc>
                  <a:txBody>
                    <a:bodyPr/>
                    <a:lstStyle/>
                    <a:p>
                      <a:pPr algn="ctr"/>
                      <a:r>
                        <a:rPr lang="en-US" sz="1600" dirty="0"/>
                        <a:t>6</a:t>
                      </a:r>
                      <a:r>
                        <a:rPr lang="en-US" sz="1600" baseline="30000" dirty="0"/>
                        <a:t>th</a:t>
                      </a:r>
                      <a:r>
                        <a:rPr lang="en-US" sz="1600" dirty="0"/>
                        <a:t> (Fri)</a:t>
                      </a:r>
                    </a:p>
                  </a:txBody>
                  <a:tcPr>
                    <a:cell3D prstMaterial="dkEdge">
                      <a:bevel w="77470" h="12700" prst="softRound"/>
                      <a:lightRig rig="flood" dir="t"/>
                    </a:cell3D>
                  </a:tcPr>
                </a:tc>
                <a:tc>
                  <a:txBody>
                    <a:bodyPr/>
                    <a:lstStyle/>
                    <a:p>
                      <a:pPr algn="ctr"/>
                      <a:r>
                        <a:rPr lang="en-US" sz="1600" dirty="0"/>
                        <a:t>7</a:t>
                      </a:r>
                      <a:r>
                        <a:rPr lang="en-US" sz="1600" baseline="30000" dirty="0"/>
                        <a:t>th</a:t>
                      </a:r>
                      <a:r>
                        <a:rPr lang="en-US" sz="1600" dirty="0"/>
                        <a:t> (</a:t>
                      </a:r>
                      <a:r>
                        <a:rPr lang="en-US" sz="1600" dirty="0" err="1"/>
                        <a:t>Sabb</a:t>
                      </a:r>
                      <a:r>
                        <a:rPr lang="en-US" sz="1600" dirty="0"/>
                        <a:t>)</a:t>
                      </a:r>
                    </a:p>
                  </a:txBody>
                  <a:tcPr>
                    <a:cell3D prstMaterial="dkEdge">
                      <a:bevel w="77470" h="12700" prst="softRound"/>
                      <a:lightRig rig="flood" dir="t"/>
                    </a:cell3D>
                  </a:tcPr>
                </a:tc>
                <a:extLst>
                  <a:ext uri="{0D108BD9-81ED-4DB2-BD59-A6C34878D82A}">
                    <a16:rowId xmlns:a16="http://schemas.microsoft.com/office/drawing/2014/main" xmlns="" val="10000"/>
                  </a:ext>
                </a:extLst>
              </a:tr>
              <a:tr h="372380">
                <a:tc>
                  <a:txBody>
                    <a:bodyPr/>
                    <a:lstStyle/>
                    <a:p>
                      <a:pPr algn="ctr"/>
                      <a:endParaRPr lang="en-US" sz="1400" dirty="0"/>
                    </a:p>
                  </a:txBody>
                  <a:tcPr>
                    <a:lnT w="12700" cmpd="sng">
                      <a:noFill/>
                    </a:lnT>
                    <a:lnB w="12700" cmpd="sng">
                      <a:noFill/>
                    </a:lnB>
                    <a:cell3D prstMaterial="dkEdge">
                      <a:bevel w="77470" h="12700" prst="softRound"/>
                      <a:lightRig rig="flood" dir="t"/>
                    </a:cell3D>
                  </a:tcPr>
                </a:tc>
                <a:tc>
                  <a:txBody>
                    <a:bodyPr/>
                    <a:lstStyle/>
                    <a:p>
                      <a:pPr algn="ctr"/>
                      <a:endParaRPr lang="en-US" sz="1400" dirty="0"/>
                    </a:p>
                  </a:txBody>
                  <a:tcPr>
                    <a:cell3D prstMaterial="dkEdge">
                      <a:bevel w="77470" h="12700" prst="softRound"/>
                      <a:lightRig rig="flood" dir="t"/>
                    </a:cell3D>
                    <a:solidFill>
                      <a:srgbClr val="DCE5EE"/>
                    </a:solidFill>
                  </a:tcPr>
                </a:tc>
                <a:tc>
                  <a:txBody>
                    <a:bodyPr/>
                    <a:lstStyle/>
                    <a:p>
                      <a:pPr algn="ctr"/>
                      <a:endParaRPr lang="en-US" sz="1050" b="1" dirty="0">
                        <a:solidFill>
                          <a:schemeClr val="bg1"/>
                        </a:solidFill>
                      </a:endParaRPr>
                    </a:p>
                  </a:txBody>
                  <a:tcPr>
                    <a:cell3D prstMaterial="dkEdge">
                      <a:bevel w="77470" h="12700" prst="softRound"/>
                      <a:lightRig rig="flood" dir="t"/>
                    </a:cell3D>
                    <a:solidFill>
                      <a:srgbClr val="DCE5EE"/>
                    </a:solidFill>
                  </a:tcPr>
                </a:tc>
                <a:tc>
                  <a:txBody>
                    <a:bodyPr/>
                    <a:lstStyle/>
                    <a:p>
                      <a:pPr algn="ctr"/>
                      <a:r>
                        <a:rPr lang="en-US" sz="1400" dirty="0"/>
                        <a:t>1</a:t>
                      </a:r>
                    </a:p>
                  </a:txBody>
                  <a:tcPr>
                    <a:cell3D prstMaterial="dkEdge">
                      <a:bevel w="77470" h="12700" prst="softRound"/>
                      <a:lightRig rig="flood" dir="t"/>
                    </a:cell3D>
                    <a:solidFill>
                      <a:srgbClr val="DCE5EE"/>
                    </a:solidFill>
                  </a:tcPr>
                </a:tc>
                <a:tc>
                  <a:txBody>
                    <a:bodyPr/>
                    <a:lstStyle/>
                    <a:p>
                      <a:pPr algn="ctr"/>
                      <a:r>
                        <a:rPr lang="en-US" sz="1400" b="0" dirty="0"/>
                        <a:t>2</a:t>
                      </a:r>
                    </a:p>
                  </a:txBody>
                  <a:tcPr>
                    <a:cell3D prstMaterial="dkEdge">
                      <a:bevel w="77470" h="12700" prst="softRound"/>
                      <a:lightRig rig="flood" dir="t"/>
                    </a:cell3D>
                    <a:solidFill>
                      <a:srgbClr val="DCE5EE"/>
                    </a:solidFill>
                  </a:tcPr>
                </a:tc>
                <a:tc>
                  <a:txBody>
                    <a:bodyPr/>
                    <a:lstStyle/>
                    <a:p>
                      <a:pPr algn="ctr"/>
                      <a:r>
                        <a:rPr lang="en-US" sz="1400" dirty="0"/>
                        <a:t>3</a:t>
                      </a:r>
                    </a:p>
                  </a:txBody>
                  <a:tcPr>
                    <a:cell3D prstMaterial="dkEdge">
                      <a:bevel w="77470" h="12700" prst="softRound"/>
                      <a:lightRig rig="flood" dir="t"/>
                    </a:cell3D>
                    <a:solidFill>
                      <a:srgbClr val="DCE5EE"/>
                    </a:solidFill>
                  </a:tcPr>
                </a:tc>
                <a:tc>
                  <a:txBody>
                    <a:bodyPr/>
                    <a:lstStyle/>
                    <a:p>
                      <a:pPr algn="ctr"/>
                      <a:r>
                        <a:rPr lang="en-US" sz="1400" b="0" dirty="0"/>
                        <a:t>4</a:t>
                      </a:r>
                    </a:p>
                  </a:txBody>
                  <a:tcPr>
                    <a:cell3D prstMaterial="dkEdge">
                      <a:bevel w="77470" h="12700" prst="softRound"/>
                      <a:lightRig rig="flood" dir="t"/>
                    </a:cell3D>
                    <a:solidFill>
                      <a:srgbClr val="66CCFF"/>
                    </a:solidFill>
                  </a:tcPr>
                </a:tc>
                <a:extLst>
                  <a:ext uri="{0D108BD9-81ED-4DB2-BD59-A6C34878D82A}">
                    <a16:rowId xmlns:a16="http://schemas.microsoft.com/office/drawing/2014/main" xmlns="" val="10001"/>
                  </a:ext>
                </a:extLst>
              </a:tr>
              <a:tr h="372380">
                <a:tc>
                  <a:txBody>
                    <a:bodyPr/>
                    <a:lstStyle/>
                    <a:p>
                      <a:pPr algn="ctr"/>
                      <a:r>
                        <a:rPr lang="en-US" sz="1400" dirty="0"/>
                        <a:t>5</a:t>
                      </a:r>
                    </a:p>
                  </a:txBody>
                  <a:tcPr>
                    <a:lnT w="12700" cmpd="sng">
                      <a:noFill/>
                    </a:lnT>
                    <a:lnB w="12700" cmpd="sng">
                      <a:noFill/>
                    </a:lnB>
                    <a:cell3D prstMaterial="dkEdge">
                      <a:bevel w="77470" h="12700" prst="softRound"/>
                      <a:lightRig rig="flood" dir="t"/>
                    </a:cell3D>
                  </a:tcPr>
                </a:tc>
                <a:tc>
                  <a:txBody>
                    <a:bodyPr/>
                    <a:lstStyle/>
                    <a:p>
                      <a:pPr algn="ctr"/>
                      <a:r>
                        <a:rPr lang="en-US" sz="1400" dirty="0"/>
                        <a:t>6</a:t>
                      </a:r>
                    </a:p>
                  </a:txBody>
                  <a:tcPr>
                    <a:cell3D prstMaterial="dkEdge">
                      <a:bevel w="77470" h="12700" prst="softRound"/>
                      <a:lightRig rig="flood" dir="t"/>
                    </a:cell3D>
                  </a:tcPr>
                </a:tc>
                <a:tc>
                  <a:txBody>
                    <a:bodyPr/>
                    <a:lstStyle/>
                    <a:p>
                      <a:pPr algn="ctr"/>
                      <a:r>
                        <a:rPr lang="en-US" sz="1400" b="1" dirty="0">
                          <a:solidFill>
                            <a:schemeClr val="tx1"/>
                          </a:solidFill>
                        </a:rPr>
                        <a:t>7</a:t>
                      </a:r>
                    </a:p>
                  </a:txBody>
                  <a:tcPr>
                    <a:cell3D prstMaterial="dkEdge">
                      <a:bevel w="77470" h="12700" prst="softRound"/>
                      <a:lightRig rig="flood" dir="t"/>
                    </a:cell3D>
                    <a:solidFill>
                      <a:srgbClr val="DCE5EE"/>
                    </a:solidFill>
                  </a:tcPr>
                </a:tc>
                <a:tc>
                  <a:txBody>
                    <a:bodyPr/>
                    <a:lstStyle/>
                    <a:p>
                      <a:pPr algn="ctr"/>
                      <a:r>
                        <a:rPr lang="en-US" sz="1400" dirty="0"/>
                        <a:t>8</a:t>
                      </a:r>
                    </a:p>
                  </a:txBody>
                  <a:tcPr>
                    <a:cell3D prstMaterial="dkEdge">
                      <a:bevel w="77470" h="12700" prst="softRound"/>
                      <a:lightRig rig="flood" dir="t"/>
                    </a:cell3D>
                    <a:solidFill>
                      <a:srgbClr val="DCE5EE"/>
                    </a:solidFill>
                  </a:tcPr>
                </a:tc>
                <a:tc>
                  <a:txBody>
                    <a:bodyPr/>
                    <a:lstStyle/>
                    <a:p>
                      <a:pPr algn="ctr"/>
                      <a:r>
                        <a:rPr lang="en-US" sz="1200" b="0" dirty="0"/>
                        <a:t>9</a:t>
                      </a:r>
                    </a:p>
                  </a:txBody>
                  <a:tcPr>
                    <a:cell3D prstMaterial="dkEdge">
                      <a:bevel w="77470" h="12700" prst="softRound"/>
                      <a:lightRig rig="flood" dir="t"/>
                    </a:cell3D>
                    <a:solidFill>
                      <a:srgbClr val="DCE5EE"/>
                    </a:solidFill>
                  </a:tcPr>
                </a:tc>
                <a:tc>
                  <a:txBody>
                    <a:bodyPr/>
                    <a:lstStyle/>
                    <a:p>
                      <a:pPr algn="ctr"/>
                      <a:r>
                        <a:rPr lang="en-US" sz="1400" dirty="0"/>
                        <a:t>10</a:t>
                      </a:r>
                    </a:p>
                  </a:txBody>
                  <a:tcPr>
                    <a:cell3D prstMaterial="dkEdge">
                      <a:bevel w="77470" h="12700" prst="softRound"/>
                      <a:lightRig rig="flood" dir="t"/>
                    </a:cell3D>
                    <a:solidFill>
                      <a:srgbClr val="DCE5EE"/>
                    </a:solidFill>
                  </a:tcPr>
                </a:tc>
                <a:tc>
                  <a:txBody>
                    <a:bodyPr/>
                    <a:lstStyle/>
                    <a:p>
                      <a:pPr algn="l"/>
                      <a:r>
                        <a:rPr lang="en-US" sz="1400" b="0" dirty="0"/>
                        <a:t> 11</a:t>
                      </a:r>
                    </a:p>
                  </a:txBody>
                  <a:tcPr>
                    <a:cell3D prstMaterial="dkEdge">
                      <a:bevel w="77470" h="12700" prst="softRound"/>
                      <a:lightRig rig="flood" dir="t"/>
                    </a:cell3D>
                    <a:solidFill>
                      <a:srgbClr val="66CCFF"/>
                    </a:solidFill>
                  </a:tcPr>
                </a:tc>
                <a:extLst>
                  <a:ext uri="{0D108BD9-81ED-4DB2-BD59-A6C34878D82A}">
                    <a16:rowId xmlns:a16="http://schemas.microsoft.com/office/drawing/2014/main" xmlns="" val="10002"/>
                  </a:ext>
                </a:extLst>
              </a:tr>
              <a:tr h="372380">
                <a:tc>
                  <a:txBody>
                    <a:bodyPr/>
                    <a:lstStyle/>
                    <a:p>
                      <a:pPr algn="ctr"/>
                      <a:r>
                        <a:rPr lang="en-US" sz="1400" dirty="0"/>
                        <a:t>12</a:t>
                      </a:r>
                    </a:p>
                  </a:txBody>
                  <a:tcPr>
                    <a:lnT w="12700" cmpd="sng">
                      <a:noFill/>
                    </a:lnT>
                    <a:lnB w="12700" cmpd="sng">
                      <a:noFill/>
                    </a:lnB>
                    <a:cell3D prstMaterial="dkEdge">
                      <a:bevel w="77470" h="12700" prst="softRound"/>
                      <a:lightRig rig="flood" dir="t"/>
                    </a:cell3D>
                  </a:tcPr>
                </a:tc>
                <a:tc>
                  <a:txBody>
                    <a:bodyPr/>
                    <a:lstStyle/>
                    <a:p>
                      <a:pPr algn="ctr"/>
                      <a:r>
                        <a:rPr lang="en-US" sz="1400" dirty="0"/>
                        <a:t>13</a:t>
                      </a:r>
                    </a:p>
                  </a:txBody>
                  <a:tcPr>
                    <a:cell3D prstMaterial="dkEdge">
                      <a:bevel w="77470" h="12700" prst="softRound"/>
                      <a:lightRig rig="flood" dir="t"/>
                    </a:cell3D>
                  </a:tcPr>
                </a:tc>
                <a:tc>
                  <a:txBody>
                    <a:bodyPr/>
                    <a:lstStyle/>
                    <a:p>
                      <a:pPr algn="ctr"/>
                      <a:r>
                        <a:rPr lang="en-US" sz="1400" b="1" dirty="0">
                          <a:solidFill>
                            <a:schemeClr val="bg1"/>
                          </a:solidFill>
                        </a:rPr>
                        <a:t>14 P/O</a:t>
                      </a:r>
                      <a:endParaRPr lang="en-US" sz="1050" b="1" dirty="0">
                        <a:solidFill>
                          <a:schemeClr val="bg1"/>
                        </a:solidFill>
                      </a:endParaRPr>
                    </a:p>
                  </a:txBody>
                  <a:tcPr>
                    <a:cell3D prstMaterial="dkEdge">
                      <a:bevel w="77470" h="12700" prst="softRound"/>
                      <a:lightRig rig="flood" dir="t"/>
                    </a:cell3D>
                    <a:solidFill>
                      <a:srgbClr val="FF0000"/>
                    </a:solidFill>
                  </a:tcPr>
                </a:tc>
                <a:tc>
                  <a:txBody>
                    <a:bodyPr/>
                    <a:lstStyle/>
                    <a:p>
                      <a:pPr algn="ctr"/>
                      <a:r>
                        <a:rPr lang="en-US" sz="1400" dirty="0"/>
                        <a:t>15 ULB</a:t>
                      </a:r>
                    </a:p>
                  </a:txBody>
                  <a:tcPr>
                    <a:cell3D prstMaterial="dkEdge">
                      <a:bevel w="77470" h="12700" prst="softRound"/>
                      <a:lightRig rig="flood" dir="t"/>
                    </a:cell3D>
                    <a:solidFill>
                      <a:schemeClr val="bg2">
                        <a:lumMod val="90000"/>
                      </a:schemeClr>
                    </a:solidFill>
                  </a:tcPr>
                </a:tc>
                <a:tc>
                  <a:txBody>
                    <a:bodyPr/>
                    <a:lstStyle/>
                    <a:p>
                      <a:pPr algn="ctr"/>
                      <a:r>
                        <a:rPr lang="en-US" sz="1400" b="0" dirty="0"/>
                        <a:t>16 ULB</a:t>
                      </a:r>
                    </a:p>
                  </a:txBody>
                  <a:tcPr>
                    <a:cell3D prstMaterial="dkEdge">
                      <a:bevel w="77470" h="12700" prst="softRound"/>
                      <a:lightRig rig="flood" dir="t"/>
                    </a:cell3D>
                    <a:solidFill>
                      <a:schemeClr val="bg2">
                        <a:lumMod val="90000"/>
                      </a:schemeClr>
                    </a:solidFill>
                  </a:tcPr>
                </a:tc>
                <a:tc>
                  <a:txBody>
                    <a:bodyPr/>
                    <a:lstStyle/>
                    <a:p>
                      <a:pPr algn="ctr"/>
                      <a:r>
                        <a:rPr lang="en-US" sz="1400" b="0" dirty="0"/>
                        <a:t>17 ULB</a:t>
                      </a:r>
                    </a:p>
                  </a:txBody>
                  <a:tcPr>
                    <a:cell3D prstMaterial="dkEdge">
                      <a:bevel w="77470" h="12700" prst="softRound"/>
                      <a:lightRig rig="flood" dir="t"/>
                    </a:cell3D>
                    <a:solidFill>
                      <a:schemeClr val="bg2">
                        <a:lumMod val="90000"/>
                      </a:schemeClr>
                    </a:solidFill>
                  </a:tcPr>
                </a:tc>
                <a:tc>
                  <a:txBody>
                    <a:bodyPr/>
                    <a:lstStyle/>
                    <a:p>
                      <a:pPr algn="l"/>
                      <a:r>
                        <a:rPr lang="en-US" sz="1400" b="0" dirty="0"/>
                        <a:t>18</a:t>
                      </a:r>
                    </a:p>
                  </a:txBody>
                  <a:tcPr>
                    <a:cell3D prstMaterial="dkEdge">
                      <a:bevel w="77470" h="12700" prst="softRound"/>
                      <a:lightRig rig="flood" dir="t"/>
                    </a:cell3D>
                    <a:solidFill>
                      <a:srgbClr val="66CCFF"/>
                    </a:solidFill>
                  </a:tcPr>
                </a:tc>
                <a:extLst>
                  <a:ext uri="{0D108BD9-81ED-4DB2-BD59-A6C34878D82A}">
                    <a16:rowId xmlns:a16="http://schemas.microsoft.com/office/drawing/2014/main" xmlns="" val="10003"/>
                  </a:ext>
                </a:extLst>
              </a:tr>
              <a:tr h="372381">
                <a:tc>
                  <a:txBody>
                    <a:bodyPr/>
                    <a:lstStyle/>
                    <a:p>
                      <a:pPr algn="ctr"/>
                      <a:r>
                        <a:rPr lang="en-US" sz="1400" dirty="0"/>
                        <a:t>19</a:t>
                      </a:r>
                      <a:r>
                        <a:rPr lang="en-US" sz="1400" baseline="0" dirty="0"/>
                        <a:t> ULB</a:t>
                      </a:r>
                      <a:endParaRPr lang="en-US" sz="1400" dirty="0"/>
                    </a:p>
                  </a:txBody>
                  <a:tcPr>
                    <a:lnT w="12700" cmpd="sng">
                      <a:noFill/>
                    </a:lnT>
                    <a:lnB w="12700" cmpd="sng">
                      <a:noFill/>
                    </a:lnB>
                    <a:cell3D prstMaterial="dkEdge">
                      <a:bevel w="77470" h="12700" prst="softRound"/>
                      <a:lightRig rig="flood" dir="t"/>
                    </a:cell3D>
                    <a:solidFill>
                      <a:schemeClr val="bg2">
                        <a:lumMod val="90000"/>
                      </a:schemeClr>
                    </a:solidFill>
                  </a:tcPr>
                </a:tc>
                <a:tc>
                  <a:txBody>
                    <a:bodyPr/>
                    <a:lstStyle/>
                    <a:p>
                      <a:pPr algn="ctr"/>
                      <a:r>
                        <a:rPr lang="en-US" sz="1400" dirty="0"/>
                        <a:t>20 ULB</a:t>
                      </a:r>
                    </a:p>
                  </a:txBody>
                  <a:tcPr>
                    <a:cell3D prstMaterial="dkEdge">
                      <a:bevel w="77470" h="12700" prst="softRound"/>
                      <a:lightRig rig="flood" dir="t"/>
                    </a:cell3D>
                    <a:solidFill>
                      <a:schemeClr val="bg2">
                        <a:lumMod val="90000"/>
                      </a:schemeClr>
                    </a:solidFill>
                  </a:tcPr>
                </a:tc>
                <a:tc>
                  <a:txBody>
                    <a:bodyPr/>
                    <a:lstStyle/>
                    <a:p>
                      <a:pPr algn="ctr"/>
                      <a:r>
                        <a:rPr lang="en-US" sz="1400" b="0" dirty="0"/>
                        <a:t>21 ULB</a:t>
                      </a:r>
                    </a:p>
                  </a:txBody>
                  <a:tcPr>
                    <a:cell3D prstMaterial="dkEdge">
                      <a:bevel w="77470" h="12700" prst="softRound"/>
                      <a:lightRig rig="flood" dir="t"/>
                    </a:cell3D>
                    <a:solidFill>
                      <a:schemeClr val="bg2">
                        <a:lumMod val="90000"/>
                      </a:schemeClr>
                    </a:solidFill>
                  </a:tcPr>
                </a:tc>
                <a:tc>
                  <a:txBody>
                    <a:bodyPr/>
                    <a:lstStyle/>
                    <a:p>
                      <a:pPr algn="ctr"/>
                      <a:r>
                        <a:rPr lang="en-US" sz="1400" b="0" dirty="0"/>
                        <a:t>22</a:t>
                      </a:r>
                    </a:p>
                  </a:txBody>
                  <a:tcPr>
                    <a:cell3D prstMaterial="dkEdge">
                      <a:bevel w="77470" h="12700" prst="softRound"/>
                      <a:lightRig rig="flood" dir="t"/>
                    </a:cell3D>
                    <a:solidFill>
                      <a:srgbClr val="EFF3F7"/>
                    </a:solidFill>
                  </a:tcPr>
                </a:tc>
                <a:tc>
                  <a:txBody>
                    <a:bodyPr/>
                    <a:lstStyle/>
                    <a:p>
                      <a:pPr algn="ctr"/>
                      <a:r>
                        <a:rPr lang="en-US" sz="1400" dirty="0"/>
                        <a:t>23</a:t>
                      </a:r>
                    </a:p>
                  </a:txBody>
                  <a:tcPr>
                    <a:cell3D prstMaterial="dkEdge">
                      <a:bevel w="77470" h="12700" prst="softRound"/>
                      <a:lightRig rig="flood" dir="t"/>
                    </a:cell3D>
                    <a:solidFill>
                      <a:srgbClr val="EFF3F7"/>
                    </a:solidFill>
                  </a:tcPr>
                </a:tc>
                <a:tc>
                  <a:txBody>
                    <a:bodyPr/>
                    <a:lstStyle/>
                    <a:p>
                      <a:pPr algn="ctr"/>
                      <a:r>
                        <a:rPr lang="en-US" sz="1400" dirty="0"/>
                        <a:t>24</a:t>
                      </a:r>
                    </a:p>
                  </a:txBody>
                  <a:tcPr>
                    <a:cell3D prstMaterial="dkEdge">
                      <a:bevel w="77470" h="12700" prst="softRound"/>
                      <a:lightRig rig="flood" dir="t"/>
                    </a:cell3D>
                  </a:tcPr>
                </a:tc>
                <a:tc>
                  <a:txBody>
                    <a:bodyPr/>
                    <a:lstStyle/>
                    <a:p>
                      <a:pPr algn="l"/>
                      <a:r>
                        <a:rPr lang="en-US" sz="1400" b="0" dirty="0"/>
                        <a:t> </a:t>
                      </a:r>
                      <a:r>
                        <a:rPr lang="en-US" sz="1400" b="1" dirty="0"/>
                        <a:t>25</a:t>
                      </a:r>
                    </a:p>
                  </a:txBody>
                  <a:tcPr>
                    <a:cell3D prstMaterial="dkEdge">
                      <a:bevel w="77470" h="12700" prst="softRound"/>
                      <a:lightRig rig="flood" dir="t"/>
                    </a:cell3D>
                    <a:solidFill>
                      <a:srgbClr val="66CCFF"/>
                    </a:solidFill>
                  </a:tcPr>
                </a:tc>
                <a:extLst>
                  <a:ext uri="{0D108BD9-81ED-4DB2-BD59-A6C34878D82A}">
                    <a16:rowId xmlns:a16="http://schemas.microsoft.com/office/drawing/2014/main" xmlns="" val="10004"/>
                  </a:ext>
                </a:extLst>
              </a:tr>
              <a:tr h="372381">
                <a:tc>
                  <a:txBody>
                    <a:bodyPr/>
                    <a:lstStyle/>
                    <a:p>
                      <a:pPr algn="ctr"/>
                      <a:r>
                        <a:rPr lang="en-US" sz="1800" b="1" dirty="0"/>
                        <a:t>   26 W/S</a:t>
                      </a:r>
                      <a:endParaRPr lang="en-US" sz="1400" b="1" dirty="0"/>
                    </a:p>
                  </a:txBody>
                  <a:tcPr>
                    <a:lnT w="12700" cmpd="sng">
                      <a:noFill/>
                    </a:lnT>
                    <a:cell3D prstMaterial="dkEdge">
                      <a:bevel w="77470" h="12700" prst="softRound"/>
                      <a:lightRig rig="flood" dir="t"/>
                    </a:cell3D>
                    <a:solidFill>
                      <a:srgbClr val="92D050"/>
                    </a:solidFill>
                  </a:tcPr>
                </a:tc>
                <a:tc>
                  <a:txBody>
                    <a:bodyPr/>
                    <a:lstStyle/>
                    <a:p>
                      <a:pPr algn="ctr"/>
                      <a:r>
                        <a:rPr lang="en-US" sz="1400" dirty="0"/>
                        <a:t>27</a:t>
                      </a:r>
                    </a:p>
                  </a:txBody>
                  <a:tcPr>
                    <a:cell3D prstMaterial="dkEdge">
                      <a:bevel w="77470" h="12700" prst="softRound"/>
                      <a:lightRig rig="flood" dir="t"/>
                    </a:cell3D>
                    <a:solidFill>
                      <a:srgbClr val="DCE5EE"/>
                    </a:solidFill>
                  </a:tcPr>
                </a:tc>
                <a:tc>
                  <a:txBody>
                    <a:bodyPr/>
                    <a:lstStyle/>
                    <a:p>
                      <a:pPr algn="ctr"/>
                      <a:r>
                        <a:rPr lang="en-US" sz="1400" b="0" dirty="0"/>
                        <a:t>28</a:t>
                      </a:r>
                    </a:p>
                  </a:txBody>
                  <a:tcPr>
                    <a:cell3D prstMaterial="dkEdge">
                      <a:bevel w="77470" h="12700" prst="softRound"/>
                      <a:lightRig rig="flood" dir="t"/>
                    </a:cell3D>
                    <a:solidFill>
                      <a:srgbClr val="DCE5EE"/>
                    </a:solidFill>
                  </a:tcPr>
                </a:tc>
                <a:tc>
                  <a:txBody>
                    <a:bodyPr/>
                    <a:lstStyle/>
                    <a:p>
                      <a:pPr algn="ctr"/>
                      <a:r>
                        <a:rPr lang="en-US" sz="1400" b="0" dirty="0"/>
                        <a:t>29</a:t>
                      </a:r>
                    </a:p>
                  </a:txBody>
                  <a:tcPr>
                    <a:cell3D prstMaterial="dkEdge">
                      <a:bevel w="77470" h="12700" prst="softRound"/>
                      <a:lightRig rig="flood" dir="t"/>
                    </a:cell3D>
                    <a:solidFill>
                      <a:srgbClr val="EFF3F7"/>
                    </a:solidFill>
                  </a:tcPr>
                </a:tc>
                <a:tc>
                  <a:txBody>
                    <a:bodyPr/>
                    <a:lstStyle/>
                    <a:p>
                      <a:pPr algn="ctr"/>
                      <a:r>
                        <a:rPr lang="en-US" sz="1400" dirty="0"/>
                        <a:t>30</a:t>
                      </a:r>
                    </a:p>
                  </a:txBody>
                  <a:tcPr>
                    <a:cell3D prstMaterial="dkEdge">
                      <a:bevel w="77470" h="12700" prst="softRound"/>
                      <a:lightRig rig="flood" dir="t"/>
                    </a:cell3D>
                    <a:solidFill>
                      <a:srgbClr val="EFF3F7"/>
                    </a:solidFill>
                  </a:tcPr>
                </a:tc>
                <a:tc>
                  <a:txBody>
                    <a:bodyPr/>
                    <a:lstStyle/>
                    <a:p>
                      <a:pPr algn="ctr"/>
                      <a:endParaRPr lang="en-US" sz="1400" dirty="0"/>
                    </a:p>
                  </a:txBody>
                  <a:tcPr>
                    <a:cell3D prstMaterial="dkEdge">
                      <a:bevel w="77470" h="12700" prst="softRound"/>
                      <a:lightRig rig="flood" dir="t"/>
                    </a:cell3D>
                  </a:tcPr>
                </a:tc>
                <a:tc>
                  <a:txBody>
                    <a:bodyPr/>
                    <a:lstStyle/>
                    <a:p>
                      <a:pPr algn="ctr"/>
                      <a:endParaRPr lang="en-US" sz="1400" b="1" dirty="0"/>
                    </a:p>
                  </a:txBody>
                  <a:tcPr>
                    <a:cell3D prstMaterial="dkEdge">
                      <a:bevel w="77470" h="12700" prst="softRound"/>
                      <a:lightRig rig="flood" dir="t"/>
                    </a:cell3D>
                    <a:solidFill>
                      <a:srgbClr val="66CCFF"/>
                    </a:solidFill>
                  </a:tcPr>
                </a:tc>
                <a:extLst>
                  <a:ext uri="{0D108BD9-81ED-4DB2-BD59-A6C34878D82A}">
                    <a16:rowId xmlns:a16="http://schemas.microsoft.com/office/drawing/2014/main" xmlns="" val="10005"/>
                  </a:ext>
                </a:extLst>
              </a:tr>
            </a:tbl>
          </a:graphicData>
        </a:graphic>
      </p:graphicFrame>
      <p:pic>
        <p:nvPicPr>
          <p:cNvPr id="41" name="Picture 2" descr="C:\Users\Rae\Desktop\reaping_the_harvest-p.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 y="3710177"/>
            <a:ext cx="1143000" cy="1547623"/>
          </a:xfrm>
          <a:prstGeom prst="rect">
            <a:avLst/>
          </a:prstGeom>
          <a:ln w="76200">
            <a:solidFill>
              <a:srgbClr val="0070C0"/>
            </a:solidFill>
          </a:ln>
          <a:effectLst>
            <a:glow rad="228600">
              <a:schemeClr val="accent1">
                <a:satMod val="175000"/>
                <a:alpha val="40000"/>
              </a:schemeClr>
            </a:glow>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44" name="Right Arrow 43"/>
          <p:cNvSpPr/>
          <p:nvPr/>
        </p:nvSpPr>
        <p:spPr>
          <a:xfrm>
            <a:off x="4145101" y="2626660"/>
            <a:ext cx="3380411" cy="521296"/>
          </a:xfrm>
          <a:prstGeom prst="rightArrow">
            <a:avLst/>
          </a:prstGeom>
          <a:gradFill flip="none" rotWithShape="1">
            <a:gsLst>
              <a:gs pos="4000">
                <a:srgbClr val="000000"/>
              </a:gs>
              <a:gs pos="29000">
                <a:srgbClr val="000040"/>
              </a:gs>
              <a:gs pos="54000">
                <a:srgbClr val="400040"/>
              </a:gs>
              <a:gs pos="71000">
                <a:srgbClr val="8F0040"/>
              </a:gs>
              <a:gs pos="84000">
                <a:srgbClr val="0066FF"/>
              </a:gs>
              <a:gs pos="100000">
                <a:srgbClr val="FFFF00"/>
              </a:gs>
            </a:gsLst>
            <a:lin ang="0" scaled="1"/>
            <a:tileRect/>
          </a:gradFill>
          <a:ln>
            <a:solidFill>
              <a:srgbClr val="7030A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3 Days and 3 Nights</a:t>
            </a:r>
          </a:p>
        </p:txBody>
      </p:sp>
      <p:sp>
        <p:nvSpPr>
          <p:cNvPr id="45" name="Content Placeholder 2"/>
          <p:cNvSpPr txBox="1">
            <a:spLocks/>
          </p:cNvSpPr>
          <p:nvPr/>
        </p:nvSpPr>
        <p:spPr>
          <a:xfrm>
            <a:off x="43676" y="1411601"/>
            <a:ext cx="1137423" cy="762000"/>
          </a:xfrm>
          <a:prstGeom prst="rect">
            <a:avLst/>
          </a:prstGeom>
          <a:noFill/>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Font typeface="Georgia" pitchFamily="18" charset="0"/>
              <a:buNone/>
            </a:pPr>
            <a:r>
              <a:rPr lang="en-US" sz="4000" b="1" spc="50" dirty="0">
                <a:ln w="11430"/>
                <a:solidFill>
                  <a:srgbClr val="FF0000"/>
                </a:solidFill>
                <a:effectLst>
                  <a:outerShdw blurRad="76200" dist="50800" dir="5400000" algn="tl" rotWithShape="0">
                    <a:srgbClr val="000000">
                      <a:alpha val="65000"/>
                    </a:srgbClr>
                  </a:outerShdw>
                </a:effectLst>
              </a:rPr>
              <a:t>#5</a:t>
            </a:r>
            <a:r>
              <a:rPr lang="en-US" sz="3200" b="1" spc="50" dirty="0">
                <a:ln w="11430"/>
                <a:solidFill>
                  <a:srgbClr val="FF0000"/>
                </a:solidFill>
                <a:effectLst>
                  <a:outerShdw blurRad="76200" dist="50800" dir="5400000" algn="tl" rotWithShape="0">
                    <a:srgbClr val="000000">
                      <a:alpha val="65000"/>
                    </a:srgbClr>
                  </a:outerShdw>
                </a:effectLst>
              </a:rPr>
              <a:t>b</a:t>
            </a:r>
          </a:p>
        </p:txBody>
      </p:sp>
      <p:sp>
        <p:nvSpPr>
          <p:cNvPr id="46" name="Title 1"/>
          <p:cNvSpPr txBox="1">
            <a:spLocks/>
          </p:cNvSpPr>
          <p:nvPr/>
        </p:nvSpPr>
        <p:spPr>
          <a:xfrm>
            <a:off x="4087189" y="1683150"/>
            <a:ext cx="3505199" cy="6096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spc="50" dirty="0">
                <a:ln w="11430"/>
                <a:solidFill>
                  <a:srgbClr val="FF0000"/>
                </a:solidFill>
                <a:effectLst>
                  <a:glow rad="127000">
                    <a:schemeClr val="accent2">
                      <a:lumMod val="20000"/>
                      <a:lumOff val="80000"/>
                    </a:schemeClr>
                  </a:glow>
                  <a:outerShdw blurRad="76200" dist="50800" dir="5400000" algn="tl" rotWithShape="0">
                    <a:srgbClr val="000000">
                      <a:alpha val="65000"/>
                    </a:srgbClr>
                  </a:outerShdw>
                </a:effectLst>
              </a:rPr>
              <a:t>Huge </a:t>
            </a:r>
            <a:r>
              <a:rPr lang="en-US" sz="2800" spc="50" dirty="0">
                <a:ln w="11430"/>
                <a:solidFill>
                  <a:srgbClr val="FF0000"/>
                </a:solidFill>
                <a:effectLst>
                  <a:glow rad="127000">
                    <a:schemeClr val="accent2">
                      <a:lumMod val="20000"/>
                      <a:lumOff val="80000"/>
                    </a:schemeClr>
                  </a:glow>
                  <a:outerShdw blurRad="76200" dist="50800" dir="5400000" algn="tl" rotWithShape="0">
                    <a:srgbClr val="000000">
                      <a:alpha val="65000"/>
                    </a:srgbClr>
                  </a:outerShdw>
                  <a:reflection blurRad="6350" stA="50000" endA="300" endPos="50000" dist="60007" dir="5400000" sy="-100000" algn="bl" rotWithShape="0"/>
                </a:effectLst>
              </a:rPr>
              <a:t>Counterfeit</a:t>
            </a:r>
            <a:r>
              <a:rPr lang="en-US" sz="2800" spc="50" dirty="0">
                <a:ln w="11430"/>
                <a:solidFill>
                  <a:srgbClr val="FF0000"/>
                </a:solidFill>
                <a:effectLst>
                  <a:glow rad="127000">
                    <a:schemeClr val="accent2">
                      <a:lumMod val="20000"/>
                      <a:lumOff val="80000"/>
                    </a:schemeClr>
                  </a:glow>
                  <a:outerShdw blurRad="76200" dist="50800" dir="5400000" algn="tl" rotWithShape="0">
                    <a:srgbClr val="000000">
                      <a:alpha val="65000"/>
                    </a:srgbClr>
                  </a:outerShdw>
                </a:effectLst>
              </a:rPr>
              <a:t> </a:t>
            </a:r>
            <a:endParaRPr lang="en-US" sz="1200" spc="50" dirty="0">
              <a:ln w="11430"/>
              <a:solidFill>
                <a:srgbClr val="FF0000"/>
              </a:solidFill>
              <a:effectLst>
                <a:outerShdw blurRad="76200" dist="50800" dir="5400000" algn="tl" rotWithShape="0">
                  <a:srgbClr val="000000">
                    <a:alpha val="65000"/>
                  </a:srgbClr>
                </a:outerShdw>
              </a:effectLst>
            </a:endParaRPr>
          </a:p>
        </p:txBody>
      </p:sp>
      <p:pic>
        <p:nvPicPr>
          <p:cNvPr id="43" name="Picture 11" descr="C:\Users\Rae\Desktop\Art on Desktop\white man clip art\makr x png.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87452" y="3423801"/>
            <a:ext cx="388089" cy="44353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7924800" y="2133600"/>
            <a:ext cx="1148205" cy="1359807"/>
          </a:xfrm>
          <a:prstGeom prst="ellipse">
            <a:avLst/>
          </a:prstGeom>
          <a:ln w="63500" cap="rnd">
            <a:gradFill flip="none" rotWithShape="1">
              <a:gsLst>
                <a:gs pos="0">
                  <a:srgbClr val="0070C0"/>
                </a:gs>
                <a:gs pos="50000">
                  <a:schemeClr val="accent1">
                    <a:tint val="44500"/>
                    <a:satMod val="160000"/>
                  </a:schemeClr>
                </a:gs>
                <a:gs pos="80000">
                  <a:srgbClr val="4F2270"/>
                </a:gs>
              </a:gsLst>
              <a:lin ang="16200000" scaled="1"/>
              <a:tileRect/>
            </a:gra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4049089" y="2252849"/>
            <a:ext cx="192024" cy="938719"/>
          </a:xfrm>
          <a:prstGeom prst="rect">
            <a:avLst/>
          </a:prstGeom>
          <a:solidFill>
            <a:schemeClr val="bg2">
              <a:lumMod val="90000"/>
            </a:schemeClr>
          </a:solidFill>
          <a:scene3d>
            <a:camera prst="orthographicFront"/>
            <a:lightRig rig="threePt" dir="t"/>
          </a:scene3d>
          <a:sp3d>
            <a:bevelT/>
          </a:sp3d>
        </p:spPr>
        <p:txBody>
          <a:bodyPr wrap="square" rtlCol="0">
            <a:spAutoFit/>
          </a:bodyPr>
          <a:lstStyle/>
          <a:p>
            <a:pPr algn="ctr"/>
            <a:r>
              <a:rPr lang="en-US" sz="1100" b="1" dirty="0"/>
              <a:t>START</a:t>
            </a:r>
          </a:p>
        </p:txBody>
      </p:sp>
      <p:sp>
        <p:nvSpPr>
          <p:cNvPr id="30" name="Right Arrow 29"/>
          <p:cNvSpPr/>
          <p:nvPr/>
        </p:nvSpPr>
        <p:spPr>
          <a:xfrm>
            <a:off x="24384" y="3420032"/>
            <a:ext cx="966216" cy="304800"/>
          </a:xfrm>
          <a:prstGeom prst="rightArrow">
            <a:avLst/>
          </a:prstGeom>
          <a:gradFill flip="none" rotWithShape="1">
            <a:gsLst>
              <a:gs pos="0">
                <a:srgbClr val="FFF200"/>
              </a:gs>
              <a:gs pos="45000">
                <a:srgbClr val="FF7A00"/>
              </a:gs>
              <a:gs pos="70000">
                <a:srgbClr val="FF0300"/>
              </a:gs>
              <a:gs pos="100000">
                <a:srgbClr val="4D0808"/>
              </a:gs>
            </a:gsLst>
            <a:lin ang="13500000" scaled="1"/>
            <a:tileRect/>
          </a:gradFill>
          <a:ln>
            <a:solidFill>
              <a:srgbClr val="7030A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effectLst>
                  <a:glow rad="101600">
                    <a:schemeClr val="tx1">
                      <a:lumMod val="85000"/>
                      <a:lumOff val="15000"/>
                    </a:schemeClr>
                  </a:glow>
                </a:effectLst>
              </a:rPr>
              <a:t>THEN  -</a:t>
            </a:r>
            <a:endParaRPr lang="en-US" dirty="0"/>
          </a:p>
        </p:txBody>
      </p:sp>
      <p:sp>
        <p:nvSpPr>
          <p:cNvPr id="32" name="Right Arrow 31"/>
          <p:cNvSpPr/>
          <p:nvPr/>
        </p:nvSpPr>
        <p:spPr>
          <a:xfrm>
            <a:off x="7735824" y="2740496"/>
            <a:ext cx="1059812" cy="304800"/>
          </a:xfrm>
          <a:prstGeom prst="rightArrow">
            <a:avLst/>
          </a:prstGeom>
          <a:gradFill flip="none" rotWithShape="1">
            <a:gsLst>
              <a:gs pos="0">
                <a:srgbClr val="FFF200"/>
              </a:gs>
              <a:gs pos="45000">
                <a:srgbClr val="FF7A00"/>
              </a:gs>
              <a:gs pos="70000">
                <a:srgbClr val="FF0300"/>
              </a:gs>
              <a:gs pos="100000">
                <a:srgbClr val="4D0808"/>
              </a:gs>
            </a:gsLst>
            <a:lin ang="13500000" scaled="1"/>
            <a:tileRect/>
          </a:gradFill>
          <a:ln>
            <a:solidFill>
              <a:srgbClr val="7030A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effectLst>
                  <a:glow rad="101600">
                    <a:schemeClr val="tx1">
                      <a:lumMod val="85000"/>
                      <a:lumOff val="15000"/>
                    </a:schemeClr>
                  </a:glow>
                </a:effectLst>
              </a:rPr>
              <a:t>WAIT</a:t>
            </a:r>
            <a:r>
              <a:rPr lang="en-US" dirty="0">
                <a:solidFill>
                  <a:schemeClr val="bg1"/>
                </a:solidFill>
                <a:effectLst>
                  <a:glow rad="101600">
                    <a:schemeClr val="tx1">
                      <a:lumMod val="85000"/>
                      <a:lumOff val="15000"/>
                    </a:schemeClr>
                  </a:glow>
                </a:effectLst>
              </a:rPr>
              <a:t> …</a:t>
            </a:r>
          </a:p>
        </p:txBody>
      </p:sp>
      <p:sp>
        <p:nvSpPr>
          <p:cNvPr id="39" name="TextBox 38"/>
          <p:cNvSpPr txBox="1"/>
          <p:nvPr/>
        </p:nvSpPr>
        <p:spPr>
          <a:xfrm>
            <a:off x="457200" y="6019800"/>
            <a:ext cx="8338436" cy="707886"/>
          </a:xfrm>
          <a:prstGeom prst="rect">
            <a:avLst/>
          </a:prstGeom>
          <a:solidFill>
            <a:schemeClr val="accent4">
              <a:lumMod val="20000"/>
              <a:lumOff val="80000"/>
            </a:schemeClr>
          </a:solidFill>
          <a:scene3d>
            <a:camera prst="orthographicFront"/>
            <a:lightRig rig="threePt" dir="t"/>
          </a:scene3d>
          <a:sp3d>
            <a:bevelT/>
          </a:sp3d>
        </p:spPr>
        <p:txBody>
          <a:bodyPr wrap="square" rtlCol="0">
            <a:spAutoFit/>
            <a:sp3d extrusionH="57150">
              <a:bevelT h="25400" prst="softRound"/>
            </a:sp3d>
          </a:bodyPr>
          <a:lstStyle/>
          <a:p>
            <a:pPr algn="ctr"/>
            <a:r>
              <a:rPr lang="en-US" sz="2000" b="1" dirty="0">
                <a:solidFill>
                  <a:schemeClr val="accent2">
                    <a:lumMod val="40000"/>
                    <a:lumOff val="60000"/>
                  </a:schemeClr>
                </a:solidFill>
                <a:effectLst>
                  <a:glow rad="101600">
                    <a:schemeClr val="tx1">
                      <a:lumMod val="85000"/>
                      <a:lumOff val="15000"/>
                    </a:schemeClr>
                  </a:glow>
                </a:effectLst>
                <a:latin typeface="Comic Sans MS" pitchFamily="66" charset="0"/>
              </a:rPr>
              <a:t>The 1</a:t>
            </a:r>
            <a:r>
              <a:rPr lang="en-US" sz="2000" b="1" baseline="30000" dirty="0">
                <a:solidFill>
                  <a:schemeClr val="accent2">
                    <a:lumMod val="40000"/>
                    <a:lumOff val="60000"/>
                  </a:schemeClr>
                </a:solidFill>
                <a:effectLst>
                  <a:glow rad="101600">
                    <a:schemeClr val="tx1">
                      <a:lumMod val="85000"/>
                      <a:lumOff val="15000"/>
                    </a:schemeClr>
                  </a:glow>
                </a:effectLst>
                <a:latin typeface="Comic Sans MS" pitchFamily="66" charset="0"/>
              </a:rPr>
              <a:t>st</a:t>
            </a:r>
            <a:r>
              <a:rPr lang="en-US" sz="2000" b="1" dirty="0">
                <a:solidFill>
                  <a:schemeClr val="accent2">
                    <a:lumMod val="40000"/>
                    <a:lumOff val="60000"/>
                  </a:schemeClr>
                </a:solidFill>
                <a:effectLst>
                  <a:glow rad="101600">
                    <a:schemeClr val="tx1">
                      <a:lumMod val="85000"/>
                      <a:lumOff val="15000"/>
                    </a:schemeClr>
                  </a:glow>
                </a:effectLst>
                <a:latin typeface="Comic Sans MS" pitchFamily="66" charset="0"/>
              </a:rPr>
              <a:t> cycle of the week is the correct day for </a:t>
            </a:r>
            <a:r>
              <a:rPr lang="en-US" sz="2000" b="1" u="sng" dirty="0">
                <a:solidFill>
                  <a:schemeClr val="accent2">
                    <a:lumMod val="40000"/>
                    <a:lumOff val="60000"/>
                  </a:schemeClr>
                </a:solidFill>
                <a:effectLst>
                  <a:glow rad="101600">
                    <a:schemeClr val="tx1">
                      <a:lumMod val="85000"/>
                      <a:lumOff val="15000"/>
                    </a:schemeClr>
                  </a:glow>
                </a:effectLst>
                <a:latin typeface="Comic Sans MS" pitchFamily="66" charset="0"/>
              </a:rPr>
              <a:t>a</a:t>
            </a:r>
            <a:r>
              <a:rPr lang="en-US" sz="2000" b="1" dirty="0">
                <a:solidFill>
                  <a:schemeClr val="accent2">
                    <a:lumMod val="40000"/>
                    <a:lumOff val="60000"/>
                  </a:schemeClr>
                </a:solidFill>
                <a:effectLst>
                  <a:glow rad="101600">
                    <a:schemeClr val="tx1">
                      <a:lumMod val="85000"/>
                      <a:lumOff val="15000"/>
                    </a:schemeClr>
                  </a:glow>
                </a:effectLst>
                <a:latin typeface="Comic Sans MS" pitchFamily="66" charset="0"/>
              </a:rPr>
              <a:t> Wave Sheaf – it’s just that </a:t>
            </a:r>
            <a:r>
              <a:rPr lang="en-US" sz="2000" b="1" dirty="0">
                <a:ln>
                  <a:solidFill>
                    <a:sysClr val="windowText" lastClr="000000"/>
                  </a:solidFill>
                </a:ln>
                <a:solidFill>
                  <a:schemeClr val="accent2">
                    <a:lumMod val="40000"/>
                    <a:lumOff val="60000"/>
                  </a:schemeClr>
                </a:solidFill>
                <a:effectLst>
                  <a:glow rad="101600">
                    <a:srgbClr val="00FF00"/>
                  </a:glow>
                </a:effectLst>
                <a:latin typeface="Comic Sans MS" pitchFamily="66" charset="0"/>
              </a:rPr>
              <a:t>Enoch is a week late </a:t>
            </a:r>
            <a:r>
              <a:rPr lang="en-US" sz="2000" b="1" dirty="0">
                <a:solidFill>
                  <a:schemeClr val="accent2">
                    <a:lumMod val="40000"/>
                    <a:lumOff val="60000"/>
                  </a:schemeClr>
                </a:solidFill>
                <a:effectLst>
                  <a:glow rad="101600">
                    <a:schemeClr val="tx1">
                      <a:lumMod val="85000"/>
                      <a:lumOff val="15000"/>
                    </a:schemeClr>
                  </a:glow>
                </a:effectLst>
                <a:latin typeface="Comic Sans MS" pitchFamily="66" charset="0"/>
              </a:rPr>
              <a:t>for the anti-type event!</a:t>
            </a:r>
          </a:p>
        </p:txBody>
      </p:sp>
      <p:sp>
        <p:nvSpPr>
          <p:cNvPr id="20" name="TextBox 19"/>
          <p:cNvSpPr txBox="1"/>
          <p:nvPr/>
        </p:nvSpPr>
        <p:spPr>
          <a:xfrm>
            <a:off x="1828800" y="3682497"/>
            <a:ext cx="4993070" cy="2246769"/>
          </a:xfrm>
          <a:prstGeom prst="rect">
            <a:avLst/>
          </a:prstGeom>
          <a:gradFill flip="none" rotWithShape="1">
            <a:gsLst>
              <a:gs pos="0">
                <a:srgbClr val="DDEBCF"/>
              </a:gs>
              <a:gs pos="50000">
                <a:srgbClr val="9CB86E"/>
              </a:gs>
              <a:gs pos="100000">
                <a:srgbClr val="156B13"/>
              </a:gs>
            </a:gsLst>
            <a:lin ang="5400000" scaled="1"/>
            <a:tileRect/>
          </a:gradFill>
          <a:scene3d>
            <a:camera prst="orthographicFront"/>
            <a:lightRig rig="threePt" dir="t"/>
          </a:scene3d>
          <a:sp3d>
            <a:bevelT/>
          </a:sp3d>
        </p:spPr>
        <p:txBody>
          <a:bodyPr wrap="square" rtlCol="0">
            <a:spAutoFit/>
          </a:bodyPr>
          <a:lstStyle/>
          <a:p>
            <a:r>
              <a:rPr lang="en-US" sz="2000" b="1" dirty="0">
                <a:solidFill>
                  <a:srgbClr val="FFFF00"/>
                </a:solidFill>
                <a:effectLst>
                  <a:glow rad="101600">
                    <a:schemeClr val="tx1">
                      <a:lumMod val="85000"/>
                      <a:lumOff val="15000"/>
                    </a:schemeClr>
                  </a:glow>
                </a:effectLst>
                <a:latin typeface="Comic Sans MS" pitchFamily="66" charset="0"/>
              </a:rPr>
              <a:t>Other Serious Concerns with  </a:t>
            </a:r>
            <a:br>
              <a:rPr lang="en-US" sz="2000" b="1" dirty="0">
                <a:solidFill>
                  <a:srgbClr val="FFFF00"/>
                </a:solidFill>
                <a:effectLst>
                  <a:glow rad="101600">
                    <a:schemeClr val="tx1">
                      <a:lumMod val="85000"/>
                      <a:lumOff val="15000"/>
                    </a:schemeClr>
                  </a:glow>
                </a:effectLst>
                <a:latin typeface="Comic Sans MS" pitchFamily="66" charset="0"/>
              </a:rPr>
            </a:br>
            <a:r>
              <a:rPr lang="en-US" sz="2000" b="1" dirty="0">
                <a:solidFill>
                  <a:srgbClr val="FFFF00"/>
                </a:solidFill>
                <a:effectLst>
                  <a:glow rad="101600">
                    <a:schemeClr val="tx1">
                      <a:lumMod val="85000"/>
                      <a:lumOff val="15000"/>
                    </a:schemeClr>
                  </a:glow>
                </a:effectLst>
                <a:latin typeface="Comic Sans MS" pitchFamily="66" charset="0"/>
              </a:rPr>
              <a:t>Enoch’s calendar: </a:t>
            </a:r>
          </a:p>
          <a:p>
            <a:pPr marL="342900" indent="-342900">
              <a:buFont typeface="Arial" pitchFamily="34" charset="0"/>
              <a:buChar char="•"/>
            </a:pPr>
            <a:r>
              <a:rPr lang="en-US" sz="2000" b="1" dirty="0">
                <a:solidFill>
                  <a:srgbClr val="92D050"/>
                </a:solidFill>
                <a:effectLst>
                  <a:glow rad="101600">
                    <a:schemeClr val="tx1">
                      <a:lumMod val="85000"/>
                      <a:lumOff val="15000"/>
                    </a:schemeClr>
                  </a:glow>
                </a:effectLst>
              </a:rPr>
              <a:t>Abib 26 Wave Sheaf Ascension </a:t>
            </a:r>
            <a:br>
              <a:rPr lang="en-US" sz="2000" b="1" dirty="0">
                <a:solidFill>
                  <a:srgbClr val="92D050"/>
                </a:solidFill>
                <a:effectLst>
                  <a:glow rad="101600">
                    <a:schemeClr val="tx1">
                      <a:lumMod val="85000"/>
                      <a:lumOff val="15000"/>
                    </a:schemeClr>
                  </a:glow>
                </a:effectLst>
              </a:rPr>
            </a:br>
            <a:r>
              <a:rPr lang="en-US" sz="2000" b="1" dirty="0">
                <a:solidFill>
                  <a:srgbClr val="C00000"/>
                </a:solidFill>
                <a:effectLst>
                  <a:glow rad="101600">
                    <a:srgbClr val="FFFF00"/>
                  </a:glow>
                </a:effectLst>
              </a:rPr>
              <a:t>is on hold until another 8 days pass by.</a:t>
            </a:r>
          </a:p>
          <a:p>
            <a:pPr marL="342900" indent="-342900">
              <a:buFont typeface="Arial" pitchFamily="34" charset="0"/>
              <a:buChar char="•"/>
            </a:pPr>
            <a:r>
              <a:rPr lang="en-US" sz="2000" b="1" dirty="0">
                <a:solidFill>
                  <a:srgbClr val="C00000"/>
                </a:solidFill>
                <a:effectLst>
                  <a:glow rad="101600">
                    <a:srgbClr val="FFFF00"/>
                  </a:glow>
                </a:effectLst>
              </a:rPr>
              <a:t>Why Enoch?</a:t>
            </a:r>
            <a:r>
              <a:rPr lang="en-US" sz="2000" b="1" dirty="0">
                <a:solidFill>
                  <a:srgbClr val="0066FF"/>
                </a:solidFill>
                <a:effectLst>
                  <a:glow rad="101600">
                    <a:srgbClr val="FFFF00"/>
                  </a:glow>
                </a:effectLst>
              </a:rPr>
              <a:t>  “Yahusha</a:t>
            </a:r>
            <a:r>
              <a:rPr lang="en-US" sz="2000" b="1" dirty="0">
                <a:solidFill>
                  <a:srgbClr val="C00000"/>
                </a:solidFill>
                <a:effectLst>
                  <a:glow rad="101600">
                    <a:srgbClr val="FFFF00"/>
                  </a:glow>
                </a:effectLst>
              </a:rPr>
              <a:t> </a:t>
            </a:r>
            <a:r>
              <a:rPr lang="en-US" sz="2000" b="1" dirty="0">
                <a:solidFill>
                  <a:srgbClr val="0066FF"/>
                </a:solidFill>
                <a:effectLst>
                  <a:glow rad="101600">
                    <a:srgbClr val="FFFF00"/>
                  </a:glow>
                </a:effectLst>
              </a:rPr>
              <a:t>must refrain from human touch to not contaminate His pure offering before Abib 26.”  </a:t>
            </a:r>
            <a:r>
              <a:rPr lang="en-US" sz="2000" b="1" dirty="0">
                <a:solidFill>
                  <a:srgbClr val="C00000"/>
                </a:solidFill>
                <a:effectLst>
                  <a:glow rad="101600">
                    <a:srgbClr val="FFFF00"/>
                  </a:glow>
                </a:effectLst>
              </a:rPr>
              <a:t>Really?</a:t>
            </a:r>
          </a:p>
        </p:txBody>
      </p:sp>
      <p:pic>
        <p:nvPicPr>
          <p:cNvPr id="24" name="Picture 5" descr="C:\Users\Rae\Desktop\Art on Desktop\white man clip art\3d white people\png\3d quiz wrong 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769609" y="3147956"/>
            <a:ext cx="1621791" cy="1621791"/>
          </a:xfrm>
          <a:prstGeom prst="rect">
            <a:avLst/>
          </a:prstGeom>
          <a:noFill/>
          <a:effectLst>
            <a:glow rad="88900">
              <a:srgbClr val="FFFF00"/>
            </a:glow>
          </a:effectLst>
          <a:extLst>
            <a:ext uri="{909E8E84-426E-40DD-AFC4-6F175D3DCCD1}">
              <a14:hiddenFill xmlns:a14="http://schemas.microsoft.com/office/drawing/2010/main">
                <a:solidFill>
                  <a:srgbClr val="FFFFFF"/>
                </a:solidFill>
              </a14:hiddenFill>
            </a:ext>
          </a:extLst>
        </p:spPr>
      </p:pic>
      <p:sp>
        <p:nvSpPr>
          <p:cNvPr id="25" name="Title 1"/>
          <p:cNvSpPr txBox="1">
            <a:spLocks/>
          </p:cNvSpPr>
          <p:nvPr/>
        </p:nvSpPr>
        <p:spPr>
          <a:xfrm>
            <a:off x="-4825" y="11575"/>
            <a:ext cx="9148825" cy="1371600"/>
          </a:xfrm>
          <a:prstGeom prst="rect">
            <a:avLst/>
          </a:prstGeom>
          <a:gradFill flip="none" rotWithShape="1">
            <a:gsLst>
              <a:gs pos="0">
                <a:srgbClr val="DDEBCF"/>
              </a:gs>
              <a:gs pos="50000">
                <a:srgbClr val="9CB86E"/>
              </a:gs>
              <a:gs pos="100000">
                <a:srgbClr val="156B13"/>
              </a:gs>
            </a:gsLst>
            <a:lin ang="16200000" scaled="1"/>
            <a:tileRect/>
          </a:gradFill>
          <a:scene3d>
            <a:camera prst="orthographicFront"/>
            <a:lightRig rig="soft" dir="tl">
              <a:rot lat="0" lon="0" rev="0"/>
            </a:lightRig>
          </a:scene3d>
          <a:sp3d>
            <a:bevelT/>
          </a:sp3d>
        </p:spPr>
        <p:txBody>
          <a:bodyPr>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spc="50" dirty="0">
                <a:ln w="11430"/>
                <a:solidFill>
                  <a:srgbClr val="00FF00"/>
                </a:solidFill>
                <a:effectLst>
                  <a:outerShdw blurRad="76200" dist="50800" dir="5400000" algn="tl" rotWithShape="0">
                    <a:srgbClr val="000000">
                      <a:alpha val="65000"/>
                    </a:srgbClr>
                  </a:outerShdw>
                </a:effectLst>
              </a:rPr>
              <a:t>Charting Enoch’s Evidence for:</a:t>
            </a:r>
            <a:br>
              <a:rPr lang="en-US" sz="4000" spc="50" dirty="0">
                <a:ln w="11430"/>
                <a:solidFill>
                  <a:srgbClr val="00FF00"/>
                </a:solidFill>
                <a:effectLst>
                  <a:outerShdw blurRad="76200" dist="50800" dir="5400000" algn="tl" rotWithShape="0">
                    <a:srgbClr val="000000">
                      <a:alpha val="65000"/>
                    </a:srgbClr>
                  </a:outerShdw>
                </a:effectLst>
              </a:rPr>
            </a:br>
            <a:r>
              <a:rPr lang="en-US" sz="3200" spc="50" dirty="0">
                <a:ln w="11430"/>
                <a:solidFill>
                  <a:srgbClr val="FF0000"/>
                </a:solidFill>
                <a:effectLst>
                  <a:outerShdw blurRad="76200" dist="50800" dir="5400000" algn="tl" rotWithShape="0">
                    <a:srgbClr val="000000">
                      <a:alpha val="65000"/>
                    </a:srgbClr>
                  </a:outerShdw>
                </a:effectLst>
              </a:rPr>
              <a:t> T</a:t>
            </a:r>
            <a:r>
              <a:rPr lang="en-US" sz="2400" spc="50" dirty="0">
                <a:ln w="11430"/>
                <a:solidFill>
                  <a:srgbClr val="FF0000"/>
                </a:solidFill>
                <a:effectLst>
                  <a:outerShdw blurRad="76200" dist="50800" dir="5400000" algn="tl" rotWithShape="0">
                    <a:srgbClr val="000000">
                      <a:alpha val="65000"/>
                    </a:srgbClr>
                  </a:outerShdw>
                </a:effectLst>
              </a:rPr>
              <a:t>UE</a:t>
            </a:r>
            <a:r>
              <a:rPr lang="en-US" sz="3200" spc="50" dirty="0">
                <a:ln w="11430"/>
                <a:solidFill>
                  <a:srgbClr val="FF0000"/>
                </a:solidFill>
                <a:effectLst>
                  <a:outerShdw blurRad="76200" dist="50800" dir="5400000" algn="tl" rotWithShape="0">
                    <a:srgbClr val="000000">
                      <a:alpha val="65000"/>
                    </a:srgbClr>
                  </a:outerShdw>
                </a:effectLst>
              </a:rPr>
              <a:t> </a:t>
            </a:r>
            <a:r>
              <a:rPr lang="en-US" sz="4000" spc="50" dirty="0">
                <a:ln w="11430"/>
                <a:solidFill>
                  <a:srgbClr val="FF0000"/>
                </a:solidFill>
                <a:effectLst>
                  <a:outerShdw blurRad="76200" dist="50800" dir="5400000" algn="tl" rotWithShape="0">
                    <a:srgbClr val="000000">
                      <a:alpha val="65000"/>
                    </a:srgbClr>
                  </a:outerShdw>
                </a:effectLst>
              </a:rPr>
              <a:t>Passover</a:t>
            </a:r>
            <a:r>
              <a:rPr lang="en-US" sz="4400" spc="50" dirty="0">
                <a:ln w="11430"/>
                <a:solidFill>
                  <a:srgbClr val="FF0000"/>
                </a:solidFill>
                <a:effectLst>
                  <a:outerShdw blurRad="76200" dist="50800" dir="5400000" algn="tl" rotWithShape="0">
                    <a:srgbClr val="000000">
                      <a:alpha val="65000"/>
                    </a:srgbClr>
                  </a:outerShdw>
                </a:effectLst>
              </a:rPr>
              <a:t> </a:t>
            </a:r>
            <a:r>
              <a:rPr lang="en-US" sz="4000" spc="50" dirty="0">
                <a:ln w="11430"/>
                <a:solidFill>
                  <a:srgbClr val="8C4C64"/>
                </a:solidFill>
                <a:effectLst>
                  <a:outerShdw blurRad="76200" dist="50800" dir="5400000" algn="tl" rotWithShape="0">
                    <a:srgbClr val="000000">
                      <a:alpha val="65000"/>
                    </a:srgbClr>
                  </a:outerShdw>
                </a:effectLst>
              </a:rPr>
              <a:t>&amp;</a:t>
            </a:r>
            <a:r>
              <a:rPr lang="en-US" sz="4400" spc="50" dirty="0">
                <a:ln w="11430"/>
                <a:solidFill>
                  <a:srgbClr val="8C4C64"/>
                </a:solidFill>
                <a:effectLst>
                  <a:outerShdw blurRad="76200" dist="50800" dir="5400000" algn="tl" rotWithShape="0">
                    <a:srgbClr val="000000">
                      <a:alpha val="65000"/>
                    </a:srgbClr>
                  </a:outerShdw>
                </a:effectLst>
              </a:rPr>
              <a:t> </a:t>
            </a:r>
            <a:r>
              <a:rPr lang="en-US" sz="3200" spc="50" dirty="0">
                <a:ln w="11430"/>
                <a:solidFill>
                  <a:srgbClr val="00B050"/>
                </a:solidFill>
                <a:effectLst>
                  <a:outerShdw blurRad="76200" dist="50800" dir="5400000" algn="tl" rotWithShape="0">
                    <a:srgbClr val="000000">
                      <a:alpha val="65000"/>
                    </a:srgbClr>
                  </a:outerShdw>
                </a:effectLst>
              </a:rPr>
              <a:t>A</a:t>
            </a:r>
            <a:r>
              <a:rPr lang="en-US" sz="2400" spc="50" dirty="0">
                <a:ln w="11430"/>
                <a:solidFill>
                  <a:srgbClr val="00B050"/>
                </a:solidFill>
                <a:effectLst>
                  <a:outerShdw blurRad="76200" dist="50800" dir="5400000" algn="tl" rotWithShape="0">
                    <a:srgbClr val="000000">
                      <a:alpha val="65000"/>
                    </a:srgbClr>
                  </a:outerShdw>
                </a:effectLst>
              </a:rPr>
              <a:t>BIB 26 </a:t>
            </a:r>
            <a:r>
              <a:rPr lang="en-US" sz="4000" spc="50" dirty="0">
                <a:ln w="11430"/>
                <a:solidFill>
                  <a:srgbClr val="00B050"/>
                </a:solidFill>
                <a:effectLst>
                  <a:outerShdw blurRad="76200" dist="50800" dir="5400000" algn="tl" rotWithShape="0">
                    <a:srgbClr val="000000">
                      <a:alpha val="65000"/>
                    </a:srgbClr>
                  </a:outerShdw>
                </a:effectLst>
              </a:rPr>
              <a:t>Wave Sheaf</a:t>
            </a:r>
            <a:endParaRPr lang="en-US" sz="1200" spc="50" dirty="0">
              <a:ln w="11430"/>
              <a:solidFill>
                <a:srgbClr val="FF0000"/>
              </a:solidFill>
              <a:effectLst>
                <a:outerShdw blurRad="76200" dist="50800" dir="5400000" algn="tl" rotWithShape="0">
                  <a:srgbClr val="000000">
                    <a:alpha val="65000"/>
                  </a:srgbClr>
                </a:outerShdw>
              </a:effectLst>
            </a:endParaRPr>
          </a:p>
        </p:txBody>
      </p:sp>
      <p:sp>
        <p:nvSpPr>
          <p:cNvPr id="23" name="Rounded Rectangle 22"/>
          <p:cNvSpPr/>
          <p:nvPr/>
        </p:nvSpPr>
        <p:spPr>
          <a:xfrm>
            <a:off x="2944189" y="1362296"/>
            <a:ext cx="1143000" cy="457200"/>
          </a:xfrm>
          <a:prstGeom prst="roundRect">
            <a:avLst>
              <a:gd name="adj" fmla="val 36000"/>
            </a:avLst>
          </a:prstGeom>
          <a:noFill/>
          <a:ln w="57150">
            <a:gradFill flip="none" rotWithShape="1">
              <a:gsLst>
                <a:gs pos="0">
                  <a:srgbClr val="000000"/>
                </a:gs>
                <a:gs pos="20000">
                  <a:srgbClr val="000040"/>
                </a:gs>
                <a:gs pos="50000">
                  <a:srgbClr val="400040"/>
                </a:gs>
                <a:gs pos="75000">
                  <a:srgbClr val="8F0040"/>
                </a:gs>
                <a:gs pos="89999">
                  <a:srgbClr val="F27300"/>
                </a:gs>
                <a:gs pos="100000">
                  <a:srgbClr val="FFBF00"/>
                </a:gs>
              </a:gsLst>
              <a:lin ang="12600000" scaled="0"/>
              <a:tileRect/>
            </a:gradFill>
          </a:ln>
          <a:effectLst>
            <a:glow rad="762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21" name="Straight Arrow Connector 20"/>
          <p:cNvCxnSpPr/>
          <p:nvPr/>
        </p:nvCxnSpPr>
        <p:spPr>
          <a:xfrm>
            <a:off x="7620762" y="1364850"/>
            <a:ext cx="38100" cy="2740223"/>
          </a:xfrm>
          <a:prstGeom prst="straightConnector1">
            <a:avLst/>
          </a:prstGeom>
          <a:ln w="76200">
            <a:gradFill flip="none" rotWithShape="1">
              <a:gsLst>
                <a:gs pos="0">
                  <a:srgbClr val="A603AB"/>
                </a:gs>
                <a:gs pos="21001">
                  <a:srgbClr val="0819FB"/>
                </a:gs>
                <a:gs pos="51000">
                  <a:srgbClr val="1A8D48"/>
                </a:gs>
                <a:gs pos="68000">
                  <a:srgbClr val="EE3F17"/>
                </a:gs>
                <a:gs pos="88000">
                  <a:srgbClr val="E81766"/>
                </a:gs>
                <a:gs pos="100000">
                  <a:srgbClr val="A603AB"/>
                </a:gs>
              </a:gsLst>
              <a:lin ang="9600000" scaled="0"/>
              <a:tileRect/>
            </a:gradFill>
            <a:headEnd type="diamond" w="med" len="med"/>
            <a:tailEnd type="diamond" w="med" len="med"/>
          </a:ln>
          <a:effectLst>
            <a:glow rad="127000">
              <a:srgbClr val="FFFF00"/>
            </a:glow>
          </a:effectLst>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543800" y="2219321"/>
            <a:ext cx="192024" cy="938719"/>
          </a:xfrm>
          <a:prstGeom prst="rect">
            <a:avLst/>
          </a:prstGeom>
          <a:solidFill>
            <a:schemeClr val="bg2">
              <a:lumMod val="90000"/>
            </a:schemeClr>
          </a:solidFill>
          <a:scene3d>
            <a:camera prst="orthographicFront"/>
            <a:lightRig rig="threePt" dir="t"/>
          </a:scene3d>
          <a:sp3d>
            <a:bevelT/>
          </a:sp3d>
        </p:spPr>
        <p:txBody>
          <a:bodyPr wrap="square" rtlCol="0">
            <a:spAutoFit/>
          </a:bodyPr>
          <a:lstStyle/>
          <a:p>
            <a:pPr algn="ctr"/>
            <a:r>
              <a:rPr lang="en-US" sz="1100" b="1" dirty="0"/>
              <a:t>RISEN</a:t>
            </a:r>
          </a:p>
        </p:txBody>
      </p:sp>
      <p:sp>
        <p:nvSpPr>
          <p:cNvPr id="29" name="Right Arrow 28"/>
          <p:cNvSpPr/>
          <p:nvPr/>
        </p:nvSpPr>
        <p:spPr>
          <a:xfrm>
            <a:off x="609600" y="3112096"/>
            <a:ext cx="8186036" cy="304800"/>
          </a:xfrm>
          <a:prstGeom prst="rightArrow">
            <a:avLst/>
          </a:prstGeom>
          <a:gradFill flip="none" rotWithShape="1">
            <a:gsLst>
              <a:gs pos="0">
                <a:srgbClr val="FFF200"/>
              </a:gs>
              <a:gs pos="45000">
                <a:srgbClr val="FF7A00"/>
              </a:gs>
              <a:gs pos="70000">
                <a:srgbClr val="FF0300"/>
              </a:gs>
              <a:gs pos="100000">
                <a:srgbClr val="4D0808"/>
              </a:gs>
            </a:gsLst>
            <a:lin ang="13500000" scaled="1"/>
            <a:tileRect/>
          </a:gradFill>
          <a:ln>
            <a:solidFill>
              <a:srgbClr val="7030A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effectLst>
                  <a:glow rad="101600">
                    <a:schemeClr val="tx1">
                      <a:lumMod val="85000"/>
                      <a:lumOff val="15000"/>
                    </a:schemeClr>
                  </a:glow>
                </a:effectLst>
              </a:rPr>
              <a:t>AND WAIT, AND WAIT FOR THIS WHOLE WEEK TO PASS TO ARRIVE AT ASCENSION DAY.</a:t>
            </a:r>
          </a:p>
        </p:txBody>
      </p:sp>
      <p:pic>
        <p:nvPicPr>
          <p:cNvPr id="2051" name="Picture 3" descr="C:\Users\Rae\Desktop\SKELETON BONE STRUCTURE.png"/>
          <p:cNvPicPr>
            <a:picLocks noChangeAspect="1" noChangeArrowheads="1"/>
          </p:cNvPicPr>
          <p:nvPr/>
        </p:nvPicPr>
        <p:blipFill>
          <a:blip r:embed="rId7" cstate="email">
            <a:extLst>
              <a:ext uri="{BEBA8EAE-BF5A-486C-A8C5-ECC9F3942E4B}">
                <a14:imgProps xmlns:a14="http://schemas.microsoft.com/office/drawing/2010/main">
                  <a14:imgLayer r:embed="rId8">
                    <a14:imgEffect>
                      <a14:backgroundRemoval t="588" b="94830" l="3686" r="83784"/>
                    </a14:imgEffect>
                  </a14:imgLayer>
                </a14:imgProps>
              </a:ext>
              <a:ext uri="{28A0092B-C50C-407E-A947-70E740481C1C}">
                <a14:useLocalDpi xmlns:a14="http://schemas.microsoft.com/office/drawing/2010/main"/>
              </a:ext>
            </a:extLst>
          </a:blip>
          <a:srcRect/>
          <a:stretch>
            <a:fillRect/>
          </a:stretch>
        </p:blipFill>
        <p:spPr bwMode="auto">
          <a:xfrm>
            <a:off x="7898267" y="3683419"/>
            <a:ext cx="1340644" cy="250148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21870" y="4560726"/>
            <a:ext cx="1636330" cy="1477328"/>
          </a:xfrm>
          <a:prstGeom prst="rect">
            <a:avLst/>
          </a:prstGeom>
          <a:noFill/>
        </p:spPr>
        <p:txBody>
          <a:bodyPr wrap="square" rtlCol="0">
            <a:spAutoFit/>
          </a:bodyPr>
          <a:lstStyle/>
          <a:p>
            <a:pPr algn="ctr"/>
            <a:r>
              <a:rPr lang="en-US" b="1" dirty="0">
                <a:effectLst>
                  <a:glow rad="127000">
                    <a:schemeClr val="accent2">
                      <a:lumMod val="60000"/>
                      <a:lumOff val="40000"/>
                    </a:schemeClr>
                  </a:glow>
                </a:effectLst>
              </a:rPr>
              <a:t>Enoch removes the Skeleton Structure of our Salvation!</a:t>
            </a:r>
          </a:p>
        </p:txBody>
      </p:sp>
    </p:spTree>
    <p:extLst>
      <p:ext uri="{BB962C8B-B14F-4D97-AF65-F5344CB8AC3E}">
        <p14:creationId xmlns:p14="http://schemas.microsoft.com/office/powerpoint/2010/main" val="2555041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2000"/>
                                        <p:tgtEl>
                                          <p:spTgt spid="32"/>
                                        </p:tgtEl>
                                      </p:cBhvr>
                                    </p:animEffect>
                                  </p:childTnLst>
                                </p:cTn>
                              </p:par>
                            </p:childTnLst>
                          </p:cTn>
                        </p:par>
                        <p:par>
                          <p:cTn id="8" fill="hold">
                            <p:stCondLst>
                              <p:cond delay="2000"/>
                            </p:stCondLst>
                            <p:childTnLst>
                              <p:par>
                                <p:cTn id="9" presetID="22" presetClass="entr" presetSubtype="8" fill="hold" grpId="0" nodeType="afterEffect">
                                  <p:stCondLst>
                                    <p:cond delay="50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3000"/>
                                        <p:tgtEl>
                                          <p:spTgt spid="29"/>
                                        </p:tgtEl>
                                      </p:cBhvr>
                                    </p:animEffect>
                                  </p:childTnLst>
                                </p:cTn>
                              </p:par>
                              <p:par>
                                <p:cTn id="12" presetID="22" presetClass="entr" presetSubtype="8" fill="hold" nodeType="withEffect">
                                  <p:stCondLst>
                                    <p:cond delay="0"/>
                                  </p:stCondLst>
                                  <p:childTnLst>
                                    <p:set>
                                      <p:cBhvr>
                                        <p:cTn id="13" dur="1" fill="hold">
                                          <p:stCondLst>
                                            <p:cond delay="0"/>
                                          </p:stCondLst>
                                        </p:cTn>
                                        <p:tgtEl>
                                          <p:spTgt spid="20">
                                            <p:txEl>
                                              <p:pRg st="1" end="1"/>
                                            </p:txEl>
                                          </p:spTgt>
                                        </p:tgtEl>
                                        <p:attrNameLst>
                                          <p:attrName>style.visibility</p:attrName>
                                        </p:attrNameLst>
                                      </p:cBhvr>
                                      <p:to>
                                        <p:strVal val="visible"/>
                                      </p:to>
                                    </p:set>
                                    <p:animEffect transition="in" filter="wipe(left)">
                                      <p:cBhvr>
                                        <p:cTn id="14" dur="1750"/>
                                        <p:tgtEl>
                                          <p:spTgt spid="20">
                                            <p:txEl>
                                              <p:pRg st="1" end="1"/>
                                            </p:txEl>
                                          </p:spTgt>
                                        </p:tgtEl>
                                      </p:cBhvr>
                                    </p:animEffect>
                                  </p:childTnLst>
                                </p:cTn>
                              </p:par>
                            </p:childTnLst>
                          </p:cTn>
                        </p:par>
                        <p:par>
                          <p:cTn id="15" fill="hold">
                            <p:stCondLst>
                              <p:cond delay="5500"/>
                            </p:stCondLst>
                            <p:childTnLst>
                              <p:par>
                                <p:cTn id="16" presetID="22" presetClass="entr" presetSubtype="8" fill="hold" grpId="0"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20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0">
                                            <p:txEl>
                                              <p:pRg st="2" end="2"/>
                                            </p:txEl>
                                          </p:spTgt>
                                        </p:tgtEl>
                                        <p:attrNameLst>
                                          <p:attrName>style.visibility</p:attrName>
                                        </p:attrNameLst>
                                      </p:cBhvr>
                                      <p:to>
                                        <p:strVal val="visible"/>
                                      </p:to>
                                    </p:set>
                                    <p:animEffect transition="in" filter="wipe(left)">
                                      <p:cBhvr>
                                        <p:cTn id="23" dur="1750"/>
                                        <p:tgtEl>
                                          <p:spTgt spid="20">
                                            <p:txEl>
                                              <p:pRg st="2" end="2"/>
                                            </p:txEl>
                                          </p:spTgt>
                                        </p:tgtEl>
                                      </p:cBhvr>
                                    </p:animEffect>
                                  </p:childTnLst>
                                </p:cTn>
                              </p:par>
                              <p:par>
                                <p:cTn id="24" presetID="22" presetClass="entr" presetSubtype="1" fill="hold" nodeType="with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wipe(up)">
                                      <p:cBhvr>
                                        <p:cTn id="26" dur="2000"/>
                                        <p:tgtEl>
                                          <p:spTgt spid="41"/>
                                        </p:tgtEl>
                                      </p:cBhvr>
                                    </p:animEffect>
                                  </p:childTnLst>
                                </p:cTn>
                              </p:par>
                            </p:childTnLst>
                          </p:cTn>
                        </p:par>
                        <p:par>
                          <p:cTn id="27" fill="hold">
                            <p:stCondLst>
                              <p:cond delay="2000"/>
                            </p:stCondLst>
                            <p:childTnLst>
                              <p:par>
                                <p:cTn id="28" presetID="53" presetClass="entr" presetSubtype="16" fill="hold" nodeType="afterEffect">
                                  <p:stCondLst>
                                    <p:cond delay="1000"/>
                                  </p:stCondLst>
                                  <p:childTnLst>
                                    <p:set>
                                      <p:cBhvr>
                                        <p:cTn id="29" dur="1" fill="hold">
                                          <p:stCondLst>
                                            <p:cond delay="0"/>
                                          </p:stCondLst>
                                        </p:cTn>
                                        <p:tgtEl>
                                          <p:spTgt spid="43"/>
                                        </p:tgtEl>
                                        <p:attrNameLst>
                                          <p:attrName>style.visibility</p:attrName>
                                        </p:attrNameLst>
                                      </p:cBhvr>
                                      <p:to>
                                        <p:strVal val="visible"/>
                                      </p:to>
                                    </p:set>
                                    <p:anim calcmode="lin" valueType="num">
                                      <p:cBhvr>
                                        <p:cTn id="30" dur="2000" fill="hold"/>
                                        <p:tgtEl>
                                          <p:spTgt spid="43"/>
                                        </p:tgtEl>
                                        <p:attrNameLst>
                                          <p:attrName>ppt_w</p:attrName>
                                        </p:attrNameLst>
                                      </p:cBhvr>
                                      <p:tavLst>
                                        <p:tav tm="0">
                                          <p:val>
                                            <p:fltVal val="0"/>
                                          </p:val>
                                        </p:tav>
                                        <p:tav tm="100000">
                                          <p:val>
                                            <p:strVal val="#ppt_w"/>
                                          </p:val>
                                        </p:tav>
                                      </p:tavLst>
                                    </p:anim>
                                    <p:anim calcmode="lin" valueType="num">
                                      <p:cBhvr>
                                        <p:cTn id="31" dur="2000" fill="hold"/>
                                        <p:tgtEl>
                                          <p:spTgt spid="43"/>
                                        </p:tgtEl>
                                        <p:attrNameLst>
                                          <p:attrName>ppt_h</p:attrName>
                                        </p:attrNameLst>
                                      </p:cBhvr>
                                      <p:tavLst>
                                        <p:tav tm="0">
                                          <p:val>
                                            <p:fltVal val="0"/>
                                          </p:val>
                                        </p:tav>
                                        <p:tav tm="100000">
                                          <p:val>
                                            <p:strVal val="#ppt_h"/>
                                          </p:val>
                                        </p:tav>
                                      </p:tavLst>
                                    </p:anim>
                                    <p:animEffect transition="in" filter="fade">
                                      <p:cBhvr>
                                        <p:cTn id="32" dur="2000"/>
                                        <p:tgtEl>
                                          <p:spTgt spid="4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9">
                                            <p:txEl>
                                              <p:pRg st="0" end="0"/>
                                            </p:txEl>
                                          </p:spTgt>
                                        </p:tgtEl>
                                        <p:attrNameLst>
                                          <p:attrName>style.visibility</p:attrName>
                                        </p:attrNameLst>
                                      </p:cBhvr>
                                      <p:to>
                                        <p:strVal val="visible"/>
                                      </p:to>
                                    </p:set>
                                    <p:animEffect transition="in" filter="barn(inVertical)">
                                      <p:cBhvr>
                                        <p:cTn id="37" dur="1500"/>
                                        <p:tgtEl>
                                          <p:spTgt spid="3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up)">
                                      <p:cBhvr>
                                        <p:cTn id="42" dur="2000"/>
                                        <p:tgtEl>
                                          <p:spTgt spid="5"/>
                                        </p:tgtEl>
                                      </p:cBhvr>
                                    </p:animEffect>
                                  </p:childTnLst>
                                </p:cTn>
                              </p:par>
                              <p:par>
                                <p:cTn id="43" presetID="22" presetClass="entr" presetSubtype="1" fill="hold" nodeType="withEffect">
                                  <p:stCondLst>
                                    <p:cond delay="0"/>
                                  </p:stCondLst>
                                  <p:childTnLst>
                                    <p:set>
                                      <p:cBhvr>
                                        <p:cTn id="44" dur="1" fill="hold">
                                          <p:stCondLst>
                                            <p:cond delay="0"/>
                                          </p:stCondLst>
                                        </p:cTn>
                                        <p:tgtEl>
                                          <p:spTgt spid="2051"/>
                                        </p:tgtEl>
                                        <p:attrNameLst>
                                          <p:attrName>style.visibility</p:attrName>
                                        </p:attrNameLst>
                                      </p:cBhvr>
                                      <p:to>
                                        <p:strVal val="visible"/>
                                      </p:to>
                                    </p:set>
                                    <p:animEffect transition="in" filter="wipe(up)">
                                      <p:cBhvr>
                                        <p:cTn id="45" dur="2000"/>
                                        <p:tgtEl>
                                          <p:spTgt spid="2051"/>
                                        </p:tgtEl>
                                      </p:cBhvr>
                                    </p:animEffect>
                                  </p:childTnLst>
                                </p:cTn>
                              </p:par>
                            </p:childTnLst>
                          </p:cTn>
                        </p:par>
                        <p:par>
                          <p:cTn id="46" fill="hold">
                            <p:stCondLst>
                              <p:cond delay="2000"/>
                            </p:stCondLst>
                            <p:childTnLst>
                              <p:par>
                                <p:cTn id="47" presetID="53" presetClass="entr" presetSubtype="16" fill="hold"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1250" fill="hold"/>
                                        <p:tgtEl>
                                          <p:spTgt spid="24"/>
                                        </p:tgtEl>
                                        <p:attrNameLst>
                                          <p:attrName>ppt_w</p:attrName>
                                        </p:attrNameLst>
                                      </p:cBhvr>
                                      <p:tavLst>
                                        <p:tav tm="0">
                                          <p:val>
                                            <p:fltVal val="0"/>
                                          </p:val>
                                        </p:tav>
                                        <p:tav tm="100000">
                                          <p:val>
                                            <p:strVal val="#ppt_w"/>
                                          </p:val>
                                        </p:tav>
                                      </p:tavLst>
                                    </p:anim>
                                    <p:anim calcmode="lin" valueType="num">
                                      <p:cBhvr>
                                        <p:cTn id="50" dur="1250" fill="hold"/>
                                        <p:tgtEl>
                                          <p:spTgt spid="24"/>
                                        </p:tgtEl>
                                        <p:attrNameLst>
                                          <p:attrName>ppt_h</p:attrName>
                                        </p:attrNameLst>
                                      </p:cBhvr>
                                      <p:tavLst>
                                        <p:tav tm="0">
                                          <p:val>
                                            <p:fltVal val="0"/>
                                          </p:val>
                                        </p:tav>
                                        <p:tav tm="100000">
                                          <p:val>
                                            <p:strVal val="#ppt_h"/>
                                          </p:val>
                                        </p:tav>
                                      </p:tavLst>
                                    </p:anim>
                                    <p:animEffect transition="in" filter="fade">
                                      <p:cBhvr>
                                        <p:cTn id="51" dur="1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P spid="29" grpId="0" animBg="1"/>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t>43</a:t>
            </a:fld>
            <a:endParaRPr lang="en-US" dirty="0"/>
          </a:p>
        </p:txBody>
      </p:sp>
      <p:sp>
        <p:nvSpPr>
          <p:cNvPr id="5" name="Title 1"/>
          <p:cNvSpPr txBox="1">
            <a:spLocks/>
          </p:cNvSpPr>
          <p:nvPr/>
        </p:nvSpPr>
        <p:spPr>
          <a:xfrm>
            <a:off x="-76200" y="1066801"/>
            <a:ext cx="9296400" cy="7620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200" spc="50" dirty="0">
                <a:ln w="11430"/>
                <a:solidFill>
                  <a:srgbClr val="8C4C64"/>
                </a:solidFill>
                <a:effectLst>
                  <a:outerShdw blurRad="76200" dist="50800" dir="5400000" algn="tl" rotWithShape="0">
                    <a:srgbClr val="000000">
                      <a:alpha val="65000"/>
                    </a:srgbClr>
                  </a:outerShdw>
                </a:effectLst>
              </a:rPr>
              <a:t>The</a:t>
            </a:r>
            <a:r>
              <a:rPr lang="en-US" sz="4200" spc="50" dirty="0">
                <a:ln w="11430"/>
                <a:solidFill>
                  <a:srgbClr val="00B050"/>
                </a:solidFill>
                <a:effectLst>
                  <a:outerShdw blurRad="76200" dist="50800" dir="5400000" algn="tl" rotWithShape="0">
                    <a:srgbClr val="000000">
                      <a:alpha val="65000"/>
                    </a:srgbClr>
                  </a:outerShdw>
                </a:effectLst>
              </a:rPr>
              <a:t> Wave Sheaf </a:t>
            </a:r>
            <a:r>
              <a:rPr lang="en-US" sz="4200" spc="50" dirty="0">
                <a:ln w="11430"/>
                <a:solidFill>
                  <a:srgbClr val="8C4C64"/>
                </a:solidFill>
                <a:effectLst>
                  <a:outerShdw blurRad="76200" dist="50800" dir="5400000" algn="tl" rotWithShape="0">
                    <a:srgbClr val="000000">
                      <a:alpha val="65000"/>
                    </a:srgbClr>
                  </a:outerShdw>
                </a:effectLst>
              </a:rPr>
              <a:t>Yearly Prophecy</a:t>
            </a:r>
          </a:p>
        </p:txBody>
      </p:sp>
      <p:pic>
        <p:nvPicPr>
          <p:cNvPr id="24579" name="Picture 3" descr="C:\Users\Rae\Desktop\ff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74155" y="3835511"/>
            <a:ext cx="5562600" cy="393687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Rectangle 7"/>
          <p:cNvSpPr/>
          <p:nvPr/>
        </p:nvSpPr>
        <p:spPr>
          <a:xfrm>
            <a:off x="152401" y="1828801"/>
            <a:ext cx="8839198" cy="2209800"/>
          </a:xfrm>
          <a:prstGeom prst="rect">
            <a:avLst/>
          </a:prstGeom>
          <a:solidFill>
            <a:srgbClr val="EDE2F6"/>
          </a:solidFill>
          <a:ln w="38100" cap="flat" cmpd="sng" algn="ctr">
            <a:solidFill>
              <a:srgbClr val="7030A0"/>
            </a:solidFill>
            <a:prstDash val="solid"/>
          </a:ln>
          <a:effectLst/>
          <a:scene3d>
            <a:camera prst="orthographicFront"/>
            <a:lightRig rig="threePt" dir="t"/>
          </a:scene3d>
          <a:sp3d>
            <a:bevelT w="114300" prst="hardEdge"/>
          </a:sp3d>
        </p:spPr>
        <p:txBody>
          <a:bodyPr rot="0" spcFirstLastPara="0" vert="horz" wrap="square" lIns="91440" tIns="45720" rIns="91440" bIns="45720" numCol="1" spcCol="0" rtlCol="0" fromWordArt="0" anchor="t" anchorCtr="0" forceAA="0" compatLnSpc="1">
            <a:prstTxWarp prst="textNoShape">
              <a:avLst/>
            </a:prstTxWarp>
            <a:noAutofit/>
            <a:sp3d extrusionH="57150">
              <a:bevelT w="38100" h="38100"/>
            </a:sp3d>
          </a:bodyPr>
          <a:lstStyle/>
          <a:p>
            <a:pPr algn="ctr">
              <a:lnSpc>
                <a:spcPct val="150000"/>
              </a:lnSpc>
            </a:pPr>
            <a:r>
              <a:rPr lang="en-US" sz="1600" b="1" dirty="0">
                <a:solidFill>
                  <a:schemeClr val="accent5">
                    <a:lumMod val="75000"/>
                  </a:schemeClr>
                </a:solidFill>
                <a:effectLst>
                  <a:outerShdw blurRad="69850" dist="43180" dir="5400000" sx="0" sy="0">
                    <a:srgbClr val="000000">
                      <a:alpha val="65000"/>
                    </a:srgbClr>
                  </a:outerShdw>
                </a:effectLst>
                <a:latin typeface="Comic Sans MS" pitchFamily="66" charset="0"/>
              </a:rPr>
              <a:t>Every Wave Sheaf festival was </a:t>
            </a:r>
            <a:r>
              <a:rPr lang="en-US" sz="1600" b="1" dirty="0">
                <a:solidFill>
                  <a:srgbClr val="00B050"/>
                </a:solidFill>
                <a:effectLst>
                  <a:outerShdw blurRad="69850" dist="43180" dir="5400000" sx="0" sy="0">
                    <a:srgbClr val="000000">
                      <a:alpha val="65000"/>
                    </a:srgbClr>
                  </a:outerShdw>
                </a:effectLst>
                <a:latin typeface="Comic Sans MS" pitchFamily="66" charset="0"/>
              </a:rPr>
              <a:t>prophetic</a:t>
            </a:r>
            <a:r>
              <a:rPr lang="en-US" sz="1600" b="1" dirty="0">
                <a:solidFill>
                  <a:schemeClr val="accent5">
                    <a:lumMod val="75000"/>
                  </a:schemeClr>
                </a:solidFill>
                <a:effectLst>
                  <a:outerShdw blurRad="69850" dist="43180" dir="5400000" sx="0" sy="0">
                    <a:srgbClr val="000000">
                      <a:alpha val="65000"/>
                    </a:srgbClr>
                  </a:outerShdw>
                </a:effectLst>
                <a:latin typeface="Comic Sans MS" pitchFamily="66" charset="0"/>
              </a:rPr>
              <a:t> of </a:t>
            </a:r>
            <a:r>
              <a:rPr lang="en-US" sz="1600" b="1" u="dotDotDash" dirty="0">
                <a:solidFill>
                  <a:srgbClr val="0070C0"/>
                </a:solidFill>
                <a:effectLst>
                  <a:outerShdw blurRad="69850" dist="43180" dir="5400000" sx="0" sy="0">
                    <a:srgbClr val="000000">
                      <a:alpha val="65000"/>
                    </a:srgbClr>
                  </a:outerShdw>
                </a:effectLst>
                <a:latin typeface="Comic Sans MS" pitchFamily="66" charset="0"/>
              </a:rPr>
              <a:t>the exact day of the week</a:t>
            </a:r>
            <a:r>
              <a:rPr lang="en-US" sz="1600" b="1" dirty="0">
                <a:solidFill>
                  <a:schemeClr val="accent5">
                    <a:lumMod val="75000"/>
                  </a:schemeClr>
                </a:solidFill>
                <a:effectLst>
                  <a:outerShdw blurRad="69850" dist="43180" dir="5400000" sx="0" sy="0">
                    <a:srgbClr val="000000">
                      <a:alpha val="65000"/>
                    </a:srgbClr>
                  </a:outerShdw>
                </a:effectLst>
                <a:latin typeface="Comic Sans MS" pitchFamily="66" charset="0"/>
              </a:rPr>
              <a:t> that </a:t>
            </a:r>
            <a:r>
              <a:rPr lang="en-US" sz="1600" b="1" dirty="0">
                <a:solidFill>
                  <a:srgbClr val="0000FF"/>
                </a:solidFill>
                <a:effectLst>
                  <a:outerShdw blurRad="69850" dist="43180" dir="5400000" sx="0" sy="0">
                    <a:srgbClr val="000000">
                      <a:alpha val="65000"/>
                    </a:srgbClr>
                  </a:outerShdw>
                </a:effectLst>
                <a:latin typeface="Comic Sans MS" pitchFamily="66" charset="0"/>
              </a:rPr>
              <a:t>Yahusha</a:t>
            </a:r>
            <a:r>
              <a:rPr lang="en-US" sz="1600" b="1" dirty="0">
                <a:solidFill>
                  <a:schemeClr val="accent5">
                    <a:lumMod val="75000"/>
                  </a:schemeClr>
                </a:solidFill>
                <a:effectLst>
                  <a:outerShdw blurRad="69850" dist="43180" dir="5400000" sx="0" sy="0">
                    <a:srgbClr val="000000">
                      <a:alpha val="65000"/>
                    </a:srgbClr>
                  </a:outerShdw>
                </a:effectLst>
                <a:latin typeface="Comic Sans MS" pitchFamily="66" charset="0"/>
              </a:rPr>
              <a:t> would represent the Wave Sheaf ANTITYPE that had been rehearsed for ages.</a:t>
            </a:r>
            <a:endParaRPr lang="en-US" sz="1600" b="1" dirty="0">
              <a:solidFill>
                <a:schemeClr val="accent5">
                  <a:lumMod val="75000"/>
                </a:schemeClr>
              </a:solidFill>
              <a:latin typeface="Comic Sans MS" pitchFamily="66" charset="0"/>
            </a:endParaRPr>
          </a:p>
          <a:p>
            <a:pPr algn="ctr">
              <a:lnSpc>
                <a:spcPct val="150000"/>
              </a:lnSpc>
            </a:pPr>
            <a:r>
              <a:rPr lang="en-US" sz="2000" b="1" dirty="0">
                <a:ln w="4496" cap="flat" cmpd="sng" algn="ctr">
                  <a:solidFill>
                    <a:srgbClr val="5C437A"/>
                  </a:solidFill>
                  <a:prstDash val="solid"/>
                  <a:round/>
                </a:ln>
                <a:gradFill>
                  <a:gsLst>
                    <a:gs pos="0">
                      <a:srgbClr val="381563"/>
                    </a:gs>
                    <a:gs pos="43000">
                      <a:srgbClr val="7B34D2"/>
                    </a:gs>
                    <a:gs pos="48000">
                      <a:srgbClr val="7230C3"/>
                    </a:gs>
                    <a:gs pos="100000">
                      <a:srgbClr val="381563"/>
                    </a:gs>
                  </a:gsLst>
                  <a:lin ang="5400000" scaled="0"/>
                </a:gradFill>
                <a:effectLst>
                  <a:reflection blurRad="12700" stA="28000" endPos="45000" dist="1003" dir="5400000" sy="-100000" algn="bl"/>
                </a:effectLst>
                <a:latin typeface="Arial Rounded MT Bold"/>
                <a:ea typeface="Calibri"/>
                <a:cs typeface="Times New Roman"/>
              </a:rPr>
              <a:t>The </a:t>
            </a:r>
            <a:r>
              <a:rPr lang="en-US" sz="2000" b="1" cap="all" dirty="0">
                <a:ln w="4496" cap="flat" cmpd="sng" algn="ctr">
                  <a:solidFill>
                    <a:srgbClr val="5C437A"/>
                  </a:solidFill>
                  <a:prstDash val="solid"/>
                  <a:round/>
                </a:ln>
                <a:solidFill>
                  <a:srgbClr val="00B050"/>
                </a:solidFill>
                <a:effectLst>
                  <a:reflection blurRad="12700" stA="28000" endPos="45000" dist="1003" dir="5400000" sy="-100000" algn="bl"/>
                </a:effectLst>
                <a:latin typeface="Arial Rounded MT Bold"/>
                <a:ea typeface="Calibri"/>
                <a:cs typeface="Times New Roman"/>
              </a:rPr>
              <a:t>Prophecy</a:t>
            </a:r>
            <a:r>
              <a:rPr lang="en-US" sz="2000" b="1" cap="all" dirty="0">
                <a:ln w="4496" cap="flat" cmpd="sng" algn="ctr">
                  <a:solidFill>
                    <a:srgbClr val="5C437A"/>
                  </a:solidFill>
                  <a:prstDash val="solid"/>
                  <a:round/>
                </a:ln>
                <a:solidFill>
                  <a:srgbClr val="FF0000"/>
                </a:solidFill>
                <a:effectLst>
                  <a:reflection blurRad="12700" stA="28000" endPos="45000" dist="1003" dir="5400000" sy="-100000" algn="bl"/>
                </a:effectLst>
                <a:latin typeface="Arial Rounded MT Bold"/>
                <a:ea typeface="Calibri"/>
                <a:cs typeface="Times New Roman"/>
              </a:rPr>
              <a:t> </a:t>
            </a:r>
            <a:r>
              <a:rPr lang="en-US" sz="2000" b="1" dirty="0">
                <a:ln w="4496" cap="flat" cmpd="sng" algn="ctr">
                  <a:solidFill>
                    <a:srgbClr val="5C437A"/>
                  </a:solidFill>
                  <a:prstDash val="solid"/>
                  <a:round/>
                </a:ln>
                <a:gradFill>
                  <a:gsLst>
                    <a:gs pos="0">
                      <a:srgbClr val="381563"/>
                    </a:gs>
                    <a:gs pos="43000">
                      <a:srgbClr val="7B34D2"/>
                    </a:gs>
                    <a:gs pos="48000">
                      <a:srgbClr val="7230C3"/>
                    </a:gs>
                    <a:gs pos="100000">
                      <a:srgbClr val="381563"/>
                    </a:gs>
                  </a:gsLst>
                  <a:lin ang="5400000" scaled="0"/>
                </a:gradFill>
                <a:effectLst>
                  <a:reflection blurRad="12700" stA="28000" endPos="45000" dist="1003" dir="5400000" sy="-100000" algn="bl"/>
                </a:effectLst>
                <a:latin typeface="Arial Rounded MT Bold"/>
                <a:ea typeface="Calibri"/>
                <a:cs typeface="Times New Roman"/>
              </a:rPr>
              <a:t>was </a:t>
            </a:r>
            <a:r>
              <a:rPr lang="en-US" sz="2000" b="1" cap="all" dirty="0">
                <a:ln w="4496" cap="flat" cmpd="sng" algn="ctr">
                  <a:solidFill>
                    <a:srgbClr val="5C437A"/>
                  </a:solidFill>
                  <a:prstDash val="solid"/>
                  <a:round/>
                </a:ln>
                <a:solidFill>
                  <a:srgbClr val="00B050"/>
                </a:solidFill>
                <a:effectLst>
                  <a:reflection blurRad="12700" stA="28000" endPos="45000" dist="1003" dir="5400000" sy="-100000" algn="bl"/>
                </a:effectLst>
                <a:latin typeface="Arial Rounded MT Bold"/>
                <a:ea typeface="Calibri"/>
                <a:cs typeface="Times New Roman"/>
              </a:rPr>
              <a:t>FULFILLED</a:t>
            </a:r>
            <a:r>
              <a:rPr lang="en-US" sz="2000" b="1" cap="all" dirty="0">
                <a:ln w="4496" cap="flat" cmpd="sng" algn="ctr">
                  <a:solidFill>
                    <a:srgbClr val="5C437A"/>
                  </a:solidFill>
                  <a:prstDash val="solid"/>
                  <a:round/>
                </a:ln>
                <a:solidFill>
                  <a:srgbClr val="FF0000"/>
                </a:solidFill>
                <a:effectLst>
                  <a:reflection blurRad="12700" stA="28000" endPos="45000" dist="1003" dir="5400000" sy="-100000" algn="bl"/>
                </a:effectLst>
                <a:latin typeface="Arial Rounded MT Bold"/>
                <a:ea typeface="Calibri"/>
                <a:cs typeface="Times New Roman"/>
              </a:rPr>
              <a:t> </a:t>
            </a:r>
            <a:r>
              <a:rPr lang="en-US" sz="2000" b="1" dirty="0">
                <a:ln w="4496" cap="flat" cmpd="sng" algn="ctr">
                  <a:solidFill>
                    <a:srgbClr val="5C437A"/>
                  </a:solidFill>
                  <a:prstDash val="solid"/>
                  <a:round/>
                </a:ln>
                <a:gradFill>
                  <a:gsLst>
                    <a:gs pos="0">
                      <a:srgbClr val="381563"/>
                    </a:gs>
                    <a:gs pos="43000">
                      <a:srgbClr val="7B34D2"/>
                    </a:gs>
                    <a:gs pos="48000">
                      <a:srgbClr val="7230C3"/>
                    </a:gs>
                    <a:gs pos="100000">
                      <a:srgbClr val="381563"/>
                    </a:gs>
                  </a:gsLst>
                  <a:lin ang="5400000" scaled="0"/>
                </a:gradFill>
                <a:effectLst>
                  <a:reflection blurRad="12700" stA="28000" endPos="45000" dist="1003" dir="5400000" sy="-100000" algn="bl"/>
                </a:effectLst>
                <a:latin typeface="Arial Rounded MT Bold"/>
                <a:ea typeface="Calibri"/>
                <a:cs typeface="Times New Roman"/>
              </a:rPr>
              <a:t>when </a:t>
            </a:r>
            <a:r>
              <a:rPr lang="en-US" sz="2000" b="1" dirty="0">
                <a:ln w="4496" cap="flat" cmpd="sng" algn="ctr">
                  <a:solidFill>
                    <a:srgbClr val="0000FF"/>
                  </a:solidFill>
                  <a:prstDash val="solid"/>
                  <a:round/>
                </a:ln>
                <a:solidFill>
                  <a:srgbClr val="0000FF"/>
                </a:solidFill>
                <a:effectLst>
                  <a:reflection blurRad="12700" stA="28000" endPos="45000" dist="1003" dir="5400000" sy="-100000" algn="bl"/>
                </a:effectLst>
                <a:latin typeface="Arial Rounded MT Bold"/>
                <a:ea typeface="Calibri"/>
                <a:cs typeface="Times New Roman"/>
              </a:rPr>
              <a:t>Yahusha,</a:t>
            </a:r>
            <a:r>
              <a:rPr lang="en-US" sz="2000" b="1" dirty="0">
                <a:ln w="4496" cap="flat" cmpd="sng" algn="ctr">
                  <a:solidFill>
                    <a:srgbClr val="5C437A"/>
                  </a:solidFill>
                  <a:prstDash val="solid"/>
                  <a:round/>
                </a:ln>
                <a:gradFill>
                  <a:gsLst>
                    <a:gs pos="0">
                      <a:srgbClr val="381563"/>
                    </a:gs>
                    <a:gs pos="43000">
                      <a:srgbClr val="7B34D2"/>
                    </a:gs>
                    <a:gs pos="48000">
                      <a:srgbClr val="7230C3"/>
                    </a:gs>
                    <a:gs pos="100000">
                      <a:srgbClr val="381563"/>
                    </a:gs>
                  </a:gsLst>
                  <a:lin ang="5400000" scaled="0"/>
                </a:gradFill>
                <a:effectLst>
                  <a:reflection blurRad="12700" stA="28000" endPos="45000" dist="1003" dir="5400000" sy="-100000" algn="bl"/>
                </a:effectLst>
                <a:latin typeface="Arial Rounded MT Bold"/>
                <a:ea typeface="Calibri"/>
                <a:cs typeface="Times New Roman"/>
              </a:rPr>
              <a:t> as </a:t>
            </a:r>
            <a:r>
              <a:rPr lang="en-US" sz="2000" b="1" dirty="0">
                <a:ln w="4496" cap="flat" cmpd="sng" algn="ctr">
                  <a:solidFill>
                    <a:srgbClr val="00B050"/>
                  </a:solidFill>
                  <a:prstDash val="solid"/>
                  <a:round/>
                </a:ln>
                <a:gradFill>
                  <a:gsLst>
                    <a:gs pos="0">
                      <a:srgbClr val="381563"/>
                    </a:gs>
                    <a:gs pos="43000">
                      <a:srgbClr val="7B34D2"/>
                    </a:gs>
                    <a:gs pos="48000">
                      <a:srgbClr val="7230C3"/>
                    </a:gs>
                    <a:gs pos="100000">
                      <a:srgbClr val="381563"/>
                    </a:gs>
                  </a:gsLst>
                  <a:lin ang="5400000" scaled="0"/>
                </a:gradFill>
                <a:effectLst>
                  <a:glow rad="88900">
                    <a:srgbClr val="FFFF00"/>
                  </a:glow>
                  <a:reflection blurRad="12700" stA="28000" endPos="45000" dist="1003" dir="5400000" sy="-100000" algn="bl"/>
                </a:effectLst>
                <a:latin typeface="Arial Rounded MT Bold"/>
                <a:ea typeface="Calibri"/>
                <a:cs typeface="Times New Roman"/>
              </a:rPr>
              <a:t>The Premier </a:t>
            </a:r>
            <a:br>
              <a:rPr lang="en-US" sz="2000" b="1" dirty="0">
                <a:ln w="4496" cap="flat" cmpd="sng" algn="ctr">
                  <a:solidFill>
                    <a:srgbClr val="00B050"/>
                  </a:solidFill>
                  <a:prstDash val="solid"/>
                  <a:round/>
                </a:ln>
                <a:gradFill>
                  <a:gsLst>
                    <a:gs pos="0">
                      <a:srgbClr val="381563"/>
                    </a:gs>
                    <a:gs pos="43000">
                      <a:srgbClr val="7B34D2"/>
                    </a:gs>
                    <a:gs pos="48000">
                      <a:srgbClr val="7230C3"/>
                    </a:gs>
                    <a:gs pos="100000">
                      <a:srgbClr val="381563"/>
                    </a:gs>
                  </a:gsLst>
                  <a:lin ang="5400000" scaled="0"/>
                </a:gradFill>
                <a:effectLst>
                  <a:glow rad="88900">
                    <a:srgbClr val="FFFF00"/>
                  </a:glow>
                  <a:reflection blurRad="12700" stA="28000" endPos="45000" dist="1003" dir="5400000" sy="-100000" algn="bl"/>
                </a:effectLst>
                <a:latin typeface="Arial Rounded MT Bold"/>
                <a:ea typeface="Calibri"/>
                <a:cs typeface="Times New Roman"/>
              </a:rPr>
            </a:br>
            <a:r>
              <a:rPr lang="en-US" sz="2000" b="1" dirty="0">
                <a:ln w="4496" cap="flat" cmpd="sng" algn="ctr">
                  <a:solidFill>
                    <a:srgbClr val="4730F4"/>
                  </a:solidFill>
                  <a:prstDash val="solid"/>
                  <a:round/>
                </a:ln>
                <a:solidFill>
                  <a:srgbClr val="00B050"/>
                </a:solidFill>
                <a:effectLst>
                  <a:glow rad="88900">
                    <a:srgbClr val="FFFF00"/>
                  </a:glow>
                  <a:reflection blurRad="12700" stA="28000" endPos="45000" dist="1003" dir="5400000" sy="-100000" algn="bl"/>
                </a:effectLst>
                <a:latin typeface="Arial Rounded MT Bold"/>
                <a:ea typeface="Calibri"/>
                <a:cs typeface="Times New Roman"/>
              </a:rPr>
              <a:t>WAVE SHEAF / FIRST-FRUIT,</a:t>
            </a:r>
            <a:r>
              <a:rPr lang="en-US" sz="2000" b="1" dirty="0">
                <a:ln w="4496" cap="flat" cmpd="sng" algn="ctr">
                  <a:solidFill>
                    <a:srgbClr val="4730F4"/>
                  </a:solidFill>
                  <a:prstDash val="solid"/>
                  <a:round/>
                </a:ln>
                <a:gradFill>
                  <a:gsLst>
                    <a:gs pos="0">
                      <a:srgbClr val="381563"/>
                    </a:gs>
                    <a:gs pos="43000">
                      <a:srgbClr val="7B34D2"/>
                    </a:gs>
                    <a:gs pos="48000">
                      <a:srgbClr val="7230C3"/>
                    </a:gs>
                    <a:gs pos="100000">
                      <a:srgbClr val="381563"/>
                    </a:gs>
                  </a:gsLst>
                  <a:lin ang="5400000" scaled="0"/>
                </a:gradFill>
                <a:effectLst>
                  <a:glow rad="88900">
                    <a:srgbClr val="FFFF00"/>
                  </a:glow>
                  <a:reflection blurRad="12700" stA="28000" endPos="45000" dist="1003" dir="5400000" sy="-100000" algn="bl"/>
                </a:effectLst>
                <a:latin typeface="Arial Rounded MT Bold"/>
                <a:ea typeface="Calibri"/>
                <a:cs typeface="Times New Roman"/>
              </a:rPr>
              <a:t> </a:t>
            </a:r>
            <a:r>
              <a:rPr lang="en-US" sz="2000" b="1" dirty="0">
                <a:ln w="4496" cap="flat" cmpd="sng" algn="ctr">
                  <a:solidFill>
                    <a:srgbClr val="5C437A"/>
                  </a:solidFill>
                  <a:prstDash val="solid"/>
                  <a:round/>
                </a:ln>
                <a:gradFill>
                  <a:gsLst>
                    <a:gs pos="0">
                      <a:srgbClr val="381563"/>
                    </a:gs>
                    <a:gs pos="43000">
                      <a:srgbClr val="7B34D2"/>
                    </a:gs>
                    <a:gs pos="48000">
                      <a:srgbClr val="7230C3"/>
                    </a:gs>
                    <a:gs pos="100000">
                      <a:srgbClr val="381563"/>
                    </a:gs>
                  </a:gsLst>
                  <a:lin ang="5400000" scaled="0"/>
                </a:gradFill>
                <a:effectLst>
                  <a:reflection blurRad="12700" stA="28000" endPos="45000" dist="1003" dir="5400000" sy="-100000" algn="bl"/>
                </a:effectLst>
                <a:latin typeface="Arial Rounded MT Bold"/>
                <a:ea typeface="Calibri"/>
                <a:cs typeface="Times New Roman"/>
              </a:rPr>
              <a:t>was </a:t>
            </a:r>
            <a:r>
              <a:rPr lang="en-US" sz="2000" b="1" dirty="0">
                <a:ln w="4496" cap="flat" cmpd="sng" algn="ctr">
                  <a:solidFill>
                    <a:srgbClr val="5C437A"/>
                  </a:solidFill>
                  <a:prstDash val="solid"/>
                  <a:round/>
                </a:ln>
                <a:solidFill>
                  <a:srgbClr val="00B050"/>
                </a:solidFill>
                <a:effectLst>
                  <a:reflection blurRad="12700" stA="28000" endPos="45000" dist="1003" dir="5400000" sy="-100000" algn="bl"/>
                </a:effectLst>
                <a:latin typeface="Arial Rounded MT Bold"/>
                <a:ea typeface="Calibri"/>
                <a:cs typeface="Times New Roman"/>
              </a:rPr>
              <a:t>PRESENTED</a:t>
            </a:r>
            <a:r>
              <a:rPr lang="en-US" sz="2000" b="1" dirty="0">
                <a:ln w="4496" cap="flat" cmpd="sng" algn="ctr">
                  <a:solidFill>
                    <a:srgbClr val="5C437A"/>
                  </a:solidFill>
                  <a:prstDash val="solid"/>
                  <a:round/>
                </a:ln>
                <a:gradFill>
                  <a:gsLst>
                    <a:gs pos="0">
                      <a:srgbClr val="381563"/>
                    </a:gs>
                    <a:gs pos="43000">
                      <a:srgbClr val="7B34D2"/>
                    </a:gs>
                    <a:gs pos="48000">
                      <a:srgbClr val="7230C3"/>
                    </a:gs>
                    <a:gs pos="100000">
                      <a:srgbClr val="381563"/>
                    </a:gs>
                  </a:gsLst>
                  <a:lin ang="5400000" scaled="0"/>
                </a:gradFill>
                <a:effectLst>
                  <a:reflection blurRad="12700" stA="28000" endPos="45000" dist="1003" dir="5400000" sy="-100000" algn="bl"/>
                </a:effectLst>
                <a:latin typeface="Arial Rounded MT Bold"/>
                <a:ea typeface="Calibri"/>
                <a:cs typeface="Times New Roman"/>
              </a:rPr>
              <a:t> BEFORE </a:t>
            </a:r>
            <a:r>
              <a:rPr lang="en-US" sz="2000" b="1" dirty="0">
                <a:ln w="4496" cap="flat" cmpd="sng" algn="ctr">
                  <a:solidFill>
                    <a:srgbClr val="0000FF"/>
                  </a:solidFill>
                  <a:prstDash val="solid"/>
                  <a:round/>
                </a:ln>
                <a:solidFill>
                  <a:srgbClr val="0000FF"/>
                </a:solidFill>
                <a:effectLst>
                  <a:reflection blurRad="12700" stA="28000" endPos="45000" dist="1003" dir="5400000" sy="-100000" algn="bl"/>
                </a:effectLst>
                <a:latin typeface="Arial Rounded MT Bold"/>
                <a:ea typeface="Calibri"/>
                <a:cs typeface="Times New Roman"/>
              </a:rPr>
              <a:t>HIS FATHER </a:t>
            </a:r>
            <a:r>
              <a:rPr lang="en-US" sz="2000" b="1" dirty="0">
                <a:ln w="4496" cap="flat" cmpd="sng" algn="ctr">
                  <a:solidFill>
                    <a:srgbClr val="5C437A"/>
                  </a:solidFill>
                  <a:prstDash val="solid"/>
                  <a:round/>
                </a:ln>
                <a:gradFill>
                  <a:gsLst>
                    <a:gs pos="0">
                      <a:srgbClr val="381563"/>
                    </a:gs>
                    <a:gs pos="43000">
                      <a:srgbClr val="7B34D2"/>
                    </a:gs>
                    <a:gs pos="48000">
                      <a:srgbClr val="7230C3"/>
                    </a:gs>
                    <a:gs pos="100000">
                      <a:srgbClr val="381563"/>
                    </a:gs>
                  </a:gsLst>
                  <a:lin ang="5400000" scaled="0"/>
                </a:gradFill>
                <a:effectLst>
                  <a:reflection blurRad="12700" stA="28000" endPos="45000" dist="1003" dir="5400000" sy="-100000" algn="bl"/>
                </a:effectLst>
                <a:latin typeface="Arial Rounded MT Bold"/>
                <a:ea typeface="Calibri"/>
                <a:cs typeface="Times New Roman"/>
              </a:rPr>
              <a:t>after </a:t>
            </a:r>
            <a:r>
              <a:rPr lang="en-US" sz="2000" b="1" dirty="0">
                <a:ln w="4496" cap="flat" cmpd="sng" algn="ctr">
                  <a:solidFill>
                    <a:srgbClr val="0000FF"/>
                  </a:solidFill>
                  <a:prstDash val="solid"/>
                  <a:round/>
                </a:ln>
                <a:solidFill>
                  <a:srgbClr val="0000FF"/>
                </a:solidFill>
                <a:effectLst>
                  <a:reflection blurRad="12700" stA="28000" endPos="45000" dist="1003" dir="5400000" sy="-100000" algn="bl"/>
                </a:effectLst>
                <a:latin typeface="Arial Rounded MT Bold"/>
                <a:ea typeface="Calibri"/>
                <a:cs typeface="Times New Roman"/>
              </a:rPr>
              <a:t>HE</a:t>
            </a:r>
            <a:r>
              <a:rPr lang="en-US" sz="2000" b="1" dirty="0">
                <a:ln w="4496" cap="flat" cmpd="sng" algn="ctr">
                  <a:solidFill>
                    <a:srgbClr val="5C437A"/>
                  </a:solidFill>
                  <a:prstDash val="solid"/>
                  <a:round/>
                </a:ln>
                <a:gradFill>
                  <a:gsLst>
                    <a:gs pos="0">
                      <a:srgbClr val="381563"/>
                    </a:gs>
                    <a:gs pos="43000">
                      <a:srgbClr val="7B34D2"/>
                    </a:gs>
                    <a:gs pos="48000">
                      <a:srgbClr val="7230C3"/>
                    </a:gs>
                    <a:gs pos="100000">
                      <a:srgbClr val="381563"/>
                    </a:gs>
                  </a:gsLst>
                  <a:lin ang="5400000" scaled="0"/>
                </a:gradFill>
                <a:effectLst>
                  <a:reflection blurRad="12700" stA="28000" endPos="45000" dist="1003" dir="5400000" sy="-100000" algn="bl"/>
                </a:effectLst>
                <a:latin typeface="Arial Rounded MT Bold"/>
                <a:ea typeface="Calibri"/>
                <a:cs typeface="Times New Roman"/>
              </a:rPr>
              <a:t> talked with </a:t>
            </a:r>
            <a:r>
              <a:rPr lang="en-US" sz="2000" b="1" dirty="0">
                <a:ln w="4496" cap="flat" cmpd="sng" algn="ctr">
                  <a:solidFill>
                    <a:srgbClr val="FF3399"/>
                  </a:solidFill>
                  <a:prstDash val="solid"/>
                  <a:round/>
                </a:ln>
                <a:solidFill>
                  <a:srgbClr val="FF3399"/>
                </a:solidFill>
                <a:effectLst>
                  <a:reflection blurRad="12700" stA="28000" endPos="45000" dist="1003" dir="5400000" sy="-100000" algn="bl"/>
                </a:effectLst>
                <a:latin typeface="Arial Rounded MT Bold"/>
                <a:ea typeface="Calibri"/>
                <a:cs typeface="Times New Roman"/>
              </a:rPr>
              <a:t>Miriam at the tomb </a:t>
            </a:r>
            <a:r>
              <a:rPr lang="en-US" sz="2000" b="1" dirty="0">
                <a:ln w="4496" cap="flat" cmpd="sng" algn="ctr">
                  <a:solidFill>
                    <a:srgbClr val="5C437A"/>
                  </a:solidFill>
                  <a:prstDash val="solid"/>
                  <a:round/>
                </a:ln>
                <a:gradFill>
                  <a:gsLst>
                    <a:gs pos="0">
                      <a:srgbClr val="381563"/>
                    </a:gs>
                    <a:gs pos="43000">
                      <a:srgbClr val="7B34D2"/>
                    </a:gs>
                    <a:gs pos="48000">
                      <a:srgbClr val="7230C3"/>
                    </a:gs>
                    <a:gs pos="100000">
                      <a:srgbClr val="381563"/>
                    </a:gs>
                  </a:gsLst>
                  <a:lin ang="5400000" scaled="0"/>
                </a:gradFill>
                <a:effectLst>
                  <a:reflection blurRad="12700" stA="28000" endPos="45000" dist="1003" dir="5400000" sy="-100000" algn="bl"/>
                </a:effectLst>
                <a:latin typeface="Arial Rounded MT Bold"/>
                <a:ea typeface="Calibri"/>
                <a:cs typeface="Times New Roman"/>
              </a:rPr>
              <a:t>(John 20:17).  </a:t>
            </a:r>
            <a:endParaRPr lang="en-US" sz="2000" dirty="0">
              <a:latin typeface="Comic Sans MS" pitchFamily="66" charset="0"/>
            </a:endParaRPr>
          </a:p>
        </p:txBody>
      </p:sp>
      <p:sp>
        <p:nvSpPr>
          <p:cNvPr id="9" name="Rectangle 8"/>
          <p:cNvSpPr/>
          <p:nvPr/>
        </p:nvSpPr>
        <p:spPr>
          <a:xfrm>
            <a:off x="152400" y="228600"/>
            <a:ext cx="8839198" cy="835967"/>
          </a:xfrm>
          <a:prstGeom prst="rect">
            <a:avLst/>
          </a:prstGeom>
          <a:solidFill>
            <a:srgbClr val="EDE2F6"/>
          </a:solidFill>
          <a:ln w="38100" cap="flat" cmpd="sng" algn="ctr">
            <a:solidFill>
              <a:srgbClr val="7030A0"/>
            </a:solidFill>
            <a:prstDash val="solid"/>
          </a:ln>
          <a:effectLst/>
          <a:scene3d>
            <a:camera prst="orthographicFront"/>
            <a:lightRig rig="threePt" dir="t"/>
          </a:scene3d>
          <a:sp3d>
            <a:bevelT w="114300" prst="hardEdge"/>
          </a:sp3d>
        </p:spPr>
        <p:txBody>
          <a:bodyPr rot="0" spcFirstLastPara="0" vert="horz" wrap="square" lIns="91440" tIns="45720" rIns="91440" bIns="45720" numCol="1" spcCol="0" rtlCol="0" fromWordArt="0" anchor="t" anchorCtr="0" forceAA="0" compatLnSpc="1">
            <a:prstTxWarp prst="textNoShape">
              <a:avLst/>
            </a:prstTxWarp>
            <a:noAutofit/>
            <a:sp3d extrusionH="57150">
              <a:bevelT w="38100" h="38100"/>
            </a:sp3d>
          </a:bodyPr>
          <a:lstStyle/>
          <a:p>
            <a:pPr algn="ctr">
              <a:lnSpc>
                <a:spcPct val="150000"/>
              </a:lnSpc>
            </a:pPr>
            <a:r>
              <a:rPr lang="en-US" sz="1600" b="1" dirty="0">
                <a:solidFill>
                  <a:schemeClr val="accent5">
                    <a:lumMod val="75000"/>
                  </a:schemeClr>
                </a:solidFill>
                <a:effectLst>
                  <a:outerShdw blurRad="69850" dist="43180" dir="5400000" sx="0" sy="0">
                    <a:srgbClr val="000000">
                      <a:alpha val="65000"/>
                    </a:srgbClr>
                  </a:outerShdw>
                </a:effectLst>
                <a:latin typeface="Comic Sans MS" pitchFamily="66" charset="0"/>
              </a:rPr>
              <a:t>As just illustrated Wave Sheaf </a:t>
            </a:r>
            <a:r>
              <a:rPr lang="en-US" sz="1600" b="1" u="dotDotDash" dirty="0">
                <a:solidFill>
                  <a:srgbClr val="C00000"/>
                </a:solidFill>
                <a:effectLst>
                  <a:outerShdw blurRad="69850" dist="43180" dir="5400000" sx="0" sy="0">
                    <a:srgbClr val="000000">
                      <a:alpha val="65000"/>
                    </a:srgbClr>
                  </a:outerShdw>
                </a:effectLst>
                <a:latin typeface="Comic Sans MS" pitchFamily="66" charset="0"/>
              </a:rPr>
              <a:t>was NEVER to be</a:t>
            </a:r>
            <a:r>
              <a:rPr lang="en-US" sz="1600" b="1" dirty="0">
                <a:solidFill>
                  <a:srgbClr val="C00000"/>
                </a:solidFill>
                <a:effectLst>
                  <a:outerShdw blurRad="69850" dist="43180" dir="5400000" sx="0" sy="0">
                    <a:srgbClr val="000000">
                      <a:alpha val="65000"/>
                    </a:srgbClr>
                  </a:outerShdw>
                </a:effectLst>
                <a:latin typeface="Comic Sans MS" pitchFamily="66" charset="0"/>
              </a:rPr>
              <a:t> </a:t>
            </a:r>
            <a:r>
              <a:rPr lang="en-US" sz="1600" b="1" dirty="0">
                <a:solidFill>
                  <a:schemeClr val="accent5">
                    <a:lumMod val="75000"/>
                  </a:schemeClr>
                </a:solidFill>
                <a:effectLst>
                  <a:outerShdw blurRad="69850" dist="43180" dir="5400000" sx="0" sy="0">
                    <a:srgbClr val="000000">
                      <a:alpha val="65000"/>
                    </a:srgbClr>
                  </a:outerShdw>
                </a:effectLst>
                <a:latin typeface="Comic Sans MS" pitchFamily="66" charset="0"/>
              </a:rPr>
              <a:t>celebrated as </a:t>
            </a:r>
            <a:r>
              <a:rPr lang="en-US" sz="1600" b="1" u="dotDotDash" dirty="0">
                <a:solidFill>
                  <a:srgbClr val="C00000"/>
                </a:solidFill>
                <a:effectLst>
                  <a:outerShdw blurRad="69850" dist="43180" dir="5400000" sx="0" sy="0">
                    <a:srgbClr val="000000">
                      <a:alpha val="65000"/>
                    </a:srgbClr>
                  </a:outerShdw>
                </a:effectLst>
                <a:latin typeface="Comic Sans MS" pitchFamily="66" charset="0"/>
              </a:rPr>
              <a:t>a floating festival</a:t>
            </a:r>
            <a:r>
              <a:rPr lang="en-US" sz="1600" b="1" dirty="0">
                <a:solidFill>
                  <a:schemeClr val="accent5">
                    <a:lumMod val="75000"/>
                  </a:schemeClr>
                </a:solidFill>
                <a:effectLst>
                  <a:outerShdw blurRad="69850" dist="43180" dir="5400000" sx="0" sy="0">
                    <a:srgbClr val="000000">
                      <a:alpha val="65000"/>
                    </a:srgbClr>
                  </a:outerShdw>
                </a:effectLst>
                <a:latin typeface="Comic Sans MS" pitchFamily="66" charset="0"/>
              </a:rPr>
              <a:t> each year – because it places the “Ascension” </a:t>
            </a:r>
            <a:r>
              <a:rPr lang="en-US" sz="1600" b="1" u="sng" dirty="0">
                <a:solidFill>
                  <a:srgbClr val="C00000"/>
                </a:solidFill>
                <a:effectLst>
                  <a:outerShdw blurRad="69850" dist="43180" dir="5400000" sx="0" sy="0">
                    <a:srgbClr val="000000">
                      <a:alpha val="65000"/>
                    </a:srgbClr>
                  </a:outerShdw>
                </a:effectLst>
                <a:latin typeface="Comic Sans MS" pitchFamily="66" charset="0"/>
              </a:rPr>
              <a:t>before</a:t>
            </a:r>
            <a:r>
              <a:rPr lang="en-US" sz="1600" b="1" dirty="0">
                <a:solidFill>
                  <a:schemeClr val="accent5">
                    <a:lumMod val="75000"/>
                  </a:schemeClr>
                </a:solidFill>
                <a:effectLst>
                  <a:outerShdw blurRad="69850" dist="43180" dir="5400000" sx="0" sy="0">
                    <a:srgbClr val="000000">
                      <a:alpha val="65000"/>
                    </a:srgbClr>
                  </a:outerShdw>
                </a:effectLst>
                <a:latin typeface="Comic Sans MS" pitchFamily="66" charset="0"/>
              </a:rPr>
              <a:t> the “Resurrection”!  </a:t>
            </a:r>
            <a:endParaRPr lang="en-US" sz="2000" dirty="0">
              <a:latin typeface="Comic Sans MS" pitchFamily="66" charset="0"/>
            </a:endParaRPr>
          </a:p>
        </p:txBody>
      </p:sp>
      <p:sp>
        <p:nvSpPr>
          <p:cNvPr id="7" name="Rectangle 6"/>
          <p:cNvSpPr/>
          <p:nvPr/>
        </p:nvSpPr>
        <p:spPr>
          <a:xfrm>
            <a:off x="1559855" y="3957931"/>
            <a:ext cx="5943600" cy="461665"/>
          </a:xfrm>
          <a:prstGeom prst="rect">
            <a:avLst/>
          </a:prstGeom>
          <a:solidFill>
            <a:srgbClr val="8C4C64"/>
          </a:solidFill>
          <a:effectLst>
            <a:glow rad="139700">
              <a:schemeClr val="accent3">
                <a:satMod val="175000"/>
                <a:alpha val="40000"/>
              </a:schemeClr>
            </a:glow>
          </a:effectLst>
          <a:scene3d>
            <a:camera prst="orthographicFront"/>
            <a:lightRig rig="flat" dir="t">
              <a:rot lat="0" lon="0" rev="18900000"/>
            </a:lightRig>
          </a:scene3d>
          <a:sp3d>
            <a:bevelT w="152400" h="50800" prst="softRound"/>
          </a:sp3d>
        </p:spPr>
        <p:txBody>
          <a:bodyPr wrap="square" lIns="91440" tIns="45720" rIns="91440" bIns="45720">
            <a:spAutoFit/>
            <a:sp3d extrusionH="31750" contourW="6350" prstMaterial="powder">
              <a:bevelT w="19050" h="19050" prst="angle"/>
              <a:contourClr>
                <a:schemeClr val="accent3">
                  <a:tint val="100000"/>
                  <a:shade val="100000"/>
                  <a:satMod val="100000"/>
                  <a:hueMod val="100000"/>
                </a:schemeClr>
              </a:contourClr>
            </a:sp3d>
          </a:bodyPr>
          <a:lstStyle/>
          <a:p>
            <a:pPr algn="ctr"/>
            <a:r>
              <a:rPr lang="en-US" sz="2400" b="1" cap="none" spc="0" dirty="0">
                <a:ln/>
                <a:solidFill>
                  <a:schemeClr val="accent3"/>
                </a:solidFill>
                <a:effectLst/>
              </a:rPr>
              <a:t>All this is the GOOD NEWS of Wave Sheaf!</a:t>
            </a:r>
          </a:p>
        </p:txBody>
      </p:sp>
    </p:spTree>
    <p:extLst>
      <p:ext uri="{BB962C8B-B14F-4D97-AF65-F5344CB8AC3E}">
        <p14:creationId xmlns:p14="http://schemas.microsoft.com/office/powerpoint/2010/main" val="14303830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2000"/>
                                        <p:tgtEl>
                                          <p:spTgt spid="5"/>
                                        </p:tgtEl>
                                      </p:cBhvr>
                                    </p:animEffect>
                                  </p:childTnLst>
                                </p:cTn>
                              </p:par>
                            </p:childTnLst>
                          </p:cTn>
                        </p:par>
                        <p:par>
                          <p:cTn id="13" fill="hold">
                            <p:stCondLst>
                              <p:cond delay="2000"/>
                            </p:stCondLst>
                            <p:childTnLst>
                              <p:par>
                                <p:cTn id="14" presetID="6"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2000"/>
                                        <p:tgtEl>
                                          <p:spTgt spid="8"/>
                                        </p:tgtEl>
                                      </p:cBhvr>
                                    </p:animEffect>
                                  </p:childTnLst>
                                </p:cTn>
                              </p:par>
                            </p:childTnLst>
                          </p:cTn>
                        </p:par>
                        <p:par>
                          <p:cTn id="17" fill="hold">
                            <p:stCondLst>
                              <p:cond delay="4000"/>
                            </p:stCondLst>
                            <p:childTnLst>
                              <p:par>
                                <p:cTn id="18" presetID="22" presetClass="entr" presetSubtype="8" fill="hold" nodeType="afterEffect">
                                  <p:stCondLst>
                                    <p:cond delay="400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wipe(left)">
                                      <p:cBhvr>
                                        <p:cTn id="20"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3" name="TextBox 32"/>
          <p:cNvSpPr txBox="1"/>
          <p:nvPr/>
        </p:nvSpPr>
        <p:spPr>
          <a:xfrm>
            <a:off x="5430012" y="5198238"/>
            <a:ext cx="3485388" cy="1107996"/>
          </a:xfrm>
          <a:prstGeom prst="rect">
            <a:avLst/>
          </a:prstGeom>
          <a:solidFill>
            <a:schemeClr val="accent4">
              <a:lumMod val="20000"/>
              <a:lumOff val="80000"/>
            </a:schemeClr>
          </a:solidFill>
          <a:ln w="28575">
            <a:solidFill>
              <a:schemeClr val="accent5">
                <a:lumMod val="75000"/>
              </a:schemeClr>
            </a:solidFill>
          </a:ln>
          <a:scene3d>
            <a:camera prst="orthographicFront"/>
            <a:lightRig rig="threePt" dir="t"/>
          </a:scene3d>
          <a:sp3d>
            <a:bevelT w="114300" prst="artDeco"/>
          </a:sp3d>
        </p:spPr>
        <p:txBody>
          <a:bodyPr wrap="square" rtlCol="0">
            <a:spAutoFit/>
            <a:sp3d extrusionH="57150">
              <a:bevelT w="82550" h="38100" prst="coolSlant"/>
            </a:sp3d>
          </a:bodyPr>
          <a:lstStyle/>
          <a:p>
            <a:pPr marL="45720" indent="0" algn="ctr">
              <a:buNone/>
            </a:pPr>
            <a:r>
              <a:rPr lang="en-US" b="1" dirty="0">
                <a:solidFill>
                  <a:schemeClr val="accent5">
                    <a:lumMod val="75000"/>
                  </a:schemeClr>
                </a:solidFill>
              </a:rPr>
              <a:t>Josh 5:11  </a:t>
            </a:r>
            <a:r>
              <a:rPr lang="en-US" sz="1600" b="1" dirty="0">
                <a:solidFill>
                  <a:srgbClr val="8C4C64"/>
                </a:solidFill>
              </a:rPr>
              <a:t>And they did eat of the old corn of the land on the </a:t>
            </a:r>
            <a:r>
              <a:rPr lang="en-US" sz="1600" b="1" dirty="0">
                <a:solidFill>
                  <a:srgbClr val="FF3399"/>
                </a:solidFill>
              </a:rPr>
              <a:t>morrow</a:t>
            </a:r>
            <a:r>
              <a:rPr lang="en-US" sz="1600" b="1" dirty="0">
                <a:solidFill>
                  <a:srgbClr val="8C4C64"/>
                </a:solidFill>
              </a:rPr>
              <a:t> </a:t>
            </a:r>
            <a:r>
              <a:rPr lang="en-US" sz="1600" b="1" u="sng" dirty="0">
                <a:solidFill>
                  <a:srgbClr val="00B050"/>
                </a:solidFill>
              </a:rPr>
              <a:t>after</a:t>
            </a:r>
            <a:r>
              <a:rPr lang="en-US" sz="1600" b="1" dirty="0">
                <a:solidFill>
                  <a:srgbClr val="8C4C64"/>
                </a:solidFill>
              </a:rPr>
              <a:t> the </a:t>
            </a:r>
            <a:r>
              <a:rPr lang="en-US" sz="1600" b="1" dirty="0">
                <a:solidFill>
                  <a:srgbClr val="FF0000"/>
                </a:solidFill>
              </a:rPr>
              <a:t>Passover,</a:t>
            </a:r>
            <a:r>
              <a:rPr lang="en-US" sz="1600" b="1" dirty="0">
                <a:solidFill>
                  <a:srgbClr val="8C4C64"/>
                </a:solidFill>
              </a:rPr>
              <a:t> unleavened cakes, and</a:t>
            </a:r>
            <a:br>
              <a:rPr lang="en-US" sz="1600" b="1" dirty="0">
                <a:solidFill>
                  <a:srgbClr val="8C4C64"/>
                </a:solidFill>
              </a:rPr>
            </a:br>
            <a:r>
              <a:rPr lang="en-US" sz="1600" b="1" dirty="0">
                <a:solidFill>
                  <a:srgbClr val="8C4C64"/>
                </a:solidFill>
              </a:rPr>
              <a:t>parched corn in the selfsame day.  </a:t>
            </a:r>
            <a:endParaRPr lang="en-US" sz="1600" i="1" dirty="0"/>
          </a:p>
        </p:txBody>
      </p:sp>
      <p:sp>
        <p:nvSpPr>
          <p:cNvPr id="2" name="Slide Number Placeholder 1"/>
          <p:cNvSpPr>
            <a:spLocks noGrp="1"/>
          </p:cNvSpPr>
          <p:nvPr>
            <p:ph type="sldNum" sz="quarter" idx="12"/>
          </p:nvPr>
        </p:nvSpPr>
        <p:spPr>
          <a:xfrm>
            <a:off x="7239000" y="6426993"/>
            <a:ext cx="1828800" cy="365125"/>
          </a:xfrm>
        </p:spPr>
        <p:txBody>
          <a:bodyPr/>
          <a:lstStyle/>
          <a:p>
            <a:fld id="{5C014052-953B-4273-8F47-BF25327D5B24}" type="slidenum">
              <a:rPr lang="en-US" smtClean="0"/>
              <a:t>44</a:t>
            </a:fld>
            <a:endParaRPr lang="en-US" dirty="0"/>
          </a:p>
        </p:txBody>
      </p:sp>
      <p:sp>
        <p:nvSpPr>
          <p:cNvPr id="12" name="Content Placeholder 2"/>
          <p:cNvSpPr txBox="1">
            <a:spLocks/>
          </p:cNvSpPr>
          <p:nvPr/>
        </p:nvSpPr>
        <p:spPr>
          <a:xfrm>
            <a:off x="193040" y="76200"/>
            <a:ext cx="8950960" cy="762000"/>
          </a:xfrm>
          <a:prstGeom prst="rect">
            <a:avLst/>
          </a:prstGeo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Font typeface="Georgia" pitchFamily="18" charset="0"/>
              <a:buNone/>
            </a:pPr>
            <a:r>
              <a:rPr lang="en-US" sz="4000" b="1" spc="50" dirty="0">
                <a:ln w="11430"/>
                <a:solidFill>
                  <a:srgbClr val="8C4C64"/>
                </a:solidFill>
                <a:effectLst>
                  <a:glow rad="127000">
                    <a:schemeClr val="accent2">
                      <a:lumMod val="20000"/>
                      <a:lumOff val="80000"/>
                    </a:schemeClr>
                  </a:glow>
                  <a:outerShdw blurRad="76200" dist="50800" dir="5400000" algn="tl" rotWithShape="0">
                    <a:srgbClr val="000000">
                      <a:alpha val="65000"/>
                    </a:srgbClr>
                  </a:outerShdw>
                </a:effectLst>
              </a:rPr>
              <a:t>Wave Sheaf Statute Placement</a:t>
            </a:r>
          </a:p>
        </p:txBody>
      </p:sp>
      <p:sp>
        <p:nvSpPr>
          <p:cNvPr id="6" name="Left Brace 5"/>
          <p:cNvSpPr/>
          <p:nvPr/>
        </p:nvSpPr>
        <p:spPr>
          <a:xfrm rot="10800000">
            <a:off x="4999482" y="4819680"/>
            <a:ext cx="378556" cy="1809719"/>
          </a:xfrm>
          <a:prstGeom prst="leftBrace">
            <a:avLst>
              <a:gd name="adj1" fmla="val 44385"/>
              <a:gd name="adj2" fmla="val 50522"/>
            </a:avLst>
          </a:prstGeom>
          <a:gradFill>
            <a:gsLst>
              <a:gs pos="61000">
                <a:srgbClr val="00B050">
                  <a:alpha val="40000"/>
                </a:srgbClr>
              </a:gs>
              <a:gs pos="48000">
                <a:schemeClr val="bg1"/>
              </a:gs>
              <a:gs pos="38000">
                <a:schemeClr val="accent2">
                  <a:lumMod val="50000"/>
                  <a:alpha val="65000"/>
                </a:schemeClr>
              </a:gs>
            </a:gsLst>
            <a:lin ang="5400000" scaled="0"/>
          </a:gradFill>
          <a:ln w="38100">
            <a:gradFill flip="none" rotWithShape="1">
              <a:gsLst>
                <a:gs pos="61000">
                  <a:srgbClr val="00B050"/>
                </a:gs>
                <a:gs pos="48000">
                  <a:schemeClr val="tx1">
                    <a:lumMod val="75000"/>
                    <a:lumOff val="25000"/>
                  </a:schemeClr>
                </a:gs>
                <a:gs pos="40000">
                  <a:schemeClr val="accent2">
                    <a:lumMod val="50000"/>
                  </a:schemeClr>
                </a:gs>
              </a:gsLst>
              <a:lin ang="5400000" scaled="1"/>
              <a:tileRect/>
            </a:gra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856846" y="1536198"/>
            <a:ext cx="2208276" cy="615553"/>
          </a:xfrm>
          <a:prstGeom prst="rect">
            <a:avLst/>
          </a:prstGeom>
          <a:solidFill>
            <a:schemeClr val="accent2">
              <a:lumMod val="20000"/>
              <a:lumOff val="80000"/>
            </a:schemeClr>
          </a:solidFill>
          <a:ln w="28575">
            <a:solidFill>
              <a:srgbClr val="C00000"/>
            </a:solidFill>
          </a:ln>
          <a:effectLst>
            <a:glow rad="101600">
              <a:schemeClr val="accent2">
                <a:satMod val="175000"/>
                <a:alpha val="40000"/>
              </a:schemeClr>
            </a:glow>
          </a:effectLst>
          <a:scene3d>
            <a:camera prst="orthographicFront"/>
            <a:lightRig rig="threePt" dir="t"/>
          </a:scene3d>
          <a:sp3d>
            <a:bevelT w="152400" h="50800" prst="softRound"/>
          </a:sp3d>
        </p:spPr>
        <p:txBody>
          <a:bodyPr wrap="square" rtlCol="0">
            <a:spAutoFit/>
            <a:sp3d extrusionH="57150">
              <a:bevelT w="82550" h="38100" prst="coolSlant"/>
            </a:sp3d>
          </a:bodyPr>
          <a:lstStyle/>
          <a:p>
            <a:pPr algn="ctr"/>
            <a:r>
              <a:rPr lang="en-US" sz="1700" b="1" dirty="0">
                <a:solidFill>
                  <a:srgbClr val="C00000"/>
                </a:solidFill>
                <a:latin typeface="Comic Sans MS" pitchFamily="66" charset="0"/>
              </a:rPr>
              <a:t>ABIB 14</a:t>
            </a:r>
          </a:p>
          <a:p>
            <a:pPr algn="ctr"/>
            <a:r>
              <a:rPr lang="en-US" sz="1700" b="1" dirty="0">
                <a:solidFill>
                  <a:srgbClr val="C00000"/>
                </a:solidFill>
                <a:latin typeface="Comic Sans MS" pitchFamily="66" charset="0"/>
              </a:rPr>
              <a:t>PASSOVER</a:t>
            </a:r>
          </a:p>
        </p:txBody>
      </p:sp>
      <p:sp>
        <p:nvSpPr>
          <p:cNvPr id="16" name="TextBox 15"/>
          <p:cNvSpPr txBox="1"/>
          <p:nvPr/>
        </p:nvSpPr>
        <p:spPr>
          <a:xfrm>
            <a:off x="2933700" y="920645"/>
            <a:ext cx="2095500" cy="877163"/>
          </a:xfrm>
          <a:prstGeom prst="rect">
            <a:avLst/>
          </a:prstGeom>
          <a:solidFill>
            <a:schemeClr val="accent2">
              <a:lumMod val="20000"/>
              <a:lumOff val="80000"/>
            </a:schemeClr>
          </a:solidFill>
          <a:ln w="28575">
            <a:solidFill>
              <a:schemeClr val="accent2">
                <a:lumMod val="75000"/>
              </a:schemeClr>
            </a:solidFill>
          </a:ln>
          <a:effectLst>
            <a:glow rad="139700">
              <a:schemeClr val="accent4">
                <a:satMod val="175000"/>
                <a:alpha val="40000"/>
              </a:schemeClr>
            </a:glow>
          </a:effectLst>
          <a:scene3d>
            <a:camera prst="orthographicFront"/>
            <a:lightRig rig="threePt" dir="t"/>
          </a:scene3d>
          <a:sp3d>
            <a:bevelT w="152400" h="50800" prst="softRound"/>
          </a:sp3d>
        </p:spPr>
        <p:txBody>
          <a:bodyPr wrap="square" rtlCol="0">
            <a:spAutoFit/>
            <a:sp3d extrusionH="57150">
              <a:bevelT w="82550" h="38100" prst="coolSlant"/>
            </a:sp3d>
          </a:bodyPr>
          <a:lstStyle/>
          <a:p>
            <a:pPr algn="ctr"/>
            <a:r>
              <a:rPr lang="en-US" sz="1700" b="1" dirty="0">
                <a:solidFill>
                  <a:schemeClr val="accent2">
                    <a:lumMod val="75000"/>
                  </a:schemeClr>
                </a:solidFill>
                <a:latin typeface="Comic Sans MS" pitchFamily="66" charset="0"/>
              </a:rPr>
              <a:t>ABIB 15</a:t>
            </a:r>
            <a:br>
              <a:rPr lang="en-US" sz="1700" b="1" dirty="0">
                <a:solidFill>
                  <a:schemeClr val="accent2">
                    <a:lumMod val="75000"/>
                  </a:schemeClr>
                </a:solidFill>
                <a:latin typeface="Comic Sans MS" pitchFamily="66" charset="0"/>
              </a:rPr>
            </a:br>
            <a:r>
              <a:rPr lang="en-US" sz="1700" b="1" dirty="0">
                <a:solidFill>
                  <a:schemeClr val="accent2">
                    <a:lumMod val="75000"/>
                  </a:schemeClr>
                </a:solidFill>
                <a:latin typeface="Comic Sans MS" pitchFamily="66" charset="0"/>
              </a:rPr>
              <a:t>1</a:t>
            </a:r>
            <a:r>
              <a:rPr lang="en-US" sz="1700" b="1" baseline="30000" dirty="0">
                <a:solidFill>
                  <a:schemeClr val="accent2">
                    <a:lumMod val="75000"/>
                  </a:schemeClr>
                </a:solidFill>
                <a:latin typeface="Comic Sans MS" pitchFamily="66" charset="0"/>
              </a:rPr>
              <a:t>ST</a:t>
            </a:r>
            <a:r>
              <a:rPr lang="en-US" sz="1700" b="1" dirty="0">
                <a:solidFill>
                  <a:schemeClr val="accent2">
                    <a:lumMod val="75000"/>
                  </a:schemeClr>
                </a:solidFill>
                <a:latin typeface="Comic Sans MS" pitchFamily="66" charset="0"/>
              </a:rPr>
              <a:t> Unleavened </a:t>
            </a:r>
            <a:br>
              <a:rPr lang="en-US" sz="1700" b="1" dirty="0">
                <a:solidFill>
                  <a:schemeClr val="accent2">
                    <a:lumMod val="75000"/>
                  </a:schemeClr>
                </a:solidFill>
                <a:latin typeface="Comic Sans MS" pitchFamily="66" charset="0"/>
              </a:rPr>
            </a:br>
            <a:r>
              <a:rPr lang="en-US" sz="1700" b="1" dirty="0">
                <a:solidFill>
                  <a:schemeClr val="accent2">
                    <a:lumMod val="75000"/>
                  </a:schemeClr>
                </a:solidFill>
                <a:latin typeface="Comic Sans MS" pitchFamily="66" charset="0"/>
              </a:rPr>
              <a:t>Bread Sabbath</a:t>
            </a:r>
          </a:p>
        </p:txBody>
      </p:sp>
      <p:sp>
        <p:nvSpPr>
          <p:cNvPr id="20" name="TextBox 19"/>
          <p:cNvSpPr txBox="1"/>
          <p:nvPr/>
        </p:nvSpPr>
        <p:spPr>
          <a:xfrm>
            <a:off x="5074920" y="914400"/>
            <a:ext cx="3486912" cy="892552"/>
          </a:xfrm>
          <a:prstGeom prst="rect">
            <a:avLst/>
          </a:prstGeom>
          <a:solidFill>
            <a:schemeClr val="accent4">
              <a:lumMod val="20000"/>
              <a:lumOff val="80000"/>
            </a:schemeClr>
          </a:solidFill>
          <a:ln w="28575">
            <a:solidFill>
              <a:schemeClr val="accent5">
                <a:lumMod val="75000"/>
              </a:schemeClr>
            </a:solidFill>
          </a:ln>
          <a:scene3d>
            <a:camera prst="orthographicFront"/>
            <a:lightRig rig="threePt" dir="t"/>
          </a:scene3d>
          <a:sp3d>
            <a:bevelT w="114300" prst="artDeco"/>
          </a:sp3d>
        </p:spPr>
        <p:txBody>
          <a:bodyPr wrap="square" rtlCol="0">
            <a:spAutoFit/>
            <a:sp3d extrusionH="57150">
              <a:bevelT w="82550" h="38100" prst="coolSlant"/>
            </a:sp3d>
          </a:bodyPr>
          <a:lstStyle/>
          <a:p>
            <a:pPr algn="ctr"/>
            <a:r>
              <a:rPr lang="en-US" b="1" dirty="0">
                <a:solidFill>
                  <a:schemeClr val="accent5">
                    <a:lumMod val="75000"/>
                  </a:schemeClr>
                </a:solidFill>
              </a:rPr>
              <a:t>Lev 23:6  </a:t>
            </a:r>
            <a:r>
              <a:rPr lang="en-US" sz="1600" b="1" dirty="0">
                <a:solidFill>
                  <a:srgbClr val="8C4C64"/>
                </a:solidFill>
              </a:rPr>
              <a:t>And on the fifteenth day </a:t>
            </a:r>
            <a:br>
              <a:rPr lang="en-US" sz="1600" b="1" dirty="0">
                <a:solidFill>
                  <a:srgbClr val="8C4C64"/>
                </a:solidFill>
              </a:rPr>
            </a:br>
            <a:r>
              <a:rPr lang="en-US" sz="1600" b="1" dirty="0">
                <a:solidFill>
                  <a:srgbClr val="8C4C64"/>
                </a:solidFill>
              </a:rPr>
              <a:t>of the same month is the feast of unleavened bread unto [Yahuah].</a:t>
            </a:r>
            <a:endParaRPr lang="en-US" b="1" dirty="0">
              <a:solidFill>
                <a:schemeClr val="accent3">
                  <a:lumMod val="50000"/>
                </a:schemeClr>
              </a:solidFill>
            </a:endParaRPr>
          </a:p>
        </p:txBody>
      </p:sp>
      <p:sp>
        <p:nvSpPr>
          <p:cNvPr id="23" name="TextBox 22"/>
          <p:cNvSpPr txBox="1"/>
          <p:nvPr/>
        </p:nvSpPr>
        <p:spPr>
          <a:xfrm>
            <a:off x="852274" y="2750403"/>
            <a:ext cx="2208276" cy="784830"/>
          </a:xfrm>
          <a:prstGeom prst="rect">
            <a:avLst/>
          </a:prstGeom>
          <a:solidFill>
            <a:schemeClr val="accent2">
              <a:lumMod val="20000"/>
              <a:lumOff val="80000"/>
            </a:schemeClr>
          </a:solidFill>
          <a:ln w="28575">
            <a:solidFill>
              <a:srgbClr val="C00000"/>
            </a:solidFill>
          </a:ln>
          <a:effectLst>
            <a:glow rad="101600">
              <a:schemeClr val="accent2">
                <a:satMod val="175000"/>
                <a:alpha val="40000"/>
              </a:schemeClr>
            </a:glow>
          </a:effectLst>
          <a:scene3d>
            <a:camera prst="orthographicFront"/>
            <a:lightRig rig="threePt" dir="t"/>
          </a:scene3d>
          <a:sp3d>
            <a:bevelT w="152400" h="50800" prst="softRound"/>
          </a:sp3d>
        </p:spPr>
        <p:txBody>
          <a:bodyPr wrap="square" rtlCol="0">
            <a:spAutoFit/>
            <a:sp3d extrusionH="57150">
              <a:bevelT w="82550" h="38100" prst="coolSlant"/>
            </a:sp3d>
          </a:bodyPr>
          <a:lstStyle/>
          <a:p>
            <a:pPr algn="ctr"/>
            <a:r>
              <a:rPr lang="en-US" sz="1700" b="1" dirty="0">
                <a:solidFill>
                  <a:srgbClr val="0070C0"/>
                </a:solidFill>
                <a:latin typeface="Comic Sans MS" pitchFamily="66" charset="0"/>
              </a:rPr>
              <a:t>7</a:t>
            </a:r>
            <a:r>
              <a:rPr lang="en-US" sz="1700" b="1" baseline="30000" dirty="0">
                <a:solidFill>
                  <a:srgbClr val="0070C0"/>
                </a:solidFill>
                <a:latin typeface="Comic Sans MS" pitchFamily="66" charset="0"/>
              </a:rPr>
              <a:t>th</a:t>
            </a:r>
            <a:r>
              <a:rPr lang="en-US" sz="1700" b="1" dirty="0">
                <a:solidFill>
                  <a:srgbClr val="0070C0"/>
                </a:solidFill>
                <a:latin typeface="Comic Sans MS" pitchFamily="66" charset="0"/>
              </a:rPr>
              <a:t> Day SABBATH</a:t>
            </a:r>
            <a:r>
              <a:rPr lang="en-US" sz="1700" b="1" dirty="0">
                <a:solidFill>
                  <a:srgbClr val="C00000"/>
                </a:solidFill>
                <a:latin typeface="Comic Sans MS" pitchFamily="66" charset="0"/>
              </a:rPr>
              <a:t> </a:t>
            </a:r>
            <a:r>
              <a:rPr lang="en-US" sz="1400" b="1" dirty="0">
                <a:solidFill>
                  <a:srgbClr val="C00000"/>
                </a:solidFill>
                <a:latin typeface="Comic Sans MS" pitchFamily="66" charset="0"/>
              </a:rPr>
              <a:t>(</a:t>
            </a:r>
            <a:r>
              <a:rPr lang="en-US" sz="1400" b="1" u="sng" dirty="0">
                <a:solidFill>
                  <a:srgbClr val="C00000"/>
                </a:solidFill>
                <a:latin typeface="Comic Sans MS" pitchFamily="66" charset="0"/>
              </a:rPr>
              <a:t>AFTER</a:t>
            </a:r>
            <a:r>
              <a:rPr lang="en-US" sz="1400" b="1" dirty="0">
                <a:solidFill>
                  <a:srgbClr val="C00000"/>
                </a:solidFill>
                <a:latin typeface="Comic Sans MS" pitchFamily="66" charset="0"/>
              </a:rPr>
              <a:t> </a:t>
            </a:r>
            <a:r>
              <a:rPr lang="en-US" sz="1400" b="1" dirty="0">
                <a:latin typeface="Comic Sans MS" pitchFamily="66" charset="0"/>
              </a:rPr>
              <a:t>or</a:t>
            </a:r>
            <a:r>
              <a:rPr lang="en-US" sz="1400" b="1" dirty="0">
                <a:solidFill>
                  <a:srgbClr val="C00000"/>
                </a:solidFill>
                <a:latin typeface="Comic Sans MS" pitchFamily="66" charset="0"/>
              </a:rPr>
              <a:t> </a:t>
            </a:r>
            <a:r>
              <a:rPr lang="en-US" sz="1400" b="1" u="sng" dirty="0">
                <a:solidFill>
                  <a:srgbClr val="C00000"/>
                </a:solidFill>
                <a:latin typeface="Comic Sans MS" pitchFamily="66" charset="0"/>
              </a:rPr>
              <a:t>ON</a:t>
            </a:r>
            <a:r>
              <a:rPr lang="en-US" sz="1400" b="1" dirty="0">
                <a:solidFill>
                  <a:srgbClr val="C00000"/>
                </a:solidFill>
                <a:latin typeface="Comic Sans MS" pitchFamily="66" charset="0"/>
              </a:rPr>
              <a:t> PASSOVER)</a:t>
            </a:r>
            <a:endParaRPr lang="en-US" sz="2000" b="1" dirty="0">
              <a:solidFill>
                <a:srgbClr val="C00000"/>
              </a:solidFill>
              <a:latin typeface="Comic Sans MS" pitchFamily="66" charset="0"/>
            </a:endParaRPr>
          </a:p>
        </p:txBody>
      </p:sp>
      <p:sp>
        <p:nvSpPr>
          <p:cNvPr id="24" name="TextBox 23"/>
          <p:cNvSpPr txBox="1"/>
          <p:nvPr/>
        </p:nvSpPr>
        <p:spPr>
          <a:xfrm>
            <a:off x="2935224" y="3074382"/>
            <a:ext cx="2095500" cy="877163"/>
          </a:xfrm>
          <a:prstGeom prst="rect">
            <a:avLst/>
          </a:prstGeom>
          <a:solidFill>
            <a:srgbClr val="D5FFEA"/>
          </a:solidFill>
          <a:ln w="28575">
            <a:solidFill>
              <a:srgbClr val="00B050"/>
            </a:solidFill>
          </a:ln>
          <a:effectLst>
            <a:glow rad="139700">
              <a:srgbClr val="99FFCC">
                <a:alpha val="40000"/>
              </a:srgbClr>
            </a:glow>
          </a:effectLst>
          <a:scene3d>
            <a:camera prst="orthographicFront"/>
            <a:lightRig rig="threePt" dir="t"/>
          </a:scene3d>
          <a:sp3d>
            <a:bevelT w="152400" h="50800" prst="softRound"/>
          </a:sp3d>
        </p:spPr>
        <p:txBody>
          <a:bodyPr wrap="square" rtlCol="0">
            <a:spAutoFit/>
            <a:sp3d extrusionH="57150">
              <a:bevelT w="82550" h="38100" prst="coolSlant"/>
            </a:sp3d>
          </a:bodyPr>
          <a:lstStyle/>
          <a:p>
            <a:pPr algn="ctr"/>
            <a:r>
              <a:rPr lang="en-US" sz="1700" b="1" dirty="0">
                <a:solidFill>
                  <a:srgbClr val="00B050"/>
                </a:solidFill>
                <a:latin typeface="Comic Sans MS" pitchFamily="66" charset="0"/>
              </a:rPr>
              <a:t>1</a:t>
            </a:r>
            <a:r>
              <a:rPr lang="en-US" sz="1700" b="1" baseline="30000" dirty="0">
                <a:solidFill>
                  <a:srgbClr val="00B050"/>
                </a:solidFill>
                <a:latin typeface="Comic Sans MS" pitchFamily="66" charset="0"/>
              </a:rPr>
              <a:t>ST</a:t>
            </a:r>
            <a:r>
              <a:rPr lang="en-US" sz="1700" b="1" dirty="0">
                <a:solidFill>
                  <a:srgbClr val="00B050"/>
                </a:solidFill>
                <a:latin typeface="Comic Sans MS" pitchFamily="66" charset="0"/>
              </a:rPr>
              <a:t> CYCLE</a:t>
            </a:r>
            <a:br>
              <a:rPr lang="en-US" sz="1700" b="1" dirty="0">
                <a:solidFill>
                  <a:srgbClr val="00B050"/>
                </a:solidFill>
                <a:latin typeface="Comic Sans MS" pitchFamily="66" charset="0"/>
              </a:rPr>
            </a:br>
            <a:r>
              <a:rPr lang="en-US" sz="1700" b="1" dirty="0">
                <a:solidFill>
                  <a:srgbClr val="00B050"/>
                </a:solidFill>
                <a:latin typeface="Comic Sans MS" pitchFamily="66" charset="0"/>
              </a:rPr>
              <a:t>Wave Sheaf </a:t>
            </a:r>
          </a:p>
          <a:p>
            <a:pPr algn="ctr"/>
            <a:r>
              <a:rPr lang="en-US" sz="1700" b="1" dirty="0">
                <a:solidFill>
                  <a:srgbClr val="00B050"/>
                </a:solidFill>
                <a:latin typeface="Comic Sans MS" pitchFamily="66" charset="0"/>
              </a:rPr>
              <a:t>Ceremony</a:t>
            </a:r>
          </a:p>
        </p:txBody>
      </p:sp>
      <p:sp>
        <p:nvSpPr>
          <p:cNvPr id="25" name="TextBox 24"/>
          <p:cNvSpPr txBox="1"/>
          <p:nvPr/>
        </p:nvSpPr>
        <p:spPr>
          <a:xfrm>
            <a:off x="5067300" y="3083004"/>
            <a:ext cx="3485388" cy="1107996"/>
          </a:xfrm>
          <a:prstGeom prst="rect">
            <a:avLst/>
          </a:prstGeom>
          <a:solidFill>
            <a:schemeClr val="accent4">
              <a:lumMod val="20000"/>
              <a:lumOff val="80000"/>
            </a:schemeClr>
          </a:solidFill>
          <a:ln w="28575">
            <a:solidFill>
              <a:schemeClr val="accent5">
                <a:lumMod val="75000"/>
              </a:schemeClr>
            </a:solidFill>
          </a:ln>
          <a:scene3d>
            <a:camera prst="orthographicFront"/>
            <a:lightRig rig="threePt" dir="t"/>
          </a:scene3d>
          <a:sp3d>
            <a:bevelT w="114300" prst="artDeco"/>
          </a:sp3d>
        </p:spPr>
        <p:txBody>
          <a:bodyPr wrap="square" rtlCol="0">
            <a:spAutoFit/>
            <a:sp3d extrusionH="57150">
              <a:bevelT w="82550" h="38100" prst="coolSlant"/>
            </a:sp3d>
          </a:bodyPr>
          <a:lstStyle/>
          <a:p>
            <a:pPr marL="45720" indent="0" algn="ctr">
              <a:buNone/>
            </a:pPr>
            <a:r>
              <a:rPr lang="en-US" b="1" dirty="0">
                <a:solidFill>
                  <a:schemeClr val="accent5">
                    <a:lumMod val="75000"/>
                  </a:schemeClr>
                </a:solidFill>
              </a:rPr>
              <a:t>Lev 23:11  </a:t>
            </a:r>
            <a:r>
              <a:rPr lang="en-US" sz="1600" dirty="0">
                <a:solidFill>
                  <a:srgbClr val="8C4C64"/>
                </a:solidFill>
              </a:rPr>
              <a:t>‘And </a:t>
            </a:r>
            <a:r>
              <a:rPr lang="en-US" sz="1600" b="1" i="1" dirty="0">
                <a:solidFill>
                  <a:srgbClr val="8C4C64"/>
                </a:solidFill>
              </a:rPr>
              <a:t>he shall wave the sheaf</a:t>
            </a:r>
            <a:r>
              <a:rPr lang="en-US" sz="1600" dirty="0">
                <a:solidFill>
                  <a:srgbClr val="8C4C64"/>
                </a:solidFill>
              </a:rPr>
              <a:t> before [</a:t>
            </a:r>
            <a:r>
              <a:rPr lang="en-US" sz="1600" b="1" dirty="0">
                <a:solidFill>
                  <a:srgbClr val="0070C0"/>
                </a:solidFill>
              </a:rPr>
              <a:t>Yahuah</a:t>
            </a:r>
            <a:r>
              <a:rPr lang="en-US" sz="1600" dirty="0">
                <a:solidFill>
                  <a:srgbClr val="8C4C64"/>
                </a:solidFill>
              </a:rPr>
              <a:t>], for your acceptance.  </a:t>
            </a:r>
            <a:r>
              <a:rPr lang="en-US" sz="1600" b="1" i="1" u="sng" dirty="0">
                <a:solidFill>
                  <a:srgbClr val="8C4C64"/>
                </a:solidFill>
              </a:rPr>
              <a:t>On the</a:t>
            </a:r>
            <a:r>
              <a:rPr lang="en-US" sz="1600" b="1" i="1" dirty="0">
                <a:solidFill>
                  <a:srgbClr val="8C4C64"/>
                </a:solidFill>
              </a:rPr>
              <a:t> </a:t>
            </a:r>
            <a:r>
              <a:rPr lang="en-US" sz="1600" b="1" i="1" u="sng" dirty="0">
                <a:solidFill>
                  <a:srgbClr val="FF3399"/>
                </a:solidFill>
              </a:rPr>
              <a:t>morrow</a:t>
            </a:r>
            <a:r>
              <a:rPr lang="en-US" sz="1600" b="1" i="1" dirty="0"/>
              <a:t> </a:t>
            </a:r>
            <a:r>
              <a:rPr lang="en-US" sz="1600" b="1" i="1" u="sng" dirty="0">
                <a:solidFill>
                  <a:srgbClr val="8C4C64"/>
                </a:solidFill>
              </a:rPr>
              <a:t>after</a:t>
            </a:r>
            <a:r>
              <a:rPr lang="en-US" sz="1600" b="1" i="1" u="heavy" dirty="0">
                <a:solidFill>
                  <a:srgbClr val="8C4C64"/>
                </a:solidFill>
              </a:rPr>
              <a:t> </a:t>
            </a:r>
            <a:br>
              <a:rPr lang="en-US" sz="1600" b="1" i="1" u="heavy" dirty="0">
                <a:solidFill>
                  <a:srgbClr val="8C4C64"/>
                </a:solidFill>
              </a:rPr>
            </a:br>
            <a:r>
              <a:rPr lang="en-US" sz="1600" b="1" i="1" u="heavy" dirty="0">
                <a:solidFill>
                  <a:srgbClr val="8C4C64"/>
                </a:solidFill>
              </a:rPr>
              <a:t>the Sabbath</a:t>
            </a:r>
            <a:r>
              <a:rPr lang="en-US" sz="1600" baseline="30000" dirty="0"/>
              <a:t>[H767</a:t>
            </a:r>
            <a:r>
              <a:rPr lang="en-US" sz="1600" b="1" baseline="30000" dirty="0">
                <a:solidFill>
                  <a:srgbClr val="0070C0"/>
                </a:solidFill>
              </a:rPr>
              <a:t>6</a:t>
            </a:r>
            <a:r>
              <a:rPr lang="en-US" sz="1600" baseline="30000" dirty="0"/>
              <a:t>]</a:t>
            </a:r>
            <a:r>
              <a:rPr lang="en-US" sz="1600" dirty="0"/>
              <a:t> </a:t>
            </a:r>
            <a:r>
              <a:rPr lang="en-US" sz="1600" b="1" i="1" dirty="0">
                <a:solidFill>
                  <a:srgbClr val="8C4C64"/>
                </a:solidFill>
              </a:rPr>
              <a:t>the priest waves it.</a:t>
            </a:r>
            <a:r>
              <a:rPr lang="en-US" sz="1600" i="1" dirty="0">
                <a:solidFill>
                  <a:srgbClr val="8C4C64"/>
                </a:solidFill>
              </a:rPr>
              <a:t>’</a:t>
            </a:r>
            <a:endParaRPr lang="en-US" sz="1600" dirty="0">
              <a:solidFill>
                <a:srgbClr val="8C4C64"/>
              </a:solidFill>
            </a:endParaRPr>
          </a:p>
        </p:txBody>
      </p:sp>
      <p:sp>
        <p:nvSpPr>
          <p:cNvPr id="28" name="Content Placeholder 2"/>
          <p:cNvSpPr txBox="1">
            <a:spLocks/>
          </p:cNvSpPr>
          <p:nvPr/>
        </p:nvSpPr>
        <p:spPr>
          <a:xfrm>
            <a:off x="58270" y="1524000"/>
            <a:ext cx="729996" cy="762000"/>
          </a:xfrm>
          <a:prstGeom prst="rect">
            <a:avLst/>
          </a:prstGeo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Font typeface="Georgia" pitchFamily="18" charset="0"/>
              <a:buNone/>
            </a:pPr>
            <a:r>
              <a:rPr lang="en-US" sz="4000" b="1" spc="50" dirty="0">
                <a:ln w="11430"/>
                <a:solidFill>
                  <a:srgbClr val="8C4C64"/>
                </a:solidFill>
                <a:effectLst>
                  <a:outerShdw blurRad="76200" dist="50800" dir="5400000" algn="tl" rotWithShape="0">
                    <a:srgbClr val="000000">
                      <a:alpha val="65000"/>
                    </a:srgbClr>
                  </a:outerShdw>
                </a:effectLst>
              </a:rPr>
              <a:t>#1</a:t>
            </a:r>
          </a:p>
        </p:txBody>
      </p:sp>
      <p:sp>
        <p:nvSpPr>
          <p:cNvPr id="29" name="Content Placeholder 2"/>
          <p:cNvSpPr txBox="1">
            <a:spLocks/>
          </p:cNvSpPr>
          <p:nvPr/>
        </p:nvSpPr>
        <p:spPr>
          <a:xfrm>
            <a:off x="58270" y="2693382"/>
            <a:ext cx="882396" cy="762000"/>
          </a:xfrm>
          <a:prstGeom prst="rect">
            <a:avLst/>
          </a:prstGeo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Font typeface="Georgia" pitchFamily="18" charset="0"/>
              <a:buNone/>
            </a:pPr>
            <a:r>
              <a:rPr lang="en-US" sz="4000" b="1" spc="50" dirty="0">
                <a:ln w="11430"/>
                <a:solidFill>
                  <a:srgbClr val="8C4C64"/>
                </a:solidFill>
                <a:effectLst>
                  <a:outerShdw blurRad="76200" dist="50800" dir="5400000" algn="tl" rotWithShape="0">
                    <a:srgbClr val="000000">
                      <a:alpha val="65000"/>
                    </a:srgbClr>
                  </a:outerShdw>
                </a:effectLst>
              </a:rPr>
              <a:t>#2</a:t>
            </a:r>
          </a:p>
        </p:txBody>
      </p:sp>
      <p:sp>
        <p:nvSpPr>
          <p:cNvPr id="30" name="TextBox 29"/>
          <p:cNvSpPr txBox="1"/>
          <p:nvPr/>
        </p:nvSpPr>
        <p:spPr>
          <a:xfrm>
            <a:off x="2869692" y="5752368"/>
            <a:ext cx="2095500" cy="877163"/>
          </a:xfrm>
          <a:prstGeom prst="rect">
            <a:avLst/>
          </a:prstGeom>
          <a:solidFill>
            <a:schemeClr val="accent2">
              <a:lumMod val="20000"/>
              <a:lumOff val="80000"/>
            </a:schemeClr>
          </a:solidFill>
          <a:ln w="28575">
            <a:solidFill>
              <a:schemeClr val="accent2">
                <a:lumMod val="75000"/>
              </a:schemeClr>
            </a:solidFill>
          </a:ln>
          <a:effectLst>
            <a:glow rad="139700">
              <a:schemeClr val="accent4">
                <a:satMod val="175000"/>
                <a:alpha val="40000"/>
              </a:schemeClr>
            </a:glow>
          </a:effectLst>
          <a:scene3d>
            <a:camera prst="orthographicFront"/>
            <a:lightRig rig="threePt" dir="t"/>
          </a:scene3d>
          <a:sp3d>
            <a:bevelT w="152400" h="50800" prst="softRound"/>
          </a:sp3d>
        </p:spPr>
        <p:txBody>
          <a:bodyPr wrap="square" rtlCol="0">
            <a:spAutoFit/>
            <a:sp3d extrusionH="57150">
              <a:bevelT w="82550" h="38100" prst="coolSlant"/>
            </a:sp3d>
          </a:bodyPr>
          <a:lstStyle/>
          <a:p>
            <a:pPr algn="ctr"/>
            <a:r>
              <a:rPr lang="en-US" sz="1200" b="1" dirty="0">
                <a:solidFill>
                  <a:schemeClr val="tx1">
                    <a:lumMod val="65000"/>
                    <a:lumOff val="35000"/>
                  </a:schemeClr>
                </a:solidFill>
                <a:latin typeface="Comic Sans MS" pitchFamily="66" charset="0"/>
              </a:rPr>
              <a:t>(#2) </a:t>
            </a:r>
            <a:r>
              <a:rPr lang="en-US" sz="1700" b="1" dirty="0">
                <a:solidFill>
                  <a:schemeClr val="accent2">
                    <a:lumMod val="75000"/>
                  </a:schemeClr>
                </a:solidFill>
                <a:latin typeface="Comic Sans MS" pitchFamily="66" charset="0"/>
              </a:rPr>
              <a:t>ABIB 15</a:t>
            </a:r>
            <a:br>
              <a:rPr lang="en-US" sz="1700" b="1" dirty="0">
                <a:solidFill>
                  <a:schemeClr val="accent2">
                    <a:lumMod val="75000"/>
                  </a:schemeClr>
                </a:solidFill>
                <a:latin typeface="Comic Sans MS" pitchFamily="66" charset="0"/>
              </a:rPr>
            </a:br>
            <a:r>
              <a:rPr lang="en-US" sz="1700" b="1" dirty="0">
                <a:solidFill>
                  <a:schemeClr val="accent2">
                    <a:lumMod val="75000"/>
                  </a:schemeClr>
                </a:solidFill>
                <a:latin typeface="Comic Sans MS" pitchFamily="66" charset="0"/>
              </a:rPr>
              <a:t>1</a:t>
            </a:r>
            <a:r>
              <a:rPr lang="en-US" sz="1700" b="1" baseline="30000" dirty="0">
                <a:solidFill>
                  <a:schemeClr val="accent2">
                    <a:lumMod val="75000"/>
                  </a:schemeClr>
                </a:solidFill>
                <a:latin typeface="Comic Sans MS" pitchFamily="66" charset="0"/>
              </a:rPr>
              <a:t>ST</a:t>
            </a:r>
            <a:r>
              <a:rPr lang="en-US" sz="1700" b="1" dirty="0">
                <a:solidFill>
                  <a:schemeClr val="accent2">
                    <a:lumMod val="75000"/>
                  </a:schemeClr>
                </a:solidFill>
                <a:latin typeface="Comic Sans MS" pitchFamily="66" charset="0"/>
              </a:rPr>
              <a:t> Unleavened </a:t>
            </a:r>
            <a:br>
              <a:rPr lang="en-US" sz="1700" b="1" dirty="0">
                <a:solidFill>
                  <a:schemeClr val="accent2">
                    <a:lumMod val="75000"/>
                  </a:schemeClr>
                </a:solidFill>
                <a:latin typeface="Comic Sans MS" pitchFamily="66" charset="0"/>
              </a:rPr>
            </a:br>
            <a:r>
              <a:rPr lang="en-US" sz="1700" b="1" dirty="0">
                <a:solidFill>
                  <a:schemeClr val="accent2">
                    <a:lumMod val="75000"/>
                  </a:schemeClr>
                </a:solidFill>
                <a:latin typeface="Comic Sans MS" pitchFamily="66" charset="0"/>
              </a:rPr>
              <a:t>Bread Sabbath</a:t>
            </a:r>
          </a:p>
        </p:txBody>
      </p:sp>
      <p:sp>
        <p:nvSpPr>
          <p:cNvPr id="31" name="TextBox 30"/>
          <p:cNvSpPr txBox="1"/>
          <p:nvPr/>
        </p:nvSpPr>
        <p:spPr>
          <a:xfrm>
            <a:off x="193040" y="5413390"/>
            <a:ext cx="2821432" cy="877163"/>
          </a:xfrm>
          <a:prstGeom prst="rect">
            <a:avLst/>
          </a:prstGeom>
          <a:solidFill>
            <a:schemeClr val="accent2">
              <a:lumMod val="20000"/>
              <a:lumOff val="80000"/>
            </a:schemeClr>
          </a:solidFill>
          <a:ln w="28575">
            <a:solidFill>
              <a:srgbClr val="C00000"/>
            </a:solidFill>
          </a:ln>
          <a:effectLst>
            <a:glow rad="101600">
              <a:schemeClr val="accent2">
                <a:satMod val="175000"/>
                <a:alpha val="40000"/>
              </a:schemeClr>
            </a:glow>
          </a:effectLst>
          <a:scene3d>
            <a:camera prst="orthographicFront"/>
            <a:lightRig rig="threePt" dir="t"/>
          </a:scene3d>
          <a:sp3d>
            <a:bevelT w="152400" h="50800" prst="softRound"/>
          </a:sp3d>
        </p:spPr>
        <p:txBody>
          <a:bodyPr wrap="square" rtlCol="0">
            <a:spAutoFit/>
            <a:sp3d extrusionH="57150">
              <a:bevelT w="82550" h="38100" prst="coolSlant"/>
            </a:sp3d>
          </a:bodyPr>
          <a:lstStyle/>
          <a:p>
            <a:pPr algn="ctr"/>
            <a:r>
              <a:rPr lang="en-US" sz="1700" b="1" dirty="0">
                <a:solidFill>
                  <a:srgbClr val="C00000"/>
                </a:solidFill>
                <a:latin typeface="Comic Sans MS" pitchFamily="66" charset="0"/>
              </a:rPr>
              <a:t>ABIB 14 PASSOVER </a:t>
            </a:r>
            <a:br>
              <a:rPr lang="en-US" sz="1700" b="1" dirty="0">
                <a:solidFill>
                  <a:srgbClr val="C00000"/>
                </a:solidFill>
                <a:latin typeface="Comic Sans MS" pitchFamily="66" charset="0"/>
              </a:rPr>
            </a:br>
            <a:r>
              <a:rPr lang="en-US" sz="1700" b="1" dirty="0">
                <a:solidFill>
                  <a:srgbClr val="C00000"/>
                </a:solidFill>
                <a:latin typeface="Comic Sans MS" pitchFamily="66" charset="0"/>
              </a:rPr>
              <a:t>ON </a:t>
            </a:r>
            <a:r>
              <a:rPr lang="en-US" sz="1700" b="1" dirty="0">
                <a:solidFill>
                  <a:srgbClr val="0070C0"/>
                </a:solidFill>
                <a:latin typeface="Comic Sans MS" pitchFamily="66" charset="0"/>
              </a:rPr>
              <a:t>7</a:t>
            </a:r>
            <a:r>
              <a:rPr lang="en-US" sz="1700" b="1" baseline="30000" dirty="0">
                <a:solidFill>
                  <a:srgbClr val="0070C0"/>
                </a:solidFill>
                <a:latin typeface="Comic Sans MS" pitchFamily="66" charset="0"/>
              </a:rPr>
              <a:t>TH</a:t>
            </a:r>
            <a:r>
              <a:rPr lang="en-US" sz="1700" b="1" dirty="0">
                <a:solidFill>
                  <a:srgbClr val="0070C0"/>
                </a:solidFill>
                <a:latin typeface="Comic Sans MS" pitchFamily="66" charset="0"/>
              </a:rPr>
              <a:t> DAY Sabbath </a:t>
            </a:r>
            <a:br>
              <a:rPr lang="en-US" sz="1700" b="1" dirty="0">
                <a:solidFill>
                  <a:srgbClr val="0070C0"/>
                </a:solidFill>
                <a:latin typeface="Comic Sans MS" pitchFamily="66" charset="0"/>
              </a:rPr>
            </a:br>
            <a:r>
              <a:rPr lang="en-US" sz="1700" b="1" dirty="0">
                <a:solidFill>
                  <a:srgbClr val="7030A0"/>
                </a:solidFill>
                <a:latin typeface="Comic Sans MS" pitchFamily="66" charset="0"/>
              </a:rPr>
              <a:t>in Joshua’s year!</a:t>
            </a:r>
          </a:p>
        </p:txBody>
      </p:sp>
      <p:sp>
        <p:nvSpPr>
          <p:cNvPr id="32" name="TextBox 31"/>
          <p:cNvSpPr txBox="1"/>
          <p:nvPr/>
        </p:nvSpPr>
        <p:spPr>
          <a:xfrm>
            <a:off x="2871216" y="4819548"/>
            <a:ext cx="2095500" cy="877163"/>
          </a:xfrm>
          <a:prstGeom prst="rect">
            <a:avLst/>
          </a:prstGeom>
          <a:solidFill>
            <a:srgbClr val="D5FFEA"/>
          </a:solidFill>
          <a:ln w="28575">
            <a:solidFill>
              <a:srgbClr val="00B050"/>
            </a:solidFill>
          </a:ln>
          <a:effectLst>
            <a:glow rad="139700">
              <a:srgbClr val="99FFCC">
                <a:alpha val="40000"/>
              </a:srgbClr>
            </a:glow>
          </a:effectLst>
          <a:scene3d>
            <a:camera prst="orthographicFront"/>
            <a:lightRig rig="threePt" dir="t"/>
          </a:scene3d>
          <a:sp3d>
            <a:bevelT w="152400" h="50800" prst="softRound"/>
          </a:sp3d>
        </p:spPr>
        <p:txBody>
          <a:bodyPr wrap="square" rtlCol="0">
            <a:spAutoFit/>
            <a:sp3d extrusionH="57150">
              <a:bevelT w="82550" h="38100" prst="coolSlant"/>
            </a:sp3d>
          </a:bodyPr>
          <a:lstStyle/>
          <a:p>
            <a:pPr algn="ctr"/>
            <a:r>
              <a:rPr lang="en-US" sz="1200" b="1" dirty="0">
                <a:solidFill>
                  <a:schemeClr val="tx1">
                    <a:lumMod val="65000"/>
                    <a:lumOff val="35000"/>
                  </a:schemeClr>
                </a:solidFill>
                <a:latin typeface="Comic Sans MS" pitchFamily="66" charset="0"/>
              </a:rPr>
              <a:t>(#1) </a:t>
            </a:r>
            <a:r>
              <a:rPr lang="en-US" sz="1700" b="1" dirty="0">
                <a:solidFill>
                  <a:srgbClr val="00B050"/>
                </a:solidFill>
                <a:latin typeface="Comic Sans MS" pitchFamily="66" charset="0"/>
              </a:rPr>
              <a:t>1</a:t>
            </a:r>
            <a:r>
              <a:rPr lang="en-US" sz="1700" b="1" baseline="30000" dirty="0">
                <a:solidFill>
                  <a:srgbClr val="00B050"/>
                </a:solidFill>
                <a:latin typeface="Comic Sans MS" pitchFamily="66" charset="0"/>
              </a:rPr>
              <a:t>ST</a:t>
            </a:r>
            <a:r>
              <a:rPr lang="en-US" sz="1700" b="1" dirty="0">
                <a:solidFill>
                  <a:srgbClr val="00B050"/>
                </a:solidFill>
                <a:latin typeface="Comic Sans MS" pitchFamily="66" charset="0"/>
              </a:rPr>
              <a:t> CYCLE</a:t>
            </a:r>
            <a:br>
              <a:rPr lang="en-US" sz="1700" b="1" dirty="0">
                <a:solidFill>
                  <a:srgbClr val="00B050"/>
                </a:solidFill>
                <a:latin typeface="Comic Sans MS" pitchFamily="66" charset="0"/>
              </a:rPr>
            </a:br>
            <a:r>
              <a:rPr lang="en-US" sz="1700" b="1" dirty="0">
                <a:solidFill>
                  <a:srgbClr val="00B050"/>
                </a:solidFill>
                <a:latin typeface="Comic Sans MS" pitchFamily="66" charset="0"/>
              </a:rPr>
              <a:t>Wave Sheaf</a:t>
            </a:r>
            <a:br>
              <a:rPr lang="en-US" sz="1700" b="1" dirty="0">
                <a:solidFill>
                  <a:srgbClr val="00B050"/>
                </a:solidFill>
                <a:latin typeface="Comic Sans MS" pitchFamily="66" charset="0"/>
              </a:rPr>
            </a:br>
            <a:r>
              <a:rPr lang="en-US" sz="1700" b="1" dirty="0">
                <a:solidFill>
                  <a:srgbClr val="00B050"/>
                </a:solidFill>
                <a:latin typeface="Comic Sans MS" pitchFamily="66" charset="0"/>
              </a:rPr>
              <a:t>Ceremony</a:t>
            </a:r>
          </a:p>
        </p:txBody>
      </p:sp>
      <p:cxnSp>
        <p:nvCxnSpPr>
          <p:cNvPr id="7" name="Straight Arrow Connector 6"/>
          <p:cNvCxnSpPr/>
          <p:nvPr/>
        </p:nvCxnSpPr>
        <p:spPr>
          <a:xfrm>
            <a:off x="193040" y="2387600"/>
            <a:ext cx="8722360" cy="0"/>
          </a:xfrm>
          <a:prstGeom prst="straightConnector1">
            <a:avLst/>
          </a:prstGeom>
          <a:ln w="57150">
            <a:solidFill>
              <a:srgbClr val="8C4C64"/>
            </a:solidFill>
            <a:headEnd type="diamond" w="med" len="med"/>
            <a:tailEnd type="diamond" w="med" len="med"/>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228600" y="4343400"/>
            <a:ext cx="8722360" cy="0"/>
          </a:xfrm>
          <a:prstGeom prst="straightConnector1">
            <a:avLst/>
          </a:prstGeom>
          <a:ln w="7620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0800000" scaled="1"/>
              <a:tileRect/>
            </a:gradFill>
            <a:headEnd type="diamond" w="med" len="med"/>
            <a:tailEnd type="diamond" w="med" len="med"/>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257800" y="4783111"/>
            <a:ext cx="3693160" cy="369332"/>
          </a:xfrm>
          <a:prstGeom prst="rect">
            <a:avLst/>
          </a:prstGeom>
          <a:noFill/>
        </p:spPr>
        <p:txBody>
          <a:bodyPr wrap="square" rtlCol="0">
            <a:spAutoFit/>
            <a:scene3d>
              <a:camera prst="orthographicFront"/>
              <a:lightRig rig="threePt" dir="t"/>
            </a:scene3d>
            <a:sp3d extrusionH="57150">
              <a:bevelT w="82550" h="38100" prst="coolSlant"/>
            </a:sp3d>
          </a:bodyPr>
          <a:lstStyle/>
          <a:p>
            <a:r>
              <a:rPr lang="en-US" b="1" dirty="0">
                <a:solidFill>
                  <a:srgbClr val="00B050"/>
                </a:solidFill>
              </a:rPr>
              <a:t>a) Wave Sheaf gave permission - </a:t>
            </a:r>
          </a:p>
        </p:txBody>
      </p:sp>
      <p:sp>
        <p:nvSpPr>
          <p:cNvPr id="38" name="TextBox 37"/>
          <p:cNvSpPr txBox="1"/>
          <p:nvPr/>
        </p:nvSpPr>
        <p:spPr>
          <a:xfrm>
            <a:off x="5265420" y="6306365"/>
            <a:ext cx="3573780" cy="369332"/>
          </a:xfrm>
          <a:prstGeom prst="rect">
            <a:avLst/>
          </a:prstGeom>
          <a:noFill/>
        </p:spPr>
        <p:txBody>
          <a:bodyPr wrap="square" rtlCol="0">
            <a:spAutoFit/>
            <a:scene3d>
              <a:camera prst="orthographicFront"/>
              <a:lightRig rig="threePt" dir="t"/>
            </a:scene3d>
            <a:sp3d extrusionH="57150">
              <a:bevelT w="82550" h="38100" prst="coolSlant"/>
            </a:sp3d>
          </a:bodyPr>
          <a:lstStyle/>
          <a:p>
            <a:r>
              <a:rPr lang="en-US" b="1" dirty="0">
                <a:solidFill>
                  <a:schemeClr val="accent2">
                    <a:lumMod val="75000"/>
                  </a:schemeClr>
                </a:solidFill>
              </a:rPr>
              <a:t>b) To eat the grain of the land.</a:t>
            </a:r>
          </a:p>
        </p:txBody>
      </p:sp>
      <p:sp>
        <p:nvSpPr>
          <p:cNvPr id="40" name="TextBox 39"/>
          <p:cNvSpPr txBox="1"/>
          <p:nvPr/>
        </p:nvSpPr>
        <p:spPr>
          <a:xfrm>
            <a:off x="2887890" y="4423634"/>
            <a:ext cx="2255059" cy="369332"/>
          </a:xfrm>
          <a:prstGeom prst="rect">
            <a:avLst/>
          </a:prstGeom>
          <a:noFill/>
        </p:spPr>
        <p:txBody>
          <a:bodyPr wrap="square" rtlCol="0">
            <a:spAutoFit/>
            <a:scene3d>
              <a:camera prst="orthographicFront"/>
              <a:lightRig rig="threePt" dir="t"/>
            </a:scene3d>
            <a:sp3d extrusionH="57150">
              <a:bevelT w="82550" h="38100" prst="coolSlant"/>
            </a:sp3d>
          </a:bodyPr>
          <a:lstStyle/>
          <a:p>
            <a:pPr algn="ctr"/>
            <a:r>
              <a:rPr lang="en-US" b="1" dirty="0">
                <a:ln w="3175">
                  <a:noFill/>
                </a:ln>
                <a:solidFill>
                  <a:srgbClr val="FF3399"/>
                </a:solidFill>
                <a:latin typeface="Arial Rounded MT Bold" pitchFamily="34" charset="0"/>
              </a:rPr>
              <a:t>Two “Morrows”</a:t>
            </a:r>
          </a:p>
        </p:txBody>
      </p:sp>
      <p:sp>
        <p:nvSpPr>
          <p:cNvPr id="26" name="TextBox 29"/>
          <p:cNvSpPr txBox="1"/>
          <p:nvPr/>
        </p:nvSpPr>
        <p:spPr>
          <a:xfrm>
            <a:off x="193040" y="175022"/>
            <a:ext cx="436934" cy="1425178"/>
          </a:xfrm>
          <a:prstGeom prst="roundRect">
            <a:avLst/>
          </a:prstGeom>
          <a:solidFill>
            <a:srgbClr val="8C4C64"/>
          </a:solidFill>
          <a:ln w="57150">
            <a:solidFill>
              <a:schemeClr val="accent2">
                <a:lumMod val="60000"/>
                <a:lumOff val="40000"/>
              </a:schemeClr>
            </a:solidFill>
          </a:ln>
          <a:scene3d>
            <a:camera prst="orthographicFront"/>
            <a:lightRig rig="soft" dir="t">
              <a:rot lat="0" lon="0" rev="10800000"/>
            </a:lightRig>
          </a:scene3d>
          <a:sp3d>
            <a:bevelT/>
          </a:sp3d>
        </p:spPr>
        <p:txBody>
          <a:bodyPr vert="horz" wrap="square" rtlCol="0">
            <a:spAutoFit/>
            <a:sp3d>
              <a:bevelT w="27940" h="12700"/>
              <a:contourClr>
                <a:srgbClr val="DDDDDD"/>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400" b="1" spc="150" dirty="0">
                <a:ln w="11430"/>
                <a:solidFill>
                  <a:srgbClr val="F8F8F8"/>
                </a:solidFill>
                <a:effectLst>
                  <a:outerShdw blurRad="25400" algn="tl" rotWithShape="0">
                    <a:srgbClr val="000000">
                      <a:alpha val="43000"/>
                    </a:srgbClr>
                  </a:outerShdw>
                </a:effectLst>
              </a:rPr>
              <a:t>R</a:t>
            </a:r>
            <a:br>
              <a:rPr lang="en-US" sz="1400" b="1" spc="150" dirty="0">
                <a:ln w="11430"/>
                <a:solidFill>
                  <a:srgbClr val="F8F8F8"/>
                </a:solidFill>
                <a:effectLst>
                  <a:outerShdw blurRad="25400" algn="tl" rotWithShape="0">
                    <a:srgbClr val="000000">
                      <a:alpha val="43000"/>
                    </a:srgbClr>
                  </a:outerShdw>
                </a:effectLst>
              </a:rPr>
            </a:br>
            <a:r>
              <a:rPr lang="en-US" sz="1400" b="1" spc="150" dirty="0">
                <a:ln w="11430"/>
                <a:solidFill>
                  <a:srgbClr val="F8F8F8"/>
                </a:solidFill>
                <a:effectLst>
                  <a:outerShdw blurRad="25400" algn="tl" rotWithShape="0">
                    <a:srgbClr val="000000">
                      <a:alpha val="43000"/>
                    </a:srgbClr>
                  </a:outerShdw>
                </a:effectLst>
              </a:rPr>
              <a:t>E</a:t>
            </a:r>
            <a:br>
              <a:rPr lang="en-US" sz="1400" b="1" spc="150" dirty="0">
                <a:ln w="11430"/>
                <a:solidFill>
                  <a:srgbClr val="F8F8F8"/>
                </a:solidFill>
                <a:effectLst>
                  <a:outerShdw blurRad="25400" algn="tl" rotWithShape="0">
                    <a:srgbClr val="000000">
                      <a:alpha val="43000"/>
                    </a:srgbClr>
                  </a:outerShdw>
                </a:effectLst>
              </a:rPr>
            </a:br>
            <a:r>
              <a:rPr lang="en-US" sz="1400" b="1" spc="150" dirty="0">
                <a:ln w="11430"/>
                <a:solidFill>
                  <a:srgbClr val="F8F8F8"/>
                </a:solidFill>
                <a:effectLst>
                  <a:outerShdw blurRad="25400" algn="tl" rotWithShape="0">
                    <a:srgbClr val="000000">
                      <a:alpha val="43000"/>
                    </a:srgbClr>
                  </a:outerShdw>
                </a:effectLst>
              </a:rPr>
              <a:t>V</a:t>
            </a:r>
            <a:br>
              <a:rPr lang="en-US" sz="1400" b="1" spc="150" dirty="0">
                <a:ln w="11430"/>
                <a:solidFill>
                  <a:srgbClr val="F8F8F8"/>
                </a:solidFill>
                <a:effectLst>
                  <a:outerShdw blurRad="25400" algn="tl" rotWithShape="0">
                    <a:srgbClr val="000000">
                      <a:alpha val="43000"/>
                    </a:srgbClr>
                  </a:outerShdw>
                </a:effectLst>
              </a:rPr>
            </a:br>
            <a:r>
              <a:rPr lang="en-US" sz="1400" b="1" spc="150" dirty="0">
                <a:ln w="11430"/>
                <a:solidFill>
                  <a:srgbClr val="F8F8F8"/>
                </a:solidFill>
                <a:effectLst>
                  <a:outerShdw blurRad="25400" algn="tl" rotWithShape="0">
                    <a:srgbClr val="000000">
                      <a:alpha val="43000"/>
                    </a:srgbClr>
                  </a:outerShdw>
                </a:effectLst>
              </a:rPr>
              <a:t>I</a:t>
            </a:r>
            <a:br>
              <a:rPr lang="en-US" sz="1400" b="1" spc="150" dirty="0">
                <a:ln w="11430"/>
                <a:solidFill>
                  <a:srgbClr val="F8F8F8"/>
                </a:solidFill>
                <a:effectLst>
                  <a:outerShdw blurRad="25400" algn="tl" rotWithShape="0">
                    <a:srgbClr val="000000">
                      <a:alpha val="43000"/>
                    </a:srgbClr>
                  </a:outerShdw>
                </a:effectLst>
              </a:rPr>
            </a:br>
            <a:r>
              <a:rPr lang="en-US" sz="1400" b="1" spc="150" dirty="0">
                <a:ln w="11430"/>
                <a:solidFill>
                  <a:srgbClr val="F8F8F8"/>
                </a:solidFill>
                <a:effectLst>
                  <a:outerShdw blurRad="25400" algn="tl" rotWithShape="0">
                    <a:srgbClr val="000000">
                      <a:alpha val="43000"/>
                    </a:srgbClr>
                  </a:outerShdw>
                </a:effectLst>
              </a:rPr>
              <a:t>E</a:t>
            </a:r>
            <a:br>
              <a:rPr lang="en-US" sz="1400" b="1" spc="150" dirty="0">
                <a:ln w="11430"/>
                <a:solidFill>
                  <a:srgbClr val="F8F8F8"/>
                </a:solidFill>
                <a:effectLst>
                  <a:outerShdw blurRad="25400" algn="tl" rotWithShape="0">
                    <a:srgbClr val="000000">
                      <a:alpha val="43000"/>
                    </a:srgbClr>
                  </a:outerShdw>
                </a:effectLst>
              </a:rPr>
            </a:br>
            <a:r>
              <a:rPr lang="en-US" sz="1400" b="1" spc="150" dirty="0">
                <a:ln w="11430"/>
                <a:solidFill>
                  <a:srgbClr val="F8F8F8"/>
                </a:solidFill>
                <a:effectLst>
                  <a:outerShdw blurRad="25400" algn="tl" rotWithShape="0">
                    <a:srgbClr val="000000">
                      <a:alpha val="43000"/>
                    </a:srgbClr>
                  </a:outerShdw>
                </a:effectLst>
              </a:rPr>
              <a:t>W</a:t>
            </a:r>
          </a:p>
        </p:txBody>
      </p:sp>
      <p:sp>
        <p:nvSpPr>
          <p:cNvPr id="34" name="Rectangle 33"/>
          <p:cNvSpPr/>
          <p:nvPr/>
        </p:nvSpPr>
        <p:spPr>
          <a:xfrm>
            <a:off x="792544" y="1176135"/>
            <a:ext cx="2153154" cy="400110"/>
          </a:xfrm>
          <a:prstGeom prst="rect">
            <a:avLst/>
          </a:prstGeom>
          <a:noFill/>
        </p:spPr>
        <p:txBody>
          <a:bodyPr wrap="none" lIns="91440" tIns="45720" rIns="91440" bIns="45720">
            <a:spAutoFit/>
            <a:scene3d>
              <a:camera prst="orthographicFront"/>
              <a:lightRig rig="threePt" dir="t"/>
            </a:scene3d>
            <a:sp3d extrusionH="57150">
              <a:bevelT h="25400" prst="softRound"/>
            </a:sp3d>
          </a:bodyPr>
          <a:lstStyle/>
          <a:p>
            <a:pPr algn="ctr"/>
            <a:r>
              <a:rPr lang="en-US" sz="2000" b="1" cap="none" spc="0" dirty="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The D</a:t>
            </a:r>
            <a:r>
              <a:rPr lang="en-US" sz="1600" b="1" cap="none" spc="0" dirty="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AY</a:t>
            </a:r>
            <a:r>
              <a:rPr lang="en-US" sz="2000" b="1" cap="none" spc="0" dirty="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 After:</a:t>
            </a:r>
          </a:p>
        </p:txBody>
      </p:sp>
      <p:sp>
        <p:nvSpPr>
          <p:cNvPr id="39" name="Rectangle 38"/>
          <p:cNvSpPr/>
          <p:nvPr/>
        </p:nvSpPr>
        <p:spPr>
          <a:xfrm>
            <a:off x="795835" y="2385423"/>
            <a:ext cx="2153154" cy="400110"/>
          </a:xfrm>
          <a:prstGeom prst="rect">
            <a:avLst/>
          </a:prstGeom>
          <a:noFill/>
        </p:spPr>
        <p:txBody>
          <a:bodyPr wrap="none" lIns="91440" tIns="45720" rIns="91440" bIns="45720">
            <a:spAutoFit/>
            <a:scene3d>
              <a:camera prst="orthographicFront"/>
              <a:lightRig rig="threePt" dir="t"/>
            </a:scene3d>
            <a:sp3d extrusionH="57150">
              <a:bevelT h="25400" prst="softRound"/>
            </a:sp3d>
          </a:bodyPr>
          <a:lstStyle/>
          <a:p>
            <a:pPr algn="ctr"/>
            <a:r>
              <a:rPr lang="en-US" sz="2000" b="1" cap="none" spc="0" dirty="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The D</a:t>
            </a:r>
            <a:r>
              <a:rPr lang="en-US" sz="1600" b="1" cap="none" spc="0" dirty="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AY</a:t>
            </a:r>
            <a:r>
              <a:rPr lang="en-US" sz="2000" b="1" cap="none" spc="0" dirty="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 After:</a:t>
            </a:r>
          </a:p>
        </p:txBody>
      </p:sp>
      <p:sp>
        <p:nvSpPr>
          <p:cNvPr id="41" name="TextBox 40"/>
          <p:cNvSpPr txBox="1"/>
          <p:nvPr/>
        </p:nvSpPr>
        <p:spPr>
          <a:xfrm>
            <a:off x="3066288" y="1832350"/>
            <a:ext cx="5618988" cy="369332"/>
          </a:xfrm>
          <a:prstGeom prst="rect">
            <a:avLst/>
          </a:prstGeom>
          <a:noFill/>
        </p:spPr>
        <p:txBody>
          <a:bodyPr wrap="square" rtlCol="0">
            <a:spAutoFit/>
            <a:scene3d>
              <a:camera prst="orthographicFront"/>
              <a:lightRig rig="threePt" dir="t"/>
            </a:scene3d>
            <a:sp3d extrusionH="57150">
              <a:bevelT w="82550" h="38100" prst="coolSlant"/>
            </a:sp3d>
          </a:bodyPr>
          <a:lstStyle/>
          <a:p>
            <a:r>
              <a:rPr lang="en-US" b="1" dirty="0">
                <a:solidFill>
                  <a:schemeClr val="accent2">
                    <a:lumMod val="75000"/>
                  </a:schemeClr>
                </a:solidFill>
              </a:rPr>
              <a:t>Abib 15 “ULB” always follows </a:t>
            </a:r>
            <a:r>
              <a:rPr lang="en-US" b="1" u="sng" dirty="0">
                <a:solidFill>
                  <a:srgbClr val="C00000"/>
                </a:solidFill>
                <a:effectLst>
                  <a:outerShdw blurRad="38100" dist="38100" dir="2700000" algn="tl">
                    <a:srgbClr val="000000">
                      <a:alpha val="43137"/>
                    </a:srgbClr>
                  </a:outerShdw>
                </a:effectLst>
              </a:rPr>
              <a:t>after</a:t>
            </a:r>
            <a:r>
              <a:rPr lang="en-US" b="1" dirty="0">
                <a:solidFill>
                  <a:schemeClr val="accent2">
                    <a:lumMod val="75000"/>
                  </a:schemeClr>
                </a:solidFill>
              </a:rPr>
              <a:t> </a:t>
            </a:r>
            <a:r>
              <a:rPr lang="en-US" b="1" dirty="0">
                <a:solidFill>
                  <a:srgbClr val="C00000"/>
                </a:solidFill>
              </a:rPr>
              <a:t>Abib 14 Passover.</a:t>
            </a:r>
          </a:p>
        </p:txBody>
      </p:sp>
      <p:sp>
        <p:nvSpPr>
          <p:cNvPr id="42" name="TextBox 41"/>
          <p:cNvSpPr txBox="1"/>
          <p:nvPr/>
        </p:nvSpPr>
        <p:spPr>
          <a:xfrm>
            <a:off x="3066288" y="2668305"/>
            <a:ext cx="6077712" cy="369332"/>
          </a:xfrm>
          <a:prstGeom prst="rect">
            <a:avLst/>
          </a:prstGeom>
          <a:noFill/>
        </p:spPr>
        <p:txBody>
          <a:bodyPr wrap="square" rtlCol="0">
            <a:spAutoFit/>
            <a:scene3d>
              <a:camera prst="orthographicFront"/>
              <a:lightRig rig="threePt" dir="t"/>
            </a:scene3d>
            <a:sp3d extrusionH="57150">
              <a:bevelT w="82550" h="38100" prst="coolSlant"/>
            </a:sp3d>
          </a:bodyPr>
          <a:lstStyle/>
          <a:p>
            <a:r>
              <a:rPr lang="en-US" b="1" dirty="0">
                <a:solidFill>
                  <a:srgbClr val="00B050"/>
                </a:solidFill>
              </a:rPr>
              <a:t>Wave Sheaf always follows </a:t>
            </a:r>
            <a:r>
              <a:rPr lang="en-US" b="1" u="sng" dirty="0">
                <a:solidFill>
                  <a:srgbClr val="0070C0"/>
                </a:solidFill>
                <a:effectLst>
                  <a:outerShdw blurRad="38100" dist="38100" dir="2700000" algn="tl">
                    <a:srgbClr val="000000">
                      <a:alpha val="43137"/>
                    </a:srgbClr>
                  </a:outerShdw>
                </a:effectLst>
              </a:rPr>
              <a:t>after</a:t>
            </a:r>
            <a:r>
              <a:rPr lang="en-US" b="1" dirty="0">
                <a:solidFill>
                  <a:srgbClr val="00B050"/>
                </a:solidFill>
              </a:rPr>
              <a:t> the </a:t>
            </a:r>
            <a:r>
              <a:rPr lang="en-US" b="1" dirty="0">
                <a:solidFill>
                  <a:srgbClr val="0070C0"/>
                </a:solidFill>
              </a:rPr>
              <a:t>7</a:t>
            </a:r>
            <a:r>
              <a:rPr lang="en-US" b="1" baseline="30000" dirty="0">
                <a:solidFill>
                  <a:srgbClr val="0070C0"/>
                </a:solidFill>
              </a:rPr>
              <a:t>th</a:t>
            </a:r>
            <a:r>
              <a:rPr lang="en-US" b="1" dirty="0">
                <a:solidFill>
                  <a:srgbClr val="0070C0"/>
                </a:solidFill>
              </a:rPr>
              <a:t> Day Sabbath.</a:t>
            </a:r>
          </a:p>
        </p:txBody>
      </p:sp>
      <p:sp>
        <p:nvSpPr>
          <p:cNvPr id="43" name="TextBox 42"/>
          <p:cNvSpPr txBox="1"/>
          <p:nvPr/>
        </p:nvSpPr>
        <p:spPr>
          <a:xfrm>
            <a:off x="76200" y="4413779"/>
            <a:ext cx="2793492" cy="923330"/>
          </a:xfrm>
          <a:prstGeom prst="rect">
            <a:avLst/>
          </a:prstGeom>
          <a:noFill/>
        </p:spPr>
        <p:txBody>
          <a:bodyPr wrap="square" rtlCol="0">
            <a:spAutoFit/>
            <a:scene3d>
              <a:camera prst="orthographicFront"/>
              <a:lightRig rig="threePt" dir="t"/>
            </a:scene3d>
            <a:sp3d extrusionH="57150">
              <a:bevelT w="82550" h="38100" prst="coolSlant"/>
            </a:sp3d>
          </a:bodyPr>
          <a:lstStyle/>
          <a:p>
            <a:pPr algn="ctr"/>
            <a:r>
              <a:rPr lang="en-US" b="1" dirty="0">
                <a:ln w="3175">
                  <a:solidFill>
                    <a:srgbClr val="00206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effectLst>
                  <a:glow rad="139700">
                    <a:schemeClr val="accent2">
                      <a:satMod val="175000"/>
                      <a:alpha val="40000"/>
                    </a:schemeClr>
                  </a:glow>
                </a:effectLst>
                <a:latin typeface="Arial Rounded MT Bold" pitchFamily="34" charset="0"/>
              </a:rPr>
              <a:t>Josh 5:11 </a:t>
            </a:r>
            <a:r>
              <a:rPr lang="en-US" b="1" dirty="0">
                <a:ln w="3175">
                  <a:solidFill>
                    <a:srgbClr val="00206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latin typeface="Arial Rounded MT Bold" pitchFamily="34" charset="0"/>
              </a:rPr>
              <a:t>fulfills both </a:t>
            </a:r>
            <a:r>
              <a:rPr lang="en-US" b="1" dirty="0">
                <a:ln w="3175">
                  <a:solidFill>
                    <a:srgbClr val="00206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0800000" scaled="1"/>
                  <a:tileRect/>
                </a:gradFill>
                <a:latin typeface="Arial Rounded MT Bold" pitchFamily="34" charset="0"/>
              </a:rPr>
              <a:t>Calendar Statutes in Absolute </a:t>
            </a:r>
            <a:r>
              <a:rPr lang="en-US" b="1" dirty="0">
                <a:ln w="3175">
                  <a:solidFill>
                    <a:srgbClr val="00206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latin typeface="Arial Rounded MT Bold" pitchFamily="34" charset="0"/>
              </a:rPr>
              <a:t>Perfection!</a:t>
            </a:r>
          </a:p>
        </p:txBody>
      </p:sp>
      <p:pic>
        <p:nvPicPr>
          <p:cNvPr id="44" name="Picture 24" descr="C:\Users\Rae\Desktop\Art on Desktop\white man clip art\yellow-blue smiley faces\happy face - very good png.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1174" y="6157081"/>
            <a:ext cx="799066" cy="619501"/>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27519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up)">
                                      <p:cBhvr>
                                        <p:cTn id="7" dur="175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barn(inVertical)">
                                      <p:cBhvr>
                                        <p:cTn id="12" dur="1000"/>
                                        <p:tgtEl>
                                          <p:spTgt spid="16">
                                            <p:txEl>
                                              <p:pRg st="0" end="0"/>
                                            </p:txEl>
                                          </p:spTgt>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wipe(left)">
                                      <p:cBhvr>
                                        <p:cTn id="16" dur="1250"/>
                                        <p:tgtEl>
                                          <p:spTgt spid="41"/>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3">
                                            <p:txEl>
                                              <p:pRg st="0" end="0"/>
                                            </p:txEl>
                                          </p:spTgt>
                                        </p:tgtEl>
                                        <p:attrNameLst>
                                          <p:attrName>style.visibility</p:attrName>
                                        </p:attrNameLst>
                                      </p:cBhvr>
                                      <p:to>
                                        <p:strVal val="visible"/>
                                      </p:to>
                                    </p:set>
                                    <p:animEffect transition="in" filter="barn(inVertical)">
                                      <p:cBhvr>
                                        <p:cTn id="21" dur="1250"/>
                                        <p:tgtEl>
                                          <p:spTgt spid="23">
                                            <p:txEl>
                                              <p:pRg st="0" end="0"/>
                                            </p:txEl>
                                          </p:spTgt>
                                        </p:tgtEl>
                                      </p:cBhvr>
                                    </p:animEffect>
                                  </p:childTnLst>
                                </p:cTn>
                              </p:par>
                            </p:childTnLst>
                          </p:cTn>
                        </p:par>
                        <p:par>
                          <p:cTn id="22" fill="hold">
                            <p:stCondLst>
                              <p:cond delay="1250"/>
                            </p:stCondLst>
                            <p:childTnLst>
                              <p:par>
                                <p:cTn id="23" presetID="16" presetClass="entr" presetSubtype="21" fill="hold" nodeType="afterEffect">
                                  <p:stCondLst>
                                    <p:cond delay="0"/>
                                  </p:stCondLst>
                                  <p:childTnLst>
                                    <p:set>
                                      <p:cBhvr>
                                        <p:cTn id="24" dur="1" fill="hold">
                                          <p:stCondLst>
                                            <p:cond delay="0"/>
                                          </p:stCondLst>
                                        </p:cTn>
                                        <p:tgtEl>
                                          <p:spTgt spid="25">
                                            <p:txEl>
                                              <p:pRg st="0" end="0"/>
                                            </p:txEl>
                                          </p:spTgt>
                                        </p:tgtEl>
                                        <p:attrNameLst>
                                          <p:attrName>style.visibility</p:attrName>
                                        </p:attrNameLst>
                                      </p:cBhvr>
                                      <p:to>
                                        <p:strVal val="visible"/>
                                      </p:to>
                                    </p:set>
                                    <p:animEffect transition="in" filter="barn(inVertical)">
                                      <p:cBhvr>
                                        <p:cTn id="25" dur="1000"/>
                                        <p:tgtEl>
                                          <p:spTgt spid="2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4">
                                            <p:txEl>
                                              <p:pRg st="0" end="0"/>
                                            </p:txEl>
                                          </p:spTgt>
                                        </p:tgtEl>
                                        <p:attrNameLst>
                                          <p:attrName>style.visibility</p:attrName>
                                        </p:attrNameLst>
                                      </p:cBhvr>
                                      <p:to>
                                        <p:strVal val="visible"/>
                                      </p:to>
                                    </p:set>
                                    <p:animEffect transition="in" filter="barn(inVertical)">
                                      <p:cBhvr>
                                        <p:cTn id="30" dur="1250"/>
                                        <p:tgtEl>
                                          <p:spTgt spid="24">
                                            <p:txEl>
                                              <p:pRg st="0" end="0"/>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24">
                                            <p:txEl>
                                              <p:pRg st="1" end="1"/>
                                            </p:txEl>
                                          </p:spTgt>
                                        </p:tgtEl>
                                        <p:attrNameLst>
                                          <p:attrName>style.visibility</p:attrName>
                                        </p:attrNameLst>
                                      </p:cBhvr>
                                      <p:to>
                                        <p:strVal val="visible"/>
                                      </p:to>
                                    </p:set>
                                    <p:animEffect transition="in" filter="barn(inVertical)">
                                      <p:cBhvr>
                                        <p:cTn id="33" dur="1250"/>
                                        <p:tgtEl>
                                          <p:spTgt spid="24">
                                            <p:txEl>
                                              <p:pRg st="1" end="1"/>
                                            </p:txEl>
                                          </p:spTgt>
                                        </p:tgtEl>
                                      </p:cBhvr>
                                    </p:animEffect>
                                  </p:childTnLst>
                                </p:cTn>
                              </p:par>
                            </p:childTnLst>
                          </p:cTn>
                        </p:par>
                        <p:par>
                          <p:cTn id="34" fill="hold">
                            <p:stCondLst>
                              <p:cond delay="1250"/>
                            </p:stCondLst>
                            <p:childTnLst>
                              <p:par>
                                <p:cTn id="35" presetID="22" presetClass="entr" presetSubtype="8"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left)">
                                      <p:cBhvr>
                                        <p:cTn id="37" dur="1250"/>
                                        <p:tgtEl>
                                          <p:spTgt spid="4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3">
                                            <p:txEl>
                                              <p:pRg st="0" end="0"/>
                                            </p:txEl>
                                          </p:spTgt>
                                        </p:tgtEl>
                                        <p:attrNameLst>
                                          <p:attrName>style.visibility</p:attrName>
                                        </p:attrNameLst>
                                      </p:cBhvr>
                                      <p:to>
                                        <p:strVal val="visible"/>
                                      </p:to>
                                    </p:set>
                                    <p:animEffect transition="in" filter="barn(inVertical)">
                                      <p:cBhvr>
                                        <p:cTn id="42" dur="1250"/>
                                        <p:tgtEl>
                                          <p:spTgt spid="33">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wipe(left)">
                                      <p:cBhvr>
                                        <p:cTn id="47" dur="2000"/>
                                        <p:tgtEl>
                                          <p:spTgt spid="40"/>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32">
                                            <p:txEl>
                                              <p:pRg st="0" end="0"/>
                                            </p:txEl>
                                          </p:spTgt>
                                        </p:tgtEl>
                                        <p:attrNameLst>
                                          <p:attrName>style.visibility</p:attrName>
                                        </p:attrNameLst>
                                      </p:cBhvr>
                                      <p:to>
                                        <p:strVal val="visible"/>
                                      </p:to>
                                    </p:set>
                                    <p:animEffect transition="in" filter="barn(inVertical)">
                                      <p:cBhvr>
                                        <p:cTn id="52" dur="1250"/>
                                        <p:tgtEl>
                                          <p:spTgt spid="32">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30">
                                            <p:txEl>
                                              <p:pRg st="0" end="0"/>
                                            </p:txEl>
                                          </p:spTgt>
                                        </p:tgtEl>
                                        <p:attrNameLst>
                                          <p:attrName>style.visibility</p:attrName>
                                        </p:attrNameLst>
                                      </p:cBhvr>
                                      <p:to>
                                        <p:strVal val="visible"/>
                                      </p:to>
                                    </p:set>
                                    <p:animEffect transition="in" filter="barn(inVertical)">
                                      <p:cBhvr>
                                        <p:cTn id="57" dur="1250"/>
                                        <p:tgtEl>
                                          <p:spTgt spid="30">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wipe(left)">
                                      <p:cBhvr>
                                        <p:cTn id="62" dur="1250"/>
                                        <p:tgtEl>
                                          <p:spTgt spid="37"/>
                                        </p:tgtEl>
                                      </p:cBhvr>
                                    </p:animEffect>
                                  </p:childTnLst>
                                </p:cTn>
                              </p:par>
                            </p:childTnLst>
                          </p:cTn>
                        </p:par>
                        <p:par>
                          <p:cTn id="63" fill="hold">
                            <p:stCondLst>
                              <p:cond delay="1250"/>
                            </p:stCondLst>
                            <p:childTnLst>
                              <p:par>
                                <p:cTn id="64" presetID="22" presetClass="entr" presetSubtype="8" fill="hold" nodeType="afterEffect">
                                  <p:stCondLst>
                                    <p:cond delay="0"/>
                                  </p:stCondLst>
                                  <p:childTnLst>
                                    <p:set>
                                      <p:cBhvr>
                                        <p:cTn id="65" dur="1" fill="hold">
                                          <p:stCondLst>
                                            <p:cond delay="0"/>
                                          </p:stCondLst>
                                        </p:cTn>
                                        <p:tgtEl>
                                          <p:spTgt spid="38">
                                            <p:txEl>
                                              <p:pRg st="0" end="0"/>
                                            </p:txEl>
                                          </p:spTgt>
                                        </p:tgtEl>
                                        <p:attrNameLst>
                                          <p:attrName>style.visibility</p:attrName>
                                        </p:attrNameLst>
                                      </p:cBhvr>
                                      <p:to>
                                        <p:strVal val="visible"/>
                                      </p:to>
                                    </p:set>
                                    <p:animEffect transition="in" filter="wipe(left)">
                                      <p:cBhvr>
                                        <p:cTn id="66" dur="1250"/>
                                        <p:tgtEl>
                                          <p:spTgt spid="38">
                                            <p:txEl>
                                              <p:pRg st="0" end="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31">
                                            <p:txEl>
                                              <p:pRg st="0" end="0"/>
                                            </p:txEl>
                                          </p:spTgt>
                                        </p:tgtEl>
                                        <p:attrNameLst>
                                          <p:attrName>style.visibility</p:attrName>
                                        </p:attrNameLst>
                                      </p:cBhvr>
                                      <p:to>
                                        <p:strVal val="visible"/>
                                      </p:to>
                                    </p:set>
                                    <p:animEffect transition="in" filter="wipe(left)">
                                      <p:cBhvr>
                                        <p:cTn id="71" dur="2000"/>
                                        <p:tgtEl>
                                          <p:spTgt spid="31">
                                            <p:txEl>
                                              <p:pRg st="0" end="0"/>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barn(inVertical)">
                                      <p:cBhvr>
                                        <p:cTn id="76" dur="1250"/>
                                        <p:tgtEl>
                                          <p:spTgt spid="43"/>
                                        </p:tgtEl>
                                      </p:cBhvr>
                                    </p:animEffect>
                                  </p:childTnLst>
                                </p:cTn>
                              </p:par>
                            </p:childTnLst>
                          </p:cTn>
                        </p:par>
                        <p:par>
                          <p:cTn id="77" fill="hold">
                            <p:stCondLst>
                              <p:cond delay="1250"/>
                            </p:stCondLst>
                            <p:childTnLst>
                              <p:par>
                                <p:cTn id="78" presetID="53" presetClass="entr" presetSubtype="16"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750" fill="hold"/>
                                        <p:tgtEl>
                                          <p:spTgt spid="44"/>
                                        </p:tgtEl>
                                        <p:attrNameLst>
                                          <p:attrName>ppt_w</p:attrName>
                                        </p:attrNameLst>
                                      </p:cBhvr>
                                      <p:tavLst>
                                        <p:tav tm="0">
                                          <p:val>
                                            <p:fltVal val="0"/>
                                          </p:val>
                                        </p:tav>
                                        <p:tav tm="100000">
                                          <p:val>
                                            <p:strVal val="#ppt_w"/>
                                          </p:val>
                                        </p:tav>
                                      </p:tavLst>
                                    </p:anim>
                                    <p:anim calcmode="lin" valueType="num">
                                      <p:cBhvr>
                                        <p:cTn id="81" dur="750" fill="hold"/>
                                        <p:tgtEl>
                                          <p:spTgt spid="44"/>
                                        </p:tgtEl>
                                        <p:attrNameLst>
                                          <p:attrName>ppt_h</p:attrName>
                                        </p:attrNameLst>
                                      </p:cBhvr>
                                      <p:tavLst>
                                        <p:tav tm="0">
                                          <p:val>
                                            <p:fltVal val="0"/>
                                          </p:val>
                                        </p:tav>
                                        <p:tav tm="100000">
                                          <p:val>
                                            <p:strVal val="#ppt_h"/>
                                          </p:val>
                                        </p:tav>
                                      </p:tavLst>
                                    </p:anim>
                                    <p:animEffect transition="in" filter="fade">
                                      <p:cBhvr>
                                        <p:cTn id="82"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0" grpId="0"/>
      <p:bldP spid="26" grpId="0" animBg="1"/>
      <p:bldP spid="41" grpId="0"/>
      <p:bldP spid="42" grpId="0"/>
      <p:bldP spid="43"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t>45</a:t>
            </a:fld>
            <a:endParaRPr lang="en-US" dirty="0"/>
          </a:p>
        </p:txBody>
      </p:sp>
      <p:sp>
        <p:nvSpPr>
          <p:cNvPr id="5" name="Title 1"/>
          <p:cNvSpPr txBox="1">
            <a:spLocks/>
          </p:cNvSpPr>
          <p:nvPr/>
        </p:nvSpPr>
        <p:spPr>
          <a:xfrm>
            <a:off x="-76200" y="0"/>
            <a:ext cx="9296400" cy="6096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200" spc="50" dirty="0">
                <a:ln w="11430"/>
                <a:solidFill>
                  <a:srgbClr val="00B050"/>
                </a:solidFill>
                <a:effectLst>
                  <a:outerShdw blurRad="76200" dist="50800" dir="5400000" algn="tl" rotWithShape="0">
                    <a:srgbClr val="000000">
                      <a:alpha val="65000"/>
                    </a:srgbClr>
                  </a:outerShdw>
                </a:effectLst>
              </a:rPr>
              <a:t>The Highlight of Wave Sheaf</a:t>
            </a:r>
          </a:p>
        </p:txBody>
      </p:sp>
      <p:sp>
        <p:nvSpPr>
          <p:cNvPr id="6" name="Rectangle 5"/>
          <p:cNvSpPr/>
          <p:nvPr/>
        </p:nvSpPr>
        <p:spPr>
          <a:xfrm>
            <a:off x="549276" y="5475982"/>
            <a:ext cx="8061324" cy="1077218"/>
          </a:xfrm>
          <a:prstGeom prst="rect">
            <a:avLst/>
          </a:prstGeom>
          <a:solidFill>
            <a:srgbClr val="006C31"/>
          </a:solidFill>
          <a:ln>
            <a:noFill/>
          </a:ln>
          <a:effectLst>
            <a:glow rad="139700">
              <a:schemeClr val="accent3">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sp3d extrusionH="31750" contourW="6350" prstMaterial="powder">
              <a:bevelT w="19050" h="19050" prst="angle"/>
              <a:contourClr>
                <a:schemeClr val="accent3">
                  <a:tint val="100000"/>
                  <a:shade val="100000"/>
                  <a:satMod val="100000"/>
                  <a:hueMod val="100000"/>
                </a:schemeClr>
              </a:contourClr>
            </a:sp3d>
          </a:bodyPr>
          <a:lstStyle/>
          <a:p>
            <a:pPr algn="ctr"/>
            <a:r>
              <a:rPr lang="en-US" sz="3200" b="1" cap="none" spc="0" dirty="0">
                <a:ln/>
                <a:solidFill>
                  <a:schemeClr val="accent3"/>
                </a:solidFill>
                <a:effectLst/>
              </a:rPr>
              <a:t>Does this information illustrate how/why the </a:t>
            </a:r>
            <a:br>
              <a:rPr lang="en-US" sz="3200" b="1" cap="none" spc="0" dirty="0">
                <a:ln/>
                <a:solidFill>
                  <a:schemeClr val="accent3"/>
                </a:solidFill>
                <a:effectLst/>
              </a:rPr>
            </a:br>
            <a:r>
              <a:rPr lang="en-US" sz="3200" b="1" cap="none" spc="0" dirty="0">
                <a:ln/>
                <a:solidFill>
                  <a:schemeClr val="accent3"/>
                </a:solidFill>
                <a:effectLst/>
              </a:rPr>
              <a:t>Wave Sheaf Festival is so important for us?</a:t>
            </a:r>
          </a:p>
        </p:txBody>
      </p:sp>
      <p:sp>
        <p:nvSpPr>
          <p:cNvPr id="7" name="Rectangle 6"/>
          <p:cNvSpPr/>
          <p:nvPr/>
        </p:nvSpPr>
        <p:spPr>
          <a:xfrm>
            <a:off x="244476" y="938907"/>
            <a:ext cx="8594724" cy="4308475"/>
          </a:xfrm>
          <a:prstGeom prst="rect">
            <a:avLst/>
          </a:prstGeom>
          <a:solidFill>
            <a:srgbClr val="E9F5DB"/>
          </a:solidFill>
          <a:ln w="57150">
            <a:solidFill>
              <a:srgbClr val="00B050"/>
            </a:solidFill>
            <a:prstDash val="dash"/>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sp3d extrusionH="57150">
              <a:bevelT w="38100" h="38100"/>
            </a:sp3d>
          </a:bodyPr>
          <a:lstStyle/>
          <a:p>
            <a:pPr marL="274320" marR="0" indent="-274320" algn="ctr">
              <a:lnSpc>
                <a:spcPct val="115000"/>
              </a:lnSpc>
              <a:spcBef>
                <a:spcPts val="0"/>
              </a:spcBef>
              <a:spcAft>
                <a:spcPts val="0"/>
              </a:spcAft>
            </a:pPr>
            <a:r>
              <a:rPr lang="en-US" sz="2800" b="1" dirty="0">
                <a:ln>
                  <a:noFill/>
                </a:ln>
                <a:solidFill>
                  <a:srgbClr val="7030A0"/>
                </a:solidFill>
                <a:effectLst>
                  <a:outerShdw blurRad="69850" dist="43180" dir="5400000" sx="0" sy="0">
                    <a:srgbClr val="000000">
                      <a:alpha val="65000"/>
                    </a:srgbClr>
                  </a:outerShdw>
                </a:effectLst>
                <a:latin typeface="Kristen ITC" pitchFamily="66" charset="0"/>
                <a:ea typeface="Calibri"/>
                <a:cs typeface="Calibri"/>
              </a:rPr>
              <a:t>Every </a:t>
            </a:r>
            <a:r>
              <a:rPr lang="en-US" sz="2800" b="1" dirty="0">
                <a:solidFill>
                  <a:srgbClr val="7030A0"/>
                </a:solidFill>
                <a:effectLst>
                  <a:outerShdw blurRad="69850" dist="43180" dir="5400000" sx="0" sy="0">
                    <a:srgbClr val="000000">
                      <a:alpha val="65000"/>
                    </a:srgbClr>
                  </a:outerShdw>
                </a:effectLst>
                <a:latin typeface="Kristen ITC" pitchFamily="66" charset="0"/>
                <a:ea typeface="Calibri"/>
                <a:cs typeface="Calibri"/>
              </a:rPr>
              <a:t>Wave Sheaf ceremony</a:t>
            </a:r>
            <a:r>
              <a:rPr lang="en-US" sz="2800" b="1" dirty="0">
                <a:ln>
                  <a:noFill/>
                </a:ln>
                <a:solidFill>
                  <a:srgbClr val="7030A0"/>
                </a:solidFill>
                <a:effectLst>
                  <a:outerShdw blurRad="69850" dist="43180" dir="5400000" sx="0" sy="0">
                    <a:srgbClr val="000000">
                      <a:alpha val="65000"/>
                    </a:srgbClr>
                  </a:outerShdw>
                </a:effectLst>
                <a:latin typeface="Kristen ITC" pitchFamily="66" charset="0"/>
                <a:ea typeface="Calibri"/>
                <a:cs typeface="Calibri"/>
              </a:rPr>
              <a:t> was a prophecy!</a:t>
            </a:r>
            <a:br>
              <a:rPr lang="en-US" sz="2800" b="1" dirty="0">
                <a:ln>
                  <a:noFill/>
                </a:ln>
                <a:solidFill>
                  <a:srgbClr val="7030A0"/>
                </a:solidFill>
                <a:effectLst>
                  <a:outerShdw blurRad="69850" dist="43180" dir="5400000" sx="0" sy="0">
                    <a:srgbClr val="000000">
                      <a:alpha val="65000"/>
                    </a:srgbClr>
                  </a:outerShdw>
                </a:effectLst>
                <a:latin typeface="Kristen ITC" pitchFamily="66" charset="0"/>
                <a:ea typeface="Calibri"/>
                <a:cs typeface="Calibri"/>
              </a:rPr>
            </a:br>
            <a:r>
              <a:rPr lang="en-US" sz="2800" b="1" dirty="0">
                <a:ln>
                  <a:noFill/>
                </a:ln>
                <a:solidFill>
                  <a:srgbClr val="7030A0"/>
                </a:solidFill>
                <a:effectLst>
                  <a:outerShdw blurRad="69850" dist="43180" dir="5400000" sx="0" sy="0">
                    <a:srgbClr val="000000">
                      <a:alpha val="65000"/>
                    </a:srgbClr>
                  </a:outerShdw>
                </a:effectLst>
                <a:latin typeface="Kristen ITC" pitchFamily="66" charset="0"/>
                <a:ea typeface="Calibri"/>
                <a:cs typeface="Calibri"/>
              </a:rPr>
              <a:t>This is what it meant for 1500+ years… </a:t>
            </a:r>
            <a:endParaRPr lang="en-US" sz="2000" dirty="0">
              <a:solidFill>
                <a:srgbClr val="7030A0"/>
              </a:solidFill>
              <a:effectLst/>
              <a:latin typeface="Kristen ITC" pitchFamily="66" charset="0"/>
              <a:ea typeface="Calibri"/>
              <a:cs typeface="Times New Roman"/>
            </a:endParaRPr>
          </a:p>
          <a:p>
            <a:pPr marL="274320" marR="0" indent="-274320" algn="ctr">
              <a:lnSpc>
                <a:spcPct val="115000"/>
              </a:lnSpc>
              <a:spcBef>
                <a:spcPts val="0"/>
              </a:spcBef>
              <a:spcAft>
                <a:spcPts val="0"/>
              </a:spcAft>
            </a:pPr>
            <a:r>
              <a:rPr lang="en-US" sz="800" b="1" dirty="0">
                <a:ln>
                  <a:noFill/>
                </a:ln>
                <a:solidFill>
                  <a:srgbClr val="006600"/>
                </a:solidFill>
                <a:effectLst>
                  <a:outerShdw blurRad="69850" dist="43180" dir="5400000" sx="0" sy="0">
                    <a:srgbClr val="000000">
                      <a:alpha val="65000"/>
                    </a:srgbClr>
                  </a:outerShdw>
                </a:effectLst>
                <a:ea typeface="Calibri"/>
                <a:cs typeface="Calibri"/>
              </a:rPr>
              <a:t> </a:t>
            </a:r>
            <a:r>
              <a:rPr lang="en-US" sz="2400" b="1" i="1"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Arial Rounded MT Bold"/>
                <a:ea typeface="Calibri"/>
                <a:cs typeface="Georgia"/>
              </a:rPr>
              <a:t>The “moment </a:t>
            </a:r>
            <a:r>
              <a:rPr lang="en-US" sz="2400" b="1" i="1" dirty="0">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Arial Rounded MT Bold"/>
                <a:ea typeface="Calibri"/>
                <a:cs typeface="Georgia"/>
              </a:rPr>
              <a:t> of</a:t>
            </a:r>
            <a:r>
              <a:rPr lang="en-US" sz="2400" b="1" i="1"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Arial Rounded MT Bold"/>
                <a:ea typeface="Calibri"/>
                <a:cs typeface="Georgia"/>
              </a:rPr>
              <a:t> pre sun-rise light”  marks </a:t>
            </a:r>
            <a:r>
              <a:rPr lang="en-US" sz="2400" b="1" i="1" dirty="0">
                <a:ln>
                  <a:noFill/>
                </a:ln>
                <a:solidFill>
                  <a:srgbClr val="0000FF"/>
                </a:solidFill>
                <a:effectLst>
                  <a:outerShdw blurRad="69850" dist="43180" dir="5400000" sx="0" sy="0">
                    <a:srgbClr val="000000">
                      <a:alpha val="65000"/>
                    </a:srgbClr>
                  </a:outerShdw>
                </a:effectLst>
                <a:latin typeface="Arial Rounded MT Bold"/>
                <a:ea typeface="Calibri"/>
                <a:cs typeface="Georgia"/>
              </a:rPr>
              <a:t>Yahuah’s </a:t>
            </a:r>
            <a:r>
              <a:rPr lang="en-US" sz="2400" b="1" i="1" dirty="0">
                <a:solidFill>
                  <a:srgbClr val="D60093"/>
                </a:solidFill>
                <a:effectLst/>
                <a:latin typeface="Arial Rounded MT Bold"/>
                <a:ea typeface="Calibri"/>
                <a:cs typeface="Georgia"/>
              </a:rPr>
              <a:t/>
            </a:r>
            <a:br>
              <a:rPr lang="en-US" sz="2400" b="1" i="1" dirty="0">
                <a:solidFill>
                  <a:srgbClr val="D60093"/>
                </a:solidFill>
                <a:effectLst/>
                <a:latin typeface="Arial Rounded MT Bold"/>
                <a:ea typeface="Calibri"/>
                <a:cs typeface="Georgia"/>
              </a:rPr>
            </a:br>
            <a:r>
              <a:rPr lang="en-US" sz="2400" b="1" i="1" dirty="0">
                <a:ln>
                  <a:noFill/>
                </a:ln>
                <a:solidFill>
                  <a:srgbClr val="0000FF"/>
                </a:solidFill>
                <a:effectLst>
                  <a:outerShdw blurRad="69850" dist="43180" dir="5400000" sx="0" sy="0">
                    <a:srgbClr val="000000">
                      <a:alpha val="65000"/>
                    </a:srgbClr>
                  </a:outerShdw>
                </a:effectLst>
                <a:latin typeface="Arial Rounded MT Bold"/>
                <a:ea typeface="Calibri"/>
                <a:cs typeface="Georgia"/>
              </a:rPr>
              <a:t>“skeletal bone structure” </a:t>
            </a:r>
            <a:r>
              <a:rPr lang="en-US" sz="2400" b="1" i="1"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Arial Rounded MT Bold"/>
                <a:ea typeface="Calibri"/>
                <a:cs typeface="Georgia"/>
              </a:rPr>
              <a:t>plan for every single person. </a:t>
            </a:r>
            <a:br>
              <a:rPr lang="en-US" sz="2400" b="1" i="1"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Arial Rounded MT Bold"/>
                <a:ea typeface="Calibri"/>
                <a:cs typeface="Georgia"/>
              </a:rPr>
            </a:br>
            <a:r>
              <a:rPr lang="en-US" sz="2400" b="1" i="1" dirty="0">
                <a:solidFill>
                  <a:srgbClr val="D60093"/>
                </a:solidFill>
                <a:effectLst>
                  <a:outerShdw blurRad="69850" dist="43180" dir="5400000" sx="0" sy="0">
                    <a:srgbClr val="000000">
                      <a:alpha val="65000"/>
                    </a:srgbClr>
                  </a:outerShdw>
                </a:effectLst>
                <a:latin typeface="Arial Rounded MT Bold"/>
                <a:ea typeface="Calibri"/>
                <a:cs typeface="Georgia"/>
              </a:rPr>
              <a:t>THEN …</a:t>
            </a:r>
            <a:r>
              <a:rPr lang="en-US" sz="2400" b="1" i="1" dirty="0">
                <a:ln>
                  <a:noFill/>
                </a:ln>
                <a:solidFill>
                  <a:srgbClr val="D60093"/>
                </a:solidFill>
                <a:effectLst>
                  <a:outerShdw blurRad="69850" dist="43180" dir="5400000" sx="0" sy="0">
                    <a:srgbClr val="000000">
                      <a:alpha val="65000"/>
                    </a:srgbClr>
                  </a:outerShdw>
                </a:effectLst>
                <a:latin typeface="Arial Rounded MT Bold"/>
                <a:ea typeface="Calibri"/>
                <a:cs typeface="Georgia"/>
              </a:rPr>
              <a:t> </a:t>
            </a:r>
            <a:r>
              <a:rPr lang="en-US" sz="2400" b="1" i="1" u="sng" dirty="0">
                <a:ln>
                  <a:noFill/>
                </a:ln>
                <a:solidFill>
                  <a:srgbClr val="D60093"/>
                </a:solidFill>
                <a:effectLst>
                  <a:outerShdw blurRad="69850" dist="43180" dir="5400000" sx="0" sy="0">
                    <a:srgbClr val="000000">
                      <a:alpha val="65000"/>
                    </a:srgbClr>
                  </a:outerShdw>
                </a:effectLst>
                <a:latin typeface="Arial Rounded MT Bold"/>
                <a:ea typeface="Calibri"/>
                <a:cs typeface="Georgia"/>
              </a:rPr>
              <a:t>at</a:t>
            </a:r>
            <a:r>
              <a:rPr lang="en-US" sz="2400" b="1" i="1" dirty="0">
                <a:ln>
                  <a:noFill/>
                </a:ln>
                <a:solidFill>
                  <a:srgbClr val="D60093"/>
                </a:solidFill>
                <a:effectLst>
                  <a:outerShdw blurRad="69850" dist="43180" dir="5400000" sx="0" sy="0">
                    <a:srgbClr val="000000">
                      <a:alpha val="65000"/>
                    </a:srgbClr>
                  </a:outerShdw>
                </a:effectLst>
                <a:latin typeface="Arial Rounded MT Bold"/>
                <a:ea typeface="Calibri"/>
                <a:cs typeface="Georgia"/>
              </a:rPr>
              <a:t> </a:t>
            </a:r>
            <a:r>
              <a:rPr lang="en-US" sz="2400" b="1" i="1" u="sng" dirty="0">
                <a:ln>
                  <a:noFill/>
                </a:ln>
                <a:solidFill>
                  <a:srgbClr val="D60093"/>
                </a:solidFill>
                <a:effectLst>
                  <a:outerShdw blurRad="69850" dist="43180" dir="5400000" sx="0" sy="0">
                    <a:srgbClr val="000000">
                      <a:alpha val="65000"/>
                    </a:srgbClr>
                  </a:outerShdw>
                </a:effectLst>
                <a:latin typeface="Arial Rounded MT Bold"/>
                <a:ea typeface="Calibri"/>
                <a:cs typeface="Georgia"/>
              </a:rPr>
              <a:t>that</a:t>
            </a:r>
            <a:r>
              <a:rPr lang="en-US" sz="2400" b="1" i="1" dirty="0">
                <a:ln>
                  <a:noFill/>
                </a:ln>
                <a:solidFill>
                  <a:srgbClr val="D60093"/>
                </a:solidFill>
                <a:effectLst>
                  <a:outerShdw blurRad="69850" dist="43180" dir="5400000" sx="0" sy="0">
                    <a:srgbClr val="000000">
                      <a:alpha val="65000"/>
                    </a:srgbClr>
                  </a:outerShdw>
                </a:effectLst>
                <a:latin typeface="Arial Rounded MT Bold"/>
                <a:ea typeface="Calibri"/>
                <a:cs typeface="Georgia"/>
              </a:rPr>
              <a:t> </a:t>
            </a:r>
            <a:r>
              <a:rPr lang="en-US" sz="2400" b="1" i="1" u="sng" dirty="0">
                <a:ln>
                  <a:noFill/>
                </a:ln>
                <a:solidFill>
                  <a:srgbClr val="D60093"/>
                </a:solidFill>
                <a:effectLst>
                  <a:outerShdw blurRad="69850" dist="43180" dir="5400000" sx="0" sy="0">
                    <a:srgbClr val="000000">
                      <a:alpha val="65000"/>
                    </a:srgbClr>
                  </a:outerShdw>
                </a:effectLst>
                <a:latin typeface="Arial Rounded MT Bold"/>
                <a:ea typeface="Calibri"/>
                <a:cs typeface="Georgia"/>
              </a:rPr>
              <a:t>time</a:t>
            </a:r>
            <a:r>
              <a:rPr lang="en-US" sz="2400" b="1" i="1" dirty="0">
                <a:ln>
                  <a:noFill/>
                </a:ln>
                <a:solidFill>
                  <a:srgbClr val="D60093"/>
                </a:solidFill>
                <a:effectLst>
                  <a:outerShdw blurRad="69850" dist="43180" dir="5400000" sx="0" sy="0">
                    <a:srgbClr val="000000">
                      <a:alpha val="65000"/>
                    </a:srgbClr>
                  </a:outerShdw>
                </a:effectLst>
                <a:latin typeface="Arial Rounded MT Bold"/>
                <a:ea typeface="Calibri"/>
                <a:cs typeface="Georgia"/>
              </a:rPr>
              <a:t> </a:t>
            </a:r>
            <a:r>
              <a:rPr lang="en-US" sz="2400" b="1" i="1" dirty="0">
                <a:ln>
                  <a:noFill/>
                </a:ln>
                <a:solidFill>
                  <a:srgbClr val="0000FF"/>
                </a:solidFill>
                <a:effectLst>
                  <a:outerShdw blurRad="69850" dist="43180" dir="5400000" sx="0" sy="0">
                    <a:srgbClr val="000000">
                      <a:alpha val="65000"/>
                    </a:srgbClr>
                  </a:outerShdw>
                </a:effectLst>
                <a:latin typeface="Arial Rounded MT Bold"/>
                <a:ea typeface="Calibri"/>
                <a:cs typeface="Georgia"/>
              </a:rPr>
              <a:t>Yahusha, </a:t>
            </a:r>
            <a:r>
              <a:rPr lang="en-US" b="1" i="1" dirty="0">
                <a:ln>
                  <a:noFill/>
                </a:ln>
                <a:solidFill>
                  <a:srgbClr val="0000FF"/>
                </a:solidFill>
                <a:effectLst>
                  <a:outerShdw blurRad="69850" dist="43180" dir="5400000" sx="0" sy="0">
                    <a:srgbClr val="000000">
                      <a:alpha val="65000"/>
                    </a:srgbClr>
                  </a:outerShdw>
                </a:effectLst>
                <a:latin typeface="Arial Rounded MT Bold"/>
                <a:ea typeface="Calibri"/>
                <a:cs typeface="Georgia"/>
              </a:rPr>
              <a:t>(</a:t>
            </a:r>
            <a:r>
              <a:rPr lang="en-US" b="1" i="1" dirty="0">
                <a:ln>
                  <a:noFill/>
                </a:ln>
                <a:solidFill>
                  <a:srgbClr val="D60093"/>
                </a:solidFill>
                <a:effectLst>
                  <a:outerShdw blurRad="69850" dist="43180" dir="5400000" sx="0" sy="0">
                    <a:srgbClr val="000000">
                      <a:alpha val="65000"/>
                    </a:srgbClr>
                  </a:outerShdw>
                </a:effectLst>
                <a:latin typeface="Arial Rounded MT Bold"/>
                <a:ea typeface="Calibri"/>
                <a:cs typeface="Georgia"/>
              </a:rPr>
              <a:t>as the </a:t>
            </a:r>
            <a:r>
              <a:rPr lang="en-US" b="1" i="1" dirty="0">
                <a:ln>
                  <a:noFill/>
                </a:ln>
                <a:solidFill>
                  <a:srgbClr val="0000FF"/>
                </a:solidFill>
                <a:effectLst>
                  <a:outerShdw blurRad="69850" dist="43180" dir="5400000" sx="0" sy="0">
                    <a:srgbClr val="000000">
                      <a:alpha val="65000"/>
                    </a:srgbClr>
                  </a:outerShdw>
                </a:effectLst>
                <a:latin typeface="Arial Rounded MT Bold"/>
                <a:ea typeface="Calibri"/>
                <a:cs typeface="Georgia"/>
              </a:rPr>
              <a:t>Wave Sheaf / First-Fruit), </a:t>
            </a:r>
            <a:r>
              <a:rPr lang="en-US" sz="2400" b="1" i="1" dirty="0">
                <a:ln>
                  <a:noFill/>
                </a:ln>
                <a:solidFill>
                  <a:srgbClr val="0000FF"/>
                </a:solidFill>
                <a:effectLst>
                  <a:outerShdw blurRad="69850" dist="43180" dir="5400000" sx="0" sy="0">
                    <a:srgbClr val="000000">
                      <a:alpha val="65000"/>
                    </a:srgbClr>
                  </a:outerShdw>
                </a:effectLst>
                <a:latin typeface="Arial Rounded MT Bold"/>
                <a:ea typeface="Calibri"/>
                <a:cs typeface="Georgia"/>
              </a:rPr>
              <a:t/>
            </a:r>
            <a:br>
              <a:rPr lang="en-US" sz="2400" b="1" i="1" dirty="0">
                <a:ln>
                  <a:noFill/>
                </a:ln>
                <a:solidFill>
                  <a:srgbClr val="0000FF"/>
                </a:solidFill>
                <a:effectLst>
                  <a:outerShdw blurRad="69850" dist="43180" dir="5400000" sx="0" sy="0">
                    <a:srgbClr val="000000">
                      <a:alpha val="65000"/>
                    </a:srgbClr>
                  </a:outerShdw>
                </a:effectLst>
                <a:latin typeface="Arial Rounded MT Bold"/>
                <a:ea typeface="Calibri"/>
                <a:cs typeface="Georgia"/>
              </a:rPr>
            </a:br>
            <a:r>
              <a:rPr lang="en-US" sz="2400" b="1" i="1" dirty="0">
                <a:ln>
                  <a:noFill/>
                </a:ln>
                <a:solidFill>
                  <a:srgbClr val="D60093"/>
                </a:solidFill>
                <a:effectLst>
                  <a:outerShdw blurRad="69850" dist="43180" dir="5400000" sx="0" sy="0">
                    <a:srgbClr val="000000">
                      <a:alpha val="65000"/>
                    </a:srgbClr>
                  </a:outerShdw>
                </a:effectLst>
                <a:latin typeface="Arial Rounded MT Bold"/>
                <a:ea typeface="Calibri"/>
                <a:cs typeface="Georgia"/>
              </a:rPr>
              <a:t>would </a:t>
            </a:r>
            <a:r>
              <a:rPr lang="en-US" sz="2400" b="1" i="1"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Arial Rounded MT Bold"/>
                <a:ea typeface="Calibri"/>
                <a:cs typeface="Georgia"/>
              </a:rPr>
              <a:t>completely fulfill every requirement </a:t>
            </a:r>
            <a:br>
              <a:rPr lang="en-US" sz="2400" b="1" i="1"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Arial Rounded MT Bold"/>
                <a:ea typeface="Calibri"/>
                <a:cs typeface="Georgia"/>
              </a:rPr>
            </a:br>
            <a:r>
              <a:rPr lang="en-US" sz="2400" b="1" i="1"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Arial Rounded MT Bold"/>
                <a:ea typeface="Calibri"/>
                <a:cs typeface="Georgia"/>
              </a:rPr>
              <a:t>for the whole plan of salvation </a:t>
            </a:r>
            <a:r>
              <a:rPr lang="en-US" sz="2400" b="1" i="1" u="sng" dirty="0">
                <a:solidFill>
                  <a:srgbClr val="D60093"/>
                </a:solidFill>
                <a:effectLst>
                  <a:outerShdw blurRad="69850" dist="43180" dir="5400000" sx="0" sy="0">
                    <a:srgbClr val="000000">
                      <a:alpha val="65000"/>
                    </a:srgbClr>
                  </a:outerShdw>
                </a:effectLst>
                <a:latin typeface="Arial Rounded MT Bold"/>
                <a:ea typeface="Calibri"/>
                <a:cs typeface="Georgia"/>
              </a:rPr>
              <a:t>on</a:t>
            </a:r>
            <a:r>
              <a:rPr lang="en-US" sz="2400" b="1" i="1" dirty="0">
                <a:solidFill>
                  <a:srgbClr val="D60093"/>
                </a:solidFill>
                <a:effectLst>
                  <a:outerShdw blurRad="69850" dist="43180" dir="5400000" sx="0" sy="0">
                    <a:srgbClr val="000000">
                      <a:alpha val="65000"/>
                    </a:srgbClr>
                  </a:outerShdw>
                </a:effectLst>
                <a:latin typeface="Arial Rounded MT Bold"/>
                <a:ea typeface="Calibri"/>
                <a:cs typeface="Georgia"/>
              </a:rPr>
              <a:t> </a:t>
            </a:r>
            <a:r>
              <a:rPr lang="en-US" sz="2400" b="1" i="1" u="sng" dirty="0">
                <a:solidFill>
                  <a:srgbClr val="D60093"/>
                </a:solidFill>
                <a:effectLst>
                  <a:outerShdw blurRad="69850" dist="43180" dir="5400000" sx="0" sy="0">
                    <a:srgbClr val="000000">
                      <a:alpha val="65000"/>
                    </a:srgbClr>
                  </a:outerShdw>
                </a:effectLst>
                <a:latin typeface="Arial Rounded MT Bold"/>
                <a:ea typeface="Calibri"/>
                <a:cs typeface="Georgia"/>
              </a:rPr>
              <a:t>THAT</a:t>
            </a:r>
            <a:r>
              <a:rPr lang="en-US" sz="2400" b="1" i="1" dirty="0">
                <a:solidFill>
                  <a:srgbClr val="D60093"/>
                </a:solidFill>
                <a:effectLst>
                  <a:outerShdw blurRad="69850" dist="43180" dir="5400000" sx="0" sy="0">
                    <a:srgbClr val="000000">
                      <a:alpha val="65000"/>
                    </a:srgbClr>
                  </a:outerShdw>
                </a:effectLst>
                <a:latin typeface="Arial Rounded MT Bold"/>
                <a:ea typeface="Calibri"/>
                <a:cs typeface="Georgia"/>
              </a:rPr>
              <a:t> </a:t>
            </a:r>
            <a:r>
              <a:rPr lang="en-US" sz="2400" b="1" i="1" u="sng" dirty="0">
                <a:solidFill>
                  <a:srgbClr val="D60093"/>
                </a:solidFill>
                <a:effectLst>
                  <a:outerShdw blurRad="69850" dist="43180" dir="5400000" sx="0" sy="0">
                    <a:srgbClr val="000000">
                      <a:alpha val="65000"/>
                    </a:srgbClr>
                  </a:outerShdw>
                </a:effectLst>
                <a:latin typeface="Arial Rounded MT Bold"/>
                <a:ea typeface="Calibri"/>
                <a:cs typeface="Georgia"/>
              </a:rPr>
              <a:t>da</a:t>
            </a:r>
            <a:r>
              <a:rPr lang="en-US" sz="2400" b="1" i="1" dirty="0">
                <a:solidFill>
                  <a:srgbClr val="D60093"/>
                </a:solidFill>
                <a:effectLst>
                  <a:outerShdw blurRad="69850" dist="43180" dir="5400000" sx="0" sy="0">
                    <a:srgbClr val="000000">
                      <a:alpha val="65000"/>
                    </a:srgbClr>
                  </a:outerShdw>
                </a:effectLst>
                <a:latin typeface="Arial Rounded MT Bold"/>
                <a:ea typeface="Calibri"/>
                <a:cs typeface="Georgia"/>
              </a:rPr>
              <a:t>y!</a:t>
            </a:r>
            <a:r>
              <a:rPr lang="en-US" sz="2400" b="1" i="1"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Arial Rounded MT Bold"/>
                <a:ea typeface="Calibri"/>
                <a:cs typeface="Georgia"/>
              </a:rPr>
              <a:t>    </a:t>
            </a:r>
            <a:br>
              <a:rPr lang="en-US" sz="2400" b="1" i="1"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Arial Rounded MT Bold"/>
                <a:ea typeface="Calibri"/>
                <a:cs typeface="Georgia"/>
              </a:rPr>
            </a:br>
            <a:r>
              <a:rPr lang="en-US" sz="2400" b="1" i="1" dirty="0">
                <a:solidFill>
                  <a:srgbClr val="FF0000"/>
                </a:solidFill>
                <a:effectLst>
                  <a:outerShdw blurRad="69850" dist="43180" dir="5400000" sx="0" sy="0">
                    <a:srgbClr val="000000">
                      <a:alpha val="65000"/>
                    </a:srgbClr>
                  </a:outerShdw>
                </a:effectLst>
                <a:latin typeface="Arial Rounded MT Bold"/>
                <a:ea typeface="Calibri"/>
                <a:cs typeface="Georgia"/>
              </a:rPr>
              <a:t>That is when o</a:t>
            </a:r>
            <a:r>
              <a:rPr lang="en-US" sz="2400" b="1" i="1" dirty="0">
                <a:ln>
                  <a:noFill/>
                </a:ln>
                <a:solidFill>
                  <a:srgbClr val="FF0000"/>
                </a:solidFill>
                <a:effectLst>
                  <a:outerShdw blurRad="69850" dist="43180" dir="5400000" sx="0" sy="0">
                    <a:srgbClr val="000000">
                      <a:alpha val="65000"/>
                    </a:srgbClr>
                  </a:outerShdw>
                </a:effectLst>
                <a:latin typeface="Arial Rounded MT Bold"/>
                <a:ea typeface="Calibri"/>
                <a:cs typeface="Georgia"/>
              </a:rPr>
              <a:t>ur death penalty was </a:t>
            </a:r>
            <a:br>
              <a:rPr lang="en-US" sz="2400" b="1" i="1" dirty="0">
                <a:ln>
                  <a:noFill/>
                </a:ln>
                <a:solidFill>
                  <a:srgbClr val="FF0000"/>
                </a:solidFill>
                <a:effectLst>
                  <a:outerShdw blurRad="69850" dist="43180" dir="5400000" sx="0" sy="0">
                    <a:srgbClr val="000000">
                      <a:alpha val="65000"/>
                    </a:srgbClr>
                  </a:outerShdw>
                </a:effectLst>
                <a:latin typeface="Arial Rounded MT Bold"/>
                <a:ea typeface="Calibri"/>
                <a:cs typeface="Georgia"/>
              </a:rPr>
            </a:br>
            <a:r>
              <a:rPr lang="en-US" sz="2400" b="1" i="1" dirty="0">
                <a:ln>
                  <a:noFill/>
                </a:ln>
                <a:solidFill>
                  <a:srgbClr val="FF0000"/>
                </a:solidFill>
                <a:effectLst>
                  <a:outerShdw blurRad="69850" dist="43180" dir="5400000" sx="0" sy="0">
                    <a:srgbClr val="000000">
                      <a:alpha val="65000"/>
                    </a:srgbClr>
                  </a:outerShdw>
                </a:effectLst>
                <a:latin typeface="Arial Rounded MT Bold"/>
                <a:ea typeface="Calibri"/>
                <a:cs typeface="Georgia"/>
              </a:rPr>
              <a:t>fully satisfied and recognized through </a:t>
            </a:r>
            <a:br>
              <a:rPr lang="en-US" sz="2400" b="1" i="1" dirty="0">
                <a:ln>
                  <a:noFill/>
                </a:ln>
                <a:solidFill>
                  <a:srgbClr val="FF0000"/>
                </a:solidFill>
                <a:effectLst>
                  <a:outerShdw blurRad="69850" dist="43180" dir="5400000" sx="0" sy="0">
                    <a:srgbClr val="000000">
                      <a:alpha val="65000"/>
                    </a:srgbClr>
                  </a:outerShdw>
                </a:effectLst>
                <a:latin typeface="Arial Rounded MT Bold"/>
                <a:ea typeface="Calibri"/>
                <a:cs typeface="Georgia"/>
              </a:rPr>
            </a:br>
            <a:r>
              <a:rPr lang="en-US" sz="2400" b="1" i="1" dirty="0">
                <a:ln>
                  <a:noFill/>
                </a:ln>
                <a:solidFill>
                  <a:srgbClr val="0000FF"/>
                </a:solidFill>
                <a:effectLst>
                  <a:outerShdw blurRad="69850" dist="43180" dir="5400000" sx="0" sy="0">
                    <a:srgbClr val="000000">
                      <a:alpha val="65000"/>
                    </a:srgbClr>
                  </a:outerShdw>
                </a:effectLst>
                <a:latin typeface="Arial Rounded MT Bold"/>
                <a:ea typeface="Calibri"/>
                <a:cs typeface="Georgia"/>
              </a:rPr>
              <a:t>Yahusha, the Highest Priest of the </a:t>
            </a:r>
            <a:r>
              <a:rPr lang="en-US" sz="2400" b="1" i="1" dirty="0" err="1">
                <a:ln>
                  <a:noFill/>
                </a:ln>
                <a:solidFill>
                  <a:srgbClr val="0000FF"/>
                </a:solidFill>
                <a:effectLst>
                  <a:outerShdw blurRad="69850" dist="43180" dir="5400000" sx="0" sy="0">
                    <a:srgbClr val="000000">
                      <a:alpha val="65000"/>
                    </a:srgbClr>
                  </a:outerShdw>
                </a:effectLst>
                <a:latin typeface="Arial Rounded MT Bold"/>
                <a:ea typeface="Calibri"/>
                <a:cs typeface="Georgia"/>
              </a:rPr>
              <a:t>Melki-tzedek</a:t>
            </a:r>
            <a:r>
              <a:rPr lang="en-US" sz="2400" b="1" i="1" dirty="0">
                <a:ln>
                  <a:noFill/>
                </a:ln>
                <a:solidFill>
                  <a:srgbClr val="0000FF"/>
                </a:solidFill>
                <a:effectLst>
                  <a:outerShdw blurRad="69850" dist="43180" dir="5400000" sx="0" sy="0">
                    <a:srgbClr val="000000">
                      <a:alpha val="65000"/>
                    </a:srgbClr>
                  </a:outerShdw>
                </a:effectLst>
                <a:latin typeface="Arial Rounded MT Bold"/>
                <a:ea typeface="Calibri"/>
                <a:cs typeface="Georgia"/>
              </a:rPr>
              <a:t> Order.</a:t>
            </a:r>
            <a:endParaRPr lang="en-US" dirty="0">
              <a:solidFill>
                <a:srgbClr val="000000"/>
              </a:solidFill>
              <a:effectLst/>
              <a:ea typeface="Calibri"/>
              <a:cs typeface="Times New Roman"/>
            </a:endParaRPr>
          </a:p>
        </p:txBody>
      </p:sp>
      <p:sp>
        <p:nvSpPr>
          <p:cNvPr id="8" name="Sun 7"/>
          <p:cNvSpPr/>
          <p:nvPr/>
        </p:nvSpPr>
        <p:spPr>
          <a:xfrm>
            <a:off x="8641422" y="76200"/>
            <a:ext cx="410478" cy="381000"/>
          </a:xfrm>
          <a:prstGeom prst="sun">
            <a:avLst/>
          </a:prstGeom>
          <a:solidFill>
            <a:schemeClr val="accent4">
              <a:lumMod val="60000"/>
              <a:lumOff val="4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a:p>
        </p:txBody>
      </p:sp>
    </p:spTree>
    <p:extLst>
      <p:ext uri="{BB962C8B-B14F-4D97-AF65-F5344CB8AC3E}">
        <p14:creationId xmlns:p14="http://schemas.microsoft.com/office/powerpoint/2010/main" val="13172877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239000" y="6416675"/>
            <a:ext cx="1828800" cy="365125"/>
          </a:xfrm>
        </p:spPr>
        <p:txBody>
          <a:bodyPr/>
          <a:lstStyle/>
          <a:p>
            <a:fld id="{5C014052-953B-4273-8F47-BF25327D5B24}" type="slidenum">
              <a:rPr lang="en-US" smtClean="0">
                <a:solidFill>
                  <a:schemeClr val="bg1"/>
                </a:solidFill>
              </a:rPr>
              <a:t>46</a:t>
            </a:fld>
            <a:endParaRPr lang="en-US" dirty="0">
              <a:solidFill>
                <a:schemeClr val="bg1"/>
              </a:solidFill>
            </a:endParaRPr>
          </a:p>
        </p:txBody>
      </p:sp>
      <p:sp>
        <p:nvSpPr>
          <p:cNvPr id="5" name="Text Placeholder 2"/>
          <p:cNvSpPr txBox="1">
            <a:spLocks/>
          </p:cNvSpPr>
          <p:nvPr/>
        </p:nvSpPr>
        <p:spPr>
          <a:xfrm>
            <a:off x="228600" y="1238132"/>
            <a:ext cx="6248400" cy="4661416"/>
          </a:xfrm>
          <a:prstGeom prst="rect">
            <a:avLst/>
          </a:prstGeom>
          <a:noFill/>
          <a:ln>
            <a:noFill/>
          </a:ln>
          <a:effectLst/>
        </p:spPr>
        <p:txBody>
          <a:bodyPr anchor="ctr">
            <a:normAutofit lnSpcReduction="10000"/>
            <a:scene3d>
              <a:camera prst="orthographicFront"/>
              <a:lightRig rig="threePt" dir="t"/>
            </a:scene3d>
            <a:sp3d extrusionH="57150">
              <a:bevelT w="82550" h="38100" prst="coolSlant"/>
            </a:sp3d>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514350" indent="-514350">
              <a:lnSpc>
                <a:spcPct val="150000"/>
              </a:lnSpc>
              <a:buSzPct val="110000"/>
              <a:buFont typeface="+mj-lt"/>
              <a:buAutoNum type="arabicParenR"/>
            </a:pPr>
            <a:r>
              <a:rPr lang="en-CA" sz="3300" b="1" dirty="0">
                <a:solidFill>
                  <a:srgbClr val="FF0000"/>
                </a:solidFill>
                <a:effectLst>
                  <a:glow rad="127000">
                    <a:schemeClr val="bg1"/>
                  </a:glow>
                </a:effectLst>
                <a:latin typeface="Comic Sans MS" pitchFamily="66" charset="0"/>
              </a:rPr>
              <a:t>How shall the correct method for Counting the Omer be determined?</a:t>
            </a:r>
          </a:p>
          <a:p>
            <a:pPr marL="514350" indent="-514350">
              <a:lnSpc>
                <a:spcPct val="150000"/>
              </a:lnSpc>
              <a:buSzPct val="110000"/>
              <a:buFont typeface="+mj-lt"/>
              <a:buAutoNum type="arabicParenR"/>
            </a:pPr>
            <a:r>
              <a:rPr lang="en-CA" sz="3300" b="1" dirty="0">
                <a:solidFill>
                  <a:srgbClr val="993300"/>
                </a:solidFill>
                <a:effectLst>
                  <a:glow rad="127000">
                    <a:schemeClr val="bg1"/>
                  </a:glow>
                </a:effectLst>
                <a:latin typeface="Comic Sans MS" pitchFamily="66" charset="0"/>
              </a:rPr>
              <a:t>What is the tradition of how Wave Sheaf became married to Abib 16.</a:t>
            </a:r>
          </a:p>
        </p:txBody>
      </p:sp>
      <p:pic>
        <p:nvPicPr>
          <p:cNvPr id="6" name="Picture 12" descr="C:\Users\Rae\Desktop\Art on Desktop\white man clip art\3d white people\3d what next.jpg"/>
          <p:cNvPicPr>
            <a:picLocks noChangeAspect="1" noChangeArrowheads="1"/>
          </p:cNvPicPr>
          <p:nvPr/>
        </p:nvPicPr>
        <p:blipFill>
          <a:blip r:embed="rId3" cstate="email">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a:ext>
            </a:extLst>
          </a:blip>
          <a:srcRect/>
          <a:stretch>
            <a:fillRect/>
          </a:stretch>
        </p:blipFill>
        <p:spPr bwMode="auto">
          <a:xfrm>
            <a:off x="6934200" y="165567"/>
            <a:ext cx="1310272" cy="1310272"/>
          </a:xfrm>
          <a:prstGeom prst="rect">
            <a:avLst/>
          </a:prstGeom>
          <a:noFill/>
          <a:effectLst>
            <a:glow rad="101600">
              <a:schemeClr val="accent5">
                <a:satMod val="175000"/>
                <a:alpha val="40000"/>
              </a:schemeClr>
            </a:glow>
            <a:softEdge rad="114300"/>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533400" y="152400"/>
            <a:ext cx="5638800" cy="132343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a:ln w="11430">
                  <a:solidFill>
                    <a:srgbClr val="002060"/>
                  </a:solidFill>
                </a:ln>
                <a:solidFill>
                  <a:srgbClr val="008080"/>
                </a:solidFill>
                <a:effectLst>
                  <a:outerShdw blurRad="50800" dist="39000" dir="5460000" algn="tl">
                    <a:srgbClr val="000000">
                      <a:alpha val="38000"/>
                    </a:srgbClr>
                  </a:outerShdw>
                </a:effectLst>
                <a:latin typeface="Segoe Print" pitchFamily="2" charset="0"/>
              </a:rPr>
              <a:t>Joshua’s Wave Sheaf</a:t>
            </a:r>
            <a:br>
              <a:rPr lang="en-US" sz="4000" b="1" cap="none" spc="0" dirty="0">
                <a:ln w="11430">
                  <a:solidFill>
                    <a:srgbClr val="002060"/>
                  </a:solidFill>
                </a:ln>
                <a:solidFill>
                  <a:srgbClr val="008080"/>
                </a:solidFill>
                <a:effectLst>
                  <a:outerShdw blurRad="50800" dist="39000" dir="5460000" algn="tl">
                    <a:srgbClr val="000000">
                      <a:alpha val="38000"/>
                    </a:srgbClr>
                  </a:outerShdw>
                </a:effectLst>
                <a:latin typeface="Segoe Print" pitchFamily="2" charset="0"/>
              </a:rPr>
            </a:br>
            <a:r>
              <a:rPr lang="en-US" sz="4000" b="1" cap="none" spc="0" dirty="0">
                <a:ln w="11430">
                  <a:solidFill>
                    <a:srgbClr val="002060"/>
                  </a:solidFill>
                </a:ln>
                <a:solidFill>
                  <a:srgbClr val="008080"/>
                </a:solidFill>
                <a:effectLst>
                  <a:outerShdw blurRad="50800" dist="39000" dir="5460000" algn="tl">
                    <a:srgbClr val="000000">
                      <a:alpha val="38000"/>
                    </a:srgbClr>
                  </a:outerShdw>
                </a:effectLst>
                <a:latin typeface="Segoe Print" pitchFamily="2" charset="0"/>
              </a:rPr>
              <a:t>Part 3</a:t>
            </a:r>
          </a:p>
        </p:txBody>
      </p:sp>
      <p:sp>
        <p:nvSpPr>
          <p:cNvPr id="8" name="Pentagon 7"/>
          <p:cNvSpPr/>
          <p:nvPr/>
        </p:nvSpPr>
        <p:spPr>
          <a:xfrm>
            <a:off x="475083" y="5960472"/>
            <a:ext cx="4706517" cy="684478"/>
          </a:xfrm>
          <a:prstGeom prst="homePlate">
            <a:avLst/>
          </a:prstGeom>
          <a:solidFill>
            <a:srgbClr val="FFFF99">
              <a:alpha val="30000"/>
            </a:srgbClr>
          </a:solidFill>
          <a:ln>
            <a:solidFill>
              <a:srgbClr val="854372"/>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CA" sz="4800" b="1" dirty="0">
                <a:solidFill>
                  <a:srgbClr val="854372"/>
                </a:solidFill>
                <a:effectLst>
                  <a:glow rad="127000">
                    <a:srgbClr val="FFFFCC"/>
                  </a:glow>
                </a:effectLst>
                <a:latin typeface="Matura MT Script Capitals" pitchFamily="66" charset="0"/>
              </a:rPr>
              <a:t>We Shall See!</a:t>
            </a:r>
            <a:endParaRPr lang="en-CA" sz="4800" b="1" dirty="0">
              <a:solidFill>
                <a:srgbClr val="854372"/>
              </a:solidFill>
              <a:latin typeface="Matura MT Script Capitals" pitchFamily="66" charset="0"/>
            </a:endParaRPr>
          </a:p>
        </p:txBody>
      </p:sp>
      <p:sp>
        <p:nvSpPr>
          <p:cNvPr id="7" name="Rectangle 6"/>
          <p:cNvSpPr/>
          <p:nvPr/>
        </p:nvSpPr>
        <p:spPr>
          <a:xfrm>
            <a:off x="5105400" y="5867400"/>
            <a:ext cx="3962400" cy="923330"/>
          </a:xfrm>
          <a:prstGeom prst="rect">
            <a:avLst/>
          </a:prstGeom>
          <a:noFill/>
        </p:spPr>
        <p:txBody>
          <a:bodyPr wrap="square" lIns="91440" tIns="45720" rIns="91440" bIns="45720">
            <a:spAutoFit/>
          </a:bodyPr>
          <a:lstStyle/>
          <a:p>
            <a:pPr algn="ctr"/>
            <a:r>
              <a:rPr lang="en-US" sz="5400" b="1" cap="none" spc="0" dirty="0">
                <a:ln w="1905"/>
                <a:solidFill>
                  <a:srgbClr val="FFCCCC"/>
                </a:solidFill>
                <a:effectLst>
                  <a:innerShdw blurRad="69850" dist="43180" dir="5400000">
                    <a:srgbClr val="000000">
                      <a:alpha val="65000"/>
                    </a:srgbClr>
                  </a:innerShdw>
                </a:effectLst>
                <a:latin typeface="Edwardian Script ITC" pitchFamily="66" charset="0"/>
              </a:rPr>
              <a:t>The End of </a:t>
            </a:r>
            <a:r>
              <a:rPr lang="en-US" sz="5400" b="1" cap="none" spc="0" dirty="0" err="1">
                <a:ln w="1905"/>
                <a:solidFill>
                  <a:srgbClr val="FFCCCC"/>
                </a:solidFill>
                <a:effectLst>
                  <a:innerShdw blurRad="69850" dist="43180" dir="5400000">
                    <a:srgbClr val="000000">
                      <a:alpha val="65000"/>
                    </a:srgbClr>
                  </a:innerShdw>
                </a:effectLst>
                <a:latin typeface="Edwardian Script ITC" pitchFamily="66" charset="0"/>
              </a:rPr>
              <a:t>Pt</a:t>
            </a:r>
            <a:r>
              <a:rPr lang="en-US" sz="5400" b="1" cap="none" spc="0" dirty="0">
                <a:ln w="1905"/>
                <a:solidFill>
                  <a:srgbClr val="FFCCCC"/>
                </a:solidFill>
                <a:effectLst>
                  <a:innerShdw blurRad="69850" dist="43180" dir="5400000">
                    <a:srgbClr val="000000">
                      <a:alpha val="65000"/>
                    </a:srgbClr>
                  </a:innerShdw>
                </a:effectLst>
                <a:latin typeface="Edwardian Script ITC" pitchFamily="66" charset="0"/>
              </a:rPr>
              <a:t> 2</a:t>
            </a:r>
          </a:p>
        </p:txBody>
      </p:sp>
    </p:spTree>
    <p:extLst>
      <p:ext uri="{BB962C8B-B14F-4D97-AF65-F5344CB8AC3E}">
        <p14:creationId xmlns:p14="http://schemas.microsoft.com/office/powerpoint/2010/main" val="4133640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2000"/>
                                  </p:stCondLst>
                                  <p:childTnLst>
                                    <p:set>
                                      <p:cBhvr>
                                        <p:cTn id="19" dur="1" fill="hold">
                                          <p:stCondLst>
                                            <p:cond delay="0"/>
                                          </p:stCondLst>
                                        </p:cTn>
                                        <p:tgtEl>
                                          <p:spTgt spid="8">
                                            <p:txEl>
                                              <p:pRg st="0" end="0"/>
                                            </p:txEl>
                                          </p:spTgt>
                                        </p:tgtEl>
                                        <p:attrNameLst>
                                          <p:attrName>style.visibility</p:attrName>
                                        </p:attrNameLst>
                                      </p:cBhvr>
                                      <p:to>
                                        <p:strVal val="visible"/>
                                      </p:to>
                                    </p:set>
                                    <p:anim calcmode="lin" valueType="num">
                                      <p:cBhvr>
                                        <p:cTn id="20"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22"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allAtOnce"/>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315200" y="6492875"/>
            <a:ext cx="1828800" cy="365125"/>
          </a:xfrm>
        </p:spPr>
        <p:txBody>
          <a:bodyPr/>
          <a:lstStyle/>
          <a:p>
            <a:fld id="{5C014052-953B-4273-8F47-BF25327D5B24}" type="slidenum">
              <a:rPr lang="en-US" smtClean="0"/>
              <a:t>47</a:t>
            </a:fld>
            <a:endParaRPr lang="en-US" dirty="0"/>
          </a:p>
        </p:txBody>
      </p:sp>
      <p:sp>
        <p:nvSpPr>
          <p:cNvPr id="8" name="Rounded Rectangle 7"/>
          <p:cNvSpPr/>
          <p:nvPr/>
        </p:nvSpPr>
        <p:spPr>
          <a:xfrm>
            <a:off x="2362200" y="4753689"/>
            <a:ext cx="6074923" cy="715089"/>
          </a:xfrm>
          <a:prstGeom prst="roundRect">
            <a:avLst/>
          </a:prstGeom>
          <a:gradFill flip="none" rotWithShape="1">
            <a:gsLst>
              <a:gs pos="0">
                <a:srgbClr val="03D4A8">
                  <a:alpha val="56000"/>
                </a:srgbClr>
              </a:gs>
              <a:gs pos="25000">
                <a:srgbClr val="21D6E0">
                  <a:alpha val="43000"/>
                </a:srgbClr>
              </a:gs>
              <a:gs pos="75000">
                <a:srgbClr val="0087E6">
                  <a:alpha val="63000"/>
                </a:srgbClr>
              </a:gs>
              <a:gs pos="100000">
                <a:srgbClr val="005CBF"/>
              </a:gs>
            </a:gsLst>
            <a:lin ang="16200000" scaled="1"/>
            <a:tileRect/>
          </a:gradFill>
          <a:ln w="57150">
            <a:solidFill>
              <a:schemeClr val="accent4">
                <a:lumMod val="75000"/>
              </a:schemeClr>
            </a:solidFill>
          </a:ln>
          <a:scene3d>
            <a:camera prst="orthographicFront"/>
            <a:lightRig rig="flat" dir="tl">
              <a:rot lat="0" lon="0" rev="6600000"/>
            </a:lightRig>
          </a:scene3d>
          <a:sp3d>
            <a:bevelT w="114300" prst="artDeco"/>
          </a:sp3d>
        </p:spPr>
        <p:txBody>
          <a:bodyPr wrap="square" lIns="91440" tIns="45720" rIns="91440" bIns="45720">
            <a:spAutoFit/>
            <a:sp3d extrusionH="25400" contourW="8890">
              <a:bevelT w="38100" h="31750"/>
              <a:contourClr>
                <a:schemeClr val="accent2">
                  <a:shade val="75000"/>
                </a:schemeClr>
              </a:contourClr>
            </a:sp3d>
          </a:bodyPr>
          <a:lstStyle/>
          <a:p>
            <a:pPr algn="r"/>
            <a:r>
              <a:rPr lang="en-US" sz="2800" b="1" dirty="0">
                <a:ln w="11430"/>
                <a:solidFill>
                  <a:srgbClr val="006C31"/>
                </a:solidFill>
                <a:effectLst>
                  <a:outerShdw blurRad="50800" dist="39000" dir="5460000" algn="tl">
                    <a:srgbClr val="000000">
                      <a:alpha val="38000"/>
                    </a:srgbClr>
                  </a:outerShdw>
                </a:effectLst>
                <a:latin typeface="Segoe Print" pitchFamily="2" charset="0"/>
                <a:hlinkClick r:id="rId4"/>
              </a:rPr>
              <a:t>questions@studythecalendar.com</a:t>
            </a:r>
            <a:r>
              <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 </a:t>
            </a:r>
            <a:r>
              <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 </a:t>
            </a:r>
            <a:r>
              <a:rPr lang="en-U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 </a:t>
            </a:r>
            <a:endParaRPr lang="en-US" sz="2000" b="1" cap="none" spc="0" dirty="0">
              <a:ln w="11430"/>
              <a:solidFill>
                <a:srgbClr val="00B0F0"/>
              </a:solidFill>
              <a:effectLst>
                <a:outerShdw blurRad="50800" dist="39000" dir="5460000" algn="tl">
                  <a:srgbClr val="000000">
                    <a:alpha val="38000"/>
                  </a:srgbClr>
                </a:outerShdw>
              </a:effectLst>
              <a:latin typeface="Segoe Print" pitchFamily="2" charset="0"/>
            </a:endParaRPr>
          </a:p>
        </p:txBody>
      </p:sp>
      <p:sp>
        <p:nvSpPr>
          <p:cNvPr id="7" name="Rectangle 6"/>
          <p:cNvSpPr/>
          <p:nvPr/>
        </p:nvSpPr>
        <p:spPr>
          <a:xfrm>
            <a:off x="1295400" y="-152400"/>
            <a:ext cx="7772400" cy="330859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en-US" sz="11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endParaRPr>
          </a:p>
          <a:p>
            <a:pPr algn="ctr">
              <a:lnSpc>
                <a:spcPct val="150000"/>
              </a:lnSpc>
            </a:pP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  </a:t>
            </a:r>
            <a:r>
              <a:rPr lang="en-US" sz="4400" b="1" dirty="0">
                <a:ln w="11430"/>
                <a:solidFill>
                  <a:srgbClr val="002060"/>
                </a:solidFill>
                <a:effectLst>
                  <a:glow rad="228600">
                    <a:schemeClr val="accent5">
                      <a:satMod val="175000"/>
                      <a:alpha val="40000"/>
                    </a:schemeClr>
                  </a:glow>
                  <a:outerShdw blurRad="50800" dist="39000" dir="5460000" algn="tl">
                    <a:srgbClr val="000000">
                      <a:alpha val="38000"/>
                    </a:srgbClr>
                  </a:outerShdw>
                </a:effectLst>
                <a:latin typeface="Segoe Print" pitchFamily="2" charset="0"/>
              </a:rPr>
              <a:t>Questions/Comments </a:t>
            </a:r>
            <a:br>
              <a:rPr lang="en-US" sz="4400" b="1" dirty="0">
                <a:ln w="11430"/>
                <a:solidFill>
                  <a:srgbClr val="002060"/>
                </a:solidFill>
                <a:effectLst>
                  <a:glow rad="228600">
                    <a:schemeClr val="accent5">
                      <a:satMod val="175000"/>
                      <a:alpha val="40000"/>
                    </a:schemeClr>
                  </a:glow>
                  <a:outerShdw blurRad="50800" dist="39000" dir="5460000" algn="tl">
                    <a:srgbClr val="000000">
                      <a:alpha val="38000"/>
                    </a:srgbClr>
                  </a:outerShdw>
                </a:effectLst>
                <a:latin typeface="Segoe Print" pitchFamily="2" charset="0"/>
              </a:rPr>
            </a:br>
            <a:r>
              <a:rPr lang="en-US" sz="4400" b="1" dirty="0">
                <a:ln w="11430"/>
                <a:solidFill>
                  <a:srgbClr val="002060"/>
                </a:solidFill>
                <a:effectLst>
                  <a:glow rad="228600">
                    <a:schemeClr val="accent5">
                      <a:satMod val="175000"/>
                      <a:alpha val="40000"/>
                    </a:schemeClr>
                  </a:glow>
                  <a:outerShdw blurRad="50800" dist="39000" dir="5460000" algn="tl">
                    <a:srgbClr val="000000">
                      <a:alpha val="38000"/>
                    </a:srgbClr>
                  </a:outerShdw>
                </a:effectLst>
                <a:latin typeface="Segoe Print" pitchFamily="2" charset="0"/>
              </a:rPr>
              <a:t>on the placement </a:t>
            </a:r>
            <a:br>
              <a:rPr lang="en-US" sz="4400" b="1" dirty="0">
                <a:ln w="11430"/>
                <a:solidFill>
                  <a:srgbClr val="002060"/>
                </a:solidFill>
                <a:effectLst>
                  <a:glow rad="228600">
                    <a:schemeClr val="accent5">
                      <a:satMod val="175000"/>
                      <a:alpha val="40000"/>
                    </a:schemeClr>
                  </a:glow>
                  <a:outerShdw blurRad="50800" dist="39000" dir="5460000" algn="tl">
                    <a:srgbClr val="000000">
                      <a:alpha val="38000"/>
                    </a:srgbClr>
                  </a:outerShdw>
                </a:effectLst>
                <a:latin typeface="Segoe Print" pitchFamily="2" charset="0"/>
              </a:rPr>
            </a:br>
            <a:r>
              <a:rPr lang="en-US" sz="4400" b="1" dirty="0">
                <a:ln w="11430"/>
                <a:solidFill>
                  <a:srgbClr val="002060"/>
                </a:solidFill>
                <a:effectLst>
                  <a:glow rad="228600">
                    <a:schemeClr val="accent5">
                      <a:satMod val="175000"/>
                      <a:alpha val="40000"/>
                    </a:schemeClr>
                  </a:glow>
                  <a:outerShdw blurRad="50800" dist="39000" dir="5460000" algn="tl">
                    <a:srgbClr val="000000">
                      <a:alpha val="38000"/>
                    </a:srgbClr>
                  </a:outerShdw>
                </a:effectLst>
                <a:latin typeface="Segoe Print" pitchFamily="2" charset="0"/>
              </a:rPr>
              <a:t>of </a:t>
            </a:r>
            <a:r>
              <a:rPr lang="en-US" sz="4400" b="1" dirty="0">
                <a:ln w="11430"/>
                <a:solidFill>
                  <a:srgbClr val="006C31"/>
                </a:solidFill>
                <a:effectLst>
                  <a:glow rad="228600">
                    <a:schemeClr val="accent5">
                      <a:satMod val="175000"/>
                      <a:alpha val="40000"/>
                    </a:schemeClr>
                  </a:glow>
                  <a:outerShdw blurRad="50800" dist="39000" dir="5460000" algn="tl">
                    <a:srgbClr val="000000">
                      <a:alpha val="38000"/>
                    </a:srgbClr>
                  </a:outerShdw>
                </a:effectLst>
                <a:latin typeface="Segoe Print" pitchFamily="2" charset="0"/>
              </a:rPr>
              <a:t>Wave Sheaf</a:t>
            </a:r>
            <a:r>
              <a:rPr lang="en-US" sz="4400" b="1" dirty="0">
                <a:ln w="11430"/>
                <a:solidFill>
                  <a:srgbClr val="002060"/>
                </a:solidFill>
                <a:effectLst>
                  <a:glow rad="228600">
                    <a:schemeClr val="accent5">
                      <a:satMod val="175000"/>
                      <a:alpha val="40000"/>
                    </a:schemeClr>
                  </a:glow>
                  <a:outerShdw blurRad="50800" dist="39000" dir="5460000" algn="tl">
                    <a:srgbClr val="000000">
                      <a:alpha val="38000"/>
                    </a:srgbClr>
                  </a:outerShdw>
                </a:effectLst>
                <a:latin typeface="Segoe Print" pitchFamily="2" charset="0"/>
              </a:rPr>
              <a:t> </a:t>
            </a:r>
            <a:r>
              <a:rPr lang="en-US" sz="4400" b="1" dirty="0" err="1">
                <a:ln w="11430"/>
                <a:solidFill>
                  <a:srgbClr val="002060"/>
                </a:solidFill>
                <a:effectLst>
                  <a:glow rad="228600">
                    <a:schemeClr val="accent5">
                      <a:satMod val="175000"/>
                      <a:alpha val="40000"/>
                    </a:schemeClr>
                  </a:glow>
                  <a:outerShdw blurRad="50800" dist="39000" dir="5460000" algn="tl">
                    <a:srgbClr val="000000">
                      <a:alpha val="38000"/>
                    </a:srgbClr>
                  </a:outerShdw>
                </a:effectLst>
                <a:latin typeface="Segoe Print" pitchFamily="2" charset="0"/>
              </a:rPr>
              <a:t>Pt</a:t>
            </a:r>
            <a:r>
              <a:rPr lang="en-US" sz="4400" b="1" dirty="0">
                <a:ln w="11430"/>
                <a:solidFill>
                  <a:srgbClr val="002060"/>
                </a:solidFill>
                <a:effectLst>
                  <a:glow rad="228600">
                    <a:schemeClr val="accent5">
                      <a:satMod val="175000"/>
                      <a:alpha val="40000"/>
                    </a:schemeClr>
                  </a:glow>
                  <a:outerShdw blurRad="50800" dist="39000" dir="5460000" algn="tl">
                    <a:srgbClr val="000000">
                      <a:alpha val="38000"/>
                    </a:srgbClr>
                  </a:outerShdw>
                </a:effectLst>
                <a:latin typeface="Segoe Print" pitchFamily="2" charset="0"/>
              </a:rPr>
              <a:t> 2?</a:t>
            </a:r>
            <a:endParaRPr lang="en-US" sz="4000" b="1" dirty="0">
              <a:ln w="11430"/>
              <a:solidFill>
                <a:srgbClr val="002060"/>
              </a:solidFill>
              <a:effectLst>
                <a:glow rad="228600">
                  <a:schemeClr val="accent5">
                    <a:satMod val="175000"/>
                    <a:alpha val="40000"/>
                  </a:schemeClr>
                </a:glow>
                <a:outerShdw blurRad="50800" dist="39000" dir="5460000" algn="tl">
                  <a:srgbClr val="000000">
                    <a:alpha val="38000"/>
                  </a:srgbClr>
                </a:outerShdw>
              </a:effectLst>
              <a:latin typeface="Segoe Print" pitchFamily="2" charset="0"/>
            </a:endParaRPr>
          </a:p>
        </p:txBody>
      </p:sp>
      <p:pic>
        <p:nvPicPr>
          <p:cNvPr id="12" name="Picture 2" descr="C:\Users\Rae\Desktop\Grammar Art\email mouse best.png"/>
          <p:cNvPicPr>
            <a:picLocks noChangeAspect="1" noChangeArrowheads="1"/>
          </p:cNvPicPr>
          <p:nvPr/>
        </p:nvPicPr>
        <p:blipFill>
          <a:blip r:embed="rId5" cstate="email">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a:ext>
            </a:extLst>
          </a:blip>
          <a:srcRect/>
          <a:stretch>
            <a:fillRect/>
          </a:stretch>
        </p:blipFill>
        <p:spPr bwMode="auto">
          <a:xfrm>
            <a:off x="2526539" y="3360518"/>
            <a:ext cx="1019541" cy="738148"/>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6889453" y="2826017"/>
            <a:ext cx="2178347" cy="2279383"/>
            <a:chOff x="-2707707" y="1377003"/>
            <a:chExt cx="2707707" cy="2890197"/>
          </a:xfrm>
        </p:grpSpPr>
        <p:pic>
          <p:nvPicPr>
            <p:cNvPr id="14" name="Picture 7" descr="C:\Users\Rae\Desktop\Art on Desktop\white man clip art\3d white people\ques mark gold.jpg"/>
            <p:cNvPicPr>
              <a:picLocks noChangeAspect="1" noChangeArrowheads="1"/>
            </p:cNvPicPr>
            <p:nvPr/>
          </p:nvPicPr>
          <p:blipFill>
            <a:blip r:embed="rId7" cstate="email">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2707707" y="1559493"/>
              <a:ext cx="2707707" cy="270770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Rae\Desktop\black hat clear.jpg"/>
            <p:cNvPicPr>
              <a:picLocks noChangeAspect="1" noChangeArrowheads="1"/>
            </p:cNvPicPr>
            <p:nvPr/>
          </p:nvPicPr>
          <p:blipFill>
            <a:blip r:embed="rId9" cstate="email">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1441638" y="1377003"/>
              <a:ext cx="679638" cy="610814"/>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Rectangle 10">
            <a:extLst>
              <a:ext uri="{FF2B5EF4-FFF2-40B4-BE49-F238E27FC236}">
                <a16:creationId xmlns:a16="http://schemas.microsoft.com/office/drawing/2014/main" xmlns="" id="{6E5B756E-593C-4F32-9DC5-0C146D70C07C}"/>
              </a:ext>
            </a:extLst>
          </p:cNvPr>
          <p:cNvSpPr/>
          <p:nvPr/>
        </p:nvSpPr>
        <p:spPr>
          <a:xfrm rot="21211209">
            <a:off x="5610997" y="6142307"/>
            <a:ext cx="3156089" cy="14566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ArchUp">
              <a:avLst/>
            </a:prstTxWarp>
            <a:noAutofit/>
            <a:scene3d>
              <a:camera prst="orthographicFront"/>
              <a:lightRig rig="threePt" dir="t"/>
            </a:scene3d>
            <a:sp3d extrusionH="57150">
              <a:bevelT h="25400" prst="softRound"/>
            </a:sp3d>
          </a:bodyPr>
          <a:lstStyle/>
          <a:p>
            <a:pPr algn="ctr"/>
            <a:r>
              <a:rPr lang="en-US" sz="8000" b="1" dirty="0">
                <a:ln w="28575">
                  <a:solidFill>
                    <a:srgbClr val="0000FF"/>
                  </a:solidFill>
                </a:ln>
                <a:gradFill>
                  <a:gsLst>
                    <a:gs pos="42000">
                      <a:srgbClr val="FFFF00"/>
                    </a:gs>
                    <a:gs pos="71000">
                      <a:srgbClr val="00B0F0"/>
                    </a:gs>
                    <a:gs pos="67000">
                      <a:srgbClr val="EF755F">
                        <a:lumMod val="75000"/>
                      </a:srgbClr>
                    </a:gs>
                    <a:gs pos="6000">
                      <a:prstClr val="black"/>
                    </a:gs>
                  </a:gsLst>
                  <a:lin ang="5400000" scaled="1"/>
                </a:gradFill>
                <a:effectLst>
                  <a:glow rad="228600">
                    <a:schemeClr val="accent1">
                      <a:satMod val="175000"/>
                      <a:alpha val="40000"/>
                    </a:schemeClr>
                  </a:glow>
                </a:effectLst>
                <a:latin typeface="MV Boli" panose="02000500030200090000" pitchFamily="2" charset="0"/>
                <a:cs typeface="MV Boli" panose="02000500030200090000" pitchFamily="2" charset="0"/>
              </a:rPr>
              <a:t> Shalom! </a:t>
            </a:r>
            <a:endParaRPr lang="en-CA" sz="8000" dirty="0">
              <a:effectLst>
                <a:glow rad="228600">
                  <a:schemeClr val="accent1">
                    <a:satMod val="175000"/>
                    <a:alpha val="40000"/>
                  </a:schemeClr>
                </a:glow>
              </a:effectLst>
            </a:endParaRPr>
          </a:p>
        </p:txBody>
      </p:sp>
      <p:sp>
        <p:nvSpPr>
          <p:cNvPr id="16" name="Rectangle 15"/>
          <p:cNvSpPr/>
          <p:nvPr/>
        </p:nvSpPr>
        <p:spPr>
          <a:xfrm>
            <a:off x="1634807" y="5481226"/>
            <a:ext cx="3775393" cy="1323439"/>
          </a:xfrm>
          <a:prstGeom prst="rect">
            <a:avLst/>
          </a:prstGeom>
          <a:noFill/>
          <a:effectLst>
            <a:glow rad="127000">
              <a:srgbClr val="55777D"/>
            </a:glo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8000" b="1" dirty="0">
                <a:ln w="28575">
                  <a:solidFill>
                    <a:schemeClr val="bg2">
                      <a:lumMod val="25000"/>
                    </a:schemeClr>
                  </a:solidFill>
                </a:ln>
                <a:solidFill>
                  <a:schemeClr val="bg2">
                    <a:lumMod val="50000"/>
                  </a:schemeClr>
                </a:solidFill>
                <a:effectLst>
                  <a:outerShdw blurRad="60007" dist="310007" dir="7680000" sy="30000" kx="1300200" algn="ctr" rotWithShape="0">
                    <a:prstClr val="black">
                      <a:alpha val="32000"/>
                    </a:prstClr>
                  </a:outerShdw>
                </a:effectLst>
                <a:latin typeface="Edwardian Script ITC" panose="030303020407070D0804" pitchFamily="66" charset="0"/>
                <a:cs typeface="MV Boli" panose="02000500030200090000" pitchFamily="2" charset="0"/>
              </a:rPr>
              <a:t>Thank-you!</a:t>
            </a:r>
          </a:p>
        </p:txBody>
      </p:sp>
      <p:sp>
        <p:nvSpPr>
          <p:cNvPr id="17" name="Rectangle 16"/>
          <p:cNvSpPr/>
          <p:nvPr/>
        </p:nvSpPr>
        <p:spPr>
          <a:xfrm>
            <a:off x="3546143" y="2991642"/>
            <a:ext cx="3568477" cy="1569660"/>
          </a:xfrm>
          <a:prstGeom prst="rect">
            <a:avLst/>
          </a:prstGeom>
          <a:noFill/>
          <a:effectLst>
            <a:glow rad="127000">
              <a:srgbClr val="55777D"/>
            </a:glow>
          </a:effectLst>
        </p:spPr>
        <p:txBody>
          <a:bodyPr wrap="none" lIns="91440" tIns="45720" rIns="91440" bIns="45720">
            <a:spAutoFit/>
            <a:scene3d>
              <a:camera prst="orthographicFront"/>
              <a:lightRig rig="soft" dir="t">
                <a:rot lat="0" lon="0" rev="15600000"/>
              </a:lightRig>
            </a:scene3d>
            <a:sp3d extrusionH="57150" prstMaterial="softEdge">
              <a:bevelT w="25400" h="38100" prst="softRound"/>
            </a:sp3d>
          </a:bodyPr>
          <a:lstStyle/>
          <a:p>
            <a:pPr algn="ctr"/>
            <a:r>
              <a:rPr lang="en-US" sz="4800" b="1" dirty="0">
                <a:ln w="9525">
                  <a:solidFill>
                    <a:srgbClr val="002060"/>
                  </a:solidFill>
                </a:ln>
                <a:solidFill>
                  <a:srgbClr val="0070C0"/>
                </a:solidFill>
                <a:effectLst/>
                <a:latin typeface="Brush Script MT" panose="03060802040406070304" pitchFamily="66" charset="0"/>
                <a:cs typeface="MV Boli" panose="02000500030200090000" pitchFamily="2" charset="0"/>
              </a:rPr>
              <a:t>Tim </a:t>
            </a:r>
            <a:r>
              <a:rPr lang="en-US" sz="4800" b="1" dirty="0" err="1">
                <a:ln w="9525">
                  <a:solidFill>
                    <a:srgbClr val="002060"/>
                  </a:solidFill>
                </a:ln>
                <a:solidFill>
                  <a:srgbClr val="0070C0"/>
                </a:solidFill>
                <a:effectLst/>
                <a:latin typeface="Brush Script MT" panose="03060802040406070304" pitchFamily="66" charset="0"/>
                <a:cs typeface="MV Boli" panose="02000500030200090000" pitchFamily="2" charset="0"/>
              </a:rPr>
              <a:t>Astleford</a:t>
            </a:r>
            <a:r>
              <a:rPr lang="en-US" sz="4800" b="1" dirty="0">
                <a:ln w="9525">
                  <a:solidFill>
                    <a:srgbClr val="002060"/>
                  </a:solidFill>
                </a:ln>
                <a:solidFill>
                  <a:srgbClr val="0070C0"/>
                </a:solidFill>
                <a:effectLst/>
                <a:latin typeface="Brush Script MT" panose="03060802040406070304" pitchFamily="66" charset="0"/>
                <a:cs typeface="MV Boli" panose="02000500030200090000" pitchFamily="2" charset="0"/>
              </a:rPr>
              <a:t> &amp;</a:t>
            </a:r>
            <a:br>
              <a:rPr lang="en-US" sz="4800" b="1" dirty="0">
                <a:ln w="9525">
                  <a:solidFill>
                    <a:srgbClr val="002060"/>
                  </a:solidFill>
                </a:ln>
                <a:solidFill>
                  <a:srgbClr val="0070C0"/>
                </a:solidFill>
                <a:effectLst/>
                <a:latin typeface="Brush Script MT" panose="03060802040406070304" pitchFamily="66" charset="0"/>
                <a:cs typeface="MV Boli" panose="02000500030200090000" pitchFamily="2" charset="0"/>
              </a:rPr>
            </a:br>
            <a:r>
              <a:rPr lang="en-US" sz="4800" b="1" dirty="0">
                <a:ln w="9525">
                  <a:solidFill>
                    <a:srgbClr val="002060"/>
                  </a:solidFill>
                </a:ln>
                <a:solidFill>
                  <a:srgbClr val="FF3399"/>
                </a:solidFill>
                <a:effectLst/>
                <a:latin typeface="Brush Script MT" panose="03060802040406070304" pitchFamily="66" charset="0"/>
                <a:cs typeface="MV Boli" panose="02000500030200090000" pitchFamily="2" charset="0"/>
              </a:rPr>
              <a:t>Charlene </a:t>
            </a:r>
            <a:r>
              <a:rPr lang="en-US" sz="4800" b="1" dirty="0" err="1">
                <a:ln w="9525">
                  <a:solidFill>
                    <a:srgbClr val="002060"/>
                  </a:solidFill>
                </a:ln>
                <a:solidFill>
                  <a:srgbClr val="FF3399"/>
                </a:solidFill>
                <a:effectLst/>
                <a:latin typeface="Brush Script MT" panose="03060802040406070304" pitchFamily="66" charset="0"/>
                <a:cs typeface="MV Boli" panose="02000500030200090000" pitchFamily="2" charset="0"/>
              </a:rPr>
              <a:t>Fortsch</a:t>
            </a:r>
            <a:endParaRPr lang="en-US" sz="4800" b="1" dirty="0">
              <a:ln w="9525">
                <a:solidFill>
                  <a:srgbClr val="002060"/>
                </a:solidFill>
              </a:ln>
              <a:solidFill>
                <a:srgbClr val="FF3399"/>
              </a:solidFill>
              <a:effectLst/>
              <a:latin typeface="Brush Script MT" panose="03060802040406070304" pitchFamily="66" charset="0"/>
              <a:cs typeface="MV Boli" panose="02000500030200090000" pitchFamily="2" charset="0"/>
            </a:endParaRPr>
          </a:p>
        </p:txBody>
      </p:sp>
      <p:pic>
        <p:nvPicPr>
          <p:cNvPr id="18" name="Picture 2" descr="C:\Users\Rae\Documents\A CF Desktop Feb 2021\Best CCC Logo Clear with colors in circle SMS.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248397" y="228600"/>
            <a:ext cx="1178287" cy="1219200"/>
          </a:xfrm>
          <a:prstGeom prst="rect">
            <a:avLst/>
          </a:prstGeom>
          <a:noFill/>
          <a:effectLst>
            <a:glow rad="228600">
              <a:schemeClr val="bg1">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58359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2000"/>
                                        <p:tgtEl>
                                          <p:spTgt spid="16"/>
                                        </p:tgtEl>
                                      </p:cBhvr>
                                    </p:animEffect>
                                  </p:childTnLst>
                                </p:cTn>
                              </p:par>
                            </p:childTnLst>
                          </p:cTn>
                        </p:par>
                        <p:par>
                          <p:cTn id="8" fill="hold">
                            <p:stCondLst>
                              <p:cond delay="7000"/>
                            </p:stCondLst>
                            <p:childTnLst>
                              <p:par>
                                <p:cTn id="9" presetID="22" presetClass="entr" presetSubtype="8" fill="hold" grpId="0" nodeType="afterEffect">
                                  <p:stCondLst>
                                    <p:cond delay="25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1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8645" y="57044"/>
            <a:ext cx="9490286" cy="923330"/>
          </a:xfrm>
          <a:prstGeom prst="rect">
            <a:avLst/>
          </a:prstGeom>
          <a:solidFill>
            <a:schemeClr val="bg2">
              <a:lumMod val="25000"/>
            </a:schemeClr>
          </a:solidFill>
          <a:effectLst>
            <a:glow rad="101600">
              <a:schemeClr val="accent2">
                <a:satMod val="175000"/>
                <a:alpha val="40000"/>
              </a:schemeClr>
            </a:glow>
          </a:effectLst>
          <a:scene3d>
            <a:camera prst="orthographicFront"/>
            <a:lightRig rig="flat" dir="t">
              <a:rot lat="0" lon="0" rev="18900000"/>
            </a:lightRig>
          </a:scene3d>
          <a:sp3d>
            <a:bevelT w="114300" prst="artDeco"/>
          </a:sp3d>
        </p:spPr>
        <p:txBody>
          <a:bodyPr wrap="square" lIns="91440" tIns="45720" rIns="91440" bIns="45720">
            <a:spAutoFit/>
            <a:sp3d extrusionH="31750" contourW="6350" prstMaterial="powder">
              <a:bevelT w="19050" h="19050" prst="angle"/>
              <a:contourClr>
                <a:schemeClr val="accent3">
                  <a:tint val="100000"/>
                  <a:shade val="100000"/>
                  <a:satMod val="100000"/>
                  <a:hueMod val="100000"/>
                </a:schemeClr>
              </a:contourClr>
            </a:sp3d>
          </a:bodyPr>
          <a:lstStyle/>
          <a:p>
            <a:pPr algn="ctr"/>
            <a:r>
              <a:rPr lang="en-US" sz="4800" b="1" cap="none" spc="0" dirty="0">
                <a:ln/>
                <a:solidFill>
                  <a:schemeClr val="accent3"/>
                </a:solidFill>
                <a:effectLst/>
              </a:rPr>
              <a:t>The Intrigue of Part 2</a:t>
            </a:r>
            <a:r>
              <a:rPr lang="en-US" sz="1050" b="1" cap="none" spc="0" dirty="0">
                <a:ln/>
                <a:solidFill>
                  <a:schemeClr val="accent3"/>
                </a:solidFill>
                <a:effectLst/>
              </a:rPr>
              <a:t>  </a:t>
            </a:r>
            <a:endParaRPr lang="en-US" sz="400" b="1" cap="none" spc="0" dirty="0">
              <a:ln/>
              <a:solidFill>
                <a:schemeClr val="accent3"/>
              </a:solidFill>
              <a:effectLst/>
            </a:endParaRPr>
          </a:p>
          <a:p>
            <a:pPr algn="ctr"/>
            <a:endParaRPr lang="en-US" sz="500" b="1" cap="none" spc="0" dirty="0">
              <a:ln/>
              <a:solidFill>
                <a:schemeClr val="accent3"/>
              </a:solidFill>
              <a:effectLst/>
            </a:endParaRPr>
          </a:p>
        </p:txBody>
      </p:sp>
      <p:sp>
        <p:nvSpPr>
          <p:cNvPr id="6" name="Rectangle 5"/>
          <p:cNvSpPr/>
          <p:nvPr/>
        </p:nvSpPr>
        <p:spPr>
          <a:xfrm>
            <a:off x="152400" y="3434477"/>
            <a:ext cx="3657799" cy="258532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5400" b="1" dirty="0">
                <a:ln w="11430"/>
                <a:solidFill>
                  <a:srgbClr val="00B050"/>
                </a:solidFill>
                <a:effectLst>
                  <a:outerShdw blurRad="50800" dist="39000" dir="5460000" algn="tl">
                    <a:srgbClr val="000000">
                      <a:alpha val="38000"/>
                    </a:srgbClr>
                  </a:outerShdw>
                </a:effectLst>
              </a:rPr>
              <a:t>     #1</a:t>
            </a:r>
            <a:br>
              <a:rPr lang="en-US" sz="5400" b="1" dirty="0">
                <a:ln w="11430"/>
                <a:solidFill>
                  <a:srgbClr val="00B050"/>
                </a:solidFill>
                <a:effectLst>
                  <a:outerShdw blurRad="50800" dist="39000" dir="5460000" algn="tl">
                    <a:srgbClr val="000000">
                      <a:alpha val="38000"/>
                    </a:srgbClr>
                  </a:outerShdw>
                </a:effectLst>
              </a:rPr>
            </a:br>
            <a:r>
              <a:rPr lang="en-US" sz="5400" b="1" dirty="0">
                <a:ln w="11430"/>
                <a:solidFill>
                  <a:srgbClr val="00B050"/>
                </a:solidFill>
                <a:effectLst>
                  <a:outerShdw blurRad="50800" dist="39000" dir="5460000" algn="tl">
                    <a:srgbClr val="000000">
                      <a:alpha val="38000"/>
                    </a:srgbClr>
                  </a:outerShdw>
                </a:effectLst>
              </a:rPr>
              <a:t>Leviticus </a:t>
            </a:r>
            <a:br>
              <a:rPr lang="en-US" sz="5400" b="1" dirty="0">
                <a:ln w="11430"/>
                <a:solidFill>
                  <a:srgbClr val="00B050"/>
                </a:solidFill>
                <a:effectLst>
                  <a:outerShdw blurRad="50800" dist="39000" dir="5460000" algn="tl">
                    <a:srgbClr val="000000">
                      <a:alpha val="38000"/>
                    </a:srgbClr>
                  </a:outerShdw>
                </a:effectLst>
              </a:rPr>
            </a:br>
            <a:r>
              <a:rPr lang="en-US" sz="5400" b="1" dirty="0">
                <a:ln w="11430"/>
                <a:solidFill>
                  <a:srgbClr val="00B050"/>
                </a:solidFill>
                <a:effectLst>
                  <a:outerShdw blurRad="50800" dist="39000" dir="5460000" algn="tl">
                    <a:srgbClr val="000000">
                      <a:alpha val="38000"/>
                    </a:srgbClr>
                  </a:outerShdw>
                </a:effectLst>
              </a:rPr>
              <a:t>&amp; Numbers</a:t>
            </a:r>
            <a:endParaRPr lang="en-US" sz="2400" b="1" dirty="0">
              <a:ln w="11430"/>
              <a:solidFill>
                <a:srgbClr val="00B050"/>
              </a:solidFill>
              <a:effectLst>
                <a:outerShdw blurRad="50800" dist="39000" dir="5460000" algn="tl">
                  <a:srgbClr val="000000">
                    <a:alpha val="38000"/>
                  </a:srgbClr>
                </a:outerShdw>
              </a:effectLst>
            </a:endParaRPr>
          </a:p>
        </p:txBody>
      </p:sp>
      <p:sp>
        <p:nvSpPr>
          <p:cNvPr id="8" name="Slide Number Placeholder 7"/>
          <p:cNvSpPr>
            <a:spLocks noGrp="1"/>
          </p:cNvSpPr>
          <p:nvPr>
            <p:ph type="sldNum" sz="quarter" idx="12"/>
          </p:nvPr>
        </p:nvSpPr>
        <p:spPr>
          <a:xfrm>
            <a:off x="7346373" y="6492875"/>
            <a:ext cx="1828800" cy="365125"/>
          </a:xfrm>
        </p:spPr>
        <p:txBody>
          <a:bodyPr/>
          <a:lstStyle/>
          <a:p>
            <a:fld id="{5C014052-953B-4273-8F47-BF25327D5B24}" type="slidenum">
              <a:rPr lang="en-US" smtClean="0"/>
              <a:t>5</a:t>
            </a:fld>
            <a:endParaRPr lang="en-US" dirty="0"/>
          </a:p>
        </p:txBody>
      </p:sp>
      <p:sp>
        <p:nvSpPr>
          <p:cNvPr id="21" name="Rectangle 20"/>
          <p:cNvSpPr/>
          <p:nvPr/>
        </p:nvSpPr>
        <p:spPr>
          <a:xfrm>
            <a:off x="1066800" y="914400"/>
            <a:ext cx="350520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solidFill>
                  <a:srgbClr val="8C4C64"/>
                </a:solidFill>
                <a:effectLst>
                  <a:outerShdw blurRad="50800" dist="39000" dir="5460000" algn="tl">
                    <a:srgbClr val="000000">
                      <a:alpha val="38000"/>
                    </a:srgbClr>
                  </a:outerShdw>
                </a:effectLst>
              </a:rPr>
              <a:t>#2  Joshua</a:t>
            </a:r>
            <a:endParaRPr lang="en-US" sz="2400" b="1" dirty="0">
              <a:ln w="11430"/>
              <a:solidFill>
                <a:srgbClr val="8C4C64"/>
              </a:solidFill>
              <a:effectLst>
                <a:outerShdw blurRad="50800" dist="39000" dir="5460000" algn="tl">
                  <a:srgbClr val="000000">
                    <a:alpha val="38000"/>
                  </a:srgbClr>
                </a:outerShdw>
              </a:effectLst>
            </a:endParaRPr>
          </a:p>
        </p:txBody>
      </p:sp>
      <p:sp>
        <p:nvSpPr>
          <p:cNvPr id="22" name="Rectangle 21"/>
          <p:cNvSpPr/>
          <p:nvPr/>
        </p:nvSpPr>
        <p:spPr>
          <a:xfrm>
            <a:off x="5715000" y="838200"/>
            <a:ext cx="2667000" cy="175432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solidFill>
                  <a:srgbClr val="C00000"/>
                </a:solidFill>
                <a:effectLst>
                  <a:outerShdw blurRad="50800" dist="39000" dir="5460000" algn="tl">
                    <a:srgbClr val="000000">
                      <a:alpha val="38000"/>
                    </a:srgbClr>
                  </a:outerShdw>
                </a:effectLst>
              </a:rPr>
              <a:t>#3</a:t>
            </a:r>
            <a:br>
              <a:rPr lang="en-US" sz="5400" b="1" dirty="0">
                <a:ln w="11430"/>
                <a:solidFill>
                  <a:srgbClr val="C00000"/>
                </a:solidFill>
                <a:effectLst>
                  <a:outerShdw blurRad="50800" dist="39000" dir="5460000" algn="tl">
                    <a:srgbClr val="000000">
                      <a:alpha val="38000"/>
                    </a:srgbClr>
                  </a:outerShdw>
                </a:effectLst>
              </a:rPr>
            </a:br>
            <a:r>
              <a:rPr lang="en-US" sz="5400" b="1" dirty="0">
                <a:ln w="11430"/>
                <a:solidFill>
                  <a:srgbClr val="C00000"/>
                </a:solidFill>
                <a:effectLst>
                  <a:outerShdw blurRad="50800" dist="39000" dir="5460000" algn="tl">
                    <a:srgbClr val="000000">
                      <a:alpha val="38000"/>
                    </a:srgbClr>
                  </a:outerShdw>
                </a:effectLst>
              </a:rPr>
              <a:t>History</a:t>
            </a:r>
            <a:endParaRPr lang="en-US" sz="2400" b="1" dirty="0">
              <a:ln w="11430"/>
              <a:solidFill>
                <a:srgbClr val="C00000"/>
              </a:solidFill>
              <a:effectLst>
                <a:outerShdw blurRad="50800" dist="39000" dir="5460000" algn="tl">
                  <a:srgbClr val="000000">
                    <a:alpha val="38000"/>
                  </a:srgbClr>
                </a:outerShdw>
              </a:effectLst>
            </a:endParaRPr>
          </a:p>
        </p:txBody>
      </p:sp>
      <p:sp>
        <p:nvSpPr>
          <p:cNvPr id="10" name="Rounded Rectangle 9"/>
          <p:cNvSpPr/>
          <p:nvPr/>
        </p:nvSpPr>
        <p:spPr>
          <a:xfrm>
            <a:off x="381000" y="1834740"/>
            <a:ext cx="2590800" cy="1413034"/>
          </a:xfrm>
          <a:prstGeom prst="roundRect">
            <a:avLst>
              <a:gd name="adj" fmla="val 11210"/>
            </a:avLst>
          </a:prstGeom>
          <a:solidFill>
            <a:srgbClr val="8C4C64"/>
          </a:solidFill>
          <a:effectLst>
            <a:glow rad="139700">
              <a:schemeClr val="accent3">
                <a:satMod val="175000"/>
                <a:alpha val="40000"/>
              </a:schemeClr>
            </a:glow>
          </a:effectLst>
          <a:scene3d>
            <a:camera prst="orthographicFront"/>
            <a:lightRig rig="flat" dir="t">
              <a:rot lat="0" lon="0" rev="18900000"/>
            </a:lightRig>
          </a:scene3d>
          <a:sp3d>
            <a:bevelT w="152400" h="50800" prst="softRound"/>
          </a:sp3d>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45720" indent="0" algn="ctr">
              <a:buNone/>
            </a:pPr>
            <a:r>
              <a:rPr lang="en-US" sz="2000" b="1" dirty="0">
                <a:ln/>
                <a:solidFill>
                  <a:schemeClr val="accent3"/>
                </a:solidFill>
                <a:latin typeface="Comic Sans MS" pitchFamily="66" charset="0"/>
              </a:rPr>
              <a:t>Joshua has more information on the meaning of</a:t>
            </a:r>
            <a:br>
              <a:rPr lang="en-US" sz="2000" b="1" dirty="0">
                <a:ln/>
                <a:solidFill>
                  <a:schemeClr val="accent3"/>
                </a:solidFill>
                <a:latin typeface="Comic Sans MS" pitchFamily="66" charset="0"/>
              </a:rPr>
            </a:br>
            <a:r>
              <a:rPr lang="en-US" sz="2000" b="1" dirty="0">
                <a:ln/>
                <a:solidFill>
                  <a:schemeClr val="accent3"/>
                </a:solidFill>
                <a:latin typeface="Comic Sans MS" pitchFamily="66" charset="0"/>
              </a:rPr>
              <a:t>Wave Sheaf.</a:t>
            </a:r>
            <a:endParaRPr lang="en-US" b="1" dirty="0">
              <a:ln/>
              <a:solidFill>
                <a:schemeClr val="accent3"/>
              </a:solidFill>
              <a:latin typeface="Comic Sans MS" pitchFamily="66" charset="0"/>
            </a:endParaRPr>
          </a:p>
        </p:txBody>
      </p:sp>
      <p:pic>
        <p:nvPicPr>
          <p:cNvPr id="1026" name="Picture 2" descr="C:\Users\Rae\Desktop\Passover Studies\Joshua Firstfruits\JOSH PPT ART &amp; work folder\do boy 3 arrows.png"/>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flipH="1">
            <a:off x="1754188" y="955296"/>
            <a:ext cx="5637212" cy="5919787"/>
          </a:xfrm>
          <a:prstGeom prst="rect">
            <a:avLst/>
          </a:prstGeom>
          <a:noFill/>
          <a:extLst>
            <a:ext uri="{909E8E84-426E-40DD-AFC4-6F175D3DCCD1}">
              <a14:hiddenFill xmlns:a14="http://schemas.microsoft.com/office/drawing/2010/main">
                <a:solidFill>
                  <a:srgbClr val="FFFFFF"/>
                </a:solidFill>
              </a14:hiddenFill>
            </a:ext>
          </a:extLst>
        </p:spPr>
      </p:pic>
      <p:sp>
        <p:nvSpPr>
          <p:cNvPr id="23" name="Rounded Rectangle 22"/>
          <p:cNvSpPr/>
          <p:nvPr/>
        </p:nvSpPr>
        <p:spPr>
          <a:xfrm>
            <a:off x="3429001" y="5938599"/>
            <a:ext cx="4637896" cy="919401"/>
          </a:xfrm>
          <a:prstGeom prst="roundRect">
            <a:avLst/>
          </a:prstGeom>
          <a:solidFill>
            <a:srgbClr val="8C4C64"/>
          </a:solidFill>
          <a:effectLst>
            <a:glow rad="139700">
              <a:schemeClr val="accent3">
                <a:satMod val="175000"/>
                <a:alpha val="40000"/>
              </a:schemeClr>
            </a:glow>
          </a:effectLst>
          <a:scene3d>
            <a:camera prst="orthographicFront"/>
            <a:lightRig rig="flat" dir="t">
              <a:rot lat="0" lon="0" rev="18900000"/>
            </a:lightRig>
          </a:scene3d>
          <a:sp3d>
            <a:bevelT w="152400" h="50800" prst="softRound"/>
          </a:sp3d>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45720" indent="0" algn="ctr">
              <a:buNone/>
            </a:pPr>
            <a:r>
              <a:rPr lang="en-US" sz="2400" b="1" dirty="0">
                <a:ln/>
                <a:solidFill>
                  <a:schemeClr val="accent3"/>
                </a:solidFill>
                <a:latin typeface="Comic Sans MS" pitchFamily="66" charset="0"/>
              </a:rPr>
              <a:t>Plus a thorough examination </a:t>
            </a:r>
            <a:br>
              <a:rPr lang="en-US" sz="2400" b="1" dirty="0">
                <a:ln/>
                <a:solidFill>
                  <a:schemeClr val="accent3"/>
                </a:solidFill>
                <a:latin typeface="Comic Sans MS" pitchFamily="66" charset="0"/>
              </a:rPr>
            </a:br>
            <a:r>
              <a:rPr lang="en-US" sz="2400" b="1" dirty="0">
                <a:ln/>
                <a:solidFill>
                  <a:schemeClr val="accent3"/>
                </a:solidFill>
                <a:latin typeface="Comic Sans MS" pitchFamily="66" charset="0"/>
              </a:rPr>
              <a:t>of calendars in conflict!</a:t>
            </a:r>
            <a:endParaRPr lang="en-US" sz="2000" b="1" dirty="0">
              <a:ln/>
              <a:solidFill>
                <a:schemeClr val="accent3"/>
              </a:solidFill>
              <a:latin typeface="Comic Sans MS" pitchFamily="66" charset="0"/>
            </a:endParaRPr>
          </a:p>
        </p:txBody>
      </p:sp>
    </p:spTree>
    <p:extLst>
      <p:ext uri="{BB962C8B-B14F-4D97-AF65-F5344CB8AC3E}">
        <p14:creationId xmlns:p14="http://schemas.microsoft.com/office/powerpoint/2010/main" val="35892188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175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wipe(left)">
                                      <p:cBhvr>
                                        <p:cTn id="12" dur="20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76200" y="0"/>
            <a:ext cx="9296400" cy="13716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a:ln w="11430"/>
                <a:solidFill>
                  <a:srgbClr val="8C4C64"/>
                </a:solidFill>
                <a:effectLst>
                  <a:outerShdw blurRad="76200" dist="50800" dir="5400000" algn="tl" rotWithShape="0">
                    <a:srgbClr val="000000">
                      <a:alpha val="65000"/>
                    </a:srgbClr>
                  </a:outerShdw>
                </a:effectLst>
              </a:rPr>
              <a:t>Which Festival Secures First Place? </a:t>
            </a:r>
            <a:br>
              <a:rPr lang="en-US" sz="4400" spc="50" dirty="0">
                <a:ln w="11430"/>
                <a:solidFill>
                  <a:srgbClr val="8C4C64"/>
                </a:solidFill>
                <a:effectLst>
                  <a:outerShdw blurRad="76200" dist="50800" dir="5400000" algn="tl" rotWithShape="0">
                    <a:srgbClr val="000000">
                      <a:alpha val="65000"/>
                    </a:srgbClr>
                  </a:outerShdw>
                </a:effectLst>
              </a:rPr>
            </a:br>
            <a:r>
              <a:rPr lang="en-US" sz="3600" spc="50" dirty="0">
                <a:ln w="11430"/>
                <a:solidFill>
                  <a:srgbClr val="00B050"/>
                </a:solidFill>
                <a:effectLst>
                  <a:outerShdw blurRad="76200" dist="50800" dir="5400000" algn="tl" rotWithShape="0">
                    <a:srgbClr val="000000">
                      <a:alpha val="65000"/>
                    </a:srgbClr>
                  </a:outerShdw>
                </a:effectLst>
              </a:rPr>
              <a:t>Wave Sheaf? </a:t>
            </a:r>
            <a:r>
              <a:rPr lang="en-US" sz="3600" spc="50" dirty="0">
                <a:ln w="11430"/>
                <a:solidFill>
                  <a:srgbClr val="8C4C64"/>
                </a:solidFill>
                <a:effectLst>
                  <a:outerShdw blurRad="76200" dist="50800" dir="5400000" algn="tl" rotWithShape="0">
                    <a:srgbClr val="000000">
                      <a:alpha val="65000"/>
                    </a:srgbClr>
                  </a:outerShdw>
                </a:effectLst>
              </a:rPr>
              <a:t>~</a:t>
            </a:r>
            <a:r>
              <a:rPr lang="en-US" sz="3600" spc="50" dirty="0">
                <a:ln w="11430"/>
                <a:solidFill>
                  <a:schemeClr val="accent5"/>
                </a:solidFill>
                <a:effectLst>
                  <a:outerShdw blurRad="76200" dist="50800" dir="5400000" algn="tl" rotWithShape="0">
                    <a:srgbClr val="000000">
                      <a:alpha val="65000"/>
                    </a:srgbClr>
                  </a:outerShdw>
                </a:effectLst>
              </a:rPr>
              <a:t> </a:t>
            </a:r>
            <a:r>
              <a:rPr lang="en-US" sz="3600" spc="50" dirty="0">
                <a:ln w="11430"/>
                <a:solidFill>
                  <a:schemeClr val="accent2">
                    <a:lumMod val="75000"/>
                  </a:schemeClr>
                </a:solidFill>
                <a:effectLst>
                  <a:outerShdw blurRad="76200" dist="50800" dir="5400000" algn="tl" rotWithShape="0">
                    <a:srgbClr val="000000">
                      <a:alpha val="65000"/>
                    </a:srgbClr>
                  </a:outerShdw>
                </a:effectLst>
              </a:rPr>
              <a:t>Unleavened Bread Sabbath?</a:t>
            </a:r>
            <a:endParaRPr lang="en-US" sz="1800" spc="50" dirty="0">
              <a:ln w="11430"/>
              <a:solidFill>
                <a:schemeClr val="accent2">
                  <a:lumMod val="75000"/>
                </a:schemeClr>
              </a:solidFill>
              <a:effectLst>
                <a:outerShdw blurRad="76200" dist="50800" dir="5400000" algn="tl" rotWithShape="0">
                  <a:srgbClr val="000000">
                    <a:alpha val="65000"/>
                  </a:srgbClr>
                </a:outerShdw>
              </a:effectLst>
            </a:endParaRPr>
          </a:p>
        </p:txBody>
      </p:sp>
      <p:sp>
        <p:nvSpPr>
          <p:cNvPr id="9" name="Content Placeholder 5"/>
          <p:cNvSpPr>
            <a:spLocks noGrp="1"/>
          </p:cNvSpPr>
          <p:nvPr>
            <p:ph sz="quarter" idx="13"/>
          </p:nvPr>
        </p:nvSpPr>
        <p:spPr>
          <a:xfrm>
            <a:off x="417576" y="1546411"/>
            <a:ext cx="8305800" cy="3505199"/>
          </a:xfrm>
          <a:gradFill>
            <a:gsLst>
              <a:gs pos="43000">
                <a:srgbClr val="FBEAC7"/>
              </a:gs>
              <a:gs pos="68000">
                <a:srgbClr val="FEE7F2"/>
              </a:gs>
              <a:gs pos="57000">
                <a:srgbClr val="99FFCC">
                  <a:alpha val="30000"/>
                </a:srgbClr>
              </a:gs>
              <a:gs pos="7000">
                <a:srgbClr val="FBD49C"/>
              </a:gs>
              <a:gs pos="96000">
                <a:srgbClr val="FEE7F2"/>
              </a:gs>
            </a:gsLst>
            <a:lin ang="5400000" scaled="0"/>
          </a:gradFill>
          <a:ln w="76200">
            <a:solidFill>
              <a:srgbClr val="8C4C64"/>
            </a:solidFill>
          </a:ln>
          <a:effectLst>
            <a:glow rad="228600">
              <a:schemeClr val="accent6">
                <a:satMod val="175000"/>
                <a:alpha val="40000"/>
              </a:schemeClr>
            </a:glow>
          </a:effectLst>
          <a:scene3d>
            <a:camera prst="orthographicFront"/>
            <a:lightRig rig="flat" dir="t">
              <a:rot lat="0" lon="0" rev="18900000"/>
            </a:lightRig>
          </a:scene3d>
          <a:sp3d>
            <a:bevelT w="152400" h="50800" prst="softRound"/>
          </a:sp3d>
        </p:spPr>
        <p:txBody>
          <a:bodyPr>
            <a:noAutofit/>
            <a:scene3d>
              <a:camera prst="orthographicFront"/>
              <a:lightRig rig="balanced" dir="t">
                <a:rot lat="0" lon="0" rev="2100000"/>
              </a:lightRig>
            </a:scene3d>
            <a:sp3d extrusionH="57150" prstMaterial="metal">
              <a:bevelT w="38100" h="25400"/>
              <a:contourClr>
                <a:schemeClr val="bg2"/>
              </a:contourClr>
            </a:sp3d>
          </a:bodyPr>
          <a:lstStyle/>
          <a:p>
            <a:pPr marL="45720" indent="0" algn="ctr">
              <a:buNone/>
            </a:pPr>
            <a:endParaRPr lang="en-US" sz="800" b="1" dirty="0">
              <a:ln w="50800">
                <a:solidFill>
                  <a:srgbClr val="003300"/>
                </a:solidFill>
              </a:ln>
              <a:solidFill>
                <a:schemeClr val="bg1">
                  <a:shade val="50000"/>
                </a:schemeClr>
              </a:solidFill>
              <a:effectLst>
                <a:glow rad="63500">
                  <a:schemeClr val="accent4">
                    <a:lumMod val="20000"/>
                    <a:lumOff val="80000"/>
                  </a:schemeClr>
                </a:glow>
              </a:effectLst>
              <a:latin typeface="Arial Rounded MT Bold" pitchFamily="34" charset="0"/>
            </a:endParaRPr>
          </a:p>
          <a:p>
            <a:pPr marL="45720" indent="0" algn="ctr">
              <a:buNone/>
            </a:pPr>
            <a:r>
              <a:rPr lang="en-US" sz="2800" b="1" spc="300" dirty="0">
                <a:ln w="50800">
                  <a:solidFill>
                    <a:srgbClr val="003300"/>
                  </a:solidFill>
                </a:ln>
                <a:solidFill>
                  <a:schemeClr val="bg1">
                    <a:shade val="50000"/>
                  </a:schemeClr>
                </a:solidFill>
                <a:effectLst>
                  <a:glow rad="63500">
                    <a:schemeClr val="accent4">
                      <a:lumMod val="20000"/>
                      <a:lumOff val="80000"/>
                    </a:schemeClr>
                  </a:glow>
                </a:effectLst>
                <a:latin typeface="Arial Rounded MT Bold" pitchFamily="34" charset="0"/>
              </a:rPr>
              <a:t>Every Feast and Festival is </a:t>
            </a:r>
            <a:br>
              <a:rPr lang="en-US" sz="2800" b="1" spc="300" dirty="0">
                <a:ln w="50800">
                  <a:solidFill>
                    <a:srgbClr val="003300"/>
                  </a:solidFill>
                </a:ln>
                <a:solidFill>
                  <a:schemeClr val="bg1">
                    <a:shade val="50000"/>
                  </a:schemeClr>
                </a:solidFill>
                <a:effectLst>
                  <a:glow rad="63500">
                    <a:schemeClr val="accent4">
                      <a:lumMod val="20000"/>
                      <a:lumOff val="80000"/>
                    </a:schemeClr>
                  </a:glow>
                </a:effectLst>
                <a:latin typeface="Arial Rounded MT Bold" pitchFamily="34" charset="0"/>
              </a:rPr>
            </a:br>
            <a:r>
              <a:rPr lang="en-US" sz="2800" b="1" spc="300" dirty="0">
                <a:ln w="50800">
                  <a:solidFill>
                    <a:srgbClr val="003300"/>
                  </a:solidFill>
                </a:ln>
                <a:solidFill>
                  <a:schemeClr val="bg1">
                    <a:shade val="50000"/>
                  </a:schemeClr>
                </a:solidFill>
                <a:effectLst>
                  <a:glow rad="63500">
                    <a:schemeClr val="accent4">
                      <a:lumMod val="20000"/>
                      <a:lumOff val="80000"/>
                    </a:schemeClr>
                  </a:glow>
                </a:effectLst>
                <a:latin typeface="Arial Rounded MT Bold" pitchFamily="34" charset="0"/>
              </a:rPr>
              <a:t>of utmost importance, </a:t>
            </a:r>
            <a:br>
              <a:rPr lang="en-US" sz="2800" b="1" spc="300" dirty="0">
                <a:ln w="50800">
                  <a:solidFill>
                    <a:srgbClr val="003300"/>
                  </a:solidFill>
                </a:ln>
                <a:solidFill>
                  <a:schemeClr val="bg1">
                    <a:shade val="50000"/>
                  </a:schemeClr>
                </a:solidFill>
                <a:effectLst>
                  <a:glow rad="63500">
                    <a:schemeClr val="accent4">
                      <a:lumMod val="20000"/>
                      <a:lumOff val="80000"/>
                    </a:schemeClr>
                  </a:glow>
                </a:effectLst>
                <a:latin typeface="Arial Rounded MT Bold" pitchFamily="34" charset="0"/>
              </a:rPr>
            </a:br>
            <a:r>
              <a:rPr lang="en-US" sz="2800" b="1" spc="300" dirty="0">
                <a:ln w="50800">
                  <a:solidFill>
                    <a:srgbClr val="003300"/>
                  </a:solidFill>
                </a:ln>
                <a:solidFill>
                  <a:schemeClr val="bg1">
                    <a:shade val="50000"/>
                  </a:schemeClr>
                </a:solidFill>
                <a:effectLst>
                  <a:glow rad="63500">
                    <a:schemeClr val="accent4">
                      <a:lumMod val="20000"/>
                      <a:lumOff val="80000"/>
                    </a:schemeClr>
                  </a:glow>
                </a:effectLst>
                <a:latin typeface="Arial Rounded MT Bold" pitchFamily="34" charset="0"/>
              </a:rPr>
              <a:t>whether an annual Sabbath or not!</a:t>
            </a:r>
          </a:p>
          <a:p>
            <a:pPr marL="45720" indent="0">
              <a:buNone/>
            </a:pPr>
            <a:r>
              <a:rPr lang="en-US" sz="2800" b="1" dirty="0">
                <a:ln w="50800">
                  <a:solidFill>
                    <a:srgbClr val="003300"/>
                  </a:solidFill>
                </a:ln>
                <a:solidFill>
                  <a:schemeClr val="bg1">
                    <a:shade val="50000"/>
                  </a:schemeClr>
                </a:solidFill>
                <a:effectLst>
                  <a:glow rad="63500">
                    <a:schemeClr val="accent4">
                      <a:lumMod val="20000"/>
                      <a:lumOff val="80000"/>
                    </a:schemeClr>
                  </a:glow>
                </a:effectLst>
                <a:latin typeface="Arial Rounded MT Bold" pitchFamily="34" charset="0"/>
              </a:rPr>
              <a:t>In Joshua’s account 2 festivals share Abib 15: </a:t>
            </a:r>
          </a:p>
          <a:p>
            <a:pPr marL="45720" indent="0">
              <a:buNone/>
            </a:pPr>
            <a:r>
              <a:rPr lang="en-US" sz="3200" b="1" dirty="0">
                <a:ln w="50800"/>
                <a:solidFill>
                  <a:schemeClr val="accent2">
                    <a:lumMod val="50000"/>
                  </a:schemeClr>
                </a:solidFill>
                <a:effectLst/>
                <a:latin typeface="Arial Rounded MT Bold" pitchFamily="34" charset="0"/>
              </a:rPr>
              <a:t>a.  1</a:t>
            </a:r>
            <a:r>
              <a:rPr lang="en-US" sz="3200" b="1" baseline="30000" dirty="0">
                <a:ln w="50800"/>
                <a:solidFill>
                  <a:schemeClr val="accent2">
                    <a:lumMod val="50000"/>
                  </a:schemeClr>
                </a:solidFill>
                <a:effectLst/>
                <a:latin typeface="Arial Rounded MT Bold" pitchFamily="34" charset="0"/>
              </a:rPr>
              <a:t>st</a:t>
            </a:r>
            <a:r>
              <a:rPr lang="en-US" sz="3200" b="1" dirty="0">
                <a:ln w="50800"/>
                <a:solidFill>
                  <a:schemeClr val="accent2">
                    <a:lumMod val="50000"/>
                  </a:schemeClr>
                </a:solidFill>
                <a:effectLst/>
                <a:latin typeface="Arial Rounded MT Bold" pitchFamily="34" charset="0"/>
              </a:rPr>
              <a:t> Sabbath of Unleavened Bread </a:t>
            </a:r>
          </a:p>
          <a:p>
            <a:pPr marL="45720" indent="0">
              <a:buNone/>
            </a:pPr>
            <a:r>
              <a:rPr lang="en-US" sz="3200" b="1" dirty="0">
                <a:ln w="50800">
                  <a:solidFill>
                    <a:srgbClr val="006600"/>
                  </a:solidFill>
                </a:ln>
                <a:solidFill>
                  <a:srgbClr val="00B050"/>
                </a:solidFill>
                <a:effectLst/>
                <a:latin typeface="Arial Rounded MT Bold" pitchFamily="34" charset="0"/>
              </a:rPr>
              <a:t>b.  Wave Sheaf Festival</a:t>
            </a:r>
            <a:r>
              <a:rPr lang="en-US" sz="3200" b="1" dirty="0">
                <a:ln w="50800"/>
                <a:solidFill>
                  <a:srgbClr val="00B050"/>
                </a:solidFill>
                <a:effectLst/>
                <a:latin typeface="Arial Rounded MT Bold" pitchFamily="34" charset="0"/>
              </a:rPr>
              <a:t>  </a:t>
            </a:r>
          </a:p>
        </p:txBody>
      </p:sp>
      <p:pic>
        <p:nvPicPr>
          <p:cNvPr id="10" name="Picture 9" descr="C:\Users\Rae\Desktop\Question Boy png.png"/>
          <p:cNvPicPr>
            <a:picLocks noChangeAspect="1" noChangeArrowheads="1"/>
          </p:cNvPicPr>
          <p:nvPr/>
        </p:nvPicPr>
        <p:blipFill>
          <a:blip r:embed="rId2" cstate="email">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rcRect/>
          <a:stretch>
            <a:fillRect/>
          </a:stretch>
        </p:blipFill>
        <p:spPr bwMode="auto">
          <a:xfrm>
            <a:off x="6400800" y="4343400"/>
            <a:ext cx="2743200" cy="27431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 name="Rectangle 10"/>
          <p:cNvSpPr/>
          <p:nvPr/>
        </p:nvSpPr>
        <p:spPr>
          <a:xfrm>
            <a:off x="417576" y="5334694"/>
            <a:ext cx="6477000" cy="1200329"/>
          </a:xfrm>
          <a:prstGeom prst="rect">
            <a:avLst/>
          </a:prstGeom>
          <a:solidFill>
            <a:srgbClr val="8C4C64"/>
          </a:solidFill>
          <a:effectLst>
            <a:glow rad="139700">
              <a:schemeClr val="accent3">
                <a:satMod val="175000"/>
                <a:alpha val="40000"/>
              </a:schemeClr>
            </a:glow>
          </a:effectLst>
          <a:scene3d>
            <a:camera prst="orthographicFront"/>
            <a:lightRig rig="flat" dir="t">
              <a:rot lat="0" lon="0" rev="18900000"/>
            </a:lightRig>
          </a:scene3d>
          <a:sp3d>
            <a:bevelT w="152400" h="50800" prst="softRound"/>
          </a:sp3d>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a:ln w="11430"/>
                <a:solidFill>
                  <a:schemeClr val="accent2">
                    <a:lumMod val="20000"/>
                    <a:lumOff val="80000"/>
                  </a:schemeClr>
                </a:solidFill>
                <a:effectLst>
                  <a:outerShdw blurRad="50800" dist="39000" dir="5460000" algn="tl">
                    <a:srgbClr val="000000">
                      <a:alpha val="38000"/>
                    </a:srgbClr>
                  </a:outerShdw>
                </a:effectLst>
                <a:latin typeface="Arial Rounded MT Bold" pitchFamily="34" charset="0"/>
              </a:rPr>
              <a:t>Will Joshua give priority to one of them?</a:t>
            </a:r>
            <a:br>
              <a:rPr lang="en-US" sz="2400" b="1" dirty="0">
                <a:ln w="11430"/>
                <a:solidFill>
                  <a:schemeClr val="accent2">
                    <a:lumMod val="20000"/>
                    <a:lumOff val="80000"/>
                  </a:schemeClr>
                </a:solidFill>
                <a:effectLst>
                  <a:outerShdw blurRad="50800" dist="39000" dir="5460000" algn="tl">
                    <a:srgbClr val="000000">
                      <a:alpha val="38000"/>
                    </a:srgbClr>
                  </a:outerShdw>
                </a:effectLst>
                <a:latin typeface="Arial Rounded MT Bold" pitchFamily="34" charset="0"/>
              </a:rPr>
            </a:br>
            <a:r>
              <a:rPr lang="en-US" sz="2400" b="1" dirty="0">
                <a:ln w="11430"/>
                <a:solidFill>
                  <a:schemeClr val="accent2">
                    <a:lumMod val="20000"/>
                    <a:lumOff val="80000"/>
                  </a:schemeClr>
                </a:solidFill>
                <a:effectLst>
                  <a:outerShdw blurRad="50800" dist="39000" dir="5460000" algn="tl">
                    <a:srgbClr val="000000">
                      <a:alpha val="38000"/>
                    </a:srgbClr>
                  </a:outerShdw>
                </a:effectLst>
                <a:latin typeface="Arial Rounded MT Bold" pitchFamily="34" charset="0"/>
              </a:rPr>
              <a:t>Will Joshua make the right choice?</a:t>
            </a:r>
            <a:endParaRPr lang="en-US" sz="1200" b="1" dirty="0">
              <a:ln w="11430"/>
              <a:solidFill>
                <a:schemeClr val="accent2">
                  <a:lumMod val="20000"/>
                  <a:lumOff val="80000"/>
                </a:schemeClr>
              </a:solidFill>
              <a:effectLst>
                <a:outerShdw blurRad="50800" dist="39000" dir="5460000" algn="tl">
                  <a:srgbClr val="000000">
                    <a:alpha val="38000"/>
                  </a:srgbClr>
                </a:outerShdw>
              </a:effectLst>
              <a:latin typeface="Arial Rounded MT Bold" pitchFamily="34" charset="0"/>
            </a:endParaRPr>
          </a:p>
          <a:p>
            <a:pPr algn="ctr"/>
            <a:r>
              <a:rPr lang="en-US" sz="2400" b="1" dirty="0">
                <a:ln w="11430"/>
                <a:solidFill>
                  <a:schemeClr val="accent2">
                    <a:lumMod val="20000"/>
                    <a:lumOff val="80000"/>
                  </a:schemeClr>
                </a:solidFill>
                <a:effectLst>
                  <a:outerShdw blurRad="50800" dist="39000" dir="5460000" algn="tl">
                    <a:srgbClr val="000000">
                      <a:alpha val="38000"/>
                    </a:srgbClr>
                  </a:outerShdw>
                </a:effectLst>
                <a:latin typeface="Arial Rounded MT Bold" pitchFamily="34" charset="0"/>
              </a:rPr>
              <a:t>And … </a:t>
            </a:r>
            <a:r>
              <a:rPr lang="en-US" sz="2400" b="1" dirty="0">
                <a:ln w="11430"/>
                <a:solidFill>
                  <a:srgbClr val="FFC000"/>
                </a:solidFill>
                <a:effectLst>
                  <a:outerShdw blurRad="50800" dist="39000" dir="5460000" algn="tl">
                    <a:srgbClr val="000000">
                      <a:alpha val="38000"/>
                    </a:srgbClr>
                  </a:outerShdw>
                </a:effectLst>
                <a:latin typeface="Arial Rounded MT Bold" pitchFamily="34" charset="0"/>
              </a:rPr>
              <a:t>Does</a:t>
            </a:r>
            <a:r>
              <a:rPr lang="en-US" sz="2400" b="1" dirty="0">
                <a:ln w="11430"/>
                <a:solidFill>
                  <a:schemeClr val="accent2">
                    <a:lumMod val="20000"/>
                    <a:lumOff val="80000"/>
                  </a:schemeClr>
                </a:solidFill>
                <a:effectLst>
                  <a:outerShdw blurRad="50800" dist="39000" dir="5460000" algn="tl">
                    <a:srgbClr val="000000">
                      <a:alpha val="38000"/>
                    </a:srgbClr>
                  </a:outerShdw>
                </a:effectLst>
                <a:latin typeface="Arial Rounded MT Bold" pitchFamily="34" charset="0"/>
              </a:rPr>
              <a:t> </a:t>
            </a:r>
            <a:r>
              <a:rPr lang="en-US" sz="2400" b="1" dirty="0">
                <a:ln w="11430"/>
                <a:solidFill>
                  <a:srgbClr val="FFC000"/>
                </a:solidFill>
                <a:effectLst>
                  <a:outerShdw blurRad="50800" dist="39000" dir="5460000" algn="tl">
                    <a:srgbClr val="000000">
                      <a:alpha val="38000"/>
                    </a:srgbClr>
                  </a:outerShdw>
                </a:effectLst>
                <a:latin typeface="Arial Rounded MT Bold" pitchFamily="34" charset="0"/>
              </a:rPr>
              <a:t>it matter?</a:t>
            </a:r>
          </a:p>
        </p:txBody>
      </p:sp>
      <p:sp>
        <p:nvSpPr>
          <p:cNvPr id="12" name="Slide Number Placeholder 1"/>
          <p:cNvSpPr>
            <a:spLocks noGrp="1"/>
          </p:cNvSpPr>
          <p:nvPr>
            <p:ph type="sldNum" sz="quarter" idx="12"/>
          </p:nvPr>
        </p:nvSpPr>
        <p:spPr>
          <a:xfrm>
            <a:off x="7315200" y="6492875"/>
            <a:ext cx="1828800" cy="365125"/>
          </a:xfrm>
        </p:spPr>
        <p:txBody>
          <a:bodyPr/>
          <a:lstStyle/>
          <a:p>
            <a:fld id="{5C014052-953B-4273-8F47-BF25327D5B24}" type="slidenum">
              <a:rPr lang="en-US" smtClean="0"/>
              <a:t>6</a:t>
            </a:fld>
            <a:endParaRPr lang="en-US" dirty="0"/>
          </a:p>
        </p:txBody>
      </p:sp>
      <p:sp>
        <p:nvSpPr>
          <p:cNvPr id="13" name="TextBox 29"/>
          <p:cNvSpPr txBox="1"/>
          <p:nvPr/>
        </p:nvSpPr>
        <p:spPr>
          <a:xfrm>
            <a:off x="304800" y="1447800"/>
            <a:ext cx="436934" cy="1425178"/>
          </a:xfrm>
          <a:prstGeom prst="roundRect">
            <a:avLst/>
          </a:prstGeom>
          <a:solidFill>
            <a:srgbClr val="008080"/>
          </a:solidFill>
          <a:ln w="57150">
            <a:solidFill>
              <a:schemeClr val="accent2">
                <a:lumMod val="60000"/>
                <a:lumOff val="40000"/>
              </a:schemeClr>
            </a:solidFill>
          </a:ln>
          <a:scene3d>
            <a:camera prst="orthographicFront"/>
            <a:lightRig rig="soft" dir="t">
              <a:rot lat="0" lon="0" rev="10800000"/>
            </a:lightRig>
          </a:scene3d>
          <a:sp3d>
            <a:bevelT/>
          </a:sp3d>
        </p:spPr>
        <p:txBody>
          <a:bodyPr vert="horz" wrap="square" rtlCol="0">
            <a:spAutoFit/>
            <a:sp3d>
              <a:bevelT w="27940" h="12700"/>
              <a:contourClr>
                <a:srgbClr val="DDDDDD"/>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400" b="1" spc="150" dirty="0">
                <a:ln w="11430"/>
                <a:solidFill>
                  <a:srgbClr val="F8F8F8"/>
                </a:solidFill>
                <a:effectLst>
                  <a:outerShdw blurRad="25400" algn="tl" rotWithShape="0">
                    <a:srgbClr val="000000">
                      <a:alpha val="43000"/>
                    </a:srgbClr>
                  </a:outerShdw>
                </a:effectLst>
              </a:rPr>
              <a:t>R</a:t>
            </a:r>
            <a:br>
              <a:rPr lang="en-US" sz="1400" b="1" spc="150" dirty="0">
                <a:ln w="11430"/>
                <a:solidFill>
                  <a:srgbClr val="F8F8F8"/>
                </a:solidFill>
                <a:effectLst>
                  <a:outerShdw blurRad="25400" algn="tl" rotWithShape="0">
                    <a:srgbClr val="000000">
                      <a:alpha val="43000"/>
                    </a:srgbClr>
                  </a:outerShdw>
                </a:effectLst>
              </a:rPr>
            </a:br>
            <a:r>
              <a:rPr lang="en-US" sz="1400" b="1" spc="150" dirty="0">
                <a:ln w="11430"/>
                <a:solidFill>
                  <a:srgbClr val="F8F8F8"/>
                </a:solidFill>
                <a:effectLst>
                  <a:outerShdw blurRad="25400" algn="tl" rotWithShape="0">
                    <a:srgbClr val="000000">
                      <a:alpha val="43000"/>
                    </a:srgbClr>
                  </a:outerShdw>
                </a:effectLst>
              </a:rPr>
              <a:t>E</a:t>
            </a:r>
            <a:br>
              <a:rPr lang="en-US" sz="1400" b="1" spc="150" dirty="0">
                <a:ln w="11430"/>
                <a:solidFill>
                  <a:srgbClr val="F8F8F8"/>
                </a:solidFill>
                <a:effectLst>
                  <a:outerShdw blurRad="25400" algn="tl" rotWithShape="0">
                    <a:srgbClr val="000000">
                      <a:alpha val="43000"/>
                    </a:srgbClr>
                  </a:outerShdw>
                </a:effectLst>
              </a:rPr>
            </a:br>
            <a:r>
              <a:rPr lang="en-US" sz="1400" b="1" spc="150" dirty="0">
                <a:ln w="11430"/>
                <a:solidFill>
                  <a:srgbClr val="F8F8F8"/>
                </a:solidFill>
                <a:effectLst>
                  <a:outerShdw blurRad="25400" algn="tl" rotWithShape="0">
                    <a:srgbClr val="000000">
                      <a:alpha val="43000"/>
                    </a:srgbClr>
                  </a:outerShdw>
                </a:effectLst>
              </a:rPr>
              <a:t>V</a:t>
            </a:r>
            <a:br>
              <a:rPr lang="en-US" sz="1400" b="1" spc="150" dirty="0">
                <a:ln w="11430"/>
                <a:solidFill>
                  <a:srgbClr val="F8F8F8"/>
                </a:solidFill>
                <a:effectLst>
                  <a:outerShdw blurRad="25400" algn="tl" rotWithShape="0">
                    <a:srgbClr val="000000">
                      <a:alpha val="43000"/>
                    </a:srgbClr>
                  </a:outerShdw>
                </a:effectLst>
              </a:rPr>
            </a:br>
            <a:r>
              <a:rPr lang="en-US" sz="1400" b="1" spc="150" dirty="0">
                <a:ln w="11430"/>
                <a:solidFill>
                  <a:srgbClr val="F8F8F8"/>
                </a:solidFill>
                <a:effectLst>
                  <a:outerShdw blurRad="25400" algn="tl" rotWithShape="0">
                    <a:srgbClr val="000000">
                      <a:alpha val="43000"/>
                    </a:srgbClr>
                  </a:outerShdw>
                </a:effectLst>
              </a:rPr>
              <a:t>I</a:t>
            </a:r>
            <a:br>
              <a:rPr lang="en-US" sz="1400" b="1" spc="150" dirty="0">
                <a:ln w="11430"/>
                <a:solidFill>
                  <a:srgbClr val="F8F8F8"/>
                </a:solidFill>
                <a:effectLst>
                  <a:outerShdw blurRad="25400" algn="tl" rotWithShape="0">
                    <a:srgbClr val="000000">
                      <a:alpha val="43000"/>
                    </a:srgbClr>
                  </a:outerShdw>
                </a:effectLst>
              </a:rPr>
            </a:br>
            <a:r>
              <a:rPr lang="en-US" sz="1400" b="1" spc="150" dirty="0">
                <a:ln w="11430"/>
                <a:solidFill>
                  <a:srgbClr val="F8F8F8"/>
                </a:solidFill>
                <a:effectLst>
                  <a:outerShdw blurRad="25400" algn="tl" rotWithShape="0">
                    <a:srgbClr val="000000">
                      <a:alpha val="43000"/>
                    </a:srgbClr>
                  </a:outerShdw>
                </a:effectLst>
              </a:rPr>
              <a:t>E</a:t>
            </a:r>
            <a:br>
              <a:rPr lang="en-US" sz="1400" b="1" spc="150" dirty="0">
                <a:ln w="11430"/>
                <a:solidFill>
                  <a:srgbClr val="F8F8F8"/>
                </a:solidFill>
                <a:effectLst>
                  <a:outerShdw blurRad="25400" algn="tl" rotWithShape="0">
                    <a:srgbClr val="000000">
                      <a:alpha val="43000"/>
                    </a:srgbClr>
                  </a:outerShdw>
                </a:effectLst>
              </a:rPr>
            </a:br>
            <a:r>
              <a:rPr lang="en-US" sz="1400" b="1" spc="150" dirty="0">
                <a:ln w="11430"/>
                <a:solidFill>
                  <a:srgbClr val="F8F8F8"/>
                </a:solidFill>
                <a:effectLst>
                  <a:outerShdw blurRad="25400" algn="tl" rotWithShape="0">
                    <a:srgbClr val="000000">
                      <a:alpha val="43000"/>
                    </a:srgbClr>
                  </a:outerShdw>
                </a:effectLst>
              </a:rPr>
              <a:t>W</a:t>
            </a:r>
          </a:p>
        </p:txBody>
      </p:sp>
    </p:spTree>
    <p:extLst>
      <p:ext uri="{BB962C8B-B14F-4D97-AF65-F5344CB8AC3E}">
        <p14:creationId xmlns:p14="http://schemas.microsoft.com/office/powerpoint/2010/main" val="39039975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75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wipe(left)">
                                      <p:cBhvr>
                                        <p:cTn id="12" dur="125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wipe(left)">
                                      <p:cBhvr>
                                        <p:cTn id="17" dur="125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286017" y="6466935"/>
            <a:ext cx="1828800" cy="365125"/>
          </a:xfrm>
        </p:spPr>
        <p:txBody>
          <a:bodyPr/>
          <a:lstStyle/>
          <a:p>
            <a:fld id="{5C014052-953B-4273-8F47-BF25327D5B24}" type="slidenum">
              <a:rPr lang="en-US" smtClean="0"/>
              <a:t>7</a:t>
            </a:fld>
            <a:endParaRPr lang="en-US" dirty="0"/>
          </a:p>
        </p:txBody>
      </p:sp>
      <p:sp>
        <p:nvSpPr>
          <p:cNvPr id="3" name="Title 1"/>
          <p:cNvSpPr txBox="1">
            <a:spLocks/>
          </p:cNvSpPr>
          <p:nvPr/>
        </p:nvSpPr>
        <p:spPr>
          <a:xfrm>
            <a:off x="-76201" y="76200"/>
            <a:ext cx="9296400" cy="6096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a:ln w="11430"/>
                <a:solidFill>
                  <a:srgbClr val="8C4C64"/>
                </a:solidFill>
                <a:effectLst>
                  <a:outerShdw blurRad="76200" dist="50800" dir="5400000" algn="tl" rotWithShape="0">
                    <a:srgbClr val="000000">
                      <a:alpha val="65000"/>
                    </a:srgbClr>
                  </a:outerShdw>
                </a:effectLst>
              </a:rPr>
              <a:t>The </a:t>
            </a:r>
            <a:r>
              <a:rPr lang="en-US" sz="4400" spc="50" dirty="0">
                <a:ln w="11430"/>
                <a:solidFill>
                  <a:srgbClr val="00B050"/>
                </a:solidFill>
                <a:effectLst>
                  <a:outerShdw blurRad="76200" dist="50800" dir="5400000" algn="tl" rotWithShape="0">
                    <a:srgbClr val="000000">
                      <a:alpha val="65000"/>
                    </a:srgbClr>
                  </a:outerShdw>
                </a:effectLst>
              </a:rPr>
              <a:t>Wave Sheaf </a:t>
            </a:r>
            <a:r>
              <a:rPr lang="en-US" sz="4400" spc="50" dirty="0">
                <a:ln w="11430"/>
                <a:solidFill>
                  <a:srgbClr val="8C4C64"/>
                </a:solidFill>
                <a:effectLst>
                  <a:outerShdw blurRad="76200" dist="50800" dir="5400000" algn="tl" rotWithShape="0">
                    <a:srgbClr val="000000">
                      <a:alpha val="65000"/>
                    </a:srgbClr>
                  </a:outerShdw>
                </a:effectLst>
              </a:rPr>
              <a:t>Grain Holds Clues </a:t>
            </a:r>
            <a:endParaRPr lang="en-US" sz="1800" spc="50" dirty="0">
              <a:ln w="11430"/>
              <a:solidFill>
                <a:srgbClr val="00B050"/>
              </a:solidFill>
              <a:effectLst>
                <a:outerShdw blurRad="76200" dist="50800" dir="5400000" algn="tl" rotWithShape="0">
                  <a:srgbClr val="000000">
                    <a:alpha val="65000"/>
                  </a:srgbClr>
                </a:outerShdw>
              </a:effectLst>
            </a:endParaRPr>
          </a:p>
        </p:txBody>
      </p:sp>
      <p:sp>
        <p:nvSpPr>
          <p:cNvPr id="5" name="Content Placeholder 4"/>
          <p:cNvSpPr>
            <a:spLocks noGrp="1"/>
          </p:cNvSpPr>
          <p:nvPr>
            <p:ph sz="quarter" idx="13"/>
          </p:nvPr>
        </p:nvSpPr>
        <p:spPr>
          <a:xfrm>
            <a:off x="393291" y="944562"/>
            <a:ext cx="8357417" cy="5552535"/>
          </a:xfrm>
          <a:solidFill>
            <a:schemeClr val="bg1"/>
          </a:solidFill>
          <a:ln w="38100">
            <a:solidFill>
              <a:schemeClr val="accent5">
                <a:lumMod val="60000"/>
                <a:lumOff val="40000"/>
              </a:schemeClr>
            </a:solidFill>
          </a:ln>
          <a:effectLst>
            <a:glow rad="228600">
              <a:schemeClr val="accent5">
                <a:satMod val="175000"/>
                <a:alpha val="40000"/>
              </a:schemeClr>
            </a:glow>
          </a:effectLst>
          <a:scene3d>
            <a:camera prst="orthographicFront"/>
            <a:lightRig rig="threePt" dir="t"/>
          </a:scene3d>
          <a:sp3d>
            <a:bevelT prst="slope"/>
          </a:sp3d>
        </p:spPr>
        <p:txBody>
          <a:bodyPr>
            <a:noAutofit/>
            <a:sp3d extrusionH="57150">
              <a:bevelT w="38100" h="38100"/>
            </a:sp3d>
          </a:bodyPr>
          <a:lstStyle/>
          <a:p>
            <a:pPr marL="45720" indent="0">
              <a:lnSpc>
                <a:spcPct val="170000"/>
              </a:lnSpc>
              <a:buNone/>
            </a:pPr>
            <a:r>
              <a:rPr lang="en-US" sz="1800" b="1" dirty="0">
                <a:solidFill>
                  <a:srgbClr val="8C4C64"/>
                </a:solidFill>
              </a:rPr>
              <a:t>To understand the importance of Wave Sheaf and First Fruit, it is first helpful to investigate the grain in the land of Canaan.</a:t>
            </a:r>
          </a:p>
          <a:p>
            <a:pPr lvl="1">
              <a:lnSpc>
                <a:spcPct val="170000"/>
              </a:lnSpc>
              <a:buFont typeface="Arial" pitchFamily="34" charset="0"/>
              <a:buChar char="•"/>
            </a:pPr>
            <a:r>
              <a:rPr lang="en-US" sz="1800" dirty="0"/>
              <a:t>The grain holds clues to help understand how Wave Sheaf was fulfilled in </a:t>
            </a:r>
            <a:r>
              <a:rPr lang="en-US" sz="1800" b="1" dirty="0">
                <a:solidFill>
                  <a:srgbClr val="0000FF"/>
                </a:solidFill>
              </a:rPr>
              <a:t>Yahusha’s</a:t>
            </a:r>
            <a:r>
              <a:rPr lang="en-US" sz="1800" dirty="0"/>
              <a:t> life.  This is the first </a:t>
            </a:r>
            <a:r>
              <a:rPr lang="en-US" sz="1800" u="sng" dirty="0"/>
              <a:t>recorded</a:t>
            </a:r>
            <a:r>
              <a:rPr lang="en-US" sz="1800" dirty="0"/>
              <a:t> time of Israel celebrating </a:t>
            </a:r>
            <a:r>
              <a:rPr lang="en-US" sz="1800" b="1" u="sng" dirty="0">
                <a:solidFill>
                  <a:srgbClr val="00B050"/>
                </a:solidFill>
              </a:rPr>
              <a:t>the full s</a:t>
            </a:r>
            <a:r>
              <a:rPr lang="en-US" sz="1800" b="1" dirty="0">
                <a:solidFill>
                  <a:srgbClr val="00B050"/>
                </a:solidFill>
              </a:rPr>
              <a:t>p</a:t>
            </a:r>
            <a:r>
              <a:rPr lang="en-US" sz="1800" b="1" u="sng" dirty="0">
                <a:solidFill>
                  <a:srgbClr val="00B050"/>
                </a:solidFill>
              </a:rPr>
              <a:t>rin</a:t>
            </a:r>
            <a:r>
              <a:rPr lang="en-US" sz="1800" b="1" dirty="0">
                <a:solidFill>
                  <a:srgbClr val="00B050"/>
                </a:solidFill>
              </a:rPr>
              <a:t>g</a:t>
            </a:r>
            <a:r>
              <a:rPr lang="en-US" sz="1800" b="1" u="sng" dirty="0">
                <a:solidFill>
                  <a:srgbClr val="00B050"/>
                </a:solidFill>
              </a:rPr>
              <a:t> festival</a:t>
            </a:r>
            <a:r>
              <a:rPr lang="en-US" sz="1800" dirty="0">
                <a:solidFill>
                  <a:srgbClr val="00B050"/>
                </a:solidFill>
              </a:rPr>
              <a:t>.  </a:t>
            </a:r>
            <a:r>
              <a:rPr lang="en-US" sz="1800" dirty="0"/>
              <a:t>Remember, there is no Scriptural account for the celebration of the Wave Sheaf Festival in the wilderness.  </a:t>
            </a:r>
          </a:p>
          <a:p>
            <a:pPr lvl="1">
              <a:lnSpc>
                <a:spcPct val="170000"/>
              </a:lnSpc>
              <a:buFont typeface="Arial" pitchFamily="34" charset="0"/>
              <a:buChar char="•"/>
            </a:pPr>
            <a:r>
              <a:rPr lang="en-US" sz="1800" b="1" dirty="0">
                <a:solidFill>
                  <a:srgbClr val="0000FF"/>
                </a:solidFill>
              </a:rPr>
              <a:t>Yahuah</a:t>
            </a:r>
            <a:r>
              <a:rPr lang="en-US" sz="1800" dirty="0"/>
              <a:t> had promised the Israelites </a:t>
            </a:r>
            <a:r>
              <a:rPr lang="en-US" sz="1800" b="1" i="1" dirty="0">
                <a:solidFill>
                  <a:srgbClr val="00B050"/>
                </a:solidFill>
              </a:rPr>
              <a:t>the grain of the land would be ready for harvest upon entering the land of Canaan. </a:t>
            </a:r>
            <a:r>
              <a:rPr lang="en-US" sz="1800" b="1" i="1" dirty="0"/>
              <a:t> </a:t>
            </a:r>
            <a:r>
              <a:rPr lang="en-US" sz="1800" b="1" dirty="0">
                <a:solidFill>
                  <a:schemeClr val="accent1">
                    <a:lumMod val="50000"/>
                  </a:schemeClr>
                </a:solidFill>
              </a:rPr>
              <a:t>(Deut 6:10-11; Josh 24:13.)</a:t>
            </a:r>
            <a:r>
              <a:rPr lang="en-US" sz="1800" dirty="0">
                <a:solidFill>
                  <a:schemeClr val="accent1">
                    <a:lumMod val="50000"/>
                  </a:schemeClr>
                </a:solidFill>
              </a:rPr>
              <a:t> </a:t>
            </a:r>
            <a:r>
              <a:rPr lang="en-US" sz="1800" b="1" i="1" dirty="0">
                <a:solidFill>
                  <a:schemeClr val="accent1">
                    <a:lumMod val="50000"/>
                  </a:schemeClr>
                </a:solidFill>
              </a:rPr>
              <a:t> </a:t>
            </a:r>
            <a:br>
              <a:rPr lang="en-US" sz="1800" b="1" i="1" dirty="0">
                <a:solidFill>
                  <a:schemeClr val="accent1">
                    <a:lumMod val="50000"/>
                  </a:schemeClr>
                </a:solidFill>
              </a:rPr>
            </a:br>
            <a:r>
              <a:rPr lang="en-US" sz="1800" b="1" i="1" dirty="0">
                <a:solidFill>
                  <a:srgbClr val="00B050"/>
                </a:solidFill>
              </a:rPr>
              <a:t>But </a:t>
            </a:r>
            <a:r>
              <a:rPr lang="en-US" sz="1800" b="1" i="1" u="sng" dirty="0">
                <a:solidFill>
                  <a:srgbClr val="FF0000"/>
                </a:solidFill>
              </a:rPr>
              <a:t>ALL</a:t>
            </a:r>
            <a:r>
              <a:rPr lang="en-US" sz="1800" b="1" i="1" dirty="0">
                <a:solidFill>
                  <a:srgbClr val="00B050"/>
                </a:solidFill>
              </a:rPr>
              <a:t> grain (whether old or new – wheat or barley) was declared </a:t>
            </a:r>
            <a:r>
              <a:rPr lang="en-US" sz="1800" b="1" i="1" dirty="0">
                <a:solidFill>
                  <a:srgbClr val="C00000"/>
                </a:solidFill>
              </a:rPr>
              <a:t>“off limits” </a:t>
            </a:r>
            <a:r>
              <a:rPr lang="en-US" sz="1800" b="1" i="1" dirty="0">
                <a:solidFill>
                  <a:srgbClr val="00B050"/>
                </a:solidFill>
              </a:rPr>
              <a:t>to eat, or use for personal purposes like preparing unleavened bread for Passover, </a:t>
            </a:r>
            <a:r>
              <a:rPr lang="en-US" sz="1800" b="1" i="1" u="sng" dirty="0">
                <a:solidFill>
                  <a:srgbClr val="FF0000"/>
                </a:solidFill>
              </a:rPr>
              <a:t>until</a:t>
            </a:r>
            <a:r>
              <a:rPr lang="en-US" sz="1800" b="1" i="1" dirty="0">
                <a:solidFill>
                  <a:srgbClr val="00B050"/>
                </a:solidFill>
              </a:rPr>
              <a:t> after the Wave Sheaf ceremony had been celebrated </a:t>
            </a:r>
            <a:r>
              <a:rPr lang="en-US" sz="1800" b="1" i="1" dirty="0">
                <a:solidFill>
                  <a:srgbClr val="002060"/>
                </a:solidFill>
              </a:rPr>
              <a:t>(Lev 23:14)</a:t>
            </a:r>
            <a:r>
              <a:rPr lang="en-US" sz="1800" b="1" i="1" dirty="0">
                <a:solidFill>
                  <a:srgbClr val="00B050"/>
                </a:solidFill>
              </a:rPr>
              <a:t>. </a:t>
            </a:r>
          </a:p>
        </p:txBody>
      </p:sp>
    </p:spTree>
    <p:extLst>
      <p:ext uri="{BB962C8B-B14F-4D97-AF65-F5344CB8AC3E}">
        <p14:creationId xmlns:p14="http://schemas.microsoft.com/office/powerpoint/2010/main" val="8792577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286017" y="6466935"/>
            <a:ext cx="1828800" cy="365125"/>
          </a:xfrm>
        </p:spPr>
        <p:txBody>
          <a:bodyPr/>
          <a:lstStyle/>
          <a:p>
            <a:fld id="{5C014052-953B-4273-8F47-BF25327D5B24}" type="slidenum">
              <a:rPr lang="en-US" smtClean="0"/>
              <a:t>8</a:t>
            </a:fld>
            <a:endParaRPr lang="en-US" dirty="0"/>
          </a:p>
        </p:txBody>
      </p:sp>
      <p:sp>
        <p:nvSpPr>
          <p:cNvPr id="3" name="Title 1"/>
          <p:cNvSpPr txBox="1">
            <a:spLocks/>
          </p:cNvSpPr>
          <p:nvPr/>
        </p:nvSpPr>
        <p:spPr>
          <a:xfrm>
            <a:off x="-76200" y="152400"/>
            <a:ext cx="9296400" cy="14478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400" spc="50" dirty="0">
                <a:ln w="11430"/>
                <a:solidFill>
                  <a:srgbClr val="8C4C64"/>
                </a:solidFill>
                <a:effectLst>
                  <a:outerShdw blurRad="76200" dist="50800" dir="5400000" algn="tl" rotWithShape="0">
                    <a:srgbClr val="000000">
                      <a:alpha val="65000"/>
                    </a:srgbClr>
                  </a:outerShdw>
                </a:effectLst>
              </a:rPr>
              <a:t>Special Instructions </a:t>
            </a:r>
            <a:br>
              <a:rPr lang="en-US" sz="5400" spc="50" dirty="0">
                <a:ln w="11430"/>
                <a:solidFill>
                  <a:srgbClr val="8C4C64"/>
                </a:solidFill>
                <a:effectLst>
                  <a:outerShdw blurRad="76200" dist="50800" dir="5400000" algn="tl" rotWithShape="0">
                    <a:srgbClr val="000000">
                      <a:alpha val="65000"/>
                    </a:srgbClr>
                  </a:outerShdw>
                </a:effectLst>
              </a:rPr>
            </a:br>
            <a:r>
              <a:rPr lang="en-US" sz="5400" spc="50" dirty="0">
                <a:ln w="11430"/>
                <a:solidFill>
                  <a:srgbClr val="8C4C64"/>
                </a:solidFill>
                <a:effectLst>
                  <a:outerShdw blurRad="76200" dist="50800" dir="5400000" algn="tl" rotWithShape="0">
                    <a:srgbClr val="000000">
                      <a:alpha val="65000"/>
                    </a:srgbClr>
                  </a:outerShdw>
                </a:effectLst>
              </a:rPr>
              <a:t>for </a:t>
            </a:r>
            <a:r>
              <a:rPr lang="en-US" sz="5400" spc="50" dirty="0">
                <a:ln w="11430"/>
                <a:solidFill>
                  <a:srgbClr val="00B050"/>
                </a:solidFill>
                <a:effectLst>
                  <a:outerShdw blurRad="76200" dist="50800" dir="5400000" algn="tl" rotWithShape="0">
                    <a:srgbClr val="000000">
                      <a:alpha val="65000"/>
                    </a:srgbClr>
                  </a:outerShdw>
                </a:effectLst>
              </a:rPr>
              <a:t>Wave Sheaf </a:t>
            </a:r>
            <a:endParaRPr lang="en-US" sz="2400" spc="50" dirty="0">
              <a:ln w="11430"/>
              <a:solidFill>
                <a:srgbClr val="00B050"/>
              </a:solidFill>
              <a:effectLst>
                <a:outerShdw blurRad="76200" dist="50800" dir="5400000" algn="tl" rotWithShape="0">
                  <a:srgbClr val="000000">
                    <a:alpha val="65000"/>
                  </a:srgbClr>
                </a:outerShdw>
              </a:effectLst>
            </a:endParaRPr>
          </a:p>
        </p:txBody>
      </p:sp>
      <p:sp>
        <p:nvSpPr>
          <p:cNvPr id="5" name="Content Placeholder 4"/>
          <p:cNvSpPr>
            <a:spLocks noGrp="1"/>
          </p:cNvSpPr>
          <p:nvPr>
            <p:ph sz="quarter" idx="13"/>
          </p:nvPr>
        </p:nvSpPr>
        <p:spPr>
          <a:xfrm>
            <a:off x="381000" y="1981200"/>
            <a:ext cx="8357417" cy="4495800"/>
          </a:xfrm>
          <a:solidFill>
            <a:schemeClr val="bg1"/>
          </a:solidFill>
          <a:ln w="38100">
            <a:solidFill>
              <a:schemeClr val="accent5">
                <a:lumMod val="60000"/>
                <a:lumOff val="40000"/>
              </a:schemeClr>
            </a:solidFill>
          </a:ln>
          <a:effectLst>
            <a:glow rad="228600">
              <a:schemeClr val="accent5">
                <a:satMod val="175000"/>
                <a:alpha val="40000"/>
              </a:schemeClr>
            </a:glow>
          </a:effectLst>
          <a:scene3d>
            <a:camera prst="orthographicFront"/>
            <a:lightRig rig="threePt" dir="t"/>
          </a:scene3d>
          <a:sp3d>
            <a:bevelT prst="slope"/>
          </a:sp3d>
        </p:spPr>
        <p:txBody>
          <a:bodyPr>
            <a:normAutofit fontScale="70000" lnSpcReduction="20000"/>
            <a:sp3d extrusionH="57150">
              <a:bevelT w="38100" h="38100"/>
            </a:sp3d>
          </a:bodyPr>
          <a:lstStyle/>
          <a:p>
            <a:pPr marL="45720" indent="0" algn="ctr">
              <a:lnSpc>
                <a:spcPct val="170000"/>
              </a:lnSpc>
              <a:buNone/>
            </a:pPr>
            <a:r>
              <a:rPr lang="en-US" sz="4500" b="1" dirty="0">
                <a:ln w="1905"/>
                <a:solidFill>
                  <a:srgbClr val="8C4C64"/>
                </a:solidFill>
                <a:effectLst>
                  <a:innerShdw blurRad="69850" dist="43180" dir="5400000">
                    <a:srgbClr val="000000">
                      <a:alpha val="65000"/>
                    </a:srgbClr>
                  </a:innerShdw>
                </a:effectLst>
              </a:rPr>
              <a:t>There is one command that is extremely significant  </a:t>
            </a:r>
            <a:r>
              <a:rPr lang="en-US" sz="4500" b="1" u="sng" dirty="0">
                <a:ln w="1905"/>
                <a:solidFill>
                  <a:srgbClr val="8C4C64"/>
                </a:solidFill>
                <a:effectLst>
                  <a:innerShdw blurRad="69850" dist="43180" dir="5400000">
                    <a:srgbClr val="000000">
                      <a:alpha val="65000"/>
                    </a:srgbClr>
                  </a:innerShdw>
                </a:effectLst>
              </a:rPr>
              <a:t>AND</a:t>
            </a:r>
            <a:r>
              <a:rPr lang="en-US" sz="4500" b="1" dirty="0">
                <a:ln w="1905"/>
                <a:solidFill>
                  <a:srgbClr val="8C4C64"/>
                </a:solidFill>
                <a:effectLst>
                  <a:innerShdw blurRad="69850" dist="43180" dir="5400000">
                    <a:srgbClr val="000000">
                      <a:alpha val="65000"/>
                    </a:srgbClr>
                  </a:innerShdw>
                </a:effectLst>
              </a:rPr>
              <a:t>  recorded twice:</a:t>
            </a:r>
            <a:br>
              <a:rPr lang="en-US" sz="4500" b="1" dirty="0">
                <a:ln w="1905"/>
                <a:solidFill>
                  <a:srgbClr val="8C4C64"/>
                </a:solidFill>
                <a:effectLst>
                  <a:innerShdw blurRad="69850" dist="43180" dir="5400000">
                    <a:srgbClr val="000000">
                      <a:alpha val="65000"/>
                    </a:srgbClr>
                  </a:innerShdw>
                </a:effectLst>
              </a:rPr>
            </a:br>
            <a:r>
              <a:rPr lang="en-US" sz="6200" b="1" dirty="0">
                <a:solidFill>
                  <a:srgbClr val="0070C0"/>
                </a:solidFill>
                <a:effectLst>
                  <a:outerShdw blurRad="69850" dist="43180" dir="5400000" sx="0" sy="0">
                    <a:srgbClr val="000000">
                      <a:alpha val="65000"/>
                    </a:srgbClr>
                  </a:outerShdw>
                </a:effectLst>
              </a:rPr>
              <a:t>The terms</a:t>
            </a:r>
            <a:r>
              <a:rPr lang="en-US" sz="6200" b="1" dirty="0">
                <a:effectLst>
                  <a:outerShdw blurRad="69850" dist="43180" dir="5400000" sx="0" sy="0">
                    <a:srgbClr val="000000">
                      <a:alpha val="65000"/>
                    </a:srgbClr>
                  </a:outerShdw>
                </a:effectLst>
              </a:rPr>
              <a:t> </a:t>
            </a:r>
            <a:r>
              <a:rPr lang="en-US" sz="6200" b="1" i="1" u="dash" dirty="0">
                <a:solidFill>
                  <a:srgbClr val="FF3399"/>
                </a:solidFill>
                <a:latin typeface="Cooper Black" pitchFamily="18" charset="0"/>
              </a:rPr>
              <a:t>UNTIL </a:t>
            </a:r>
            <a:r>
              <a:rPr lang="en-US" sz="6200" b="1" dirty="0">
                <a:effectLst>
                  <a:outerShdw blurRad="69850" dist="43180" dir="5400000" sx="0" sy="0">
                    <a:srgbClr val="000000">
                      <a:alpha val="65000"/>
                    </a:srgbClr>
                  </a:outerShdw>
                </a:effectLst>
              </a:rPr>
              <a:t> </a:t>
            </a:r>
            <a:r>
              <a:rPr lang="en-US" sz="6200" b="1" dirty="0">
                <a:solidFill>
                  <a:srgbClr val="0070C0"/>
                </a:solidFill>
                <a:effectLst>
                  <a:outerShdw blurRad="69850" dist="43180" dir="5400000" sx="0" sy="0">
                    <a:srgbClr val="000000">
                      <a:alpha val="65000"/>
                    </a:srgbClr>
                  </a:outerShdw>
                </a:effectLst>
              </a:rPr>
              <a:t>– and – </a:t>
            </a:r>
            <a:br>
              <a:rPr lang="en-US" sz="6200" b="1" dirty="0">
                <a:solidFill>
                  <a:srgbClr val="0070C0"/>
                </a:solidFill>
                <a:effectLst>
                  <a:outerShdw blurRad="69850" dist="43180" dir="5400000" sx="0" sy="0">
                    <a:srgbClr val="000000">
                      <a:alpha val="65000"/>
                    </a:srgbClr>
                  </a:outerShdw>
                </a:effectLst>
              </a:rPr>
            </a:br>
            <a:r>
              <a:rPr lang="en-US" sz="6200" b="1" i="1" dirty="0">
                <a:ln w="1905"/>
                <a:solidFill>
                  <a:srgbClr val="A365D1"/>
                </a:solidFill>
                <a:effectLst>
                  <a:innerShdw blurRad="69850" dist="43180" dir="5400000">
                    <a:srgbClr val="000000">
                      <a:alpha val="65000"/>
                    </a:srgbClr>
                  </a:innerShdw>
                </a:effectLst>
                <a:latin typeface="Kristen ITC" pitchFamily="66" charset="0"/>
              </a:rPr>
              <a:t>ON  THIS  SAME  DAY</a:t>
            </a:r>
            <a:r>
              <a:rPr lang="en-US" sz="6200" b="1" dirty="0">
                <a:ln w="1905"/>
                <a:solidFill>
                  <a:srgbClr val="A365D1"/>
                </a:solidFill>
                <a:effectLst>
                  <a:innerShdw blurRad="69850" dist="43180" dir="5400000">
                    <a:srgbClr val="000000">
                      <a:alpha val="65000"/>
                    </a:srgbClr>
                  </a:innerShdw>
                </a:effectLst>
              </a:rPr>
              <a:t>  </a:t>
            </a:r>
            <a:r>
              <a:rPr lang="en-US" sz="6200" b="1" dirty="0">
                <a:effectLst>
                  <a:outerShdw blurRad="69850" dist="43180" dir="5400000" sx="0" sy="0">
                    <a:srgbClr val="000000">
                      <a:alpha val="65000"/>
                    </a:srgbClr>
                  </a:outerShdw>
                </a:effectLst>
              </a:rPr>
              <a:t> </a:t>
            </a:r>
            <a:br>
              <a:rPr lang="en-US" sz="6200" b="1" dirty="0">
                <a:effectLst>
                  <a:outerShdw blurRad="69850" dist="43180" dir="5400000" sx="0" sy="0">
                    <a:srgbClr val="000000">
                      <a:alpha val="65000"/>
                    </a:srgbClr>
                  </a:outerShdw>
                </a:effectLst>
              </a:rPr>
            </a:br>
            <a:r>
              <a:rPr lang="en-US" sz="6200" b="1" dirty="0">
                <a:solidFill>
                  <a:srgbClr val="0070C0"/>
                </a:solidFill>
                <a:effectLst>
                  <a:outerShdw blurRad="69850" dist="43180" dir="5400000" sx="0" sy="0">
                    <a:srgbClr val="000000">
                      <a:alpha val="65000"/>
                    </a:srgbClr>
                  </a:outerShdw>
                </a:effectLst>
              </a:rPr>
              <a:t>are very important to understand. </a:t>
            </a:r>
            <a:endParaRPr lang="en-US" sz="6200" dirty="0">
              <a:solidFill>
                <a:srgbClr val="0070C0"/>
              </a:solidFill>
            </a:endParaRPr>
          </a:p>
        </p:txBody>
      </p:sp>
      <p:sp>
        <p:nvSpPr>
          <p:cNvPr id="7" name="Sun 6"/>
          <p:cNvSpPr/>
          <p:nvPr/>
        </p:nvSpPr>
        <p:spPr>
          <a:xfrm>
            <a:off x="8641422" y="76200"/>
            <a:ext cx="410478" cy="381000"/>
          </a:xfrm>
          <a:prstGeom prst="sun">
            <a:avLst/>
          </a:prstGeom>
          <a:solidFill>
            <a:schemeClr val="accent4">
              <a:lumMod val="60000"/>
              <a:lumOff val="4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a:p>
        </p:txBody>
      </p:sp>
    </p:spTree>
    <p:extLst>
      <p:ext uri="{BB962C8B-B14F-4D97-AF65-F5344CB8AC3E}">
        <p14:creationId xmlns:p14="http://schemas.microsoft.com/office/powerpoint/2010/main" val="31399481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315200" y="6492875"/>
            <a:ext cx="1828800" cy="365125"/>
          </a:xfrm>
        </p:spPr>
        <p:txBody>
          <a:bodyPr/>
          <a:lstStyle/>
          <a:p>
            <a:fld id="{5C014052-953B-4273-8F47-BF25327D5B24}" type="slidenum">
              <a:rPr lang="en-US" smtClean="0"/>
              <a:t>9</a:t>
            </a:fld>
            <a:endParaRPr lang="en-US" dirty="0"/>
          </a:p>
        </p:txBody>
      </p:sp>
      <p:sp>
        <p:nvSpPr>
          <p:cNvPr id="8" name="Title 1"/>
          <p:cNvSpPr txBox="1">
            <a:spLocks/>
          </p:cNvSpPr>
          <p:nvPr/>
        </p:nvSpPr>
        <p:spPr>
          <a:xfrm>
            <a:off x="-76200" y="223520"/>
            <a:ext cx="9296400" cy="7620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i="1" spc="50" dirty="0">
                <a:ln w="11430"/>
                <a:solidFill>
                  <a:srgbClr val="00CCFF"/>
                </a:solidFill>
                <a:effectLst>
                  <a:outerShdw blurRad="76200" dist="50800" dir="5400000" algn="tl" rotWithShape="0">
                    <a:srgbClr val="000000">
                      <a:alpha val="65000"/>
                    </a:srgbClr>
                  </a:outerShdw>
                </a:effectLst>
                <a:latin typeface="Kristen ITC" pitchFamily="66" charset="0"/>
              </a:rPr>
              <a:t>Josh</a:t>
            </a:r>
            <a:r>
              <a:rPr lang="en-US" sz="4400" i="1" spc="50" dirty="0">
                <a:ln w="11430"/>
                <a:solidFill>
                  <a:srgbClr val="009999"/>
                </a:solidFill>
                <a:effectLst>
                  <a:outerShdw blurRad="76200" dist="50800" dir="5400000" algn="tl" rotWithShape="0">
                    <a:srgbClr val="000000">
                      <a:alpha val="65000"/>
                    </a:srgbClr>
                  </a:outerShdw>
                </a:effectLst>
                <a:latin typeface="Kristen ITC" pitchFamily="66" charset="0"/>
              </a:rPr>
              <a:t> </a:t>
            </a:r>
            <a:r>
              <a:rPr lang="en-US" sz="4400" i="1" spc="50" dirty="0">
                <a:ln w="11430"/>
                <a:solidFill>
                  <a:srgbClr val="00CCFF"/>
                </a:solidFill>
                <a:effectLst>
                  <a:outerShdw blurRad="76200" dist="50800" dir="5400000" algn="tl" rotWithShape="0">
                    <a:srgbClr val="000000">
                      <a:alpha val="65000"/>
                    </a:srgbClr>
                  </a:outerShdw>
                </a:effectLst>
                <a:latin typeface="Kristen ITC" pitchFamily="66" charset="0"/>
              </a:rPr>
              <a:t>5:11</a:t>
            </a:r>
            <a:r>
              <a:rPr lang="en-US" sz="4400" i="1" spc="50" dirty="0">
                <a:ln w="11430"/>
                <a:solidFill>
                  <a:srgbClr val="009999"/>
                </a:solidFill>
                <a:effectLst>
                  <a:outerShdw blurRad="76200" dist="50800" dir="5400000" algn="tl" rotWithShape="0">
                    <a:srgbClr val="000000">
                      <a:alpha val="65000"/>
                    </a:srgbClr>
                  </a:outerShdw>
                </a:effectLst>
                <a:latin typeface="Kristen ITC" pitchFamily="66" charset="0"/>
              </a:rPr>
              <a:t> &amp; </a:t>
            </a:r>
            <a:r>
              <a:rPr lang="en-US" sz="4400" i="1" spc="50" dirty="0">
                <a:ln w="11430"/>
                <a:solidFill>
                  <a:srgbClr val="00CCFF"/>
                </a:solidFill>
                <a:effectLst>
                  <a:outerShdw blurRad="76200" dist="50800" dir="5400000" algn="tl" rotWithShape="0">
                    <a:srgbClr val="000000">
                      <a:alpha val="65000"/>
                    </a:srgbClr>
                  </a:outerShdw>
                </a:effectLst>
                <a:latin typeface="Kristen ITC" pitchFamily="66" charset="0"/>
              </a:rPr>
              <a:t>Lev 23:14 </a:t>
            </a:r>
            <a:r>
              <a:rPr lang="en-US" sz="4400" i="1" spc="50" dirty="0">
                <a:ln w="11430"/>
                <a:solidFill>
                  <a:srgbClr val="009999"/>
                </a:solidFill>
                <a:effectLst>
                  <a:outerShdw blurRad="76200" dist="50800" dir="5400000" algn="tl" rotWithShape="0">
                    <a:srgbClr val="000000">
                      <a:alpha val="65000"/>
                    </a:srgbClr>
                  </a:outerShdw>
                </a:effectLst>
                <a:latin typeface="Kristen ITC" pitchFamily="66" charset="0"/>
              </a:rPr>
              <a:t>Agree</a:t>
            </a:r>
            <a:endParaRPr lang="en-US" sz="1800" i="1" spc="50" dirty="0">
              <a:ln w="11430"/>
              <a:solidFill>
                <a:srgbClr val="009999"/>
              </a:solidFill>
              <a:effectLst>
                <a:outerShdw blurRad="76200" dist="50800" dir="5400000" algn="tl" rotWithShape="0">
                  <a:srgbClr val="000000">
                    <a:alpha val="65000"/>
                  </a:srgbClr>
                </a:outerShdw>
              </a:effectLst>
              <a:latin typeface="Kristen ITC" pitchFamily="66" charset="0"/>
            </a:endParaRPr>
          </a:p>
        </p:txBody>
      </p:sp>
      <p:pic>
        <p:nvPicPr>
          <p:cNvPr id="8194" name="Picture 2" descr="D:\A. Astleford Jan 5 2016\Dawn Studies\6 - Joshua 5 Passover &amp; FF in Canaan\Art\joshua 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19199" y="1044390"/>
            <a:ext cx="2381705" cy="1787910"/>
          </a:xfrm>
          <a:prstGeom prst="roundRect">
            <a:avLst>
              <a:gd name="adj" fmla="val 16667"/>
            </a:avLst>
          </a:prstGeom>
          <a:ln>
            <a:noFill/>
          </a:ln>
          <a:effectLst>
            <a:glow rad="228600">
              <a:schemeClr val="accent1">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8195" name="Picture 3" descr="C:\Users\Rae\Desktop\Leviticus scroll.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614280">
            <a:off x="4456760" y="1119933"/>
            <a:ext cx="3310697" cy="157291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7" name="Content Placeholder 4"/>
          <p:cNvSpPr txBox="1">
            <a:spLocks/>
          </p:cNvSpPr>
          <p:nvPr/>
        </p:nvSpPr>
        <p:spPr>
          <a:xfrm>
            <a:off x="498431" y="3043101"/>
            <a:ext cx="8188369" cy="3433899"/>
          </a:xfrm>
          <a:prstGeom prst="rect">
            <a:avLst/>
          </a:prstGeom>
          <a:solidFill>
            <a:schemeClr val="bg1"/>
          </a:solidFill>
          <a:ln w="38100">
            <a:solidFill>
              <a:schemeClr val="accent1">
                <a:lumMod val="75000"/>
              </a:schemeClr>
            </a:solidFill>
          </a:ln>
          <a:effectLst>
            <a:glow rad="228600">
              <a:schemeClr val="accent1">
                <a:satMod val="175000"/>
                <a:alpha val="40000"/>
              </a:schemeClr>
            </a:glow>
          </a:effectLst>
          <a:scene3d>
            <a:camera prst="orthographicFront"/>
            <a:lightRig rig="threePt" dir="t"/>
          </a:scene3d>
          <a:sp3d>
            <a:bevelT prst="slope"/>
          </a:sp3d>
        </p:spPr>
        <p:txBody>
          <a:bodyPr>
            <a:normAutofit fontScale="47500" lnSpcReduction="20000"/>
            <a:sp3d extrusionH="57150">
              <a:bevelT w="38100" h="38100"/>
            </a:sp3d>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nSpc>
                <a:spcPct val="150000"/>
              </a:lnSpc>
              <a:buNone/>
            </a:pPr>
            <a:r>
              <a:rPr lang="en-US" sz="3800" b="1" dirty="0">
                <a:solidFill>
                  <a:srgbClr val="0070C0"/>
                </a:solidFill>
              </a:rPr>
              <a:t>Josh 5:11</a:t>
            </a:r>
            <a:r>
              <a:rPr lang="en-US" sz="3800" dirty="0">
                <a:solidFill>
                  <a:srgbClr val="0070C0"/>
                </a:solidFill>
              </a:rPr>
              <a:t>  </a:t>
            </a:r>
            <a:r>
              <a:rPr lang="en-US" sz="3800" b="1" dirty="0">
                <a:solidFill>
                  <a:schemeClr val="accent2">
                    <a:lumMod val="75000"/>
                  </a:schemeClr>
                </a:solidFill>
              </a:rPr>
              <a:t>And </a:t>
            </a:r>
            <a:r>
              <a:rPr lang="en-US" sz="3800" b="1" i="1" dirty="0">
                <a:solidFill>
                  <a:schemeClr val="tx1">
                    <a:lumMod val="50000"/>
                    <a:lumOff val="50000"/>
                  </a:schemeClr>
                </a:solidFill>
              </a:rPr>
              <a:t>they ate</a:t>
            </a:r>
            <a:r>
              <a:rPr lang="en-US" sz="3800" b="1" dirty="0">
                <a:solidFill>
                  <a:schemeClr val="tx1">
                    <a:lumMod val="50000"/>
                    <a:lumOff val="50000"/>
                  </a:schemeClr>
                </a:solidFill>
              </a:rPr>
              <a:t> </a:t>
            </a:r>
            <a:r>
              <a:rPr lang="en-US" sz="3800" b="1" dirty="0">
                <a:solidFill>
                  <a:schemeClr val="accent2">
                    <a:lumMod val="75000"/>
                  </a:schemeClr>
                </a:solidFill>
              </a:rPr>
              <a:t>of the stored grain of the land</a:t>
            </a:r>
            <a:r>
              <a:rPr lang="en-US" sz="3800" b="1" i="1" dirty="0">
                <a:solidFill>
                  <a:schemeClr val="accent2">
                    <a:lumMod val="75000"/>
                  </a:schemeClr>
                </a:solidFill>
              </a:rPr>
              <a:t> </a:t>
            </a:r>
            <a:br>
              <a:rPr lang="en-US" sz="3800" b="1" i="1" dirty="0">
                <a:solidFill>
                  <a:schemeClr val="accent2">
                    <a:lumMod val="75000"/>
                  </a:schemeClr>
                </a:solidFill>
              </a:rPr>
            </a:br>
            <a:r>
              <a:rPr lang="en-US" sz="3800" b="1" i="1" dirty="0">
                <a:solidFill>
                  <a:schemeClr val="accent2">
                    <a:lumMod val="75000"/>
                  </a:schemeClr>
                </a:solidFill>
              </a:rPr>
              <a:t>                   </a:t>
            </a:r>
            <a:r>
              <a:rPr lang="en-US" sz="3800" b="1" i="1" dirty="0">
                <a:solidFill>
                  <a:srgbClr val="00B050"/>
                </a:solidFill>
              </a:rPr>
              <a:t>on the morrow after </a:t>
            </a:r>
            <a:r>
              <a:rPr lang="en-US" sz="3800" b="1" dirty="0">
                <a:solidFill>
                  <a:schemeClr val="accent2">
                    <a:lumMod val="75000"/>
                  </a:schemeClr>
                </a:solidFill>
              </a:rPr>
              <a:t>the Passover, </a:t>
            </a:r>
            <a:br>
              <a:rPr lang="en-US" sz="3800" b="1" dirty="0">
                <a:solidFill>
                  <a:schemeClr val="accent2">
                    <a:lumMod val="75000"/>
                  </a:schemeClr>
                </a:solidFill>
              </a:rPr>
            </a:br>
            <a:r>
              <a:rPr lang="en-US" sz="3800" b="1" dirty="0">
                <a:solidFill>
                  <a:schemeClr val="accent2">
                    <a:lumMod val="75000"/>
                  </a:schemeClr>
                </a:solidFill>
              </a:rPr>
              <a:t>                  unleavened bread and roasted grain</a:t>
            </a:r>
            <a:r>
              <a:rPr lang="en-US" sz="3800" b="1" dirty="0"/>
              <a:t> </a:t>
            </a:r>
            <a:r>
              <a:rPr lang="en-US" sz="3800" b="1" i="1" dirty="0">
                <a:solidFill>
                  <a:srgbClr val="7030A0"/>
                </a:solidFill>
                <a:latin typeface="Kristen ITC" pitchFamily="66" charset="0"/>
              </a:rPr>
              <a:t>ON  THIS  SAME  DAY.</a:t>
            </a:r>
            <a:endParaRPr lang="en-US" sz="3800" b="1" dirty="0">
              <a:solidFill>
                <a:srgbClr val="7030A0"/>
              </a:solidFill>
              <a:latin typeface="Kristen ITC" pitchFamily="66" charset="0"/>
            </a:endParaRPr>
          </a:p>
          <a:p>
            <a:pPr marL="45720" indent="0">
              <a:buNone/>
            </a:pPr>
            <a:r>
              <a:rPr lang="en-US" sz="3800" dirty="0"/>
              <a:t> </a:t>
            </a:r>
          </a:p>
          <a:p>
            <a:pPr marL="45720" indent="0">
              <a:lnSpc>
                <a:spcPct val="160000"/>
              </a:lnSpc>
              <a:buNone/>
            </a:pPr>
            <a:r>
              <a:rPr lang="en-US" sz="3800" b="1" dirty="0">
                <a:solidFill>
                  <a:srgbClr val="0070C0"/>
                </a:solidFill>
              </a:rPr>
              <a:t>Lev 23:14 </a:t>
            </a:r>
            <a:r>
              <a:rPr lang="en-US" sz="3800" dirty="0"/>
              <a:t> </a:t>
            </a:r>
            <a:r>
              <a:rPr lang="en-US" sz="3800" b="1" u="sng" dirty="0">
                <a:solidFill>
                  <a:schemeClr val="accent2">
                    <a:lumMod val="75000"/>
                  </a:schemeClr>
                </a:solidFill>
              </a:rPr>
              <a:t>And </a:t>
            </a:r>
            <a:r>
              <a:rPr lang="en-US" sz="3800" b="1" i="1" dirty="0">
                <a:solidFill>
                  <a:schemeClr val="tx1">
                    <a:lumMod val="50000"/>
                    <a:lumOff val="50000"/>
                  </a:schemeClr>
                </a:solidFill>
              </a:rPr>
              <a:t>y</a:t>
            </a:r>
            <a:r>
              <a:rPr lang="en-US" sz="3800" b="1" i="1" u="sng" dirty="0">
                <a:solidFill>
                  <a:schemeClr val="tx1">
                    <a:lumMod val="50000"/>
                    <a:lumOff val="50000"/>
                  </a:schemeClr>
                </a:solidFill>
              </a:rPr>
              <a:t>ou do not eat</a:t>
            </a:r>
            <a:r>
              <a:rPr lang="en-US" sz="3800" b="1" u="sng" dirty="0">
                <a:solidFill>
                  <a:schemeClr val="tx1">
                    <a:lumMod val="50000"/>
                    <a:lumOff val="50000"/>
                  </a:schemeClr>
                </a:solidFill>
              </a:rPr>
              <a:t> </a:t>
            </a:r>
            <a:r>
              <a:rPr lang="en-US" sz="3800" b="1" u="sng" dirty="0">
                <a:solidFill>
                  <a:schemeClr val="accent2">
                    <a:lumMod val="75000"/>
                  </a:schemeClr>
                </a:solidFill>
              </a:rPr>
              <a:t>bread</a:t>
            </a:r>
            <a:br>
              <a:rPr lang="en-US" sz="3800" b="1" u="sng" dirty="0">
                <a:solidFill>
                  <a:schemeClr val="accent2">
                    <a:lumMod val="75000"/>
                  </a:schemeClr>
                </a:solidFill>
              </a:rPr>
            </a:br>
            <a:r>
              <a:rPr lang="en-US" sz="3800" b="1" dirty="0">
                <a:solidFill>
                  <a:schemeClr val="accent2">
                    <a:lumMod val="75000"/>
                  </a:schemeClr>
                </a:solidFill>
              </a:rPr>
              <a:t>                   </a:t>
            </a:r>
            <a:r>
              <a:rPr lang="en-US" sz="3800" b="1" u="sng" dirty="0">
                <a:solidFill>
                  <a:schemeClr val="accent2">
                    <a:lumMod val="75000"/>
                  </a:schemeClr>
                </a:solidFill>
              </a:rPr>
              <a:t>or roasted </a:t>
            </a:r>
            <a:r>
              <a:rPr lang="en-US" sz="3800" b="1" dirty="0">
                <a:solidFill>
                  <a:schemeClr val="accent2">
                    <a:lumMod val="75000"/>
                  </a:schemeClr>
                </a:solidFill>
              </a:rPr>
              <a:t>g</a:t>
            </a:r>
            <a:r>
              <a:rPr lang="en-US" sz="3800" b="1" u="sng" dirty="0">
                <a:solidFill>
                  <a:schemeClr val="accent2">
                    <a:lumMod val="75000"/>
                  </a:schemeClr>
                </a:solidFill>
              </a:rPr>
              <a:t>rain or fresh </a:t>
            </a:r>
            <a:r>
              <a:rPr lang="en-US" sz="3800" b="1" dirty="0">
                <a:solidFill>
                  <a:schemeClr val="accent2">
                    <a:lumMod val="75000"/>
                  </a:schemeClr>
                </a:solidFill>
              </a:rPr>
              <a:t>g</a:t>
            </a:r>
            <a:r>
              <a:rPr lang="en-US" sz="3800" b="1" u="sng" dirty="0">
                <a:solidFill>
                  <a:schemeClr val="accent2">
                    <a:lumMod val="75000"/>
                  </a:schemeClr>
                </a:solidFill>
              </a:rPr>
              <a:t>rain</a:t>
            </a:r>
            <a:r>
              <a:rPr lang="en-US" sz="3800" b="1" dirty="0"/>
              <a:t> </a:t>
            </a:r>
            <a:r>
              <a:rPr lang="en-US" sz="3800" b="1" i="1" u="dash" dirty="0">
                <a:solidFill>
                  <a:srgbClr val="FF3399"/>
                </a:solidFill>
                <a:latin typeface="Cooper Black" pitchFamily="18" charset="0"/>
              </a:rPr>
              <a:t>UNTIL</a:t>
            </a:r>
            <a:r>
              <a:rPr lang="en-US" sz="3800" b="1" i="1" dirty="0"/>
              <a:t>  </a:t>
            </a:r>
            <a:r>
              <a:rPr lang="en-US" sz="3800" b="1" i="1" dirty="0">
                <a:solidFill>
                  <a:srgbClr val="7030A0"/>
                </a:solidFill>
                <a:latin typeface="Kristen ITC" pitchFamily="66" charset="0"/>
              </a:rPr>
              <a:t>THE  SAME  DAY</a:t>
            </a:r>
            <a:r>
              <a:rPr lang="en-US" sz="3800" b="1" dirty="0">
                <a:solidFill>
                  <a:srgbClr val="7030A0"/>
                </a:solidFill>
                <a:latin typeface="Kristen ITC" pitchFamily="66" charset="0"/>
              </a:rPr>
              <a:t> </a:t>
            </a:r>
            <a:r>
              <a:rPr lang="en-US" sz="3800" b="1" dirty="0"/>
              <a:t/>
            </a:r>
            <a:br>
              <a:rPr lang="en-US" sz="3800" b="1" dirty="0"/>
            </a:br>
            <a:r>
              <a:rPr lang="en-US" sz="3800" b="1" dirty="0"/>
              <a:t>                   </a:t>
            </a:r>
            <a:r>
              <a:rPr lang="en-US" sz="3800" b="1" u="wavy" dirty="0">
                <a:solidFill>
                  <a:schemeClr val="accent2">
                    <a:lumMod val="75000"/>
                  </a:schemeClr>
                </a:solidFill>
              </a:rPr>
              <a:t>that </a:t>
            </a:r>
            <a:r>
              <a:rPr lang="en-US" sz="3800" b="1" dirty="0">
                <a:solidFill>
                  <a:schemeClr val="accent2">
                    <a:lumMod val="75000"/>
                  </a:schemeClr>
                </a:solidFill>
              </a:rPr>
              <a:t>y</a:t>
            </a:r>
            <a:r>
              <a:rPr lang="en-US" sz="3800" b="1" u="wavy" dirty="0">
                <a:solidFill>
                  <a:schemeClr val="accent2">
                    <a:lumMod val="75000"/>
                  </a:schemeClr>
                </a:solidFill>
              </a:rPr>
              <a:t>ou have brou</a:t>
            </a:r>
            <a:r>
              <a:rPr lang="en-US" sz="3800" b="1" dirty="0">
                <a:solidFill>
                  <a:schemeClr val="accent2">
                    <a:lumMod val="75000"/>
                  </a:schemeClr>
                </a:solidFill>
              </a:rPr>
              <a:t>g</a:t>
            </a:r>
            <a:r>
              <a:rPr lang="en-US" sz="3800" b="1" u="wavy" dirty="0">
                <a:solidFill>
                  <a:schemeClr val="accent2">
                    <a:lumMod val="75000"/>
                  </a:schemeClr>
                </a:solidFill>
              </a:rPr>
              <a:t>ht an offerin</a:t>
            </a:r>
            <a:r>
              <a:rPr lang="en-US" sz="3800" b="1" dirty="0">
                <a:solidFill>
                  <a:schemeClr val="accent2">
                    <a:lumMod val="75000"/>
                  </a:schemeClr>
                </a:solidFill>
              </a:rPr>
              <a:t>g</a:t>
            </a:r>
            <a:r>
              <a:rPr lang="en-US" sz="3800" b="1" u="wavy" dirty="0">
                <a:solidFill>
                  <a:schemeClr val="accent2">
                    <a:lumMod val="75000"/>
                  </a:schemeClr>
                </a:solidFill>
              </a:rPr>
              <a:t> to </a:t>
            </a:r>
            <a:r>
              <a:rPr lang="en-US" sz="3800" b="1" dirty="0">
                <a:solidFill>
                  <a:schemeClr val="accent2">
                    <a:lumMod val="75000"/>
                  </a:schemeClr>
                </a:solidFill>
              </a:rPr>
              <a:t>y</a:t>
            </a:r>
            <a:r>
              <a:rPr lang="en-US" sz="3800" b="1" u="wavy" dirty="0">
                <a:solidFill>
                  <a:schemeClr val="accent2">
                    <a:lumMod val="75000"/>
                  </a:schemeClr>
                </a:solidFill>
              </a:rPr>
              <a:t>our Elohim</a:t>
            </a:r>
            <a:r>
              <a:rPr lang="en-US" sz="3800" b="1" dirty="0">
                <a:solidFill>
                  <a:schemeClr val="accent2">
                    <a:lumMod val="75000"/>
                  </a:schemeClr>
                </a:solidFill>
              </a:rPr>
              <a:t> – a law forever </a:t>
            </a:r>
            <a:br>
              <a:rPr lang="en-US" sz="3800" b="1" dirty="0">
                <a:solidFill>
                  <a:schemeClr val="accent2">
                    <a:lumMod val="75000"/>
                  </a:schemeClr>
                </a:solidFill>
              </a:rPr>
            </a:br>
            <a:r>
              <a:rPr lang="en-US" sz="3800" b="1" dirty="0">
                <a:solidFill>
                  <a:schemeClr val="accent2">
                    <a:lumMod val="75000"/>
                  </a:schemeClr>
                </a:solidFill>
              </a:rPr>
              <a:t>                   throughout your generations in all your dwellings.  </a:t>
            </a:r>
            <a:r>
              <a:rPr lang="en-US" dirty="0">
                <a:solidFill>
                  <a:schemeClr val="accent2">
                    <a:lumMod val="75000"/>
                  </a:schemeClr>
                </a:solidFill>
              </a:rPr>
              <a:t>	</a:t>
            </a:r>
            <a:r>
              <a:rPr lang="en-US" dirty="0"/>
              <a:t>		</a:t>
            </a:r>
            <a:r>
              <a:rPr lang="en-US" i="1" dirty="0"/>
              <a:t>                              </a:t>
            </a:r>
            <a:r>
              <a:rPr lang="en-US" sz="2500" i="1" dirty="0"/>
              <a:t>HalleluYah Scriptures &amp; The Scriptures</a:t>
            </a:r>
            <a:endParaRPr lang="en-US" sz="2500" dirty="0">
              <a:solidFill>
                <a:srgbClr val="0070C0"/>
              </a:solidFill>
            </a:endParaRPr>
          </a:p>
        </p:txBody>
      </p:sp>
      <p:sp>
        <p:nvSpPr>
          <p:cNvPr id="3" name="Left Brace 2"/>
          <p:cNvSpPr/>
          <p:nvPr/>
        </p:nvSpPr>
        <p:spPr>
          <a:xfrm rot="16200000">
            <a:off x="6244800" y="3028754"/>
            <a:ext cx="533400" cy="2743200"/>
          </a:xfrm>
          <a:prstGeom prst="leftBrace">
            <a:avLst>
              <a:gd name="adj1" fmla="val 39261"/>
              <a:gd name="adj2" fmla="val 53093"/>
            </a:avLst>
          </a:prstGeom>
          <a:solidFill>
            <a:srgbClr val="B7DEE8"/>
          </a:solidFill>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Left Brace 8"/>
          <p:cNvSpPr/>
          <p:nvPr/>
        </p:nvSpPr>
        <p:spPr>
          <a:xfrm rot="5400000">
            <a:off x="6292327" y="3648173"/>
            <a:ext cx="514546" cy="2209800"/>
          </a:xfrm>
          <a:prstGeom prst="leftBrace">
            <a:avLst>
              <a:gd name="adj1" fmla="val 39261"/>
              <a:gd name="adj2" fmla="val 47974"/>
            </a:avLst>
          </a:prstGeom>
          <a:solidFill>
            <a:srgbClr val="B7DEE8"/>
          </a:solidFill>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p:cNvSpPr txBox="1"/>
          <p:nvPr/>
        </p:nvSpPr>
        <p:spPr>
          <a:xfrm>
            <a:off x="650830" y="4202668"/>
            <a:ext cx="4302169" cy="369332"/>
          </a:xfrm>
          <a:prstGeom prst="rect">
            <a:avLst/>
          </a:prstGeom>
          <a:solidFill>
            <a:srgbClr val="99FFCC"/>
          </a:solidFill>
          <a:scene3d>
            <a:camera prst="orthographicFront"/>
            <a:lightRig rig="threePt" dir="t"/>
          </a:scene3d>
          <a:sp3d>
            <a:bevelT w="165100" prst="coolSlant"/>
          </a:sp3d>
        </p:spPr>
        <p:txBody>
          <a:bodyPr wrap="square" rtlCol="0">
            <a:spAutoFit/>
            <a:sp3d extrusionH="57150">
              <a:bevelT w="82550" h="38100" prst="coolSlant"/>
            </a:sp3d>
          </a:bodyPr>
          <a:lstStyle/>
          <a:p>
            <a:pPr algn="ctr"/>
            <a:r>
              <a:rPr lang="en-US" b="1" dirty="0">
                <a:ln w="1905">
                  <a:solidFill>
                    <a:srgbClr val="006600"/>
                  </a:solidFill>
                </a:ln>
                <a:solidFill>
                  <a:srgbClr val="00A6A2"/>
                </a:solidFill>
                <a:effectLst>
                  <a:innerShdw blurRad="69850" dist="43180" dir="5400000">
                    <a:srgbClr val="000000">
                      <a:alpha val="65000"/>
                    </a:srgbClr>
                  </a:innerShdw>
                </a:effectLst>
                <a:latin typeface="Aharoni" pitchFamily="2" charset="-79"/>
                <a:cs typeface="Aharoni" pitchFamily="2" charset="-79"/>
              </a:rPr>
              <a:t>Joshua followed the Torah command:</a:t>
            </a:r>
          </a:p>
        </p:txBody>
      </p:sp>
      <p:sp>
        <p:nvSpPr>
          <p:cNvPr id="10" name="Sun 9"/>
          <p:cNvSpPr/>
          <p:nvPr/>
        </p:nvSpPr>
        <p:spPr>
          <a:xfrm>
            <a:off x="8641422" y="76200"/>
            <a:ext cx="410478" cy="381000"/>
          </a:xfrm>
          <a:prstGeom prst="sun">
            <a:avLst/>
          </a:prstGeom>
          <a:solidFill>
            <a:schemeClr val="accent4">
              <a:lumMod val="60000"/>
              <a:lumOff val="4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a:p>
        </p:txBody>
      </p:sp>
    </p:spTree>
    <p:extLst>
      <p:ext uri="{BB962C8B-B14F-4D97-AF65-F5344CB8AC3E}">
        <p14:creationId xmlns:p14="http://schemas.microsoft.com/office/powerpoint/2010/main" val="18185557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7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1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anim calcmode="lin" valueType="num">
                                      <p:cBhvr>
                                        <p:cTn id="1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1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theme/theme1.xml><?xml version="1.0" encoding="utf-8"?>
<a:theme xmlns:a="http://schemas.openxmlformats.org/drawingml/2006/main" name="Slipstream">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21261</TotalTime>
  <Words>3162</Words>
  <Application>Microsoft Office PowerPoint</Application>
  <PresentationFormat>On-screen Show (4:3)</PresentationFormat>
  <Paragraphs>696</Paragraphs>
  <Slides>47</Slides>
  <Notes>19</Notes>
  <HiddenSlides>0</HiddenSlides>
  <MMClips>0</MMClips>
  <ScaleCrop>false</ScaleCrop>
  <HeadingPairs>
    <vt:vector size="6" baseType="variant">
      <vt:variant>
        <vt:lpstr>Fonts Used</vt:lpstr>
      </vt:variant>
      <vt:variant>
        <vt:i4>21</vt:i4>
      </vt:variant>
      <vt:variant>
        <vt:lpstr>Theme</vt:lpstr>
      </vt:variant>
      <vt:variant>
        <vt:i4>1</vt:i4>
      </vt:variant>
      <vt:variant>
        <vt:lpstr>Slide Titles</vt:lpstr>
      </vt:variant>
      <vt:variant>
        <vt:i4>47</vt:i4>
      </vt:variant>
    </vt:vector>
  </HeadingPairs>
  <TitlesOfParts>
    <vt:vector size="69" baseType="lpstr">
      <vt:lpstr>Aharoni</vt:lpstr>
      <vt:lpstr>Algerian</vt:lpstr>
      <vt:lpstr>Arial</vt:lpstr>
      <vt:lpstr>Arial Black</vt:lpstr>
      <vt:lpstr>Arial Rounded MT Bold</vt:lpstr>
      <vt:lpstr>Brush Script MT</vt:lpstr>
      <vt:lpstr>Calibri</vt:lpstr>
      <vt:lpstr>Candara</vt:lpstr>
      <vt:lpstr>Comic Sans MS</vt:lpstr>
      <vt:lpstr>Cooper Black</vt:lpstr>
      <vt:lpstr>Corbel</vt:lpstr>
      <vt:lpstr>Edwardian Script ITC</vt:lpstr>
      <vt:lpstr>Georgia</vt:lpstr>
      <vt:lpstr>Kristen ITC</vt:lpstr>
      <vt:lpstr>Matura MT Script Capitals</vt:lpstr>
      <vt:lpstr>MV Boli</vt:lpstr>
      <vt:lpstr>Old English Text MT</vt:lpstr>
      <vt:lpstr>Rockwell Extra Bold</vt:lpstr>
      <vt:lpstr>Segoe Print</vt:lpstr>
      <vt:lpstr>Times New Roman</vt:lpstr>
      <vt:lpstr>Trebuchet MS</vt:lpstr>
      <vt:lpstr>Slipstream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Enoch/Zadok Spring Festival Dates</vt:lpstr>
      <vt:lpstr>Enoch/Zadok  Spring  Festival Dates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Rae</dc:creator>
  <cp:lastModifiedBy>User55</cp:lastModifiedBy>
  <cp:revision>1411</cp:revision>
  <cp:lastPrinted>2022-04-10T15:57:12Z</cp:lastPrinted>
  <dcterms:created xsi:type="dcterms:W3CDTF">2016-02-23T17:36:16Z</dcterms:created>
  <dcterms:modified xsi:type="dcterms:W3CDTF">2022-04-10T23:02:40Z</dcterms:modified>
</cp:coreProperties>
</file>