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Lst>
  <p:notesMasterIdLst>
    <p:notesMasterId r:id="rId16"/>
  </p:notesMasterIdLst>
  <p:handoutMasterIdLst>
    <p:handoutMasterId r:id="rId17"/>
  </p:handoutMasterIdLst>
  <p:sldIdLst>
    <p:sldId id="512" r:id="rId3"/>
    <p:sldId id="520" r:id="rId4"/>
    <p:sldId id="524" r:id="rId5"/>
    <p:sldId id="511" r:id="rId6"/>
    <p:sldId id="521" r:id="rId7"/>
    <p:sldId id="522" r:id="rId8"/>
    <p:sldId id="523" r:id="rId9"/>
    <p:sldId id="517" r:id="rId10"/>
    <p:sldId id="526" r:id="rId11"/>
    <p:sldId id="527" r:id="rId12"/>
    <p:sldId id="519" r:id="rId13"/>
    <p:sldId id="525" r:id="rId14"/>
    <p:sldId id="529"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721" clrIdx="0"/>
  <p:cmAuthor id="1" name="timothy Astleford" initials="tA" lastIdx="244" clrIdx="1">
    <p:extLst>
      <p:ext uri="{19B8F6BF-5375-455C-9EA6-DF929625EA0E}">
        <p15:presenceInfo xmlns:p15="http://schemas.microsoft.com/office/powerpoint/2012/main" userId="6f70958e3069516c" providerId="Windows Live"/>
      </p:ext>
    </p:extLst>
  </p:cmAuthor>
  <p:cmAuthor id="2" name="User55" initials="U" lastIdx="7" clrIdx="2">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00"/>
    <a:srgbClr val="2C2CF8"/>
    <a:srgbClr val="FF7C80"/>
    <a:srgbClr val="020205"/>
    <a:srgbClr val="482A09"/>
    <a:srgbClr val="295E81"/>
    <a:srgbClr val="403730"/>
    <a:srgbClr val="6699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99" autoAdjust="0"/>
    <p:restoredTop sz="46246" autoAdjust="0"/>
  </p:normalViewPr>
  <p:slideViewPr>
    <p:cSldViewPr snapToGrid="0" showGuides="1">
      <p:cViewPr varScale="1">
        <p:scale>
          <a:sx n="57" d="100"/>
          <a:sy n="57" d="100"/>
        </p:scale>
        <p:origin x="90" y="726"/>
      </p:cViewPr>
      <p:guideLst>
        <p:guide orient="horz" pos="2183"/>
        <p:guide pos="381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22A3B312-C75D-4723-87CC-706985411A84}" type="datetimeFigureOut">
              <a:rPr lang="en-US" smtClean="0"/>
              <a:t>4/9/2022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D3B8718-410E-4B62-ABC8-0A015F5ED197}" type="slidenum">
              <a:rPr lang="en-US" smtClean="0"/>
              <a:t>‹#›</a:t>
            </a:fld>
            <a:endParaRPr lang="en-US"/>
          </a:p>
        </p:txBody>
      </p:sp>
    </p:spTree>
    <p:extLst>
      <p:ext uri="{BB962C8B-B14F-4D97-AF65-F5344CB8AC3E}">
        <p14:creationId xmlns:p14="http://schemas.microsoft.com/office/powerpoint/2010/main" val="1969887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2F0DA2F-8A55-4ECC-8676-E0ABCE0273FB}" type="datetimeFigureOut">
              <a:rPr lang="en-CA" smtClean="0"/>
              <a:t>2022-04-09</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7ABF61B-6A22-48D0-8DBE-45923DF45737}" type="slidenum">
              <a:rPr lang="en-CA" smtClean="0"/>
              <a:t>‹#›</a:t>
            </a:fld>
            <a:endParaRPr lang="en-CA"/>
          </a:p>
        </p:txBody>
      </p:sp>
    </p:spTree>
    <p:extLst>
      <p:ext uri="{BB962C8B-B14F-4D97-AF65-F5344CB8AC3E}">
        <p14:creationId xmlns:p14="http://schemas.microsoft.com/office/powerpoint/2010/main" val="348142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ytGEe-UDom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 2/22  We re-launched only the 5 min teaser this time – to see what the results will be.</a:t>
            </a:r>
            <a:r>
              <a:rPr lang="en-US" sz="1200" kern="1200" dirty="0">
                <a:solidFill>
                  <a:schemeClr val="tx1"/>
                </a:solidFill>
                <a:effectLst/>
                <a:latin typeface="+mn-lt"/>
                <a:ea typeface="+mn-ea"/>
                <a:cs typeface="+mn-cs"/>
              </a:rPr>
              <a:t>     No changes in the blurb.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5:30 min:  5.3a  Website:  https://studythecalendar.com/5-3-yahushas-crucifixion-year/     </a:t>
            </a:r>
            <a:r>
              <a:rPr lang="en-US" sz="1200" kern="1200" dirty="0" err="1">
                <a:solidFill>
                  <a:schemeClr val="tx1"/>
                </a:solidFill>
                <a:effectLst/>
                <a:latin typeface="+mn-lt"/>
                <a:ea typeface="+mn-ea"/>
                <a:cs typeface="+mn-cs"/>
              </a:rPr>
              <a:t>Youtube</a:t>
            </a:r>
            <a:r>
              <a:rPr lang="en-US" sz="120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a:rPr>
              <a:t>https://youtu.be/ytGEe-UDomM</a:t>
            </a:r>
            <a:endParaRPr lang="en-US" sz="1200" kern="1200" dirty="0">
              <a:solidFill>
                <a:schemeClr val="tx1"/>
              </a:solidFill>
              <a:effectLst/>
              <a:latin typeface="+mn-lt"/>
              <a:ea typeface="+mn-ea"/>
              <a:cs typeface="+mn-cs"/>
            </a:endParaRPr>
          </a:p>
          <a:p>
            <a:endParaRPr lang="en-US" dirty="0"/>
          </a:p>
          <a:p>
            <a:r>
              <a:rPr lang="en-US" dirty="0"/>
              <a:t>**</a:t>
            </a:r>
            <a:r>
              <a:rPr lang="en-US" baseline="0" dirty="0"/>
              <a:t> </a:t>
            </a:r>
            <a:r>
              <a:rPr lang="en-US" sz="1200" b="0" i="0" kern="1200" baseline="0" dirty="0">
                <a:solidFill>
                  <a:schemeClr val="tx1"/>
                </a:solidFill>
                <a:effectLst/>
                <a:latin typeface="+mn-lt"/>
                <a:ea typeface="+mn-ea"/>
                <a:cs typeface="+mn-cs"/>
              </a:rPr>
              <a:t>5.3a</a:t>
            </a:r>
            <a:r>
              <a:rPr lang="en-US" sz="1200" b="0" i="0" kern="1200" dirty="0">
                <a:solidFill>
                  <a:schemeClr val="tx1"/>
                </a:solidFill>
                <a:effectLst/>
                <a:latin typeface="+mn-lt"/>
                <a:ea typeface="+mn-ea"/>
                <a:cs typeface="+mn-cs"/>
              </a:rPr>
              <a:t> Teaser - Yahusha's Crucifixion Year - Part 1 In less than 5 min, treat yourself to some thought provoking information - and see if you know the answers to questions that stem from the calendar study in the Gospels. Absolutely profound, to say the least, is the discovery of two calendars in the Gospels, yes, you read right! There is no doubt the Gospels record the "unbelieving Jews" were following their lunar calendar. And of course, Yahusha is going to stay true to His blood-ratified Covenant Calendar and lay down His life ON "HIS" Passover Day. But the question is: "How close is His Passover Day to the Passover day of the lunar calendar?" Have you ever heard of such a thing? Have you heard there is a 12 hour offset between these two calendars? Well if not, you now have an opportunity to "hear the rest of the story." Maybe the next few minutes will show you why? Shalom from Covenant Calendar Club, and May His Kingdom be Near Unto You!</a:t>
            </a:r>
          </a:p>
          <a:p>
            <a:endParaRPr lang="en-US" dirty="0"/>
          </a:p>
          <a:p>
            <a:r>
              <a:rPr lang="en-CA" dirty="0"/>
              <a:t>Blurb for Website with Questions: </a:t>
            </a:r>
          </a:p>
          <a:p>
            <a:r>
              <a:rPr lang="en-US" sz="1200" kern="1200" dirty="0">
                <a:solidFill>
                  <a:schemeClr val="tx1"/>
                </a:solidFill>
                <a:effectLst/>
                <a:latin typeface="+mn-lt"/>
                <a:ea typeface="+mn-ea"/>
                <a:cs typeface="+mn-cs"/>
              </a:rPr>
              <a:t>With many different calendars all laying claim to a specific year of the crucifixion, which ones can ALSO claim full and complete alignment with the words of the Scripture? Better yet, which calendars can reveal total compliance and timing fulfillment with each and every text of the Passion Week? </a:t>
            </a:r>
          </a:p>
          <a:p>
            <a:r>
              <a:rPr lang="en-US" sz="1200" kern="1200" dirty="0">
                <a:solidFill>
                  <a:schemeClr val="tx1"/>
                </a:solidFill>
                <a:effectLst/>
                <a:latin typeface="+mn-lt"/>
                <a:ea typeface="+mn-ea"/>
                <a:cs typeface="+mn-cs"/>
              </a:rPr>
              <a:t>Which of these can accomplish a step by step pathway of the Lunar Calendar Passover of the Jews,  and also, the Torah based Dawn to Dawn Passover of the Covenant, and still produce meticulous alignment with the Messianic Testament (New Testament) documentation? </a:t>
            </a:r>
          </a:p>
          <a:p>
            <a:r>
              <a:rPr lang="en-US" sz="1200" kern="1200" dirty="0">
                <a:solidFill>
                  <a:schemeClr val="tx1"/>
                </a:solidFill>
                <a:effectLst/>
                <a:latin typeface="+mn-lt"/>
                <a:ea typeface="+mn-ea"/>
                <a:cs typeface="+mn-cs"/>
              </a:rPr>
              <a:t>And if these proclaimers of the Faith can achieve a suitable CE year with the Scriptural midst of the week (Wed) crucifixion as precisely detailed in the Scriptures, can they also,</a:t>
            </a:r>
          </a:p>
          <a:p>
            <a:pPr lvl="0"/>
            <a:r>
              <a:rPr lang="en-US" sz="1200" kern="1200" dirty="0">
                <a:solidFill>
                  <a:schemeClr val="tx1"/>
                </a:solidFill>
                <a:effectLst/>
                <a:latin typeface="+mn-lt"/>
                <a:ea typeface="+mn-ea"/>
                <a:cs typeface="+mn-cs"/>
              </a:rPr>
              <a:t> find precise alignment with the crucial 12 hour offset which pinpoints the accurate CE year of the crucifixion by</a:t>
            </a:r>
          </a:p>
          <a:p>
            <a:pPr lvl="0"/>
            <a:r>
              <a:rPr lang="en-US" sz="1200" kern="1200" dirty="0">
                <a:solidFill>
                  <a:schemeClr val="tx1"/>
                </a:solidFill>
                <a:effectLst/>
                <a:latin typeface="+mn-lt"/>
                <a:ea typeface="+mn-ea"/>
                <a:cs typeface="+mn-cs"/>
              </a:rPr>
              <a:t> defining the two different Passovers, of the two separate calendars as specifically recorded by Matthew and John?  </a:t>
            </a:r>
          </a:p>
          <a:p>
            <a:r>
              <a:rPr lang="en-US" sz="1200" kern="1200" dirty="0">
                <a:solidFill>
                  <a:schemeClr val="tx1"/>
                </a:solidFill>
                <a:effectLst/>
                <a:latin typeface="+mn-lt"/>
                <a:ea typeface="+mn-ea"/>
                <a:cs typeface="+mn-cs"/>
              </a:rPr>
              <a:t>Which of the years from CE 26 to CE 34 cannot apply?</a:t>
            </a:r>
          </a:p>
          <a:p>
            <a:r>
              <a:rPr lang="en-US" sz="1200" kern="1200" dirty="0">
                <a:solidFill>
                  <a:schemeClr val="tx1"/>
                </a:solidFill>
                <a:effectLst/>
                <a:latin typeface="+mn-lt"/>
                <a:ea typeface="+mn-ea"/>
                <a:cs typeface="+mn-cs"/>
              </a:rPr>
              <a:t>What makes the CE year of the crucifixion so incredibly blinding brilliant, that it cannot be mistaken? </a:t>
            </a:r>
          </a:p>
          <a:p>
            <a:endParaRPr lang="en-CA" baseline="0" dirty="0"/>
          </a:p>
          <a:p>
            <a:r>
              <a:rPr lang="en-CA" baseline="0" dirty="0"/>
              <a:t>Apr 10/21  </a:t>
            </a:r>
            <a:r>
              <a:rPr lang="en-CA" dirty="0"/>
              <a:t>Tim felt he needed to teach this today since Stacey is ill – Apr 10</a:t>
            </a:r>
            <a:r>
              <a:rPr lang="en-CA" baseline="30000" dirty="0"/>
              <a:t>th</a:t>
            </a:r>
            <a:r>
              <a:rPr lang="en-CA" dirty="0"/>
              <a:t>.  This is the last edit from mar 10</a:t>
            </a:r>
            <a:r>
              <a:rPr lang="en-CA" baseline="30000" dirty="0"/>
              <a:t>th</a:t>
            </a:r>
            <a:r>
              <a:rPr lang="en-CA" dirty="0"/>
              <a:t> on the</a:t>
            </a:r>
            <a:r>
              <a:rPr lang="en-CA" baseline="0" dirty="0"/>
              <a:t> moon phases.  The teaching went very good considering Tim had not </a:t>
            </a:r>
          </a:p>
          <a:p>
            <a:r>
              <a:rPr lang="en-CA" baseline="0" dirty="0"/>
              <a:t>seen this since Mar 10</a:t>
            </a:r>
            <a:r>
              <a:rPr lang="en-CA" baseline="30000" dirty="0"/>
              <a:t>th</a:t>
            </a:r>
            <a:r>
              <a:rPr lang="en-CA" baseline="0" dirty="0"/>
              <a:t>.  The CCC panel were well pleased and saw what was going on.  This needed to be taught after LWM’s bashing the last 3 weeks.  Charlene.</a:t>
            </a:r>
          </a:p>
        </p:txBody>
      </p:sp>
      <p:sp>
        <p:nvSpPr>
          <p:cNvPr id="4" name="Slide Number Placeholder 3"/>
          <p:cNvSpPr>
            <a:spLocks noGrp="1"/>
          </p:cNvSpPr>
          <p:nvPr>
            <p:ph type="sldNum" sz="quarter" idx="10"/>
          </p:nvPr>
        </p:nvSpPr>
        <p:spPr/>
        <p:txBody>
          <a:bodyPr/>
          <a:lstStyle/>
          <a:p>
            <a:fld id="{47ABF61B-6A22-48D0-8DBE-45923DF45737}" type="slidenum">
              <a:rPr lang="en-CA" smtClean="0"/>
              <a:t>1</a:t>
            </a:fld>
            <a:endParaRPr lang="en-CA" dirty="0"/>
          </a:p>
        </p:txBody>
      </p:sp>
    </p:spTree>
    <p:extLst>
      <p:ext uri="{BB962C8B-B14F-4D97-AF65-F5344CB8AC3E}">
        <p14:creationId xmlns:p14="http://schemas.microsoft.com/office/powerpoint/2010/main" val="317589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t>2</a:t>
            </a:fld>
            <a:endParaRPr lang="en-CA"/>
          </a:p>
        </p:txBody>
      </p:sp>
    </p:spTree>
    <p:extLst>
      <p:ext uri="{BB962C8B-B14F-4D97-AF65-F5344CB8AC3E}">
        <p14:creationId xmlns:p14="http://schemas.microsoft.com/office/powerpoint/2010/main" val="16068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t>3</a:t>
            </a:fld>
            <a:endParaRPr lang="en-CA"/>
          </a:p>
        </p:txBody>
      </p:sp>
    </p:spTree>
    <p:extLst>
      <p:ext uri="{BB962C8B-B14F-4D97-AF65-F5344CB8AC3E}">
        <p14:creationId xmlns:p14="http://schemas.microsoft.com/office/powerpoint/2010/main" val="72827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t>11</a:t>
            </a:fld>
            <a:endParaRPr lang="en-CA"/>
          </a:p>
        </p:txBody>
      </p:sp>
    </p:spTree>
    <p:extLst>
      <p:ext uri="{BB962C8B-B14F-4D97-AF65-F5344CB8AC3E}">
        <p14:creationId xmlns:p14="http://schemas.microsoft.com/office/powerpoint/2010/main" val="162160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2F0E681-1801-4C6E-B155-B1A542BDCA3F}" type="datetime1">
              <a:rPr lang="en-CA" smtClean="0"/>
              <a:t>2022-04-09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89134073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6A24FE1-2196-4000-8950-F13B3EC005EA}" type="datetime1">
              <a:rPr lang="en-CA" smtClean="0"/>
              <a:t>2022-04-09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706653278"/>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9471E9D-FA22-49CC-82FD-34AA66BFBFC6}" type="datetime1">
              <a:rPr lang="en-CA" smtClean="0"/>
              <a:t>2022-04-09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870911937"/>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82432-060C-4E8B-BD0C-8388123ABCDC}"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2017712"/>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F315E-BABF-4089-96D3-97234FC026AD}"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5707724"/>
      </p:ext>
    </p:extLst>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F4507-F3F2-4941-8605-DE7A22CFFF59}"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95897674"/>
      </p:ext>
    </p:extLst>
  </p:cSld>
  <p:clrMapOvr>
    <a:masterClrMapping/>
  </p:clrMapOvr>
  <p:transition spd="med">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C9524A-7B74-4F17-BFE9-8EE70FA024BC}"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8901751"/>
      </p:ext>
    </p:extLst>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5E010-EF46-431B-9834-B3F1766D6558}"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06321115"/>
      </p:ext>
    </p:extLst>
  </p:cSld>
  <p:clrMapOvr>
    <a:masterClrMapping/>
  </p:clrMapOvr>
  <p:transition spd="med">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40F5115-F545-42EA-A80B-029618453C0D}"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24379041"/>
      </p:ext>
    </p:extLst>
  </p:cSld>
  <p:clrMapOvr>
    <a:masterClrMapping/>
  </p:clrMapOvr>
  <p:transition spd="med">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F539C5-2C4E-4013-B7F4-4F1B3D16B5EC}"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3382204"/>
      </p:ext>
    </p:extLst>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F8FA810-2C4E-46B5-9B98-DFD39CB2E2EB}"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16498508"/>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449A82C-C957-4C85-9B47-976E57DEDC4C}" type="datetime1">
              <a:rPr lang="en-CA" smtClean="0"/>
              <a:t>2022-04-09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060887279"/>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CA9D6B-9FA5-4EDB-9D66-D5B5C2DA3739}"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2655331"/>
      </p:ext>
    </p:extLst>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8E95A-C6E3-4784-A4B3-919E843A520B}"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4271993"/>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D81DFB-1D31-4321-8EA6-331AB62051A9}"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00817108"/>
      </p:ext>
    </p:extLst>
  </p:cSld>
  <p:clrMapOvr>
    <a:masterClrMapping/>
  </p:clrMapOvr>
  <p:transition spd="med">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3FD0855-EBCC-441C-ABEE-20845341F182}"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1890192709"/>
      </p:ext>
    </p:extLst>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3BC43-084F-4063-865C-1E5C9D61C316}"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88501418"/>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D3F51C-105C-41A5-AF7F-C01625059218}"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72736706"/>
      </p:ext>
    </p:extLst>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6385A7-6F97-4796-9E4C-0F5536E6732B}"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1913941"/>
      </p:ext>
    </p:extLst>
  </p:cSld>
  <p:clrMapOvr>
    <a:masterClrMapping/>
  </p:clrMapOvr>
  <p:transition spd="med">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5460C-4B53-4F8F-9DFB-7046DCDFC0D4}"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0579546"/>
      </p:ext>
    </p:extLst>
  </p:cSld>
  <p:clrMapOvr>
    <a:masterClrMapping/>
  </p:clrMapOvr>
  <p:transition spd="med">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76E80-6526-4865-B8F2-4A6C5FE6A88E}"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605586"/>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3AF13-4C13-49C4-B335-ECD1F4EA9D9E}" type="datetime1">
              <a:rPr lang="en-CA" smtClean="0"/>
              <a:t>2022-04-09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4240563646"/>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49FD00D-E4C9-4BED-AA4D-B0A88C130DFF}" type="datetime1">
              <a:rPr lang="en-CA" smtClean="0"/>
              <a:t>2022-04-09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178847593"/>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3FC4AE2-0A2A-432E-9A4D-32C73BC90E8F}" type="datetime1">
              <a:rPr lang="en-CA" smtClean="0"/>
              <a:t>2022-04-09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2109156102"/>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D795071-75B1-4008-8B14-ADDC105020AA}" type="datetime1">
              <a:rPr lang="en-CA" smtClean="0"/>
              <a:t>2022-04-09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49922092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05E9C-0518-4AC5-B01A-CB4243A4F0FF}" type="datetime1">
              <a:rPr lang="en-CA" smtClean="0"/>
              <a:t>2022-04-09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933916588"/>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D055D7-5D8D-4015-BFCE-08B3B7B074AD}" type="datetime1">
              <a:rPr lang="en-CA" smtClean="0"/>
              <a:t>2022-04-09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160285524"/>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89885-9E09-4B21-A717-E1F22FE2B92A}" type="datetime1">
              <a:rPr lang="en-CA" smtClean="0"/>
              <a:t>2022-04-09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2002609537"/>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6635E-081F-4442-B787-C93DB55EC9DF}" type="datetime1">
              <a:rPr lang="en-CA" smtClean="0"/>
              <a:t>2022-04-09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FF6AF-322B-4A4F-A71E-65927B158128}" type="slidenum">
              <a:rPr lang="en-CA" smtClean="0"/>
              <a:t>‹#›</a:t>
            </a:fld>
            <a:endParaRPr lang="en-CA"/>
          </a:p>
        </p:txBody>
      </p:sp>
    </p:spTree>
    <p:extLst>
      <p:ext uri="{BB962C8B-B14F-4D97-AF65-F5344CB8AC3E}">
        <p14:creationId xmlns:p14="http://schemas.microsoft.com/office/powerpoint/2010/main" val="180679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ircl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01E879B2-1BB8-4C3D-B9CB-9CAF51956126}" type="datetime1">
              <a:rPr lang="en-CA" smtClean="0">
                <a:solidFill>
                  <a:prstClr val="white">
                    <a:tint val="75000"/>
                    <a:alpha val="60000"/>
                  </a:prstClr>
                </a:solidFill>
              </a:rPr>
              <a:t>2022-04-09</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16665905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med">
    <p:circle/>
  </p:transition>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jpg"/><Relationship Id="rId7"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eg"/><Relationship Id="rId5" Type="http://schemas.microsoft.com/office/2007/relationships/hdphoto" Target="../media/hdphoto7.wdp"/><Relationship Id="rId4" Type="http://schemas.openxmlformats.org/officeDocument/2006/relationships/image" Target="../media/image30.png"/><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microsoft.com/office/2007/relationships/hdphoto" Target="../media/hdphoto9.wdp"/><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jpeg"/><Relationship Id="rId10"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4.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4.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678541" y="3248246"/>
            <a:ext cx="7195528" cy="3432963"/>
          </a:xfrm>
          <a:prstGeom prst="rect">
            <a:avLst/>
          </a:prstGeom>
        </p:spPr>
        <p:txBody>
          <a:bodyPr>
            <a:noAutofit/>
            <a:scene3d>
              <a:camera prst="obliqueBottomRight"/>
              <a:lightRig rig="threePt" dir="t"/>
            </a:scene3d>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CA" sz="4800" dirty="0">
              <a:ln w="57150">
                <a:solidFill>
                  <a:srgbClr val="5D742A"/>
                </a:solidFill>
              </a:ln>
              <a:solidFill>
                <a:schemeClr val="accent3">
                  <a:lumMod val="40000"/>
                  <a:lumOff val="60000"/>
                </a:schemeClr>
              </a:solidFill>
              <a:effectLst>
                <a:glow rad="127000">
                  <a:srgbClr val="99FF33"/>
                </a:glow>
              </a:effectLst>
              <a:latin typeface="Rockwell Extra Bold"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977" y="328649"/>
            <a:ext cx="10771130" cy="5590238"/>
          </a:xfrm>
          <a:prstGeom prst="rect">
            <a:avLst/>
          </a:prstGeom>
          <a:effectLst/>
          <a:scene3d>
            <a:camera prst="orthographicFront"/>
            <a:lightRig rig="threePt" dir="t"/>
          </a:scene3d>
          <a:sp3d>
            <a:bevelT w="152400" h="50800" prst="softRound"/>
          </a:sp3d>
        </p:spPr>
      </p:pic>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105" y="328649"/>
            <a:ext cx="2193897" cy="2210113"/>
          </a:xfrm>
          <a:prstGeom prst="rect">
            <a:avLst/>
          </a:prstGeom>
          <a:effectLst>
            <a:glow rad="647700">
              <a:schemeClr val="accent3">
                <a:lumMod val="60000"/>
                <a:lumOff val="40000"/>
                <a:alpha val="56000"/>
              </a:schemeClr>
            </a:glow>
          </a:effectLst>
        </p:spPr>
      </p:pic>
      <p:sp>
        <p:nvSpPr>
          <p:cNvPr id="14" name="Rectangle 13"/>
          <p:cNvSpPr/>
          <p:nvPr/>
        </p:nvSpPr>
        <p:spPr>
          <a:xfrm>
            <a:off x="4485321" y="3070714"/>
            <a:ext cx="6977786" cy="2554545"/>
          </a:xfrm>
          <a:prstGeom prst="rect">
            <a:avLst/>
          </a:prstGeom>
          <a:noFill/>
        </p:spPr>
        <p:txBody>
          <a:bodyPr wrap="square" lIns="91440" tIns="45720" rIns="91440" bIns="45720">
            <a:spAutoFit/>
            <a:scene3d>
              <a:camera prst="perspectiveHeroicExtremeLeftFacing"/>
              <a:lightRig rig="threePt" dir="t"/>
            </a:scene3d>
            <a:sp3d extrusionH="57150">
              <a:bevelT w="38100" h="38100"/>
            </a:sp3d>
          </a:bodyPr>
          <a:lstStyle/>
          <a:p>
            <a:pPr algn="r"/>
            <a:r>
              <a:rPr lang="en-US" sz="8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atura MT Script Capitals" pitchFamily="66" charset="0"/>
              </a:rPr>
              <a:t>The</a:t>
            </a:r>
            <a:r>
              <a:rPr lang="en-US" sz="8000" b="1" dirty="0">
                <a:ln w="1905">
                  <a:solidFill>
                    <a:sysClr val="windowText" lastClr="000000"/>
                  </a:solidFill>
                </a:ln>
                <a:solidFill>
                  <a:srgbClr val="482A09"/>
                </a:solidFill>
                <a:effectLst>
                  <a:innerShdw blurRad="69850" dist="43180" dir="5400000">
                    <a:srgbClr val="000000">
                      <a:alpha val="65000"/>
                    </a:srgbClr>
                  </a:innerShdw>
                </a:effectLst>
                <a:latin typeface="Matura MT Script Capitals" pitchFamily="66" charset="0"/>
              </a:rPr>
              <a:t> </a:t>
            </a:r>
            <a:r>
              <a:rPr lang="en-US" sz="8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atura MT Script Capitals" pitchFamily="66" charset="0"/>
              </a:rPr>
              <a:t>Mini</a:t>
            </a:r>
          </a:p>
          <a:p>
            <a:pPr algn="r"/>
            <a:r>
              <a:rPr lang="en-US" sz="8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atura MT Script Capitals" pitchFamily="66" charset="0"/>
              </a:rPr>
              <a:t>Introduction!</a:t>
            </a:r>
            <a:endParaRPr lang="en-US" sz="8000" b="1" cap="none" spc="0"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atura MT Script Capitals" pitchFamily="66" charset="0"/>
            </a:endParaRPr>
          </a:p>
        </p:txBody>
      </p:sp>
      <p:sp>
        <p:nvSpPr>
          <p:cNvPr id="10" name="Rounded Rectangle 9"/>
          <p:cNvSpPr/>
          <p:nvPr/>
        </p:nvSpPr>
        <p:spPr>
          <a:xfrm>
            <a:off x="0" y="6047432"/>
            <a:ext cx="12137320" cy="781325"/>
          </a:xfrm>
          <a:prstGeom prst="roundRect">
            <a:avLst>
              <a:gd name="adj" fmla="val 0"/>
            </a:avLst>
          </a:prstGeom>
          <a:solidFill>
            <a:srgbClr val="02020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6000" b="1" dirty="0">
                <a:ln w="19050">
                  <a:solidFill>
                    <a:schemeClr val="accent3">
                      <a:lumMod val="20000"/>
                      <a:lumOff val="80000"/>
                    </a:schemeClr>
                  </a:solidFill>
                </a:ln>
                <a:solidFill>
                  <a:schemeClr val="accent3">
                    <a:lumMod val="75000"/>
                  </a:schemeClr>
                </a:solidFill>
                <a:latin typeface="Matura MT Script Capitals" panose="03020802060602070202" pitchFamily="66" charset="0"/>
              </a:rPr>
              <a:t>Removes</a:t>
            </a:r>
            <a:r>
              <a:rPr lang="en-CA" sz="6000" b="1" dirty="0">
                <a:ln w="19050">
                  <a:solidFill>
                    <a:schemeClr val="bg1">
                      <a:lumMod val="50000"/>
                      <a:lumOff val="50000"/>
                    </a:schemeClr>
                  </a:solidFill>
                </a:ln>
                <a:solidFill>
                  <a:schemeClr val="tx1"/>
                </a:solidFill>
                <a:latin typeface="Matura MT Script Capitals" panose="03020802060602070202" pitchFamily="66" charset="0"/>
              </a:rPr>
              <a:t> </a:t>
            </a:r>
            <a:r>
              <a:rPr lang="en-CA" sz="6000" b="1" dirty="0">
                <a:ln w="19050">
                  <a:solidFill>
                    <a:schemeClr val="accent3">
                      <a:lumMod val="50000"/>
                    </a:schemeClr>
                  </a:solidFill>
                </a:ln>
                <a:solidFill>
                  <a:schemeClr val="accent2">
                    <a:lumMod val="60000"/>
                    <a:lumOff val="40000"/>
                  </a:schemeClr>
                </a:solidFill>
                <a:latin typeface="Matura MT Script Capitals" panose="03020802060602070202" pitchFamily="66" charset="0"/>
              </a:rPr>
              <a:t>the</a:t>
            </a:r>
            <a:r>
              <a:rPr lang="en-CA" sz="6000" b="1" dirty="0">
                <a:ln w="19050">
                  <a:solidFill>
                    <a:schemeClr val="bg1">
                      <a:lumMod val="50000"/>
                      <a:lumOff val="50000"/>
                    </a:schemeClr>
                  </a:solidFill>
                </a:ln>
                <a:solidFill>
                  <a:schemeClr val="tx1"/>
                </a:solidFill>
                <a:latin typeface="Matura MT Script Capitals" panose="03020802060602070202" pitchFamily="66" charset="0"/>
              </a:rPr>
              <a:t> </a:t>
            </a:r>
            <a:r>
              <a:rPr lang="en-CA" sz="6000" b="1" dirty="0">
                <a:ln w="19050">
                  <a:solidFill>
                    <a:schemeClr val="accent3">
                      <a:lumMod val="20000"/>
                      <a:lumOff val="80000"/>
                    </a:schemeClr>
                  </a:solidFill>
                </a:ln>
                <a:solidFill>
                  <a:schemeClr val="accent3">
                    <a:lumMod val="75000"/>
                  </a:schemeClr>
                </a:solidFill>
                <a:latin typeface="Matura MT Script Capitals" panose="03020802060602070202" pitchFamily="66" charset="0"/>
              </a:rPr>
              <a:t>Rubble</a:t>
            </a:r>
            <a:r>
              <a:rPr lang="en-CA" sz="6000" b="1" dirty="0">
                <a:ln w="19050">
                  <a:solidFill>
                    <a:schemeClr val="bg1">
                      <a:lumMod val="50000"/>
                      <a:lumOff val="50000"/>
                    </a:schemeClr>
                  </a:solidFill>
                </a:ln>
                <a:solidFill>
                  <a:schemeClr val="tx1"/>
                </a:solidFill>
                <a:latin typeface="Matura MT Script Capitals" panose="03020802060602070202" pitchFamily="66" charset="0"/>
              </a:rPr>
              <a:t> </a:t>
            </a:r>
            <a:r>
              <a:rPr lang="en-CA" sz="6000" b="1" dirty="0">
                <a:ln w="19050">
                  <a:solidFill>
                    <a:schemeClr val="accent3">
                      <a:lumMod val="50000"/>
                    </a:schemeClr>
                  </a:solidFill>
                </a:ln>
                <a:solidFill>
                  <a:schemeClr val="accent2">
                    <a:lumMod val="60000"/>
                    <a:lumOff val="40000"/>
                  </a:schemeClr>
                </a:solidFill>
                <a:latin typeface="Matura MT Script Capitals" panose="03020802060602070202" pitchFamily="66" charset="0"/>
              </a:rPr>
              <a:t>of</a:t>
            </a:r>
            <a:r>
              <a:rPr lang="en-CA" sz="6000" b="1" dirty="0">
                <a:ln w="19050">
                  <a:solidFill>
                    <a:schemeClr val="bg1">
                      <a:lumMod val="50000"/>
                      <a:lumOff val="50000"/>
                    </a:schemeClr>
                  </a:solidFill>
                </a:ln>
                <a:solidFill>
                  <a:schemeClr val="tx1"/>
                </a:solidFill>
                <a:latin typeface="Matura MT Script Capitals" panose="03020802060602070202" pitchFamily="66" charset="0"/>
              </a:rPr>
              <a:t> </a:t>
            </a:r>
            <a:r>
              <a:rPr lang="en-CA" sz="6000" b="1" dirty="0">
                <a:ln w="19050">
                  <a:solidFill>
                    <a:schemeClr val="accent3">
                      <a:lumMod val="20000"/>
                      <a:lumOff val="80000"/>
                    </a:schemeClr>
                  </a:solidFill>
                </a:ln>
                <a:solidFill>
                  <a:schemeClr val="accent3">
                    <a:lumMod val="75000"/>
                  </a:schemeClr>
                </a:solidFill>
                <a:latin typeface="Matura MT Script Capitals" panose="03020802060602070202" pitchFamily="66" charset="0"/>
              </a:rPr>
              <a:t>Tradition!</a:t>
            </a:r>
          </a:p>
        </p:txBody>
      </p:sp>
      <p:pic>
        <p:nvPicPr>
          <p:cNvPr id="12" name="Picture 7" descr="F:\Art on Desktop - 1\All white man clip art\3d white people\attention horn 1 pn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78988">
            <a:off x="-423017" y="3193835"/>
            <a:ext cx="3117478" cy="311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5671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par>
                          <p:cTn id="8" fill="hold">
                            <p:stCondLst>
                              <p:cond delay="1250"/>
                            </p:stCondLst>
                            <p:childTnLst>
                              <p:par>
                                <p:cTn id="9" presetID="47" presetClass="entr" presetSubtype="0"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08668" y="6492875"/>
            <a:ext cx="2743200" cy="365125"/>
          </a:xfrm>
        </p:spPr>
        <p:txBody>
          <a:bodyPr/>
          <a:lstStyle/>
          <a:p>
            <a:fld id="{EB7FF6AF-322B-4A4F-A71E-65927B158128}" type="slidenum">
              <a:rPr lang="en-CA" sz="1400" smtClean="0">
                <a:solidFill>
                  <a:schemeClr val="tx1"/>
                </a:solidFill>
              </a:rPr>
              <a:t>10</a:t>
            </a:fld>
            <a:endParaRPr lang="en-CA" sz="1400" dirty="0">
              <a:solidFill>
                <a:schemeClr val="tx1"/>
              </a:solidFill>
            </a:endParaRPr>
          </a:p>
        </p:txBody>
      </p:sp>
      <p:sp>
        <p:nvSpPr>
          <p:cNvPr id="16" name="Snip Diagonal Corner Rectangle 15"/>
          <p:cNvSpPr/>
          <p:nvPr/>
        </p:nvSpPr>
        <p:spPr>
          <a:xfrm>
            <a:off x="304800" y="203198"/>
            <a:ext cx="11629358" cy="6376761"/>
          </a:xfrm>
          <a:prstGeom prst="snip2DiagRect">
            <a:avLst/>
          </a:prstGeom>
          <a:solidFill>
            <a:schemeClr val="bg1">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le 16"/>
          <p:cNvSpPr/>
          <p:nvPr/>
        </p:nvSpPr>
        <p:spPr>
          <a:xfrm>
            <a:off x="1650302" y="553475"/>
            <a:ext cx="9888795" cy="4720870"/>
          </a:xfrm>
          <a:prstGeom prst="roundRect">
            <a:avLst>
              <a:gd name="adj" fmla="val 0"/>
            </a:avLst>
          </a:prstGeom>
          <a:no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3600" b="1" dirty="0">
                <a:ln w="19050">
                  <a:solidFill>
                    <a:srgbClr val="002060"/>
                  </a:solidFill>
                </a:ln>
                <a:solidFill>
                  <a:srgbClr val="0070C0"/>
                </a:solidFill>
                <a:latin typeface="Rockwell" pitchFamily="18" charset="0"/>
              </a:rPr>
              <a:t>Would you find it amazing to know </a:t>
            </a:r>
            <a:br>
              <a:rPr lang="en-CA" sz="3600" b="1" dirty="0">
                <a:ln w="19050">
                  <a:solidFill>
                    <a:srgbClr val="002060"/>
                  </a:solidFill>
                </a:ln>
                <a:solidFill>
                  <a:srgbClr val="0070C0"/>
                </a:solidFill>
                <a:latin typeface="Rockwell" pitchFamily="18" charset="0"/>
              </a:rPr>
            </a:br>
            <a:r>
              <a:rPr lang="en-CA" sz="3600" b="1" dirty="0">
                <a:ln w="19050">
                  <a:solidFill>
                    <a:srgbClr val="002060"/>
                  </a:solidFill>
                </a:ln>
                <a:solidFill>
                  <a:srgbClr val="0070C0"/>
                </a:solidFill>
                <a:latin typeface="Rockwell" pitchFamily="18" charset="0"/>
              </a:rPr>
              <a:t>that in just a few chapters, Joshua </a:t>
            </a:r>
            <a:br>
              <a:rPr lang="en-CA" sz="3600" b="1" dirty="0">
                <a:ln w="19050">
                  <a:solidFill>
                    <a:srgbClr val="002060"/>
                  </a:solidFill>
                </a:ln>
                <a:solidFill>
                  <a:srgbClr val="0070C0"/>
                </a:solidFill>
                <a:latin typeface="Rockwell" pitchFamily="18" charset="0"/>
              </a:rPr>
            </a:br>
            <a:r>
              <a:rPr lang="en-CA" sz="3600" b="1" dirty="0">
                <a:ln w="19050">
                  <a:solidFill>
                    <a:srgbClr val="002060"/>
                  </a:solidFill>
                </a:ln>
                <a:solidFill>
                  <a:srgbClr val="0070C0"/>
                </a:solidFill>
                <a:latin typeface="Rockwell" pitchFamily="18" charset="0"/>
              </a:rPr>
              <a:t>sets the record straight on every </a:t>
            </a:r>
            <a:br>
              <a:rPr lang="en-CA" sz="3600" b="1" dirty="0">
                <a:ln w="19050">
                  <a:solidFill>
                    <a:srgbClr val="002060"/>
                  </a:solidFill>
                </a:ln>
                <a:solidFill>
                  <a:srgbClr val="0070C0"/>
                </a:solidFill>
                <a:latin typeface="Rockwell" pitchFamily="18" charset="0"/>
              </a:rPr>
            </a:br>
            <a:r>
              <a:rPr lang="en-CA" sz="3600" b="1" dirty="0">
                <a:ln w="19050">
                  <a:solidFill>
                    <a:srgbClr val="002060"/>
                  </a:solidFill>
                </a:ln>
                <a:solidFill>
                  <a:srgbClr val="0070C0"/>
                </a:solidFill>
                <a:latin typeface="Rockwell" pitchFamily="18" charset="0"/>
              </a:rPr>
              <a:t>counterfeit teaching surrounding:</a:t>
            </a:r>
            <a:br>
              <a:rPr lang="en-CA" sz="3600" b="1" dirty="0">
                <a:ln w="19050">
                  <a:solidFill>
                    <a:srgbClr val="002060"/>
                  </a:solidFill>
                </a:ln>
                <a:solidFill>
                  <a:srgbClr val="0070C0"/>
                </a:solidFill>
                <a:latin typeface="Rockwell" pitchFamily="18" charset="0"/>
              </a:rPr>
            </a:br>
            <a:r>
              <a:rPr lang="en-CA" sz="3600" b="1" dirty="0">
                <a:ln w="19050">
                  <a:solidFill>
                    <a:srgbClr val="002060"/>
                  </a:solidFill>
                </a:ln>
                <a:solidFill>
                  <a:srgbClr val="0070C0"/>
                </a:solidFill>
                <a:latin typeface="Rockwell" pitchFamily="18" charset="0"/>
              </a:rPr>
              <a:t> </a:t>
            </a:r>
          </a:p>
          <a:p>
            <a:pPr marL="742950" indent="-742950" algn="ctr">
              <a:buAutoNum type="arabicPeriod"/>
            </a:pPr>
            <a:r>
              <a:rPr lang="en-US" sz="3600" b="1" dirty="0">
                <a:ln w="19050">
                  <a:solidFill>
                    <a:schemeClr val="tx1"/>
                  </a:solidFill>
                </a:ln>
                <a:solidFill>
                  <a:schemeClr val="tx1">
                    <a:lumMod val="75000"/>
                    <a:lumOff val="25000"/>
                  </a:schemeClr>
                </a:solidFill>
                <a:latin typeface="Rockwell" pitchFamily="18" charset="0"/>
              </a:rPr>
              <a:t>Not only the proper placement of the </a:t>
            </a:r>
            <a:r>
              <a:rPr lang="en-US" sz="3600" b="1" dirty="0">
                <a:ln w="19050">
                  <a:solidFill>
                    <a:schemeClr val="tx1">
                      <a:lumMod val="65000"/>
                      <a:lumOff val="35000"/>
                    </a:schemeClr>
                  </a:solidFill>
                </a:ln>
                <a:solidFill>
                  <a:srgbClr val="C00000"/>
                </a:solidFill>
                <a:latin typeface="Rockwell" pitchFamily="18" charset="0"/>
              </a:rPr>
              <a:t>Passover celebration … </a:t>
            </a:r>
          </a:p>
          <a:p>
            <a:pPr marL="742950" indent="-742950" algn="ctr">
              <a:buAutoNum type="arabicPeriod"/>
            </a:pPr>
            <a:r>
              <a:rPr lang="en-US" sz="3600" b="1" dirty="0">
                <a:ln w="19050">
                  <a:solidFill>
                    <a:schemeClr val="tx1"/>
                  </a:solidFill>
                </a:ln>
                <a:solidFill>
                  <a:schemeClr val="tx1">
                    <a:lumMod val="75000"/>
                    <a:lumOff val="25000"/>
                  </a:schemeClr>
                </a:solidFill>
                <a:latin typeface="Rockwell" pitchFamily="18" charset="0"/>
              </a:rPr>
              <a:t>But also the proper placement of the </a:t>
            </a:r>
            <a:r>
              <a:rPr lang="en-US" sz="3600" b="1" dirty="0" err="1">
                <a:ln w="19050">
                  <a:solidFill>
                    <a:schemeClr val="tx1">
                      <a:lumMod val="65000"/>
                      <a:lumOff val="35000"/>
                    </a:schemeClr>
                  </a:solidFill>
                </a:ln>
                <a:solidFill>
                  <a:schemeClr val="accent6">
                    <a:lumMod val="50000"/>
                  </a:schemeClr>
                </a:solidFill>
                <a:latin typeface="Rockwell" pitchFamily="18" charset="0"/>
              </a:rPr>
              <a:t>Wavesheaf</a:t>
            </a:r>
            <a:r>
              <a:rPr lang="en-US" sz="3600" b="1" dirty="0">
                <a:ln w="19050">
                  <a:solidFill>
                    <a:schemeClr val="tx1">
                      <a:lumMod val="65000"/>
                      <a:lumOff val="35000"/>
                    </a:schemeClr>
                  </a:solidFill>
                </a:ln>
                <a:solidFill>
                  <a:schemeClr val="accent6">
                    <a:lumMod val="50000"/>
                  </a:schemeClr>
                </a:solidFill>
                <a:latin typeface="Rockwell" pitchFamily="18" charset="0"/>
              </a:rPr>
              <a:t> festival??</a:t>
            </a:r>
            <a:endParaRPr lang="en-CA" sz="3600" b="1" dirty="0">
              <a:ln w="19050">
                <a:solidFill>
                  <a:schemeClr val="tx1">
                    <a:lumMod val="65000"/>
                    <a:lumOff val="35000"/>
                  </a:schemeClr>
                </a:solidFill>
              </a:ln>
              <a:solidFill>
                <a:schemeClr val="accent6">
                  <a:lumMod val="50000"/>
                </a:schemeClr>
              </a:solidFill>
              <a:latin typeface="Rockwell"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45526" y="2640258"/>
            <a:ext cx="4710594" cy="4480948"/>
          </a:xfrm>
          <a:prstGeom prst="rect">
            <a:avLst/>
          </a:prstGeom>
        </p:spPr>
      </p:pic>
    </p:spTree>
    <p:extLst>
      <p:ext uri="{BB962C8B-B14F-4D97-AF65-F5344CB8AC3E}">
        <p14:creationId xmlns:p14="http://schemas.microsoft.com/office/powerpoint/2010/main" val="421103137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325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1000"/>
                                        <p:tgtEl>
                                          <p:spTgt spid="17">
                                            <p:txEl>
                                              <p:pRg st="1" end="1"/>
                                            </p:txEl>
                                          </p:spTgt>
                                        </p:tgtEl>
                                      </p:cBhvr>
                                    </p:animEffect>
                                    <p:anim calcmode="lin" valueType="num">
                                      <p:cBhvr>
                                        <p:cTn id="8"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4250"/>
                            </p:stCondLst>
                            <p:childTnLst>
                              <p:par>
                                <p:cTn id="11" presetID="42" presetClass="entr" presetSubtype="0" fill="hold" nodeType="afterEffect">
                                  <p:stCondLst>
                                    <p:cond delay="200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1000"/>
                                        <p:tgtEl>
                                          <p:spTgt spid="17">
                                            <p:txEl>
                                              <p:pRg st="2" end="2"/>
                                            </p:txEl>
                                          </p:spTgt>
                                        </p:tgtEl>
                                      </p:cBhvr>
                                    </p:animEffect>
                                    <p:anim calcmode="lin" valueType="num">
                                      <p:cBhvr>
                                        <p:cTn id="1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2308" b="97692" l="5618" r="95506"/>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7082017" y="2598057"/>
            <a:ext cx="6041376" cy="4422039"/>
          </a:xfrm>
          <a:prstGeom prst="rect">
            <a:avLst/>
          </a:prstGeom>
        </p:spPr>
      </p:pic>
      <p:sp>
        <p:nvSpPr>
          <p:cNvPr id="4" name="Slide Number Placeholder 3"/>
          <p:cNvSpPr>
            <a:spLocks noGrp="1"/>
          </p:cNvSpPr>
          <p:nvPr>
            <p:ph type="sldNum" sz="quarter" idx="12"/>
          </p:nvPr>
        </p:nvSpPr>
        <p:spPr>
          <a:xfrm>
            <a:off x="8534400" y="6356350"/>
            <a:ext cx="3581400" cy="501650"/>
          </a:xfrm>
        </p:spPr>
        <p:txBody>
          <a:bodyPr/>
          <a:lstStyle/>
          <a:p>
            <a:fld id="{EB7FF6AF-322B-4A4F-A71E-65927B158128}" type="slidenum">
              <a:rPr lang="en-CA" sz="1600" b="1" smtClean="0">
                <a:solidFill>
                  <a:schemeClr val="tx1"/>
                </a:solidFill>
              </a:rPr>
              <a:t>11</a:t>
            </a:fld>
            <a:endParaRPr lang="en-CA" sz="1600" b="1" dirty="0">
              <a:solidFill>
                <a:schemeClr val="tx1"/>
              </a:solidFill>
            </a:endParaRPr>
          </a:p>
        </p:txBody>
      </p:sp>
      <p:pic>
        <p:nvPicPr>
          <p:cNvPr id="8" name="Picture 7" descr="C:\Users\Rae\Desktop\SKELETO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75483" y="-246297"/>
            <a:ext cx="2585715" cy="7266393"/>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538969" y="207054"/>
            <a:ext cx="6977934" cy="3588276"/>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295E81"/>
                </a:solidFill>
                <a:effectLst>
                  <a:outerShdw blurRad="38100" dist="38100" dir="2700000" algn="tl">
                    <a:srgbClr val="000000">
                      <a:alpha val="43137"/>
                    </a:srgbClr>
                  </a:outerShdw>
                </a:effectLst>
                <a:latin typeface="Comic Sans MS" panose="030F0702030302020204" pitchFamily="66" charset="0"/>
              </a:rPr>
              <a:t>This skeleton is  </a:t>
            </a:r>
            <a:br>
              <a:rPr lang="en-US" sz="4800" b="1" dirty="0">
                <a:solidFill>
                  <a:srgbClr val="295E81"/>
                </a:solidFill>
                <a:effectLst>
                  <a:outerShdw blurRad="38100" dist="38100" dir="2700000" algn="tl">
                    <a:srgbClr val="000000">
                      <a:alpha val="43137"/>
                    </a:srgbClr>
                  </a:outerShdw>
                </a:effectLst>
                <a:latin typeface="Comic Sans MS" panose="030F0702030302020204" pitchFamily="66" charset="0"/>
              </a:rPr>
            </a:br>
            <a:r>
              <a:rPr lang="en-US" sz="4800" b="1" u="sng" dirty="0">
                <a:solidFill>
                  <a:srgbClr val="295E81"/>
                </a:solidFill>
                <a:effectLst>
                  <a:outerShdw blurRad="38100" dist="38100" dir="2700000" algn="tl">
                    <a:srgbClr val="000000">
                      <a:alpha val="43137"/>
                    </a:srgbClr>
                  </a:outerShdw>
                </a:effectLst>
                <a:latin typeface="Comic Sans MS" panose="030F0702030302020204" pitchFamily="66" charset="0"/>
              </a:rPr>
              <a:t>a ke</a:t>
            </a:r>
            <a:r>
              <a:rPr lang="en-US" sz="4800" b="1" dirty="0">
                <a:solidFill>
                  <a:srgbClr val="295E81"/>
                </a:solidFill>
                <a:effectLst>
                  <a:outerShdw blurRad="38100" dist="38100" dir="2700000" algn="tl">
                    <a:srgbClr val="000000">
                      <a:alpha val="43137"/>
                    </a:srgbClr>
                  </a:outerShdw>
                </a:effectLst>
                <a:latin typeface="Comic Sans MS" panose="030F0702030302020204" pitchFamily="66" charset="0"/>
              </a:rPr>
              <a:t>y that has </a:t>
            </a:r>
            <a:br>
              <a:rPr lang="en-US" sz="4800" b="1" dirty="0">
                <a:solidFill>
                  <a:srgbClr val="295E81"/>
                </a:solidFill>
                <a:effectLst>
                  <a:outerShdw blurRad="38100" dist="38100" dir="2700000" algn="tl">
                    <a:srgbClr val="000000">
                      <a:alpha val="43137"/>
                    </a:srgbClr>
                  </a:outerShdw>
                </a:effectLst>
                <a:latin typeface="Comic Sans MS" panose="030F0702030302020204" pitchFamily="66" charset="0"/>
              </a:rPr>
            </a:br>
            <a:r>
              <a:rPr lang="en-US" sz="4800" b="1" dirty="0">
                <a:solidFill>
                  <a:srgbClr val="295E81"/>
                </a:solidFill>
                <a:effectLst>
                  <a:outerShdw blurRad="38100" dist="38100" dir="2700000" algn="tl">
                    <a:srgbClr val="000000">
                      <a:alpha val="43137"/>
                    </a:srgbClr>
                  </a:outerShdw>
                </a:effectLst>
                <a:latin typeface="Comic Sans MS" panose="030F0702030302020204" pitchFamily="66" charset="0"/>
              </a:rPr>
              <a:t>something to do with the meaning of </a:t>
            </a:r>
            <a:br>
              <a:rPr lang="en-US" sz="4800" b="1" dirty="0">
                <a:solidFill>
                  <a:srgbClr val="295E81"/>
                </a:solidFill>
                <a:effectLst>
                  <a:outerShdw blurRad="38100" dist="38100" dir="2700000" algn="tl">
                    <a:srgbClr val="000000">
                      <a:alpha val="43137"/>
                    </a:srgbClr>
                  </a:outerShdw>
                </a:effectLst>
                <a:latin typeface="Comic Sans MS" panose="030F0702030302020204" pitchFamily="66" charset="0"/>
              </a:rPr>
            </a:br>
            <a:r>
              <a:rPr lang="en-US" sz="4800" b="1" dirty="0" err="1">
                <a:solidFill>
                  <a:srgbClr val="295E81"/>
                </a:solidFill>
                <a:effectLst>
                  <a:outerShdw blurRad="38100" dist="38100" dir="2700000" algn="tl">
                    <a:srgbClr val="000000">
                      <a:alpha val="43137"/>
                    </a:srgbClr>
                  </a:outerShdw>
                </a:effectLst>
                <a:latin typeface="Comic Sans MS" panose="030F0702030302020204" pitchFamily="66" charset="0"/>
              </a:rPr>
              <a:t>Wavesheaf</a:t>
            </a:r>
            <a:r>
              <a:rPr lang="en-US" sz="4800" b="1" dirty="0" smtClean="0">
                <a:solidFill>
                  <a:srgbClr val="295E81"/>
                </a:solidFill>
                <a:effectLst>
                  <a:outerShdw blurRad="38100" dist="38100" dir="2700000" algn="tl">
                    <a:srgbClr val="000000">
                      <a:alpha val="43137"/>
                    </a:srgbClr>
                  </a:outerShdw>
                </a:effectLst>
                <a:latin typeface="Comic Sans MS" panose="030F0702030302020204" pitchFamily="66" charset="0"/>
              </a:rPr>
              <a:t>!</a:t>
            </a:r>
            <a:r>
              <a:rPr lang="en-US" sz="4800" b="1" dirty="0" smtClean="0">
                <a:ln>
                  <a:solidFill>
                    <a:srgbClr val="00FFFF"/>
                  </a:solidFill>
                </a:ln>
                <a:solidFill>
                  <a:srgbClr val="295E81"/>
                </a:solidFill>
                <a:effectLst>
                  <a:glow rad="127000">
                    <a:srgbClr val="FFFF00"/>
                  </a:glow>
                  <a:outerShdw blurRad="38100" dist="38100" dir="2700000" algn="tl">
                    <a:srgbClr val="FFFF00"/>
                  </a:outerShdw>
                </a:effectLst>
                <a:latin typeface="Comic Sans MS" panose="030F0702030302020204" pitchFamily="66" charset="0"/>
              </a:rPr>
              <a:t>?</a:t>
            </a:r>
            <a:endParaRPr lang="en-CA" sz="4800" b="1" dirty="0">
              <a:ln>
                <a:solidFill>
                  <a:srgbClr val="00FFFF"/>
                </a:solidFill>
              </a:ln>
              <a:solidFill>
                <a:srgbClr val="295E81"/>
              </a:solidFill>
              <a:effectLst>
                <a:glow rad="127000">
                  <a:srgbClr val="FFFF00"/>
                </a:glow>
                <a:outerShdw blurRad="38100" dist="38100" dir="2700000" algn="tl">
                  <a:srgbClr val="FFFF00"/>
                </a:outerShdw>
              </a:effectLst>
              <a:latin typeface="Comic Sans MS" panose="030F0702030302020204" pitchFamily="66"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37" y="4266524"/>
            <a:ext cx="3430575" cy="2512101"/>
          </a:xfrm>
          <a:prstGeom prst="ellipse">
            <a:avLst/>
          </a:prstGeom>
          <a:ln>
            <a:noFill/>
          </a:ln>
          <a:effectLst>
            <a:softEdge rad="112500"/>
          </a:effectLst>
        </p:spPr>
      </p:pic>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backgroundRemoval t="3027" b="89941" l="9961" r="96094"/>
                    </a14:imgEffect>
                  </a14:imgLayer>
                </a14:imgProps>
              </a:ext>
              <a:ext uri="{28A0092B-C50C-407E-A947-70E740481C1C}">
                <a14:useLocalDpi xmlns:a14="http://schemas.microsoft.com/office/drawing/2010/main" val="0"/>
              </a:ext>
            </a:extLst>
          </a:blip>
          <a:stretch>
            <a:fillRect/>
          </a:stretch>
        </p:blipFill>
        <p:spPr>
          <a:xfrm>
            <a:off x="11943019" y="3386899"/>
            <a:ext cx="4191000" cy="4191000"/>
          </a:xfrm>
          <a:prstGeom prst="rect">
            <a:avLst/>
          </a:prstGeom>
        </p:spPr>
      </p:pic>
    </p:spTree>
    <p:extLst>
      <p:ext uri="{BB962C8B-B14F-4D97-AF65-F5344CB8AC3E}">
        <p14:creationId xmlns:p14="http://schemas.microsoft.com/office/powerpoint/2010/main" val="418004315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92771" y="6356350"/>
            <a:ext cx="2743200" cy="365125"/>
          </a:xfrm>
        </p:spPr>
        <p:txBody>
          <a:bodyPr/>
          <a:lstStyle/>
          <a:p>
            <a:fld id="{EB7FF6AF-322B-4A4F-A71E-65927B158128}" type="slidenum">
              <a:rPr lang="en-CA" sz="1400" b="1" smtClean="0">
                <a:solidFill>
                  <a:schemeClr val="tx1"/>
                </a:solidFill>
              </a:rPr>
              <a:t>12</a:t>
            </a:fld>
            <a:endParaRPr lang="en-CA" b="1" dirty="0">
              <a:solidFill>
                <a:schemeClr val="tx1"/>
              </a:solidFill>
            </a:endParaRPr>
          </a:p>
        </p:txBody>
      </p:sp>
      <p:sp>
        <p:nvSpPr>
          <p:cNvPr id="5" name="Rectangle 4"/>
          <p:cNvSpPr/>
          <p:nvPr/>
        </p:nvSpPr>
        <p:spPr>
          <a:xfrm>
            <a:off x="4760685" y="404299"/>
            <a:ext cx="7119129" cy="550920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If you want to know how to find the answers to all these questions, and many more, then </a:t>
            </a:r>
            <a:r>
              <a:rPr lang="en-US" sz="4400" b="1" dirty="0">
                <a:ln w="11430"/>
                <a:solidFill>
                  <a:srgbClr val="002060"/>
                </a:solidFill>
                <a:effectLst>
                  <a:glow rad="127000">
                    <a:schemeClr val="bg1"/>
                  </a:glow>
                  <a:outerShdw blurRad="50800" dist="39000" dir="5460000" algn="tl">
                    <a:srgbClr val="000000">
                      <a:alpha val="38000"/>
                    </a:srgbClr>
                  </a:outerShdw>
                </a:effectLst>
                <a:latin typeface="Segoe Print" pitchFamily="2" charset="0"/>
              </a:rPr>
              <a:t>“Come and See” </a:t>
            </a:r>
            <a: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the </a:t>
            </a:r>
            <a:b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br>
            <a: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full presentation as recorded by Joshua for the very 1</a:t>
            </a:r>
            <a:r>
              <a:rPr lang="en-US" sz="4400" b="1" baseline="30000"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st</a:t>
            </a:r>
            <a: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 </a:t>
            </a:r>
            <a:r>
              <a:rPr lang="en-US" sz="4400" b="1" dirty="0" err="1">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Wavesheaf</a:t>
            </a:r>
            <a: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46768"/>
            <a:ext cx="3784600" cy="2911232"/>
          </a:xfrm>
          <a:prstGeom prst="ellipse">
            <a:avLst/>
          </a:prstGeom>
          <a:ln>
            <a:noFill/>
          </a:ln>
          <a:effectLst>
            <a:softEdge rad="112500"/>
          </a:effectLst>
        </p:spPr>
      </p:pic>
    </p:spTree>
    <p:extLst>
      <p:ext uri="{BB962C8B-B14F-4D97-AF65-F5344CB8AC3E}">
        <p14:creationId xmlns:p14="http://schemas.microsoft.com/office/powerpoint/2010/main" val="73940664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Effect transition="in" filter="fade">
                                      <p:cBhvr>
                                        <p:cTn id="9"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13737" y="2311072"/>
            <a:ext cx="11445332" cy="286232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endParaRPr kumimoji="0" lang="en-US" sz="6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chemeClr val="accent5">
                    <a:lumMod val="75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chemeClr val="accent4">
                    <a:lumMod val="60000"/>
                    <a:lumOff val="4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 </a:t>
            </a:r>
          </a:p>
        </p:txBody>
      </p:sp>
      <p:sp>
        <p:nvSpPr>
          <p:cNvPr id="4" name="Slide Number Placeholder 3"/>
          <p:cNvSpPr>
            <a:spLocks noGrp="1"/>
          </p:cNvSpPr>
          <p:nvPr>
            <p:ph type="sldNum" sz="quarter" idx="12"/>
          </p:nvPr>
        </p:nvSpPr>
        <p:spPr>
          <a:xfrm>
            <a:off x="9338703" y="6399508"/>
            <a:ext cx="2743200" cy="365125"/>
          </a:xfrm>
        </p:spPr>
        <p:txBody>
          <a:bodyPr/>
          <a:lstStyle/>
          <a:p>
            <a:fld id="{EB7FF6AF-322B-4A4F-A71E-65927B158128}" type="slidenum">
              <a:rPr lang="en-CA" sz="1400" b="1" smtClean="0">
                <a:solidFill>
                  <a:schemeClr val="tx1"/>
                </a:solidFill>
              </a:rPr>
              <a:t>13</a:t>
            </a:fld>
            <a:endParaRPr lang="en-CA" b="1" dirty="0">
              <a:solidFill>
                <a:schemeClr val="tx1"/>
              </a:solidFill>
            </a:endParaRPr>
          </a:p>
        </p:txBody>
      </p:sp>
      <p:sp>
        <p:nvSpPr>
          <p:cNvPr id="6" name="Title 1"/>
          <p:cNvSpPr txBox="1">
            <a:spLocks/>
          </p:cNvSpPr>
          <p:nvPr/>
        </p:nvSpPr>
        <p:spPr>
          <a:xfrm>
            <a:off x="678578" y="492646"/>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7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000" dirty="0">
                <a:solidFill>
                  <a:srgbClr val="FFC000">
                    <a:lumMod val="40000"/>
                    <a:lumOff val="60000"/>
                  </a:srgbClr>
                </a:solidFill>
                <a:latin typeface="Arial Rounded MT Bold" pitchFamily="34" charset="0"/>
                <a:cs typeface="Aharoni" pitchFamily="2" charset="-79"/>
              </a:rPr>
              <a:t>Just</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for Parts</a:t>
            </a:r>
            <a:r>
              <a:rPr kumimoji="0" lang="en-US" sz="6000" b="0" i="0" u="none" strike="noStrike" kern="1200" cap="none" spc="0" normalizeH="0" noProof="0" dirty="0">
                <a:ln>
                  <a:noFill/>
                </a:ln>
                <a:solidFill>
                  <a:srgbClr val="FFC000">
                    <a:lumMod val="40000"/>
                    <a:lumOff val="60000"/>
                  </a:srgbClr>
                </a:solidFill>
                <a:effectLst/>
                <a:uLnTx/>
                <a:uFillTx/>
                <a:latin typeface="Arial Rounded MT Bold" pitchFamily="34" charset="0"/>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1-3</a:t>
            </a:r>
          </a:p>
        </p:txBody>
      </p:sp>
      <p:pic>
        <p:nvPicPr>
          <p:cNvPr id="7"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10" name="Picture 2" descr="C:\Users\Rae\Desktop\Grammar Art\email mouse best.png"/>
          <p:cNvPicPr>
            <a:picLocks noChangeAspect="1" noChangeArrowheads="1"/>
          </p:cNvPicPr>
          <p:nvPr/>
        </p:nvPicPr>
        <p:blipFill>
          <a:blip r:embed="rId6" cstate="email">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1219200" y="3051356"/>
            <a:ext cx="1142985" cy="827522"/>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362185" y="3108648"/>
            <a:ext cx="8680450" cy="646331"/>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r>
              <a:rPr kumimoji="0" lang="en-US" sz="36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a:t>
            </a:r>
          </a:p>
        </p:txBody>
      </p:sp>
      <p:sp>
        <p:nvSpPr>
          <p:cNvPr id="12" name="Rectangle 11">
            <a:extLst>
              <a:ext uri="{FF2B5EF4-FFF2-40B4-BE49-F238E27FC236}">
                <a16:creationId xmlns:a16="http://schemas.microsoft.com/office/drawing/2014/main" xmlns="" id="{6E5B756E-593C-4F32-9DC5-0C146D70C07C}"/>
              </a:ext>
            </a:extLst>
          </p:cNvPr>
          <p:cNvSpPr/>
          <p:nvPr/>
        </p:nvSpPr>
        <p:spPr>
          <a:xfrm rot="21211209">
            <a:off x="5902048" y="5905581"/>
            <a:ext cx="3156089" cy="145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Shalom! </a:t>
            </a:r>
            <a:endParaRPr lang="en-CA" sz="8000" dirty="0">
              <a:effectLst>
                <a:glow rad="228600">
                  <a:schemeClr val="accent1">
                    <a:satMod val="175000"/>
                    <a:alpha val="40000"/>
                  </a:schemeClr>
                </a:glow>
              </a:effectLst>
            </a:endParaRPr>
          </a:p>
        </p:txBody>
      </p:sp>
      <p:sp>
        <p:nvSpPr>
          <p:cNvPr id="13" name="Title 1"/>
          <p:cNvSpPr txBox="1">
            <a:spLocks/>
          </p:cNvSpPr>
          <p:nvPr/>
        </p:nvSpPr>
        <p:spPr>
          <a:xfrm>
            <a:off x="678578" y="1371167"/>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7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000" dirty="0">
                <a:solidFill>
                  <a:srgbClr val="FFC000">
                    <a:lumMod val="40000"/>
                    <a:lumOff val="60000"/>
                  </a:srgbClr>
                </a:solidFill>
                <a:latin typeface="Arial Rounded MT Bold" pitchFamily="34" charset="0"/>
                <a:cs typeface="Aharoni" pitchFamily="2" charset="-79"/>
              </a:rPr>
              <a:t>Joshua’s 1</a:t>
            </a:r>
            <a:r>
              <a:rPr lang="en-US" sz="6000" baseline="30000" dirty="0">
                <a:solidFill>
                  <a:srgbClr val="FFC000">
                    <a:lumMod val="40000"/>
                    <a:lumOff val="60000"/>
                  </a:srgbClr>
                </a:solidFill>
                <a:latin typeface="Arial Rounded MT Bold" pitchFamily="34" charset="0"/>
                <a:cs typeface="Aharoni" pitchFamily="2" charset="-79"/>
              </a:rPr>
              <a:t>st</a:t>
            </a:r>
            <a:r>
              <a:rPr lang="en-US" sz="6000" dirty="0">
                <a:solidFill>
                  <a:srgbClr val="FFC000">
                    <a:lumMod val="40000"/>
                    <a:lumOff val="60000"/>
                  </a:srgbClr>
                </a:solidFill>
                <a:latin typeface="Arial Rounded MT Bold" pitchFamily="34" charset="0"/>
                <a:cs typeface="Aharoni" pitchFamily="2" charset="-79"/>
              </a:rPr>
              <a:t> </a:t>
            </a:r>
            <a:r>
              <a:rPr lang="en-US" sz="6000" dirty="0" err="1">
                <a:solidFill>
                  <a:srgbClr val="FFC000">
                    <a:lumMod val="40000"/>
                    <a:lumOff val="60000"/>
                  </a:srgbClr>
                </a:solidFill>
                <a:latin typeface="Arial Rounded MT Bold" pitchFamily="34" charset="0"/>
                <a:cs typeface="Aharoni" pitchFamily="2" charset="-79"/>
              </a:rPr>
              <a:t>Wavesheaf</a:t>
            </a:r>
            <a:endPar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endParaRPr>
          </a:p>
        </p:txBody>
      </p:sp>
      <p:sp>
        <p:nvSpPr>
          <p:cNvPr id="14" name="Rectangle 13"/>
          <p:cNvSpPr/>
          <p:nvPr/>
        </p:nvSpPr>
        <p:spPr>
          <a:xfrm>
            <a:off x="474489" y="5430916"/>
            <a:ext cx="3775393" cy="1323439"/>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w="28575">
                  <a:noFill/>
                </a:ln>
                <a:solidFill>
                  <a:schemeClr val="accent4">
                    <a:lumMod val="60000"/>
                    <a:lumOff val="40000"/>
                  </a:schemeClr>
                </a:solidFill>
                <a:effectLst>
                  <a:glow rad="228600">
                    <a:srgbClr val="006699">
                      <a:alpha val="40000"/>
                    </a:srgbClr>
                  </a:glow>
                </a:effectLst>
                <a:latin typeface="Edwardian Script ITC" panose="030303020407070D0804" pitchFamily="66" charset="0"/>
                <a:cs typeface="MV Boli" panose="02000500030200090000" pitchFamily="2" charset="0"/>
              </a:rPr>
              <a:t>Thank-you!</a:t>
            </a:r>
          </a:p>
        </p:txBody>
      </p:sp>
    </p:spTree>
    <p:extLst>
      <p:ext uri="{BB962C8B-B14F-4D97-AF65-F5344CB8AC3E}">
        <p14:creationId xmlns:p14="http://schemas.microsoft.com/office/powerpoint/2010/main" val="109683584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000"/>
                                        <p:tgtEl>
                                          <p:spTgt spid="11"/>
                                        </p:tgtEl>
                                      </p:cBhvr>
                                    </p:animEffect>
                                  </p:childTnLst>
                                </p:cTn>
                              </p:par>
                            </p:childTnLst>
                          </p:cTn>
                        </p:par>
                        <p:par>
                          <p:cTn id="14" fill="hold">
                            <p:stCondLst>
                              <p:cond delay="6000"/>
                            </p:stCondLst>
                            <p:childTnLst>
                              <p:par>
                                <p:cTn id="15" presetID="22" presetClass="entr" presetSubtype="8" fill="hold" grpId="0" nodeType="afterEffect">
                                  <p:stCondLst>
                                    <p:cond delay="20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par>
                          <p:cTn id="18" fill="hold">
                            <p:stCondLst>
                              <p:cond delay="10000"/>
                            </p:stCondLst>
                            <p:childTnLst>
                              <p:par>
                                <p:cTn id="19" presetID="22" presetClass="entr" presetSubtype="8" fill="hold" grpId="0" nodeType="afterEffect">
                                  <p:stCondLst>
                                    <p:cond delay="7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20309" y="227580"/>
            <a:ext cx="4509141" cy="217823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EB7FF6AF-322B-4A4F-A71E-65927B158128}" type="slidenum">
              <a:rPr lang="en-CA" sz="1600" smtClean="0">
                <a:solidFill>
                  <a:schemeClr val="bg1"/>
                </a:solidFill>
              </a:rPr>
              <a:t>2</a:t>
            </a:fld>
            <a:endParaRPr lang="en-CA" sz="1600" dirty="0">
              <a:solidFill>
                <a:schemeClr val="bg1"/>
              </a:solidFill>
            </a:endParaRPr>
          </a:p>
        </p:txBody>
      </p:sp>
      <p:sp>
        <p:nvSpPr>
          <p:cNvPr id="13" name="Content Placeholder 2"/>
          <p:cNvSpPr txBox="1">
            <a:spLocks/>
          </p:cNvSpPr>
          <p:nvPr/>
        </p:nvSpPr>
        <p:spPr>
          <a:xfrm>
            <a:off x="443770" y="2624137"/>
            <a:ext cx="7442930" cy="2449513"/>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ln>
                  <a:solidFill>
                    <a:srgbClr val="002060"/>
                  </a:solidFill>
                </a:ln>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That Joshua was the </a:t>
            </a:r>
            <a:br>
              <a:rPr lang="en-US" sz="4000" b="1" dirty="0">
                <a:ln>
                  <a:solidFill>
                    <a:srgbClr val="002060"/>
                  </a:solidFill>
                </a:ln>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br>
            <a:r>
              <a:rPr lang="en-US" sz="4000" b="1" dirty="0">
                <a:ln>
                  <a:solidFill>
                    <a:srgbClr val="002060"/>
                  </a:solidFill>
                </a:ln>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“right-hand man” for </a:t>
            </a:r>
            <a:br>
              <a:rPr lang="en-US" sz="4000" b="1" dirty="0">
                <a:ln>
                  <a:solidFill>
                    <a:srgbClr val="002060"/>
                  </a:solidFill>
                </a:ln>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br>
            <a:r>
              <a:rPr lang="en-US" sz="4000" b="1" dirty="0">
                <a:ln>
                  <a:solidFill>
                    <a:srgbClr val="002060"/>
                  </a:solidFill>
                </a:ln>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Moses all through the </a:t>
            </a:r>
            <a:br>
              <a:rPr lang="en-US" sz="4000" b="1" dirty="0">
                <a:ln>
                  <a:solidFill>
                    <a:srgbClr val="002060"/>
                  </a:solidFill>
                </a:ln>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br>
            <a:r>
              <a:rPr lang="en-US" sz="4000" b="1" dirty="0">
                <a:ln>
                  <a:solidFill>
                    <a:srgbClr val="002060"/>
                  </a:solidFill>
                </a:ln>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wilderness experience? </a:t>
            </a:r>
          </a:p>
        </p:txBody>
      </p:sp>
      <p:sp>
        <p:nvSpPr>
          <p:cNvPr id="14" name="Content Placeholder 2"/>
          <p:cNvSpPr txBox="1">
            <a:spLocks/>
          </p:cNvSpPr>
          <p:nvPr/>
        </p:nvSpPr>
        <p:spPr>
          <a:xfrm>
            <a:off x="443770" y="5224463"/>
            <a:ext cx="11075860" cy="1346199"/>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ln>
                  <a:solidFill>
                    <a:schemeClr val="accent6">
                      <a:lumMod val="75000"/>
                    </a:schemeClr>
                  </a:solidFill>
                </a:ln>
                <a:solidFill>
                  <a:srgbClr val="0070C0"/>
                </a:solidFill>
                <a:effectLst>
                  <a:outerShdw blurRad="38100" dist="38100" dir="2700000" algn="tl">
                    <a:srgbClr val="000000">
                      <a:alpha val="43137"/>
                    </a:srgbClr>
                  </a:outerShdw>
                </a:effectLst>
                <a:latin typeface="Comic Sans MS" panose="030F0702030302020204" pitchFamily="66" charset="0"/>
              </a:rPr>
              <a:t>That Joshua was the appointed leader for Israel for 20 years after Moses died? </a:t>
            </a:r>
          </a:p>
        </p:txBody>
      </p:sp>
      <p:sp>
        <p:nvSpPr>
          <p:cNvPr id="15" name="Rectangle 14"/>
          <p:cNvSpPr/>
          <p:nvPr/>
        </p:nvSpPr>
        <p:spPr>
          <a:xfrm>
            <a:off x="8810897" y="7332922"/>
            <a:ext cx="2754280" cy="1446550"/>
          </a:xfrm>
          <a:prstGeom prst="rect">
            <a:avLst/>
          </a:prstGeom>
          <a:noFill/>
        </p:spPr>
        <p:txBody>
          <a:bodyPr wrap="non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8800" b="1" cap="none" spc="0" dirty="0">
                <a:ln/>
                <a:solidFill>
                  <a:schemeClr val="tx1">
                    <a:lumMod val="65000"/>
                    <a:lumOff val="35000"/>
                  </a:schemeClr>
                </a:solidFill>
                <a:effectLst>
                  <a:outerShdw blurRad="38100" dist="38100" dir="2700000" algn="tl">
                    <a:srgbClr val="000000">
                      <a:alpha val="43137"/>
                    </a:srgbClr>
                  </a:outerShdw>
                </a:effectLst>
                <a:latin typeface="Pristina" panose="03060402040406080204" pitchFamily="66" charset="0"/>
              </a:rPr>
              <a:t>Why?</a:t>
            </a:r>
          </a:p>
        </p:txBody>
      </p:sp>
      <p:pic>
        <p:nvPicPr>
          <p:cNvPr id="1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3890" y="303441"/>
            <a:ext cx="1872207" cy="1862092"/>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674612" y="329839"/>
            <a:ext cx="2126483" cy="2163672"/>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58126" y="-1768475"/>
            <a:ext cx="4114800" cy="3524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4100" y="-4700764"/>
            <a:ext cx="5908810" cy="4522553"/>
          </a:xfrm>
          <a:prstGeom prst="rect">
            <a:avLst/>
          </a:prstGeom>
        </p:spPr>
      </p:pic>
      <p:pic>
        <p:nvPicPr>
          <p:cNvPr id="22" name="Picture 21"/>
          <p:cNvPicPr>
            <a:picLocks noChangeAspect="1"/>
          </p:cNvPicPr>
          <p:nvPr/>
        </p:nvPicPr>
        <p:blipFill>
          <a:blip r:embed="rId9" cstate="print">
            <a:extLst>
              <a:ext uri="{BEBA8EAE-BF5A-486C-A8C5-ECC9F3942E4B}">
                <a14:imgProps xmlns:a14="http://schemas.microsoft.com/office/drawing/2010/main">
                  <a14:imgLayer r:embed="rId10">
                    <a14:imgEffect>
                      <a14:backgroundRemoval t="3027" b="89941" l="9961" r="96094"/>
                    </a14:imgEffect>
                  </a14:imgLayer>
                </a14:imgProps>
              </a:ext>
              <a:ext uri="{28A0092B-C50C-407E-A947-70E740481C1C}">
                <a14:useLocalDpi xmlns:a14="http://schemas.microsoft.com/office/drawing/2010/main" val="0"/>
              </a:ext>
            </a:extLst>
          </a:blip>
          <a:stretch>
            <a:fillRect/>
          </a:stretch>
        </p:blipFill>
        <p:spPr>
          <a:xfrm>
            <a:off x="12069292" y="2263548"/>
            <a:ext cx="4191000" cy="4191000"/>
          </a:xfrm>
          <a:prstGeom prst="rect">
            <a:avLst/>
          </a:prstGeom>
        </p:spPr>
      </p:pic>
      <p:pic>
        <p:nvPicPr>
          <p:cNvPr id="23" name="Picture 22"/>
          <p:cNvPicPr>
            <a:picLocks noChangeAspect="1"/>
          </p:cNvPicPr>
          <p:nvPr/>
        </p:nvPicPr>
        <p:blipFill>
          <a:blip r:embed="rId11">
            <a:extLst>
              <a:ext uri="{BEBA8EAE-BF5A-486C-A8C5-ECC9F3942E4B}">
                <a14:imgProps xmlns:a14="http://schemas.microsoft.com/office/drawing/2010/main">
                  <a14:imgLayer r:embed="rId12">
                    <a14:imgEffect>
                      <a14:backgroundRemoval t="2932" b="95679" l="10349" r="90000"/>
                    </a14:imgEffect>
                  </a14:imgLayer>
                </a14:imgProps>
              </a:ext>
              <a:ext uri="{28A0092B-C50C-407E-A947-70E740481C1C}">
                <a14:useLocalDpi xmlns:a14="http://schemas.microsoft.com/office/drawing/2010/main" val="0"/>
              </a:ext>
            </a:extLst>
          </a:blip>
          <a:stretch>
            <a:fillRect/>
          </a:stretch>
        </p:blipFill>
        <p:spPr>
          <a:xfrm>
            <a:off x="7346451" y="-7242931"/>
            <a:ext cx="8191500" cy="6172200"/>
          </a:xfrm>
          <a:prstGeom prst="rect">
            <a:avLst/>
          </a:prstGeom>
        </p:spPr>
      </p:pic>
    </p:spTree>
    <p:extLst>
      <p:ext uri="{BB962C8B-B14F-4D97-AF65-F5344CB8AC3E}">
        <p14:creationId xmlns:p14="http://schemas.microsoft.com/office/powerpoint/2010/main" val="3662404018"/>
      </p:ext>
    </p:extLst>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3448050" cy="501650"/>
          </a:xfrm>
        </p:spPr>
        <p:txBody>
          <a:bodyPr/>
          <a:lstStyle/>
          <a:p>
            <a:fld id="{EB7FF6AF-322B-4A4F-A71E-65927B158128}" type="slidenum">
              <a:rPr lang="en-CA" sz="1600" smtClean="0">
                <a:solidFill>
                  <a:schemeClr val="bg1"/>
                </a:solidFill>
              </a:rPr>
              <a:t>3</a:t>
            </a:fld>
            <a:endParaRPr lang="en-CA" sz="1600"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651" y="0"/>
            <a:ext cx="6248400" cy="2331009"/>
          </a:xfrm>
          <a:prstGeom prst="ellipse">
            <a:avLst/>
          </a:prstGeom>
          <a:ln>
            <a:noFill/>
          </a:ln>
          <a:effectLst>
            <a:softEdge rad="112500"/>
          </a:effectLst>
        </p:spPr>
      </p:pic>
      <p:sp>
        <p:nvSpPr>
          <p:cNvPr id="13" name="Content Placeholder 2"/>
          <p:cNvSpPr txBox="1">
            <a:spLocks/>
          </p:cNvSpPr>
          <p:nvPr/>
        </p:nvSpPr>
        <p:spPr>
          <a:xfrm>
            <a:off x="419101" y="2255837"/>
            <a:ext cx="6838950" cy="1916113"/>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rgbClr val="0070C0"/>
                </a:solidFill>
                <a:effectLst>
                  <a:outerShdw blurRad="38100" dist="38100" dir="2700000" algn="tl">
                    <a:srgbClr val="000000">
                      <a:alpha val="43137"/>
                    </a:srgbClr>
                  </a:outerShdw>
                </a:effectLst>
                <a:latin typeface="Comic Sans MS" panose="030F0702030302020204" pitchFamily="66" charset="0"/>
              </a:rPr>
              <a:t>That Joshua understood the covenant calendar instructions of Moses? </a:t>
            </a:r>
            <a:endParaRPr lang="en-CA" sz="4000" b="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9" name="Content Placeholder 2"/>
          <p:cNvSpPr txBox="1">
            <a:spLocks/>
          </p:cNvSpPr>
          <p:nvPr/>
        </p:nvSpPr>
        <p:spPr>
          <a:xfrm>
            <a:off x="314325" y="4171950"/>
            <a:ext cx="11658600" cy="2495550"/>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rgbClr val="00B0F0"/>
                </a:solidFill>
                <a:effectLst>
                  <a:outerShdw blurRad="38100" dist="38100" dir="2700000" algn="tl">
                    <a:srgbClr val="000000">
                      <a:alpha val="43137"/>
                    </a:srgbClr>
                  </a:outerShdw>
                </a:effectLst>
                <a:latin typeface="Comic Sans MS" panose="030F0702030302020204" pitchFamily="66" charset="0"/>
              </a:rPr>
              <a:t>That Joshua was the first </a:t>
            </a:r>
            <a:br>
              <a:rPr lang="en-US" sz="4000" b="1" dirty="0">
                <a:solidFill>
                  <a:srgbClr val="00B0F0"/>
                </a:solidFill>
                <a:effectLst>
                  <a:outerShdw blurRad="38100" dist="38100" dir="2700000" algn="tl">
                    <a:srgbClr val="000000">
                      <a:alpha val="43137"/>
                    </a:srgbClr>
                  </a:outerShdw>
                </a:effectLst>
                <a:latin typeface="Comic Sans MS" panose="030F0702030302020204" pitchFamily="66" charset="0"/>
              </a:rPr>
            </a:br>
            <a:r>
              <a:rPr lang="en-US" sz="4000" b="1" dirty="0">
                <a:solidFill>
                  <a:srgbClr val="00B0F0"/>
                </a:solidFill>
                <a:effectLst>
                  <a:outerShdw blurRad="38100" dist="38100" dir="2700000" algn="tl">
                    <a:srgbClr val="000000">
                      <a:alpha val="43137"/>
                    </a:srgbClr>
                  </a:outerShdw>
                </a:effectLst>
                <a:latin typeface="Comic Sans MS" panose="030F0702030302020204" pitchFamily="66" charset="0"/>
              </a:rPr>
              <a:t>one to record the experience </a:t>
            </a:r>
            <a:br>
              <a:rPr lang="en-US" sz="4000" b="1" dirty="0">
                <a:solidFill>
                  <a:srgbClr val="00B0F0"/>
                </a:solidFill>
                <a:effectLst>
                  <a:outerShdw blurRad="38100" dist="38100" dir="2700000" algn="tl">
                    <a:srgbClr val="000000">
                      <a:alpha val="43137"/>
                    </a:srgbClr>
                  </a:outerShdw>
                </a:effectLst>
                <a:latin typeface="Comic Sans MS" panose="030F0702030302020204" pitchFamily="66" charset="0"/>
              </a:rPr>
            </a:br>
            <a:r>
              <a:rPr lang="en-US" sz="4000" b="1" dirty="0">
                <a:solidFill>
                  <a:srgbClr val="00B0F0"/>
                </a:solidFill>
                <a:effectLst>
                  <a:outerShdw blurRad="38100" dist="38100" dir="2700000" algn="tl">
                    <a:srgbClr val="000000">
                      <a:alpha val="43137"/>
                    </a:srgbClr>
                  </a:outerShdw>
                </a:effectLst>
                <a:latin typeface="Comic Sans MS" panose="030F0702030302020204" pitchFamily="66" charset="0"/>
              </a:rPr>
              <a:t>of the </a:t>
            </a:r>
            <a:r>
              <a:rPr lang="en-US" sz="4000" b="1" dirty="0" err="1">
                <a:solidFill>
                  <a:srgbClr val="00B0F0"/>
                </a:solidFill>
                <a:effectLst>
                  <a:outerShdw blurRad="38100" dist="38100" dir="2700000" algn="tl">
                    <a:srgbClr val="000000">
                      <a:alpha val="43137"/>
                    </a:srgbClr>
                  </a:outerShdw>
                </a:effectLst>
                <a:latin typeface="Comic Sans MS" panose="030F0702030302020204" pitchFamily="66" charset="0"/>
              </a:rPr>
              <a:t>Wavesheaf</a:t>
            </a:r>
            <a:r>
              <a:rPr lang="en-US" sz="4000" b="1" dirty="0">
                <a:solidFill>
                  <a:srgbClr val="00B0F0"/>
                </a:solidFill>
                <a:effectLst>
                  <a:outerShdw blurRad="38100" dist="38100" dir="2700000" algn="tl">
                    <a:srgbClr val="000000">
                      <a:alpha val="43137"/>
                    </a:srgbClr>
                  </a:outerShdw>
                </a:effectLst>
                <a:latin typeface="Comic Sans MS" panose="030F0702030302020204" pitchFamily="66" charset="0"/>
              </a:rPr>
              <a:t> Festival </a:t>
            </a:r>
            <a:br>
              <a:rPr lang="en-US" sz="4000" b="1" dirty="0">
                <a:solidFill>
                  <a:srgbClr val="00B0F0"/>
                </a:solidFill>
                <a:effectLst>
                  <a:outerShdw blurRad="38100" dist="38100" dir="2700000" algn="tl">
                    <a:srgbClr val="000000">
                      <a:alpha val="43137"/>
                    </a:srgbClr>
                  </a:outerShdw>
                </a:effectLst>
                <a:latin typeface="Comic Sans MS" panose="030F0702030302020204" pitchFamily="66" charset="0"/>
              </a:rPr>
            </a:br>
            <a:r>
              <a:rPr lang="en-US" sz="4000" b="1" dirty="0">
                <a:solidFill>
                  <a:srgbClr val="00B0F0"/>
                </a:solidFill>
                <a:effectLst>
                  <a:outerShdw blurRad="38100" dist="38100" dir="2700000" algn="tl">
                    <a:srgbClr val="000000">
                      <a:alpha val="43137"/>
                    </a:srgbClr>
                  </a:outerShdw>
                </a:effectLst>
                <a:latin typeface="Comic Sans MS" panose="030F0702030302020204" pitchFamily="66" charset="0"/>
              </a:rPr>
              <a:t>upon entering into Canaan?</a:t>
            </a:r>
            <a:endParaRPr lang="en-CA" sz="4000" b="1" dirty="0">
              <a:solidFill>
                <a:srgbClr val="00B0F0"/>
              </a:solidFill>
              <a:effectLst>
                <a:outerShdw blurRad="38100" dist="38100" dir="2700000" algn="tl">
                  <a:srgbClr val="000000">
                    <a:alpha val="43137"/>
                  </a:srgbClr>
                </a:outerShdw>
              </a:effectLst>
              <a:latin typeface="Comic Sans MS" panose="030F0702030302020204" pitchFamily="66" charset="0"/>
            </a:endParaRPr>
          </a:p>
        </p:txBody>
      </p:sp>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H="1">
            <a:off x="9120245" y="3600450"/>
            <a:ext cx="2702264" cy="2651896"/>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25431"/>
      </p:ext>
    </p:extLst>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58603" y="6486163"/>
            <a:ext cx="2743200" cy="365125"/>
          </a:xfrm>
        </p:spPr>
        <p:txBody>
          <a:bodyPr/>
          <a:lstStyle/>
          <a:p>
            <a:fld id="{6D22F896-40B5-4ADD-8801-0D06FADFA095}" type="slidenum">
              <a:rPr lang="en-US" smtClean="0">
                <a:solidFill>
                  <a:schemeClr val="tx1"/>
                </a:solidFill>
              </a:rPr>
              <a:pPr/>
              <a:t>4</a:t>
            </a:fld>
            <a:endParaRPr lang="en-US" dirty="0">
              <a:solidFill>
                <a:schemeClr val="tx1"/>
              </a:solidFill>
            </a:endParaRPr>
          </a:p>
        </p:txBody>
      </p:sp>
      <p:sp>
        <p:nvSpPr>
          <p:cNvPr id="8" name="Rounded Rectangle 7"/>
          <p:cNvSpPr/>
          <p:nvPr/>
        </p:nvSpPr>
        <p:spPr>
          <a:xfrm>
            <a:off x="910250" y="463488"/>
            <a:ext cx="9148691" cy="951034"/>
          </a:xfrm>
          <a:prstGeom prst="roundRect">
            <a:avLst>
              <a:gd name="adj" fmla="val 50000"/>
            </a:avLst>
          </a:prstGeom>
          <a:solidFill>
            <a:schemeClr val="bg1">
              <a:lumMod val="85000"/>
            </a:schemeClr>
          </a:solidFill>
          <a:ln w="28575">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800" b="1" dirty="0">
                <a:ln w="19050">
                  <a:solidFill>
                    <a:srgbClr val="002060"/>
                  </a:solidFill>
                </a:ln>
                <a:solidFill>
                  <a:srgbClr val="0070C0"/>
                </a:solidFill>
                <a:latin typeface="Rockwell" pitchFamily="18" charset="0"/>
              </a:rPr>
              <a:t>Are the Scriptures accurate?  </a:t>
            </a:r>
          </a:p>
        </p:txBody>
      </p:sp>
      <p:sp>
        <p:nvSpPr>
          <p:cNvPr id="4" name="Rectangle 3"/>
          <p:cNvSpPr/>
          <p:nvPr/>
        </p:nvSpPr>
        <p:spPr>
          <a:xfrm>
            <a:off x="136771" y="1774459"/>
            <a:ext cx="11798736" cy="4093428"/>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52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Are there </a:t>
            </a:r>
            <a:r>
              <a:rPr lang="en-US" sz="5200" b="1" u="sng" cap="none" spc="0" dirty="0">
                <a:ln w="1905">
                  <a:solidFill>
                    <a:srgbClr val="002060"/>
                  </a:solidFill>
                </a:ln>
                <a:solidFill>
                  <a:srgbClr val="00FFFF"/>
                </a:solidFill>
                <a:effectLst>
                  <a:innerShdw blurRad="69850" dist="43180" dir="5400000">
                    <a:srgbClr val="000000">
                      <a:alpha val="65000"/>
                    </a:srgbClr>
                  </a:innerShdw>
                </a:effectLst>
                <a:latin typeface="Rockwell" pitchFamily="18" charset="0"/>
              </a:rPr>
              <a:t>Scri</a:t>
            </a:r>
            <a:r>
              <a:rPr lang="en-US" sz="5200" b="1" cap="none" spc="0" dirty="0">
                <a:ln w="1905">
                  <a:solidFill>
                    <a:srgbClr val="002060"/>
                  </a:solidFill>
                </a:ln>
                <a:solidFill>
                  <a:srgbClr val="00FFFF"/>
                </a:solidFill>
                <a:effectLst>
                  <a:innerShdw blurRad="69850" dist="43180" dir="5400000">
                    <a:srgbClr val="000000">
                      <a:alpha val="65000"/>
                    </a:srgbClr>
                  </a:innerShdw>
                </a:effectLst>
                <a:latin typeface="Rockwell" pitchFamily="18" charset="0"/>
              </a:rPr>
              <a:t>p</a:t>
            </a:r>
            <a:r>
              <a:rPr lang="en-US" sz="5200" b="1" u="sng" cap="none" spc="0" dirty="0">
                <a:ln w="1905">
                  <a:solidFill>
                    <a:srgbClr val="002060"/>
                  </a:solidFill>
                </a:ln>
                <a:solidFill>
                  <a:srgbClr val="00FFFF"/>
                </a:solidFill>
                <a:effectLst>
                  <a:innerShdw blurRad="69850" dist="43180" dir="5400000">
                    <a:srgbClr val="000000">
                      <a:alpha val="65000"/>
                    </a:srgbClr>
                  </a:innerShdw>
                </a:effectLst>
                <a:latin typeface="Rockwell" pitchFamily="18" charset="0"/>
              </a:rPr>
              <a:t>tural</a:t>
            </a:r>
            <a: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 </a:t>
            </a:r>
            <a:b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br>
            <a: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characteristic</a:t>
            </a:r>
            <a:r>
              <a:rPr lang="en-US" sz="5200" b="1" cap="none" spc="0" dirty="0">
                <a:ln w="1905">
                  <a:solidFill>
                    <a:srgbClr val="002060"/>
                  </a:solidFill>
                </a:ln>
                <a:solidFill>
                  <a:srgbClr val="FF0000"/>
                </a:solidFill>
                <a:effectLst>
                  <a:innerShdw blurRad="69850" dist="43180" dir="5400000">
                    <a:srgbClr val="000000">
                      <a:alpha val="65000"/>
                    </a:srgbClr>
                  </a:innerShdw>
                </a:effectLst>
                <a:latin typeface="Rockwell" pitchFamily="18" charset="0"/>
              </a:rPr>
              <a:t>s </a:t>
            </a:r>
            <a:r>
              <a:rPr lang="en-US" sz="52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in Joshua's book</a:t>
            </a:r>
            <a:br>
              <a:rPr lang="en-US" sz="52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br>
            <a:r>
              <a:rPr lang="en-US" sz="52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that</a:t>
            </a:r>
            <a: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 </a:t>
            </a:r>
            <a:r>
              <a:rPr lang="en-US" sz="5200" b="1" cap="none" spc="0" dirty="0">
                <a:ln w="1905">
                  <a:solidFill>
                    <a:srgbClr val="002060"/>
                  </a:solidFill>
                </a:ln>
                <a:solidFill>
                  <a:srgbClr val="CC00FF"/>
                </a:solidFill>
                <a:effectLst>
                  <a:innerShdw blurRad="69850" dist="43180" dir="5400000">
                    <a:srgbClr val="000000">
                      <a:alpha val="65000"/>
                    </a:srgbClr>
                  </a:innerShdw>
                </a:effectLst>
                <a:latin typeface="Rockwell" pitchFamily="18" charset="0"/>
              </a:rPr>
              <a:t>p</a:t>
            </a:r>
            <a:r>
              <a:rPr lang="en-US" sz="5200" b="1" u="sng" cap="none" spc="0" dirty="0">
                <a:ln w="1905">
                  <a:solidFill>
                    <a:srgbClr val="002060"/>
                  </a:solidFill>
                </a:ln>
                <a:solidFill>
                  <a:srgbClr val="CC00FF"/>
                </a:solidFill>
                <a:effectLst>
                  <a:innerShdw blurRad="69850" dist="43180" dir="5400000">
                    <a:srgbClr val="000000">
                      <a:alpha val="65000"/>
                    </a:srgbClr>
                  </a:innerShdw>
                </a:effectLst>
                <a:latin typeface="Rockwell" pitchFamily="18" charset="0"/>
              </a:rPr>
              <a:t>ositivel</a:t>
            </a:r>
            <a:r>
              <a:rPr lang="en-US" sz="5200" b="1" cap="none" spc="0" dirty="0">
                <a:ln w="1905">
                  <a:solidFill>
                    <a:srgbClr val="002060"/>
                  </a:solidFill>
                </a:ln>
                <a:solidFill>
                  <a:srgbClr val="CC00FF"/>
                </a:solidFill>
                <a:effectLst>
                  <a:innerShdw blurRad="69850" dist="43180" dir="5400000">
                    <a:srgbClr val="000000">
                      <a:alpha val="65000"/>
                    </a:srgbClr>
                  </a:innerShdw>
                </a:effectLst>
                <a:latin typeface="Rockwell" pitchFamily="18" charset="0"/>
              </a:rPr>
              <a:t>y</a:t>
            </a:r>
            <a: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 </a:t>
            </a:r>
            <a:r>
              <a:rPr lang="en-US" sz="5200" b="1" cap="none" spc="0" dirty="0">
                <a:ln w="1905">
                  <a:solidFill>
                    <a:srgbClr val="002060"/>
                  </a:solidFill>
                </a:ln>
                <a:solidFill>
                  <a:srgbClr val="CC00FF"/>
                </a:solidFill>
                <a:effectLst>
                  <a:innerShdw blurRad="69850" dist="43180" dir="5400000">
                    <a:srgbClr val="000000">
                      <a:alpha val="65000"/>
                    </a:srgbClr>
                  </a:innerShdw>
                </a:effectLst>
                <a:latin typeface="Rockwell" pitchFamily="18" charset="0"/>
              </a:rPr>
              <a:t>identify</a:t>
            </a:r>
            <a: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 </a:t>
            </a:r>
            <a:b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br>
            <a: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the </a:t>
            </a:r>
            <a:r>
              <a:rPr lang="en-US" sz="5200" b="1" dirty="0" err="1">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Wavesheaf</a:t>
            </a:r>
            <a:r>
              <a:rPr lang="en-US" sz="52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 Festival so </a:t>
            </a:r>
            <a: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precise, </a:t>
            </a:r>
            <a:b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br>
            <a:r>
              <a:rPr lang="en-US" sz="5200" b="1" u="sng"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it sim</a:t>
            </a:r>
            <a: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p</a:t>
            </a:r>
            <a:r>
              <a:rPr lang="en-US" sz="5200" b="1" u="sng"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l</a:t>
            </a:r>
            <a: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y </a:t>
            </a:r>
            <a:r>
              <a:rPr lang="en-US" sz="5200" b="1" u="sng"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cannot be mistaken</a:t>
            </a:r>
            <a:r>
              <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a:t>
            </a:r>
          </a:p>
        </p:txBody>
      </p:sp>
      <p:pic>
        <p:nvPicPr>
          <p:cNvPr id="9" name="Picture 17" descr="F:\Art on Desktop - 1\All white man clip art\yellow-blue smiley faces\Smiley Face  jpe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0703" y="701869"/>
            <a:ext cx="1319033" cy="178524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6353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58603" y="6486163"/>
            <a:ext cx="2743200" cy="365125"/>
          </a:xfrm>
        </p:spPr>
        <p:txBody>
          <a:bodyPr/>
          <a:lstStyle/>
          <a:p>
            <a:fld id="{6D22F896-40B5-4ADD-8801-0D06FADFA095}" type="slidenum">
              <a:rPr lang="en-US" smtClean="0">
                <a:solidFill>
                  <a:schemeClr val="tx1"/>
                </a:solidFill>
              </a:rPr>
              <a:pPr/>
              <a:t>5</a:t>
            </a:fld>
            <a:endParaRPr lang="en-US" dirty="0">
              <a:solidFill>
                <a:schemeClr val="tx1"/>
              </a:solidFill>
            </a:endParaRPr>
          </a:p>
        </p:txBody>
      </p:sp>
      <p:sp>
        <p:nvSpPr>
          <p:cNvPr id="6" name="Title 1"/>
          <p:cNvSpPr>
            <a:spLocks noGrp="1"/>
          </p:cNvSpPr>
          <p:nvPr>
            <p:ph type="title"/>
          </p:nvPr>
        </p:nvSpPr>
        <p:spPr>
          <a:xfrm>
            <a:off x="2755193" y="132767"/>
            <a:ext cx="9346610" cy="1970888"/>
          </a:xfrm>
        </p:spPr>
        <p:txBody>
          <a:bodyPr>
            <a:noAutofit/>
            <a:scene3d>
              <a:camera prst="orthographicFront"/>
              <a:lightRig rig="threePt" dir="t"/>
            </a:scene3d>
            <a:sp3d extrusionH="57150">
              <a:bevelT w="38100" h="38100"/>
            </a:sp3d>
          </a:bodyPr>
          <a:lstStyle/>
          <a:p>
            <a:pPr algn="ctr"/>
            <a:r>
              <a:rPr lang="en-US" sz="5400" b="1"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Is the </a:t>
            </a:r>
            <a:r>
              <a:rPr lang="en-US" sz="5400" b="1" dirty="0" err="1">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Wavesheaf</a:t>
            </a:r>
            <a:r>
              <a:rPr lang="en-US" sz="5400" b="1"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 Festival </a:t>
            </a:r>
            <a:br>
              <a:rPr lang="en-US" sz="5400" b="1"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br>
            <a:r>
              <a:rPr lang="en-US" sz="5400" b="1"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really that Important?</a:t>
            </a:r>
            <a:endParaRPr lang="en-CA" sz="5400" b="1"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endParaRPr>
          </a:p>
        </p:txBody>
      </p:sp>
      <p:sp>
        <p:nvSpPr>
          <p:cNvPr id="7" name="Content Placeholder 2"/>
          <p:cNvSpPr>
            <a:spLocks noGrp="1"/>
          </p:cNvSpPr>
          <p:nvPr>
            <p:ph idx="1"/>
          </p:nvPr>
        </p:nvSpPr>
        <p:spPr>
          <a:xfrm>
            <a:off x="4152900" y="2051978"/>
            <a:ext cx="7732482" cy="4806021"/>
          </a:xfrm>
        </p:spPr>
        <p:txBody>
          <a:bodyPr>
            <a:normAutofit/>
            <a:scene3d>
              <a:camera prst="orthographicFront"/>
              <a:lightRig rig="threePt" dir="t"/>
            </a:scene3d>
            <a:sp3d extrusionH="57150">
              <a:bevelT w="38100" h="38100"/>
            </a:sp3d>
          </a:bodyPr>
          <a:lstStyle/>
          <a:p>
            <a:r>
              <a:rPr lang="en-US" sz="3600" b="1" dirty="0">
                <a:solidFill>
                  <a:srgbClr val="C00000"/>
                </a:solidFill>
                <a:latin typeface="Comic Sans MS" panose="030F0702030302020204" pitchFamily="66" charset="0"/>
              </a:rPr>
              <a:t>How many feast camps have </a:t>
            </a:r>
            <a:br>
              <a:rPr lang="en-US" sz="3600" b="1" dirty="0">
                <a:solidFill>
                  <a:srgbClr val="C00000"/>
                </a:solidFill>
                <a:latin typeface="Comic Sans MS" panose="030F0702030302020204" pitchFamily="66" charset="0"/>
              </a:rPr>
            </a:br>
            <a:r>
              <a:rPr lang="en-US" sz="3600" b="1" dirty="0">
                <a:solidFill>
                  <a:srgbClr val="C00000"/>
                </a:solidFill>
                <a:latin typeface="Comic Sans MS" panose="030F0702030302020204" pitchFamily="66" charset="0"/>
              </a:rPr>
              <a:t>you been to, that remember </a:t>
            </a:r>
            <a:br>
              <a:rPr lang="en-US" sz="3600" b="1" dirty="0">
                <a:solidFill>
                  <a:srgbClr val="C00000"/>
                </a:solidFill>
                <a:latin typeface="Comic Sans MS" panose="030F0702030302020204" pitchFamily="66" charset="0"/>
              </a:rPr>
            </a:br>
            <a:r>
              <a:rPr lang="en-US" sz="3600" b="1" dirty="0">
                <a:solidFill>
                  <a:srgbClr val="C00000"/>
                </a:solidFill>
                <a:latin typeface="Comic Sans MS" panose="030F0702030302020204" pitchFamily="66" charset="0"/>
              </a:rPr>
              <a:t>the </a:t>
            </a:r>
            <a:r>
              <a:rPr lang="en-US" sz="3600" b="1" dirty="0" err="1">
                <a:solidFill>
                  <a:srgbClr val="C00000"/>
                </a:solidFill>
                <a:latin typeface="Comic Sans MS" panose="030F0702030302020204" pitchFamily="66" charset="0"/>
              </a:rPr>
              <a:t>Wavesheaf</a:t>
            </a:r>
            <a:r>
              <a:rPr lang="en-US" sz="3600" b="1" dirty="0">
                <a:solidFill>
                  <a:srgbClr val="C00000"/>
                </a:solidFill>
                <a:latin typeface="Comic Sans MS" panose="030F0702030302020204" pitchFamily="66" charset="0"/>
              </a:rPr>
              <a:t> festival?</a:t>
            </a:r>
            <a:br>
              <a:rPr lang="en-US" sz="3600" b="1" dirty="0">
                <a:solidFill>
                  <a:srgbClr val="C00000"/>
                </a:solidFill>
                <a:latin typeface="Comic Sans MS" panose="030F0702030302020204" pitchFamily="66" charset="0"/>
              </a:rPr>
            </a:br>
            <a:r>
              <a:rPr lang="en-US" sz="2000" b="1" dirty="0">
                <a:solidFill>
                  <a:srgbClr val="C00000"/>
                </a:solidFill>
                <a:latin typeface="Comic Sans MS" panose="030F0702030302020204" pitchFamily="66" charset="0"/>
              </a:rPr>
              <a:t> </a:t>
            </a:r>
          </a:p>
          <a:p>
            <a:r>
              <a:rPr lang="en-US" sz="3600" b="1" dirty="0">
                <a:solidFill>
                  <a:schemeClr val="accent2">
                    <a:lumMod val="50000"/>
                  </a:schemeClr>
                </a:solidFill>
                <a:latin typeface="Comic Sans MS" panose="030F0702030302020204" pitchFamily="66" charset="0"/>
              </a:rPr>
              <a:t>How many feast camps actually announce why the </a:t>
            </a:r>
            <a:r>
              <a:rPr lang="en-US" sz="3600" b="1" dirty="0" err="1">
                <a:solidFill>
                  <a:schemeClr val="accent2">
                    <a:lumMod val="50000"/>
                  </a:schemeClr>
                </a:solidFill>
                <a:effectLst>
                  <a:outerShdw blurRad="50800" dist="50800" dir="5400000" sx="101000" sy="101000" algn="ctr" rotWithShape="0">
                    <a:srgbClr val="2C2CF8"/>
                  </a:outerShdw>
                </a:effectLst>
                <a:latin typeface="Comic Sans MS" panose="030F0702030302020204" pitchFamily="66" charset="0"/>
              </a:rPr>
              <a:t>Wavesheaf</a:t>
            </a:r>
            <a:r>
              <a:rPr lang="en-US" sz="3600" b="1" dirty="0">
                <a:solidFill>
                  <a:schemeClr val="accent2">
                    <a:lumMod val="50000"/>
                  </a:schemeClr>
                </a:solidFill>
                <a:latin typeface="Comic Sans MS" panose="030F0702030302020204" pitchFamily="66" charset="0"/>
              </a:rPr>
              <a:t> festival is </a:t>
            </a:r>
            <a:r>
              <a:rPr lang="en-US" sz="3600" b="1" u="sng" dirty="0">
                <a:ln>
                  <a:solidFill>
                    <a:srgbClr val="00FFFF"/>
                  </a:solidFill>
                </a:ln>
                <a:solidFill>
                  <a:schemeClr val="accent2">
                    <a:lumMod val="50000"/>
                  </a:schemeClr>
                </a:solidFill>
                <a:effectLst>
                  <a:outerShdw blurRad="50800" dist="50800" dir="5400000" sx="102000" sy="102000" algn="ctr" rotWithShape="0">
                    <a:srgbClr val="2C2CF8"/>
                  </a:outerShdw>
                </a:effectLst>
                <a:latin typeface="Cooper Black" panose="0208090404030B020404" pitchFamily="18" charset="0"/>
              </a:rPr>
              <a:t>SO</a:t>
            </a:r>
            <a:r>
              <a:rPr lang="en-US" sz="3600" b="1" dirty="0">
                <a:solidFill>
                  <a:schemeClr val="accent2">
                    <a:lumMod val="50000"/>
                  </a:schemeClr>
                </a:solidFill>
                <a:latin typeface="Comic Sans MS" panose="030F0702030302020204" pitchFamily="66" charset="0"/>
              </a:rPr>
              <a:t> </a:t>
            </a:r>
            <a:r>
              <a:rPr lang="en-US" sz="3600" b="1" dirty="0">
                <a:ln>
                  <a:solidFill>
                    <a:srgbClr val="00FFFF"/>
                  </a:solidFill>
                </a:ln>
                <a:solidFill>
                  <a:schemeClr val="accent2">
                    <a:lumMod val="50000"/>
                  </a:schemeClr>
                </a:solidFill>
                <a:effectLst>
                  <a:outerShdw blurRad="50800" dist="50800" dir="5400000" sx="102000" sy="102000" algn="ctr" rotWithShape="0">
                    <a:srgbClr val="2C2CF8"/>
                  </a:outerShdw>
                </a:effectLst>
                <a:latin typeface="Cooper Black" panose="0208090404030B020404" pitchFamily="18" charset="0"/>
              </a:rPr>
              <a:t>important</a:t>
            </a:r>
            <a:r>
              <a:rPr lang="en-US" sz="3600" b="1" dirty="0">
                <a:solidFill>
                  <a:schemeClr val="accent2">
                    <a:lumMod val="50000"/>
                  </a:schemeClr>
                </a:solidFill>
                <a:latin typeface="Comic Sans MS" panose="030F0702030302020204" pitchFamily="66" charset="0"/>
              </a:rPr>
              <a:t> – and what does that have to do with anyone’s salvation? </a:t>
            </a: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19224" y="3108566"/>
            <a:ext cx="4272610" cy="3749434"/>
          </a:xfrm>
          <a:prstGeom prst="rect">
            <a:avLst/>
          </a:prstGeom>
        </p:spPr>
      </p:pic>
      <p:sp>
        <p:nvSpPr>
          <p:cNvPr id="16" name="Rectangle 15"/>
          <p:cNvSpPr/>
          <p:nvPr/>
        </p:nvSpPr>
        <p:spPr>
          <a:xfrm>
            <a:off x="319224" y="1513147"/>
            <a:ext cx="2754280" cy="1446550"/>
          </a:xfrm>
          <a:prstGeom prst="rect">
            <a:avLst/>
          </a:prstGeom>
          <a:noFill/>
        </p:spPr>
        <p:txBody>
          <a:bodyPr wrap="non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8800" b="1" cap="none" spc="0" dirty="0">
                <a:ln/>
                <a:solidFill>
                  <a:schemeClr val="tx1">
                    <a:lumMod val="65000"/>
                    <a:lumOff val="35000"/>
                  </a:schemeClr>
                </a:solidFill>
                <a:effectLst>
                  <a:outerShdw blurRad="60007" dist="310007" dir="7680000" sy="30000" kx="1300200" algn="ctr" rotWithShape="0">
                    <a:prstClr val="black">
                      <a:alpha val="32000"/>
                    </a:prstClr>
                  </a:outerShdw>
                </a:effectLst>
                <a:latin typeface="Pristina" panose="03060402040406080204" pitchFamily="66" charset="0"/>
              </a:rPr>
              <a:t>Why</a:t>
            </a:r>
            <a:r>
              <a:rPr lang="en-US" sz="8800" b="1" cap="none" spc="0" dirty="0">
                <a:ln/>
                <a:solidFill>
                  <a:schemeClr val="tx1">
                    <a:lumMod val="65000"/>
                    <a:lumOff val="35000"/>
                  </a:schemeClr>
                </a:solidFill>
                <a:effectLst>
                  <a:outerShdw blurRad="38100" dist="38100" dir="2700000" algn="tl">
                    <a:srgbClr val="000000">
                      <a:alpha val="43137"/>
                    </a:srgbClr>
                  </a:outerShdw>
                </a:effectLst>
                <a:latin typeface="Pristina" panose="03060402040406080204" pitchFamily="66" charset="0"/>
              </a:rPr>
              <a:t>?</a:t>
            </a:r>
          </a:p>
        </p:txBody>
      </p:sp>
    </p:spTree>
    <p:extLst>
      <p:ext uri="{BB962C8B-B14F-4D97-AF65-F5344CB8AC3E}">
        <p14:creationId xmlns:p14="http://schemas.microsoft.com/office/powerpoint/2010/main" val="19220047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anim calcmode="lin" valueType="num">
                                      <p:cBhvr>
                                        <p:cTn id="18"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58603" y="6500677"/>
            <a:ext cx="2743200" cy="365125"/>
          </a:xfrm>
        </p:spPr>
        <p:txBody>
          <a:bodyPr/>
          <a:lstStyle/>
          <a:p>
            <a:fld id="{6D22F896-40B5-4ADD-8801-0D06FADFA095}" type="slidenum">
              <a:rPr lang="en-US" smtClean="0">
                <a:solidFill>
                  <a:schemeClr val="tx1"/>
                </a:solidFill>
              </a:rPr>
              <a:pPr/>
              <a:t>6</a:t>
            </a:fld>
            <a:endParaRPr lang="en-US" dirty="0">
              <a:solidFill>
                <a:schemeClr val="tx1"/>
              </a:solidFill>
            </a:endParaRPr>
          </a:p>
        </p:txBody>
      </p:sp>
      <p:sp>
        <p:nvSpPr>
          <p:cNvPr id="6" name="Title 1"/>
          <p:cNvSpPr>
            <a:spLocks noGrp="1"/>
          </p:cNvSpPr>
          <p:nvPr>
            <p:ph type="title"/>
          </p:nvPr>
        </p:nvSpPr>
        <p:spPr>
          <a:xfrm>
            <a:off x="235224" y="113659"/>
            <a:ext cx="11956776" cy="1325563"/>
          </a:xfrm>
        </p:spPr>
        <p:txBody>
          <a:bodyPr>
            <a:normAutofit/>
            <a:scene3d>
              <a:camera prst="orthographicFront"/>
              <a:lightRig rig="threePt" dir="t"/>
            </a:scene3d>
            <a:sp3d extrusionH="57150">
              <a:bevelT w="38100" h="38100"/>
            </a:sp3d>
          </a:bodyPr>
          <a:lstStyle/>
          <a:p>
            <a:pPr algn="ctr"/>
            <a:r>
              <a:rPr lang="en-US" sz="6000" b="1" dirty="0">
                <a:solidFill>
                  <a:schemeClr val="accent5">
                    <a:lumMod val="50000"/>
                  </a:schemeClr>
                </a:solidFill>
                <a:effectLst>
                  <a:outerShdw blurRad="38100" dist="38100" dir="2700000" algn="tl">
                    <a:srgbClr val="000000">
                      <a:alpha val="43137"/>
                    </a:srgbClr>
                  </a:outerShdw>
                </a:effectLst>
                <a:latin typeface="Segoe Print" panose="02000600000000000000" pitchFamily="2" charset="0"/>
              </a:rPr>
              <a:t>Which is More Important?</a:t>
            </a:r>
            <a:endParaRPr lang="en-CA" sz="6000" b="1" dirty="0">
              <a:solidFill>
                <a:schemeClr val="accent5">
                  <a:lumMod val="50000"/>
                </a:schemeClr>
              </a:solidFill>
              <a:effectLst>
                <a:outerShdw blurRad="38100" dist="38100" dir="2700000" algn="tl">
                  <a:srgbClr val="000000">
                    <a:alpha val="43137"/>
                  </a:srgbClr>
                </a:outerShdw>
              </a:effectLst>
              <a:latin typeface="Segoe Print" panose="02000600000000000000" pitchFamily="2" charset="0"/>
            </a:endParaRPr>
          </a:p>
        </p:txBody>
      </p:sp>
      <p:sp>
        <p:nvSpPr>
          <p:cNvPr id="7" name="Content Placeholder 2"/>
          <p:cNvSpPr>
            <a:spLocks noGrp="1"/>
          </p:cNvSpPr>
          <p:nvPr>
            <p:ph idx="1"/>
          </p:nvPr>
        </p:nvSpPr>
        <p:spPr>
          <a:xfrm>
            <a:off x="5048250" y="1439222"/>
            <a:ext cx="7143750" cy="5113996"/>
          </a:xfrm>
        </p:spPr>
        <p:txBody>
          <a:bodyPr>
            <a:normAutofit fontScale="92500" lnSpcReduction="10000"/>
            <a:scene3d>
              <a:camera prst="orthographicFront"/>
              <a:lightRig rig="threePt" dir="t"/>
            </a:scene3d>
            <a:sp3d extrusionH="57150">
              <a:bevelT w="38100" h="38100"/>
            </a:sp3d>
          </a:bodyPr>
          <a:lstStyle/>
          <a:p>
            <a:r>
              <a:rPr lang="en-US" sz="3600" b="1" dirty="0">
                <a:solidFill>
                  <a:schemeClr val="accent6">
                    <a:lumMod val="50000"/>
                  </a:schemeClr>
                </a:solidFill>
                <a:latin typeface="Comic Sans MS" panose="030F0702030302020204" pitchFamily="66" charset="0"/>
              </a:rPr>
              <a:t>W</a:t>
            </a:r>
            <a:r>
              <a:rPr lang="en-US" sz="3600" b="1" dirty="0" smtClean="0">
                <a:solidFill>
                  <a:schemeClr val="accent6">
                    <a:lumMod val="50000"/>
                  </a:schemeClr>
                </a:solidFill>
                <a:latin typeface="Comic Sans MS" panose="030F0702030302020204" pitchFamily="66" charset="0"/>
              </a:rPr>
              <a:t>hat </a:t>
            </a:r>
            <a:r>
              <a:rPr lang="en-US" sz="3600" b="1" dirty="0">
                <a:solidFill>
                  <a:schemeClr val="accent6">
                    <a:lumMod val="50000"/>
                  </a:schemeClr>
                </a:solidFill>
                <a:latin typeface="Comic Sans MS" panose="030F0702030302020204" pitchFamily="66" charset="0"/>
              </a:rPr>
              <a:t>happens </a:t>
            </a:r>
            <a:r>
              <a:rPr lang="en-US" sz="3600" b="1" u="sng" dirty="0">
                <a:solidFill>
                  <a:schemeClr val="accent6">
                    <a:lumMod val="50000"/>
                  </a:schemeClr>
                </a:solidFill>
                <a:latin typeface="Comic Sans MS" panose="030F0702030302020204" pitchFamily="66" charset="0"/>
              </a:rPr>
              <a:t>if</a:t>
            </a:r>
            <a:r>
              <a:rPr lang="en-US" sz="3600" b="1" dirty="0">
                <a:solidFill>
                  <a:schemeClr val="accent6">
                    <a:lumMod val="50000"/>
                  </a:schemeClr>
                </a:solidFill>
                <a:latin typeface="Comic Sans MS" panose="030F0702030302020204" pitchFamily="66" charset="0"/>
              </a:rPr>
              <a:t> </a:t>
            </a:r>
            <a:r>
              <a:rPr lang="en-US" sz="3200" b="1" dirty="0">
                <a:solidFill>
                  <a:schemeClr val="accent2">
                    <a:lumMod val="50000"/>
                  </a:schemeClr>
                </a:solidFill>
                <a:latin typeface="Comic Sans MS" panose="030F0702030302020204" pitchFamily="66" charset="0"/>
              </a:rPr>
              <a:t>(or </a:t>
            </a:r>
            <a:r>
              <a:rPr lang="en-US" sz="3200" b="1" dirty="0" smtClean="0">
                <a:solidFill>
                  <a:schemeClr val="accent2">
                    <a:lumMod val="50000"/>
                  </a:schemeClr>
                </a:solidFill>
                <a:latin typeface="Comic Sans MS" panose="030F0702030302020204" pitchFamily="66" charset="0"/>
              </a:rPr>
              <a:t/>
            </a:r>
            <a:br>
              <a:rPr lang="en-US" sz="3200" b="1" dirty="0" smtClean="0">
                <a:solidFill>
                  <a:schemeClr val="accent2">
                    <a:lumMod val="50000"/>
                  </a:schemeClr>
                </a:solidFill>
                <a:latin typeface="Comic Sans MS" panose="030F0702030302020204" pitchFamily="66" charset="0"/>
              </a:rPr>
            </a:br>
            <a:r>
              <a:rPr lang="en-US" sz="3200" b="1" u="sng" dirty="0" smtClean="0">
                <a:solidFill>
                  <a:schemeClr val="accent2">
                    <a:lumMod val="50000"/>
                  </a:schemeClr>
                </a:solidFill>
                <a:latin typeface="Comic Sans MS" panose="030F0702030302020204" pitchFamily="66" charset="0"/>
              </a:rPr>
              <a:t>when</a:t>
            </a:r>
            <a:r>
              <a:rPr lang="en-US" sz="3200" b="1" dirty="0">
                <a:solidFill>
                  <a:schemeClr val="accent2">
                    <a:lumMod val="50000"/>
                  </a:schemeClr>
                </a:solidFill>
                <a:latin typeface="Comic Sans MS" panose="030F0702030302020204" pitchFamily="66" charset="0"/>
              </a:rPr>
              <a:t>)</a:t>
            </a:r>
            <a:r>
              <a:rPr lang="en-US" sz="3200" b="1" dirty="0">
                <a:solidFill>
                  <a:schemeClr val="accent6">
                    <a:lumMod val="50000"/>
                  </a:schemeClr>
                </a:solidFill>
                <a:latin typeface="Comic Sans MS" panose="030F0702030302020204" pitchFamily="66" charset="0"/>
              </a:rPr>
              <a:t> </a:t>
            </a:r>
            <a:r>
              <a:rPr lang="en-US" sz="3600" b="1" dirty="0" smtClean="0">
                <a:solidFill>
                  <a:schemeClr val="accent6">
                    <a:lumMod val="50000"/>
                  </a:schemeClr>
                </a:solidFill>
                <a:latin typeface="Comic Sans MS" panose="030F0702030302020204" pitchFamily="66" charset="0"/>
              </a:rPr>
              <a:t>the </a:t>
            </a:r>
            <a:r>
              <a:rPr lang="en-US" sz="3600" b="1" dirty="0">
                <a:solidFill>
                  <a:schemeClr val="accent6">
                    <a:lumMod val="50000"/>
                  </a:schemeClr>
                </a:solidFill>
                <a:latin typeface="Comic Sans MS" panose="030F0702030302020204" pitchFamily="66" charset="0"/>
              </a:rPr>
              <a:t>2</a:t>
            </a:r>
            <a:r>
              <a:rPr lang="en-US" sz="3600" b="1" baseline="30000" dirty="0">
                <a:solidFill>
                  <a:schemeClr val="accent6">
                    <a:lumMod val="50000"/>
                  </a:schemeClr>
                </a:solidFill>
                <a:latin typeface="Comic Sans MS" panose="030F0702030302020204" pitchFamily="66" charset="0"/>
              </a:rPr>
              <a:t>nd</a:t>
            </a:r>
            <a:r>
              <a:rPr lang="en-US" sz="3600" b="1" dirty="0">
                <a:solidFill>
                  <a:schemeClr val="accent6">
                    <a:lumMod val="50000"/>
                  </a:schemeClr>
                </a:solidFill>
                <a:latin typeface="Comic Sans MS" panose="030F0702030302020204" pitchFamily="66" charset="0"/>
              </a:rPr>
              <a:t> Shabbat of Unleavened Bread shares </a:t>
            </a:r>
            <a:br>
              <a:rPr lang="en-US" sz="3600" b="1" dirty="0">
                <a:solidFill>
                  <a:schemeClr val="accent6">
                    <a:lumMod val="50000"/>
                  </a:schemeClr>
                </a:solidFill>
                <a:latin typeface="Comic Sans MS" panose="030F0702030302020204" pitchFamily="66" charset="0"/>
              </a:rPr>
            </a:br>
            <a:r>
              <a:rPr lang="en-US" sz="3600" b="1" dirty="0">
                <a:solidFill>
                  <a:schemeClr val="accent6">
                    <a:lumMod val="50000"/>
                  </a:schemeClr>
                </a:solidFill>
                <a:latin typeface="Comic Sans MS" panose="030F0702030302020204" pitchFamily="66" charset="0"/>
              </a:rPr>
              <a:t>the same date/day with </a:t>
            </a:r>
            <a:br>
              <a:rPr lang="en-US" sz="3600" b="1" dirty="0">
                <a:solidFill>
                  <a:schemeClr val="accent6">
                    <a:lumMod val="50000"/>
                  </a:schemeClr>
                </a:solidFill>
                <a:latin typeface="Comic Sans MS" panose="030F0702030302020204" pitchFamily="66" charset="0"/>
              </a:rPr>
            </a:br>
            <a:r>
              <a:rPr lang="en-US" sz="3600" b="1" dirty="0">
                <a:solidFill>
                  <a:schemeClr val="accent6">
                    <a:lumMod val="50000"/>
                  </a:schemeClr>
                </a:solidFill>
                <a:latin typeface="Comic Sans MS" panose="030F0702030302020204" pitchFamily="66" charset="0"/>
              </a:rPr>
              <a:t>the </a:t>
            </a:r>
            <a:r>
              <a:rPr lang="en-US" sz="3600" b="1" dirty="0" err="1">
                <a:solidFill>
                  <a:schemeClr val="accent6">
                    <a:lumMod val="50000"/>
                  </a:schemeClr>
                </a:solidFill>
                <a:latin typeface="Comic Sans MS" panose="030F0702030302020204" pitchFamily="66" charset="0"/>
              </a:rPr>
              <a:t>Wavesheaf</a:t>
            </a:r>
            <a:r>
              <a:rPr lang="en-US" sz="3600" b="1" dirty="0">
                <a:solidFill>
                  <a:schemeClr val="accent6">
                    <a:lumMod val="50000"/>
                  </a:schemeClr>
                </a:solidFill>
                <a:latin typeface="Comic Sans MS" panose="030F0702030302020204" pitchFamily="66" charset="0"/>
              </a:rPr>
              <a:t> festival – </a:t>
            </a:r>
            <a:r>
              <a:rPr lang="en-US" sz="3600" b="1" dirty="0" smtClean="0">
                <a:solidFill>
                  <a:schemeClr val="accent6">
                    <a:lumMod val="50000"/>
                  </a:schemeClr>
                </a:solidFill>
                <a:latin typeface="Comic Sans MS" panose="030F0702030302020204" pitchFamily="66" charset="0"/>
              </a:rPr>
              <a:t/>
            </a:r>
            <a:br>
              <a:rPr lang="en-US" sz="3600" b="1" dirty="0" smtClean="0">
                <a:solidFill>
                  <a:schemeClr val="accent6">
                    <a:lumMod val="50000"/>
                  </a:schemeClr>
                </a:solidFill>
                <a:latin typeface="Comic Sans MS" panose="030F0702030302020204" pitchFamily="66" charset="0"/>
              </a:rPr>
            </a:br>
            <a:r>
              <a:rPr lang="en-US" sz="3600" b="1" dirty="0" smtClean="0">
                <a:solidFill>
                  <a:schemeClr val="accent6">
                    <a:lumMod val="50000"/>
                  </a:schemeClr>
                </a:solidFill>
                <a:latin typeface="Comic Sans MS" panose="030F0702030302020204" pitchFamily="66" charset="0"/>
              </a:rPr>
              <a:t>which </a:t>
            </a:r>
            <a:r>
              <a:rPr lang="en-US" sz="3600" b="1" dirty="0">
                <a:solidFill>
                  <a:schemeClr val="accent6">
                    <a:lumMod val="50000"/>
                  </a:schemeClr>
                </a:solidFill>
                <a:latin typeface="Comic Sans MS" panose="030F0702030302020204" pitchFamily="66" charset="0"/>
              </a:rPr>
              <a:t>is the 1</a:t>
            </a:r>
            <a:r>
              <a:rPr lang="en-US" sz="3600" b="1" baseline="30000" dirty="0">
                <a:solidFill>
                  <a:schemeClr val="accent6">
                    <a:lumMod val="50000"/>
                  </a:schemeClr>
                </a:solidFill>
                <a:latin typeface="Comic Sans MS" panose="030F0702030302020204" pitchFamily="66" charset="0"/>
              </a:rPr>
              <a:t>st</a:t>
            </a:r>
            <a:r>
              <a:rPr lang="en-US" sz="3600" b="1" dirty="0">
                <a:solidFill>
                  <a:schemeClr val="accent6">
                    <a:lumMod val="50000"/>
                  </a:schemeClr>
                </a:solidFill>
                <a:latin typeface="Comic Sans MS" panose="030F0702030302020204" pitchFamily="66" charset="0"/>
              </a:rPr>
              <a:t> day of </a:t>
            </a:r>
            <a:br>
              <a:rPr lang="en-US" sz="3600" b="1" dirty="0">
                <a:solidFill>
                  <a:schemeClr val="accent6">
                    <a:lumMod val="50000"/>
                  </a:schemeClr>
                </a:solidFill>
                <a:latin typeface="Comic Sans MS" panose="030F0702030302020204" pitchFamily="66" charset="0"/>
              </a:rPr>
            </a:br>
            <a:r>
              <a:rPr lang="en-US" sz="3600" b="1" dirty="0">
                <a:solidFill>
                  <a:schemeClr val="accent6">
                    <a:lumMod val="50000"/>
                  </a:schemeClr>
                </a:solidFill>
                <a:latin typeface="Comic Sans MS" panose="030F0702030302020204" pitchFamily="66" charset="0"/>
              </a:rPr>
              <a:t>the week?</a:t>
            </a:r>
            <a:r>
              <a:rPr lang="en-US" sz="3600" b="1" dirty="0">
                <a:latin typeface="Comic Sans MS" panose="030F0702030302020204" pitchFamily="66" charset="0"/>
              </a:rPr>
              <a:t/>
            </a:r>
            <a:br>
              <a:rPr lang="en-US" sz="3600" b="1" dirty="0">
                <a:latin typeface="Comic Sans MS" panose="030F0702030302020204" pitchFamily="66" charset="0"/>
              </a:rPr>
            </a:br>
            <a:r>
              <a:rPr lang="en-US" sz="3600" b="1" dirty="0">
                <a:latin typeface="Comic Sans MS" panose="030F0702030302020204" pitchFamily="66" charset="0"/>
              </a:rPr>
              <a:t> </a:t>
            </a:r>
          </a:p>
          <a:p>
            <a:r>
              <a:rPr lang="en-US" sz="3600" b="1" dirty="0">
                <a:solidFill>
                  <a:schemeClr val="accent5">
                    <a:lumMod val="75000"/>
                  </a:schemeClr>
                </a:solidFill>
                <a:latin typeface="Comic Sans MS" panose="030F0702030302020204" pitchFamily="66" charset="0"/>
              </a:rPr>
              <a:t>Which of these two feasts takes priority if/when these </a:t>
            </a:r>
            <a:r>
              <a:rPr lang="en-US" sz="3600" b="1" dirty="0" smtClean="0">
                <a:solidFill>
                  <a:schemeClr val="accent5">
                    <a:lumMod val="75000"/>
                  </a:schemeClr>
                </a:solidFill>
                <a:latin typeface="Comic Sans MS" panose="030F0702030302020204" pitchFamily="66" charset="0"/>
              </a:rPr>
              <a:t/>
            </a:r>
            <a:br>
              <a:rPr lang="en-US" sz="3600" b="1" dirty="0" smtClean="0">
                <a:solidFill>
                  <a:schemeClr val="accent5">
                    <a:lumMod val="75000"/>
                  </a:schemeClr>
                </a:solidFill>
                <a:latin typeface="Comic Sans MS" panose="030F0702030302020204" pitchFamily="66" charset="0"/>
              </a:rPr>
            </a:br>
            <a:r>
              <a:rPr lang="en-US" sz="3600" b="1" dirty="0" smtClean="0">
                <a:solidFill>
                  <a:schemeClr val="accent5">
                    <a:lumMod val="75000"/>
                  </a:schemeClr>
                </a:solidFill>
                <a:latin typeface="Comic Sans MS" panose="030F0702030302020204" pitchFamily="66" charset="0"/>
              </a:rPr>
              <a:t>two </a:t>
            </a:r>
            <a:r>
              <a:rPr lang="en-US" sz="3600" b="1" dirty="0">
                <a:solidFill>
                  <a:schemeClr val="accent5">
                    <a:lumMod val="75000"/>
                  </a:schemeClr>
                </a:solidFill>
                <a:latin typeface="Comic Sans MS" panose="030F0702030302020204" pitchFamily="66" charset="0"/>
              </a:rPr>
              <a:t>feasts are together?</a:t>
            </a:r>
            <a:endParaRPr lang="en-CA" sz="3600" b="1" dirty="0">
              <a:solidFill>
                <a:schemeClr val="accent5">
                  <a:lumMod val="75000"/>
                </a:schemeClr>
              </a:solidFill>
              <a:latin typeface="Comic Sans MS" panose="030F0702030302020204" pitchFamily="66"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0" y="2817259"/>
            <a:ext cx="5924550" cy="4193782"/>
          </a:xfrm>
          <a:prstGeom prst="rect">
            <a:avLst/>
          </a:prstGeom>
          <a:ln>
            <a:noFill/>
          </a:ln>
          <a:effectLst>
            <a:softEdge rad="112500"/>
          </a:effectLst>
        </p:spPr>
      </p:pic>
      <p:sp>
        <p:nvSpPr>
          <p:cNvPr id="16" name="Rectangle 15"/>
          <p:cNvSpPr/>
          <p:nvPr/>
        </p:nvSpPr>
        <p:spPr>
          <a:xfrm>
            <a:off x="1796026" y="1726372"/>
            <a:ext cx="2754280" cy="1446550"/>
          </a:xfrm>
          <a:prstGeom prst="rect">
            <a:avLst/>
          </a:prstGeom>
          <a:noFill/>
        </p:spPr>
        <p:txBody>
          <a:bodyPr wrap="non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8800" b="1" cap="none" spc="0" dirty="0">
                <a:ln/>
                <a:solidFill>
                  <a:schemeClr val="accent5">
                    <a:lumMod val="50000"/>
                  </a:schemeClr>
                </a:solidFill>
                <a:effectLst>
                  <a:outerShdw blurRad="60007" dist="310007" dir="7680000" sy="30000" kx="1300200" algn="ctr" rotWithShape="0">
                    <a:prstClr val="black">
                      <a:alpha val="32000"/>
                    </a:prstClr>
                  </a:outerShdw>
                </a:effectLst>
                <a:latin typeface="Pristina" panose="03060402040406080204" pitchFamily="66" charset="0"/>
              </a:rPr>
              <a:t>Why?</a:t>
            </a:r>
          </a:p>
        </p:txBody>
      </p:sp>
    </p:spTree>
    <p:extLst>
      <p:ext uri="{BB962C8B-B14F-4D97-AF65-F5344CB8AC3E}">
        <p14:creationId xmlns:p14="http://schemas.microsoft.com/office/powerpoint/2010/main" val="367149655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400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31" presetClass="entr" presetSubtype="0" fill="hold" grpId="0" nodeType="afterEffect">
                                  <p:stCondLst>
                                    <p:cond delay="45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58603" y="6473461"/>
            <a:ext cx="2743200" cy="365125"/>
          </a:xfrm>
        </p:spPr>
        <p:txBody>
          <a:bodyPr/>
          <a:lstStyle/>
          <a:p>
            <a:fld id="{6D22F896-40B5-4ADD-8801-0D06FADFA095}" type="slidenum">
              <a:rPr lang="en-US" smtClean="0">
                <a:solidFill>
                  <a:schemeClr val="tx1"/>
                </a:solidFill>
              </a:rPr>
              <a:pPr/>
              <a:t>7</a:t>
            </a:fld>
            <a:endParaRPr lang="en-US" dirty="0">
              <a:solidFill>
                <a:schemeClr val="tx1"/>
              </a:solidFill>
            </a:endParaRPr>
          </a:p>
        </p:txBody>
      </p:sp>
      <p:sp>
        <p:nvSpPr>
          <p:cNvPr id="6" name="Title 1"/>
          <p:cNvSpPr>
            <a:spLocks noGrp="1"/>
          </p:cNvSpPr>
          <p:nvPr>
            <p:ph type="title"/>
          </p:nvPr>
        </p:nvSpPr>
        <p:spPr>
          <a:xfrm>
            <a:off x="145027" y="365125"/>
            <a:ext cx="11956776" cy="1325563"/>
          </a:xfrm>
        </p:spPr>
        <p:txBody>
          <a:bodyPr>
            <a:scene3d>
              <a:camera prst="orthographicFront"/>
              <a:lightRig rig="threePt" dir="t"/>
            </a:scene3d>
            <a:sp3d extrusionH="57150">
              <a:bevelT w="38100" h="38100"/>
            </a:sp3d>
          </a:bodyPr>
          <a:lstStyle/>
          <a:p>
            <a:pPr algn="ctr"/>
            <a:r>
              <a:rPr lang="en-US" b="1"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How does the Placement of </a:t>
            </a:r>
            <a:r>
              <a:rPr lang="en-US" b="1" dirty="0" err="1">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Wavesheaf</a:t>
            </a:r>
            <a:r>
              <a:rPr lang="en-US" b="1"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 Affect Shavuot/Pentecost?</a:t>
            </a:r>
            <a:endParaRPr lang="en-CA" b="1"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endParaRPr>
          </a:p>
        </p:txBody>
      </p:sp>
      <p:sp>
        <p:nvSpPr>
          <p:cNvPr id="7" name="Content Placeholder 2"/>
          <p:cNvSpPr>
            <a:spLocks noGrp="1"/>
          </p:cNvSpPr>
          <p:nvPr>
            <p:ph idx="1"/>
          </p:nvPr>
        </p:nvSpPr>
        <p:spPr>
          <a:xfrm>
            <a:off x="4809529" y="2108163"/>
            <a:ext cx="7174267" cy="4351338"/>
          </a:xfrm>
        </p:spPr>
        <p:txBody>
          <a:bodyPr>
            <a:normAutofit/>
            <a:scene3d>
              <a:camera prst="orthographicFront"/>
              <a:lightRig rig="threePt" dir="t"/>
            </a:scene3d>
            <a:sp3d extrusionH="57150">
              <a:bevelT w="38100" h="38100"/>
            </a:sp3d>
          </a:bodyPr>
          <a:lstStyle/>
          <a:p>
            <a:r>
              <a:rPr lang="en-US" sz="4000" b="1" dirty="0">
                <a:solidFill>
                  <a:schemeClr val="accent5">
                    <a:lumMod val="75000"/>
                  </a:schemeClr>
                </a:solidFill>
                <a:latin typeface="Comic Sans MS" panose="030F0702030302020204" pitchFamily="66" charset="0"/>
              </a:rPr>
              <a:t>Which calendar declares that </a:t>
            </a:r>
            <a:r>
              <a:rPr lang="en-US" sz="4000" b="1" dirty="0" err="1">
                <a:solidFill>
                  <a:schemeClr val="accent5">
                    <a:lumMod val="75000"/>
                  </a:schemeClr>
                </a:solidFill>
                <a:latin typeface="Comic Sans MS" panose="030F0702030302020204" pitchFamily="66" charset="0"/>
              </a:rPr>
              <a:t>Wavesheaf</a:t>
            </a:r>
            <a:r>
              <a:rPr lang="en-US" sz="4000" b="1" dirty="0">
                <a:solidFill>
                  <a:schemeClr val="accent5">
                    <a:lumMod val="75000"/>
                  </a:schemeClr>
                </a:solidFill>
                <a:latin typeface="Comic Sans MS" panose="030F0702030302020204" pitchFamily="66" charset="0"/>
              </a:rPr>
              <a:t> is NOT married to </a:t>
            </a:r>
            <a:r>
              <a:rPr lang="en-US" sz="4000" b="1" dirty="0" err="1">
                <a:solidFill>
                  <a:schemeClr val="accent5">
                    <a:lumMod val="75000"/>
                  </a:schemeClr>
                </a:solidFill>
                <a:latin typeface="Comic Sans MS" panose="030F0702030302020204" pitchFamily="66" charset="0"/>
              </a:rPr>
              <a:t>Abib</a:t>
            </a:r>
            <a:r>
              <a:rPr lang="en-US" sz="4000" b="1" dirty="0">
                <a:solidFill>
                  <a:schemeClr val="accent5">
                    <a:lumMod val="75000"/>
                  </a:schemeClr>
                </a:solidFill>
                <a:latin typeface="Comic Sans MS" panose="030F0702030302020204" pitchFamily="66" charset="0"/>
              </a:rPr>
              <a:t> 16?</a:t>
            </a:r>
          </a:p>
          <a:p>
            <a:r>
              <a:rPr lang="en-US" sz="4000" b="1" dirty="0">
                <a:solidFill>
                  <a:schemeClr val="accent4">
                    <a:lumMod val="50000"/>
                  </a:schemeClr>
                </a:solidFill>
                <a:latin typeface="Comic Sans MS" panose="030F0702030302020204" pitchFamily="66" charset="0"/>
              </a:rPr>
              <a:t>How will all of </a:t>
            </a:r>
            <a:br>
              <a:rPr lang="en-US" sz="4000" b="1" dirty="0">
                <a:solidFill>
                  <a:schemeClr val="accent4">
                    <a:lumMod val="50000"/>
                  </a:schemeClr>
                </a:solidFill>
                <a:latin typeface="Comic Sans MS" panose="030F0702030302020204" pitchFamily="66" charset="0"/>
              </a:rPr>
            </a:br>
            <a:r>
              <a:rPr lang="en-US" sz="4000" b="1" dirty="0">
                <a:solidFill>
                  <a:schemeClr val="accent4">
                    <a:lumMod val="50000"/>
                  </a:schemeClr>
                </a:solidFill>
                <a:latin typeface="Comic Sans MS" panose="030F0702030302020204" pitchFamily="66" charset="0"/>
              </a:rPr>
              <a:t>these details affect </a:t>
            </a:r>
            <a:br>
              <a:rPr lang="en-US" sz="4000" b="1" dirty="0">
                <a:solidFill>
                  <a:schemeClr val="accent4">
                    <a:lumMod val="50000"/>
                  </a:schemeClr>
                </a:solidFill>
                <a:latin typeface="Comic Sans MS" panose="030F0702030302020204" pitchFamily="66" charset="0"/>
              </a:rPr>
            </a:br>
            <a:r>
              <a:rPr lang="en-US" sz="4000" b="1" dirty="0">
                <a:solidFill>
                  <a:schemeClr val="accent4">
                    <a:lumMod val="50000"/>
                  </a:schemeClr>
                </a:solidFill>
                <a:latin typeface="Comic Sans MS" panose="030F0702030302020204" pitchFamily="66" charset="0"/>
              </a:rPr>
              <a:t>the placement of Shavuot/Pentecost?</a:t>
            </a:r>
            <a:endParaRPr lang="en-CA" sz="4000" b="1" dirty="0">
              <a:solidFill>
                <a:schemeClr val="accent4">
                  <a:lumMod val="50000"/>
                </a:schemeClr>
              </a:solidFill>
              <a:latin typeface="Comic Sans MS" panose="030F0702030302020204" pitchFamily="66"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26" y="2737216"/>
            <a:ext cx="4007874" cy="4007874"/>
          </a:xfrm>
          <a:prstGeom prst="ellipse">
            <a:avLst/>
          </a:prstGeom>
          <a:ln>
            <a:noFill/>
          </a:ln>
          <a:effectLst>
            <a:softEdge rad="112500"/>
          </a:effectLst>
        </p:spPr>
      </p:pic>
      <p:sp>
        <p:nvSpPr>
          <p:cNvPr id="16" name="Rectangle 15"/>
          <p:cNvSpPr/>
          <p:nvPr/>
        </p:nvSpPr>
        <p:spPr>
          <a:xfrm>
            <a:off x="285349" y="1672911"/>
            <a:ext cx="2754280" cy="1446550"/>
          </a:xfrm>
          <a:prstGeom prst="rect">
            <a:avLst/>
          </a:prstGeom>
          <a:noFill/>
        </p:spPr>
        <p:txBody>
          <a:bodyPr wrap="non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8800" b="1" cap="none" spc="0" dirty="0">
                <a:ln/>
                <a:gradFill flip="none" rotWithShape="1">
                  <a:gsLst>
                    <a:gs pos="34000">
                      <a:srgbClr val="FF0000"/>
                    </a:gs>
                    <a:gs pos="52000">
                      <a:schemeClr val="accent5">
                        <a:lumMod val="75000"/>
                      </a:schemeClr>
                    </a:gs>
                    <a:gs pos="94000">
                      <a:srgbClr val="7030A0"/>
                    </a:gs>
                    <a:gs pos="75000">
                      <a:srgbClr val="669900"/>
                    </a:gs>
                  </a:gsLst>
                  <a:lin ang="0" scaled="1"/>
                  <a:tileRect/>
                </a:gradFill>
                <a:effectLst>
                  <a:outerShdw blurRad="60007" dist="310007" dir="7680000" sy="30000" kx="1300200" algn="ctr" rotWithShape="0">
                    <a:prstClr val="black">
                      <a:alpha val="32000"/>
                    </a:prstClr>
                  </a:outerShdw>
                </a:effectLst>
                <a:latin typeface="Pristina" panose="03060402040406080204" pitchFamily="66" charset="0"/>
              </a:rPr>
              <a:t>Why</a:t>
            </a:r>
            <a:r>
              <a:rPr lang="en-US" sz="8800" b="1" cap="none" spc="0" dirty="0">
                <a:ln/>
                <a:gradFill flip="none" rotWithShape="1">
                  <a:gsLst>
                    <a:gs pos="34000">
                      <a:srgbClr val="FF0000"/>
                    </a:gs>
                    <a:gs pos="52000">
                      <a:schemeClr val="accent5">
                        <a:lumMod val="75000"/>
                      </a:schemeClr>
                    </a:gs>
                    <a:gs pos="94000">
                      <a:srgbClr val="7030A0"/>
                    </a:gs>
                    <a:gs pos="75000">
                      <a:srgbClr val="669900"/>
                    </a:gs>
                  </a:gsLst>
                  <a:lin ang="0" scaled="1"/>
                  <a:tileRect/>
                </a:gradFill>
                <a:effectLst>
                  <a:outerShdw blurRad="38100" dist="38100" dir="2700000" algn="tl">
                    <a:srgbClr val="000000">
                      <a:alpha val="43137"/>
                    </a:srgbClr>
                  </a:outerShdw>
                </a:effectLst>
                <a:latin typeface="Pristina" panose="03060402040406080204" pitchFamily="66" charset="0"/>
              </a:rPr>
              <a:t>?</a:t>
            </a:r>
          </a:p>
        </p:txBody>
      </p:sp>
    </p:spTree>
    <p:extLst>
      <p:ext uri="{BB962C8B-B14F-4D97-AF65-F5344CB8AC3E}">
        <p14:creationId xmlns:p14="http://schemas.microsoft.com/office/powerpoint/2010/main" val="376545667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00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500"/>
                                        <p:tgtEl>
                                          <p:spTgt spid="7">
                                            <p:txEl>
                                              <p:pRg st="1" end="1"/>
                                            </p:txEl>
                                          </p:spTgt>
                                        </p:tgtEl>
                                      </p:cBhvr>
                                    </p:animEffect>
                                    <p:anim calcmode="lin" valueType="num">
                                      <p:cBhvr>
                                        <p:cTn id="14" dur="2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2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500"/>
                            </p:stCondLst>
                            <p:childTnLst>
                              <p:par>
                                <p:cTn id="17" presetID="31" presetClass="entr" presetSubtype="0" fill="hold" grpId="0" nodeType="afterEffect">
                                  <p:stCondLst>
                                    <p:cond delay="30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08668" y="6492875"/>
            <a:ext cx="2743200" cy="365125"/>
          </a:xfrm>
        </p:spPr>
        <p:txBody>
          <a:bodyPr/>
          <a:lstStyle/>
          <a:p>
            <a:fld id="{EB7FF6AF-322B-4A4F-A71E-65927B158128}" type="slidenum">
              <a:rPr lang="en-CA" sz="1400" smtClean="0">
                <a:solidFill>
                  <a:schemeClr val="tx1"/>
                </a:solidFill>
              </a:rPr>
              <a:t>8</a:t>
            </a:fld>
            <a:endParaRPr lang="en-CA" sz="1400" dirty="0">
              <a:solidFill>
                <a:schemeClr val="tx1"/>
              </a:solidFill>
            </a:endParaRPr>
          </a:p>
        </p:txBody>
      </p:sp>
      <p:sp>
        <p:nvSpPr>
          <p:cNvPr id="17" name="Rounded Rectangle 16"/>
          <p:cNvSpPr/>
          <p:nvPr/>
        </p:nvSpPr>
        <p:spPr>
          <a:xfrm>
            <a:off x="139233" y="0"/>
            <a:ext cx="6139542" cy="3977860"/>
          </a:xfrm>
          <a:prstGeom prst="roundRect">
            <a:avLst>
              <a:gd name="adj" fmla="val 0"/>
            </a:avLst>
          </a:prstGeom>
          <a:no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800" b="1" dirty="0">
                <a:ln w="19050">
                  <a:solidFill>
                    <a:srgbClr val="002060"/>
                  </a:solidFill>
                </a:ln>
                <a:solidFill>
                  <a:srgbClr val="0070C0"/>
                </a:solidFill>
                <a:latin typeface="Rockwell" pitchFamily="18" charset="0"/>
              </a:rPr>
              <a:t>When was the </a:t>
            </a:r>
            <a:br>
              <a:rPr lang="en-CA" sz="4800" b="1" dirty="0">
                <a:ln w="19050">
                  <a:solidFill>
                    <a:srgbClr val="002060"/>
                  </a:solidFill>
                </a:ln>
                <a:solidFill>
                  <a:srgbClr val="0070C0"/>
                </a:solidFill>
                <a:latin typeface="Rockwell" pitchFamily="18" charset="0"/>
              </a:rPr>
            </a:br>
            <a:r>
              <a:rPr lang="en-CA" sz="4800" b="1" dirty="0">
                <a:ln w="19050">
                  <a:solidFill>
                    <a:srgbClr val="002060"/>
                  </a:solidFill>
                </a:ln>
                <a:solidFill>
                  <a:srgbClr val="0070C0"/>
                </a:solidFill>
                <a:latin typeface="Rockwell" pitchFamily="18" charset="0"/>
              </a:rPr>
              <a:t>last time you read the chapters of </a:t>
            </a:r>
            <a:br>
              <a:rPr lang="en-CA" sz="4800" b="1" dirty="0">
                <a:ln w="19050">
                  <a:solidFill>
                    <a:srgbClr val="002060"/>
                  </a:solidFill>
                </a:ln>
                <a:solidFill>
                  <a:srgbClr val="0070C0"/>
                </a:solidFill>
                <a:latin typeface="Rockwell" pitchFamily="18" charset="0"/>
              </a:rPr>
            </a:br>
            <a:r>
              <a:rPr lang="en-CA" sz="4800" b="1" dirty="0">
                <a:ln w="19050">
                  <a:solidFill>
                    <a:srgbClr val="002060"/>
                  </a:solidFill>
                </a:ln>
                <a:solidFill>
                  <a:srgbClr val="0070C0"/>
                </a:solidFill>
                <a:latin typeface="Rockwell" pitchFamily="18" charset="0"/>
              </a:rPr>
              <a:t>Joshua 1-5 </a:t>
            </a:r>
            <a:br>
              <a:rPr lang="en-CA" sz="4800" b="1" dirty="0">
                <a:ln w="19050">
                  <a:solidFill>
                    <a:srgbClr val="002060"/>
                  </a:solidFill>
                </a:ln>
                <a:solidFill>
                  <a:srgbClr val="0070C0"/>
                </a:solidFill>
                <a:latin typeface="Rockwell" pitchFamily="18" charset="0"/>
              </a:rPr>
            </a:br>
            <a:r>
              <a:rPr lang="en-CA" sz="4800" b="1" dirty="0">
                <a:ln w="19050">
                  <a:solidFill>
                    <a:srgbClr val="002060"/>
                  </a:solidFill>
                </a:ln>
                <a:solidFill>
                  <a:srgbClr val="0070C0"/>
                </a:solidFill>
                <a:effectLst>
                  <a:outerShdw blurRad="50800" dist="50800" dir="5400000" algn="ctr" rotWithShape="0">
                    <a:srgbClr val="00FF00"/>
                  </a:outerShdw>
                </a:effectLst>
                <a:latin typeface="Rockwell" pitchFamily="18" charset="0"/>
              </a:rPr>
              <a:t>very</a:t>
            </a:r>
            <a:r>
              <a:rPr lang="en-CA" sz="4800" b="1" dirty="0">
                <a:ln w="19050">
                  <a:solidFill>
                    <a:srgbClr val="002060"/>
                  </a:solidFill>
                </a:ln>
                <a:solidFill>
                  <a:srgbClr val="0070C0"/>
                </a:solidFill>
                <a:latin typeface="Rockwell" pitchFamily="18" charset="0"/>
              </a:rPr>
              <a:t> carefully?</a:t>
            </a:r>
          </a:p>
        </p:txBody>
      </p:sp>
      <p:sp>
        <p:nvSpPr>
          <p:cNvPr id="19" name="Content Placeholder 2"/>
          <p:cNvSpPr txBox="1">
            <a:spLocks/>
          </p:cNvSpPr>
          <p:nvPr/>
        </p:nvSpPr>
        <p:spPr>
          <a:xfrm>
            <a:off x="838200" y="1825625"/>
            <a:ext cx="10515600"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pic>
        <p:nvPicPr>
          <p:cNvPr id="21" name="Picture 20"/>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042218" y="3729631"/>
            <a:ext cx="3993765" cy="312836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133109681"/>
      </p:ext>
    </p:extLst>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08668" y="6492875"/>
            <a:ext cx="2743200" cy="365125"/>
          </a:xfrm>
        </p:spPr>
        <p:txBody>
          <a:bodyPr/>
          <a:lstStyle/>
          <a:p>
            <a:fld id="{EB7FF6AF-322B-4A4F-A71E-65927B158128}" type="slidenum">
              <a:rPr lang="en-CA" sz="1400" smtClean="0">
                <a:solidFill>
                  <a:schemeClr val="tx1"/>
                </a:solidFill>
              </a:rPr>
              <a:t>9</a:t>
            </a:fld>
            <a:endParaRPr lang="en-CA" sz="1400" dirty="0">
              <a:solidFill>
                <a:schemeClr val="tx1"/>
              </a:solidFill>
            </a:endParaRPr>
          </a:p>
        </p:txBody>
      </p:sp>
      <p:sp>
        <p:nvSpPr>
          <p:cNvPr id="16" name="Snip Diagonal Corner Rectangle 15"/>
          <p:cNvSpPr/>
          <p:nvPr/>
        </p:nvSpPr>
        <p:spPr>
          <a:xfrm>
            <a:off x="304800" y="203198"/>
            <a:ext cx="11629358" cy="6376761"/>
          </a:xfrm>
          <a:prstGeom prst="snip2DiagRect">
            <a:avLst/>
          </a:prstGeom>
          <a:solidFill>
            <a:schemeClr val="bg1">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le 16"/>
          <p:cNvSpPr/>
          <p:nvPr/>
        </p:nvSpPr>
        <p:spPr>
          <a:xfrm>
            <a:off x="674213" y="372239"/>
            <a:ext cx="10392228" cy="1803545"/>
          </a:xfrm>
          <a:prstGeom prst="roundRect">
            <a:avLst>
              <a:gd name="adj" fmla="val 0"/>
            </a:avLst>
          </a:prstGeom>
          <a:no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3600" b="1" dirty="0">
                <a:ln w="19050">
                  <a:solidFill>
                    <a:srgbClr val="002060"/>
                  </a:solidFill>
                </a:ln>
                <a:solidFill>
                  <a:srgbClr val="0070C0"/>
                </a:solidFill>
                <a:latin typeface="Rockwell" pitchFamily="18" charset="0"/>
              </a:rPr>
              <a:t>These very important chapters are absolutely necessary to understand how to sort out </a:t>
            </a:r>
            <a:r>
              <a:rPr lang="en-CA" sz="3600" b="1" dirty="0">
                <a:ln w="19050">
                  <a:solidFill>
                    <a:srgbClr val="002060"/>
                  </a:solidFill>
                </a:ln>
                <a:solidFill>
                  <a:srgbClr val="C00000"/>
                </a:solidFill>
                <a:latin typeface="Rockwell" pitchFamily="18" charset="0"/>
              </a:rPr>
              <a:t>3 major counterfeit teachings </a:t>
            </a:r>
            <a:r>
              <a:rPr lang="en-CA" sz="3600" b="1" dirty="0">
                <a:ln w="19050">
                  <a:solidFill>
                    <a:srgbClr val="002060"/>
                  </a:solidFill>
                </a:ln>
                <a:solidFill>
                  <a:srgbClr val="0070C0"/>
                </a:solidFill>
                <a:latin typeface="Rockwell" pitchFamily="18" charset="0"/>
              </a:rPr>
              <a:t>of:</a:t>
            </a:r>
          </a:p>
        </p:txBody>
      </p:sp>
      <p:sp>
        <p:nvSpPr>
          <p:cNvPr id="19" name="Content Placeholder 2"/>
          <p:cNvSpPr txBox="1">
            <a:spLocks/>
          </p:cNvSpPr>
          <p:nvPr/>
        </p:nvSpPr>
        <p:spPr>
          <a:xfrm>
            <a:off x="674213" y="2502610"/>
            <a:ext cx="10515600" cy="489585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b="1" dirty="0">
                <a:solidFill>
                  <a:schemeClr val="accent6">
                    <a:lumMod val="50000"/>
                  </a:schemeClr>
                </a:solidFill>
                <a:latin typeface="Comic Sans MS" panose="030F0702030302020204" pitchFamily="66" charset="0"/>
              </a:rPr>
              <a:t>The </a:t>
            </a:r>
            <a:r>
              <a:rPr lang="en-US" b="1" dirty="0" err="1">
                <a:solidFill>
                  <a:schemeClr val="accent6">
                    <a:lumMod val="50000"/>
                  </a:schemeClr>
                </a:solidFill>
                <a:latin typeface="Comic Sans MS" panose="030F0702030302020204" pitchFamily="66" charset="0"/>
              </a:rPr>
              <a:t>Wavesheaf</a:t>
            </a:r>
            <a:r>
              <a:rPr lang="en-US" b="1" dirty="0">
                <a:solidFill>
                  <a:schemeClr val="accent6">
                    <a:lumMod val="50000"/>
                  </a:schemeClr>
                </a:solidFill>
                <a:latin typeface="Comic Sans MS" panose="030F0702030302020204" pitchFamily="66" charset="0"/>
              </a:rPr>
              <a:t> festival being married to the date of </a:t>
            </a:r>
            <a:r>
              <a:rPr lang="en-US" b="1" dirty="0" err="1">
                <a:solidFill>
                  <a:schemeClr val="accent6">
                    <a:lumMod val="50000"/>
                  </a:schemeClr>
                </a:solidFill>
                <a:latin typeface="Comic Sans MS" panose="030F0702030302020204" pitchFamily="66" charset="0"/>
              </a:rPr>
              <a:t>Abib</a:t>
            </a:r>
            <a:r>
              <a:rPr lang="en-US" b="1" dirty="0">
                <a:solidFill>
                  <a:schemeClr val="accent6">
                    <a:lumMod val="50000"/>
                  </a:schemeClr>
                </a:solidFill>
                <a:latin typeface="Comic Sans MS" panose="030F0702030302020204" pitchFamily="66" charset="0"/>
              </a:rPr>
              <a:t> 16 </a:t>
            </a:r>
            <a:r>
              <a:rPr lang="en-US" b="1" dirty="0">
                <a:solidFill>
                  <a:srgbClr val="C00000"/>
                </a:solidFill>
                <a:latin typeface="Comic Sans MS" panose="030F0702030302020204" pitchFamily="66" charset="0"/>
              </a:rPr>
              <a:t>&amp;</a:t>
            </a:r>
            <a:r>
              <a:rPr lang="en-US" b="1" dirty="0">
                <a:solidFill>
                  <a:schemeClr val="accent6">
                    <a:lumMod val="50000"/>
                  </a:schemeClr>
                </a:solidFill>
                <a:latin typeface="Comic Sans MS" panose="030F0702030302020204" pitchFamily="66" charset="0"/>
              </a:rPr>
              <a:t> who was responsible for this deception?</a:t>
            </a:r>
          </a:p>
          <a:p>
            <a:pPr marL="514350" indent="-514350">
              <a:buFont typeface="+mj-lt"/>
              <a:buAutoNum type="arabicPeriod"/>
            </a:pPr>
            <a:r>
              <a:rPr lang="en-US" b="1" dirty="0">
                <a:solidFill>
                  <a:srgbClr val="C00000"/>
                </a:solidFill>
                <a:latin typeface="Comic Sans MS" panose="030F0702030302020204" pitchFamily="66" charset="0"/>
              </a:rPr>
              <a:t>Adjusting the date on the festal calendar to </a:t>
            </a:r>
            <a:br>
              <a:rPr lang="en-US" b="1" dirty="0">
                <a:solidFill>
                  <a:srgbClr val="C00000"/>
                </a:solidFill>
                <a:latin typeface="Comic Sans MS" panose="030F0702030302020204" pitchFamily="66" charset="0"/>
              </a:rPr>
            </a:br>
            <a:r>
              <a:rPr lang="en-US" b="1" dirty="0">
                <a:solidFill>
                  <a:srgbClr val="C00000"/>
                </a:solidFill>
                <a:latin typeface="Comic Sans MS" panose="030F0702030302020204" pitchFamily="66" charset="0"/>
              </a:rPr>
              <a:t>guarantee certain festivals </a:t>
            </a:r>
            <a:r>
              <a:rPr lang="en-US" b="1" u="sng" dirty="0">
                <a:solidFill>
                  <a:schemeClr val="tx1">
                    <a:lumMod val="75000"/>
                    <a:lumOff val="25000"/>
                  </a:schemeClr>
                </a:solidFill>
                <a:latin typeface="Comic Sans MS" panose="030F0702030302020204" pitchFamily="66" charset="0"/>
              </a:rPr>
              <a:t>never</a:t>
            </a:r>
            <a:r>
              <a:rPr lang="en-US" b="1" dirty="0">
                <a:solidFill>
                  <a:srgbClr val="C00000"/>
                </a:solidFill>
                <a:latin typeface="Comic Sans MS" panose="030F0702030302020204" pitchFamily="66" charset="0"/>
              </a:rPr>
              <a:t> share the </a:t>
            </a:r>
            <a:br>
              <a:rPr lang="en-US" b="1" dirty="0">
                <a:solidFill>
                  <a:srgbClr val="C00000"/>
                </a:solidFill>
                <a:latin typeface="Comic Sans MS" panose="030F0702030302020204" pitchFamily="66" charset="0"/>
              </a:rPr>
            </a:br>
            <a:r>
              <a:rPr lang="en-US" b="1" dirty="0">
                <a:solidFill>
                  <a:srgbClr val="C00000"/>
                </a:solidFill>
                <a:latin typeface="Comic Sans MS" panose="030F0702030302020204" pitchFamily="66" charset="0"/>
              </a:rPr>
              <a:t>same day/date with the weekly Shabbat;</a:t>
            </a:r>
          </a:p>
          <a:p>
            <a:pPr marL="514350" indent="-514350">
              <a:buFont typeface="+mj-lt"/>
              <a:buAutoNum type="arabicPeriod"/>
            </a:pPr>
            <a:r>
              <a:rPr lang="en-US" b="1" dirty="0">
                <a:solidFill>
                  <a:schemeClr val="accent2">
                    <a:lumMod val="50000"/>
                  </a:schemeClr>
                </a:solidFill>
                <a:latin typeface="Comic Sans MS" panose="030F0702030302020204" pitchFamily="66" charset="0"/>
              </a:rPr>
              <a:t>Many Enoch/</a:t>
            </a:r>
            <a:r>
              <a:rPr lang="en-US" b="1" dirty="0" err="1">
                <a:solidFill>
                  <a:schemeClr val="accent2">
                    <a:lumMod val="50000"/>
                  </a:schemeClr>
                </a:solidFill>
                <a:latin typeface="Comic Sans MS" panose="030F0702030302020204" pitchFamily="66" charset="0"/>
              </a:rPr>
              <a:t>Zadok</a:t>
            </a:r>
            <a:r>
              <a:rPr lang="en-US" b="1" dirty="0">
                <a:solidFill>
                  <a:schemeClr val="accent2">
                    <a:lumMod val="50000"/>
                  </a:schemeClr>
                </a:solidFill>
                <a:latin typeface="Comic Sans MS" panose="030F0702030302020204" pitchFamily="66" charset="0"/>
              </a:rPr>
              <a:t> calendars declare the </a:t>
            </a:r>
            <a:br>
              <a:rPr lang="en-US" b="1" dirty="0">
                <a:solidFill>
                  <a:schemeClr val="accent2">
                    <a:lumMod val="50000"/>
                  </a:schemeClr>
                </a:solidFill>
                <a:latin typeface="Comic Sans MS" panose="030F0702030302020204" pitchFamily="66" charset="0"/>
              </a:rPr>
            </a:br>
            <a:r>
              <a:rPr lang="en-US" b="1" dirty="0" err="1">
                <a:solidFill>
                  <a:schemeClr val="accent2">
                    <a:lumMod val="50000"/>
                  </a:schemeClr>
                </a:solidFill>
                <a:latin typeface="Comic Sans MS" panose="030F0702030302020204" pitchFamily="66" charset="0"/>
              </a:rPr>
              <a:t>Wavesheaf</a:t>
            </a:r>
            <a:r>
              <a:rPr lang="en-US" b="1" dirty="0">
                <a:solidFill>
                  <a:schemeClr val="accent2">
                    <a:lumMod val="50000"/>
                  </a:schemeClr>
                </a:solidFill>
                <a:latin typeface="Comic Sans MS" panose="030F0702030302020204" pitchFamily="66" charset="0"/>
              </a:rPr>
              <a:t> Festival is to be celebrated </a:t>
            </a:r>
            <a:br>
              <a:rPr lang="en-US" b="1" dirty="0">
                <a:solidFill>
                  <a:schemeClr val="accent2">
                    <a:lumMod val="50000"/>
                  </a:schemeClr>
                </a:solidFill>
                <a:latin typeface="Comic Sans MS" panose="030F0702030302020204" pitchFamily="66" charset="0"/>
              </a:rPr>
            </a:br>
            <a:r>
              <a:rPr lang="en-US" b="1" u="sng" dirty="0">
                <a:solidFill>
                  <a:schemeClr val="tx1">
                    <a:lumMod val="75000"/>
                    <a:lumOff val="25000"/>
                  </a:schemeClr>
                </a:solidFill>
                <a:latin typeface="Comic Sans MS" panose="030F0702030302020204" pitchFamily="66" charset="0"/>
              </a:rPr>
              <a:t>after</a:t>
            </a:r>
            <a:r>
              <a:rPr lang="en-US" b="1" dirty="0">
                <a:solidFill>
                  <a:schemeClr val="accent2">
                    <a:lumMod val="50000"/>
                  </a:schemeClr>
                </a:solidFill>
                <a:latin typeface="Comic Sans MS" panose="030F0702030302020204" pitchFamily="66" charset="0"/>
              </a:rPr>
              <a:t> the Passover Festival week. </a:t>
            </a:r>
            <a:br>
              <a:rPr lang="en-US" b="1" dirty="0">
                <a:solidFill>
                  <a:schemeClr val="accent2">
                    <a:lumMod val="50000"/>
                  </a:schemeClr>
                </a:solidFill>
                <a:latin typeface="Comic Sans MS" panose="030F0702030302020204" pitchFamily="66" charset="0"/>
              </a:rPr>
            </a:br>
            <a:r>
              <a:rPr lang="en-US" b="1" dirty="0">
                <a:solidFill>
                  <a:srgbClr val="C00000"/>
                </a:solidFill>
                <a:latin typeface="Comic Sans MS" panose="030F0702030302020204" pitchFamily="66" charset="0"/>
              </a:rPr>
              <a:t>(Now where is that found in Torah?)</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83" y="3038947"/>
            <a:ext cx="4988167" cy="4085548"/>
          </a:xfrm>
          <a:prstGeom prst="rect">
            <a:avLst/>
          </a:prstGeom>
        </p:spPr>
      </p:pic>
    </p:spTree>
    <p:extLst>
      <p:ext uri="{BB962C8B-B14F-4D97-AF65-F5344CB8AC3E}">
        <p14:creationId xmlns:p14="http://schemas.microsoft.com/office/powerpoint/2010/main" val="325903540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500"/>
                                        <p:tgtEl>
                                          <p:spTgt spid="19">
                                            <p:txEl>
                                              <p:pRg st="0" end="0"/>
                                            </p:txEl>
                                          </p:spTgt>
                                        </p:tgtEl>
                                      </p:cBhvr>
                                    </p:animEffect>
                                    <p:anim calcmode="lin" valueType="num">
                                      <p:cBhvr>
                                        <p:cTn id="8" dur="1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42" presetClass="entr" presetSubtype="0" fill="hold" nodeType="afterEffect">
                                  <p:stCondLst>
                                    <p:cond delay="300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fade">
                                      <p:cBhvr>
                                        <p:cTn id="13" dur="1000"/>
                                        <p:tgtEl>
                                          <p:spTgt spid="19">
                                            <p:txEl>
                                              <p:pRg st="1" end="1"/>
                                            </p:txEl>
                                          </p:spTgt>
                                        </p:tgtEl>
                                      </p:cBhvr>
                                    </p:animEffect>
                                    <p:anim calcmode="lin" valueType="num">
                                      <p:cBhvr>
                                        <p:cTn id="1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nodeType="afterEffect">
                                  <p:stCondLst>
                                    <p:cond delay="300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1000"/>
                                        <p:tgtEl>
                                          <p:spTgt spid="19">
                                            <p:txEl>
                                              <p:pRg st="2" end="2"/>
                                            </p:txEl>
                                          </p:spTgt>
                                        </p:tgtEl>
                                      </p:cBhvr>
                                    </p:animEffect>
                                    <p:anim calcmode="lin" valueType="num">
                                      <p:cBhvr>
                                        <p:cTn id="2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19486</TotalTime>
  <Words>255</Words>
  <Application>Microsoft Office PowerPoint</Application>
  <PresentationFormat>Widescreen</PresentationFormat>
  <Paragraphs>71</Paragraphs>
  <Slides>13</Slides>
  <Notes>4</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13</vt:i4>
      </vt:variant>
    </vt:vector>
  </HeadingPairs>
  <TitlesOfParts>
    <vt:vector size="31" baseType="lpstr">
      <vt:lpstr>Aharoni</vt:lpstr>
      <vt:lpstr>Arial</vt:lpstr>
      <vt:lpstr>Arial Rounded MT Bold</vt:lpstr>
      <vt:lpstr>Calibri</vt:lpstr>
      <vt:lpstr>Calibri Light</vt:lpstr>
      <vt:lpstr>Century Gothic</vt:lpstr>
      <vt:lpstr>Comic Sans MS</vt:lpstr>
      <vt:lpstr>Cooper Black</vt:lpstr>
      <vt:lpstr>Edwardian Script ITC</vt:lpstr>
      <vt:lpstr>Matura MT Script Capitals</vt:lpstr>
      <vt:lpstr>MV Boli</vt:lpstr>
      <vt:lpstr>Pristina</vt:lpstr>
      <vt:lpstr>Rockwell</vt:lpstr>
      <vt:lpstr>Rockwell Extra Bold</vt:lpstr>
      <vt:lpstr>Segoe Print</vt:lpstr>
      <vt:lpstr>Wingdings 3</vt:lpstr>
      <vt:lpstr>Office Theme</vt:lpstr>
      <vt:lpstr>Ion</vt:lpstr>
      <vt:lpstr>PowerPoint Presentation</vt:lpstr>
      <vt:lpstr>PowerPoint Presentation</vt:lpstr>
      <vt:lpstr>PowerPoint Presentation</vt:lpstr>
      <vt:lpstr>PowerPoint Presentation</vt:lpstr>
      <vt:lpstr>Is the Wavesheaf Festival  really that Important?</vt:lpstr>
      <vt:lpstr>Which is More Important?</vt:lpstr>
      <vt:lpstr>How does the Placement of Wavesheaf Affect Shavuot/Pentecost?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30/CC 31- Yahusha’s Crucifixion</dc:title>
  <dc:creator>timothy Astleford</dc:creator>
  <cp:lastModifiedBy>User55</cp:lastModifiedBy>
  <cp:revision>1350</cp:revision>
  <cp:lastPrinted>2021-03-09T20:58:08Z</cp:lastPrinted>
  <dcterms:created xsi:type="dcterms:W3CDTF">2021-01-10T18:50:29Z</dcterms:created>
  <dcterms:modified xsi:type="dcterms:W3CDTF">2022-04-09T22:36:38Z</dcterms:modified>
</cp:coreProperties>
</file>