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8" r:id="rId2"/>
    <p:sldMasterId id="2147483696" r:id="rId3"/>
    <p:sldMasterId id="2147483714" r:id="rId4"/>
    <p:sldMasterId id="2147483732" r:id="rId5"/>
    <p:sldMasterId id="2147483750" r:id="rId6"/>
  </p:sldMasterIdLst>
  <p:notesMasterIdLst>
    <p:notesMasterId r:id="rId112"/>
  </p:notesMasterIdLst>
  <p:handoutMasterIdLst>
    <p:handoutMasterId r:id="rId113"/>
  </p:handoutMasterIdLst>
  <p:sldIdLst>
    <p:sldId id="529" r:id="rId7"/>
    <p:sldId id="524" r:id="rId8"/>
    <p:sldId id="484" r:id="rId9"/>
    <p:sldId id="523" r:id="rId10"/>
    <p:sldId id="454" r:id="rId11"/>
    <p:sldId id="522" r:id="rId12"/>
    <p:sldId id="444" r:id="rId13"/>
    <p:sldId id="525" r:id="rId14"/>
    <p:sldId id="489" r:id="rId15"/>
    <p:sldId id="499" r:id="rId16"/>
    <p:sldId id="501" r:id="rId17"/>
    <p:sldId id="288" r:id="rId18"/>
    <p:sldId id="333" r:id="rId19"/>
    <p:sldId id="334" r:id="rId20"/>
    <p:sldId id="487" r:id="rId21"/>
    <p:sldId id="453" r:id="rId22"/>
    <p:sldId id="502" r:id="rId23"/>
    <p:sldId id="456" r:id="rId24"/>
    <p:sldId id="455" r:id="rId25"/>
    <p:sldId id="515" r:id="rId26"/>
    <p:sldId id="503" r:id="rId27"/>
    <p:sldId id="504" r:id="rId28"/>
    <p:sldId id="477" r:id="rId29"/>
    <p:sldId id="478" r:id="rId30"/>
    <p:sldId id="511" r:id="rId31"/>
    <p:sldId id="299" r:id="rId32"/>
    <p:sldId id="289" r:id="rId33"/>
    <p:sldId id="290" r:id="rId34"/>
    <p:sldId id="481" r:id="rId35"/>
    <p:sldId id="518" r:id="rId36"/>
    <p:sldId id="352" r:id="rId37"/>
    <p:sldId id="519" r:id="rId38"/>
    <p:sldId id="505" r:id="rId39"/>
    <p:sldId id="506" r:id="rId40"/>
    <p:sldId id="287" r:id="rId41"/>
    <p:sldId id="337" r:id="rId42"/>
    <p:sldId id="374" r:id="rId43"/>
    <p:sldId id="437" r:id="rId44"/>
    <p:sldId id="351" r:id="rId45"/>
    <p:sldId id="467" r:id="rId46"/>
    <p:sldId id="468" r:id="rId47"/>
    <p:sldId id="470" r:id="rId48"/>
    <p:sldId id="469" r:id="rId49"/>
    <p:sldId id="526" r:id="rId50"/>
    <p:sldId id="508" r:id="rId51"/>
    <p:sldId id="509" r:id="rId52"/>
    <p:sldId id="446" r:id="rId53"/>
    <p:sldId id="494" r:id="rId54"/>
    <p:sldId id="495" r:id="rId55"/>
    <p:sldId id="531" r:id="rId56"/>
    <p:sldId id="348" r:id="rId57"/>
    <p:sldId id="448" r:id="rId58"/>
    <p:sldId id="510" r:id="rId59"/>
    <p:sldId id="350" r:id="rId60"/>
    <p:sldId id="347" r:id="rId61"/>
    <p:sldId id="530" r:id="rId62"/>
    <p:sldId id="375" r:id="rId63"/>
    <p:sldId id="376" r:id="rId64"/>
    <p:sldId id="292" r:id="rId65"/>
    <p:sldId id="353" r:id="rId66"/>
    <p:sldId id="507" r:id="rId67"/>
    <p:sldId id="482" r:id="rId68"/>
    <p:sldId id="354" r:id="rId69"/>
    <p:sldId id="377" r:id="rId70"/>
    <p:sldId id="361" r:id="rId71"/>
    <p:sldId id="378" r:id="rId72"/>
    <p:sldId id="438" r:id="rId73"/>
    <p:sldId id="360" r:id="rId74"/>
    <p:sldId id="358" r:id="rId75"/>
    <p:sldId id="379" r:id="rId76"/>
    <p:sldId id="380" r:id="rId77"/>
    <p:sldId id="381" r:id="rId78"/>
    <p:sldId id="382" r:id="rId79"/>
    <p:sldId id="486" r:id="rId80"/>
    <p:sldId id="383" r:id="rId81"/>
    <p:sldId id="384" r:id="rId82"/>
    <p:sldId id="385" r:id="rId83"/>
    <p:sldId id="386" r:id="rId84"/>
    <p:sldId id="528" r:id="rId85"/>
    <p:sldId id="387" r:id="rId86"/>
    <p:sldId id="389" r:id="rId87"/>
    <p:sldId id="390" r:id="rId88"/>
    <p:sldId id="391" r:id="rId89"/>
    <p:sldId id="392" r:id="rId90"/>
    <p:sldId id="393" r:id="rId91"/>
    <p:sldId id="394" r:id="rId92"/>
    <p:sldId id="395" r:id="rId93"/>
    <p:sldId id="396" r:id="rId94"/>
    <p:sldId id="397" r:id="rId95"/>
    <p:sldId id="398" r:id="rId96"/>
    <p:sldId id="399" r:id="rId97"/>
    <p:sldId id="400" r:id="rId98"/>
    <p:sldId id="497" r:id="rId99"/>
    <p:sldId id="402" r:id="rId100"/>
    <p:sldId id="403" r:id="rId101"/>
    <p:sldId id="404" r:id="rId102"/>
    <p:sldId id="405" r:id="rId103"/>
    <p:sldId id="407" r:id="rId104"/>
    <p:sldId id="408" r:id="rId105"/>
    <p:sldId id="409" r:id="rId106"/>
    <p:sldId id="356" r:id="rId107"/>
    <p:sldId id="256" r:id="rId108"/>
    <p:sldId id="362" r:id="rId109"/>
    <p:sldId id="532" r:id="rId110"/>
    <p:sldId id="305" r:id="rId11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5"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558" clrIdx="0"/>
  <p:cmAuthor id="1" name="timothy Astleford" initials="tA" lastIdx="193" clrIdx="1">
    <p:extLst>
      <p:ext uri="{19B8F6BF-5375-455C-9EA6-DF929625EA0E}">
        <p15:presenceInfo xmlns:p15="http://schemas.microsoft.com/office/powerpoint/2012/main" xmlns="" userId="6f70958e306951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35EE"/>
    <a:srgbClr val="0066FF"/>
    <a:srgbClr val="FF9900"/>
    <a:srgbClr val="00FFFF"/>
    <a:srgbClr val="FF5050"/>
    <a:srgbClr val="FFCCFF"/>
    <a:srgbClr val="99FF33"/>
    <a:srgbClr val="0000FF"/>
    <a:srgbClr val="2613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63879" autoAdjust="0"/>
  </p:normalViewPr>
  <p:slideViewPr>
    <p:cSldViewPr snapToGrid="0" showGuides="1">
      <p:cViewPr varScale="1">
        <p:scale>
          <a:sx n="105" d="100"/>
          <a:sy n="105" d="100"/>
        </p:scale>
        <p:origin x="-84" y="-258"/>
      </p:cViewPr>
      <p:guideLst>
        <p:guide orient="horz" pos="2205"/>
        <p:guide pos="3817"/>
      </p:guideLst>
    </p:cSldViewPr>
  </p:slideViewPr>
  <p:notesTextViewPr>
    <p:cViewPr>
      <p:scale>
        <a:sx n="1" d="1"/>
        <a:sy n="1" d="1"/>
      </p:scale>
      <p:origin x="0" y="0"/>
    </p:cViewPr>
  </p:notesTextViewPr>
  <p:sorterViewPr>
    <p:cViewPr>
      <p:scale>
        <a:sx n="100" d="100"/>
        <a:sy n="100" d="100"/>
      </p:scale>
      <p:origin x="0" y="157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theme" Target="theme/theme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notesMaster" Target="notesMasters/notesMaster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slide" Target="slides/slide104.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handoutMaster" Target="handoutMasters/handoutMaster1.xml"/><Relationship Id="rId118"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commentAuthors" Target="commen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17:26:25.352" idx="193">
    <p:pos x="6518" y="617"/>
    <p:text>added box</p:text>
    <p:extLst>
      <p:ext uri="{C676402C-5697-4E1C-873F-D02D1690AC5C}">
        <p15:threadingInfo xmlns:p15="http://schemas.microsoft.com/office/powerpoint/2012/main" xmlns=""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8-13T05:31:44.255" idx="192">
    <p:pos x="3321" y="317"/>
    <p:text>less words</p:text>
    <p:extLst>
      <p:ext uri="{C676402C-5697-4E1C-873F-D02D1690AC5C}">
        <p15:threadingInfo xmlns:p15="http://schemas.microsoft.com/office/powerpoint/2012/main" xmlns=""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22A3B312-C75D-4723-87CC-706985411A84}" type="datetimeFigureOut">
              <a:rPr lang="en-US" smtClean="0"/>
              <a:t>8/14/2021</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2D3B8718-410E-4B62-ABC8-0A015F5ED197}" type="slidenum">
              <a:rPr lang="en-US" smtClean="0"/>
              <a:t>‹#›</a:t>
            </a:fld>
            <a:endParaRPr lang="en-US"/>
          </a:p>
        </p:txBody>
      </p:sp>
    </p:spTree>
    <p:extLst>
      <p:ext uri="{BB962C8B-B14F-4D97-AF65-F5344CB8AC3E}">
        <p14:creationId xmlns:p14="http://schemas.microsoft.com/office/powerpoint/2010/main" val="1969887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2F0DA2F-8A55-4ECC-8676-E0ABCE0273FB}" type="datetimeFigureOut">
              <a:rPr lang="en-CA" smtClean="0"/>
              <a:t>14/08/2021</a:t>
            </a:fld>
            <a:endParaRPr lang="en-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7ABF61B-6A22-48D0-8DBE-45923DF45737}" type="slidenum">
              <a:rPr lang="en-CA" smtClean="0"/>
              <a:t>‹#›</a:t>
            </a:fld>
            <a:endParaRPr lang="en-CA"/>
          </a:p>
        </p:txBody>
      </p:sp>
    </p:spTree>
    <p:extLst>
      <p:ext uri="{BB962C8B-B14F-4D97-AF65-F5344CB8AC3E}">
        <p14:creationId xmlns:p14="http://schemas.microsoft.com/office/powerpoint/2010/main" val="348142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Accuracy in the Passover Offset.</a:t>
            </a:r>
          </a:p>
          <a:p>
            <a:r>
              <a:rPr lang="en-US" sz="1200" b="0" i="0" kern="1200" dirty="0" smtClean="0">
                <a:solidFill>
                  <a:schemeClr val="tx1"/>
                </a:solidFill>
                <a:effectLst/>
                <a:latin typeface="+mn-lt"/>
                <a:ea typeface="+mn-ea"/>
                <a:cs typeface="+mn-cs"/>
              </a:rPr>
              <a:t>The Crucifixion Crunch.</a:t>
            </a:r>
          </a:p>
          <a:p>
            <a:r>
              <a:rPr lang="en-US" sz="1200" b="0" i="0" kern="1200" dirty="0" smtClean="0">
                <a:solidFill>
                  <a:schemeClr val="tx1"/>
                </a:solidFill>
                <a:effectLst/>
                <a:latin typeface="+mn-lt"/>
                <a:ea typeface="+mn-ea"/>
                <a:cs typeface="+mn-cs"/>
              </a:rPr>
              <a:t>This one is silly but I am going to add it as it might spur something else-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2,12,24 Crucifixion=30  LOL!</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2 Passovers, 12 hours offset, in a 24 hour period, gives us the year 30!  LOL!</a:t>
            </a:r>
          </a:p>
          <a:p>
            <a:endParaRPr lang="en-CA" baseline="0" dirty="0" smtClean="0"/>
          </a:p>
        </p:txBody>
      </p:sp>
      <p:sp>
        <p:nvSpPr>
          <p:cNvPr id="4" name="Slide Number Placeholder 3"/>
          <p:cNvSpPr>
            <a:spLocks noGrp="1"/>
          </p:cNvSpPr>
          <p:nvPr>
            <p:ph type="sldNum" sz="quarter" idx="10"/>
          </p:nvPr>
        </p:nvSpPr>
        <p:spPr/>
        <p:txBody>
          <a:bodyPr/>
          <a:lstStyle/>
          <a:p>
            <a:fld id="{47ABF61B-6A22-48D0-8DBE-45923DF45737}" type="slidenum">
              <a:rPr lang="en-CA" smtClean="0">
                <a:solidFill>
                  <a:prstClr val="black"/>
                </a:solidFill>
              </a:rPr>
              <a:pPr/>
              <a:t>1</a:t>
            </a:fld>
            <a:endParaRPr lang="en-CA" dirty="0">
              <a:solidFill>
                <a:prstClr val="black"/>
              </a:solidFill>
            </a:endParaRPr>
          </a:p>
        </p:txBody>
      </p:sp>
    </p:spTree>
    <p:extLst>
      <p:ext uri="{BB962C8B-B14F-4D97-AF65-F5344CB8AC3E}">
        <p14:creationId xmlns:p14="http://schemas.microsoft.com/office/powerpoint/2010/main" val="4117481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60</a:t>
            </a:fld>
            <a:endParaRPr lang="en-CA">
              <a:solidFill>
                <a:prstClr val="black"/>
              </a:solidFill>
            </a:endParaRPr>
          </a:p>
        </p:txBody>
      </p:sp>
    </p:spTree>
    <p:extLst>
      <p:ext uri="{BB962C8B-B14F-4D97-AF65-F5344CB8AC3E}">
        <p14:creationId xmlns:p14="http://schemas.microsoft.com/office/powerpoint/2010/main" val="125070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62</a:t>
            </a:fld>
            <a:endParaRPr lang="en-CA">
              <a:solidFill>
                <a:prstClr val="black"/>
              </a:solidFill>
            </a:endParaRPr>
          </a:p>
        </p:txBody>
      </p:sp>
    </p:spTree>
    <p:extLst>
      <p:ext uri="{BB962C8B-B14F-4D97-AF65-F5344CB8AC3E}">
        <p14:creationId xmlns:p14="http://schemas.microsoft.com/office/powerpoint/2010/main" val="2976972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63</a:t>
            </a:fld>
            <a:endParaRPr lang="en-CA">
              <a:solidFill>
                <a:prstClr val="black"/>
              </a:solidFill>
            </a:endParaRPr>
          </a:p>
        </p:txBody>
      </p:sp>
    </p:spTree>
    <p:extLst>
      <p:ext uri="{BB962C8B-B14F-4D97-AF65-F5344CB8AC3E}">
        <p14:creationId xmlns:p14="http://schemas.microsoft.com/office/powerpoint/2010/main" val="2761064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68</a:t>
            </a:fld>
            <a:endParaRPr lang="en-CA">
              <a:solidFill>
                <a:prstClr val="black"/>
              </a:solidFill>
            </a:endParaRPr>
          </a:p>
        </p:txBody>
      </p:sp>
    </p:spTree>
    <p:extLst>
      <p:ext uri="{BB962C8B-B14F-4D97-AF65-F5344CB8AC3E}">
        <p14:creationId xmlns:p14="http://schemas.microsoft.com/office/powerpoint/2010/main" val="3825195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77</a:t>
            </a:fld>
            <a:endParaRPr lang="en-CA">
              <a:solidFill>
                <a:prstClr val="black"/>
              </a:solidFill>
            </a:endParaRPr>
          </a:p>
        </p:txBody>
      </p:sp>
    </p:spTree>
    <p:extLst>
      <p:ext uri="{BB962C8B-B14F-4D97-AF65-F5344CB8AC3E}">
        <p14:creationId xmlns:p14="http://schemas.microsoft.com/office/powerpoint/2010/main" val="2471052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83</a:t>
            </a:fld>
            <a:endParaRPr lang="en-CA">
              <a:solidFill>
                <a:prstClr val="black"/>
              </a:solidFill>
            </a:endParaRPr>
          </a:p>
        </p:txBody>
      </p:sp>
    </p:spTree>
    <p:extLst>
      <p:ext uri="{BB962C8B-B14F-4D97-AF65-F5344CB8AC3E}">
        <p14:creationId xmlns:p14="http://schemas.microsoft.com/office/powerpoint/2010/main" val="2901796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86</a:t>
            </a:fld>
            <a:endParaRPr lang="en-CA">
              <a:solidFill>
                <a:prstClr val="black"/>
              </a:solidFill>
            </a:endParaRPr>
          </a:p>
        </p:txBody>
      </p:sp>
    </p:spTree>
    <p:extLst>
      <p:ext uri="{BB962C8B-B14F-4D97-AF65-F5344CB8AC3E}">
        <p14:creationId xmlns:p14="http://schemas.microsoft.com/office/powerpoint/2010/main" val="2300941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92</a:t>
            </a:fld>
            <a:endParaRPr lang="en-CA">
              <a:solidFill>
                <a:prstClr val="black"/>
              </a:solidFill>
            </a:endParaRPr>
          </a:p>
        </p:txBody>
      </p:sp>
    </p:spTree>
    <p:extLst>
      <p:ext uri="{BB962C8B-B14F-4D97-AF65-F5344CB8AC3E}">
        <p14:creationId xmlns:p14="http://schemas.microsoft.com/office/powerpoint/2010/main" val="1475131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bg1"/>
                </a:solidFill>
              </a:rPr>
              <a:t>Here’s my note:  I see the text mentions Jonah 1</a:t>
            </a:r>
            <a:r>
              <a:rPr lang="en-US" b="1" baseline="30000" dirty="0" smtClean="0">
                <a:solidFill>
                  <a:schemeClr val="bg1"/>
                </a:solidFill>
              </a:rPr>
              <a:t>st</a:t>
            </a:r>
            <a:r>
              <a:rPr lang="en-US" b="1" dirty="0" smtClean="0">
                <a:solidFill>
                  <a:schemeClr val="bg1"/>
                </a:solidFill>
              </a:rPr>
              <a:t> and then the tomb next.</a:t>
            </a:r>
          </a:p>
          <a:p>
            <a:r>
              <a:rPr lang="en-US" sz="1600" b="1" dirty="0" smtClean="0">
                <a:solidFill>
                  <a:schemeClr val="bg1"/>
                </a:solidFill>
              </a:rPr>
              <a:t>Matt 12:40 KJV  For as Jonas was [1] three days and three nights in the whale's belly; </a:t>
            </a:r>
          </a:p>
          <a:p>
            <a:r>
              <a:rPr lang="en-US" sz="1600" b="1" dirty="0" smtClean="0">
                <a:solidFill>
                  <a:schemeClr val="bg1"/>
                </a:solidFill>
              </a:rPr>
              <a:t>so shall the Son of man be [2] three days and three nights in the heart of the earth.</a:t>
            </a:r>
          </a:p>
          <a:p>
            <a:endParaRPr lang="en-US" sz="1600" b="1" dirty="0" smtClean="0">
              <a:solidFill>
                <a:schemeClr val="bg1"/>
              </a:solidFill>
            </a:endParaRPr>
          </a:p>
          <a:p>
            <a:r>
              <a:rPr lang="en-US" dirty="0" smtClean="0">
                <a:solidFill>
                  <a:schemeClr val="bg1"/>
                </a:solidFill>
              </a:rPr>
              <a:t>[1]  Jonah was held in “bondage” … no way out and no way of escape until Yah said so.  I don’t believe Jonah was dead, or even unconscious because Jonah 2:1 says “he prayed” and THEN he was released.  So, the two situations are not identical – but only a comparison that both had a timeframe of “3 days &amp; 3 nights.”  How did Jonah’s admission of fault begin?  He confessed and told them to throw him into the sea.  And they did after they tried one more time to save everything.  Upon their words – their speaking voices began that timeline of 3 days and 3 nights – and at the same time they threw him overboard.  Jonah was not released UNTIL his speaking voice prayed – THEN the fish vomited him upon the land.</a:t>
            </a:r>
          </a:p>
          <a:p>
            <a:r>
              <a:rPr lang="en-US" b="1" dirty="0" smtClean="0">
                <a:solidFill>
                  <a:schemeClr val="bg1"/>
                </a:solidFill>
              </a:rPr>
              <a:t>The principles for both timelines are the same just as given in Dan 4.  A speaking voice begins the timeline, and a speaking voice ends the timeline.  There is no speaking voice recorded in the Gospels at the closing of the tomb.  Only facts are given.  We have to go back to the speaking voices to find the beginning and ending of </a:t>
            </a:r>
            <a:r>
              <a:rPr lang="en-US" b="1" dirty="0" err="1" smtClean="0">
                <a:solidFill>
                  <a:schemeClr val="bg1"/>
                </a:solidFill>
              </a:rPr>
              <a:t>Yah’s</a:t>
            </a:r>
            <a:r>
              <a:rPr lang="en-US" b="1" dirty="0" smtClean="0">
                <a:solidFill>
                  <a:schemeClr val="bg1"/>
                </a:solidFill>
              </a:rPr>
              <a:t> timeline.  However, this other timeline of ABOUT 3 days and 3 nights from the closing of the tomb until Mary gets there – has no speaking voices, but it does have the 12 </a:t>
            </a:r>
            <a:r>
              <a:rPr lang="en-US" b="1" dirty="0" err="1" smtClean="0">
                <a:solidFill>
                  <a:schemeClr val="bg1"/>
                </a:solidFill>
              </a:rPr>
              <a:t>hr</a:t>
            </a:r>
            <a:r>
              <a:rPr lang="en-US" b="1" dirty="0" smtClean="0">
                <a:solidFill>
                  <a:schemeClr val="bg1"/>
                </a:solidFill>
              </a:rPr>
              <a:t> offset – in 2 places – and then of course, as I have mentioned, the antitype to this is found in Rev 11.  That’s for later.</a:t>
            </a:r>
          </a:p>
          <a:p>
            <a:r>
              <a:rPr lang="en-US" dirty="0" smtClean="0">
                <a:solidFill>
                  <a:schemeClr val="bg1"/>
                </a:solidFill>
              </a:rPr>
              <a:t>[</a:t>
            </a:r>
            <a:r>
              <a:rPr lang="en-US" b="1" dirty="0" smtClean="0">
                <a:solidFill>
                  <a:schemeClr val="bg1"/>
                </a:solidFill>
              </a:rPr>
              <a:t>2]  From the time </a:t>
            </a:r>
            <a:r>
              <a:rPr lang="en-US" b="1" dirty="0" err="1" smtClean="0">
                <a:solidFill>
                  <a:schemeClr val="bg1"/>
                </a:solidFill>
              </a:rPr>
              <a:t>Yahusha</a:t>
            </a:r>
            <a:r>
              <a:rPr lang="en-US" b="1" dirty="0" smtClean="0">
                <a:solidFill>
                  <a:schemeClr val="bg1"/>
                </a:solidFill>
              </a:rPr>
              <a:t> died at the 9</a:t>
            </a:r>
            <a:r>
              <a:rPr lang="en-US" b="1" baseline="30000" dirty="0" smtClean="0">
                <a:solidFill>
                  <a:schemeClr val="bg1"/>
                </a:solidFill>
              </a:rPr>
              <a:t>th</a:t>
            </a:r>
            <a:r>
              <a:rPr lang="en-US" b="1" dirty="0" smtClean="0">
                <a:solidFill>
                  <a:schemeClr val="bg1"/>
                </a:solidFill>
              </a:rPr>
              <a:t> hour, He too was in bondage to death – bound by circumstances that He promised He would not release Himself from UNTIL the 72 hours is completed.</a:t>
            </a:r>
          </a:p>
          <a:p>
            <a:r>
              <a:rPr lang="en-US" b="1" dirty="0" smtClean="0">
                <a:solidFill>
                  <a:schemeClr val="bg1"/>
                </a:solidFill>
              </a:rPr>
              <a:t>He was not IN the heart of the earth, as “under the ground” as the tomb was above the ground.  But, I see the “tree” and the “tomb” are the “heart location” of this whole earth – this was the location for the “heartbeat of salvation.”  And if you want to expand and take this further, considering the flat earth truth … when looking down from heaven, indeed that very spot is the place of Heaven’s heart.  It is at that spot where everything changes – where type’s are fulfilled, where the purest blood is accepted.  None of this happened in the </a:t>
            </a:r>
            <a:r>
              <a:rPr lang="en-US" b="1" dirty="0" err="1" smtClean="0">
                <a:solidFill>
                  <a:schemeClr val="bg1"/>
                </a:solidFill>
              </a:rPr>
              <a:t>sanhedrin</a:t>
            </a:r>
            <a:r>
              <a:rPr lang="en-US" b="1" dirty="0" smtClean="0">
                <a:solidFill>
                  <a:schemeClr val="bg1"/>
                </a:solidFill>
              </a:rPr>
              <a:t>, Pilate’s court, or Herod’s palace, or the Garden of Gethsemane.  THAT spot – from the tree to the NEARBY tomb - was the heart.</a:t>
            </a:r>
          </a:p>
          <a:p>
            <a:r>
              <a:rPr lang="en-US" dirty="0" smtClean="0">
                <a:solidFill>
                  <a:schemeClr val="bg1"/>
                </a:solidFill>
              </a:rPr>
              <a:t>OK, I appreciate that you changed the wording in the box a little bit, but it doesn’t change the thought from what you had before.  I will give another alternative in the scratch, and then I’m going to let this go for the moment due to the fact that you are totally bombarded by so many other things right now.  However, we will have to sort this out one day.  I just hope and pray no one, but no one picks up on this at this time.  We also know the enemy wants to push the popular belief, and this timeline starting at the tomb closure certainly seems to be the popular belief.  However, it is only popular because people do not understand Dan 4 and what it has to do with understanding how to work properly with timelines.  It’s too bad that you have not had time to thoroughly investigate Dan 4 – especially with us at sukkot 2020 where I taught this for a very specific reason.  I recognize </a:t>
            </a:r>
            <a:r>
              <a:rPr lang="en-US" dirty="0" err="1" smtClean="0">
                <a:solidFill>
                  <a:schemeClr val="bg1"/>
                </a:solidFill>
              </a:rPr>
              <a:t>s.a.tan</a:t>
            </a:r>
            <a:r>
              <a:rPr lang="en-US" dirty="0" smtClean="0">
                <a:solidFill>
                  <a:schemeClr val="bg1"/>
                </a:solidFill>
              </a:rPr>
              <a:t> is on our trail – and I’m not going to fight about this – we must sit down and study it out.  Remember the time you had to spend with me to understand how to count to 3 (and 30) in </a:t>
            </a:r>
            <a:r>
              <a:rPr lang="en-US" dirty="0" err="1" smtClean="0">
                <a:solidFill>
                  <a:schemeClr val="bg1"/>
                </a:solidFill>
              </a:rPr>
              <a:t>Exo</a:t>
            </a:r>
            <a:r>
              <a:rPr lang="en-US" dirty="0" smtClean="0">
                <a:solidFill>
                  <a:schemeClr val="bg1"/>
                </a:solidFill>
              </a:rPr>
              <a:t> 12 and to the quail?  It’s like that.  It just took a while until I got it.    I HAVE FULL CONFIDENCE THAT WE ARE GOING TO GET THIS FIGURED OUT SOON.  (:</a:t>
            </a:r>
          </a:p>
          <a:p>
            <a:endParaRPr lang="en-CA" dirty="0"/>
          </a:p>
        </p:txBody>
      </p:sp>
      <p:sp>
        <p:nvSpPr>
          <p:cNvPr id="4" name="Slide Number Placeholder 3"/>
          <p:cNvSpPr>
            <a:spLocks noGrp="1"/>
          </p:cNvSpPr>
          <p:nvPr>
            <p:ph type="sldNum" sz="quarter" idx="10"/>
          </p:nvPr>
        </p:nvSpPr>
        <p:spPr/>
        <p:txBody>
          <a:bodyPr/>
          <a:lstStyle/>
          <a:p>
            <a:fld id="{47ABF61B-6A22-48D0-8DBE-45923DF45737}" type="slidenum">
              <a:rPr lang="en-CA" smtClean="0"/>
              <a:t>95</a:t>
            </a:fld>
            <a:endParaRPr lang="en-CA"/>
          </a:p>
        </p:txBody>
      </p:sp>
    </p:spTree>
    <p:extLst>
      <p:ext uri="{BB962C8B-B14F-4D97-AF65-F5344CB8AC3E}">
        <p14:creationId xmlns:p14="http://schemas.microsoft.com/office/powerpoint/2010/main" val="140104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7ABF61B-6A22-48D0-8DBE-45923DF45737}" type="slidenum">
              <a:rPr lang="en-CA" smtClean="0"/>
              <a:t>102</a:t>
            </a:fld>
            <a:endParaRPr lang="en-CA"/>
          </a:p>
        </p:txBody>
      </p:sp>
    </p:spTree>
    <p:extLst>
      <p:ext uri="{BB962C8B-B14F-4D97-AF65-F5344CB8AC3E}">
        <p14:creationId xmlns:p14="http://schemas.microsoft.com/office/powerpoint/2010/main" val="124093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Accuracy in the Passover Offset.</a:t>
            </a:r>
          </a:p>
          <a:p>
            <a:r>
              <a:rPr lang="en-US" sz="1200" b="0" i="0" kern="1200" dirty="0" smtClean="0">
                <a:solidFill>
                  <a:schemeClr val="tx1"/>
                </a:solidFill>
                <a:effectLst/>
                <a:latin typeface="+mn-lt"/>
                <a:ea typeface="+mn-ea"/>
                <a:cs typeface="+mn-cs"/>
              </a:rPr>
              <a:t>The Crucifixion Crunch.</a:t>
            </a:r>
          </a:p>
          <a:p>
            <a:r>
              <a:rPr lang="en-US" sz="1200" b="0" i="0" kern="1200" dirty="0" smtClean="0">
                <a:solidFill>
                  <a:schemeClr val="tx1"/>
                </a:solidFill>
                <a:effectLst/>
                <a:latin typeface="+mn-lt"/>
                <a:ea typeface="+mn-ea"/>
                <a:cs typeface="+mn-cs"/>
              </a:rPr>
              <a:t>This one is silly but I am going to add it as it might spur something else-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2,12,24 Crucifixion=30  LOL!</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2 Passovers, 12 hours offset, in a 24 hour period, gives us the year 30!  LOL!</a:t>
            </a:r>
          </a:p>
          <a:p>
            <a:endParaRPr lang="en-CA" baseline="0" dirty="0" smtClean="0"/>
          </a:p>
        </p:txBody>
      </p:sp>
      <p:sp>
        <p:nvSpPr>
          <p:cNvPr id="4" name="Slide Number Placeholder 3"/>
          <p:cNvSpPr>
            <a:spLocks noGrp="1"/>
          </p:cNvSpPr>
          <p:nvPr>
            <p:ph type="sldNum" sz="quarter" idx="10"/>
          </p:nvPr>
        </p:nvSpPr>
        <p:spPr/>
        <p:txBody>
          <a:bodyPr/>
          <a:lstStyle/>
          <a:p>
            <a:fld id="{47ABF61B-6A22-48D0-8DBE-45923DF45737}" type="slidenum">
              <a:rPr lang="en-CA" smtClean="0">
                <a:solidFill>
                  <a:prstClr val="black"/>
                </a:solidFill>
              </a:rPr>
              <a:pPr/>
              <a:t>2</a:t>
            </a:fld>
            <a:endParaRPr lang="en-CA" dirty="0">
              <a:solidFill>
                <a:prstClr val="black"/>
              </a:solidFill>
            </a:endParaRPr>
          </a:p>
        </p:txBody>
      </p:sp>
    </p:spTree>
    <p:extLst>
      <p:ext uri="{BB962C8B-B14F-4D97-AF65-F5344CB8AC3E}">
        <p14:creationId xmlns:p14="http://schemas.microsoft.com/office/powerpoint/2010/main" val="1070138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7ABF61B-6A22-48D0-8DBE-45923DF45737}" type="slidenum">
              <a:rPr lang="en-CA" smtClean="0"/>
              <a:t>103</a:t>
            </a:fld>
            <a:endParaRPr lang="en-CA"/>
          </a:p>
        </p:txBody>
      </p:sp>
    </p:spTree>
    <p:extLst>
      <p:ext uri="{BB962C8B-B14F-4D97-AF65-F5344CB8AC3E}">
        <p14:creationId xmlns:p14="http://schemas.microsoft.com/office/powerpoint/2010/main" val="281687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Accuracy in the Passover Offset.</a:t>
            </a:r>
          </a:p>
          <a:p>
            <a:r>
              <a:rPr lang="en-US" sz="1200" b="0" i="0" kern="1200" dirty="0" smtClean="0">
                <a:solidFill>
                  <a:schemeClr val="tx1"/>
                </a:solidFill>
                <a:effectLst/>
                <a:latin typeface="+mn-lt"/>
                <a:ea typeface="+mn-ea"/>
                <a:cs typeface="+mn-cs"/>
              </a:rPr>
              <a:t>The Crucifixion Crunch.</a:t>
            </a:r>
          </a:p>
          <a:p>
            <a:r>
              <a:rPr lang="en-US" sz="1200" b="0" i="0" kern="1200" dirty="0" smtClean="0">
                <a:solidFill>
                  <a:schemeClr val="tx1"/>
                </a:solidFill>
                <a:effectLst/>
                <a:latin typeface="+mn-lt"/>
                <a:ea typeface="+mn-ea"/>
                <a:cs typeface="+mn-cs"/>
              </a:rPr>
              <a:t>This one is silly but I am going to add it as it might spur something else-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2,12,24 Crucifixion=30  LOL!</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2 Passovers, 12 hours offset, in a 24 hour period, gives us the year 30!  LOL!</a:t>
            </a:r>
          </a:p>
          <a:p>
            <a:endParaRPr lang="en-CA" baseline="0" dirty="0" smtClean="0"/>
          </a:p>
        </p:txBody>
      </p:sp>
      <p:sp>
        <p:nvSpPr>
          <p:cNvPr id="4" name="Slide Number Placeholder 3"/>
          <p:cNvSpPr>
            <a:spLocks noGrp="1"/>
          </p:cNvSpPr>
          <p:nvPr>
            <p:ph type="sldNum" sz="quarter" idx="10"/>
          </p:nvPr>
        </p:nvSpPr>
        <p:spPr/>
        <p:txBody>
          <a:bodyPr/>
          <a:lstStyle/>
          <a:p>
            <a:fld id="{47ABF61B-6A22-48D0-8DBE-45923DF45737}" type="slidenum">
              <a:rPr lang="en-CA" smtClean="0">
                <a:solidFill>
                  <a:prstClr val="black"/>
                </a:solidFill>
              </a:rPr>
              <a:pPr/>
              <a:t>4</a:t>
            </a:fld>
            <a:endParaRPr lang="en-CA" dirty="0">
              <a:solidFill>
                <a:prstClr val="black"/>
              </a:solidFill>
            </a:endParaRPr>
          </a:p>
        </p:txBody>
      </p:sp>
    </p:spTree>
    <p:extLst>
      <p:ext uri="{BB962C8B-B14F-4D97-AF65-F5344CB8AC3E}">
        <p14:creationId xmlns:p14="http://schemas.microsoft.com/office/powerpoint/2010/main" val="411748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28</a:t>
            </a:fld>
            <a:endParaRPr lang="en-CA">
              <a:solidFill>
                <a:prstClr val="black"/>
              </a:solidFill>
            </a:endParaRPr>
          </a:p>
        </p:txBody>
      </p:sp>
    </p:spTree>
    <p:extLst>
      <p:ext uri="{BB962C8B-B14F-4D97-AF65-F5344CB8AC3E}">
        <p14:creationId xmlns:p14="http://schemas.microsoft.com/office/powerpoint/2010/main" val="1897021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38184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370469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019368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370469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59</a:t>
            </a:fld>
            <a:endParaRPr lang="en-CA">
              <a:solidFill>
                <a:prstClr val="black"/>
              </a:solidFill>
            </a:endParaRPr>
          </a:p>
        </p:txBody>
      </p:sp>
    </p:spTree>
    <p:extLst>
      <p:ext uri="{BB962C8B-B14F-4D97-AF65-F5344CB8AC3E}">
        <p14:creationId xmlns:p14="http://schemas.microsoft.com/office/powerpoint/2010/main" val="435568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C86769E-7C32-42F5-89B3-F0E2214BFDA5}" type="datetime1">
              <a:rPr lang="en-CA" smtClean="0"/>
              <a:t>14/08/2021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3891340736"/>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913D83A-82C5-49D2-8614-493513718EC0}" type="datetime1">
              <a:rPr lang="en-CA" smtClean="0"/>
              <a:t>14/08/2021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3706653278"/>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897B1FD-B37B-4B72-9BF8-745705BBBB76}" type="datetime1">
              <a:rPr lang="en-CA" smtClean="0"/>
              <a:t>14/08/2021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870911937"/>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E31DA2-4061-4826-A9F4-812B9B8A8F65}" type="datetime1">
              <a:rPr lang="en-CA" smtClean="0">
                <a:solidFill>
                  <a:prstClr val="white">
                    <a:tint val="75000"/>
                    <a:alpha val="60000"/>
                  </a:prstClr>
                </a:solidFill>
              </a:rPr>
              <a:t>14/08/2021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62017712"/>
      </p:ext>
    </p:extLst>
  </p:cSld>
  <p:clrMapOvr>
    <a:masterClrMapping/>
  </p:clrMapOvr>
  <p:transition spd="med">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95AA98-5CE9-45B1-BECA-55C00D04FC5A}" type="datetime1">
              <a:rPr lang="en-CA" smtClean="0">
                <a:solidFill>
                  <a:prstClr val="white">
                    <a:tint val="75000"/>
                    <a:alpha val="60000"/>
                  </a:prstClr>
                </a:solidFill>
              </a:rPr>
              <a:t>14/08/2021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55707724"/>
      </p:ext>
    </p:extLst>
  </p:cSld>
  <p:clrMapOvr>
    <a:masterClrMapping/>
  </p:clrMapOvr>
  <p:transition spd="med">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A6746-7201-4A54-9AE2-11AD87AA0979}" type="datetime1">
              <a:rPr lang="en-CA" smtClean="0">
                <a:solidFill>
                  <a:prstClr val="white">
                    <a:tint val="75000"/>
                    <a:alpha val="60000"/>
                  </a:prstClr>
                </a:solidFill>
              </a:rPr>
              <a:t>14/08/2021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95897674"/>
      </p:ext>
    </p:extLst>
  </p:cSld>
  <p:clrMapOvr>
    <a:masterClrMapping/>
  </p:clrMapOvr>
  <p:transition spd="med">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C9BC6F-AEB2-463D-9DE4-0B10FDB72C7F}" type="datetime1">
              <a:rPr lang="en-CA" smtClean="0">
                <a:solidFill>
                  <a:prstClr val="white">
                    <a:tint val="75000"/>
                    <a:alpha val="60000"/>
                  </a:prstClr>
                </a:solidFill>
              </a:rPr>
              <a:t>14/08/2021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98901751"/>
      </p:ext>
    </p:extLst>
  </p:cSld>
  <p:clrMapOvr>
    <a:masterClrMapping/>
  </p:clrMapOvr>
  <p:transition spd="med">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6FD0AE-4A67-4DFE-B12D-6F4FD08D3DB0}" type="datetime1">
              <a:rPr lang="en-CA" smtClean="0">
                <a:solidFill>
                  <a:prstClr val="white">
                    <a:tint val="75000"/>
                    <a:alpha val="60000"/>
                  </a:prstClr>
                </a:solidFill>
              </a:rPr>
              <a:t>14/08/2021</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06321115"/>
      </p:ext>
    </p:extLst>
  </p:cSld>
  <p:clrMapOvr>
    <a:masterClrMapping/>
  </p:clrMapOvr>
  <p:transition spd="med">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C035382-E64C-4156-80EF-FDE36F60BFF9}" type="datetime1">
              <a:rPr lang="en-CA" smtClean="0">
                <a:solidFill>
                  <a:prstClr val="white">
                    <a:tint val="75000"/>
                    <a:alpha val="60000"/>
                  </a:prstClr>
                </a:solidFill>
              </a:rPr>
              <a:t>14/08/2021</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24379041"/>
      </p:ext>
    </p:extLst>
  </p:cSld>
  <p:clrMapOvr>
    <a:masterClrMapping/>
  </p:clrMapOvr>
  <p:transition spd="med">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9BAF43-2711-4E4B-B757-1DC46E13453E}" type="datetime1">
              <a:rPr lang="en-CA" smtClean="0">
                <a:solidFill>
                  <a:prstClr val="white">
                    <a:tint val="75000"/>
                    <a:alpha val="60000"/>
                  </a:prstClr>
                </a:solidFill>
              </a:rPr>
              <a:t>14/08/2021</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73382204"/>
      </p:ext>
    </p:extLst>
  </p:cSld>
  <p:clrMapOvr>
    <a:masterClrMapping/>
  </p:clrMapOvr>
  <p:transition spd="med">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B588760-8F84-4067-BEEF-B00DAFBF53BB}" type="datetime1">
              <a:rPr lang="en-CA" smtClean="0">
                <a:solidFill>
                  <a:prstClr val="white">
                    <a:tint val="75000"/>
                    <a:alpha val="60000"/>
                  </a:prstClr>
                </a:solidFill>
              </a:rPr>
              <a:t>14/08/2021</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16498508"/>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C47A934-C1C4-4BBF-88D8-2CE80FB4E1B6}" type="datetime1">
              <a:rPr lang="en-CA" smtClean="0"/>
              <a:t>14/08/2021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1060887279"/>
      </p:ext>
    </p:extLst>
  </p:cSld>
  <p:clrMapOvr>
    <a:masterClrMapping/>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2D9BA-340A-4F49-A167-584C65D6AAF1}" type="datetime1">
              <a:rPr lang="en-CA" smtClean="0">
                <a:solidFill>
                  <a:prstClr val="white">
                    <a:tint val="75000"/>
                    <a:alpha val="60000"/>
                  </a:prstClr>
                </a:solidFill>
              </a:rPr>
              <a:t>14/08/2021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32655331"/>
      </p:ext>
    </p:extLst>
  </p:cSld>
  <p:clrMapOvr>
    <a:masterClrMapping/>
  </p:clrMapOvr>
  <p:transition spd="med">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3110E-7566-4397-9392-BE070C9EB43A}" type="datetime1">
              <a:rPr lang="en-CA" smtClean="0">
                <a:solidFill>
                  <a:prstClr val="white">
                    <a:tint val="75000"/>
                    <a:alpha val="60000"/>
                  </a:prstClr>
                </a:solidFill>
              </a:rPr>
              <a:t>14/08/2021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84271993"/>
      </p:ext>
    </p:extLst>
  </p:cSld>
  <p:clrMapOvr>
    <a:masterClrMapping/>
  </p:clrMapOvr>
  <p:transition spd="med">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70A121-C099-4EA0-8B91-0BD32E1C1144}" type="datetime1">
              <a:rPr lang="en-CA" smtClean="0">
                <a:solidFill>
                  <a:prstClr val="white">
                    <a:tint val="75000"/>
                    <a:alpha val="60000"/>
                  </a:prstClr>
                </a:solidFill>
              </a:rPr>
              <a:t>14/08/2021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00817108"/>
      </p:ext>
    </p:extLst>
  </p:cSld>
  <p:clrMapOvr>
    <a:masterClrMapping/>
  </p:clrMapOvr>
  <p:transition spd="med">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179C81-B297-4278-B95E-0EE89BFFBCA8}" type="datetime1">
              <a:rPr lang="en-CA" smtClean="0">
                <a:solidFill>
                  <a:prstClr val="white">
                    <a:tint val="75000"/>
                    <a:alpha val="60000"/>
                  </a:prstClr>
                </a:solidFill>
              </a:rPr>
              <a:t>14/08/2021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Tree>
    <p:extLst>
      <p:ext uri="{BB962C8B-B14F-4D97-AF65-F5344CB8AC3E}">
        <p14:creationId xmlns:p14="http://schemas.microsoft.com/office/powerpoint/2010/main" val="1890192709"/>
      </p:ext>
    </p:extLst>
  </p:cSld>
  <p:clrMapOvr>
    <a:masterClrMapping/>
  </p:clrMapOvr>
  <p:transition spd="med">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CDDE43-2135-4405-B232-017AB25C0BA3}" type="datetime1">
              <a:rPr lang="en-CA" smtClean="0">
                <a:solidFill>
                  <a:prstClr val="white">
                    <a:tint val="75000"/>
                    <a:alpha val="60000"/>
                  </a:prstClr>
                </a:solidFill>
              </a:rPr>
              <a:t>14/08/2021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88501418"/>
      </p:ext>
    </p:extLst>
  </p:cSld>
  <p:clrMapOvr>
    <a:masterClrMapping/>
  </p:clrMapOvr>
  <p:transition spd="med">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F28595-F885-46C0-A3BD-40A54F9055F8}" type="datetime1">
              <a:rPr lang="en-CA" smtClean="0">
                <a:solidFill>
                  <a:prstClr val="white">
                    <a:tint val="75000"/>
                    <a:alpha val="60000"/>
                  </a:prstClr>
                </a:solidFill>
              </a:rPr>
              <a:t>14/08/2021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72736706"/>
      </p:ext>
    </p:extLst>
  </p:cSld>
  <p:clrMapOvr>
    <a:masterClrMapping/>
  </p:clrMapOvr>
  <p:transition spd="med">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C8D33F-49B8-4E00-8072-912443DA2BB9}" type="datetime1">
              <a:rPr lang="en-CA" smtClean="0">
                <a:solidFill>
                  <a:prstClr val="white">
                    <a:tint val="75000"/>
                    <a:alpha val="60000"/>
                  </a:prstClr>
                </a:solidFill>
              </a:rPr>
              <a:t>14/08/2021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81913941"/>
      </p:ext>
    </p:extLst>
  </p:cSld>
  <p:clrMapOvr>
    <a:masterClrMapping/>
  </p:clrMapOvr>
  <p:transition spd="med">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2CE94E-3954-4165-83F1-6DA4F05A2C39}" type="datetime1">
              <a:rPr lang="en-CA" smtClean="0">
                <a:solidFill>
                  <a:prstClr val="white">
                    <a:tint val="75000"/>
                    <a:alpha val="60000"/>
                  </a:prstClr>
                </a:solidFill>
              </a:rPr>
              <a:t>14/08/2021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30579546"/>
      </p:ext>
    </p:extLst>
  </p:cSld>
  <p:clrMapOvr>
    <a:masterClrMapping/>
  </p:clrMapOvr>
  <p:transition spd="med">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D66275-F160-424A-BE35-912ABA9B7AC6}" type="datetime1">
              <a:rPr lang="en-CA" smtClean="0">
                <a:solidFill>
                  <a:prstClr val="white">
                    <a:tint val="75000"/>
                    <a:alpha val="60000"/>
                  </a:prstClr>
                </a:solidFill>
              </a:rPr>
              <a:t>14/08/2021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9605586"/>
      </p:ext>
    </p:extLst>
  </p:cSld>
  <p:clrMapOvr>
    <a:masterClrMapping/>
  </p:clrMapOvr>
  <p:transition spd="med">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5216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0D2849-B594-43F5-BE7E-F359CECAE15A}" type="datetime1">
              <a:rPr lang="en-CA" smtClean="0"/>
              <a:t>14/08/2021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4240563646"/>
      </p:ext>
    </p:extLst>
  </p:cSld>
  <p:clrMapOvr>
    <a:masterClrMapping/>
  </p:clrMapOvr>
  <p:transition spd="med">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83928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22142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29342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87732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1199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60463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27770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21710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12064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2830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5287B22-C344-43B3-9999-F2F1AF7B1008}" type="datetime1">
              <a:rPr lang="en-CA" smtClean="0"/>
              <a:t>14/08/2021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1178847593"/>
      </p:ext>
    </p:extLst>
  </p:cSld>
  <p:clrMapOvr>
    <a:masterClrMapping/>
  </p:clrMapOvr>
  <p:transition spd="med">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Tree>
    <p:extLst>
      <p:ext uri="{BB962C8B-B14F-4D97-AF65-F5344CB8AC3E}">
        <p14:creationId xmlns:p14="http://schemas.microsoft.com/office/powerpoint/2010/main" val="34520322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00161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367753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218246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13456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910755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7941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426815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631397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9319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8986D58-DFE8-4050-876F-B33AA1732D73}" type="datetime1">
              <a:rPr lang="en-CA" smtClean="0"/>
              <a:t>14/08/2021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2109156102"/>
      </p:ext>
    </p:extLst>
  </p:cSld>
  <p:clrMapOvr>
    <a:masterClrMapping/>
  </p:clrMapOvr>
  <p:transition spd="med">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2630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21669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54829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354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09147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513816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840672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Tree>
    <p:extLst>
      <p:ext uri="{BB962C8B-B14F-4D97-AF65-F5344CB8AC3E}">
        <p14:creationId xmlns:p14="http://schemas.microsoft.com/office/powerpoint/2010/main" val="15627399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580375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83104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1982BC1-5F85-4A56-A6F2-D822D52A8BD6}" type="datetime1">
              <a:rPr lang="en-CA" smtClean="0"/>
              <a:t>14/08/2021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499220929"/>
      </p:ext>
    </p:extLst>
  </p:cSld>
  <p:clrMapOvr>
    <a:masterClrMapping/>
  </p:clrMapOvr>
  <p:transition spd="med">
    <p:circl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337685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993570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8/14/2021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272503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D42839-33DD-467D-9738-A7851507D9F7}" type="datetime1">
              <a:rPr lang="en-US" smtClean="0">
                <a:solidFill>
                  <a:prstClr val="white">
                    <a:tint val="75000"/>
                  </a:prstClr>
                </a:solidFill>
              </a:rPr>
              <a:pPr/>
              <a:t>8/14/2021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9467421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26F35B-D1C3-4159-B203-9EFE6028E9FF}" type="datetime1">
              <a:rPr lang="en-US" smtClean="0">
                <a:solidFill>
                  <a:prstClr val="white">
                    <a:tint val="75000"/>
                  </a:prstClr>
                </a:solidFill>
              </a:rPr>
              <a:pPr/>
              <a:t>8/14/2021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120661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4AE16-48DD-441C-A1FE-5C9D6989888B}" type="datetime1">
              <a:rPr lang="en-US" smtClean="0">
                <a:solidFill>
                  <a:prstClr val="white">
                    <a:tint val="75000"/>
                  </a:prstClr>
                </a:solidFill>
              </a:rPr>
              <a:pPr/>
              <a:t>8/14/2021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4172789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7A3CBD-5AFF-44FB-A7C1-7284C4E0FFA4}" type="datetime1">
              <a:rPr lang="en-US" smtClean="0">
                <a:solidFill>
                  <a:prstClr val="white">
                    <a:tint val="75000"/>
                  </a:prstClr>
                </a:solidFill>
              </a:rPr>
              <a:pPr/>
              <a:t>8/14/2021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5453804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C53644-DFB8-42A6-B6DB-12C6AA6D4F0A}" type="datetime1">
              <a:rPr lang="en-US" smtClean="0">
                <a:solidFill>
                  <a:prstClr val="white">
                    <a:tint val="75000"/>
                  </a:prstClr>
                </a:solidFill>
              </a:rPr>
              <a:pPr/>
              <a:t>8/14/2021</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4379976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22676-B7D3-4A27-9B8D-C9C2F51F7105}" type="datetime1">
              <a:rPr lang="en-US" smtClean="0">
                <a:solidFill>
                  <a:prstClr val="white">
                    <a:tint val="75000"/>
                  </a:prstClr>
                </a:solidFill>
              </a:rPr>
              <a:pPr/>
              <a:t>8/14/2021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3900763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41D49AF-2FC1-4CB8-B7CD-07C782F568A7}" type="datetime1">
              <a:rPr lang="en-US" smtClean="0">
                <a:solidFill>
                  <a:prstClr val="white">
                    <a:tint val="75000"/>
                  </a:prstClr>
                </a:solidFill>
              </a:rPr>
              <a:pPr/>
              <a:t>8/14/2021</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63375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B266-59DE-4F97-90D9-B0CA49E3CFEF}" type="datetime1">
              <a:rPr lang="en-CA" smtClean="0"/>
              <a:t>14/08/2021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3933916588"/>
      </p:ext>
    </p:extLst>
  </p:cSld>
  <p:clrMapOvr>
    <a:masterClrMapping/>
  </p:clrMapOvr>
  <p:transition spd="med">
    <p:circl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D7631-D1EA-4EE8-863E-879289A86C08}" type="datetime1">
              <a:rPr lang="en-US" smtClean="0">
                <a:solidFill>
                  <a:prstClr val="white">
                    <a:tint val="75000"/>
                  </a:prstClr>
                </a:solidFill>
              </a:rPr>
              <a:pPr/>
              <a:t>8/14/2021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5176405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2AC78-9027-4DA2-AA02-F90088DA0E4C}" type="datetime1">
              <a:rPr lang="en-US" smtClean="0">
                <a:solidFill>
                  <a:prstClr val="white">
                    <a:tint val="75000"/>
                  </a:prstClr>
                </a:solidFill>
              </a:rPr>
              <a:pPr/>
              <a:t>8/14/2021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5033008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8AD6C-4D3E-4DC6-98D1-A667A9639A09}" type="datetime1">
              <a:rPr lang="en-US" smtClean="0">
                <a:solidFill>
                  <a:prstClr val="white">
                    <a:tint val="75000"/>
                  </a:prstClr>
                </a:solidFill>
              </a:rPr>
              <a:pPr/>
              <a:t>8/14/2021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3621711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181E02-24B1-44C8-A579-859CBB8B5233}" type="datetime1">
              <a:rPr lang="en-US" smtClean="0">
                <a:solidFill>
                  <a:prstClr val="white">
                    <a:tint val="75000"/>
                  </a:prstClr>
                </a:solidFill>
              </a:rPr>
              <a:pPr/>
              <a:t>8/14/2021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4986815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1F740-CAB1-4808-8BA4-984B11628C4F}" type="datetime1">
              <a:rPr lang="en-US" smtClean="0">
                <a:solidFill>
                  <a:prstClr val="white">
                    <a:tint val="75000"/>
                  </a:prstClr>
                </a:solidFill>
              </a:rPr>
              <a:pPr/>
              <a:t>8/14/2021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7200" dirty="0">
                <a:solidFill>
                  <a:prstClr val="white"/>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7200" dirty="0">
                <a:solidFill>
                  <a:prstClr val="white"/>
                </a:solidFill>
                <a:effectLst/>
              </a:rPr>
              <a:t>”</a:t>
            </a:r>
          </a:p>
        </p:txBody>
      </p:sp>
    </p:spTree>
    <p:extLst>
      <p:ext uri="{BB962C8B-B14F-4D97-AF65-F5344CB8AC3E}">
        <p14:creationId xmlns:p14="http://schemas.microsoft.com/office/powerpoint/2010/main" val="46883611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AF4B0-1233-4B5D-AD09-D9753698EF7E}" type="datetime1">
              <a:rPr lang="en-US" smtClean="0">
                <a:solidFill>
                  <a:prstClr val="white">
                    <a:tint val="75000"/>
                  </a:prstClr>
                </a:solidFill>
              </a:rPr>
              <a:pPr/>
              <a:t>8/14/2021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1152066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C74E4BF-1690-4EDA-8EE8-885E99169D3D}" type="datetime1">
              <a:rPr lang="en-US" smtClean="0">
                <a:solidFill>
                  <a:prstClr val="white">
                    <a:tint val="75000"/>
                  </a:prstClr>
                </a:solidFill>
              </a:rPr>
              <a:pPr/>
              <a:t>8/14/2021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8677051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92EBB4D-9736-44BB-9C25-F0DA68659A5B}" type="datetime1">
              <a:rPr lang="en-US" smtClean="0">
                <a:solidFill>
                  <a:prstClr val="white">
                    <a:tint val="75000"/>
                  </a:prstClr>
                </a:solidFill>
              </a:rPr>
              <a:pPr/>
              <a:t>8/14/2021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7019373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B93779-8BB1-45E5-B8F5-DA5B45B5650D}" type="datetime1">
              <a:rPr lang="en-US" smtClean="0">
                <a:solidFill>
                  <a:prstClr val="white">
                    <a:tint val="75000"/>
                  </a:prstClr>
                </a:solidFill>
              </a:rPr>
              <a:pPr/>
              <a:t>8/14/2021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9086332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690BE0A-2A25-4221-A5B9-899A65B58553}" type="datetime1">
              <a:rPr lang="en-US" smtClean="0">
                <a:solidFill>
                  <a:prstClr val="white">
                    <a:tint val="75000"/>
                  </a:prstClr>
                </a:solidFill>
              </a:rPr>
              <a:pPr/>
              <a:t>8/14/2021</a:t>
            </a:fld>
            <a:endParaRPr lang="en-US" dirty="0">
              <a:solidFill>
                <a:prstClr val="white">
                  <a:tint val="75000"/>
                </a:prstClr>
              </a:solidFill>
            </a:endParaRPr>
          </a:p>
        </p:txBody>
      </p:sp>
      <p:sp>
        <p:nvSpPr>
          <p:cNvPr id="5" name="Footer Placeholder 4"/>
          <p:cNvSpPr>
            <a:spLocks noGrp="1"/>
          </p:cNvSpPr>
          <p:nvPr>
            <p:ph type="ftr" sz="quarter" idx="11"/>
          </p:nvPr>
        </p:nvSpPr>
        <p:spPr>
          <a:xfrm>
            <a:off x="680321" y="5936188"/>
            <a:ext cx="6126805"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3090595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D98EB-E63C-44AD-828F-CFADE8A7D802}" type="datetime1">
              <a:rPr lang="en-CA" smtClean="0"/>
              <a:t>14/08/2021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1160285524"/>
      </p:ext>
    </p:extLst>
  </p:cSld>
  <p:clrMapOvr>
    <a:masterClrMapping/>
  </p:clrMapOvr>
  <p:transition spd="med">
    <p:circl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182432-060C-4E8B-BD0C-8388123ABCDC}" type="datetime1">
              <a:rPr lang="en-CA" smtClean="0">
                <a:solidFill>
                  <a:prstClr val="white">
                    <a:tint val="75000"/>
                    <a:alpha val="60000"/>
                  </a:prstClr>
                </a:solidFill>
              </a:rPr>
              <a:pPr/>
              <a:t>14/08/2021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46353047"/>
      </p:ext>
    </p:extLst>
  </p:cSld>
  <p:clrMapOvr>
    <a:masterClrMapping/>
  </p:clrMapOvr>
  <p:transition spd="med">
    <p:circl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F315E-BABF-4089-96D3-97234FC026AD}" type="datetime1">
              <a:rPr lang="en-CA" smtClean="0">
                <a:solidFill>
                  <a:prstClr val="white">
                    <a:tint val="75000"/>
                    <a:alpha val="60000"/>
                  </a:prstClr>
                </a:solidFill>
              </a:rPr>
              <a:pPr/>
              <a:t>14/08/2021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81997854"/>
      </p:ext>
    </p:extLst>
  </p:cSld>
  <p:clrMapOvr>
    <a:masterClrMapping/>
  </p:clrMapOvr>
  <p:transition spd="med">
    <p:circl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BF4507-F3F2-4941-8605-DE7A22CFFF59}" type="datetime1">
              <a:rPr lang="en-CA" smtClean="0">
                <a:solidFill>
                  <a:prstClr val="white">
                    <a:tint val="75000"/>
                    <a:alpha val="60000"/>
                  </a:prstClr>
                </a:solidFill>
              </a:rPr>
              <a:pPr/>
              <a:t>14/08/2021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96238290"/>
      </p:ext>
    </p:extLst>
  </p:cSld>
  <p:clrMapOvr>
    <a:masterClrMapping/>
  </p:clrMapOvr>
  <p:transition spd="med">
    <p:circl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C9524A-7B74-4F17-BFE9-8EE70FA024BC}" type="datetime1">
              <a:rPr lang="en-CA" smtClean="0">
                <a:solidFill>
                  <a:prstClr val="white">
                    <a:tint val="75000"/>
                    <a:alpha val="60000"/>
                  </a:prstClr>
                </a:solidFill>
              </a:rPr>
              <a:pPr/>
              <a:t>14/08/2021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7117780"/>
      </p:ext>
    </p:extLst>
  </p:cSld>
  <p:clrMapOvr>
    <a:masterClrMapping/>
  </p:clrMapOvr>
  <p:transition spd="med">
    <p:circl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95E010-EF46-431B-9834-B3F1766D6558}" type="datetime1">
              <a:rPr lang="en-CA" smtClean="0">
                <a:solidFill>
                  <a:prstClr val="white">
                    <a:tint val="75000"/>
                    <a:alpha val="60000"/>
                  </a:prstClr>
                </a:solidFill>
              </a:rPr>
              <a:pPr/>
              <a:t>14/08/2021</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60483150"/>
      </p:ext>
    </p:extLst>
  </p:cSld>
  <p:clrMapOvr>
    <a:masterClrMapping/>
  </p:clrMapOvr>
  <p:transition spd="med">
    <p:circl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40F5115-F545-42EA-A80B-029618453C0D}" type="datetime1">
              <a:rPr lang="en-CA" smtClean="0">
                <a:solidFill>
                  <a:prstClr val="white">
                    <a:tint val="75000"/>
                    <a:alpha val="60000"/>
                  </a:prstClr>
                </a:solidFill>
              </a:rPr>
              <a:pPr/>
              <a:t>14/08/2021</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2958184"/>
      </p:ext>
    </p:extLst>
  </p:cSld>
  <p:clrMapOvr>
    <a:masterClrMapping/>
  </p:clrMapOvr>
  <p:transition spd="med">
    <p:circl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EF539C5-2C4E-4013-B7F4-4F1B3D16B5EC}" type="datetime1">
              <a:rPr lang="en-CA" smtClean="0">
                <a:solidFill>
                  <a:prstClr val="white">
                    <a:tint val="75000"/>
                    <a:alpha val="60000"/>
                  </a:prstClr>
                </a:solidFill>
              </a:rPr>
              <a:pPr/>
              <a:t>14/08/2021</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21551568"/>
      </p:ext>
    </p:extLst>
  </p:cSld>
  <p:clrMapOvr>
    <a:masterClrMapping/>
  </p:clrMapOvr>
  <p:transition spd="med">
    <p:circl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F8FA810-2C4E-46B5-9B98-DFD39CB2E2EB}" type="datetime1">
              <a:rPr lang="en-CA" smtClean="0">
                <a:solidFill>
                  <a:prstClr val="white">
                    <a:tint val="75000"/>
                    <a:alpha val="60000"/>
                  </a:prstClr>
                </a:solidFill>
              </a:rPr>
              <a:pPr/>
              <a:t>14/08/2021</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73283319"/>
      </p:ext>
    </p:extLst>
  </p:cSld>
  <p:clrMapOvr>
    <a:masterClrMapping/>
  </p:clrMapOvr>
  <p:transition spd="med">
    <p:circl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CA9D6B-9FA5-4EDB-9D66-D5B5C2DA3739}" type="datetime1">
              <a:rPr lang="en-CA" smtClean="0">
                <a:solidFill>
                  <a:prstClr val="white">
                    <a:tint val="75000"/>
                    <a:alpha val="60000"/>
                  </a:prstClr>
                </a:solidFill>
              </a:rPr>
              <a:pPr/>
              <a:t>14/08/2021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38484033"/>
      </p:ext>
    </p:extLst>
  </p:cSld>
  <p:clrMapOvr>
    <a:masterClrMapping/>
  </p:clrMapOvr>
  <p:transition spd="med">
    <p:circl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8E95A-C6E3-4784-A4B3-919E843A520B}" type="datetime1">
              <a:rPr lang="en-CA" smtClean="0">
                <a:solidFill>
                  <a:prstClr val="white">
                    <a:tint val="75000"/>
                    <a:alpha val="60000"/>
                  </a:prstClr>
                </a:solidFill>
              </a:rPr>
              <a:pPr/>
              <a:t>14/08/2021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59317278"/>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A5A9F-82E1-4341-B9BF-4AFF7F90737A}" type="datetime1">
              <a:rPr lang="en-CA" smtClean="0"/>
              <a:t>14/08/2021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2002609537"/>
      </p:ext>
    </p:extLst>
  </p:cSld>
  <p:clrMapOvr>
    <a:masterClrMapping/>
  </p:clrMapOvr>
  <p:transition spd="med">
    <p:circl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D81DFB-1D31-4321-8EA6-331AB62051A9}" type="datetime1">
              <a:rPr lang="en-CA" smtClean="0">
                <a:solidFill>
                  <a:prstClr val="white">
                    <a:tint val="75000"/>
                    <a:alpha val="60000"/>
                  </a:prstClr>
                </a:solidFill>
              </a:rPr>
              <a:pPr/>
              <a:t>14/08/2021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60118942"/>
      </p:ext>
    </p:extLst>
  </p:cSld>
  <p:clrMapOvr>
    <a:masterClrMapping/>
  </p:clrMapOvr>
  <p:transition spd="med">
    <p:circl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FD0855-EBCC-441C-ABEE-20845341F182}" type="datetime1">
              <a:rPr lang="en-CA" smtClean="0">
                <a:solidFill>
                  <a:prstClr val="white">
                    <a:tint val="75000"/>
                    <a:alpha val="60000"/>
                  </a:prstClr>
                </a:solidFill>
              </a:rPr>
              <a:pPr/>
              <a:t>14/08/2021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Tree>
    <p:extLst>
      <p:ext uri="{BB962C8B-B14F-4D97-AF65-F5344CB8AC3E}">
        <p14:creationId xmlns:p14="http://schemas.microsoft.com/office/powerpoint/2010/main" val="3881825649"/>
      </p:ext>
    </p:extLst>
  </p:cSld>
  <p:clrMapOvr>
    <a:masterClrMapping/>
  </p:clrMapOvr>
  <p:transition spd="med">
    <p:circl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A3BC43-084F-4063-865C-1E5C9D61C316}" type="datetime1">
              <a:rPr lang="en-CA" smtClean="0">
                <a:solidFill>
                  <a:prstClr val="white">
                    <a:tint val="75000"/>
                    <a:alpha val="60000"/>
                  </a:prstClr>
                </a:solidFill>
              </a:rPr>
              <a:pPr/>
              <a:t>14/08/2021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04559284"/>
      </p:ext>
    </p:extLst>
  </p:cSld>
  <p:clrMapOvr>
    <a:masterClrMapping/>
  </p:clrMapOvr>
  <p:transition spd="med">
    <p:circl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D3F51C-105C-41A5-AF7F-C01625059218}" type="datetime1">
              <a:rPr lang="en-CA" smtClean="0">
                <a:solidFill>
                  <a:prstClr val="white">
                    <a:tint val="75000"/>
                    <a:alpha val="60000"/>
                  </a:prstClr>
                </a:solidFill>
              </a:rPr>
              <a:pPr/>
              <a:t>14/08/2021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48423226"/>
      </p:ext>
    </p:extLst>
  </p:cSld>
  <p:clrMapOvr>
    <a:masterClrMapping/>
  </p:clrMapOvr>
  <p:transition spd="med">
    <p:circl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6385A7-6F97-4796-9E4C-0F5536E6732B}" type="datetime1">
              <a:rPr lang="en-CA" smtClean="0">
                <a:solidFill>
                  <a:prstClr val="white">
                    <a:tint val="75000"/>
                    <a:alpha val="60000"/>
                  </a:prstClr>
                </a:solidFill>
              </a:rPr>
              <a:pPr/>
              <a:t>14/08/2021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44258750"/>
      </p:ext>
    </p:extLst>
  </p:cSld>
  <p:clrMapOvr>
    <a:masterClrMapping/>
  </p:clrMapOvr>
  <p:transition spd="med">
    <p:circl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75460C-4B53-4F8F-9DFB-7046DCDFC0D4}" type="datetime1">
              <a:rPr lang="en-CA" smtClean="0">
                <a:solidFill>
                  <a:prstClr val="white">
                    <a:tint val="75000"/>
                    <a:alpha val="60000"/>
                  </a:prstClr>
                </a:solidFill>
              </a:rPr>
              <a:pPr/>
              <a:t>14/08/2021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03210513"/>
      </p:ext>
    </p:extLst>
  </p:cSld>
  <p:clrMapOvr>
    <a:masterClrMapping/>
  </p:clrMapOvr>
  <p:transition spd="med">
    <p:circl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F76E80-6526-4865-B8F2-4A6C5FE6A88E}" type="datetime1">
              <a:rPr lang="en-CA" smtClean="0">
                <a:solidFill>
                  <a:prstClr val="white">
                    <a:tint val="75000"/>
                    <a:alpha val="60000"/>
                  </a:prstClr>
                </a:solidFill>
              </a:rPr>
              <a:pPr/>
              <a:t>14/08/2021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96682650"/>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21" Type="http://schemas.openxmlformats.org/officeDocument/2006/relationships/image" Target="../media/image4.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2.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6.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21" Type="http://schemas.openxmlformats.org/officeDocument/2006/relationships/image" Target="../media/image4.png"/><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image" Target="../media/image3.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image" Target="../media/image2.pn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1CD4A-D772-4986-BA1D-5D2A1F35E5D8}" type="datetime1">
              <a:rPr lang="en-CA" smtClean="0"/>
              <a:t>14/08/2021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FF6AF-322B-4A4F-A71E-65927B158128}" type="slidenum">
              <a:rPr lang="en-CA" smtClean="0"/>
              <a:t>‹#›</a:t>
            </a:fld>
            <a:endParaRPr lang="en-CA"/>
          </a:p>
        </p:txBody>
      </p:sp>
    </p:spTree>
    <p:extLst>
      <p:ext uri="{BB962C8B-B14F-4D97-AF65-F5344CB8AC3E}">
        <p14:creationId xmlns:p14="http://schemas.microsoft.com/office/powerpoint/2010/main" val="1806793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ircl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6E75977F-1C79-45E3-92D3-988A13C2CA98}" type="datetime1">
              <a:rPr lang="en-CA" smtClean="0">
                <a:solidFill>
                  <a:prstClr val="white">
                    <a:tint val="75000"/>
                    <a:alpha val="60000"/>
                  </a:prstClr>
                </a:solidFill>
              </a:rPr>
              <a:t>14/08/2021</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6D22F896-40B5-4ADD-8801-0D06FADFA095}"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16665905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med">
    <p:circle/>
  </p:transition>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8A87A34-81AB-432B-8DAE-1953F412C126}" type="datetimeFigureOut">
              <a:rPr lang="en-US" smtClean="0">
                <a:solidFill>
                  <a:prstClr val="white">
                    <a:tint val="75000"/>
                    <a:alpha val="60000"/>
                  </a:prstClr>
                </a:solidFill>
              </a:rPr>
              <a:pPr defTabSz="457200"/>
              <a:t>8/14/2021</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6D22F896-40B5-4ADD-8801-0D06FADFA095}"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97356775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8A87A34-81AB-432B-8DAE-1953F412C126}" type="datetimeFigureOut">
              <a:rPr lang="en-US" smtClean="0">
                <a:solidFill>
                  <a:prstClr val="white">
                    <a:tint val="75000"/>
                    <a:alpha val="60000"/>
                  </a:prstClr>
                </a:solidFill>
              </a:rPr>
              <a:pPr defTabSz="457200"/>
              <a:t>8/14/2021</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6D22F896-40B5-4ADD-8801-0D06FADFA095}"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67096438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85DCA358-F48A-4394-96F3-C62F4F18B341}" type="datetime1">
              <a:rPr lang="en-US" smtClean="0">
                <a:solidFill>
                  <a:prstClr val="white">
                    <a:tint val="75000"/>
                  </a:prstClr>
                </a:solidFill>
              </a:rPr>
              <a:pPr defTabSz="457200"/>
              <a:t>8/14/2021</a:t>
            </a:fld>
            <a:endParaRPr lang="en-US" dirty="0">
              <a:solidFill>
                <a:prstClr val="white">
                  <a:tint val="75000"/>
                </a:prstClr>
              </a:solidFill>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defTabSz="457200"/>
            <a:fld id="{6D22F896-40B5-4ADD-8801-0D06FADFA095}"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415698523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01E879B2-1BB8-4C3D-B9CB-9CAF51956126}" type="datetime1">
              <a:rPr lang="en-CA" smtClean="0">
                <a:solidFill>
                  <a:prstClr val="white">
                    <a:tint val="75000"/>
                    <a:alpha val="60000"/>
                  </a:prstClr>
                </a:solidFill>
              </a:rPr>
              <a:pPr defTabSz="457200"/>
              <a:t>14/08/2021</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6D22F896-40B5-4ADD-8801-0D06FADFA095}"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72512727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ransition spd="med">
    <p:circle/>
  </p:transition>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81.xml"/></Relationships>
</file>

<file path=ppt/slides/_rels/slide100.xml.rels><?xml version="1.0" encoding="UTF-8" standalone="yes"?>
<Relationships xmlns="http://schemas.openxmlformats.org/package/2006/relationships"><Relationship Id="rId3" Type="http://schemas.openxmlformats.org/officeDocument/2006/relationships/image" Target="../media/image83.png"/><Relationship Id="rId7" Type="http://schemas.microsoft.com/office/2007/relationships/hdphoto" Target="../media/hdphoto8.wdp"/><Relationship Id="rId2" Type="http://schemas.openxmlformats.org/officeDocument/2006/relationships/image" Target="../media/image82.png"/><Relationship Id="rId1" Type="http://schemas.openxmlformats.org/officeDocument/2006/relationships/slideLayout" Target="../slideLayouts/slideLayout47.xml"/><Relationship Id="rId6" Type="http://schemas.openxmlformats.org/officeDocument/2006/relationships/image" Target="../media/image85.png"/><Relationship Id="rId5" Type="http://schemas.microsoft.com/office/2007/relationships/hdphoto" Target="../media/hdphoto7.wdp"/><Relationship Id="rId4" Type="http://schemas.openxmlformats.org/officeDocument/2006/relationships/image" Target="../media/image84.png"/></Relationships>
</file>

<file path=ppt/slides/_rels/slide10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7.png"/></Relationships>
</file>

<file path=ppt/slides/_rels/slide104.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1.png"/><Relationship Id="rId2" Type="http://schemas.openxmlformats.org/officeDocument/2006/relationships/image" Target="../media/image88.png"/><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90.png"/><Relationship Id="rId4" Type="http://schemas.microsoft.com/office/2007/relationships/hdphoto" Target="../media/hdphoto9.wdp"/></Relationships>
</file>

<file path=ppt/slides/_rels/slide10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18.xml"/><Relationship Id="rId4" Type="http://schemas.openxmlformats.org/officeDocument/2006/relationships/hyperlink" Target="mailto:questions@studythecalendar.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studythecalendar.com/4-9-yahusha-lost-and-found/"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jpeg"/><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jpeg"/><Relationship Id="rId1" Type="http://schemas.openxmlformats.org/officeDocument/2006/relationships/slideLayout" Target="../slideLayouts/slideLayout18.xml"/><Relationship Id="rId5" Type="http://schemas.microsoft.com/office/2007/relationships/hdphoto" Target="../media/hdphoto3.wdp"/><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xml"/><Relationship Id="rId1" Type="http://schemas.openxmlformats.org/officeDocument/2006/relationships/slideLayout" Target="../slideLayouts/slideLayout81.xml"/><Relationship Id="rId5" Type="http://schemas.microsoft.com/office/2007/relationships/hdphoto" Target="../media/hdphoto5.wdp"/><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hyperlink" Target="https://www.blueletterbible.org/lang/Lexicon/Lexicon.cfm?strongs=G3918&amp;t=KJV" TargetMode="External"/><Relationship Id="rId13" Type="http://schemas.openxmlformats.org/officeDocument/2006/relationships/hyperlink" Target="https://www.blueletterbible.org/lang/Lexicon/Lexicon.cfm?strongs=G3842&amp;t=KJV" TargetMode="External"/><Relationship Id="rId3" Type="http://schemas.openxmlformats.org/officeDocument/2006/relationships/hyperlink" Target="https://www.blueletterbible.org/lang/Lexicon/Lexicon.cfm?strongs=G2424&amp;t=KJV" TargetMode="External"/><Relationship Id="rId7" Type="http://schemas.openxmlformats.org/officeDocument/2006/relationships/hyperlink" Target="https://www.blueletterbible.org/lang/Lexicon/Lexicon.cfm?strongs=G2540&amp;t=KJV" TargetMode="External"/><Relationship Id="rId12" Type="http://schemas.openxmlformats.org/officeDocument/2006/relationships/hyperlink" Target="https://www.blueletterbible.org/lang/Lexicon/Lexicon.cfm?strongs=G2076&amp;t=KJV" TargetMode="External"/><Relationship Id="rId2" Type="http://schemas.openxmlformats.org/officeDocument/2006/relationships/hyperlink" Target="https://www.blueletterbible.org/lang/Lexicon/Lexicon.cfm?strongs=G3767&amp;t=KJV" TargetMode="External"/><Relationship Id="rId1" Type="http://schemas.openxmlformats.org/officeDocument/2006/relationships/slideLayout" Target="../slideLayouts/slideLayout13.xml"/><Relationship Id="rId6" Type="http://schemas.openxmlformats.org/officeDocument/2006/relationships/hyperlink" Target="https://www.blueletterbible.org/lang/Lexicon/Lexicon.cfm?strongs=G1699&amp;t=KJV" TargetMode="External"/><Relationship Id="rId11" Type="http://schemas.openxmlformats.org/officeDocument/2006/relationships/hyperlink" Target="https://www.blueletterbible.org/lang/Lexicon/Lexicon.cfm?strongs=G5212&amp;t=KJV" TargetMode="External"/><Relationship Id="rId5" Type="http://schemas.openxmlformats.org/officeDocument/2006/relationships/hyperlink" Target="https://www.blueletterbible.org/lang/Lexicon/Lexicon.cfm?strongs=G846&amp;t=KJV" TargetMode="External"/><Relationship Id="rId15" Type="http://schemas.openxmlformats.org/officeDocument/2006/relationships/image" Target="../media/image40.png"/><Relationship Id="rId10" Type="http://schemas.openxmlformats.org/officeDocument/2006/relationships/hyperlink" Target="https://www.blueletterbible.org/lang/Lexicon/Lexicon.cfm?strongs=G1161&amp;t=KJV" TargetMode="External"/><Relationship Id="rId4" Type="http://schemas.openxmlformats.org/officeDocument/2006/relationships/hyperlink" Target="https://www.blueletterbible.org/lang/Lexicon/Lexicon.cfm?strongs=G3004&amp;t=KJV" TargetMode="External"/><Relationship Id="rId9" Type="http://schemas.openxmlformats.org/officeDocument/2006/relationships/hyperlink" Target="https://www.blueletterbible.org/lang/Lexicon/Lexicon.cfm?strongs=G3768&amp;t=KJV" TargetMode="External"/><Relationship Id="rId14" Type="http://schemas.openxmlformats.org/officeDocument/2006/relationships/hyperlink" Target="https://www.blueletterbible.org/lang/Lexicon/Lexicon.cfm?strongs=G2092&amp;t=KJV"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81.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7.xml"/><Relationship Id="rId1" Type="http://schemas.openxmlformats.org/officeDocument/2006/relationships/slideLayout" Target="../slideLayouts/slideLayout81.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81.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55.png"/><Relationship Id="rId4" Type="http://schemas.openxmlformats.org/officeDocument/2006/relationships/image" Target="../media/image54.jpeg"/></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6.JPG"/><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4.jpeg"/></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54.jpeg"/></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54.jpeg"/></Relationships>
</file>

<file path=ppt/slides/_rels/slide6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7.xml"/></Relationships>
</file>

<file path=ppt/slides/_rels/slide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7.xml"/></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7.xml"/></Relationships>
</file>

<file path=ppt/slides/_rels/slide7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png"/><Relationship Id="rId1" Type="http://schemas.openxmlformats.org/officeDocument/2006/relationships/slideLayout" Target="../slideLayouts/slideLayout47.xml"/><Relationship Id="rId5" Type="http://schemas.openxmlformats.org/officeDocument/2006/relationships/image" Target="../media/image64.png"/><Relationship Id="rId4" Type="http://schemas.openxmlformats.org/officeDocument/2006/relationships/image" Target="../media/image63.jpeg"/></Relationships>
</file>

<file path=ppt/slides/_rels/slide7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7.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81.xml"/><Relationship Id="rId5" Type="http://schemas.microsoft.com/office/2007/relationships/hdphoto" Target="../media/hdphoto3.wdp"/><Relationship Id="rId4" Type="http://schemas.openxmlformats.org/officeDocument/2006/relationships/image" Target="../media/image2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7.xml"/></Relationships>
</file>

<file path=ppt/slides/_rels/slide8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7.xml"/></Relationships>
</file>

<file path=ppt/slides/_rels/slide8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8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7.xml"/></Relationships>
</file>

<file path=ppt/slides/_rels/slide8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7.xml"/></Relationships>
</file>

<file path=ppt/slides/_rels/slide8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8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7.xml"/></Relationships>
</file>

<file path=ppt/slides/_rels/slide8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7.xml"/></Relationships>
</file>

<file path=ppt/slides/_rels/slide8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1.xml"/></Relationships>
</file>

<file path=ppt/slides/_rels/slide9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7.xml"/></Relationships>
</file>

<file path=ppt/slides/_rels/slide9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7.xml"/></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9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47.xml"/><Relationship Id="rId4" Type="http://schemas.openxmlformats.org/officeDocument/2006/relationships/image" Target="../media/image78.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9.png"/><Relationship Id="rId1" Type="http://schemas.openxmlformats.org/officeDocument/2006/relationships/slideLayout" Target="../slideLayouts/slideLayout47.xml"/><Relationship Id="rId4" Type="http://schemas.openxmlformats.org/officeDocument/2006/relationships/image" Target="../media/image80.jpeg"/></Relationships>
</file>

<file path=ppt/slides/_rels/slide9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9.png"/><Relationship Id="rId1" Type="http://schemas.openxmlformats.org/officeDocument/2006/relationships/slideLayout" Target="../slideLayouts/slideLayout47.xml"/><Relationship Id="rId4" Type="http://schemas.openxmlformats.org/officeDocument/2006/relationships/image" Target="../media/image81.jpeg"/></Relationships>
</file>

<file path=ppt/slides/_rels/slide9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47.xml"/><Relationship Id="rId4" Type="http://schemas.openxmlformats.org/officeDocument/2006/relationships/image" Target="../media/image8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41282" y="260368"/>
            <a:ext cx="11128728" cy="6382653"/>
          </a:xfrm>
          <a:prstGeom prst="rect">
            <a:avLst/>
          </a:prstGeom>
          <a:noFill/>
          <a:ln w="76200">
            <a:solidFill>
              <a:srgbClr val="002060"/>
            </a:solidFill>
          </a:ln>
          <a:effectLst>
            <a:glow rad="279400">
              <a:schemeClr val="tx1"/>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7807" y="260368"/>
            <a:ext cx="2193897" cy="2210113"/>
          </a:xfrm>
          <a:prstGeom prst="rect">
            <a:avLst/>
          </a:prstGeom>
        </p:spPr>
      </p:pic>
      <p:sp>
        <p:nvSpPr>
          <p:cNvPr id="9" name="Title 1"/>
          <p:cNvSpPr txBox="1">
            <a:spLocks/>
          </p:cNvSpPr>
          <p:nvPr/>
        </p:nvSpPr>
        <p:spPr>
          <a:xfrm>
            <a:off x="630653" y="1788525"/>
            <a:ext cx="10949985" cy="4829096"/>
          </a:xfrm>
          <a:prstGeom prst="rect">
            <a:avLst/>
          </a:prstGeom>
          <a:ln>
            <a:noFill/>
          </a:ln>
        </p:spPr>
        <p:txBody>
          <a:bodyPr>
            <a:noAutofit/>
            <a:scene3d>
              <a:camera prst="orthographicFront"/>
              <a:lightRig rig="threePt" dir="t"/>
            </a:scene3d>
            <a:sp3d extrusionH="57150">
              <a:bevelT h="25400" prst="softRound"/>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CA" sz="4800" dirty="0">
              <a:ln w="38100" cmpd="sng">
                <a:solidFill>
                  <a:srgbClr val="9966FF"/>
                </a:solidFill>
                <a:prstDash val="solid"/>
              </a:ln>
              <a:solidFill>
                <a:srgbClr val="FF0000"/>
              </a:solidFill>
              <a:effectLst>
                <a:glow rad="127000">
                  <a:srgbClr val="99FF33"/>
                </a:glow>
              </a:effectLst>
              <a:latin typeface="Cooper Black" pitchFamily="18" charset="0"/>
            </a:endParaRPr>
          </a:p>
        </p:txBody>
      </p:sp>
      <p:sp>
        <p:nvSpPr>
          <p:cNvPr id="8" name="Rounded Rectangle 7"/>
          <p:cNvSpPr/>
          <p:nvPr/>
        </p:nvSpPr>
        <p:spPr>
          <a:xfrm>
            <a:off x="817264" y="970609"/>
            <a:ext cx="8424447" cy="50129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HeroicExtremeRightFacing"/>
              <a:lightRig rig="threePt" dir="t"/>
            </a:scene3d>
            <a:sp3d extrusionH="57150">
              <a:bevelT h="25400" prst="softRound"/>
            </a:sp3d>
          </a:bodyPr>
          <a:lstStyle/>
          <a:p>
            <a:pPr algn="ctr"/>
            <a:r>
              <a:rPr lang="en-CA" sz="9600" b="1" spc="300" dirty="0" smtClean="0">
                <a:solidFill>
                  <a:schemeClr val="bg2"/>
                </a:solidFill>
                <a:effectLst>
                  <a:glow rad="127000">
                    <a:srgbClr val="FFFF00"/>
                  </a:glow>
                </a:effectLst>
                <a:latin typeface="Matura MT Script Capitals" pitchFamily="66" charset="0"/>
              </a:rPr>
              <a:t>Dating the </a:t>
            </a:r>
            <a:br>
              <a:rPr lang="en-CA" sz="9600" b="1" spc="300" dirty="0" smtClean="0">
                <a:solidFill>
                  <a:schemeClr val="bg2"/>
                </a:solidFill>
                <a:effectLst>
                  <a:glow rad="127000">
                    <a:srgbClr val="FFFF00"/>
                  </a:glow>
                </a:effectLst>
                <a:latin typeface="Matura MT Script Capitals" pitchFamily="66" charset="0"/>
              </a:rPr>
            </a:br>
            <a:r>
              <a:rPr lang="en-CA" sz="9600" b="1" spc="300" dirty="0" smtClean="0">
                <a:solidFill>
                  <a:srgbClr val="990033"/>
                </a:solidFill>
                <a:effectLst>
                  <a:glow rad="127000">
                    <a:srgbClr val="FFFF00"/>
                  </a:glow>
                </a:effectLst>
                <a:latin typeface="Matura MT Script Capitals" pitchFamily="66" charset="0"/>
              </a:rPr>
              <a:t>Crucifixion</a:t>
            </a:r>
            <a:r>
              <a:rPr lang="en-CA" sz="9600" b="1" spc="300" dirty="0" smtClean="0">
                <a:solidFill>
                  <a:schemeClr val="bg2"/>
                </a:solidFill>
                <a:effectLst>
                  <a:glow rad="127000">
                    <a:srgbClr val="FFFF00"/>
                  </a:glow>
                </a:effectLst>
                <a:latin typeface="Matura MT Script Capitals" pitchFamily="66" charset="0"/>
              </a:rPr>
              <a:t> Crunch!</a:t>
            </a:r>
            <a:endParaRPr lang="en-CA" sz="9600" b="1" spc="300" dirty="0">
              <a:solidFill>
                <a:schemeClr val="bg2"/>
              </a:solidFill>
              <a:latin typeface="Matura MT Script Capitals" pitchFamily="66" charset="0"/>
            </a:endParaRPr>
          </a:p>
        </p:txBody>
      </p:sp>
      <p:sp>
        <p:nvSpPr>
          <p:cNvPr id="6" name="Rectangle 5"/>
          <p:cNvSpPr/>
          <p:nvPr/>
        </p:nvSpPr>
        <p:spPr>
          <a:xfrm>
            <a:off x="6646328" y="2360377"/>
            <a:ext cx="5762259" cy="3416320"/>
          </a:xfrm>
          <a:prstGeom prst="rect">
            <a:avLst/>
          </a:prstGeom>
          <a:noFill/>
        </p:spPr>
        <p:txBody>
          <a:bodyPr wrap="square" lIns="91440" tIns="45720" rIns="91440" bIns="45720">
            <a:spAutoFit/>
            <a:scene3d>
              <a:camera prst="perspectiveHeroicExtremeLeftFacing"/>
              <a:lightRig rig="threePt" dir="t"/>
            </a:scene3d>
            <a:sp3d extrusionH="57150">
              <a:bevelT w="38100" h="38100"/>
            </a:sp3d>
          </a:bodyPr>
          <a:lstStyle/>
          <a:p>
            <a:pPr algn="ctr"/>
            <a:r>
              <a:rPr lang="en-US" sz="7200" b="1" dirty="0" smtClean="0">
                <a:ln w="1905">
                  <a:solidFill>
                    <a:sysClr val="windowText" lastClr="000000"/>
                  </a:solidFill>
                </a:ln>
                <a:solidFill>
                  <a:srgbClr val="00FFFF"/>
                </a:solidFill>
                <a:effectLst>
                  <a:innerShdw blurRad="69850" dist="43180" dir="5400000">
                    <a:srgbClr val="000000">
                      <a:alpha val="65000"/>
                    </a:srgbClr>
                  </a:innerShdw>
                </a:effectLst>
                <a:latin typeface="Arial Rounded MT Bold" pitchFamily="34" charset="0"/>
              </a:rPr>
              <a:t>The Detailed Edition!</a:t>
            </a:r>
            <a:endParaRPr lang="en-US" sz="7200" b="1" cap="none" spc="0" dirty="0" smtClean="0">
              <a:ln w="1905">
                <a:solidFill>
                  <a:sysClr val="windowText" lastClr="000000"/>
                </a:solidFill>
              </a:ln>
              <a:solidFill>
                <a:srgbClr val="00FFFF"/>
              </a:solidFill>
              <a:effectLst>
                <a:innerShdw blurRad="69850" dist="43180" dir="5400000">
                  <a:srgbClr val="000000">
                    <a:alpha val="65000"/>
                  </a:srgbClr>
                </a:innerShdw>
              </a:effectLst>
              <a:latin typeface="Arial Rounded MT Bold" pitchFamily="34" charset="0"/>
            </a:endParaRPr>
          </a:p>
        </p:txBody>
      </p:sp>
      <p:sp>
        <p:nvSpPr>
          <p:cNvPr id="10" name="Rectangle 9"/>
          <p:cNvSpPr/>
          <p:nvPr/>
        </p:nvSpPr>
        <p:spPr>
          <a:xfrm>
            <a:off x="7476650" y="5644560"/>
            <a:ext cx="3302001" cy="707886"/>
          </a:xfrm>
          <a:prstGeom prst="rect">
            <a:avLst/>
          </a:prstGeom>
          <a:noFill/>
        </p:spPr>
        <p:txBody>
          <a:bodyPr wrap="square" lIns="91440" tIns="45720" rIns="91440" bIns="45720">
            <a:spAutoFit/>
            <a:scene3d>
              <a:camera prst="perspectiveHeroicExtremeLeftFacing"/>
              <a:lightRig rig="threePt" dir="t"/>
            </a:scene3d>
            <a:sp3d extrusionH="57150">
              <a:bevelT w="38100" h="38100"/>
            </a:sp3d>
          </a:bodyPr>
          <a:lstStyle/>
          <a:p>
            <a:pPr algn="ctr"/>
            <a:r>
              <a:rPr lang="en-US" sz="4000" b="1" dirty="0" smtClean="0">
                <a:ln w="1905">
                  <a:solidFill>
                    <a:sysClr val="windowText" lastClr="000000"/>
                  </a:solidFill>
                </a:ln>
                <a:solidFill>
                  <a:srgbClr val="00FFFF"/>
                </a:solidFill>
                <a:effectLst>
                  <a:innerShdw blurRad="69850" dist="43180" dir="5400000">
                    <a:srgbClr val="000000">
                      <a:alpha val="65000"/>
                    </a:srgbClr>
                  </a:innerShdw>
                </a:effectLst>
                <a:latin typeface="Arial Rounded MT Bold" pitchFamily="34" charset="0"/>
              </a:rPr>
              <a:t>Part 2 of 2</a:t>
            </a:r>
            <a:endParaRPr lang="en-US" sz="4000" b="1" cap="none" spc="0" dirty="0" smtClean="0">
              <a:ln w="1905">
                <a:solidFill>
                  <a:sysClr val="windowText" lastClr="000000"/>
                </a:solidFill>
              </a:ln>
              <a:solidFill>
                <a:srgbClr val="00FFFF"/>
              </a:solidFill>
              <a:effectLst>
                <a:innerShdw blurRad="69850" dist="43180" dir="5400000">
                  <a:srgbClr val="000000">
                    <a:alpha val="65000"/>
                  </a:srgbClr>
                </a:innerShdw>
              </a:effectLst>
              <a:latin typeface="Arial Rounded MT Bold" pitchFamily="34" charset="0"/>
            </a:endParaRPr>
          </a:p>
        </p:txBody>
      </p:sp>
    </p:spTree>
    <p:extLst>
      <p:ext uri="{BB962C8B-B14F-4D97-AF65-F5344CB8AC3E}">
        <p14:creationId xmlns:p14="http://schemas.microsoft.com/office/powerpoint/2010/main" val="3729876785"/>
      </p:ext>
    </p:extLst>
  </p:cSld>
  <p:clrMapOvr>
    <a:masterClrMapping/>
  </p:clrMapOvr>
  <p:transition spd="med">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40552" y="6545082"/>
            <a:ext cx="390467" cy="312918"/>
          </a:xfrm>
        </p:spPr>
        <p:txBody>
          <a:bodyPr/>
          <a:lstStyle/>
          <a:p>
            <a:fld id="{6D22F896-40B5-4ADD-8801-0D06FADFA095}" type="slidenum">
              <a:rPr lang="en-US" sz="1100" smtClean="0">
                <a:solidFill>
                  <a:prstClr val="white"/>
                </a:solidFill>
              </a:rPr>
              <a:pPr/>
              <a:t>10</a:t>
            </a:fld>
            <a:endParaRPr lang="en-US" sz="1100" dirty="0">
              <a:solidFill>
                <a:prstClr val="white"/>
              </a:solidFill>
            </a:endParaRPr>
          </a:p>
        </p:txBody>
      </p:sp>
      <p:sp>
        <p:nvSpPr>
          <p:cNvPr id="3" name="Wave 2"/>
          <p:cNvSpPr/>
          <p:nvPr/>
        </p:nvSpPr>
        <p:spPr>
          <a:xfrm>
            <a:off x="242680" y="1352550"/>
            <a:ext cx="11882645" cy="4768969"/>
          </a:xfrm>
          <a:prstGeom prst="wave">
            <a:avLst>
              <a:gd name="adj1" fmla="val 12500"/>
              <a:gd name="adj2" fmla="val -10000"/>
            </a:avLst>
          </a:prstGeom>
          <a:solidFill>
            <a:schemeClr val="accent6">
              <a:lumMod val="75000"/>
            </a:schemeClr>
          </a:solidFill>
          <a:ln w="76200">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3200" b="1" dirty="0" err="1">
                <a:ln>
                  <a:solidFill>
                    <a:srgbClr val="002060"/>
                  </a:solidFill>
                </a:ln>
                <a:solidFill>
                  <a:srgbClr val="008080"/>
                </a:solidFill>
                <a:latin typeface="Georgia" panose="02040502050405020303" pitchFamily="18" charset="0"/>
              </a:rPr>
              <a:t>Eph</a:t>
            </a:r>
            <a:r>
              <a:rPr lang="en-US" sz="3200" b="1" dirty="0">
                <a:ln>
                  <a:solidFill>
                    <a:srgbClr val="002060"/>
                  </a:solidFill>
                </a:ln>
                <a:solidFill>
                  <a:srgbClr val="008080"/>
                </a:solidFill>
                <a:latin typeface="Georgia" panose="02040502050405020303" pitchFamily="18" charset="0"/>
              </a:rPr>
              <a:t> 5:8</a:t>
            </a:r>
            <a:r>
              <a:rPr lang="en-US" sz="3200" b="1" dirty="0">
                <a:ln>
                  <a:solidFill>
                    <a:srgbClr val="002060"/>
                  </a:solidFill>
                </a:ln>
                <a:solidFill>
                  <a:prstClr val="black"/>
                </a:solidFill>
                <a:latin typeface="Georgia" panose="02040502050405020303" pitchFamily="18" charset="0"/>
              </a:rPr>
              <a:t>  </a:t>
            </a:r>
            <a:r>
              <a:rPr lang="en-US" sz="3200" dirty="0">
                <a:solidFill>
                  <a:srgbClr val="0000FF"/>
                </a:solidFill>
                <a:latin typeface="Georgia" panose="02040502050405020303" pitchFamily="18" charset="0"/>
              </a:rPr>
              <a:t>For you were once darkness</a:t>
            </a:r>
            <a:r>
              <a:rPr lang="en-US" sz="3200" dirty="0" smtClean="0">
                <a:solidFill>
                  <a:srgbClr val="0000FF"/>
                </a:solidFill>
                <a:latin typeface="Georgia" panose="02040502050405020303" pitchFamily="18" charset="0"/>
              </a:rPr>
              <a:t>,</a:t>
            </a:r>
            <a:r>
              <a:rPr lang="en-US" sz="3200" dirty="0" smtClean="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but now </a:t>
            </a:r>
            <a:r>
              <a:rPr lang="en-US" sz="3200" i="1" dirty="0">
                <a:solidFill>
                  <a:schemeClr val="tx1">
                    <a:lumMod val="50000"/>
                  </a:schemeClr>
                </a:solidFill>
                <a:latin typeface="Georgia" panose="02040502050405020303" pitchFamily="18" charset="0"/>
              </a:rPr>
              <a:t>you are</a:t>
            </a:r>
            <a:r>
              <a:rPr lang="en-US" sz="3200" dirty="0">
                <a:solidFill>
                  <a:schemeClr val="tx1">
                    <a:lumMod val="50000"/>
                  </a:schemeClr>
                </a:solidFill>
                <a:latin typeface="Georgia" panose="02040502050405020303" pitchFamily="18" charset="0"/>
              </a:rPr>
              <a:t> </a:t>
            </a:r>
            <a:r>
              <a:rPr lang="en-US" sz="3200" b="1" dirty="0">
                <a:solidFill>
                  <a:prstClr val="black"/>
                </a:solidFill>
                <a:effectLst>
                  <a:glow rad="127000">
                    <a:srgbClr val="00FFFF"/>
                  </a:glow>
                </a:effectLst>
                <a:latin typeface="Georgia" panose="02040502050405020303" pitchFamily="18" charset="0"/>
              </a:rPr>
              <a:t>light</a:t>
            </a:r>
            <a:r>
              <a:rPr lang="en-US" sz="3200" dirty="0">
                <a:solidFill>
                  <a:prstClr val="black"/>
                </a:solidFill>
                <a:latin typeface="Georgia" panose="02040502050405020303" pitchFamily="18" charset="0"/>
              </a:rPr>
              <a:t> in the Master</a:t>
            </a:r>
            <a:r>
              <a:rPr lang="en-US" sz="3200" dirty="0" smtClean="0">
                <a:solidFill>
                  <a:prstClr val="black"/>
                </a:solidFill>
                <a:latin typeface="Georgia" panose="02040502050405020303" pitchFamily="18" charset="0"/>
              </a:rPr>
              <a:t>.  </a:t>
            </a:r>
            <a:r>
              <a:rPr lang="en-US" sz="3200" b="1" dirty="0">
                <a:solidFill>
                  <a:prstClr val="black"/>
                </a:solidFill>
                <a:effectLst>
                  <a:glow rad="127000">
                    <a:srgbClr val="FFFF00"/>
                  </a:glow>
                </a:effectLst>
                <a:latin typeface="Georgia" panose="02040502050405020303" pitchFamily="18" charset="0"/>
              </a:rPr>
              <a:t>Walk as children of </a:t>
            </a:r>
            <a:r>
              <a:rPr lang="en-US" sz="3200" b="1" dirty="0" smtClean="0">
                <a:solidFill>
                  <a:prstClr val="black"/>
                </a:solidFill>
                <a:effectLst>
                  <a:glow rad="127000">
                    <a:srgbClr val="FFFF00"/>
                  </a:glow>
                </a:effectLst>
                <a:latin typeface="Georgia" panose="02040502050405020303" pitchFamily="18" charset="0"/>
              </a:rPr>
              <a:t>light.</a:t>
            </a:r>
            <a:r>
              <a:rPr lang="en-US" sz="3200" dirty="0" smtClean="0">
                <a:solidFill>
                  <a:prstClr val="black"/>
                </a:solidFill>
                <a:latin typeface="Georgia" panose="02040502050405020303" pitchFamily="18" charset="0"/>
              </a:rPr>
              <a:t> </a:t>
            </a:r>
            <a:br>
              <a:rPr lang="en-US" sz="3200" dirty="0" smtClean="0">
                <a:solidFill>
                  <a:prstClr val="black"/>
                </a:solidFill>
                <a:latin typeface="Georgia" panose="02040502050405020303" pitchFamily="18" charset="0"/>
              </a:rPr>
            </a:br>
            <a:r>
              <a:rPr lang="en-US" sz="2400" dirty="0" smtClean="0">
                <a:solidFill>
                  <a:schemeClr val="bg1"/>
                </a:solidFill>
                <a:latin typeface="Georgia" panose="02040502050405020303" pitchFamily="18" charset="0"/>
              </a:rPr>
              <a:t>See also - 2:2</a:t>
            </a:r>
            <a:r>
              <a:rPr lang="en-US" sz="2400" dirty="0">
                <a:solidFill>
                  <a:schemeClr val="bg1"/>
                </a:solidFill>
                <a:latin typeface="Georgia" panose="02040502050405020303" pitchFamily="18" charset="0"/>
              </a:rPr>
              <a:t>, 4:18, Col. 3:7.</a:t>
            </a:r>
            <a:endParaRPr lang="en-CA" sz="2400" b="1" dirty="0">
              <a:solidFill>
                <a:schemeClr val="bg1"/>
              </a:solidFill>
              <a:effectLst>
                <a:glow rad="127000">
                  <a:srgbClr val="00FFFF"/>
                </a:glow>
              </a:effectLst>
            </a:endParaRPr>
          </a:p>
        </p:txBody>
      </p:sp>
      <p:pic>
        <p:nvPicPr>
          <p:cNvPr id="4" name="Picture 2" descr="C:\Users\Rae\Desktop\keyhole ligh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90000" y="3902193"/>
            <a:ext cx="2057401" cy="22193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46433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Picture 2"/>
          <p:cNvPicPr>
            <a:picLocks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20355" y="1528341"/>
            <a:ext cx="3457253" cy="1964978"/>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grpSp>
        <p:nvGrpSpPr>
          <p:cNvPr id="40" name="Group 39"/>
          <p:cNvGrpSpPr/>
          <p:nvPr/>
        </p:nvGrpSpPr>
        <p:grpSpPr>
          <a:xfrm>
            <a:off x="5633642" y="1531517"/>
            <a:ext cx="834085" cy="1949996"/>
            <a:chOff x="5633642" y="1531517"/>
            <a:chExt cx="834085" cy="1949996"/>
          </a:xfrm>
        </p:grpSpPr>
        <p:pic>
          <p:nvPicPr>
            <p:cNvPr id="41" name="Picture 2"/>
            <p:cNvPicPr>
              <a:picLocks noChangeArrowheads="1"/>
            </p:cNvPicPr>
            <p:nvPr/>
          </p:nvPicPr>
          <p:blipFill rotWithShape="1">
            <a:blip r:embed="rId3" cstate="email">
              <a:extLst>
                <a:ext uri="{28A0092B-C50C-407E-A947-70E740481C1C}">
                  <a14:useLocalDpi xmlns:a14="http://schemas.microsoft.com/office/drawing/2010/main"/>
                </a:ext>
              </a:extLst>
            </a:blip>
            <a:srcRect l="-73"/>
            <a:stretch/>
          </p:blipFill>
          <p:spPr bwMode="auto">
            <a:xfrm>
              <a:off x="5633642" y="1538305"/>
              <a:ext cx="834085" cy="1940531"/>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2" name="Rectangle 41"/>
            <p:cNvSpPr/>
            <p:nvPr/>
          </p:nvSpPr>
          <p:spPr>
            <a:xfrm>
              <a:off x="5638764" y="1531517"/>
              <a:ext cx="818303" cy="1949996"/>
            </a:xfrm>
            <a:prstGeom prst="rect">
              <a:avLst/>
            </a:prstGeom>
            <a:no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grpSp>
      <p:sp>
        <p:nvSpPr>
          <p:cNvPr id="57" name="Rectangle 56"/>
          <p:cNvSpPr/>
          <p:nvPr/>
        </p:nvSpPr>
        <p:spPr>
          <a:xfrm>
            <a:off x="5739083" y="2679958"/>
            <a:ext cx="656806" cy="698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1" name="Oval 30"/>
          <p:cNvSpPr/>
          <p:nvPr/>
        </p:nvSpPr>
        <p:spPr>
          <a:xfrm>
            <a:off x="2057070" y="2028037"/>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33" name="Oval 32"/>
          <p:cNvSpPr/>
          <p:nvPr/>
        </p:nvSpPr>
        <p:spPr>
          <a:xfrm>
            <a:off x="2984885" y="2163186"/>
            <a:ext cx="701226" cy="516771"/>
          </a:xfrm>
          <a:prstGeom prst="ellipse">
            <a:avLst/>
          </a:prstGeom>
          <a:solidFill>
            <a:srgbClr val="0000FF"/>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15</a:t>
            </a:r>
            <a:endParaRPr lang="en-CA" b="1" dirty="0">
              <a:solidFill>
                <a:srgbClr val="00FFCC"/>
              </a:solidFill>
              <a:latin typeface="Arial Black" panose="020B0A04020102020204" pitchFamily="34" charset="0"/>
            </a:endParaRPr>
          </a:p>
        </p:txBody>
      </p:sp>
      <p:sp>
        <p:nvSpPr>
          <p:cNvPr id="36" name="Oval 35"/>
          <p:cNvSpPr/>
          <p:nvPr/>
        </p:nvSpPr>
        <p:spPr>
          <a:xfrm>
            <a:off x="3171389" y="1175548"/>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a:t>
            </a:r>
            <a:endParaRPr lang="en-CA" b="1" dirty="0">
              <a:solidFill>
                <a:srgbClr val="00FFCC"/>
              </a:solidFill>
              <a:latin typeface="Arial Black" panose="020B0A04020102020204" pitchFamily="34" charset="0"/>
            </a:endParaRPr>
          </a:p>
        </p:txBody>
      </p:sp>
      <p:sp>
        <p:nvSpPr>
          <p:cNvPr id="43" name="Oval 42"/>
          <p:cNvSpPr/>
          <p:nvPr/>
        </p:nvSpPr>
        <p:spPr>
          <a:xfrm>
            <a:off x="3980183" y="1175547"/>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2</a:t>
            </a:r>
            <a:endParaRPr lang="en-CA" b="1" dirty="0">
              <a:solidFill>
                <a:srgbClr val="00FFCC"/>
              </a:solidFill>
              <a:latin typeface="Arial Black" panose="020B0A04020102020204" pitchFamily="34" charset="0"/>
            </a:endParaRPr>
          </a:p>
        </p:txBody>
      </p:sp>
      <p:sp>
        <p:nvSpPr>
          <p:cNvPr id="44" name="Oval 43"/>
          <p:cNvSpPr/>
          <p:nvPr/>
        </p:nvSpPr>
        <p:spPr>
          <a:xfrm>
            <a:off x="3854694" y="2163187"/>
            <a:ext cx="701226" cy="516771"/>
          </a:xfrm>
          <a:prstGeom prst="ellipse">
            <a:avLst/>
          </a:prstGeom>
          <a:solidFill>
            <a:srgbClr val="663300"/>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16</a:t>
            </a:r>
            <a:endParaRPr lang="en-CA" b="1" dirty="0">
              <a:solidFill>
                <a:srgbClr val="00FFCC"/>
              </a:solidFill>
              <a:latin typeface="Arial Black" panose="020B0A04020102020204" pitchFamily="34" charset="0"/>
            </a:endParaRPr>
          </a:p>
        </p:txBody>
      </p:sp>
      <p:sp>
        <p:nvSpPr>
          <p:cNvPr id="46" name="Curved Down Arrow 45"/>
          <p:cNvSpPr/>
          <p:nvPr/>
        </p:nvSpPr>
        <p:spPr>
          <a:xfrm>
            <a:off x="4622177" y="1014901"/>
            <a:ext cx="923598" cy="548474"/>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47" name="Oval 46"/>
          <p:cNvSpPr/>
          <p:nvPr/>
        </p:nvSpPr>
        <p:spPr>
          <a:xfrm>
            <a:off x="4891934" y="1200951"/>
            <a:ext cx="357553" cy="305229"/>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3</a:t>
            </a:r>
            <a:endParaRPr lang="en-CA" b="1" dirty="0">
              <a:solidFill>
                <a:srgbClr val="00FFCC"/>
              </a:solidFill>
              <a:latin typeface="Arial Black" panose="020B0A04020102020204" pitchFamily="34" charset="0"/>
            </a:endParaRPr>
          </a:p>
        </p:txBody>
      </p:sp>
      <p:sp>
        <p:nvSpPr>
          <p:cNvPr id="48" name="Curved Down Arrow 47"/>
          <p:cNvSpPr/>
          <p:nvPr/>
        </p:nvSpPr>
        <p:spPr>
          <a:xfrm>
            <a:off x="3710426" y="980232"/>
            <a:ext cx="1031426" cy="536501"/>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49" name="Curved Down Arrow 48"/>
          <p:cNvSpPr/>
          <p:nvPr/>
        </p:nvSpPr>
        <p:spPr>
          <a:xfrm>
            <a:off x="2871708" y="980232"/>
            <a:ext cx="1031426" cy="508609"/>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50" name="Straight Connector 49"/>
          <p:cNvCxnSpPr/>
          <p:nvPr/>
        </p:nvCxnSpPr>
        <p:spPr>
          <a:xfrm>
            <a:off x="5540551" y="881092"/>
            <a:ext cx="1916" cy="2807606"/>
          </a:xfrm>
          <a:prstGeom prst="line">
            <a:avLst/>
          </a:prstGeom>
          <a:ln w="57150">
            <a:solidFill>
              <a:srgbClr val="FFFF00"/>
            </a:solidFill>
          </a:ln>
          <a:effectLst>
            <a:glow rad="76200">
              <a:schemeClr val="accent3">
                <a:lumMod val="60000"/>
                <a:lumOff val="40000"/>
              </a:schemeClr>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4716818" y="2166542"/>
            <a:ext cx="701226" cy="516771"/>
          </a:xfrm>
          <a:prstGeom prst="ellipse">
            <a:avLst/>
          </a:prstGeom>
          <a:solidFill>
            <a:schemeClr val="bg2">
              <a:lumMod val="60000"/>
              <a:lumOff val="40000"/>
            </a:schemeClr>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00FF"/>
                </a:solidFill>
                <a:latin typeface="Arial Black" panose="020B0A04020102020204" pitchFamily="34" charset="0"/>
              </a:rPr>
              <a:t>17</a:t>
            </a:r>
            <a:endParaRPr lang="en-CA" b="1" dirty="0">
              <a:solidFill>
                <a:srgbClr val="0000FF"/>
              </a:solidFill>
              <a:latin typeface="Arial Black" panose="020B0A04020102020204" pitchFamily="34" charset="0"/>
            </a:endParaRPr>
          </a:p>
        </p:txBody>
      </p:sp>
      <p:sp>
        <p:nvSpPr>
          <p:cNvPr id="55" name="Oval 54"/>
          <p:cNvSpPr/>
          <p:nvPr/>
        </p:nvSpPr>
        <p:spPr>
          <a:xfrm>
            <a:off x="5689439" y="2130094"/>
            <a:ext cx="701226" cy="516771"/>
          </a:xfrm>
          <a:prstGeom prst="ellipse">
            <a:avLst/>
          </a:prstGeom>
          <a:solidFill>
            <a:srgbClr val="663300"/>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18</a:t>
            </a:r>
            <a:endParaRPr lang="en-CA" b="1" dirty="0">
              <a:solidFill>
                <a:srgbClr val="00FFCC"/>
              </a:solidFill>
              <a:latin typeface="Arial Black" panose="020B0A04020102020204" pitchFamily="34" charset="0"/>
            </a:endParaRPr>
          </a:p>
        </p:txBody>
      </p:sp>
      <p:sp>
        <p:nvSpPr>
          <p:cNvPr id="4" name="Slide Number Placeholder 3"/>
          <p:cNvSpPr>
            <a:spLocks noGrp="1"/>
          </p:cNvSpPr>
          <p:nvPr>
            <p:ph type="sldNum" sz="quarter" idx="12"/>
          </p:nvPr>
        </p:nvSpPr>
        <p:spPr>
          <a:xfrm>
            <a:off x="11616613" y="6419814"/>
            <a:ext cx="523080" cy="412785"/>
          </a:xfrm>
        </p:spPr>
        <p:txBody>
          <a:bodyPr/>
          <a:lstStyle/>
          <a:p>
            <a:fld id="{6D22F896-40B5-4ADD-8801-0D06FADFA095}" type="slidenum">
              <a:rPr lang="en-US" sz="1400" smtClean="0">
                <a:solidFill>
                  <a:prstClr val="white">
                    <a:tint val="75000"/>
                  </a:prstClr>
                </a:solidFill>
              </a:rPr>
              <a:pPr/>
              <a:t>100</a:t>
            </a:fld>
            <a:endParaRPr lang="en-US" sz="1400" dirty="0">
              <a:solidFill>
                <a:prstClr val="white">
                  <a:tint val="75000"/>
                </a:prstClr>
              </a:solidFill>
            </a:endParaRPr>
          </a:p>
        </p:txBody>
      </p:sp>
      <p:sp>
        <p:nvSpPr>
          <p:cNvPr id="45" name="Rounded Rectangle 44"/>
          <p:cNvSpPr/>
          <p:nvPr/>
        </p:nvSpPr>
        <p:spPr>
          <a:xfrm>
            <a:off x="640569" y="218335"/>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3" name="Rectangle 102"/>
          <p:cNvSpPr/>
          <p:nvPr/>
        </p:nvSpPr>
        <p:spPr>
          <a:xfrm>
            <a:off x="2010889" y="1524328"/>
            <a:ext cx="909685" cy="1967805"/>
          </a:xfrm>
          <a:prstGeom prst="rect">
            <a:avLst/>
          </a:prstGeom>
          <a:noFill/>
          <a:ln w="57150">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le 6"/>
          <p:cNvSpPr/>
          <p:nvPr/>
        </p:nvSpPr>
        <p:spPr>
          <a:xfrm>
            <a:off x="7539951" y="210046"/>
            <a:ext cx="3975268" cy="686566"/>
          </a:xfrm>
          <a:prstGeom prst="roundRect">
            <a:avLst>
              <a:gd name="adj" fmla="val 50000"/>
            </a:avLst>
          </a:prstGeom>
          <a:solidFill>
            <a:schemeClr val="accent3">
              <a:lumMod val="20000"/>
              <a:lumOff val="80000"/>
            </a:schemeClr>
          </a:solidFill>
          <a:ln w="38100">
            <a:solidFill>
              <a:schemeClr val="bg1"/>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3200" b="1" dirty="0">
                <a:ln>
                  <a:solidFill>
                    <a:srgbClr val="0000FF"/>
                  </a:solidFill>
                </a:ln>
                <a:solidFill>
                  <a:srgbClr val="0000FF"/>
                </a:solidFill>
                <a:effectLst>
                  <a:glow rad="127000">
                    <a:srgbClr val="FFFF00"/>
                  </a:glow>
                </a:effectLst>
              </a:rPr>
              <a:t>Y</a:t>
            </a:r>
            <a:r>
              <a:rPr lang="en-CA" sz="3200" b="1" dirty="0" smtClean="0">
                <a:ln>
                  <a:solidFill>
                    <a:srgbClr val="0000FF"/>
                  </a:solidFill>
                </a:ln>
                <a:solidFill>
                  <a:srgbClr val="0000FF"/>
                </a:solidFill>
                <a:effectLst>
                  <a:glow rad="127000">
                    <a:srgbClr val="FFFF00"/>
                  </a:glow>
                </a:effectLst>
              </a:rPr>
              <a:t>ahusha returned!</a:t>
            </a:r>
            <a:endParaRPr lang="en-CA" sz="3200" b="1" dirty="0">
              <a:ln>
                <a:solidFill>
                  <a:srgbClr val="0000FF"/>
                </a:solidFill>
              </a:ln>
              <a:solidFill>
                <a:srgbClr val="0000FF"/>
              </a:solidFill>
              <a:effectLst>
                <a:glow rad="127000">
                  <a:srgbClr val="FFFF00"/>
                </a:glow>
              </a:effectLst>
            </a:endParaRPr>
          </a:p>
        </p:txBody>
      </p:sp>
      <p:sp>
        <p:nvSpPr>
          <p:cNvPr id="15" name="Rectangle 14"/>
          <p:cNvSpPr/>
          <p:nvPr/>
        </p:nvSpPr>
        <p:spPr>
          <a:xfrm>
            <a:off x="2916196" y="1520898"/>
            <a:ext cx="879110" cy="1971235"/>
          </a:xfrm>
          <a:prstGeom prst="rect">
            <a:avLst/>
          </a:prstGeom>
          <a:noFill/>
          <a:ln w="57150">
            <a:solidFill>
              <a:srgbClr val="6633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0" name="Rectangle 19"/>
          <p:cNvSpPr/>
          <p:nvPr/>
        </p:nvSpPr>
        <p:spPr>
          <a:xfrm>
            <a:off x="3790929" y="1524328"/>
            <a:ext cx="854491" cy="1967806"/>
          </a:xfrm>
          <a:prstGeom prst="rect">
            <a:avLst/>
          </a:pr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9" name="Rectangle 28"/>
          <p:cNvSpPr/>
          <p:nvPr/>
        </p:nvSpPr>
        <p:spPr>
          <a:xfrm>
            <a:off x="4678427" y="1523937"/>
            <a:ext cx="793864" cy="1968197"/>
          </a:xfrm>
          <a:prstGeom prst="rect">
            <a:avLst/>
          </a:prstGeom>
          <a:noFill/>
          <a:ln w="57150">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6" name="Rounded Rectangular Callout 15"/>
          <p:cNvSpPr/>
          <p:nvPr/>
        </p:nvSpPr>
        <p:spPr>
          <a:xfrm>
            <a:off x="201759" y="4263239"/>
            <a:ext cx="5047728" cy="2495780"/>
          </a:xfrm>
          <a:prstGeom prst="wedgeRoundRectCallout">
            <a:avLst>
              <a:gd name="adj1" fmla="val 62861"/>
              <a:gd name="adj2" fmla="val -93516"/>
              <a:gd name="adj3" fmla="val 16667"/>
            </a:avLst>
          </a:prstGeom>
          <a:solidFill>
            <a:schemeClr val="tx1">
              <a:lumMod val="85000"/>
            </a:schemeClr>
          </a:solidFill>
          <a:ln w="57150">
            <a:solidFill>
              <a:schemeClr val="accent3">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4000" u="sng" dirty="0" smtClean="0">
                <a:solidFill>
                  <a:srgbClr val="0000FF"/>
                </a:solidFill>
                <a:latin typeface="Arial Black" panose="020B0A04020102020204" pitchFamily="34" charset="0"/>
              </a:rPr>
              <a:t>BIG SECRET</a:t>
            </a:r>
            <a:r>
              <a:rPr lang="en-CA" sz="4000" dirty="0" smtClean="0">
                <a:solidFill>
                  <a:srgbClr val="0000FF"/>
                </a:solidFill>
                <a:latin typeface="Arial Black" panose="020B0A04020102020204" pitchFamily="34" charset="0"/>
              </a:rPr>
              <a:t>! </a:t>
            </a:r>
            <a:r>
              <a:rPr lang="en-CA" sz="2400" dirty="0" smtClean="0">
                <a:solidFill>
                  <a:srgbClr val="7030A0"/>
                </a:solidFill>
              </a:rPr>
              <a:t>In the Scriptures (and the kingdom of Yahuah), the </a:t>
            </a:r>
            <a:r>
              <a:rPr lang="en-CA" sz="2400" b="1" i="1" u="sng" dirty="0" smtClean="0">
                <a:solidFill>
                  <a:srgbClr val="7030A0"/>
                </a:solidFill>
              </a:rPr>
              <a:t>sunset</a:t>
            </a:r>
            <a:r>
              <a:rPr lang="en-CA" sz="2400" dirty="0" smtClean="0">
                <a:solidFill>
                  <a:srgbClr val="7030A0"/>
                </a:solidFill>
              </a:rPr>
              <a:t> </a:t>
            </a:r>
            <a:r>
              <a:rPr lang="en-CA" sz="3600" u="sng" dirty="0" smtClean="0">
                <a:solidFill>
                  <a:srgbClr val="7030A0"/>
                </a:solidFill>
                <a:latin typeface="Arial Black" panose="020B0A04020102020204" pitchFamily="34" charset="0"/>
              </a:rPr>
              <a:t>NEVER</a:t>
            </a:r>
            <a:r>
              <a:rPr lang="en-CA" sz="2400" dirty="0" smtClean="0">
                <a:solidFill>
                  <a:srgbClr val="7030A0"/>
                </a:solidFill>
              </a:rPr>
              <a:t> </a:t>
            </a:r>
            <a:r>
              <a:rPr lang="en-CA" sz="2400" b="1" dirty="0" smtClean="0">
                <a:solidFill>
                  <a:prstClr val="black"/>
                </a:solidFill>
              </a:rPr>
              <a:t>changes any day of any kind!  </a:t>
            </a:r>
            <a:r>
              <a:rPr lang="en-CA" sz="2400" b="1" u="sng" dirty="0" smtClean="0">
                <a:solidFill>
                  <a:prstClr val="black"/>
                </a:solidFill>
              </a:rPr>
              <a:t>Full Sto</a:t>
            </a:r>
            <a:r>
              <a:rPr lang="en-CA" sz="2400" b="1" dirty="0" smtClean="0">
                <a:solidFill>
                  <a:prstClr val="black"/>
                </a:solidFill>
              </a:rPr>
              <a:t>p!</a:t>
            </a:r>
            <a:endParaRPr lang="en-CA" sz="2400" b="1" dirty="0">
              <a:solidFill>
                <a:prstClr val="black"/>
              </a:solidFill>
            </a:endParaRPr>
          </a:p>
        </p:txBody>
      </p:sp>
      <p:sp>
        <p:nvSpPr>
          <p:cNvPr id="2" name="Rounded Rectangular Callout 1"/>
          <p:cNvSpPr/>
          <p:nvPr/>
        </p:nvSpPr>
        <p:spPr>
          <a:xfrm>
            <a:off x="7539950" y="1362269"/>
            <a:ext cx="4338203" cy="4742515"/>
          </a:xfrm>
          <a:prstGeom prst="wedgeRoundRectCallout">
            <a:avLst>
              <a:gd name="adj1" fmla="val -76761"/>
              <a:gd name="adj2" fmla="val -23716"/>
              <a:gd name="adj3" fmla="val 16667"/>
            </a:avLst>
          </a:prstGeom>
          <a:solidFill>
            <a:schemeClr val="accent6">
              <a:lumMod val="20000"/>
              <a:lumOff val="80000"/>
            </a:schemeClr>
          </a:solidFill>
          <a:ln w="57150">
            <a:solidFill>
              <a:schemeClr val="bg1"/>
            </a:solidFill>
          </a:ln>
          <a:effectLst>
            <a:glow rad="127000">
              <a:srgbClr val="FF66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800" dirty="0" smtClean="0">
                <a:ln>
                  <a:solidFill>
                    <a:prstClr val="black"/>
                  </a:solidFill>
                </a:ln>
                <a:solidFill>
                  <a:prstClr val="black"/>
                </a:solidFill>
                <a:latin typeface="TITUS Cyberbit Basic" panose="02020603050405020304" pitchFamily="18" charset="0"/>
              </a:rPr>
              <a:t>Did you notice?  It was evening on that day, the first day of the week!  </a:t>
            </a:r>
          </a:p>
          <a:p>
            <a:pPr algn="ctr" defTabSz="457200"/>
            <a:r>
              <a:rPr lang="en-US" sz="2800" dirty="0" smtClean="0">
                <a:ln>
                  <a:solidFill>
                    <a:prstClr val="black"/>
                  </a:solidFill>
                </a:ln>
                <a:solidFill>
                  <a:prstClr val="black"/>
                </a:solidFill>
                <a:latin typeface="TITUS Cyberbit Basic" panose="02020603050405020304" pitchFamily="18" charset="0"/>
              </a:rPr>
              <a:t>What happened to </a:t>
            </a:r>
            <a:br>
              <a:rPr lang="en-US" sz="2800" dirty="0" smtClean="0">
                <a:ln>
                  <a:solidFill>
                    <a:prstClr val="black"/>
                  </a:solidFill>
                </a:ln>
                <a:solidFill>
                  <a:prstClr val="black"/>
                </a:solidFill>
                <a:latin typeface="TITUS Cyberbit Basic" panose="02020603050405020304" pitchFamily="18" charset="0"/>
              </a:rPr>
            </a:br>
            <a:r>
              <a:rPr lang="en-US" sz="2800" dirty="0" smtClean="0">
                <a:ln>
                  <a:solidFill>
                    <a:prstClr val="black"/>
                  </a:solidFill>
                </a:ln>
                <a:solidFill>
                  <a:prstClr val="black"/>
                </a:solidFill>
                <a:latin typeface="TITUS Cyberbit Basic" panose="02020603050405020304" pitchFamily="18" charset="0"/>
              </a:rPr>
              <a:t>the sunset? </a:t>
            </a:r>
          </a:p>
          <a:p>
            <a:pPr algn="ctr" defTabSz="457200"/>
            <a:r>
              <a:rPr lang="en-US" sz="2800" dirty="0" smtClean="0">
                <a:ln>
                  <a:solidFill>
                    <a:prstClr val="black"/>
                  </a:solidFill>
                </a:ln>
                <a:solidFill>
                  <a:prstClr val="black"/>
                </a:solidFill>
                <a:latin typeface="TITUS Cyberbit Basic" panose="02020603050405020304" pitchFamily="18" charset="0"/>
              </a:rPr>
              <a:t>Why did the sunset not change the day on this particular time? </a:t>
            </a:r>
            <a:br>
              <a:rPr lang="en-US" sz="2800" dirty="0" smtClean="0">
                <a:ln>
                  <a:solidFill>
                    <a:prstClr val="black"/>
                  </a:solidFill>
                </a:ln>
                <a:solidFill>
                  <a:prstClr val="black"/>
                </a:solidFill>
                <a:latin typeface="TITUS Cyberbit Basic" panose="02020603050405020304" pitchFamily="18" charset="0"/>
              </a:rPr>
            </a:br>
            <a:r>
              <a:rPr lang="en-US" sz="2800" dirty="0" smtClean="0">
                <a:ln>
                  <a:solidFill>
                    <a:prstClr val="black"/>
                  </a:solidFill>
                </a:ln>
                <a:solidFill>
                  <a:prstClr val="black"/>
                </a:solidFill>
                <a:latin typeface="TITUS Cyberbit Basic" panose="02020603050405020304" pitchFamily="18" charset="0"/>
              </a:rPr>
              <a:t>Did Yahusha’s return cause </a:t>
            </a:r>
            <a:r>
              <a:rPr lang="en-US" sz="2800" b="1" dirty="0" smtClean="0">
                <a:ln>
                  <a:solidFill>
                    <a:prstClr val="black"/>
                  </a:solidFill>
                </a:ln>
                <a:solidFill>
                  <a:srgbClr val="FF66FF"/>
                </a:solidFill>
                <a:latin typeface="TITUS Cyberbit Basic" panose="02020603050405020304" pitchFamily="18" charset="0"/>
              </a:rPr>
              <a:t>a</a:t>
            </a:r>
            <a:br>
              <a:rPr lang="en-US" sz="2800" b="1" dirty="0" smtClean="0">
                <a:ln>
                  <a:solidFill>
                    <a:prstClr val="black"/>
                  </a:solidFill>
                </a:ln>
                <a:solidFill>
                  <a:srgbClr val="FF66FF"/>
                </a:solidFill>
                <a:latin typeface="TITUS Cyberbit Basic" panose="02020603050405020304" pitchFamily="18" charset="0"/>
              </a:rPr>
            </a:br>
            <a:r>
              <a:rPr lang="en-US" sz="2800" b="1" dirty="0" smtClean="0">
                <a:ln>
                  <a:solidFill>
                    <a:prstClr val="black"/>
                  </a:solidFill>
                </a:ln>
                <a:solidFill>
                  <a:srgbClr val="FF66FF"/>
                </a:solidFill>
                <a:latin typeface="TITUS Cyberbit Basic" panose="02020603050405020304" pitchFamily="18" charset="0"/>
              </a:rPr>
              <a:t>“</a:t>
            </a:r>
            <a:r>
              <a:rPr lang="en-US" sz="2800" b="1" u="sng" dirty="0" smtClean="0">
                <a:ln>
                  <a:solidFill>
                    <a:prstClr val="black"/>
                  </a:solidFill>
                </a:ln>
                <a:solidFill>
                  <a:srgbClr val="FF66FF"/>
                </a:solidFill>
                <a:latin typeface="TITUS Cyberbit Basic" panose="02020603050405020304" pitchFamily="18" charset="0"/>
              </a:rPr>
              <a:t>Calendar </a:t>
            </a:r>
            <a:r>
              <a:rPr lang="en-US" sz="2800" b="1" u="sng" dirty="0">
                <a:ln>
                  <a:solidFill>
                    <a:prstClr val="black"/>
                  </a:solidFill>
                </a:ln>
                <a:solidFill>
                  <a:srgbClr val="FF66FF"/>
                </a:solidFill>
                <a:latin typeface="TITUS Cyberbit Basic" panose="02020603050405020304" pitchFamily="18" charset="0"/>
              </a:rPr>
              <a:t>A</a:t>
            </a:r>
            <a:r>
              <a:rPr lang="en-US" sz="2800" b="1" u="sng" dirty="0" smtClean="0">
                <a:ln>
                  <a:solidFill>
                    <a:prstClr val="black"/>
                  </a:solidFill>
                </a:ln>
                <a:solidFill>
                  <a:srgbClr val="FF66FF"/>
                </a:solidFill>
                <a:latin typeface="TITUS Cyberbit Basic" panose="02020603050405020304" pitchFamily="18" charset="0"/>
              </a:rPr>
              <a:t>nomal</a:t>
            </a:r>
            <a:r>
              <a:rPr lang="en-US" sz="2800" b="1" dirty="0" smtClean="0">
                <a:ln>
                  <a:solidFill>
                    <a:prstClr val="black"/>
                  </a:solidFill>
                </a:ln>
                <a:solidFill>
                  <a:srgbClr val="FF66FF"/>
                </a:solidFill>
                <a:latin typeface="TITUS Cyberbit Basic" panose="02020603050405020304" pitchFamily="18" charset="0"/>
              </a:rPr>
              <a:t>y?” </a:t>
            </a:r>
            <a:endParaRPr lang="en-US" sz="2800" b="1" dirty="0">
              <a:ln>
                <a:solidFill>
                  <a:prstClr val="black"/>
                </a:solidFill>
              </a:ln>
              <a:solidFill>
                <a:srgbClr val="FF66FF"/>
              </a:solidFill>
              <a:latin typeface="TITUS Cyberbit Basic" panose="02020603050405020304" pitchFamily="18" charset="0"/>
            </a:endParaRPr>
          </a:p>
        </p:txBody>
      </p:sp>
      <p:sp>
        <p:nvSpPr>
          <p:cNvPr id="32" name="Rounded Rectangular Callout 31"/>
          <p:cNvSpPr/>
          <p:nvPr/>
        </p:nvSpPr>
        <p:spPr>
          <a:xfrm>
            <a:off x="113832" y="1379068"/>
            <a:ext cx="1666006" cy="2234362"/>
          </a:xfrm>
          <a:prstGeom prst="wedgeRoundRectCallout">
            <a:avLst>
              <a:gd name="adj1" fmla="val 67869"/>
              <a:gd name="adj2" fmla="val -14786"/>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t>
            </a:r>
            <a:br>
              <a:rPr lang="en-CA" sz="2400" b="1" dirty="0" smtClean="0">
                <a:solidFill>
                  <a:srgbClr val="0000FF"/>
                </a:solidFill>
              </a:rPr>
            </a:br>
            <a:r>
              <a:rPr lang="en-CA" sz="2400" b="1" dirty="0" smtClean="0">
                <a:solidFill>
                  <a:srgbClr val="0000FF"/>
                </a:solidFill>
              </a:rPr>
              <a:t>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pic>
        <p:nvPicPr>
          <p:cNvPr id="4101" name="Picture 5" descr="C:\Users\Rae\Desktop\jonah out 2.jpg.crdownload"/>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flipH="1">
            <a:off x="5571093" y="-50045"/>
            <a:ext cx="1836584" cy="1587969"/>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39" name="Picture 14" descr="F:\Art on Desktop - 1\All white man clip art\yellow-blue smiley faces\laughing face.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5649083" y="4901644"/>
            <a:ext cx="2466975" cy="18573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64055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4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4)">
                                      <p:cBhvr>
                                        <p:cTn id="7" dur="500"/>
                                        <p:tgtEl>
                                          <p:spTgt spid="29"/>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par>
                          <p:cTn id="15" fill="hold">
                            <p:stCondLst>
                              <p:cond delay="3000"/>
                            </p:stCondLst>
                            <p:childTnLst>
                              <p:par>
                                <p:cTn id="16" presetID="14" presetClass="entr" presetSubtype="1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1000"/>
                                        <p:tgtEl>
                                          <p:spTgt spid="4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1000"/>
                                        <p:tgtEl>
                                          <p:spTgt spid="4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1000"/>
                                        <p:tgtEl>
                                          <p:spTgt spid="46"/>
                                        </p:tgtEl>
                                      </p:cBhvr>
                                    </p:animEffect>
                                  </p:childTnLst>
                                </p:cTn>
                              </p:par>
                              <p:par>
                                <p:cTn id="36" presetID="6" presetClass="entr" presetSubtype="16" fill="hold" grpId="0" nodeType="withEffect">
                                  <p:stCondLst>
                                    <p:cond delay="0"/>
                                  </p:stCondLst>
                                  <p:iterate type="lt">
                                    <p:tmPct val="0"/>
                                  </p:iterate>
                                  <p:childTnLst>
                                    <p:set>
                                      <p:cBhvr>
                                        <p:cTn id="37" dur="1" fill="hold">
                                          <p:stCondLst>
                                            <p:cond delay="0"/>
                                          </p:stCondLst>
                                        </p:cTn>
                                        <p:tgtEl>
                                          <p:spTgt spid="36"/>
                                        </p:tgtEl>
                                        <p:attrNameLst>
                                          <p:attrName>style.visibility</p:attrName>
                                        </p:attrNameLst>
                                      </p:cBhvr>
                                      <p:to>
                                        <p:strVal val="visible"/>
                                      </p:to>
                                    </p:set>
                                    <p:animEffect transition="in" filter="circle(in)">
                                      <p:cBhvr>
                                        <p:cTn id="38" dur="1250"/>
                                        <p:tgtEl>
                                          <p:spTgt spid="36"/>
                                        </p:tgtEl>
                                      </p:cBhvr>
                                    </p:animEffect>
                                  </p:childTnLst>
                                </p:cTn>
                              </p:par>
                              <p:par>
                                <p:cTn id="39" presetID="6" presetClass="entr" presetSubtype="16" fill="hold" grpId="0" nodeType="withEffect">
                                  <p:stCondLst>
                                    <p:cond delay="0"/>
                                  </p:stCondLst>
                                  <p:iterate type="lt">
                                    <p:tmPct val="0"/>
                                  </p:iterate>
                                  <p:childTnLst>
                                    <p:set>
                                      <p:cBhvr>
                                        <p:cTn id="40" dur="1" fill="hold">
                                          <p:stCondLst>
                                            <p:cond delay="0"/>
                                          </p:stCondLst>
                                        </p:cTn>
                                        <p:tgtEl>
                                          <p:spTgt spid="43"/>
                                        </p:tgtEl>
                                        <p:attrNameLst>
                                          <p:attrName>style.visibility</p:attrName>
                                        </p:attrNameLst>
                                      </p:cBhvr>
                                      <p:to>
                                        <p:strVal val="visible"/>
                                      </p:to>
                                    </p:set>
                                    <p:animEffect transition="in" filter="circle(in)">
                                      <p:cBhvr>
                                        <p:cTn id="41" dur="1250"/>
                                        <p:tgtEl>
                                          <p:spTgt spid="43"/>
                                        </p:tgtEl>
                                      </p:cBhvr>
                                    </p:animEffect>
                                  </p:childTnLst>
                                </p:cTn>
                              </p:par>
                              <p:par>
                                <p:cTn id="42" presetID="6" presetClass="entr" presetSubtype="16" fill="hold" grpId="0" nodeType="withEffect">
                                  <p:stCondLst>
                                    <p:cond delay="0"/>
                                  </p:stCondLst>
                                  <p:iterate type="lt">
                                    <p:tmPct val="0"/>
                                  </p:iterate>
                                  <p:childTnLst>
                                    <p:set>
                                      <p:cBhvr>
                                        <p:cTn id="43" dur="1" fill="hold">
                                          <p:stCondLst>
                                            <p:cond delay="0"/>
                                          </p:stCondLst>
                                        </p:cTn>
                                        <p:tgtEl>
                                          <p:spTgt spid="47"/>
                                        </p:tgtEl>
                                        <p:attrNameLst>
                                          <p:attrName>style.visibility</p:attrName>
                                        </p:attrNameLst>
                                      </p:cBhvr>
                                      <p:to>
                                        <p:strVal val="visible"/>
                                      </p:to>
                                    </p:set>
                                    <p:animEffect transition="in" filter="circle(in)">
                                      <p:cBhvr>
                                        <p:cTn id="44" dur="1250"/>
                                        <p:tgtEl>
                                          <p:spTgt spid="47"/>
                                        </p:tgtEl>
                                      </p:cBhvr>
                                    </p:animEffect>
                                  </p:childTnLst>
                                </p:cTn>
                              </p:par>
                              <p:par>
                                <p:cTn id="45" presetID="34" presetClass="emph" presetSubtype="0" fill="hold" grpId="1" nodeType="with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36"/>
                                        </p:tgtEl>
                                        <p:attrNameLst>
                                          <p:attrName>ppt_x</p:attrName>
                                          <p:attrName>ppt_y</p:attrName>
                                        </p:attrNameLst>
                                      </p:cBhvr>
                                    </p:animMotion>
                                    <p:animRot by="1500000">
                                      <p:cBhvr>
                                        <p:cTn id="47" dur="125" fill="hold">
                                          <p:stCondLst>
                                            <p:cond delay="0"/>
                                          </p:stCondLst>
                                        </p:cTn>
                                        <p:tgtEl>
                                          <p:spTgt spid="36"/>
                                        </p:tgtEl>
                                        <p:attrNameLst>
                                          <p:attrName>r</p:attrName>
                                        </p:attrNameLst>
                                      </p:cBhvr>
                                    </p:animRot>
                                    <p:animRot by="-1500000">
                                      <p:cBhvr>
                                        <p:cTn id="48" dur="125" fill="hold">
                                          <p:stCondLst>
                                            <p:cond delay="125"/>
                                          </p:stCondLst>
                                        </p:cTn>
                                        <p:tgtEl>
                                          <p:spTgt spid="36"/>
                                        </p:tgtEl>
                                        <p:attrNameLst>
                                          <p:attrName>r</p:attrName>
                                        </p:attrNameLst>
                                      </p:cBhvr>
                                    </p:animRot>
                                    <p:animRot by="-1500000">
                                      <p:cBhvr>
                                        <p:cTn id="49" dur="125" fill="hold">
                                          <p:stCondLst>
                                            <p:cond delay="250"/>
                                          </p:stCondLst>
                                        </p:cTn>
                                        <p:tgtEl>
                                          <p:spTgt spid="36"/>
                                        </p:tgtEl>
                                        <p:attrNameLst>
                                          <p:attrName>r</p:attrName>
                                        </p:attrNameLst>
                                      </p:cBhvr>
                                    </p:animRot>
                                    <p:animRot by="1500000">
                                      <p:cBhvr>
                                        <p:cTn id="50" dur="125" fill="hold">
                                          <p:stCondLst>
                                            <p:cond delay="375"/>
                                          </p:stCondLst>
                                        </p:cTn>
                                        <p:tgtEl>
                                          <p:spTgt spid="36"/>
                                        </p:tgtEl>
                                        <p:attrNameLst>
                                          <p:attrName>r</p:attrName>
                                        </p:attrNameLst>
                                      </p:cBhvr>
                                    </p:animRot>
                                  </p:childTnLst>
                                </p:cTn>
                              </p:par>
                              <p:par>
                                <p:cTn id="51" presetID="34" presetClass="emph" presetSubtype="0" fill="hold" grpId="1" nodeType="withEffect">
                                  <p:stCondLst>
                                    <p:cond delay="0"/>
                                  </p:stCondLst>
                                  <p:iterate type="lt">
                                    <p:tmPct val="10000"/>
                                  </p:iterate>
                                  <p:childTnLst>
                                    <p:animMotion origin="layout" path="M 0.0 0.0 L 0.0 -0.07213" pathEditMode="relative" ptsTypes="">
                                      <p:cBhvr>
                                        <p:cTn id="52" dur="250" accel="50000" decel="50000" autoRev="1" fill="hold">
                                          <p:stCondLst>
                                            <p:cond delay="0"/>
                                          </p:stCondLst>
                                        </p:cTn>
                                        <p:tgtEl>
                                          <p:spTgt spid="43"/>
                                        </p:tgtEl>
                                        <p:attrNameLst>
                                          <p:attrName>ppt_x</p:attrName>
                                          <p:attrName>ppt_y</p:attrName>
                                        </p:attrNameLst>
                                      </p:cBhvr>
                                    </p:animMotion>
                                    <p:animRot by="1500000">
                                      <p:cBhvr>
                                        <p:cTn id="53" dur="125" fill="hold">
                                          <p:stCondLst>
                                            <p:cond delay="0"/>
                                          </p:stCondLst>
                                        </p:cTn>
                                        <p:tgtEl>
                                          <p:spTgt spid="43"/>
                                        </p:tgtEl>
                                        <p:attrNameLst>
                                          <p:attrName>r</p:attrName>
                                        </p:attrNameLst>
                                      </p:cBhvr>
                                    </p:animRot>
                                    <p:animRot by="-1500000">
                                      <p:cBhvr>
                                        <p:cTn id="54" dur="125" fill="hold">
                                          <p:stCondLst>
                                            <p:cond delay="125"/>
                                          </p:stCondLst>
                                        </p:cTn>
                                        <p:tgtEl>
                                          <p:spTgt spid="43"/>
                                        </p:tgtEl>
                                        <p:attrNameLst>
                                          <p:attrName>r</p:attrName>
                                        </p:attrNameLst>
                                      </p:cBhvr>
                                    </p:animRot>
                                    <p:animRot by="-1500000">
                                      <p:cBhvr>
                                        <p:cTn id="55" dur="125" fill="hold">
                                          <p:stCondLst>
                                            <p:cond delay="250"/>
                                          </p:stCondLst>
                                        </p:cTn>
                                        <p:tgtEl>
                                          <p:spTgt spid="43"/>
                                        </p:tgtEl>
                                        <p:attrNameLst>
                                          <p:attrName>r</p:attrName>
                                        </p:attrNameLst>
                                      </p:cBhvr>
                                    </p:animRot>
                                    <p:animRot by="1500000">
                                      <p:cBhvr>
                                        <p:cTn id="56" dur="125" fill="hold">
                                          <p:stCondLst>
                                            <p:cond delay="375"/>
                                          </p:stCondLst>
                                        </p:cTn>
                                        <p:tgtEl>
                                          <p:spTgt spid="43"/>
                                        </p:tgtEl>
                                        <p:attrNameLst>
                                          <p:attrName>r</p:attrName>
                                        </p:attrNameLst>
                                      </p:cBhvr>
                                    </p:animRot>
                                  </p:childTnLst>
                                </p:cTn>
                              </p:par>
                              <p:par>
                                <p:cTn id="57" presetID="34" presetClass="emph" presetSubtype="0" fill="hold" grpId="1" nodeType="withEffect">
                                  <p:stCondLst>
                                    <p:cond delay="0"/>
                                  </p:stCondLst>
                                  <p:iterate type="lt">
                                    <p:tmPct val="10000"/>
                                  </p:iterate>
                                  <p:childTnLst>
                                    <p:animMotion origin="layout" path="M 0.0 0.0 L 0.0 -0.07213" pathEditMode="relative" ptsTypes="">
                                      <p:cBhvr>
                                        <p:cTn id="58" dur="250" accel="50000" decel="50000" autoRev="1" fill="hold">
                                          <p:stCondLst>
                                            <p:cond delay="0"/>
                                          </p:stCondLst>
                                        </p:cTn>
                                        <p:tgtEl>
                                          <p:spTgt spid="47"/>
                                        </p:tgtEl>
                                        <p:attrNameLst>
                                          <p:attrName>ppt_x</p:attrName>
                                          <p:attrName>ppt_y</p:attrName>
                                        </p:attrNameLst>
                                      </p:cBhvr>
                                    </p:animMotion>
                                    <p:animRot by="1500000">
                                      <p:cBhvr>
                                        <p:cTn id="59" dur="125" fill="hold">
                                          <p:stCondLst>
                                            <p:cond delay="0"/>
                                          </p:stCondLst>
                                        </p:cTn>
                                        <p:tgtEl>
                                          <p:spTgt spid="47"/>
                                        </p:tgtEl>
                                        <p:attrNameLst>
                                          <p:attrName>r</p:attrName>
                                        </p:attrNameLst>
                                      </p:cBhvr>
                                    </p:animRot>
                                    <p:animRot by="-1500000">
                                      <p:cBhvr>
                                        <p:cTn id="60" dur="125" fill="hold">
                                          <p:stCondLst>
                                            <p:cond delay="125"/>
                                          </p:stCondLst>
                                        </p:cTn>
                                        <p:tgtEl>
                                          <p:spTgt spid="47"/>
                                        </p:tgtEl>
                                        <p:attrNameLst>
                                          <p:attrName>r</p:attrName>
                                        </p:attrNameLst>
                                      </p:cBhvr>
                                    </p:animRot>
                                    <p:animRot by="-1500000">
                                      <p:cBhvr>
                                        <p:cTn id="61" dur="125" fill="hold">
                                          <p:stCondLst>
                                            <p:cond delay="250"/>
                                          </p:stCondLst>
                                        </p:cTn>
                                        <p:tgtEl>
                                          <p:spTgt spid="47"/>
                                        </p:tgtEl>
                                        <p:attrNameLst>
                                          <p:attrName>r</p:attrName>
                                        </p:attrNameLst>
                                      </p:cBhvr>
                                    </p:animRot>
                                    <p:animRot by="1500000">
                                      <p:cBhvr>
                                        <p:cTn id="62" dur="125" fill="hold">
                                          <p:stCondLst>
                                            <p:cond delay="375"/>
                                          </p:stCondLst>
                                        </p:cTn>
                                        <p:tgtEl>
                                          <p:spTgt spid="47"/>
                                        </p:tgtEl>
                                        <p:attrNameLst>
                                          <p:attrName>r</p:attrName>
                                        </p:attrNameLst>
                                      </p:cBhvr>
                                    </p:animRot>
                                  </p:childTnLst>
                                </p:cTn>
                              </p:par>
                              <p:par>
                                <p:cTn id="63" presetID="3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1000" fill="hold"/>
                                        <p:tgtEl>
                                          <p:spTgt spid="50"/>
                                        </p:tgtEl>
                                        <p:attrNameLst>
                                          <p:attrName>ppt_w</p:attrName>
                                        </p:attrNameLst>
                                      </p:cBhvr>
                                      <p:tavLst>
                                        <p:tav tm="0">
                                          <p:val>
                                            <p:fltVal val="0"/>
                                          </p:val>
                                        </p:tav>
                                        <p:tav tm="100000">
                                          <p:val>
                                            <p:strVal val="#ppt_w"/>
                                          </p:val>
                                        </p:tav>
                                      </p:tavLst>
                                    </p:anim>
                                    <p:anim calcmode="lin" valueType="num">
                                      <p:cBhvr>
                                        <p:cTn id="66" dur="1000" fill="hold"/>
                                        <p:tgtEl>
                                          <p:spTgt spid="50"/>
                                        </p:tgtEl>
                                        <p:attrNameLst>
                                          <p:attrName>ppt_h</p:attrName>
                                        </p:attrNameLst>
                                      </p:cBhvr>
                                      <p:tavLst>
                                        <p:tav tm="0">
                                          <p:val>
                                            <p:fltVal val="0"/>
                                          </p:val>
                                        </p:tav>
                                        <p:tav tm="100000">
                                          <p:val>
                                            <p:strVal val="#ppt_h"/>
                                          </p:val>
                                        </p:tav>
                                      </p:tavLst>
                                    </p:anim>
                                    <p:anim calcmode="lin" valueType="num">
                                      <p:cBhvr>
                                        <p:cTn id="67" dur="1000" fill="hold"/>
                                        <p:tgtEl>
                                          <p:spTgt spid="50"/>
                                        </p:tgtEl>
                                        <p:attrNameLst>
                                          <p:attrName>style.rotation</p:attrName>
                                        </p:attrNameLst>
                                      </p:cBhvr>
                                      <p:tavLst>
                                        <p:tav tm="0">
                                          <p:val>
                                            <p:fltVal val="90"/>
                                          </p:val>
                                        </p:tav>
                                        <p:tav tm="100000">
                                          <p:val>
                                            <p:fltVal val="0"/>
                                          </p:val>
                                        </p:tav>
                                      </p:tavLst>
                                    </p:anim>
                                    <p:animEffect transition="in" filter="fade">
                                      <p:cBhvr>
                                        <p:cTn id="68"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43" grpId="0" animBg="1"/>
      <p:bldP spid="43" grpId="1" animBg="1"/>
      <p:bldP spid="46" grpId="0" animBg="1"/>
      <p:bldP spid="47" grpId="0" animBg="1"/>
      <p:bldP spid="47" grpId="1" animBg="1"/>
      <p:bldP spid="48" grpId="0" animBg="1"/>
      <p:bldP spid="49" grpId="0" animBg="1"/>
      <p:bldP spid="7" grpId="0" animBg="1"/>
      <p:bldP spid="29" grpId="0" animBg="1"/>
      <p:bldP spid="16" grpId="0" animBg="1"/>
      <p:bldP spid="2"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69959" y="6466114"/>
            <a:ext cx="488527" cy="298306"/>
          </a:xfrm>
        </p:spPr>
        <p:txBody>
          <a:bodyPr/>
          <a:lstStyle/>
          <a:p>
            <a:fld id="{6D22F896-40B5-4ADD-8801-0D06FADFA095}" type="slidenum">
              <a:rPr lang="en-US" sz="1200" smtClean="0">
                <a:solidFill>
                  <a:schemeClr val="bg1"/>
                </a:solidFill>
              </a:rPr>
              <a:pPr/>
              <a:t>101</a:t>
            </a:fld>
            <a:endParaRPr lang="en-US" sz="1200" dirty="0">
              <a:solidFill>
                <a:schemeClr val="bg1"/>
              </a:solidFill>
            </a:endParaRPr>
          </a:p>
        </p:txBody>
      </p:sp>
      <p:sp>
        <p:nvSpPr>
          <p:cNvPr id="4" name="Rounded Rectangle 3"/>
          <p:cNvSpPr/>
          <p:nvPr/>
        </p:nvSpPr>
        <p:spPr>
          <a:xfrm>
            <a:off x="265457" y="265922"/>
            <a:ext cx="11700034" cy="6326156"/>
          </a:xfrm>
          <a:prstGeom prst="roundRect">
            <a:avLst>
              <a:gd name="adj" fmla="val 46280"/>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6200000" scaled="1"/>
            <a:tileRect/>
          </a:gradFill>
          <a:ln w="57150">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6600" b="1" dirty="0" smtClean="0">
                <a:ln>
                  <a:solidFill>
                    <a:srgbClr val="0000FF"/>
                  </a:solidFill>
                </a:ln>
                <a:solidFill>
                  <a:srgbClr val="00FFFF"/>
                </a:solidFill>
              </a:rPr>
              <a:t>The Wrap Up</a:t>
            </a:r>
          </a:p>
          <a:p>
            <a:pPr algn="ctr"/>
            <a:r>
              <a:rPr lang="en-CA" sz="2800" b="1" dirty="0" smtClean="0">
                <a:ln>
                  <a:solidFill>
                    <a:srgbClr val="0000FF"/>
                  </a:solidFill>
                </a:ln>
                <a:solidFill>
                  <a:schemeClr val="bg1"/>
                </a:solidFill>
              </a:rPr>
              <a:t>1.  </a:t>
            </a:r>
            <a:r>
              <a:rPr lang="en-CA" sz="2800" b="1" dirty="0" smtClean="0">
                <a:solidFill>
                  <a:schemeClr val="bg1"/>
                </a:solidFill>
              </a:rPr>
              <a:t>Equilux - </a:t>
            </a:r>
            <a:r>
              <a:rPr lang="en-CA" sz="2800" b="1" dirty="0" smtClean="0">
                <a:ln>
                  <a:solidFill>
                    <a:srgbClr val="0000FF"/>
                  </a:solidFill>
                </a:ln>
                <a:solidFill>
                  <a:srgbClr val="FFCCFF"/>
                </a:solidFill>
              </a:rPr>
              <a:t>completely out of the equation.</a:t>
            </a:r>
            <a:br>
              <a:rPr lang="en-CA" sz="2800" b="1" dirty="0" smtClean="0">
                <a:ln>
                  <a:solidFill>
                    <a:srgbClr val="0000FF"/>
                  </a:solidFill>
                </a:ln>
                <a:solidFill>
                  <a:srgbClr val="FFCCFF"/>
                </a:solidFill>
              </a:rPr>
            </a:br>
            <a:endParaRPr lang="en-CA" sz="2800" b="1" dirty="0" smtClean="0">
              <a:ln>
                <a:solidFill>
                  <a:srgbClr val="0000FF"/>
                </a:solidFill>
              </a:ln>
              <a:solidFill>
                <a:srgbClr val="FFCCFF"/>
              </a:solidFill>
            </a:endParaRPr>
          </a:p>
          <a:p>
            <a:pPr marL="514350" indent="-514350" algn="ctr">
              <a:buAutoNum type="arabicPeriod" startAt="2"/>
            </a:pPr>
            <a:r>
              <a:rPr lang="en-CA" sz="2800" b="1" dirty="0" smtClean="0">
                <a:ln>
                  <a:solidFill>
                    <a:srgbClr val="0000FF"/>
                  </a:solidFill>
                </a:ln>
                <a:solidFill>
                  <a:srgbClr val="0000FF"/>
                </a:solidFill>
              </a:rPr>
              <a:t>Tequfah</a:t>
            </a:r>
            <a:r>
              <a:rPr lang="en-CA" sz="2800" b="1" dirty="0" smtClean="0">
                <a:ln>
                  <a:solidFill>
                    <a:srgbClr val="0000FF"/>
                  </a:solidFill>
                </a:ln>
                <a:solidFill>
                  <a:srgbClr val="F735EE"/>
                </a:solidFill>
              </a:rPr>
              <a:t> as the first cycle of the year – </a:t>
            </a:r>
            <a:r>
              <a:rPr lang="en-CA" sz="2800" b="1" dirty="0" smtClean="0">
                <a:ln>
                  <a:solidFill>
                    <a:srgbClr val="0000FF"/>
                  </a:solidFill>
                </a:ln>
                <a:solidFill>
                  <a:srgbClr val="FF0000"/>
                </a:solidFill>
              </a:rPr>
              <a:t>annihilated!</a:t>
            </a:r>
            <a:br>
              <a:rPr lang="en-CA" sz="2800" b="1" dirty="0" smtClean="0">
                <a:ln>
                  <a:solidFill>
                    <a:srgbClr val="0000FF"/>
                  </a:solidFill>
                </a:ln>
                <a:solidFill>
                  <a:srgbClr val="FF0000"/>
                </a:solidFill>
              </a:rPr>
            </a:br>
            <a:endParaRPr lang="en-CA" sz="2800" b="1" dirty="0" smtClean="0">
              <a:ln>
                <a:solidFill>
                  <a:srgbClr val="0000FF"/>
                </a:solidFill>
              </a:ln>
              <a:solidFill>
                <a:srgbClr val="FF0000"/>
              </a:solidFill>
            </a:endParaRPr>
          </a:p>
          <a:p>
            <a:pPr marL="514350" indent="-514350" algn="ctr">
              <a:buAutoNum type="arabicPeriod" startAt="2"/>
            </a:pPr>
            <a:r>
              <a:rPr lang="en-CA" sz="2800" b="1" dirty="0" smtClean="0">
                <a:solidFill>
                  <a:schemeClr val="bg1"/>
                </a:solidFill>
              </a:rPr>
              <a:t>CE 26 – 29, 31 – 34, -- </a:t>
            </a:r>
            <a:r>
              <a:rPr lang="en-CA" sz="2800" b="1" dirty="0" smtClean="0">
                <a:ln>
                  <a:solidFill>
                    <a:srgbClr val="0000FF"/>
                  </a:solidFill>
                </a:ln>
                <a:solidFill>
                  <a:srgbClr val="00FFFF"/>
                </a:solidFill>
              </a:rPr>
              <a:t>a 12 hour offset with the </a:t>
            </a:r>
            <a:br>
              <a:rPr lang="en-CA" sz="2800" b="1" dirty="0" smtClean="0">
                <a:ln>
                  <a:solidFill>
                    <a:srgbClr val="0000FF"/>
                  </a:solidFill>
                </a:ln>
                <a:solidFill>
                  <a:srgbClr val="00FFFF"/>
                </a:solidFill>
              </a:rPr>
            </a:br>
            <a:r>
              <a:rPr lang="en-CA" sz="2800" b="1" dirty="0" smtClean="0">
                <a:ln>
                  <a:solidFill>
                    <a:srgbClr val="0000FF"/>
                  </a:solidFill>
                </a:ln>
                <a:solidFill>
                  <a:srgbClr val="00FFFF"/>
                </a:solidFill>
              </a:rPr>
              <a:t>midst of the week Crucifixion – </a:t>
            </a:r>
            <a:r>
              <a:rPr lang="en-CA" sz="2800" b="1" u="sng" dirty="0" smtClean="0">
                <a:ln>
                  <a:solidFill>
                    <a:srgbClr val="0000FF"/>
                  </a:solidFill>
                </a:ln>
                <a:solidFill>
                  <a:schemeClr val="bg1"/>
                </a:solidFill>
              </a:rPr>
              <a:t>NOT POSSIBLE</a:t>
            </a:r>
            <a:r>
              <a:rPr lang="en-CA" sz="2800" b="1" dirty="0" smtClean="0">
                <a:ln>
                  <a:solidFill>
                    <a:srgbClr val="0000FF"/>
                  </a:solidFill>
                </a:ln>
                <a:solidFill>
                  <a:schemeClr val="bg1"/>
                </a:solidFill>
              </a:rPr>
              <a:t>!</a:t>
            </a:r>
            <a:r>
              <a:rPr lang="en-CA" sz="2800" b="1" u="sng" dirty="0" smtClean="0">
                <a:ln>
                  <a:solidFill>
                    <a:srgbClr val="0000FF"/>
                  </a:solidFill>
                </a:ln>
                <a:solidFill>
                  <a:schemeClr val="bg1"/>
                </a:solidFill>
              </a:rPr>
              <a:t> </a:t>
            </a:r>
            <a:br>
              <a:rPr lang="en-CA" sz="2800" b="1" u="sng" dirty="0" smtClean="0">
                <a:ln>
                  <a:solidFill>
                    <a:srgbClr val="0000FF"/>
                  </a:solidFill>
                </a:ln>
                <a:solidFill>
                  <a:schemeClr val="bg1"/>
                </a:solidFill>
              </a:rPr>
            </a:br>
            <a:r>
              <a:rPr lang="en-CA" sz="2800" b="1" u="sng" dirty="0" smtClean="0">
                <a:ln>
                  <a:solidFill>
                    <a:srgbClr val="0000FF"/>
                  </a:solidFill>
                </a:ln>
                <a:solidFill>
                  <a:schemeClr val="bg1"/>
                </a:solidFill>
              </a:rPr>
              <a:t/>
            </a:r>
            <a:br>
              <a:rPr lang="en-CA" sz="2800" b="1" u="sng" dirty="0" smtClean="0">
                <a:ln>
                  <a:solidFill>
                    <a:srgbClr val="0000FF"/>
                  </a:solidFill>
                </a:ln>
                <a:solidFill>
                  <a:schemeClr val="bg1"/>
                </a:solidFill>
              </a:rPr>
            </a:br>
            <a:r>
              <a:rPr lang="en-CA" sz="2800" b="1" dirty="0" smtClean="0">
                <a:ln>
                  <a:solidFill>
                    <a:srgbClr val="0000FF"/>
                  </a:solidFill>
                </a:ln>
                <a:solidFill>
                  <a:schemeClr val="bg1"/>
                </a:solidFill>
              </a:rPr>
              <a:t>4.  </a:t>
            </a:r>
            <a:r>
              <a:rPr lang="en-CA" sz="2800" b="1" dirty="0" smtClean="0">
                <a:ln>
                  <a:solidFill>
                    <a:srgbClr val="0000FF"/>
                  </a:solidFill>
                </a:ln>
                <a:solidFill>
                  <a:srgbClr val="FF0000"/>
                </a:solidFill>
              </a:rPr>
              <a:t>Lunar Calendar </a:t>
            </a:r>
            <a:r>
              <a:rPr lang="en-CA" sz="2800" b="1" dirty="0" smtClean="0">
                <a:ln>
                  <a:solidFill>
                    <a:srgbClr val="0000FF"/>
                  </a:solidFill>
                </a:ln>
                <a:solidFill>
                  <a:srgbClr val="00FFFF"/>
                </a:solidFill>
              </a:rPr>
              <a:t>verified and exposed – </a:t>
            </a:r>
            <a:r>
              <a:rPr lang="en-CA" sz="2800" b="1" dirty="0" smtClean="0">
                <a:ln>
                  <a:solidFill>
                    <a:srgbClr val="0000FF"/>
                  </a:solidFill>
                </a:ln>
                <a:solidFill>
                  <a:schemeClr val="bg1"/>
                </a:solidFill>
              </a:rPr>
              <a:t>p</a:t>
            </a:r>
            <a:r>
              <a:rPr lang="en-CA" sz="2800" b="1" u="sng" dirty="0" smtClean="0">
                <a:ln>
                  <a:solidFill>
                    <a:srgbClr val="0000FF"/>
                  </a:solidFill>
                </a:ln>
                <a:solidFill>
                  <a:schemeClr val="bg1"/>
                </a:solidFill>
              </a:rPr>
              <a:t>rofoundl</a:t>
            </a:r>
            <a:r>
              <a:rPr lang="en-CA" sz="2800" b="1" dirty="0" smtClean="0">
                <a:ln>
                  <a:solidFill>
                    <a:srgbClr val="0000FF"/>
                  </a:solidFill>
                </a:ln>
                <a:solidFill>
                  <a:schemeClr val="bg1"/>
                </a:solidFill>
              </a:rPr>
              <a:t>y!</a:t>
            </a:r>
            <a:br>
              <a:rPr lang="en-CA" sz="2800" b="1" dirty="0" smtClean="0">
                <a:ln>
                  <a:solidFill>
                    <a:srgbClr val="0000FF"/>
                  </a:solidFill>
                </a:ln>
                <a:solidFill>
                  <a:schemeClr val="bg1"/>
                </a:solidFill>
              </a:rPr>
            </a:br>
            <a:r>
              <a:rPr lang="en-CA" sz="2800" b="1" dirty="0" smtClean="0">
                <a:ln>
                  <a:solidFill>
                    <a:srgbClr val="0000FF"/>
                  </a:solidFill>
                </a:ln>
                <a:solidFill>
                  <a:schemeClr val="bg1"/>
                </a:solidFill>
              </a:rPr>
              <a:t> </a:t>
            </a:r>
          </a:p>
          <a:p>
            <a:pPr algn="ctr"/>
            <a:r>
              <a:rPr lang="en-CA" sz="2800" b="1" dirty="0" smtClean="0">
                <a:ln>
                  <a:solidFill>
                    <a:srgbClr val="0000FF"/>
                  </a:solidFill>
                </a:ln>
                <a:solidFill>
                  <a:schemeClr val="bg1"/>
                </a:solidFill>
              </a:rPr>
              <a:t>5.  </a:t>
            </a:r>
            <a:r>
              <a:rPr lang="en-CA" sz="2800" b="1" dirty="0" smtClean="0">
                <a:ln>
                  <a:solidFill>
                    <a:srgbClr val="0000FF"/>
                  </a:solidFill>
                </a:ln>
                <a:solidFill>
                  <a:srgbClr val="00FFFF"/>
                </a:solidFill>
              </a:rPr>
              <a:t>Year with </a:t>
            </a:r>
            <a:r>
              <a:rPr lang="en-CA" sz="2800" b="1" dirty="0" smtClean="0">
                <a:ln>
                  <a:solidFill>
                    <a:srgbClr val="0000FF"/>
                  </a:solidFill>
                </a:ln>
                <a:solidFill>
                  <a:srgbClr val="F735EE"/>
                </a:solidFill>
              </a:rPr>
              <a:t>Midst of the Week Crucifixion </a:t>
            </a:r>
            <a:r>
              <a:rPr lang="en-CA" sz="2800" b="1" u="sng" dirty="0" smtClean="0">
                <a:ln>
                  <a:solidFill>
                    <a:srgbClr val="0000FF"/>
                  </a:solidFill>
                </a:ln>
                <a:solidFill>
                  <a:srgbClr val="00FFFF"/>
                </a:solidFill>
              </a:rPr>
              <a:t>and</a:t>
            </a:r>
            <a:r>
              <a:rPr lang="en-CA" sz="2800" b="1" dirty="0" smtClean="0">
                <a:ln>
                  <a:solidFill>
                    <a:srgbClr val="0000FF"/>
                  </a:solidFill>
                </a:ln>
                <a:solidFill>
                  <a:srgbClr val="00FFFF"/>
                </a:solidFill>
              </a:rPr>
              <a:t> 12 hour offset exposed </a:t>
            </a:r>
            <a:r>
              <a:rPr lang="en-CA" sz="2800" b="1" u="sng" dirty="0" smtClean="0">
                <a:ln>
                  <a:solidFill>
                    <a:srgbClr val="0000FF"/>
                  </a:solidFill>
                </a:ln>
                <a:solidFill>
                  <a:srgbClr val="00FFFF"/>
                </a:solidFill>
              </a:rPr>
              <a:t>b</a:t>
            </a:r>
            <a:r>
              <a:rPr lang="en-CA" sz="2800" b="1" dirty="0" smtClean="0">
                <a:ln>
                  <a:solidFill>
                    <a:srgbClr val="0000FF"/>
                  </a:solidFill>
                </a:ln>
                <a:solidFill>
                  <a:srgbClr val="00FFFF"/>
                </a:solidFill>
              </a:rPr>
              <a:t>y </a:t>
            </a:r>
            <a:r>
              <a:rPr lang="en-CA" sz="2800" b="1" u="sng" dirty="0" smtClean="0">
                <a:ln>
                  <a:solidFill>
                    <a:srgbClr val="0000FF"/>
                  </a:solidFill>
                </a:ln>
                <a:solidFill>
                  <a:srgbClr val="00FFFF"/>
                </a:solidFill>
              </a:rPr>
              <a:t>Scri</a:t>
            </a:r>
            <a:r>
              <a:rPr lang="en-CA" sz="2800" b="1" dirty="0" smtClean="0">
                <a:ln>
                  <a:solidFill>
                    <a:srgbClr val="0000FF"/>
                  </a:solidFill>
                </a:ln>
                <a:solidFill>
                  <a:srgbClr val="00FFFF"/>
                </a:solidFill>
              </a:rPr>
              <a:t>p</a:t>
            </a:r>
            <a:r>
              <a:rPr lang="en-CA" sz="2800" b="1" u="sng" dirty="0" smtClean="0">
                <a:ln>
                  <a:solidFill>
                    <a:srgbClr val="0000FF"/>
                  </a:solidFill>
                </a:ln>
                <a:solidFill>
                  <a:srgbClr val="00FFFF"/>
                </a:solidFill>
              </a:rPr>
              <a:t>ture</a:t>
            </a:r>
            <a:r>
              <a:rPr lang="en-CA" sz="2800" b="1" dirty="0" smtClean="0">
                <a:ln>
                  <a:solidFill>
                    <a:srgbClr val="0000FF"/>
                  </a:solidFill>
                </a:ln>
                <a:solidFill>
                  <a:srgbClr val="00FFFF"/>
                </a:solidFill>
              </a:rPr>
              <a:t>?  </a:t>
            </a:r>
            <a:r>
              <a:rPr lang="en-CA" sz="2800" b="1" dirty="0" smtClean="0">
                <a:ln>
                  <a:solidFill>
                    <a:srgbClr val="0000FF"/>
                  </a:solidFill>
                </a:ln>
                <a:solidFill>
                  <a:srgbClr val="FFFF00"/>
                </a:solidFill>
                <a:latin typeface="Arial Black" panose="020B0A04020102020204" pitchFamily="34" charset="0"/>
              </a:rPr>
              <a:t>Brilliantly!</a:t>
            </a:r>
            <a:r>
              <a:rPr lang="en-CA" sz="2800" b="1" dirty="0" smtClean="0">
                <a:ln>
                  <a:solidFill>
                    <a:srgbClr val="0000FF"/>
                  </a:solidFill>
                </a:ln>
                <a:solidFill>
                  <a:srgbClr val="00FFFF"/>
                </a:solidFill>
              </a:rPr>
              <a:t>  </a:t>
            </a:r>
            <a:endParaRPr lang="en-CA" sz="2800" b="1" dirty="0">
              <a:ln>
                <a:solidFill>
                  <a:srgbClr val="0000FF"/>
                </a:solidFill>
              </a:ln>
              <a:solidFill>
                <a:srgbClr val="00FFFF"/>
              </a:solidFill>
            </a:endParaRPr>
          </a:p>
        </p:txBody>
      </p:sp>
    </p:spTree>
    <p:extLst>
      <p:ext uri="{BB962C8B-B14F-4D97-AF65-F5344CB8AC3E}">
        <p14:creationId xmlns:p14="http://schemas.microsoft.com/office/powerpoint/2010/main" val="3376311641"/>
      </p:ext>
    </p:extLst>
  </p:cSld>
  <p:clrMapOvr>
    <a:masterClrMapping/>
  </p:clrMapOvr>
  <p:transition spd="med">
    <p:circl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68000">
              <a:schemeClr val="bg1">
                <a:lumMod val="50000"/>
              </a:schemeClr>
            </a:gs>
            <a:gs pos="83000">
              <a:schemeClr val="accent1">
                <a:lumMod val="45000"/>
                <a:lumOff val="55000"/>
              </a:schemeClr>
            </a:gs>
            <a:gs pos="100000">
              <a:srgbClr val="FFF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6033" y="815865"/>
            <a:ext cx="11406909" cy="5596658"/>
          </a:xfrm>
        </p:spPr>
        <p:txBody>
          <a:bodyPr anchor="t">
            <a:normAutofit/>
            <a:scene3d>
              <a:camera prst="orthographicFront"/>
              <a:lightRig rig="threePt" dir="t"/>
            </a:scene3d>
            <a:sp3d extrusionH="57150">
              <a:bevelT w="38100" h="38100"/>
            </a:sp3d>
          </a:bodyPr>
          <a:lstStyle/>
          <a:p>
            <a:r>
              <a:rPr lang="en-CA" dirty="0" smtClean="0">
                <a:solidFill>
                  <a:srgbClr val="0000FF"/>
                </a:solidFill>
                <a:latin typeface="Arial Black" panose="020B0A04020102020204" pitchFamily="34" charset="0"/>
              </a:rPr>
              <a:t>Yahusha’s</a:t>
            </a:r>
            <a:r>
              <a:rPr lang="en-CA" dirty="0">
                <a:solidFill>
                  <a:srgbClr val="0000FF"/>
                </a:solidFill>
                <a:latin typeface="Arial Black" panose="020B0A04020102020204" pitchFamily="34" charset="0"/>
              </a:rPr>
              <a:t/>
            </a:r>
            <a:br>
              <a:rPr lang="en-CA" dirty="0">
                <a:solidFill>
                  <a:srgbClr val="0000FF"/>
                </a:solidFill>
                <a:latin typeface="Arial Black" panose="020B0A04020102020204" pitchFamily="34" charset="0"/>
              </a:rPr>
            </a:br>
            <a:r>
              <a:rPr lang="en-CA" dirty="0" smtClean="0">
                <a:latin typeface="Arial Black" panose="020B0A04020102020204" pitchFamily="34" charset="0"/>
              </a:rPr>
              <a:t> </a:t>
            </a:r>
            <a:r>
              <a:rPr lang="en-CA" dirty="0" smtClean="0">
                <a:solidFill>
                  <a:srgbClr val="FF0000"/>
                </a:solidFill>
                <a:effectLst>
                  <a:reflection blurRad="12700" stA="25000" endPos="57000" dist="25400" dir="5400000" sy="-100000" algn="bl" rotWithShape="0"/>
                </a:effectLst>
                <a:latin typeface="Arial Black" panose="020B0A04020102020204" pitchFamily="34" charset="0"/>
              </a:rPr>
              <a:t>Crucifixion</a:t>
            </a:r>
            <a:r>
              <a:rPr lang="en-CA" dirty="0">
                <a:solidFill>
                  <a:srgbClr val="FF0000"/>
                </a:solidFill>
                <a:latin typeface="Arial Black" panose="020B0A04020102020204" pitchFamily="34" charset="0"/>
              </a:rPr>
              <a:t/>
            </a:r>
            <a:br>
              <a:rPr lang="en-CA" dirty="0">
                <a:solidFill>
                  <a:srgbClr val="FF0000"/>
                </a:solidFill>
                <a:latin typeface="Arial Black" panose="020B0A04020102020204" pitchFamily="34" charset="0"/>
              </a:rPr>
            </a:br>
            <a:r>
              <a:rPr lang="en-CA" dirty="0" smtClean="0">
                <a:ln>
                  <a:solidFill>
                    <a:srgbClr val="0000FF"/>
                  </a:solidFill>
                </a:ln>
                <a:solidFill>
                  <a:srgbClr val="FFCCFF"/>
                </a:solidFill>
                <a:latin typeface="Arial Black" panose="020B0A04020102020204" pitchFamily="34" charset="0"/>
              </a:rPr>
              <a:t>CE </a:t>
            </a:r>
            <a:r>
              <a:rPr lang="en-CA" dirty="0" smtClean="0">
                <a:ln>
                  <a:solidFill>
                    <a:srgbClr val="0000FF"/>
                  </a:solidFill>
                </a:ln>
                <a:solidFill>
                  <a:srgbClr val="FFCCFF"/>
                </a:solidFill>
                <a:effectLst>
                  <a:glow rad="127000">
                    <a:srgbClr val="99FF33"/>
                  </a:glow>
                </a:effectLst>
                <a:latin typeface="Arial Black" panose="020B0A04020102020204" pitchFamily="34" charset="0"/>
              </a:rPr>
              <a:t>30</a:t>
            </a:r>
            <a:r>
              <a:rPr lang="en-CA" dirty="0" smtClean="0">
                <a:ln>
                  <a:solidFill>
                    <a:srgbClr val="0000FF"/>
                  </a:solidFill>
                </a:ln>
                <a:solidFill>
                  <a:srgbClr val="FFCCFF"/>
                </a:solidFill>
                <a:latin typeface="Arial Black" panose="020B0A04020102020204" pitchFamily="34" charset="0"/>
              </a:rPr>
              <a:t> </a:t>
            </a:r>
            <a:r>
              <a:rPr lang="en-CA" dirty="0" smtClean="0">
                <a:solidFill>
                  <a:srgbClr val="FFCCFF"/>
                </a:solidFill>
                <a:latin typeface="Arial Black" panose="020B0A04020102020204" pitchFamily="34" charset="0"/>
              </a:rPr>
              <a:t>– </a:t>
            </a:r>
            <a:br>
              <a:rPr lang="en-CA" dirty="0" smtClean="0">
                <a:solidFill>
                  <a:srgbClr val="FFCCFF"/>
                </a:solidFill>
                <a:latin typeface="Arial Black" panose="020B0A04020102020204" pitchFamily="34" charset="0"/>
              </a:rPr>
            </a:br>
            <a:r>
              <a:rPr lang="en-CA" sz="3600" dirty="0" smtClean="0">
                <a:ln>
                  <a:solidFill>
                    <a:srgbClr val="0000FF"/>
                  </a:solidFill>
                </a:ln>
                <a:solidFill>
                  <a:srgbClr val="FFCCFF"/>
                </a:solidFill>
                <a:effectLst>
                  <a:glow rad="127000">
                    <a:srgbClr val="00FFFF"/>
                  </a:glow>
                </a:effectLst>
                <a:latin typeface="Arial Black" panose="020B0A04020102020204" pitchFamily="34" charset="0"/>
              </a:rPr>
              <a:t>The Tequfah happens </a:t>
            </a:r>
            <a:r>
              <a:rPr lang="en-CA" sz="3600" b="1" dirty="0" smtClean="0">
                <a:ln>
                  <a:solidFill>
                    <a:schemeClr val="tx1"/>
                  </a:solidFill>
                </a:ln>
                <a:solidFill>
                  <a:srgbClr val="FFCCFF"/>
                </a:solidFill>
                <a:latin typeface="Arial Black" panose="020B0A04020102020204" pitchFamily="34" charset="0"/>
              </a:rPr>
              <a:t>March 22!</a:t>
            </a:r>
            <a:br>
              <a:rPr lang="en-CA" sz="3600" b="1" dirty="0" smtClean="0">
                <a:ln>
                  <a:solidFill>
                    <a:schemeClr val="tx1"/>
                  </a:solidFill>
                </a:ln>
                <a:solidFill>
                  <a:srgbClr val="FFCCFF"/>
                </a:solidFill>
                <a:latin typeface="Arial Black" panose="020B0A04020102020204" pitchFamily="34" charset="0"/>
              </a:rPr>
            </a:br>
            <a:r>
              <a:rPr lang="en-CA" sz="3600" dirty="0" smtClean="0">
                <a:ln>
                  <a:solidFill>
                    <a:srgbClr val="0000FF"/>
                  </a:solidFill>
                </a:ln>
                <a:solidFill>
                  <a:srgbClr val="FFCCFF"/>
                </a:solidFill>
                <a:latin typeface="Arial Black" panose="020B0A04020102020204" pitchFamily="34" charset="0"/>
              </a:rPr>
              <a:t>That Tequfah brings on</a:t>
            </a:r>
            <a:br>
              <a:rPr lang="en-CA" sz="3600" dirty="0" smtClean="0">
                <a:ln>
                  <a:solidFill>
                    <a:srgbClr val="0000FF"/>
                  </a:solidFill>
                </a:ln>
                <a:solidFill>
                  <a:srgbClr val="FFCCFF"/>
                </a:solidFill>
                <a:latin typeface="Arial Black" panose="020B0A04020102020204" pitchFamily="34" charset="0"/>
              </a:rPr>
            </a:br>
            <a:r>
              <a:rPr lang="en-CA" b="1" u="sng" dirty="0" smtClean="0">
                <a:solidFill>
                  <a:srgbClr val="0000FF"/>
                </a:solidFill>
                <a:effectLst>
                  <a:glow rad="127000">
                    <a:srgbClr val="FFFF00"/>
                  </a:glow>
                </a:effectLst>
                <a:latin typeface="Arial Black" panose="020B0A04020102020204" pitchFamily="34" charset="0"/>
              </a:rPr>
              <a:t>CC 31</a:t>
            </a:r>
            <a:r>
              <a:rPr lang="en-CA" b="1" dirty="0" smtClean="0">
                <a:solidFill>
                  <a:srgbClr val="0000FF"/>
                </a:solidFill>
                <a:effectLst>
                  <a:glow rad="127000">
                    <a:srgbClr val="FFFF00"/>
                  </a:glow>
                </a:effectLst>
                <a:latin typeface="Arial Black" panose="020B0A04020102020204" pitchFamily="34" charset="0"/>
              </a:rPr>
              <a:t> !  !!</a:t>
            </a:r>
            <a:endParaRPr lang="en-CA" dirty="0">
              <a:ln>
                <a:solidFill>
                  <a:srgbClr val="0000FF"/>
                </a:solidFill>
              </a:ln>
              <a:solidFill>
                <a:srgbClr val="FF0000"/>
              </a:solidFill>
              <a:effectLst>
                <a:glow rad="127000">
                  <a:srgbClr val="99FF33"/>
                </a:glow>
              </a:effectLst>
              <a:latin typeface="Arial Black" panose="020B0A0402010202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526" y="0"/>
            <a:ext cx="2193897" cy="2210113"/>
          </a:xfrm>
          <a:prstGeom prst="rect">
            <a:avLst/>
          </a:prstGeom>
        </p:spPr>
      </p:pic>
      <p:sp>
        <p:nvSpPr>
          <p:cNvPr id="5" name="Slide Number Placeholder 3"/>
          <p:cNvSpPr txBox="1">
            <a:spLocks/>
          </p:cNvSpPr>
          <p:nvPr/>
        </p:nvSpPr>
        <p:spPr>
          <a:xfrm>
            <a:off x="11543071" y="6578213"/>
            <a:ext cx="610475" cy="246822"/>
          </a:xfrm>
          <a:prstGeom prst="rect">
            <a:avLst/>
          </a:prstGeom>
          <a:noFill/>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schemeClr val="tx1"/>
                </a:solidFill>
              </a:rPr>
              <a:pPr/>
              <a:t>102</a:t>
            </a:fld>
            <a:endParaRPr lang="en-US" sz="1100" dirty="0">
              <a:solidFill>
                <a:schemeClr val="tx1"/>
              </a:solidFill>
            </a:endParaRPr>
          </a:p>
        </p:txBody>
      </p:sp>
    </p:spTree>
    <p:extLst>
      <p:ext uri="{BB962C8B-B14F-4D97-AF65-F5344CB8AC3E}">
        <p14:creationId xmlns:p14="http://schemas.microsoft.com/office/powerpoint/2010/main" val="38009200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68000">
              <a:schemeClr val="bg1">
                <a:lumMod val="50000"/>
              </a:schemeClr>
            </a:gs>
            <a:gs pos="83000">
              <a:schemeClr val="accent1">
                <a:lumMod val="45000"/>
                <a:lumOff val="55000"/>
              </a:schemeClr>
            </a:gs>
            <a:gs pos="100000">
              <a:srgbClr val="FFF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7257" y="1033684"/>
            <a:ext cx="10440955" cy="3853551"/>
          </a:xfrm>
        </p:spPr>
        <p:txBody>
          <a:bodyPr anchor="t">
            <a:normAutofit/>
            <a:scene3d>
              <a:camera prst="orthographicFront"/>
              <a:lightRig rig="threePt" dir="t"/>
            </a:scene3d>
            <a:sp3d extrusionH="57150">
              <a:bevelT w="38100" h="38100"/>
            </a:sp3d>
          </a:bodyPr>
          <a:lstStyle/>
          <a:p>
            <a:r>
              <a:rPr lang="en-CA" dirty="0" smtClean="0">
                <a:solidFill>
                  <a:srgbClr val="0000FF"/>
                </a:solidFill>
                <a:effectLst>
                  <a:glow rad="88900">
                    <a:srgbClr val="FFFF00"/>
                  </a:glow>
                </a:effectLst>
                <a:latin typeface="Arial Black" panose="020B0A04020102020204" pitchFamily="34" charset="0"/>
              </a:rPr>
              <a:t>Yahusha’s</a:t>
            </a:r>
            <a:r>
              <a:rPr lang="en-CA" dirty="0" smtClean="0">
                <a:solidFill>
                  <a:srgbClr val="0000FF"/>
                </a:solidFill>
                <a:latin typeface="Arial Black" panose="020B0A04020102020204" pitchFamily="34" charset="0"/>
              </a:rPr>
              <a:t> </a:t>
            </a:r>
            <a:br>
              <a:rPr lang="en-CA" dirty="0" smtClean="0">
                <a:solidFill>
                  <a:srgbClr val="0000FF"/>
                </a:solidFill>
                <a:latin typeface="Arial Black" panose="020B0A04020102020204" pitchFamily="34" charset="0"/>
              </a:rPr>
            </a:br>
            <a:r>
              <a:rPr lang="en-CA" dirty="0" smtClean="0">
                <a:ln>
                  <a:solidFill>
                    <a:srgbClr val="002060"/>
                  </a:solidFill>
                </a:ln>
                <a:solidFill>
                  <a:srgbClr val="FF0000"/>
                </a:solidFill>
                <a:latin typeface="Arial Black" panose="020B0A04020102020204" pitchFamily="34" charset="0"/>
              </a:rPr>
              <a:t>Crucifixion</a:t>
            </a:r>
            <a:r>
              <a:rPr lang="en-CA" dirty="0" smtClean="0">
                <a:solidFill>
                  <a:srgbClr val="FF0000"/>
                </a:solidFill>
                <a:latin typeface="Arial Black" panose="020B0A04020102020204" pitchFamily="34" charset="0"/>
              </a:rPr>
              <a:t/>
            </a:r>
            <a:br>
              <a:rPr lang="en-CA" dirty="0" smtClean="0">
                <a:solidFill>
                  <a:srgbClr val="FF0000"/>
                </a:solidFill>
                <a:latin typeface="Arial Black" panose="020B0A04020102020204" pitchFamily="34" charset="0"/>
              </a:rPr>
            </a:br>
            <a:r>
              <a:rPr lang="en-CA" b="1" dirty="0" smtClean="0">
                <a:solidFill>
                  <a:srgbClr val="0000FF"/>
                </a:solidFill>
                <a:effectLst>
                  <a:glow rad="127000">
                    <a:srgbClr val="FFFF00"/>
                  </a:glow>
                </a:effectLst>
                <a:latin typeface="Arial Black" panose="020B0A04020102020204" pitchFamily="34" charset="0"/>
              </a:rPr>
              <a:t>CC 31 / </a:t>
            </a:r>
            <a:r>
              <a:rPr lang="en-CA" b="1" dirty="0" smtClean="0">
                <a:solidFill>
                  <a:srgbClr val="FF9900"/>
                </a:solidFill>
                <a:effectLst>
                  <a:glow rad="127000">
                    <a:srgbClr val="FFFF00"/>
                  </a:glow>
                </a:effectLst>
                <a:latin typeface="Arial Black" panose="020B0A04020102020204" pitchFamily="34" charset="0"/>
              </a:rPr>
              <a:t>CE 30</a:t>
            </a:r>
            <a:endParaRPr lang="en-CA" dirty="0">
              <a:ln>
                <a:solidFill>
                  <a:srgbClr val="0000FF"/>
                </a:solidFill>
              </a:ln>
              <a:solidFill>
                <a:srgbClr val="FF9900"/>
              </a:solidFill>
              <a:effectLst>
                <a:glow rad="127000">
                  <a:srgbClr val="99FF33"/>
                </a:glow>
              </a:effectLst>
              <a:latin typeface="Arial Black" panose="020B0A0402010202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526" y="0"/>
            <a:ext cx="2193897" cy="2210113"/>
          </a:xfrm>
          <a:prstGeom prst="rect">
            <a:avLst/>
          </a:prstGeom>
        </p:spPr>
      </p:pic>
      <p:sp>
        <p:nvSpPr>
          <p:cNvPr id="5" name="Rounded Rectangle 4"/>
          <p:cNvSpPr/>
          <p:nvPr/>
        </p:nvSpPr>
        <p:spPr>
          <a:xfrm rot="20562237">
            <a:off x="8422358" y="832686"/>
            <a:ext cx="3631767" cy="1479855"/>
          </a:xfrm>
          <a:prstGeom prst="roundRect">
            <a:avLst>
              <a:gd name="adj" fmla="val 50000"/>
            </a:avLst>
          </a:prstGeom>
          <a:solidFill>
            <a:srgbClr val="FFCCFF"/>
          </a:solidFill>
          <a:ln w="19050" cap="rnd" cmpd="sng" algn="ctr">
            <a:solidFill>
              <a:srgbClr val="0000FF"/>
            </a:solidFill>
            <a:prstDash val="solid"/>
          </a:ln>
          <a:effectLst/>
          <a:scene3d>
            <a:camera prst="orthographicFront"/>
            <a:lightRig rig="threePt" dir="t"/>
          </a:scene3d>
          <a:sp3d>
            <a:bevelT w="152400" h="50800" prst="softRound"/>
          </a:sp3d>
        </p:spPr>
        <p:txBody>
          <a:bodyPr rtlCol="0" anchor="ctr">
            <a:sp3d extrusionH="57150">
              <a:bevelT h="25400" prst="softRound"/>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7200" b="1" i="0" u="none" strike="noStrike" kern="0" cap="none" spc="0" normalizeH="0" baseline="0" noProof="0" dirty="0" smtClean="0">
                <a:ln>
                  <a:solidFill>
                    <a:srgbClr val="0000FF"/>
                  </a:solidFill>
                </a:ln>
                <a:solidFill>
                  <a:srgbClr val="F735EE"/>
                </a:solidFill>
                <a:effectLst/>
                <a:uLnTx/>
                <a:uFillTx/>
                <a:latin typeface="Brush Script MT" panose="03060802040406070304" pitchFamily="66" charset="0"/>
                <a:ea typeface="+mn-ea"/>
                <a:cs typeface="+mn-cs"/>
              </a:rPr>
              <a:t>The End!</a:t>
            </a:r>
            <a:r>
              <a:rPr kumimoji="0" lang="en-CA" sz="800" b="1" i="0" u="none" strike="noStrike" kern="0" cap="none" spc="0" normalizeH="0" baseline="0" noProof="0" dirty="0" smtClean="0">
                <a:ln>
                  <a:solidFill>
                    <a:srgbClr val="0000FF"/>
                  </a:solidFill>
                </a:ln>
                <a:solidFill>
                  <a:srgbClr val="F735EE"/>
                </a:solidFill>
                <a:effectLst/>
                <a:uLnTx/>
                <a:uFillTx/>
                <a:latin typeface="Brush Script MT" panose="03060802040406070304" pitchFamily="66" charset="0"/>
                <a:ea typeface="+mn-ea"/>
                <a:cs typeface="+mn-cs"/>
              </a:rPr>
              <a:t> </a:t>
            </a:r>
            <a:r>
              <a:rPr kumimoji="0" lang="en-CA" sz="2400" b="1" i="0" u="none" strike="noStrike" kern="0" cap="none" spc="0" normalizeH="0" baseline="0" noProof="0" dirty="0" smtClean="0">
                <a:ln>
                  <a:solidFill>
                    <a:srgbClr val="0000FF"/>
                  </a:solidFill>
                </a:ln>
                <a:solidFill>
                  <a:srgbClr val="F735EE"/>
                </a:solidFill>
                <a:effectLst/>
                <a:uLnTx/>
                <a:uFillTx/>
                <a:latin typeface="Brush Script MT" panose="03060802040406070304" pitchFamily="66" charset="0"/>
                <a:ea typeface="+mn-ea"/>
                <a:cs typeface="+mn-cs"/>
              </a:rPr>
              <a:t>For now!  </a:t>
            </a:r>
            <a:r>
              <a:rPr kumimoji="0" lang="en-CA" sz="2400" b="1" i="0" u="none" strike="noStrike" kern="0" cap="none" spc="0" normalizeH="0" baseline="0" noProof="0" dirty="0" smtClean="0">
                <a:ln>
                  <a:solidFill>
                    <a:srgbClr val="0000FF"/>
                  </a:solidFill>
                </a:ln>
                <a:solidFill>
                  <a:srgbClr val="F735EE"/>
                </a:solidFill>
                <a:effectLst/>
                <a:uLnTx/>
                <a:uFillTx/>
                <a:latin typeface="Brush Script MT" panose="03060802040406070304" pitchFamily="66" charset="0"/>
                <a:ea typeface="+mn-ea"/>
                <a:cs typeface="+mn-cs"/>
                <a:sym typeface="Wingdings" panose="05000000000000000000" pitchFamily="2" charset="2"/>
              </a:rPr>
              <a:t></a:t>
            </a:r>
            <a:endParaRPr kumimoji="0" lang="en-CA" sz="2400" b="1" i="0" u="none" strike="noStrike" kern="0" cap="none" spc="0" normalizeH="0" baseline="0" noProof="0" dirty="0" smtClean="0">
              <a:ln>
                <a:solidFill>
                  <a:srgbClr val="0000FF"/>
                </a:solidFill>
              </a:ln>
              <a:solidFill>
                <a:srgbClr val="F735EE"/>
              </a:solidFill>
              <a:effectLst/>
              <a:uLnTx/>
              <a:uFillTx/>
              <a:latin typeface="Brush Script MT" panose="03060802040406070304" pitchFamily="66" charset="0"/>
              <a:ea typeface="+mn-ea"/>
              <a:cs typeface="+mn-cs"/>
            </a:endParaRPr>
          </a:p>
        </p:txBody>
      </p:sp>
      <p:sp>
        <p:nvSpPr>
          <p:cNvPr id="3" name="Rounded Rectangular Callout 2"/>
          <p:cNvSpPr/>
          <p:nvPr/>
        </p:nvSpPr>
        <p:spPr>
          <a:xfrm>
            <a:off x="807257" y="4618652"/>
            <a:ext cx="9764925" cy="1729577"/>
          </a:xfrm>
          <a:prstGeom prst="wedgeRoundRectCallout">
            <a:avLst>
              <a:gd name="adj1" fmla="val -5067"/>
              <a:gd name="adj2" fmla="val -111446"/>
              <a:gd name="adj3" fmla="val 16667"/>
            </a:avLst>
          </a:prstGeom>
          <a:solidFill>
            <a:srgbClr val="FFCCFF"/>
          </a:solidFill>
          <a:ln w="7620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Why </a:t>
            </a:r>
            <a:r>
              <a:rPr lang="en-CA" sz="3600" b="1" u="sng" dirty="0" smtClean="0">
                <a:solidFill>
                  <a:srgbClr val="002060"/>
                </a:solidFill>
                <a:effectLst>
                  <a:glow rad="127000">
                    <a:srgbClr val="FFFF00"/>
                  </a:glow>
                </a:effectLst>
              </a:rPr>
              <a:t>Covenant Calendar 31</a:t>
            </a:r>
            <a:r>
              <a:rPr lang="en-CA" sz="3600" b="1" dirty="0" smtClean="0">
                <a:solidFill>
                  <a:srgbClr val="002060"/>
                </a:solidFill>
                <a:effectLst>
                  <a:glow rad="127000">
                    <a:srgbClr val="FFFF00"/>
                  </a:glow>
                </a:effectLst>
              </a:rPr>
              <a:t>? </a:t>
            </a:r>
            <a:br>
              <a:rPr lang="en-CA" sz="3600" b="1" dirty="0" smtClean="0">
                <a:solidFill>
                  <a:srgbClr val="002060"/>
                </a:solidFill>
                <a:effectLst>
                  <a:glow rad="127000">
                    <a:srgbClr val="FFFF00"/>
                  </a:glow>
                </a:effectLst>
              </a:rPr>
            </a:br>
            <a:r>
              <a:rPr lang="en-CA" sz="2800" u="sng" dirty="0" smtClean="0">
                <a:solidFill>
                  <a:srgbClr val="002060"/>
                </a:solidFill>
              </a:rPr>
              <a:t>For no other reason than</a:t>
            </a:r>
            <a:r>
              <a:rPr lang="en-CA" sz="2800" dirty="0" smtClean="0">
                <a:solidFill>
                  <a:srgbClr val="002060"/>
                </a:solidFill>
              </a:rPr>
              <a:t> this was </a:t>
            </a:r>
            <a:r>
              <a:rPr lang="en-CA" sz="2800" b="1" dirty="0" err="1" smtClean="0">
                <a:solidFill>
                  <a:srgbClr val="0000FF"/>
                </a:solidFill>
              </a:rPr>
              <a:t>Yahusha’s</a:t>
            </a:r>
            <a:r>
              <a:rPr lang="en-CA" sz="2800" dirty="0" smtClean="0">
                <a:solidFill>
                  <a:srgbClr val="002060"/>
                </a:solidFill>
              </a:rPr>
              <a:t> </a:t>
            </a:r>
            <a:r>
              <a:rPr lang="en-CA" sz="2800" dirty="0" smtClean="0">
                <a:solidFill>
                  <a:srgbClr val="002060"/>
                </a:solidFill>
                <a:effectLst>
                  <a:glow rad="127000">
                    <a:srgbClr val="FFFF00"/>
                  </a:glow>
                </a:effectLst>
              </a:rPr>
              <a:t>age</a:t>
            </a:r>
            <a:r>
              <a:rPr lang="en-CA" sz="2800" dirty="0" smtClean="0">
                <a:solidFill>
                  <a:srgbClr val="002060"/>
                </a:solidFill>
              </a:rPr>
              <a:t> when He died. </a:t>
            </a:r>
            <a:br>
              <a:rPr lang="en-CA" sz="2800" dirty="0" smtClean="0">
                <a:solidFill>
                  <a:srgbClr val="002060"/>
                </a:solidFill>
              </a:rPr>
            </a:br>
            <a:r>
              <a:rPr lang="en-CA" sz="2800" dirty="0" smtClean="0">
                <a:solidFill>
                  <a:srgbClr val="002060"/>
                </a:solidFill>
              </a:rPr>
              <a:t>He was </a:t>
            </a:r>
            <a:r>
              <a:rPr lang="en-CA" sz="2800" dirty="0" smtClean="0">
                <a:solidFill>
                  <a:srgbClr val="0000FF"/>
                </a:solidFill>
                <a:latin typeface="Arial Black" panose="020B0A04020102020204" pitchFamily="34" charset="0"/>
              </a:rPr>
              <a:t>The Lamb </a:t>
            </a:r>
            <a:r>
              <a:rPr lang="en-CA" sz="2800" dirty="0" smtClean="0">
                <a:solidFill>
                  <a:srgbClr val="002060"/>
                </a:solidFill>
              </a:rPr>
              <a:t>of the First Year.  </a:t>
            </a:r>
            <a:endParaRPr lang="en-CA" sz="2800" dirty="0">
              <a:solidFill>
                <a:srgbClr val="002060"/>
              </a:solidFill>
            </a:endParaRPr>
          </a:p>
        </p:txBody>
      </p:sp>
      <p:sp>
        <p:nvSpPr>
          <p:cNvPr id="6" name="Slide Number Placeholder 3"/>
          <p:cNvSpPr txBox="1">
            <a:spLocks/>
          </p:cNvSpPr>
          <p:nvPr/>
        </p:nvSpPr>
        <p:spPr>
          <a:xfrm>
            <a:off x="11543071" y="6578213"/>
            <a:ext cx="610475" cy="246822"/>
          </a:xfrm>
          <a:prstGeom prst="rect">
            <a:avLst/>
          </a:prstGeom>
          <a:noFill/>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schemeClr val="tx1"/>
                </a:solidFill>
              </a:rPr>
              <a:pPr/>
              <a:t>103</a:t>
            </a:fld>
            <a:endParaRPr lang="en-US" sz="1100" dirty="0">
              <a:solidFill>
                <a:schemeClr val="tx1"/>
              </a:solidFill>
            </a:endParaRPr>
          </a:p>
        </p:txBody>
      </p:sp>
      <p:pic>
        <p:nvPicPr>
          <p:cNvPr id="8" name="Picture 5" descr="F:\Art on Desktop - 1\All white man clip art\3d white people\3d people light went on png.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05834" y="3563588"/>
            <a:ext cx="458810" cy="83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60580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4000"/>
                                        <p:tgtEl>
                                          <p:spTgt spid="2"/>
                                        </p:tgtEl>
                                      </p:cBhvr>
                                    </p:animEffect>
                                  </p:childTnLst>
                                </p:cTn>
                              </p:par>
                            </p:childTnLst>
                          </p:cTn>
                        </p:par>
                        <p:par>
                          <p:cTn id="8" fill="hold">
                            <p:stCondLst>
                              <p:cond delay="4000"/>
                            </p:stCondLst>
                            <p:childTnLst>
                              <p:par>
                                <p:cTn id="9" presetID="2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1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500" fill="hold"/>
                                        <p:tgtEl>
                                          <p:spTgt spid="5"/>
                                        </p:tgtEl>
                                        <p:attrNameLst>
                                          <p:attrName>ppt_w</p:attrName>
                                        </p:attrNameLst>
                                      </p:cBhvr>
                                      <p:tavLst>
                                        <p:tav tm="0">
                                          <p:val>
                                            <p:fltVal val="0"/>
                                          </p:val>
                                        </p:tav>
                                        <p:tav tm="100000">
                                          <p:val>
                                            <p:strVal val="#ppt_w"/>
                                          </p:val>
                                        </p:tav>
                                      </p:tavLst>
                                    </p:anim>
                                    <p:anim calcmode="lin" valueType="num">
                                      <p:cBhvr>
                                        <p:cTn id="17" dur="1500" fill="hold"/>
                                        <p:tgtEl>
                                          <p:spTgt spid="5"/>
                                        </p:tgtEl>
                                        <p:attrNameLst>
                                          <p:attrName>ppt_h</p:attrName>
                                        </p:attrNameLst>
                                      </p:cBhvr>
                                      <p:tavLst>
                                        <p:tav tm="0">
                                          <p:val>
                                            <p:fltVal val="0"/>
                                          </p:val>
                                        </p:tav>
                                        <p:tav tm="100000">
                                          <p:val>
                                            <p:strVal val="#ppt_h"/>
                                          </p:val>
                                        </p:tav>
                                      </p:tavLst>
                                    </p:anim>
                                    <p:anim calcmode="lin" valueType="num">
                                      <p:cBhvr>
                                        <p:cTn id="18" dur="1500" fill="hold"/>
                                        <p:tgtEl>
                                          <p:spTgt spid="5"/>
                                        </p:tgtEl>
                                        <p:attrNameLst>
                                          <p:attrName>style.rotation</p:attrName>
                                        </p:attrNameLst>
                                      </p:cBhvr>
                                      <p:tavLst>
                                        <p:tav tm="0">
                                          <p:val>
                                            <p:fltVal val="90"/>
                                          </p:val>
                                        </p:tav>
                                        <p:tav tm="100000">
                                          <p:val>
                                            <p:fltVal val="0"/>
                                          </p:val>
                                        </p:tav>
                                      </p:tavLst>
                                    </p:anim>
                                    <p:animEffect transition="in" filter="fade">
                                      <p:cBhvr>
                                        <p:cTn id="1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34877" y="6419725"/>
            <a:ext cx="2743200" cy="365125"/>
          </a:xfrm>
        </p:spPr>
        <p:txBody>
          <a:bodyPr/>
          <a:lstStyle/>
          <a:p>
            <a:fld id="{EB7FF6AF-322B-4A4F-A71E-65927B158128}" type="slidenum">
              <a:rPr lang="en-CA" smtClean="0">
                <a:solidFill>
                  <a:schemeClr val="bg1"/>
                </a:solidFill>
              </a:rPr>
              <a:t>104</a:t>
            </a:fld>
            <a:endParaRPr lang="en-CA" dirty="0">
              <a:solidFill>
                <a:schemeClr val="bg1"/>
              </a:solidFill>
            </a:endParaRPr>
          </a:p>
        </p:txBody>
      </p:sp>
      <p:sp>
        <p:nvSpPr>
          <p:cNvPr id="4" name="Title 1"/>
          <p:cNvSpPr txBox="1">
            <a:spLocks/>
          </p:cNvSpPr>
          <p:nvPr/>
        </p:nvSpPr>
        <p:spPr>
          <a:xfrm>
            <a:off x="685800" y="896292"/>
            <a:ext cx="10915650" cy="851027"/>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ormAutofit fontScale="90000"/>
            <a:sp3d extrusionH="57150">
              <a:bevelT w="381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chemeClr val="accent4">
                    <a:lumMod val="40000"/>
                    <a:lumOff val="60000"/>
                  </a:schemeClr>
                </a:solidFill>
                <a:latin typeface="Aharoni" pitchFamily="2" charset="-79"/>
                <a:cs typeface="Aharoni" pitchFamily="2" charset="-79"/>
              </a:rPr>
              <a:t>Please Join Us Live Each Week </a:t>
            </a:r>
            <a:endParaRPr lang="en-US" sz="6000" dirty="0">
              <a:solidFill>
                <a:schemeClr val="accent4">
                  <a:lumMod val="40000"/>
                  <a:lumOff val="60000"/>
                </a:schemeClr>
              </a:solidFill>
              <a:latin typeface="Aharoni" pitchFamily="2" charset="-79"/>
              <a:cs typeface="Aharoni" pitchFamily="2" charset="-79"/>
            </a:endParaRPr>
          </a:p>
        </p:txBody>
      </p:sp>
      <p:sp>
        <p:nvSpPr>
          <p:cNvPr id="5" name="Rectangle 4"/>
          <p:cNvSpPr/>
          <p:nvPr/>
        </p:nvSpPr>
        <p:spPr>
          <a:xfrm>
            <a:off x="287757" y="1910467"/>
            <a:ext cx="10280782" cy="193899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rPr>
              <a:t>Sign up with Covenant Calendar Club</a:t>
            </a:r>
            <a:br>
              <a:rPr lang="en-US" sz="4000" b="1" spc="150" dirty="0" smtClean="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rPr>
            </a:br>
            <a:r>
              <a:rPr lang="en-US" sz="4000" b="1" spc="150" dirty="0" smtClean="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rPr>
              <a:t>for the Friday &amp; Sabbath Zoom Meetings</a:t>
            </a:r>
          </a:p>
          <a:p>
            <a:pPr algn="ctr"/>
            <a:r>
              <a:rPr lang="en-US" sz="4000" b="1" spc="150" dirty="0" smtClean="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rPr>
              <a:t>(including live discussion) </a:t>
            </a:r>
          </a:p>
        </p:txBody>
      </p:sp>
      <p:sp>
        <p:nvSpPr>
          <p:cNvPr id="6" name="Rectangle 5"/>
          <p:cNvSpPr/>
          <p:nvPr/>
        </p:nvSpPr>
        <p:spPr>
          <a:xfrm>
            <a:off x="295354" y="5473670"/>
            <a:ext cx="9705896" cy="70788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002060"/>
                  </a:solidFill>
                </a:ln>
                <a:solidFill>
                  <a:srgbClr val="F8F8F8"/>
                </a:solidFill>
                <a:effectLst>
                  <a:glow rad="127000">
                    <a:srgbClr val="2A1500">
                      <a:alpha val="55000"/>
                    </a:srgbClr>
                  </a:glow>
                  <a:outerShdw blurRad="25400" algn="tl" rotWithShape="0">
                    <a:srgbClr val="000000">
                      <a:alpha val="43000"/>
                    </a:srgbClr>
                  </a:outerShdw>
                </a:effectLst>
              </a:rPr>
              <a:t>https</a:t>
            </a:r>
            <a:r>
              <a:rPr lang="en-US" sz="4000" b="1" spc="150" dirty="0">
                <a:ln w="11430">
                  <a:solidFill>
                    <a:srgbClr val="002060"/>
                  </a:solidFill>
                </a:ln>
                <a:solidFill>
                  <a:srgbClr val="F8F8F8"/>
                </a:solidFill>
                <a:effectLst>
                  <a:glow rad="127000">
                    <a:srgbClr val="2A1500">
                      <a:alpha val="55000"/>
                    </a:srgbClr>
                  </a:glow>
                  <a:outerShdw blurRad="25400" algn="tl" rotWithShape="0">
                    <a:srgbClr val="000000">
                      <a:alpha val="43000"/>
                    </a:srgbClr>
                  </a:outerShdw>
                </a:effectLst>
              </a:rPr>
              <a:t>://studythecalendar.com/sign-up/</a:t>
            </a:r>
          </a:p>
        </p:txBody>
      </p:sp>
      <p:pic>
        <p:nvPicPr>
          <p:cNvPr id="7"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4752126" y="4146778"/>
            <a:ext cx="1384277" cy="1002217"/>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8"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5256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Rae\Desktop\3. New CCC Announcement for 24 May 19 in PPT\time to watch.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76730" y="1328061"/>
            <a:ext cx="8353036" cy="501182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 name="Slide Number Placeholder 3"/>
          <p:cNvSpPr txBox="1">
            <a:spLocks/>
          </p:cNvSpPr>
          <p:nvPr/>
        </p:nvSpPr>
        <p:spPr>
          <a:xfrm>
            <a:off x="11543071" y="6578213"/>
            <a:ext cx="610475" cy="246822"/>
          </a:xfrm>
          <a:prstGeom prst="rect">
            <a:avLst/>
          </a:prstGeom>
          <a:noFill/>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prstClr val="white">
                    <a:tint val="75000"/>
                  </a:prstClr>
                </a:solidFill>
              </a:rPr>
              <a:pPr/>
              <a:t>105</a:t>
            </a:fld>
            <a:endParaRPr lang="en-US" sz="1100" dirty="0">
              <a:solidFill>
                <a:prstClr val="white">
                  <a:tint val="75000"/>
                </a:prstClr>
              </a:solidFill>
            </a:endParaRPr>
          </a:p>
        </p:txBody>
      </p:sp>
      <p:pic>
        <p:nvPicPr>
          <p:cNvPr id="6" name="Picture 8" descr="C:\Users\Rae\Desktop\common sense 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878" y="1864822"/>
            <a:ext cx="3917177" cy="391717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0" y="184287"/>
            <a:ext cx="12153546" cy="957532"/>
          </a:xfrm>
          <a:prstGeom prst="roundRect">
            <a:avLst>
              <a:gd name="adj" fmla="val 50000"/>
            </a:avLst>
          </a:prstGeom>
          <a:ln w="57150">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4000" dirty="0" smtClean="0">
                <a:ln>
                  <a:solidFill>
                    <a:srgbClr val="002060"/>
                  </a:solidFill>
                </a:ln>
                <a:solidFill>
                  <a:srgbClr val="7030A0"/>
                </a:solidFill>
                <a:latin typeface="Comic Sans MS" panose="030F0702030302020204" pitchFamily="66" charset="0"/>
              </a:rPr>
              <a:t>It’s time to empty your </a:t>
            </a:r>
            <a:r>
              <a:rPr lang="en-CA" sz="4000" dirty="0" smtClean="0">
                <a:ln>
                  <a:solidFill>
                    <a:srgbClr val="002060"/>
                  </a:solidFill>
                </a:ln>
                <a:solidFill>
                  <a:srgbClr val="7030A0"/>
                </a:solidFill>
                <a:effectLst>
                  <a:glow rad="127000">
                    <a:srgbClr val="FFCCFF"/>
                  </a:glow>
                </a:effectLst>
                <a:latin typeface="Comic Sans MS" panose="030F0702030302020204" pitchFamily="66" charset="0"/>
              </a:rPr>
              <a:t>“</a:t>
            </a:r>
            <a:r>
              <a:rPr lang="en-CA" sz="4600" u="sng" dirty="0" smtClean="0">
                <a:solidFill>
                  <a:schemeClr val="bg1">
                    <a:lumMod val="75000"/>
                    <a:lumOff val="25000"/>
                  </a:schemeClr>
                </a:solidFill>
                <a:effectLst>
                  <a:glow rad="127000">
                    <a:srgbClr val="FFCCFF"/>
                  </a:glow>
                </a:effectLst>
                <a:latin typeface="Comic Sans MS" panose="030F0702030302020204" pitchFamily="66" charset="0"/>
              </a:rPr>
              <a:t>TRADITION BOX</a:t>
            </a:r>
            <a:r>
              <a:rPr lang="en-CA" sz="4600" dirty="0" smtClean="0">
                <a:solidFill>
                  <a:schemeClr val="bg1">
                    <a:lumMod val="75000"/>
                    <a:lumOff val="25000"/>
                  </a:schemeClr>
                </a:solidFill>
                <a:effectLst>
                  <a:glow rad="127000">
                    <a:srgbClr val="FFCCFF"/>
                  </a:glow>
                </a:effectLst>
                <a:latin typeface="Comic Sans MS" panose="030F0702030302020204" pitchFamily="66" charset="0"/>
              </a:rPr>
              <a:t>!”</a:t>
            </a:r>
            <a:endParaRPr lang="en-CA" sz="4600" dirty="0">
              <a:ln>
                <a:solidFill>
                  <a:srgbClr val="002060"/>
                </a:solidFill>
              </a:ln>
              <a:solidFill>
                <a:srgbClr val="7030A0"/>
              </a:solidFill>
              <a:latin typeface="Comic Sans MS" panose="030F0702030302020204" pitchFamily="66" charset="0"/>
            </a:endParaRPr>
          </a:p>
        </p:txBody>
      </p:sp>
      <p:sp>
        <p:nvSpPr>
          <p:cNvPr id="8" name="Rounded Rectangle 7"/>
          <p:cNvSpPr/>
          <p:nvPr/>
        </p:nvSpPr>
        <p:spPr>
          <a:xfrm>
            <a:off x="4457529" y="1277821"/>
            <a:ext cx="6987822" cy="4899804"/>
          </a:xfrm>
          <a:prstGeom prst="roundRect">
            <a:avLst>
              <a:gd name="adj" fmla="val 914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3600" b="1" dirty="0" smtClean="0">
                <a:solidFill>
                  <a:schemeClr val="accent3">
                    <a:lumMod val="75000"/>
                  </a:schemeClr>
                </a:solidFill>
                <a:effectLst>
                  <a:glow rad="228600">
                    <a:srgbClr val="99FF33">
                      <a:alpha val="40000"/>
                    </a:srgbClr>
                  </a:glow>
                </a:effectLst>
              </a:rPr>
              <a:t>May Yahuah bless you greatly with wisdom, </a:t>
            </a:r>
            <a:br>
              <a:rPr lang="en-CA" sz="3600" b="1" dirty="0" smtClean="0">
                <a:solidFill>
                  <a:schemeClr val="accent3">
                    <a:lumMod val="75000"/>
                  </a:schemeClr>
                </a:solidFill>
                <a:effectLst>
                  <a:glow rad="228600">
                    <a:srgbClr val="99FF33">
                      <a:alpha val="40000"/>
                    </a:srgbClr>
                  </a:glow>
                </a:effectLst>
              </a:rPr>
            </a:br>
            <a:r>
              <a:rPr lang="en-CA" sz="3600" b="1" dirty="0" smtClean="0">
                <a:solidFill>
                  <a:schemeClr val="accent3">
                    <a:lumMod val="75000"/>
                  </a:schemeClr>
                </a:solidFill>
                <a:effectLst>
                  <a:glow rad="228600">
                    <a:srgbClr val="99FF33">
                      <a:alpha val="40000"/>
                    </a:srgbClr>
                  </a:glow>
                </a:effectLst>
              </a:rPr>
              <a:t>peace and courage.</a:t>
            </a:r>
          </a:p>
          <a:p>
            <a:pPr algn="ctr"/>
            <a:r>
              <a:rPr lang="en-CA" sz="3600" b="1" dirty="0" smtClean="0">
                <a:solidFill>
                  <a:srgbClr val="7030A0"/>
                </a:solidFill>
                <a:effectLst>
                  <a:glow rad="228600">
                    <a:srgbClr val="99FF33">
                      <a:alpha val="40000"/>
                    </a:srgbClr>
                  </a:glow>
                </a:effectLst>
              </a:rPr>
              <a:t>Send your questions and/or responses to – </a:t>
            </a:r>
          </a:p>
          <a:p>
            <a:pPr algn="ctr"/>
            <a:endParaRPr lang="en-CA" sz="2000" b="1" dirty="0" smtClean="0">
              <a:solidFill>
                <a:srgbClr val="7030A0"/>
              </a:solidFill>
              <a:effectLst>
                <a:glow rad="228600">
                  <a:srgbClr val="99FF33">
                    <a:alpha val="40000"/>
                  </a:srgbClr>
                </a:glow>
              </a:effectLst>
            </a:endParaRPr>
          </a:p>
          <a:p>
            <a:pPr algn="ctr"/>
            <a:r>
              <a:rPr lang="en-CA" sz="2800" b="1" dirty="0" smtClean="0">
                <a:solidFill>
                  <a:schemeClr val="accent3">
                    <a:lumMod val="75000"/>
                  </a:schemeClr>
                </a:solidFill>
                <a:effectLst>
                  <a:glow rad="127000">
                    <a:srgbClr val="261300"/>
                  </a:glow>
                </a:effectLst>
                <a:hlinkClick r:id="rId4"/>
              </a:rPr>
              <a:t>questions@studythecalendar.com</a:t>
            </a:r>
            <a:r>
              <a:rPr lang="en-CA" sz="2800" b="1" dirty="0" smtClean="0">
                <a:solidFill>
                  <a:schemeClr val="accent3">
                    <a:lumMod val="75000"/>
                  </a:schemeClr>
                </a:solidFill>
              </a:rPr>
              <a:t> </a:t>
            </a:r>
          </a:p>
          <a:p>
            <a:pPr algn="ctr"/>
            <a:endParaRPr lang="en-CA" b="1" dirty="0" smtClean="0">
              <a:solidFill>
                <a:schemeClr val="accent3">
                  <a:lumMod val="75000"/>
                </a:schemeClr>
              </a:solidFill>
            </a:endParaRPr>
          </a:p>
          <a:p>
            <a:pPr algn="ctr"/>
            <a:r>
              <a:rPr lang="en-CA" sz="5400" b="1" dirty="0" smtClean="0">
                <a:solidFill>
                  <a:srgbClr val="7030A0"/>
                </a:solidFill>
                <a:effectLst>
                  <a:glow rad="165100">
                    <a:schemeClr val="accent3">
                      <a:lumMod val="60000"/>
                      <a:lumOff val="40000"/>
                      <a:alpha val="71000"/>
                    </a:schemeClr>
                  </a:glow>
                </a:effectLst>
                <a:latin typeface="Edwardian Script ITC" pitchFamily="66" charset="0"/>
              </a:rPr>
              <a:t>Thank you &amp; Shalom</a:t>
            </a:r>
            <a:r>
              <a:rPr lang="en-CA" sz="5400" b="1" dirty="0">
                <a:solidFill>
                  <a:srgbClr val="7030A0"/>
                </a:solidFill>
                <a:effectLst>
                  <a:glow rad="165100">
                    <a:schemeClr val="accent3">
                      <a:lumMod val="60000"/>
                      <a:lumOff val="40000"/>
                      <a:alpha val="71000"/>
                    </a:schemeClr>
                  </a:glow>
                </a:effectLst>
                <a:latin typeface="Edwardian Script ITC" pitchFamily="66" charset="0"/>
              </a:rPr>
              <a:t>!</a:t>
            </a:r>
            <a:r>
              <a:rPr lang="en-CA" sz="3200" b="1" dirty="0">
                <a:solidFill>
                  <a:srgbClr val="7030A0"/>
                </a:solidFill>
                <a:effectLst>
                  <a:glow rad="165100">
                    <a:schemeClr val="accent3">
                      <a:lumMod val="60000"/>
                      <a:lumOff val="40000"/>
                      <a:alpha val="71000"/>
                    </a:schemeClr>
                  </a:glow>
                </a:effectLst>
              </a:rPr>
              <a:t> </a:t>
            </a:r>
            <a:endParaRPr lang="en-CA" sz="5400" b="1" dirty="0">
              <a:solidFill>
                <a:srgbClr val="7030A0"/>
              </a:solidFill>
              <a:effectLst>
                <a:glow rad="165100">
                  <a:schemeClr val="accent3">
                    <a:lumMod val="60000"/>
                    <a:lumOff val="40000"/>
                    <a:alpha val="71000"/>
                  </a:schemeClr>
                </a:glow>
              </a:effectLst>
            </a:endParaRPr>
          </a:p>
        </p:txBody>
      </p:sp>
    </p:spTree>
    <p:extLst>
      <p:ext uri="{BB962C8B-B14F-4D97-AF65-F5344CB8AC3E}">
        <p14:creationId xmlns:p14="http://schemas.microsoft.com/office/powerpoint/2010/main" val="2694404178"/>
      </p:ext>
    </p:extLst>
  </p:cSld>
  <p:clrMapOvr>
    <a:masterClrMapping/>
  </p:clrMapOvr>
  <p:transition spd="med">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40552" y="6545082"/>
            <a:ext cx="390467" cy="312918"/>
          </a:xfrm>
        </p:spPr>
        <p:txBody>
          <a:bodyPr/>
          <a:lstStyle/>
          <a:p>
            <a:fld id="{6D22F896-40B5-4ADD-8801-0D06FADFA095}" type="slidenum">
              <a:rPr lang="en-US" sz="1100" smtClean="0">
                <a:solidFill>
                  <a:prstClr val="white"/>
                </a:solidFill>
              </a:rPr>
              <a:pPr/>
              <a:t>11</a:t>
            </a:fld>
            <a:endParaRPr lang="en-US" sz="1100" dirty="0">
              <a:solidFill>
                <a:prstClr val="white"/>
              </a:solidFill>
            </a:endParaRPr>
          </a:p>
        </p:txBody>
      </p:sp>
      <p:sp>
        <p:nvSpPr>
          <p:cNvPr id="3" name="Wave 2"/>
          <p:cNvSpPr/>
          <p:nvPr/>
        </p:nvSpPr>
        <p:spPr>
          <a:xfrm>
            <a:off x="289554" y="181154"/>
            <a:ext cx="11714671" cy="3735237"/>
          </a:xfrm>
          <a:prstGeom prst="wave">
            <a:avLst>
              <a:gd name="adj1" fmla="val 12500"/>
              <a:gd name="adj2" fmla="val -10000"/>
            </a:avLst>
          </a:prstGeom>
          <a:solidFill>
            <a:schemeClr val="accent6">
              <a:lumMod val="75000"/>
            </a:schemeClr>
          </a:solidFill>
          <a:ln w="76200">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r>
              <a:rPr lang="en-US" sz="3200" b="1" dirty="0" smtClean="0">
                <a:ln>
                  <a:solidFill>
                    <a:srgbClr val="002060"/>
                  </a:solidFill>
                </a:ln>
                <a:solidFill>
                  <a:srgbClr val="008080"/>
                </a:solidFill>
                <a:latin typeface="Georgia" panose="02040502050405020303" pitchFamily="18" charset="0"/>
              </a:rPr>
              <a:t>1 </a:t>
            </a:r>
            <a:r>
              <a:rPr lang="en-US" sz="3200" b="1" dirty="0" err="1" smtClean="0">
                <a:ln>
                  <a:solidFill>
                    <a:srgbClr val="002060"/>
                  </a:solidFill>
                </a:ln>
                <a:solidFill>
                  <a:srgbClr val="008080"/>
                </a:solidFill>
                <a:latin typeface="Georgia" panose="02040502050405020303" pitchFamily="18" charset="0"/>
              </a:rPr>
              <a:t>Th</a:t>
            </a:r>
            <a:r>
              <a:rPr lang="en-US" sz="3200" b="1" dirty="0" smtClean="0">
                <a:ln>
                  <a:solidFill>
                    <a:srgbClr val="002060"/>
                  </a:solidFill>
                </a:ln>
                <a:solidFill>
                  <a:srgbClr val="008080"/>
                </a:solidFill>
                <a:latin typeface="Georgia" panose="02040502050405020303" pitchFamily="18" charset="0"/>
              </a:rPr>
              <a:t> </a:t>
            </a:r>
            <a:r>
              <a:rPr lang="en-US" sz="3200" b="1" dirty="0">
                <a:ln>
                  <a:solidFill>
                    <a:srgbClr val="002060"/>
                  </a:solidFill>
                </a:ln>
                <a:solidFill>
                  <a:srgbClr val="008080"/>
                </a:solidFill>
                <a:latin typeface="Georgia" panose="02040502050405020303" pitchFamily="18" charset="0"/>
              </a:rPr>
              <a:t>5:5</a:t>
            </a:r>
            <a:r>
              <a:rPr lang="en-US" sz="3200" b="1" dirty="0">
                <a:ln>
                  <a:solidFill>
                    <a:srgbClr val="002060"/>
                  </a:solidFill>
                </a:ln>
                <a:solidFill>
                  <a:prstClr val="black"/>
                </a:solidFill>
                <a:latin typeface="Georgia" panose="02040502050405020303" pitchFamily="18" charset="0"/>
              </a:rPr>
              <a:t>  </a:t>
            </a:r>
            <a:r>
              <a:rPr lang="en-US" sz="3200" b="1" dirty="0">
                <a:solidFill>
                  <a:srgbClr val="FFC000"/>
                </a:solidFill>
                <a:effectLst>
                  <a:glow rad="127000">
                    <a:srgbClr val="00FFFF"/>
                  </a:glow>
                </a:effectLst>
                <a:latin typeface="Georgia" panose="02040502050405020303" pitchFamily="18" charset="0"/>
              </a:rPr>
              <a:t>For you are all sons of </a:t>
            </a:r>
            <a:r>
              <a:rPr lang="en-US" sz="3200" b="1" dirty="0" smtClean="0">
                <a:solidFill>
                  <a:srgbClr val="FFC000"/>
                </a:solidFill>
                <a:effectLst>
                  <a:glow rad="127000">
                    <a:srgbClr val="00FFFF"/>
                  </a:glow>
                </a:effectLst>
                <a:latin typeface="Arial Black" panose="020B0A04020102020204" pitchFamily="34" charset="0"/>
              </a:rPr>
              <a:t>LIGHT</a:t>
            </a:r>
            <a:r>
              <a:rPr lang="en-US" sz="3200" b="1" dirty="0" smtClean="0">
                <a:solidFill>
                  <a:srgbClr val="FFC000"/>
                </a:solidFill>
                <a:effectLst>
                  <a:glow rad="127000">
                    <a:srgbClr val="00FFFF"/>
                  </a:glow>
                </a:effectLst>
                <a:latin typeface="Georgia" panose="02040502050405020303" pitchFamily="18" charset="0"/>
              </a:rPr>
              <a:t> </a:t>
            </a:r>
            <a:r>
              <a:rPr lang="en-US" sz="3200" b="1" dirty="0">
                <a:solidFill>
                  <a:srgbClr val="FFC000"/>
                </a:solidFill>
                <a:effectLst>
                  <a:glow rad="127000">
                    <a:srgbClr val="00FFFF"/>
                  </a:glow>
                </a:effectLst>
                <a:latin typeface="Georgia" panose="02040502050405020303" pitchFamily="18" charset="0"/>
              </a:rPr>
              <a:t>and sons of the </a:t>
            </a:r>
            <a:r>
              <a:rPr lang="en-US" sz="3200" b="1" dirty="0" smtClean="0">
                <a:solidFill>
                  <a:srgbClr val="FFC000"/>
                </a:solidFill>
                <a:effectLst>
                  <a:glow rad="127000">
                    <a:srgbClr val="00FFFF"/>
                  </a:glow>
                </a:effectLst>
                <a:latin typeface="Arial Black" panose="020B0A04020102020204" pitchFamily="34" charset="0"/>
              </a:rPr>
              <a:t>DAY. </a:t>
            </a:r>
            <a:r>
              <a:rPr lang="en-US" sz="3200" dirty="0" smtClean="0">
                <a:solidFill>
                  <a:prstClr val="black"/>
                </a:solidFill>
                <a:latin typeface="Georgia" panose="02040502050405020303" pitchFamily="18" charset="0"/>
              </a:rPr>
              <a:t>We </a:t>
            </a:r>
            <a:r>
              <a:rPr lang="en-US" sz="3200" dirty="0">
                <a:solidFill>
                  <a:prstClr val="black"/>
                </a:solidFill>
                <a:latin typeface="Georgia" panose="02040502050405020303" pitchFamily="18" charset="0"/>
              </a:rPr>
              <a:t>are </a:t>
            </a:r>
            <a:r>
              <a:rPr lang="en-US" sz="3200" u="sng" dirty="0" smtClean="0">
                <a:solidFill>
                  <a:prstClr val="black"/>
                </a:solidFill>
                <a:latin typeface="Arial Black" panose="020B0A04020102020204" pitchFamily="34" charset="0"/>
              </a:rPr>
              <a:t>NOT</a:t>
            </a:r>
            <a:r>
              <a:rPr lang="en-US" sz="3200" dirty="0" smtClean="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of the </a:t>
            </a:r>
            <a:r>
              <a:rPr lang="en-US" sz="3200" u="sng" dirty="0">
                <a:solidFill>
                  <a:prstClr val="black"/>
                </a:solidFill>
                <a:latin typeface="Georgia" panose="02040502050405020303" pitchFamily="18" charset="0"/>
              </a:rPr>
              <a:t>ni</a:t>
            </a:r>
            <a:r>
              <a:rPr lang="en-US" sz="3200" dirty="0">
                <a:solidFill>
                  <a:prstClr val="black"/>
                </a:solidFill>
                <a:latin typeface="Georgia" panose="02040502050405020303" pitchFamily="18" charset="0"/>
              </a:rPr>
              <a:t>g</a:t>
            </a:r>
            <a:r>
              <a:rPr lang="en-US" sz="3200" u="sng" dirty="0">
                <a:solidFill>
                  <a:prstClr val="black"/>
                </a:solidFill>
                <a:latin typeface="Georgia" panose="02040502050405020303" pitchFamily="18" charset="0"/>
              </a:rPr>
              <a:t>ht</a:t>
            </a:r>
            <a:r>
              <a:rPr lang="en-US" sz="3200" dirty="0">
                <a:solidFill>
                  <a:prstClr val="black"/>
                </a:solidFill>
                <a:latin typeface="Georgia" panose="02040502050405020303" pitchFamily="18" charset="0"/>
              </a:rPr>
              <a:t> nor of </a:t>
            </a:r>
            <a:r>
              <a:rPr lang="en-US" sz="3200" u="sng" dirty="0">
                <a:solidFill>
                  <a:prstClr val="black"/>
                </a:solidFill>
                <a:latin typeface="Georgia" panose="02040502050405020303" pitchFamily="18" charset="0"/>
              </a:rPr>
              <a:t>darkness</a:t>
            </a:r>
            <a:r>
              <a:rPr lang="en-US" sz="3200" dirty="0">
                <a:solidFill>
                  <a:prstClr val="black"/>
                </a:solidFill>
                <a:latin typeface="Georgia" panose="02040502050405020303" pitchFamily="18" charset="0"/>
              </a:rPr>
              <a:t>. </a:t>
            </a:r>
          </a:p>
        </p:txBody>
      </p:sp>
      <p:sp>
        <p:nvSpPr>
          <p:cNvPr id="4" name="Rounded Rectangle 3"/>
          <p:cNvSpPr/>
          <p:nvPr/>
        </p:nvSpPr>
        <p:spPr>
          <a:xfrm>
            <a:off x="336430" y="4356340"/>
            <a:ext cx="11620921" cy="2165230"/>
          </a:xfrm>
          <a:prstGeom prst="roundRect">
            <a:avLst/>
          </a:prstGeom>
          <a:solidFill>
            <a:schemeClr val="accent3">
              <a:lumMod val="40000"/>
              <a:lumOff val="60000"/>
            </a:schemeClr>
          </a:solidFill>
          <a:ln>
            <a:solidFill>
              <a:srgbClr val="99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b="1" dirty="0" smtClean="0">
                <a:solidFill>
                  <a:schemeClr val="bg1"/>
                </a:solidFill>
              </a:rPr>
              <a:t>Let’s consider the command to </a:t>
            </a:r>
            <a:r>
              <a:rPr lang="en-CA" sz="2800" b="1" u="sng" dirty="0" smtClean="0">
                <a:solidFill>
                  <a:schemeClr val="bg1"/>
                </a:solidFill>
                <a:effectLst>
                  <a:glow rad="127000">
                    <a:srgbClr val="FFFF00"/>
                  </a:glow>
                </a:effectLst>
                <a:latin typeface="Arial Black" panose="020B0A04020102020204" pitchFamily="34" charset="0"/>
              </a:rPr>
              <a:t>WALK IN LIGHT</a:t>
            </a:r>
            <a:r>
              <a:rPr lang="en-CA" sz="2800" b="1" dirty="0" smtClean="0">
                <a:solidFill>
                  <a:schemeClr val="bg1"/>
                </a:solidFill>
                <a:effectLst>
                  <a:glow rad="127000">
                    <a:srgbClr val="FFFF00"/>
                  </a:glow>
                </a:effectLst>
                <a:latin typeface="Arial Black" panose="020B0A04020102020204" pitchFamily="34" charset="0"/>
              </a:rPr>
              <a:t>, </a:t>
            </a:r>
            <a:r>
              <a:rPr lang="en-CA" sz="2800" b="1" dirty="0" smtClean="0">
                <a:solidFill>
                  <a:schemeClr val="bg1"/>
                </a:solidFill>
              </a:rPr>
              <a:t>and use </a:t>
            </a:r>
            <a:r>
              <a:rPr lang="en-CA" sz="2800" b="1" u="sng" dirty="0" smtClean="0">
                <a:solidFill>
                  <a:srgbClr val="0000FF"/>
                </a:solidFill>
              </a:rPr>
              <a:t>Yahuah’s</a:t>
            </a:r>
            <a:r>
              <a:rPr lang="en-CA" sz="2800" b="1" dirty="0" smtClean="0">
                <a:solidFill>
                  <a:srgbClr val="0000FF"/>
                </a:solidFill>
              </a:rPr>
              <a:t> (</a:t>
            </a:r>
            <a:r>
              <a:rPr lang="en-CA" sz="2800" b="1" dirty="0" smtClean="0">
                <a:solidFill>
                  <a:srgbClr val="0000FF"/>
                </a:solidFill>
                <a:effectLst>
                  <a:glow rad="127000">
                    <a:srgbClr val="00FFFF"/>
                  </a:glow>
                </a:effectLst>
              </a:rPr>
              <a:t>Shadow</a:t>
            </a:r>
            <a:r>
              <a:rPr lang="en-CA" sz="2800" b="1" dirty="0" smtClean="0">
                <a:solidFill>
                  <a:srgbClr val="0000FF"/>
                </a:solidFill>
              </a:rPr>
              <a:t>) </a:t>
            </a:r>
            <a:r>
              <a:rPr lang="en-CA" sz="2800" b="1" dirty="0" smtClean="0">
                <a:solidFill>
                  <a:srgbClr val="0000FF"/>
                </a:solidFill>
                <a:effectLst>
                  <a:glow rad="215900">
                    <a:srgbClr val="FFFF00"/>
                  </a:glow>
                </a:effectLst>
              </a:rPr>
              <a:t>Light</a:t>
            </a:r>
            <a:r>
              <a:rPr lang="en-CA" sz="2800" b="1" dirty="0" smtClean="0">
                <a:solidFill>
                  <a:srgbClr val="0000FF"/>
                </a:solidFill>
              </a:rPr>
              <a:t> as a p</a:t>
            </a:r>
            <a:r>
              <a:rPr lang="en-CA" sz="2800" b="1" u="sng" dirty="0" smtClean="0">
                <a:solidFill>
                  <a:srgbClr val="0000FF"/>
                </a:solidFill>
              </a:rPr>
              <a:t>lumb line</a:t>
            </a:r>
            <a:r>
              <a:rPr lang="en-CA" sz="2800" b="1" dirty="0" smtClean="0">
                <a:solidFill>
                  <a:srgbClr val="0000FF"/>
                </a:solidFill>
              </a:rPr>
              <a:t>, </a:t>
            </a:r>
            <a:r>
              <a:rPr lang="en-CA" sz="2800" b="1" dirty="0" smtClean="0">
                <a:solidFill>
                  <a:schemeClr val="bg1"/>
                </a:solidFill>
              </a:rPr>
              <a:t>to search out the </a:t>
            </a:r>
            <a:br>
              <a:rPr lang="en-CA" sz="2800" b="1" dirty="0" smtClean="0">
                <a:solidFill>
                  <a:schemeClr val="bg1"/>
                </a:solidFill>
              </a:rPr>
            </a:br>
            <a:r>
              <a:rPr lang="en-CA" sz="2800" b="1" dirty="0" smtClean="0">
                <a:solidFill>
                  <a:srgbClr val="FF0000"/>
                </a:solidFill>
              </a:rPr>
              <a:t>y</a:t>
            </a:r>
            <a:r>
              <a:rPr lang="en-CA" sz="2800" b="1" u="sng" dirty="0" smtClean="0">
                <a:solidFill>
                  <a:srgbClr val="FF0000"/>
                </a:solidFill>
              </a:rPr>
              <a:t>ear of the crucifixion</a:t>
            </a:r>
            <a:r>
              <a:rPr lang="en-CA" sz="2800" b="1" dirty="0" smtClean="0">
                <a:solidFill>
                  <a:srgbClr val="FF0000"/>
                </a:solidFill>
              </a:rPr>
              <a:t> </a:t>
            </a:r>
            <a:r>
              <a:rPr lang="en-CA" sz="2800" b="1" dirty="0" smtClean="0">
                <a:solidFill>
                  <a:schemeClr val="bg1"/>
                </a:solidFill>
              </a:rPr>
              <a:t>with </a:t>
            </a:r>
            <a:r>
              <a:rPr lang="en-CA" sz="2800" b="1" dirty="0" smtClean="0">
                <a:solidFill>
                  <a:srgbClr val="0000FF"/>
                </a:solidFill>
              </a:rPr>
              <a:t>Yahuah’s</a:t>
            </a:r>
            <a:r>
              <a:rPr lang="en-CA" sz="2800" b="1" dirty="0" smtClean="0">
                <a:solidFill>
                  <a:schemeClr val="bg1"/>
                </a:solidFill>
              </a:rPr>
              <a:t> intentional </a:t>
            </a:r>
            <a:br>
              <a:rPr lang="en-CA" sz="2800" b="1" dirty="0" smtClean="0">
                <a:solidFill>
                  <a:schemeClr val="bg1"/>
                </a:solidFill>
              </a:rPr>
            </a:br>
            <a:r>
              <a:rPr lang="en-CA" sz="2800" b="1" dirty="0" smtClean="0">
                <a:solidFill>
                  <a:srgbClr val="0000FF"/>
                </a:solidFill>
                <a:latin typeface="Arial Black" panose="020B0A04020102020204" pitchFamily="34" charset="0"/>
              </a:rPr>
              <a:t>EXTREME ACCURACY </a:t>
            </a:r>
            <a:r>
              <a:rPr lang="en-CA" sz="2800" b="1" u="sng" dirty="0" smtClean="0">
                <a:ln>
                  <a:solidFill>
                    <a:srgbClr val="0000FF"/>
                  </a:solidFill>
                </a:ln>
                <a:solidFill>
                  <a:srgbClr val="FF0000"/>
                </a:solidFill>
                <a:latin typeface="Arial Black" panose="020B0A04020102020204" pitchFamily="34" charset="0"/>
              </a:rPr>
              <a:t>cemented within the</a:t>
            </a:r>
            <a:r>
              <a:rPr lang="en-CA" sz="2800" b="1" dirty="0" smtClean="0">
                <a:ln>
                  <a:solidFill>
                    <a:srgbClr val="0000FF"/>
                  </a:solidFill>
                </a:ln>
                <a:solidFill>
                  <a:srgbClr val="FF0000"/>
                </a:solidFill>
                <a:latin typeface="Arial Black" panose="020B0A04020102020204" pitchFamily="34" charset="0"/>
              </a:rPr>
              <a:t> </a:t>
            </a:r>
            <a:r>
              <a:rPr lang="en-CA" sz="2800" b="1" dirty="0" smtClean="0">
                <a:solidFill>
                  <a:srgbClr val="0000FF"/>
                </a:solidFill>
                <a:latin typeface="Arial Black" panose="020B0A04020102020204" pitchFamily="34" charset="0"/>
              </a:rPr>
              <a:t>Scriptures!</a:t>
            </a:r>
            <a:endParaRPr lang="en-CA" sz="2800" dirty="0">
              <a:ln>
                <a:solidFill>
                  <a:srgbClr val="FF5050"/>
                </a:solidFill>
              </a:ln>
              <a:solidFill>
                <a:srgbClr val="0000FF"/>
              </a:solidFill>
              <a:effectLst>
                <a:glow rad="127000">
                  <a:srgbClr val="00FFFF"/>
                </a:glow>
              </a:effectLst>
              <a:latin typeface="Comic Sans MS" panose="030F0702030302020204" pitchFamily="66" charset="0"/>
            </a:endParaRPr>
          </a:p>
        </p:txBody>
      </p:sp>
      <p:pic>
        <p:nvPicPr>
          <p:cNvPr id="5" name="Picture 2" descr="See the source im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4423" y="386435"/>
            <a:ext cx="1677269" cy="3585711"/>
          </a:xfrm>
          <a:prstGeom prst="rect">
            <a:avLst/>
          </a:prstGeom>
          <a:ln w="127000" cap="sq">
            <a:solidFill>
              <a:srgbClr val="0000FF"/>
            </a:solidFill>
            <a:miter lim="800000"/>
          </a:ln>
          <a:effectLst>
            <a:outerShdw blurRad="57150" dist="50800" dir="2700000" algn="tl" rotWithShape="0">
              <a:srgbClr val="000000">
                <a:alpha val="40000"/>
              </a:srgbClr>
            </a:outerShdw>
          </a:effectLst>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21293" y="157642"/>
            <a:ext cx="1752137" cy="515218"/>
          </a:xfrm>
          <a:prstGeom prst="roundRect">
            <a:avLst>
              <a:gd name="adj" fmla="val 50000"/>
            </a:avLst>
          </a:prstGeom>
          <a:solidFill>
            <a:srgbClr val="FF5050"/>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ln>
                  <a:solidFill>
                    <a:srgbClr val="0000FF"/>
                  </a:solidFill>
                </a:ln>
                <a:solidFill>
                  <a:srgbClr val="FFFF00"/>
                </a:solidFill>
              </a:rPr>
              <a:t>Tequfah</a:t>
            </a:r>
            <a:endParaRPr lang="en-CA" sz="2800" b="1" dirty="0">
              <a:ln>
                <a:solidFill>
                  <a:srgbClr val="0000FF"/>
                </a:solidFill>
              </a:ln>
              <a:solidFill>
                <a:srgbClr val="FFFF00"/>
              </a:solidFill>
            </a:endParaRPr>
          </a:p>
        </p:txBody>
      </p:sp>
    </p:spTree>
    <p:extLst>
      <p:ext uri="{BB962C8B-B14F-4D97-AF65-F5344CB8AC3E}">
        <p14:creationId xmlns:p14="http://schemas.microsoft.com/office/powerpoint/2010/main" val="417712553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grpId="0" nodeType="afterEffect">
                                  <p:stCondLst>
                                    <p:cond delay="0"/>
                                  </p:stCondLst>
                                  <p:childTnLst>
                                    <p:animRot by="21600000">
                                      <p:cBhvr>
                                        <p:cTn id="6" dur="1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alpha val="52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17753" y="6591753"/>
            <a:ext cx="374247" cy="266247"/>
          </a:xfrm>
        </p:spPr>
        <p:txBody>
          <a:bodyPr/>
          <a:lstStyle/>
          <a:p>
            <a:fld id="{6D22F896-40B5-4ADD-8801-0D06FADFA095}" type="slidenum">
              <a:rPr lang="en-US" sz="1100" smtClean="0">
                <a:solidFill>
                  <a:srgbClr val="0000FF"/>
                </a:solidFill>
              </a:rPr>
              <a:pPr/>
              <a:t>12</a:t>
            </a:fld>
            <a:endParaRPr lang="en-US" sz="1100" dirty="0">
              <a:solidFill>
                <a:srgbClr val="0000FF"/>
              </a:solidFill>
            </a:endParaRPr>
          </a:p>
        </p:txBody>
      </p:sp>
      <p:sp>
        <p:nvSpPr>
          <p:cNvPr id="3" name="Rounded Rectangle 2"/>
          <p:cNvSpPr/>
          <p:nvPr/>
        </p:nvSpPr>
        <p:spPr>
          <a:xfrm>
            <a:off x="265958" y="189729"/>
            <a:ext cx="11689607" cy="6478542"/>
          </a:xfrm>
          <a:prstGeom prst="roundRect">
            <a:avLst/>
          </a:prstGeom>
          <a:solidFill>
            <a:schemeClr val="accent2">
              <a:lumMod val="60000"/>
              <a:lumOff val="40000"/>
            </a:schemeClr>
          </a:solidFill>
          <a:ln w="762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200" dirty="0" smtClean="0">
                <a:solidFill>
                  <a:srgbClr val="002060"/>
                </a:solidFill>
              </a:rPr>
              <a:t>Up to this point - in Part 1, we have seen the </a:t>
            </a:r>
            <a:r>
              <a:rPr lang="en-CA" sz="3200" b="1" dirty="0" smtClean="0">
                <a:ln>
                  <a:solidFill>
                    <a:srgbClr val="0000FF"/>
                  </a:solidFill>
                </a:ln>
                <a:solidFill>
                  <a:srgbClr val="FF0000"/>
                </a:solidFill>
                <a:latin typeface="Arial Black" panose="020B0A04020102020204" pitchFamily="34" charset="0"/>
              </a:rPr>
              <a:t>IMPOSSIBILITY</a:t>
            </a:r>
            <a:r>
              <a:rPr lang="en-CA" sz="3200" dirty="0" smtClean="0">
                <a:solidFill>
                  <a:srgbClr val="002060"/>
                </a:solidFill>
              </a:rPr>
              <a:t> of finding the </a:t>
            </a:r>
            <a:r>
              <a:rPr lang="en-CA" sz="3200" i="1" dirty="0">
                <a:solidFill>
                  <a:srgbClr val="0066FF"/>
                </a:solidFill>
                <a:latin typeface="Comic Sans MS" panose="030F0702030302020204" pitchFamily="66" charset="0"/>
              </a:rPr>
              <a:t>crucifixion’s </a:t>
            </a:r>
            <a:r>
              <a:rPr lang="en-CA" sz="3200" i="1" dirty="0" smtClean="0">
                <a:solidFill>
                  <a:srgbClr val="0066FF"/>
                </a:solidFill>
                <a:latin typeface="Comic Sans MS" panose="030F0702030302020204" pitchFamily="66" charset="0"/>
              </a:rPr>
              <a:t/>
            </a:r>
            <a:br>
              <a:rPr lang="en-CA" sz="3200" i="1" dirty="0" smtClean="0">
                <a:solidFill>
                  <a:srgbClr val="0066FF"/>
                </a:solidFill>
                <a:latin typeface="Comic Sans MS" panose="030F0702030302020204" pitchFamily="66" charset="0"/>
              </a:rPr>
            </a:br>
            <a:r>
              <a:rPr lang="en-CA" sz="3200" i="1" dirty="0" smtClean="0">
                <a:ln>
                  <a:solidFill>
                    <a:sysClr val="windowText" lastClr="000000"/>
                  </a:solidFill>
                </a:ln>
                <a:solidFill>
                  <a:srgbClr val="0066FF"/>
                </a:solidFill>
                <a:effectLst>
                  <a:glow rad="76200">
                    <a:srgbClr val="FF66FF"/>
                  </a:glow>
                </a:effectLst>
                <a:latin typeface="Comic Sans MS" panose="030F0702030302020204" pitchFamily="66" charset="0"/>
              </a:rPr>
              <a:t>Scriptural 4</a:t>
            </a:r>
            <a:r>
              <a:rPr lang="en-CA" sz="3200" i="1" baseline="30000" dirty="0" smtClean="0">
                <a:ln>
                  <a:solidFill>
                    <a:sysClr val="windowText" lastClr="000000"/>
                  </a:solidFill>
                </a:ln>
                <a:solidFill>
                  <a:srgbClr val="0066FF"/>
                </a:solidFill>
                <a:effectLst>
                  <a:glow rad="76200">
                    <a:srgbClr val="FF66FF"/>
                  </a:glow>
                </a:effectLst>
                <a:latin typeface="Comic Sans MS" panose="030F0702030302020204" pitchFamily="66" charset="0"/>
              </a:rPr>
              <a:t>th</a:t>
            </a:r>
            <a:r>
              <a:rPr lang="en-CA" sz="3200" i="1" dirty="0" smtClean="0">
                <a:ln>
                  <a:solidFill>
                    <a:sysClr val="windowText" lastClr="000000"/>
                  </a:solidFill>
                </a:ln>
                <a:solidFill>
                  <a:srgbClr val="0066FF"/>
                </a:solidFill>
                <a:effectLst>
                  <a:glow rad="76200">
                    <a:srgbClr val="FF66FF"/>
                  </a:glow>
                </a:effectLst>
                <a:latin typeface="Comic Sans MS" panose="030F0702030302020204" pitchFamily="66" charset="0"/>
              </a:rPr>
              <a:t> cycle &amp; the 12 hour offset</a:t>
            </a:r>
            <a:r>
              <a:rPr lang="en-CA" sz="3200" dirty="0" smtClean="0">
                <a:ln>
                  <a:solidFill>
                    <a:sysClr val="windowText" lastClr="000000"/>
                  </a:solidFill>
                </a:ln>
                <a:solidFill>
                  <a:srgbClr val="002060"/>
                </a:solidFill>
                <a:effectLst>
                  <a:glow rad="76200">
                    <a:srgbClr val="FF66FF"/>
                  </a:glow>
                </a:effectLst>
              </a:rPr>
              <a:t> </a:t>
            </a:r>
            <a:r>
              <a:rPr lang="en-CA" sz="3200" dirty="0" smtClean="0">
                <a:solidFill>
                  <a:srgbClr val="002060"/>
                </a:solidFill>
              </a:rPr>
              <a:t>in the </a:t>
            </a:r>
            <a:br>
              <a:rPr lang="en-CA" sz="3200" dirty="0" smtClean="0">
                <a:solidFill>
                  <a:srgbClr val="002060"/>
                </a:solidFill>
              </a:rPr>
            </a:br>
            <a:r>
              <a:rPr lang="en-CA" sz="3200" dirty="0" smtClean="0">
                <a:solidFill>
                  <a:srgbClr val="002060"/>
                </a:solidFill>
              </a:rPr>
              <a:t>CE years 26 – 29 and 31-34.</a:t>
            </a:r>
          </a:p>
          <a:p>
            <a:pPr algn="ctr"/>
            <a:r>
              <a:rPr lang="en-CA" sz="3200" dirty="0" smtClean="0">
                <a:solidFill>
                  <a:srgbClr val="002060"/>
                </a:solidFill>
              </a:rPr>
              <a:t>In these years, it really is - </a:t>
            </a:r>
            <a:r>
              <a:rPr lang="en-CA" sz="3200" b="1" i="1" dirty="0" smtClean="0">
                <a:solidFill>
                  <a:srgbClr val="002060"/>
                </a:solidFill>
              </a:rPr>
              <a:t>a dead end search! </a:t>
            </a:r>
            <a:r>
              <a:rPr lang="en-CA" sz="3200" dirty="0" smtClean="0">
                <a:solidFill>
                  <a:srgbClr val="002060"/>
                </a:solidFill>
              </a:rPr>
              <a:t/>
            </a:r>
            <a:br>
              <a:rPr lang="en-CA" sz="3200" dirty="0" smtClean="0">
                <a:solidFill>
                  <a:srgbClr val="002060"/>
                </a:solidFill>
              </a:rPr>
            </a:br>
            <a:r>
              <a:rPr lang="en-CA" sz="3200" b="1" dirty="0" smtClean="0">
                <a:solidFill>
                  <a:srgbClr val="002060"/>
                </a:solidFill>
                <a:effectLst>
                  <a:glow rad="127000">
                    <a:srgbClr val="FFCCFF"/>
                  </a:glow>
                </a:effectLst>
              </a:rPr>
              <a:t>Even when we looked at the idea of the Tequfah being the 1</a:t>
            </a:r>
            <a:r>
              <a:rPr lang="en-CA" sz="3200" b="1" baseline="30000" dirty="0" smtClean="0">
                <a:solidFill>
                  <a:srgbClr val="002060"/>
                </a:solidFill>
                <a:effectLst>
                  <a:glow rad="127000">
                    <a:srgbClr val="FFCCFF"/>
                  </a:glow>
                </a:effectLst>
              </a:rPr>
              <a:t>st</a:t>
            </a:r>
            <a:r>
              <a:rPr lang="en-CA" sz="3200" b="1" dirty="0" smtClean="0">
                <a:solidFill>
                  <a:srgbClr val="002060"/>
                </a:solidFill>
                <a:effectLst>
                  <a:glow rad="127000">
                    <a:srgbClr val="FFCCFF"/>
                  </a:glow>
                </a:effectLst>
              </a:rPr>
              <a:t> cycle of the year, there has thus far, </a:t>
            </a:r>
            <a:br>
              <a:rPr lang="en-CA" sz="3200" b="1" dirty="0" smtClean="0">
                <a:solidFill>
                  <a:srgbClr val="002060"/>
                </a:solidFill>
                <a:effectLst>
                  <a:glow rad="127000">
                    <a:srgbClr val="FFCCFF"/>
                  </a:glow>
                </a:effectLst>
              </a:rPr>
            </a:br>
            <a:r>
              <a:rPr lang="en-CA" sz="3200" b="1" dirty="0" smtClean="0">
                <a:solidFill>
                  <a:srgbClr val="002060"/>
                </a:solidFill>
                <a:effectLst>
                  <a:glow rad="127000">
                    <a:srgbClr val="FFCCFF"/>
                  </a:glow>
                </a:effectLst>
              </a:rPr>
              <a:t>been a </a:t>
            </a:r>
            <a:r>
              <a:rPr lang="en-CA" sz="3200" b="1" u="sng" dirty="0" smtClean="0">
                <a:solidFill>
                  <a:srgbClr val="002060"/>
                </a:solidFill>
                <a:effectLst>
                  <a:glow rad="127000">
                    <a:srgbClr val="FFCCFF"/>
                  </a:glow>
                </a:effectLst>
              </a:rPr>
              <a:t>FULL AND COMPLETE FAILURE</a:t>
            </a:r>
            <a:r>
              <a:rPr lang="en-CA" sz="3200" b="1" dirty="0" smtClean="0">
                <a:solidFill>
                  <a:srgbClr val="002060"/>
                </a:solidFill>
                <a:effectLst>
                  <a:glow rad="127000">
                    <a:srgbClr val="FFCCFF"/>
                  </a:glow>
                </a:effectLst>
              </a:rPr>
              <a:t>. </a:t>
            </a:r>
          </a:p>
          <a:p>
            <a:pPr algn="ctr"/>
            <a:endParaRPr lang="en-CA" sz="1000" b="1" dirty="0" smtClean="0">
              <a:solidFill>
                <a:srgbClr val="002060"/>
              </a:solidFill>
              <a:effectLst>
                <a:glow rad="127000">
                  <a:srgbClr val="FFCCFF"/>
                </a:glow>
              </a:effectLst>
            </a:endParaRPr>
          </a:p>
          <a:p>
            <a:pPr algn="ctr"/>
            <a:r>
              <a:rPr lang="en-CA" sz="3200" dirty="0" smtClean="0">
                <a:solidFill>
                  <a:srgbClr val="002060"/>
                </a:solidFill>
              </a:rPr>
              <a:t>Moving forward we will examine CE 30, searching for a 4</a:t>
            </a:r>
            <a:r>
              <a:rPr lang="en-CA" sz="3200" baseline="30000" dirty="0" smtClean="0">
                <a:solidFill>
                  <a:srgbClr val="002060"/>
                </a:solidFill>
              </a:rPr>
              <a:t>th</a:t>
            </a:r>
            <a:r>
              <a:rPr lang="en-CA" sz="3200" dirty="0" smtClean="0">
                <a:solidFill>
                  <a:srgbClr val="002060"/>
                </a:solidFill>
              </a:rPr>
              <a:t> cycle Crucifixion possibility, </a:t>
            </a:r>
            <a:r>
              <a:rPr lang="en-CA" sz="3200" b="1" i="1" u="sng" dirty="0" smtClean="0">
                <a:solidFill>
                  <a:srgbClr val="002060"/>
                </a:solidFill>
                <a:effectLst>
                  <a:glow rad="127000">
                    <a:srgbClr val="FFCCFF"/>
                  </a:glow>
                </a:effectLst>
              </a:rPr>
              <a:t>COMBINED WITH</a:t>
            </a:r>
            <a:r>
              <a:rPr lang="en-CA" sz="3200" b="1" i="1" dirty="0" smtClean="0">
                <a:solidFill>
                  <a:srgbClr val="002060"/>
                </a:solidFill>
                <a:effectLst>
                  <a:glow rad="127000">
                    <a:srgbClr val="FFCCFF"/>
                  </a:glow>
                </a:effectLst>
              </a:rPr>
              <a:t>, </a:t>
            </a:r>
            <a:r>
              <a:rPr lang="en-CA" sz="3200" dirty="0" smtClean="0">
                <a:solidFill>
                  <a:srgbClr val="002060"/>
                </a:solidFill>
              </a:rPr>
              <a:t>the </a:t>
            </a:r>
            <a:r>
              <a:rPr lang="en-CA" sz="3200" b="1" u="sng" dirty="0" smtClean="0">
                <a:solidFill>
                  <a:srgbClr val="0000FF"/>
                </a:solidFill>
              </a:rPr>
              <a:t>Scri</a:t>
            </a:r>
            <a:r>
              <a:rPr lang="en-CA" sz="3200" b="1" dirty="0" smtClean="0">
                <a:solidFill>
                  <a:srgbClr val="0000FF"/>
                </a:solidFill>
              </a:rPr>
              <a:t>p</a:t>
            </a:r>
            <a:r>
              <a:rPr lang="en-CA" sz="3200" b="1" u="sng" dirty="0" smtClean="0">
                <a:solidFill>
                  <a:srgbClr val="0000FF"/>
                </a:solidFill>
              </a:rPr>
              <a:t>tural 12 hour offset</a:t>
            </a:r>
            <a:r>
              <a:rPr lang="en-CA" sz="3200" b="1" dirty="0" smtClean="0">
                <a:solidFill>
                  <a:srgbClr val="0000FF"/>
                </a:solidFill>
              </a:rPr>
              <a:t> </a:t>
            </a:r>
            <a:r>
              <a:rPr lang="en-CA" sz="3200" dirty="0" smtClean="0">
                <a:solidFill>
                  <a:srgbClr val="002060"/>
                </a:solidFill>
              </a:rPr>
              <a:t>between these </a:t>
            </a:r>
            <a:r>
              <a:rPr lang="en-CA" sz="3200" u="sng" dirty="0" smtClean="0">
                <a:solidFill>
                  <a:srgbClr val="002060"/>
                </a:solidFill>
              </a:rPr>
              <a:t>two</a:t>
            </a:r>
            <a:r>
              <a:rPr lang="en-CA" sz="3200" dirty="0" smtClean="0">
                <a:solidFill>
                  <a:srgbClr val="002060"/>
                </a:solidFill>
              </a:rPr>
              <a:t> Calendars:</a:t>
            </a:r>
            <a:br>
              <a:rPr lang="en-CA" sz="3200" dirty="0" smtClean="0">
                <a:solidFill>
                  <a:srgbClr val="002060"/>
                </a:solidFill>
              </a:rPr>
            </a:br>
            <a:r>
              <a:rPr lang="en-CA" sz="3200" dirty="0" smtClean="0">
                <a:solidFill>
                  <a:srgbClr val="002060"/>
                </a:solidFill>
              </a:rPr>
              <a:t> </a:t>
            </a:r>
            <a:r>
              <a:rPr lang="en-CA" sz="3200" b="1" dirty="0" smtClean="0">
                <a:solidFill>
                  <a:srgbClr val="0000FF"/>
                </a:solidFill>
              </a:rPr>
              <a:t>Covenant Calendar </a:t>
            </a:r>
            <a:r>
              <a:rPr lang="en-CA" sz="3200" b="1" dirty="0" smtClean="0">
                <a:solidFill>
                  <a:srgbClr val="002060"/>
                </a:solidFill>
              </a:rPr>
              <a:t>and the </a:t>
            </a:r>
            <a:r>
              <a:rPr lang="en-CA" sz="3200" b="1" dirty="0" smtClean="0">
                <a:solidFill>
                  <a:srgbClr val="FF5050"/>
                </a:solidFill>
              </a:rPr>
              <a:t>Lunar Calendar.</a:t>
            </a:r>
            <a:endParaRPr lang="en-CA" sz="3200" b="1" dirty="0">
              <a:solidFill>
                <a:srgbClr val="FF5050"/>
              </a:solidFill>
            </a:endParaRPr>
          </a:p>
        </p:txBody>
      </p:sp>
    </p:spTree>
    <p:extLst>
      <p:ext uri="{BB962C8B-B14F-4D97-AF65-F5344CB8AC3E}">
        <p14:creationId xmlns:p14="http://schemas.microsoft.com/office/powerpoint/2010/main" val="204749698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edge">
                                      <p:cBhvr>
                                        <p:cTn id="7"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75000"/>
            <a:alpha val="52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17753" y="6591753"/>
            <a:ext cx="374247" cy="266247"/>
          </a:xfrm>
        </p:spPr>
        <p:txBody>
          <a:bodyPr/>
          <a:lstStyle/>
          <a:p>
            <a:fld id="{6D22F896-40B5-4ADD-8801-0D06FADFA095}" type="slidenum">
              <a:rPr lang="en-US" sz="1100" smtClean="0">
                <a:solidFill>
                  <a:srgbClr val="0000FF"/>
                </a:solidFill>
              </a:rPr>
              <a:pPr/>
              <a:t>13</a:t>
            </a:fld>
            <a:endParaRPr lang="en-US" sz="1100" dirty="0">
              <a:solidFill>
                <a:srgbClr val="0000FF"/>
              </a:solidFill>
            </a:endParaRPr>
          </a:p>
        </p:txBody>
      </p:sp>
      <p:sp>
        <p:nvSpPr>
          <p:cNvPr id="3" name="Rounded Rectangle 2"/>
          <p:cNvSpPr/>
          <p:nvPr/>
        </p:nvSpPr>
        <p:spPr>
          <a:xfrm>
            <a:off x="342900" y="155275"/>
            <a:ext cx="11507072" cy="6564701"/>
          </a:xfrm>
          <a:prstGeom prst="roundRect">
            <a:avLst>
              <a:gd name="adj" fmla="val 13963"/>
            </a:avLst>
          </a:prstGeom>
          <a:solidFill>
            <a:schemeClr val="accent2">
              <a:lumMod val="60000"/>
              <a:lumOff val="40000"/>
            </a:schemeClr>
          </a:solidFill>
          <a:ln w="762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dirty="0" smtClean="0">
                <a:solidFill>
                  <a:schemeClr val="bg1"/>
                </a:solidFill>
              </a:rPr>
              <a:t>Prior to investigating CE 30 we must recall - </a:t>
            </a:r>
            <a:r>
              <a:rPr lang="en-CA" sz="2800" dirty="0" smtClean="0">
                <a:solidFill>
                  <a:srgbClr val="0000FF"/>
                </a:solidFill>
              </a:rPr>
              <a:t>Yahusha</a:t>
            </a:r>
            <a:r>
              <a:rPr lang="en-CA" sz="2800" dirty="0" smtClean="0">
                <a:solidFill>
                  <a:schemeClr val="bg1"/>
                </a:solidFill>
              </a:rPr>
              <a:t> </a:t>
            </a:r>
            <a:br>
              <a:rPr lang="en-CA" sz="2800" dirty="0" smtClean="0">
                <a:solidFill>
                  <a:schemeClr val="bg1"/>
                </a:solidFill>
              </a:rPr>
            </a:br>
            <a:r>
              <a:rPr lang="en-CA" sz="2800" dirty="0" smtClean="0">
                <a:solidFill>
                  <a:schemeClr val="bg1"/>
                </a:solidFill>
              </a:rPr>
              <a:t>was age 12 </a:t>
            </a:r>
            <a:r>
              <a:rPr lang="en-CA" sz="2800" b="1" dirty="0" smtClean="0">
                <a:solidFill>
                  <a:schemeClr val="bg1"/>
                </a:solidFill>
              </a:rPr>
              <a:t>g</a:t>
            </a:r>
            <a:r>
              <a:rPr lang="en-CA" sz="2800" b="1" u="sng" dirty="0" smtClean="0">
                <a:solidFill>
                  <a:schemeClr val="bg1"/>
                </a:solidFill>
              </a:rPr>
              <a:t>oin</a:t>
            </a:r>
            <a:r>
              <a:rPr lang="en-CA" sz="2800" b="1" dirty="0" smtClean="0">
                <a:solidFill>
                  <a:schemeClr val="bg1"/>
                </a:solidFill>
              </a:rPr>
              <a:t>g </a:t>
            </a:r>
            <a:r>
              <a:rPr lang="en-CA" sz="2800" b="1" u="sng" dirty="0" smtClean="0">
                <a:solidFill>
                  <a:schemeClr val="bg1"/>
                </a:solidFill>
              </a:rPr>
              <a:t>into</a:t>
            </a:r>
            <a:r>
              <a:rPr lang="en-CA" sz="2800" b="1" dirty="0" smtClean="0">
                <a:solidFill>
                  <a:schemeClr val="bg1"/>
                </a:solidFill>
              </a:rPr>
              <a:t> </a:t>
            </a:r>
            <a:r>
              <a:rPr lang="en-CA" sz="2800" dirty="0" smtClean="0">
                <a:solidFill>
                  <a:schemeClr val="bg1"/>
                </a:solidFill>
              </a:rPr>
              <a:t>CE 12 so He could fulfill the </a:t>
            </a:r>
            <a:br>
              <a:rPr lang="en-CA" sz="2800" dirty="0" smtClean="0">
                <a:solidFill>
                  <a:schemeClr val="bg1"/>
                </a:solidFill>
              </a:rPr>
            </a:br>
            <a:r>
              <a:rPr lang="en-CA" sz="2800" b="1" dirty="0" smtClean="0">
                <a:solidFill>
                  <a:srgbClr val="0000FF"/>
                </a:solidFill>
              </a:rPr>
              <a:t>Word of Yahuah, being - </a:t>
            </a:r>
            <a:r>
              <a:rPr lang="en-CA" sz="2800" b="1" i="1" u="sng" dirty="0" smtClean="0">
                <a:solidFill>
                  <a:srgbClr val="0000FF"/>
                </a:solidFill>
                <a:effectLst>
                  <a:glow rad="127000">
                    <a:srgbClr val="FFCCFF"/>
                  </a:glow>
                </a:effectLst>
              </a:rPr>
              <a:t>IN THE TABERNACLE</a:t>
            </a:r>
            <a:r>
              <a:rPr lang="en-CA" sz="2800" b="1" i="1" dirty="0" smtClean="0">
                <a:solidFill>
                  <a:srgbClr val="0000FF"/>
                </a:solidFill>
                <a:effectLst>
                  <a:glow rad="127000">
                    <a:srgbClr val="FFCCFF"/>
                  </a:glow>
                </a:effectLst>
              </a:rPr>
              <a:t>, </a:t>
            </a:r>
            <a:r>
              <a:rPr lang="en-CA" sz="2800" b="1" u="sng" dirty="0" smtClean="0">
                <a:solidFill>
                  <a:srgbClr val="0000FF"/>
                </a:solidFill>
              </a:rPr>
              <a:t>observin</a:t>
            </a:r>
            <a:r>
              <a:rPr lang="en-CA" sz="2800" b="1" dirty="0" smtClean="0">
                <a:solidFill>
                  <a:srgbClr val="0000FF"/>
                </a:solidFill>
              </a:rPr>
              <a:t>g </a:t>
            </a:r>
            <a:r>
              <a:rPr lang="en-CA" sz="2800" b="1" u="sng" dirty="0" smtClean="0">
                <a:solidFill>
                  <a:srgbClr val="0000FF"/>
                </a:solidFill>
              </a:rPr>
              <a:t>the Hi</a:t>
            </a:r>
            <a:r>
              <a:rPr lang="en-CA" sz="2800" b="1" dirty="0" smtClean="0">
                <a:solidFill>
                  <a:srgbClr val="0000FF"/>
                </a:solidFill>
              </a:rPr>
              <a:t>g</a:t>
            </a:r>
            <a:r>
              <a:rPr lang="en-CA" sz="2800" b="1" u="sng" dirty="0" smtClean="0">
                <a:solidFill>
                  <a:srgbClr val="0000FF"/>
                </a:solidFill>
              </a:rPr>
              <a:t>h Shabbat of Unleavened Bread</a:t>
            </a:r>
            <a:r>
              <a:rPr lang="en-CA" sz="2800" dirty="0" smtClean="0">
                <a:solidFill>
                  <a:schemeClr val="bg1"/>
                </a:solidFill>
              </a:rPr>
              <a:t> </a:t>
            </a:r>
            <a:r>
              <a:rPr lang="en-CA" sz="2000" dirty="0" smtClean="0">
                <a:solidFill>
                  <a:schemeClr val="bg1"/>
                </a:solidFill>
              </a:rPr>
              <a:t>(Luke 2).</a:t>
            </a:r>
          </a:p>
          <a:p>
            <a:pPr algn="ctr"/>
            <a:endParaRPr lang="en-CA" sz="2800" dirty="0" smtClean="0">
              <a:solidFill>
                <a:schemeClr val="bg1"/>
              </a:solidFill>
            </a:endParaRPr>
          </a:p>
          <a:p>
            <a:pPr algn="ctr"/>
            <a:r>
              <a:rPr lang="en-CA" sz="2800" dirty="0" smtClean="0">
                <a:solidFill>
                  <a:schemeClr val="bg1"/>
                </a:solidFill>
              </a:rPr>
              <a:t>By this and the documentation concerning the birth, and the age of John, we know </a:t>
            </a:r>
            <a:r>
              <a:rPr lang="en-CA" sz="2800" b="1" u="sng" dirty="0" smtClean="0">
                <a:solidFill>
                  <a:srgbClr val="0000FF"/>
                </a:solidFill>
              </a:rPr>
              <a:t>Yahusha was </a:t>
            </a:r>
            <a:r>
              <a:rPr lang="en-CA" sz="2800" b="1" u="sng" dirty="0" smtClean="0">
                <a:solidFill>
                  <a:srgbClr val="0000FF"/>
                </a:solidFill>
                <a:latin typeface="Arial Black" panose="020B0A04020102020204" pitchFamily="34" charset="0"/>
              </a:rPr>
              <a:t>CONCEIVED</a:t>
            </a:r>
            <a:r>
              <a:rPr lang="en-CA" sz="2800" b="1" dirty="0" smtClean="0">
                <a:solidFill>
                  <a:srgbClr val="0000FF"/>
                </a:solidFill>
              </a:rPr>
              <a:t> </a:t>
            </a:r>
            <a:r>
              <a:rPr lang="en-CA" sz="2800" dirty="0" smtClean="0">
                <a:solidFill>
                  <a:schemeClr val="bg1"/>
                </a:solidFill>
              </a:rPr>
              <a:t>in </a:t>
            </a:r>
            <a:r>
              <a:rPr lang="en-CA" sz="2800" dirty="0" smtClean="0">
                <a:solidFill>
                  <a:srgbClr val="0000FF"/>
                </a:solidFill>
              </a:rPr>
              <a:t>Covenant Calendar’s </a:t>
            </a:r>
            <a:r>
              <a:rPr lang="en-CA" sz="2800" dirty="0" smtClean="0">
                <a:solidFill>
                  <a:schemeClr val="bg1"/>
                </a:solidFill>
              </a:rPr>
              <a:t>9</a:t>
            </a:r>
            <a:r>
              <a:rPr lang="en-CA" sz="2800" baseline="30000" dirty="0" smtClean="0">
                <a:solidFill>
                  <a:schemeClr val="bg1"/>
                </a:solidFill>
              </a:rPr>
              <a:t>th</a:t>
            </a:r>
            <a:r>
              <a:rPr lang="en-CA" sz="2800" dirty="0" smtClean="0">
                <a:solidFill>
                  <a:schemeClr val="bg1"/>
                </a:solidFill>
              </a:rPr>
              <a:t> month (Dec) BC 2. </a:t>
            </a:r>
          </a:p>
          <a:p>
            <a:pPr algn="ctr"/>
            <a:r>
              <a:rPr lang="en-CA" sz="2800" dirty="0" smtClean="0">
                <a:solidFill>
                  <a:srgbClr val="0000FF"/>
                </a:solidFill>
              </a:rPr>
              <a:t>Yahusha</a:t>
            </a:r>
            <a:r>
              <a:rPr lang="en-CA" sz="2800" dirty="0" smtClean="0">
                <a:solidFill>
                  <a:schemeClr val="bg1"/>
                </a:solidFill>
              </a:rPr>
              <a:t> </a:t>
            </a:r>
            <a:r>
              <a:rPr lang="en-CA" sz="2800" b="1" dirty="0" smtClean="0">
                <a:solidFill>
                  <a:schemeClr val="bg1"/>
                </a:solidFill>
              </a:rPr>
              <a:t>completed</a:t>
            </a:r>
            <a:r>
              <a:rPr lang="en-CA" sz="2800" dirty="0" smtClean="0">
                <a:solidFill>
                  <a:schemeClr val="bg1"/>
                </a:solidFill>
              </a:rPr>
              <a:t> His first year </a:t>
            </a:r>
            <a:r>
              <a:rPr lang="en-CA" dirty="0" smtClean="0">
                <a:solidFill>
                  <a:schemeClr val="bg1"/>
                </a:solidFill>
              </a:rPr>
              <a:t>(12</a:t>
            </a:r>
            <a:r>
              <a:rPr lang="en-CA" baseline="30000" dirty="0" smtClean="0">
                <a:solidFill>
                  <a:schemeClr val="bg1"/>
                </a:solidFill>
              </a:rPr>
              <a:t>th</a:t>
            </a:r>
            <a:r>
              <a:rPr lang="en-CA" dirty="0" smtClean="0">
                <a:solidFill>
                  <a:schemeClr val="bg1"/>
                </a:solidFill>
              </a:rPr>
              <a:t> Gregorian month) </a:t>
            </a:r>
            <a:r>
              <a:rPr lang="en-CA" sz="2800" dirty="0" smtClean="0">
                <a:solidFill>
                  <a:schemeClr val="bg1"/>
                </a:solidFill>
              </a:rPr>
              <a:t>in</a:t>
            </a:r>
            <a:br>
              <a:rPr lang="en-CA" sz="2800" dirty="0" smtClean="0">
                <a:solidFill>
                  <a:schemeClr val="bg1"/>
                </a:solidFill>
              </a:rPr>
            </a:br>
            <a:r>
              <a:rPr lang="en-CA" sz="2800" b="1" dirty="0" smtClean="0">
                <a:solidFill>
                  <a:srgbClr val="0000FF"/>
                </a:solidFill>
              </a:rPr>
              <a:t>CC</a:t>
            </a:r>
            <a:r>
              <a:rPr lang="en-CA" sz="2800" dirty="0" smtClean="0">
                <a:solidFill>
                  <a:schemeClr val="bg1"/>
                </a:solidFill>
              </a:rPr>
              <a:t> </a:t>
            </a:r>
            <a:r>
              <a:rPr lang="en-CA" sz="2800" b="1" dirty="0" smtClean="0">
                <a:solidFill>
                  <a:srgbClr val="0000FF"/>
                </a:solidFill>
              </a:rPr>
              <a:t>9</a:t>
            </a:r>
            <a:r>
              <a:rPr lang="en-CA" sz="2800" b="1" baseline="30000" dirty="0" smtClean="0">
                <a:solidFill>
                  <a:srgbClr val="0000FF"/>
                </a:solidFill>
              </a:rPr>
              <a:t>th</a:t>
            </a:r>
            <a:r>
              <a:rPr lang="en-CA" sz="2800" b="1" dirty="0" smtClean="0">
                <a:solidFill>
                  <a:srgbClr val="0000FF"/>
                </a:solidFill>
              </a:rPr>
              <a:t> month </a:t>
            </a:r>
            <a:r>
              <a:rPr lang="en-CA" sz="2800" dirty="0" smtClean="0">
                <a:solidFill>
                  <a:schemeClr val="bg1"/>
                </a:solidFill>
              </a:rPr>
              <a:t>(</a:t>
            </a:r>
            <a:r>
              <a:rPr lang="en-CA" sz="2000" dirty="0" smtClean="0">
                <a:solidFill>
                  <a:schemeClr val="bg1"/>
                </a:solidFill>
              </a:rPr>
              <a:t>Dec</a:t>
            </a:r>
            <a:r>
              <a:rPr lang="en-CA" sz="2800" dirty="0" smtClean="0">
                <a:solidFill>
                  <a:schemeClr val="bg1"/>
                </a:solidFill>
              </a:rPr>
              <a:t>) just </a:t>
            </a:r>
            <a:r>
              <a:rPr lang="en-CA" sz="2800" b="1" dirty="0" smtClean="0">
                <a:ln>
                  <a:solidFill>
                    <a:srgbClr val="0000FF"/>
                  </a:solidFill>
                </a:ln>
                <a:solidFill>
                  <a:srgbClr val="F735EE"/>
                </a:solidFill>
              </a:rPr>
              <a:t>p</a:t>
            </a:r>
            <a:r>
              <a:rPr lang="en-CA" sz="2800" b="1" u="sng" dirty="0" smtClean="0">
                <a:ln>
                  <a:solidFill>
                    <a:srgbClr val="0000FF"/>
                  </a:solidFill>
                </a:ln>
                <a:solidFill>
                  <a:srgbClr val="F735EE"/>
                </a:solidFill>
              </a:rPr>
              <a:t>rior to</a:t>
            </a:r>
            <a:r>
              <a:rPr lang="en-CA" sz="2800" b="1" dirty="0" smtClean="0">
                <a:ln>
                  <a:solidFill>
                    <a:srgbClr val="0000FF"/>
                  </a:solidFill>
                </a:ln>
                <a:solidFill>
                  <a:srgbClr val="F735EE"/>
                </a:solidFill>
              </a:rPr>
              <a:t> </a:t>
            </a:r>
            <a:r>
              <a:rPr lang="en-CA" sz="2800" dirty="0" smtClean="0">
                <a:solidFill>
                  <a:schemeClr val="bg1"/>
                </a:solidFill>
              </a:rPr>
              <a:t>CE 1.</a:t>
            </a:r>
            <a:br>
              <a:rPr lang="en-CA" sz="2800" dirty="0" smtClean="0">
                <a:solidFill>
                  <a:schemeClr val="bg1"/>
                </a:solidFill>
              </a:rPr>
            </a:br>
            <a:r>
              <a:rPr lang="en-CA" sz="2800" dirty="0" smtClean="0">
                <a:solidFill>
                  <a:schemeClr val="bg1"/>
                </a:solidFill>
              </a:rPr>
              <a:t> </a:t>
            </a:r>
            <a:br>
              <a:rPr lang="en-CA" sz="2800" dirty="0" smtClean="0">
                <a:solidFill>
                  <a:schemeClr val="bg1"/>
                </a:solidFill>
              </a:rPr>
            </a:br>
            <a:endParaRPr lang="en-CA" sz="2800" dirty="0" smtClean="0">
              <a:solidFill>
                <a:schemeClr val="bg1"/>
              </a:solidFill>
            </a:endParaRPr>
          </a:p>
          <a:p>
            <a:pPr algn="ctr"/>
            <a:endParaRPr lang="en-CA" sz="2800" dirty="0">
              <a:solidFill>
                <a:schemeClr val="bg1"/>
              </a:solidFill>
            </a:endParaRPr>
          </a:p>
          <a:p>
            <a:pPr algn="ctr"/>
            <a:endParaRPr lang="en-CA" sz="2800" dirty="0">
              <a:solidFill>
                <a:schemeClr val="bg1"/>
              </a:solidFill>
            </a:endParaRPr>
          </a:p>
        </p:txBody>
      </p:sp>
      <p:sp>
        <p:nvSpPr>
          <p:cNvPr id="4" name="Rectangle 3"/>
          <p:cNvSpPr/>
          <p:nvPr/>
        </p:nvSpPr>
        <p:spPr>
          <a:xfrm>
            <a:off x="616666" y="4878941"/>
            <a:ext cx="11201087" cy="1492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lvl="0" algn="ctr"/>
            <a:r>
              <a:rPr lang="en-CA" sz="2800" dirty="0">
                <a:solidFill>
                  <a:prstClr val="black"/>
                </a:solidFill>
              </a:rPr>
              <a:t>For a comprehensive look at this, please examine the study, </a:t>
            </a:r>
            <a:r>
              <a:rPr lang="en-CA" sz="2800" b="1" dirty="0">
                <a:ln>
                  <a:solidFill>
                    <a:srgbClr val="002060"/>
                  </a:solidFill>
                </a:ln>
                <a:solidFill>
                  <a:srgbClr val="FF5050"/>
                </a:solidFill>
              </a:rPr>
              <a:t>#3.5 Yahusha’s Birth Year, CE 12 and Death Timing, </a:t>
            </a:r>
            <a:br>
              <a:rPr lang="en-CA" sz="2800" b="1" dirty="0">
                <a:ln>
                  <a:solidFill>
                    <a:srgbClr val="002060"/>
                  </a:solidFill>
                </a:ln>
                <a:solidFill>
                  <a:srgbClr val="FF5050"/>
                </a:solidFill>
              </a:rPr>
            </a:br>
            <a:r>
              <a:rPr lang="en-US" sz="2800" b="1" dirty="0">
                <a:ln>
                  <a:solidFill>
                    <a:srgbClr val="002060"/>
                  </a:solidFill>
                </a:ln>
                <a:solidFill>
                  <a:srgbClr val="ACD433">
                    <a:lumMod val="75000"/>
                  </a:srgbClr>
                </a:solidFill>
              </a:rPr>
              <a:t>Video link:  </a:t>
            </a:r>
            <a:r>
              <a:rPr lang="en-US" sz="2800" b="1" dirty="0" smtClean="0">
                <a:ln>
                  <a:solidFill>
                    <a:srgbClr val="002060"/>
                  </a:solidFill>
                </a:ln>
                <a:solidFill>
                  <a:srgbClr val="ACD433">
                    <a:lumMod val="75000"/>
                  </a:srgbClr>
                </a:solidFill>
              </a:rPr>
              <a:t/>
            </a:r>
            <a:br>
              <a:rPr lang="en-US" sz="2800" b="1" dirty="0" smtClean="0">
                <a:ln>
                  <a:solidFill>
                    <a:srgbClr val="002060"/>
                  </a:solidFill>
                </a:ln>
                <a:solidFill>
                  <a:srgbClr val="ACD433">
                    <a:lumMod val="75000"/>
                  </a:srgbClr>
                </a:solidFill>
              </a:rPr>
            </a:br>
            <a:r>
              <a:rPr lang="en-US" sz="2400" b="1" u="sng" dirty="0" smtClean="0">
                <a:ln>
                  <a:solidFill>
                    <a:srgbClr val="0000FF"/>
                  </a:solidFill>
                </a:ln>
                <a:effectLst>
                  <a:glow rad="228600">
                    <a:schemeClr val="accent3">
                      <a:satMod val="175000"/>
                      <a:alpha val="40000"/>
                    </a:schemeClr>
                  </a:glow>
                </a:effectLst>
                <a:hlinkClick r:id="rId2"/>
              </a:rPr>
              <a:t>https</a:t>
            </a:r>
            <a:r>
              <a:rPr lang="en-US" sz="2400" b="1" u="sng" dirty="0">
                <a:ln>
                  <a:solidFill>
                    <a:srgbClr val="0000FF"/>
                  </a:solidFill>
                </a:ln>
                <a:effectLst>
                  <a:glow rad="228600">
                    <a:schemeClr val="accent3">
                      <a:satMod val="175000"/>
                      <a:alpha val="40000"/>
                    </a:schemeClr>
                  </a:glow>
                </a:effectLst>
                <a:hlinkClick r:id="rId2"/>
              </a:rPr>
              <a:t>://studythecalendar.com/4-9-yahusha-lost-and-found/</a:t>
            </a:r>
            <a:r>
              <a:rPr lang="en-US" sz="2400" b="1" dirty="0">
                <a:ln>
                  <a:solidFill>
                    <a:srgbClr val="0000FF"/>
                  </a:solidFill>
                </a:ln>
                <a:effectLst>
                  <a:glow rad="228600">
                    <a:schemeClr val="accent3">
                      <a:satMod val="175000"/>
                      <a:alpha val="40000"/>
                    </a:schemeClr>
                  </a:glow>
                </a:effectLst>
              </a:rPr>
              <a:t> </a:t>
            </a:r>
            <a:endParaRPr lang="en-CA" sz="2400" b="1" dirty="0">
              <a:ln>
                <a:solidFill>
                  <a:srgbClr val="0000FF"/>
                </a:solidFill>
              </a:ln>
              <a:solidFill>
                <a:prstClr val="black"/>
              </a:solidFill>
              <a:effectLst>
                <a:glow rad="228600">
                  <a:schemeClr val="accent3">
                    <a:satMod val="175000"/>
                    <a:alpha val="40000"/>
                  </a:schemeClr>
                </a:glow>
              </a:effectLst>
            </a:endParaRPr>
          </a:p>
        </p:txBody>
      </p:sp>
    </p:spTree>
    <p:extLst>
      <p:ext uri="{BB962C8B-B14F-4D97-AF65-F5344CB8AC3E}">
        <p14:creationId xmlns:p14="http://schemas.microsoft.com/office/powerpoint/2010/main" val="162234104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75000"/>
            <a:alpha val="52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17753" y="6591753"/>
            <a:ext cx="374247" cy="266247"/>
          </a:xfrm>
        </p:spPr>
        <p:txBody>
          <a:bodyPr/>
          <a:lstStyle/>
          <a:p>
            <a:fld id="{6D22F896-40B5-4ADD-8801-0D06FADFA095}" type="slidenum">
              <a:rPr lang="en-US" sz="1100" smtClean="0">
                <a:solidFill>
                  <a:srgbClr val="0000FF"/>
                </a:solidFill>
              </a:rPr>
              <a:pPr/>
              <a:t>14</a:t>
            </a:fld>
            <a:endParaRPr lang="en-US" sz="1100" dirty="0">
              <a:solidFill>
                <a:srgbClr val="0000FF"/>
              </a:solidFill>
            </a:endParaRPr>
          </a:p>
        </p:txBody>
      </p:sp>
      <p:sp>
        <p:nvSpPr>
          <p:cNvPr id="3" name="Rounded Rectangle 2"/>
          <p:cNvSpPr/>
          <p:nvPr/>
        </p:nvSpPr>
        <p:spPr>
          <a:xfrm>
            <a:off x="422255" y="215538"/>
            <a:ext cx="11347490" cy="6444342"/>
          </a:xfrm>
          <a:prstGeom prst="roundRect">
            <a:avLst/>
          </a:prstGeom>
          <a:solidFill>
            <a:schemeClr val="accent2">
              <a:lumMod val="60000"/>
              <a:lumOff val="40000"/>
            </a:schemeClr>
          </a:solidFill>
          <a:ln w="762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r>
              <a:rPr lang="en-CA" sz="2800" b="1" i="1" u="sng" dirty="0" smtClean="0">
                <a:solidFill>
                  <a:srgbClr val="0066FF"/>
                </a:solidFill>
                <a:latin typeface="Comic Sans MS" panose="030F0702030302020204" pitchFamily="66" charset="0"/>
              </a:rPr>
              <a:t>Points to consider thus far</a:t>
            </a:r>
            <a:r>
              <a:rPr lang="en-CA" sz="2800" b="1" i="1" dirty="0" smtClean="0">
                <a:solidFill>
                  <a:srgbClr val="0066FF"/>
                </a:solidFill>
                <a:latin typeface="Comic Sans MS" panose="030F0702030302020204" pitchFamily="66" charset="0"/>
              </a:rPr>
              <a:t>:</a:t>
            </a:r>
            <a:br>
              <a:rPr lang="en-CA" sz="2800" b="1" i="1" dirty="0" smtClean="0">
                <a:solidFill>
                  <a:srgbClr val="0066FF"/>
                </a:solidFill>
                <a:latin typeface="Comic Sans MS" panose="030F0702030302020204" pitchFamily="66" charset="0"/>
              </a:rPr>
            </a:br>
            <a:r>
              <a:rPr lang="en-CA" sz="2800" dirty="0" smtClean="0">
                <a:solidFill>
                  <a:schemeClr val="bg1"/>
                </a:solidFill>
              </a:rPr>
              <a:t/>
            </a:r>
            <a:br>
              <a:rPr lang="en-CA" sz="2800" dirty="0" smtClean="0">
                <a:solidFill>
                  <a:schemeClr val="bg1"/>
                </a:solidFill>
              </a:rPr>
            </a:br>
            <a:r>
              <a:rPr lang="en-CA" sz="2800" b="1" i="1" dirty="0" smtClean="0">
                <a:solidFill>
                  <a:srgbClr val="9966FF"/>
                </a:solidFill>
              </a:rPr>
              <a:t>1. </a:t>
            </a:r>
            <a:r>
              <a:rPr lang="en-CA" sz="2800" u="sng" dirty="0" smtClean="0">
                <a:solidFill>
                  <a:schemeClr val="bg1"/>
                </a:solidFill>
              </a:rPr>
              <a:t>Based on</a:t>
            </a:r>
            <a:r>
              <a:rPr lang="en-CA" sz="2800" dirty="0" smtClean="0">
                <a:solidFill>
                  <a:schemeClr val="bg1"/>
                </a:solidFill>
              </a:rPr>
              <a:t> </a:t>
            </a:r>
            <a:r>
              <a:rPr lang="en-CA" sz="2800" b="1" dirty="0" smtClean="0">
                <a:ln>
                  <a:solidFill>
                    <a:srgbClr val="0000FF"/>
                  </a:solidFill>
                </a:ln>
                <a:solidFill>
                  <a:schemeClr val="accent6">
                    <a:lumMod val="75000"/>
                  </a:schemeClr>
                </a:solidFill>
                <a:effectLst>
                  <a:glow rad="127000">
                    <a:srgbClr val="FFCCFF"/>
                  </a:glow>
                </a:effectLst>
              </a:rPr>
              <a:t>Torah’s</a:t>
            </a:r>
            <a:r>
              <a:rPr lang="en-CA" sz="2800" dirty="0" smtClean="0">
                <a:solidFill>
                  <a:schemeClr val="bg1"/>
                </a:solidFill>
              </a:rPr>
              <a:t> </a:t>
            </a:r>
            <a:r>
              <a:rPr lang="en-CA" sz="2800" b="1" u="sng" dirty="0" smtClean="0">
                <a:solidFill>
                  <a:srgbClr val="0000FF"/>
                </a:solidFill>
              </a:rPr>
              <a:t>Covenant Calendar</a:t>
            </a:r>
            <a:r>
              <a:rPr lang="en-CA" sz="2800" b="1" dirty="0">
                <a:solidFill>
                  <a:srgbClr val="0000FF"/>
                </a:solidFill>
              </a:rPr>
              <a:t> </a:t>
            </a:r>
            <a:r>
              <a:rPr lang="en-CA" sz="2800" b="1" dirty="0" smtClean="0">
                <a:solidFill>
                  <a:srgbClr val="0000FF"/>
                </a:solidFill>
              </a:rPr>
              <a:t>- </a:t>
            </a:r>
            <a:r>
              <a:rPr lang="en-CA" sz="2800" dirty="0" smtClean="0">
                <a:solidFill>
                  <a:schemeClr val="bg1"/>
                </a:solidFill>
              </a:rPr>
              <a:t>there has been a</a:t>
            </a:r>
            <a:br>
              <a:rPr lang="en-CA" sz="2800" dirty="0" smtClean="0">
                <a:solidFill>
                  <a:schemeClr val="bg1"/>
                </a:solidFill>
              </a:rPr>
            </a:br>
            <a:r>
              <a:rPr lang="en-CA" sz="2800" dirty="0" smtClean="0">
                <a:solidFill>
                  <a:schemeClr val="bg1"/>
                </a:solidFill>
              </a:rPr>
              <a:t>    	</a:t>
            </a:r>
            <a:r>
              <a:rPr lang="en-CA" sz="2800" b="1" dirty="0" smtClean="0">
                <a:ln>
                  <a:solidFill>
                    <a:srgbClr val="0000FF"/>
                  </a:solidFill>
                </a:ln>
                <a:solidFill>
                  <a:srgbClr val="F735EE"/>
                </a:solidFill>
              </a:rPr>
              <a:t>complete absence </a:t>
            </a:r>
            <a:r>
              <a:rPr lang="en-CA" sz="2800" dirty="0" smtClean="0">
                <a:solidFill>
                  <a:schemeClr val="bg1"/>
                </a:solidFill>
              </a:rPr>
              <a:t>of a </a:t>
            </a:r>
            <a:r>
              <a:rPr lang="en-CA" sz="2800" b="1" u="sng" dirty="0" smtClean="0">
                <a:solidFill>
                  <a:srgbClr val="0000FF"/>
                </a:solidFill>
              </a:rPr>
              <a:t>4</a:t>
            </a:r>
            <a:r>
              <a:rPr lang="en-CA" sz="2800" b="1" u="sng" baseline="30000" dirty="0" smtClean="0">
                <a:solidFill>
                  <a:srgbClr val="0000FF"/>
                </a:solidFill>
              </a:rPr>
              <a:t>th</a:t>
            </a:r>
            <a:r>
              <a:rPr lang="en-CA" sz="2800" b="1" u="sng" dirty="0" smtClean="0">
                <a:solidFill>
                  <a:srgbClr val="0000FF"/>
                </a:solidFill>
              </a:rPr>
              <a:t> c</a:t>
            </a:r>
            <a:r>
              <a:rPr lang="en-CA" sz="2800" b="1" dirty="0" smtClean="0">
                <a:solidFill>
                  <a:srgbClr val="0000FF"/>
                </a:solidFill>
              </a:rPr>
              <a:t>y</a:t>
            </a:r>
            <a:r>
              <a:rPr lang="en-CA" sz="2800" b="1" u="sng" dirty="0" smtClean="0">
                <a:solidFill>
                  <a:srgbClr val="0000FF"/>
                </a:solidFill>
              </a:rPr>
              <a:t>cle Abib 14</a:t>
            </a:r>
            <a:r>
              <a:rPr lang="en-CA" sz="2800" b="1" dirty="0" smtClean="0">
                <a:solidFill>
                  <a:srgbClr val="0000FF"/>
                </a:solidFill>
              </a:rPr>
              <a:t> </a:t>
            </a:r>
            <a:r>
              <a:rPr lang="en-CA" sz="2800" dirty="0" smtClean="0">
                <a:solidFill>
                  <a:schemeClr val="bg1"/>
                </a:solidFill>
              </a:rPr>
              <a:t>in the years </a:t>
            </a:r>
            <a:br>
              <a:rPr lang="en-CA" sz="2800" dirty="0" smtClean="0">
                <a:solidFill>
                  <a:schemeClr val="bg1"/>
                </a:solidFill>
              </a:rPr>
            </a:br>
            <a:r>
              <a:rPr lang="en-CA" sz="2800" dirty="0" smtClean="0">
                <a:solidFill>
                  <a:schemeClr val="bg1"/>
                </a:solidFill>
              </a:rPr>
              <a:t>    		CE 26 - 29 &amp; 31 - 34.</a:t>
            </a:r>
            <a:br>
              <a:rPr lang="en-CA" sz="2800" dirty="0" smtClean="0">
                <a:solidFill>
                  <a:schemeClr val="bg1"/>
                </a:solidFill>
              </a:rPr>
            </a:br>
            <a:endParaRPr lang="en-CA" sz="2800" dirty="0" smtClean="0">
              <a:solidFill>
                <a:schemeClr val="bg1"/>
              </a:solidFill>
            </a:endParaRPr>
          </a:p>
          <a:p>
            <a:r>
              <a:rPr lang="en-CA" sz="2800" b="1" i="1" dirty="0" smtClean="0">
                <a:solidFill>
                  <a:srgbClr val="9966FF"/>
                </a:solidFill>
              </a:rPr>
              <a:t>2. </a:t>
            </a:r>
            <a:r>
              <a:rPr lang="en-CA" sz="2800" dirty="0" smtClean="0">
                <a:solidFill>
                  <a:schemeClr val="bg1"/>
                </a:solidFill>
              </a:rPr>
              <a:t>The </a:t>
            </a:r>
            <a:r>
              <a:rPr lang="en-CA" sz="2800" b="1" dirty="0" smtClean="0">
                <a:solidFill>
                  <a:srgbClr val="C00000"/>
                </a:solidFill>
                <a:effectLst>
                  <a:glow rad="127000">
                    <a:srgbClr val="FFCCFF"/>
                  </a:glow>
                </a:effectLst>
              </a:rPr>
              <a:t>Lunar</a:t>
            </a:r>
            <a:r>
              <a:rPr lang="en-CA" sz="2800" dirty="0" smtClean="0">
                <a:solidFill>
                  <a:srgbClr val="C00000"/>
                </a:solidFill>
              </a:rPr>
              <a:t> </a:t>
            </a:r>
            <a:r>
              <a:rPr lang="en-CA" sz="2800" b="1" dirty="0" smtClean="0">
                <a:solidFill>
                  <a:schemeClr val="bg1"/>
                </a:solidFill>
              </a:rPr>
              <a:t>faux pas </a:t>
            </a:r>
            <a:r>
              <a:rPr lang="en-CA" sz="2800" dirty="0" smtClean="0">
                <a:solidFill>
                  <a:srgbClr val="C00000"/>
                </a:solidFill>
              </a:rPr>
              <a:t>Abib 14, </a:t>
            </a:r>
            <a:r>
              <a:rPr lang="en-CA" sz="2800" u="sng" dirty="0" smtClean="0">
                <a:solidFill>
                  <a:srgbClr val="C00000"/>
                </a:solidFill>
              </a:rPr>
              <a:t>4</a:t>
            </a:r>
            <a:r>
              <a:rPr lang="en-CA" sz="2800" u="sng" baseline="30000" dirty="0" smtClean="0">
                <a:solidFill>
                  <a:srgbClr val="C00000"/>
                </a:solidFill>
              </a:rPr>
              <a:t>th</a:t>
            </a:r>
            <a:r>
              <a:rPr lang="en-CA" sz="2800" dirty="0" smtClean="0">
                <a:solidFill>
                  <a:srgbClr val="C00000"/>
                </a:solidFill>
              </a:rPr>
              <a:t> cycles </a:t>
            </a:r>
            <a:r>
              <a:rPr lang="en-CA" sz="2800" dirty="0" smtClean="0">
                <a:solidFill>
                  <a:schemeClr val="bg1"/>
                </a:solidFill>
              </a:rPr>
              <a:t>we have seen, have</a:t>
            </a:r>
            <a:br>
              <a:rPr lang="en-CA" sz="2800" dirty="0" smtClean="0">
                <a:solidFill>
                  <a:schemeClr val="bg1"/>
                </a:solidFill>
              </a:rPr>
            </a:br>
            <a:r>
              <a:rPr lang="en-CA" sz="2800" dirty="0" smtClean="0">
                <a:solidFill>
                  <a:schemeClr val="bg1"/>
                </a:solidFill>
              </a:rPr>
              <a:t>    	</a:t>
            </a:r>
            <a:r>
              <a:rPr lang="en-CA" sz="2800" b="1" u="sng" dirty="0" smtClean="0">
                <a:solidFill>
                  <a:srgbClr val="C00000"/>
                </a:solidFill>
                <a:effectLst>
                  <a:glow rad="127000">
                    <a:srgbClr val="99FF33"/>
                  </a:glow>
                </a:effectLst>
              </a:rPr>
              <a:t>ZERO CAPABILITY</a:t>
            </a:r>
            <a:r>
              <a:rPr lang="en-CA" sz="2800" b="1" dirty="0" smtClean="0">
                <a:solidFill>
                  <a:srgbClr val="C00000"/>
                </a:solidFill>
                <a:effectLst>
                  <a:glow rad="127000">
                    <a:srgbClr val="99FF33"/>
                  </a:glow>
                </a:effectLst>
              </a:rPr>
              <a:t> </a:t>
            </a:r>
            <a:r>
              <a:rPr lang="en-CA" sz="2800" b="1" u="sng" dirty="0" smtClean="0">
                <a:solidFill>
                  <a:srgbClr val="C00000"/>
                </a:solidFill>
              </a:rPr>
              <a:t>of ali</a:t>
            </a:r>
            <a:r>
              <a:rPr lang="en-CA" sz="2800" b="1" dirty="0" smtClean="0">
                <a:solidFill>
                  <a:srgbClr val="C00000"/>
                </a:solidFill>
              </a:rPr>
              <a:t>g</a:t>
            </a:r>
            <a:r>
              <a:rPr lang="en-CA" sz="2800" b="1" u="sng" dirty="0" smtClean="0">
                <a:solidFill>
                  <a:srgbClr val="C00000"/>
                </a:solidFill>
              </a:rPr>
              <a:t>nin</a:t>
            </a:r>
            <a:r>
              <a:rPr lang="en-CA" sz="2800" b="1" dirty="0" smtClean="0">
                <a:solidFill>
                  <a:srgbClr val="C00000"/>
                </a:solidFill>
              </a:rPr>
              <a:t>g </a:t>
            </a:r>
            <a:r>
              <a:rPr lang="en-CA" sz="2800" dirty="0" smtClean="0">
                <a:solidFill>
                  <a:schemeClr val="bg1"/>
                </a:solidFill>
              </a:rPr>
              <a:t>with the </a:t>
            </a:r>
            <a:br>
              <a:rPr lang="en-CA" sz="2800" dirty="0" smtClean="0">
                <a:solidFill>
                  <a:schemeClr val="bg1"/>
                </a:solidFill>
              </a:rPr>
            </a:br>
            <a:r>
              <a:rPr lang="en-CA" sz="2800" dirty="0" smtClean="0">
                <a:solidFill>
                  <a:schemeClr val="bg1"/>
                </a:solidFill>
              </a:rPr>
              <a:t>		</a:t>
            </a:r>
            <a:r>
              <a:rPr lang="en-CA" sz="2800" b="1" u="sng" dirty="0" smtClean="0">
                <a:solidFill>
                  <a:schemeClr val="bg1"/>
                </a:solidFill>
                <a:effectLst>
                  <a:glow rad="127000">
                    <a:srgbClr val="FFCCFF"/>
                  </a:glow>
                </a:effectLst>
              </a:rPr>
              <a:t>12 hour Calendar</a:t>
            </a:r>
            <a:r>
              <a:rPr lang="en-CA" sz="2800" b="1" u="sng" dirty="0">
                <a:solidFill>
                  <a:schemeClr val="bg1"/>
                </a:solidFill>
                <a:effectLst>
                  <a:glow rad="127000">
                    <a:srgbClr val="FFCCFF"/>
                  </a:glow>
                </a:effectLst>
              </a:rPr>
              <a:t> </a:t>
            </a:r>
            <a:r>
              <a:rPr lang="en-CA" sz="2800" b="1" u="sng" dirty="0" smtClean="0">
                <a:solidFill>
                  <a:schemeClr val="bg1"/>
                </a:solidFill>
                <a:effectLst>
                  <a:glow rad="127000">
                    <a:srgbClr val="FFCCFF"/>
                  </a:glow>
                </a:effectLst>
              </a:rPr>
              <a:t>offset</a:t>
            </a:r>
            <a:r>
              <a:rPr lang="en-CA" sz="2800" dirty="0" smtClean="0">
                <a:solidFill>
                  <a:schemeClr val="bg1"/>
                </a:solidFill>
              </a:rPr>
              <a:t> as </a:t>
            </a:r>
            <a:r>
              <a:rPr lang="en-CA" sz="2800" b="1" u="sng" dirty="0" smtClean="0">
                <a:solidFill>
                  <a:schemeClr val="bg1"/>
                </a:solidFill>
              </a:rPr>
              <a:t>written in Scri</a:t>
            </a:r>
            <a:r>
              <a:rPr lang="en-CA" sz="2800" b="1" dirty="0" smtClean="0">
                <a:solidFill>
                  <a:schemeClr val="bg1"/>
                </a:solidFill>
              </a:rPr>
              <a:t>p</a:t>
            </a:r>
            <a:r>
              <a:rPr lang="en-CA" sz="2800" b="1" u="sng" dirty="0" smtClean="0">
                <a:solidFill>
                  <a:schemeClr val="bg1"/>
                </a:solidFill>
              </a:rPr>
              <a:t>ture</a:t>
            </a:r>
            <a:r>
              <a:rPr lang="en-CA" sz="2800" dirty="0" smtClean="0">
                <a:solidFill>
                  <a:schemeClr val="bg1"/>
                </a:solidFill>
              </a:rPr>
              <a:t>.  </a:t>
            </a:r>
            <a:br>
              <a:rPr lang="en-CA" sz="2800" dirty="0" smtClean="0">
                <a:solidFill>
                  <a:schemeClr val="bg1"/>
                </a:solidFill>
              </a:rPr>
            </a:br>
            <a:r>
              <a:rPr lang="en-CA" sz="2800" dirty="0" smtClean="0">
                <a:solidFill>
                  <a:schemeClr val="bg1"/>
                </a:solidFill>
              </a:rPr>
              <a:t/>
            </a:r>
            <a:br>
              <a:rPr lang="en-CA" sz="2800" dirty="0" smtClean="0">
                <a:solidFill>
                  <a:schemeClr val="bg1"/>
                </a:solidFill>
              </a:rPr>
            </a:br>
            <a:endParaRPr lang="en-CA" sz="2800" dirty="0" smtClean="0">
              <a:solidFill>
                <a:schemeClr val="bg1"/>
              </a:solidFill>
            </a:endParaRPr>
          </a:p>
          <a:p>
            <a:endParaRPr lang="en-CA" sz="2800" b="1" dirty="0">
              <a:solidFill>
                <a:schemeClr val="bg1"/>
              </a:solidFill>
              <a:effectLst>
                <a:glow rad="127000">
                  <a:srgbClr val="99FF33"/>
                </a:glow>
              </a:effectLst>
            </a:endParaRPr>
          </a:p>
          <a:p>
            <a:endParaRPr lang="en-CA" sz="2800" b="1" dirty="0" smtClean="0">
              <a:solidFill>
                <a:schemeClr val="bg1"/>
              </a:solidFill>
              <a:effectLst>
                <a:glow rad="127000">
                  <a:srgbClr val="99FF33"/>
                </a:glow>
              </a:effectLst>
            </a:endParaRPr>
          </a:p>
          <a:p>
            <a:endParaRPr lang="en-CA" sz="2800" b="1" dirty="0">
              <a:solidFill>
                <a:schemeClr val="bg1"/>
              </a:solidFill>
              <a:effectLst>
                <a:glow rad="127000">
                  <a:srgbClr val="99FF33"/>
                </a:glow>
              </a:effectLst>
            </a:endParaRPr>
          </a:p>
        </p:txBody>
      </p:sp>
      <p:pic>
        <p:nvPicPr>
          <p:cNvPr id="4" name="Picture 11" descr="C:\Users\Rae\Desktop\yellow face clap clear.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050828" y="4366468"/>
            <a:ext cx="2077762" cy="14324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4268" y="4765594"/>
            <a:ext cx="11083464" cy="160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marL="457200" lvl="0" indent="-457200">
              <a:buFont typeface="Wingdings" panose="05000000000000000000" pitchFamily="2" charset="2"/>
              <a:buChar char="Ø"/>
            </a:pPr>
            <a:r>
              <a:rPr lang="en-CA" sz="2800" dirty="0">
                <a:solidFill>
                  <a:prstClr val="black"/>
                </a:solidFill>
              </a:rPr>
              <a:t>What will </a:t>
            </a:r>
            <a:r>
              <a:rPr lang="en-CA" sz="2800" b="1" u="sng" dirty="0">
                <a:solidFill>
                  <a:prstClr val="black"/>
                </a:solidFill>
              </a:rPr>
              <a:t>CE 30</a:t>
            </a:r>
            <a:r>
              <a:rPr lang="en-CA" sz="2800" b="1" dirty="0">
                <a:solidFill>
                  <a:prstClr val="black"/>
                </a:solidFill>
              </a:rPr>
              <a:t> </a:t>
            </a:r>
            <a:r>
              <a:rPr lang="en-CA" sz="2800" dirty="0">
                <a:solidFill>
                  <a:prstClr val="black"/>
                </a:solidFill>
              </a:rPr>
              <a:t>deliver? </a:t>
            </a:r>
            <a:r>
              <a:rPr lang="en-CA" sz="2800" dirty="0" smtClean="0">
                <a:solidFill>
                  <a:prstClr val="black"/>
                </a:solidFill>
              </a:rPr>
              <a:t> Will there be – </a:t>
            </a:r>
            <a:endParaRPr lang="en-CA" sz="2800" dirty="0">
              <a:solidFill>
                <a:prstClr val="black"/>
              </a:solidFill>
            </a:endParaRPr>
          </a:p>
          <a:p>
            <a:pPr marL="457200" lvl="0" indent="-457200">
              <a:buFont typeface="Wingdings" panose="05000000000000000000" pitchFamily="2" charset="2"/>
              <a:buChar char="Ø"/>
            </a:pPr>
            <a:r>
              <a:rPr lang="en-CA" sz="2800" b="1" dirty="0" smtClean="0">
                <a:solidFill>
                  <a:srgbClr val="0066FF"/>
                </a:solidFill>
              </a:rPr>
              <a:t>A </a:t>
            </a:r>
            <a:r>
              <a:rPr lang="en-CA" sz="2800" b="1" dirty="0">
                <a:solidFill>
                  <a:srgbClr val="0066FF"/>
                </a:solidFill>
              </a:rPr>
              <a:t>4</a:t>
            </a:r>
            <a:r>
              <a:rPr lang="en-CA" sz="2800" b="1" baseline="30000" dirty="0">
                <a:solidFill>
                  <a:srgbClr val="0066FF"/>
                </a:solidFill>
              </a:rPr>
              <a:t>th</a:t>
            </a:r>
            <a:r>
              <a:rPr lang="en-CA" sz="2800" b="1" dirty="0">
                <a:solidFill>
                  <a:srgbClr val="0066FF"/>
                </a:solidFill>
              </a:rPr>
              <a:t> Cycle Abib 14</a:t>
            </a:r>
            <a:r>
              <a:rPr lang="en-CA" sz="2800" b="1" dirty="0" smtClean="0">
                <a:solidFill>
                  <a:srgbClr val="0066FF"/>
                </a:solidFill>
              </a:rPr>
              <a:t>?  </a:t>
            </a:r>
            <a:r>
              <a:rPr lang="en-CA" sz="2800" dirty="0" smtClean="0">
                <a:solidFill>
                  <a:schemeClr val="bg1"/>
                </a:solidFill>
              </a:rPr>
              <a:t>And will it provide for –</a:t>
            </a:r>
            <a:endParaRPr lang="en-CA" sz="2800" dirty="0">
              <a:solidFill>
                <a:schemeClr val="bg1"/>
              </a:solidFill>
            </a:endParaRPr>
          </a:p>
          <a:p>
            <a:pPr marL="457200" lvl="0" indent="-457200">
              <a:buFont typeface="Wingdings" panose="05000000000000000000" pitchFamily="2" charset="2"/>
              <a:buChar char="Ø"/>
            </a:pPr>
            <a:r>
              <a:rPr lang="en-CA" sz="2800" dirty="0" smtClean="0">
                <a:solidFill>
                  <a:prstClr val="black"/>
                </a:solidFill>
              </a:rPr>
              <a:t>A </a:t>
            </a:r>
            <a:r>
              <a:rPr lang="en-CA" sz="2800" b="1" dirty="0">
                <a:ln>
                  <a:solidFill>
                    <a:srgbClr val="0000FF"/>
                  </a:solidFill>
                </a:ln>
                <a:solidFill>
                  <a:srgbClr val="F735EE"/>
                </a:solidFill>
              </a:rPr>
              <a:t>Lunar </a:t>
            </a:r>
            <a:r>
              <a:rPr lang="en-CA" sz="2800" dirty="0" smtClean="0">
                <a:solidFill>
                  <a:prstClr val="black"/>
                </a:solidFill>
              </a:rPr>
              <a:t>12 </a:t>
            </a:r>
            <a:r>
              <a:rPr lang="en-CA" sz="2800" dirty="0">
                <a:solidFill>
                  <a:prstClr val="black"/>
                </a:solidFill>
              </a:rPr>
              <a:t>hour </a:t>
            </a:r>
            <a:r>
              <a:rPr lang="en-CA" sz="2800" b="1" u="sng" dirty="0">
                <a:solidFill>
                  <a:prstClr val="black"/>
                </a:solidFill>
                <a:effectLst>
                  <a:glow rad="127000">
                    <a:srgbClr val="99FF33"/>
                  </a:glow>
                </a:effectLst>
              </a:rPr>
              <a:t>Offset </a:t>
            </a:r>
            <a:r>
              <a:rPr lang="en-CA" sz="2800" b="1" u="sng" dirty="0" smtClean="0">
                <a:solidFill>
                  <a:prstClr val="black"/>
                </a:solidFill>
                <a:effectLst>
                  <a:glow rad="127000">
                    <a:srgbClr val="99FF33"/>
                  </a:glow>
                </a:effectLst>
              </a:rPr>
              <a:t>Connection</a:t>
            </a:r>
            <a:r>
              <a:rPr lang="en-CA" sz="2800" b="1" dirty="0" smtClean="0">
                <a:solidFill>
                  <a:prstClr val="black"/>
                </a:solidFill>
                <a:effectLst>
                  <a:glow rad="127000">
                    <a:srgbClr val="99FF33"/>
                  </a:glow>
                </a:effectLst>
              </a:rPr>
              <a:t> </a:t>
            </a:r>
            <a:r>
              <a:rPr lang="en-CA" sz="2800" dirty="0" smtClean="0">
                <a:solidFill>
                  <a:prstClr val="black"/>
                </a:solidFill>
                <a:effectLst/>
              </a:rPr>
              <a:t>with</a:t>
            </a:r>
            <a:r>
              <a:rPr lang="en-CA" sz="2800" b="1" dirty="0" smtClean="0">
                <a:solidFill>
                  <a:prstClr val="black"/>
                </a:solidFill>
                <a:effectLst>
                  <a:glow rad="127000">
                    <a:srgbClr val="99FF33"/>
                  </a:glow>
                </a:effectLst>
              </a:rPr>
              <a:t> </a:t>
            </a:r>
            <a:r>
              <a:rPr lang="en-CA" sz="2800" b="1" dirty="0" smtClean="0">
                <a:ln>
                  <a:solidFill>
                    <a:srgbClr val="0000FF"/>
                  </a:solidFill>
                </a:ln>
                <a:solidFill>
                  <a:schemeClr val="accent6">
                    <a:lumMod val="75000"/>
                  </a:schemeClr>
                </a:solidFill>
                <a:effectLst>
                  <a:glow rad="127000">
                    <a:srgbClr val="99FF33"/>
                  </a:glow>
                </a:effectLst>
              </a:rPr>
              <a:t>Covenant Calendar? </a:t>
            </a:r>
            <a:endParaRPr lang="en-CA" sz="2800" b="1" dirty="0">
              <a:ln>
                <a:solidFill>
                  <a:srgbClr val="0000FF"/>
                </a:solidFill>
              </a:ln>
              <a:solidFill>
                <a:schemeClr val="accent6">
                  <a:lumMod val="75000"/>
                </a:schemeClr>
              </a:solidFill>
              <a:effectLst>
                <a:glow rad="127000">
                  <a:srgbClr val="99FF33"/>
                </a:glow>
              </a:effectLst>
            </a:endParaRPr>
          </a:p>
        </p:txBody>
      </p:sp>
    </p:spTree>
    <p:extLst>
      <p:ext uri="{BB962C8B-B14F-4D97-AF65-F5344CB8AC3E}">
        <p14:creationId xmlns:p14="http://schemas.microsoft.com/office/powerpoint/2010/main" val="135295655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0" dur="500"/>
                                        <p:tgtEl>
                                          <p:spTgt spid="5">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3" dur="500"/>
                                        <p:tgtEl>
                                          <p:spTgt spid="5">
                                            <p:txEl>
                                              <p:pRg st="2" end="2"/>
                                            </p:txEl>
                                          </p:spTgt>
                                        </p:tgtEl>
                                      </p:cBhvr>
                                    </p:animEffect>
                                  </p:childTnLst>
                                </p:cTn>
                              </p:par>
                            </p:childTnLst>
                          </p:cTn>
                        </p:par>
                        <p:par>
                          <p:cTn id="14" fill="hold">
                            <p:stCondLst>
                              <p:cond delay="500"/>
                            </p:stCondLst>
                            <p:childTnLst>
                              <p:par>
                                <p:cTn id="15" presetID="17" presetClass="entr" presetSubtype="10" fill="hold" nodeType="afterEffect">
                                  <p:stCondLst>
                                    <p:cond delay="400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40552" y="6545082"/>
            <a:ext cx="390467" cy="312918"/>
          </a:xfrm>
        </p:spPr>
        <p:txBody>
          <a:bodyPr/>
          <a:lstStyle/>
          <a:p>
            <a:fld id="{6D22F896-40B5-4ADD-8801-0D06FADFA095}" type="slidenum">
              <a:rPr lang="en-US" sz="1100" smtClean="0">
                <a:solidFill>
                  <a:prstClr val="white"/>
                </a:solidFill>
              </a:rPr>
              <a:pPr/>
              <a:t>15</a:t>
            </a:fld>
            <a:endParaRPr lang="en-US" sz="1100" dirty="0">
              <a:solidFill>
                <a:prstClr val="white"/>
              </a:solidFill>
            </a:endParaRPr>
          </a:p>
        </p:txBody>
      </p:sp>
      <p:sp>
        <p:nvSpPr>
          <p:cNvPr id="3" name="Wave 2"/>
          <p:cNvSpPr/>
          <p:nvPr/>
        </p:nvSpPr>
        <p:spPr>
          <a:xfrm>
            <a:off x="242680" y="1214534"/>
            <a:ext cx="11714671" cy="4768969"/>
          </a:xfrm>
          <a:prstGeom prst="wave">
            <a:avLst>
              <a:gd name="adj1" fmla="val 12500"/>
              <a:gd name="adj2" fmla="val -10000"/>
            </a:avLst>
          </a:prstGeom>
          <a:solidFill>
            <a:schemeClr val="accent6">
              <a:lumMod val="75000"/>
            </a:schemeClr>
          </a:solidFill>
          <a:ln w="76200">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4800" b="1" dirty="0" smtClean="0">
                <a:solidFill>
                  <a:schemeClr val="bg1"/>
                </a:solidFill>
                <a:effectLst>
                  <a:glow rad="127000">
                    <a:srgbClr val="00FFFF"/>
                  </a:glow>
                </a:effectLst>
                <a:latin typeface="Georgia" panose="02040502050405020303" pitchFamily="18" charset="0"/>
              </a:rPr>
              <a:t>Will CE 30 </a:t>
            </a:r>
            <a:br>
              <a:rPr lang="en-US" sz="4800" b="1" dirty="0" smtClean="0">
                <a:solidFill>
                  <a:schemeClr val="bg1"/>
                </a:solidFill>
                <a:effectLst>
                  <a:glow rad="127000">
                    <a:srgbClr val="00FFFF"/>
                  </a:glow>
                </a:effectLst>
                <a:latin typeface="Georgia" panose="02040502050405020303" pitchFamily="18" charset="0"/>
              </a:rPr>
            </a:br>
            <a:r>
              <a:rPr lang="en-US" sz="4800" b="1" dirty="0" smtClean="0">
                <a:solidFill>
                  <a:srgbClr val="FF0000"/>
                </a:solidFill>
                <a:effectLst>
                  <a:glow rad="127000">
                    <a:srgbClr val="00FFFF"/>
                  </a:glow>
                </a:effectLst>
                <a:latin typeface="Georgia" panose="02040502050405020303" pitchFamily="18" charset="0"/>
              </a:rPr>
              <a:t>align</a:t>
            </a:r>
            <a:r>
              <a:rPr lang="en-US" sz="4800" b="1" dirty="0" smtClean="0">
                <a:solidFill>
                  <a:schemeClr val="bg1"/>
                </a:solidFill>
                <a:effectLst>
                  <a:glow rad="127000">
                    <a:srgbClr val="00FFFF"/>
                  </a:glow>
                </a:effectLst>
                <a:latin typeface="Georgia" panose="02040502050405020303" pitchFamily="18" charset="0"/>
              </a:rPr>
              <a:t> with the </a:t>
            </a:r>
            <a:r>
              <a:rPr lang="en-US" sz="4800" b="1" dirty="0" smtClean="0">
                <a:solidFill>
                  <a:schemeClr val="accent4">
                    <a:lumMod val="75000"/>
                  </a:schemeClr>
                </a:solidFill>
                <a:effectLst>
                  <a:glow rad="127000">
                    <a:srgbClr val="00FFFF"/>
                  </a:glow>
                </a:effectLst>
                <a:latin typeface="Georgia" panose="02040502050405020303" pitchFamily="18" charset="0"/>
              </a:rPr>
              <a:t/>
            </a:r>
            <a:br>
              <a:rPr lang="en-US" sz="4800" b="1" dirty="0" smtClean="0">
                <a:solidFill>
                  <a:schemeClr val="accent4">
                    <a:lumMod val="75000"/>
                  </a:schemeClr>
                </a:solidFill>
                <a:effectLst>
                  <a:glow rad="127000">
                    <a:srgbClr val="00FFFF"/>
                  </a:glow>
                </a:effectLst>
                <a:latin typeface="Georgia" panose="02040502050405020303" pitchFamily="18" charset="0"/>
              </a:rPr>
            </a:br>
            <a:r>
              <a:rPr lang="en-US" sz="4800" b="1" u="sng" dirty="0" smtClean="0">
                <a:ln>
                  <a:solidFill>
                    <a:srgbClr val="002060"/>
                  </a:solidFill>
                </a:ln>
                <a:solidFill>
                  <a:schemeClr val="accent4">
                    <a:lumMod val="75000"/>
                  </a:schemeClr>
                </a:solidFill>
                <a:effectLst>
                  <a:glow rad="127000">
                    <a:srgbClr val="00FFFF"/>
                  </a:glow>
                </a:effectLst>
                <a:latin typeface="Georgia" panose="02040502050405020303" pitchFamily="18" charset="0"/>
              </a:rPr>
              <a:t>Word of Yahuah</a:t>
            </a:r>
            <a:r>
              <a:rPr lang="en-US" sz="4800" b="1" dirty="0" smtClean="0">
                <a:ln>
                  <a:solidFill>
                    <a:srgbClr val="002060"/>
                  </a:solidFill>
                </a:ln>
                <a:solidFill>
                  <a:schemeClr val="accent4">
                    <a:lumMod val="75000"/>
                  </a:schemeClr>
                </a:solidFill>
                <a:effectLst>
                  <a:glow rad="127000">
                    <a:srgbClr val="00FFFF"/>
                  </a:glow>
                </a:effectLst>
                <a:latin typeface="Georgia" panose="02040502050405020303" pitchFamily="18" charset="0"/>
              </a:rPr>
              <a:t>?</a:t>
            </a:r>
          </a:p>
          <a:p>
            <a:pPr algn="ctr"/>
            <a:endParaRPr lang="en-CA" sz="2400" b="1" dirty="0">
              <a:solidFill>
                <a:schemeClr val="bg1"/>
              </a:solidFill>
              <a:effectLst>
                <a:glow rad="127000">
                  <a:srgbClr val="00FFFF"/>
                </a:glow>
              </a:effectLst>
            </a:endParaRPr>
          </a:p>
        </p:txBody>
      </p:sp>
    </p:spTree>
    <p:extLst>
      <p:ext uri="{BB962C8B-B14F-4D97-AF65-F5344CB8AC3E}">
        <p14:creationId xmlns:p14="http://schemas.microsoft.com/office/powerpoint/2010/main" val="4304465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64414" y="912730"/>
            <a:ext cx="7129882" cy="5277510"/>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238928" y="3357388"/>
            <a:ext cx="1863836" cy="3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2955" y="4830747"/>
            <a:ext cx="1148790" cy="2614"/>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300538" y="480630"/>
            <a:ext cx="3717546" cy="2363667"/>
          </a:xfrm>
          <a:prstGeom prst="rect">
            <a:avLst/>
          </a:prstGeom>
          <a:ln w="57150">
            <a:solidFill>
              <a:srgbClr val="00589A"/>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b="1" u="sng" dirty="0">
                <a:solidFill>
                  <a:srgbClr val="0000FF"/>
                </a:solidFill>
              </a:rPr>
              <a:t>CC</a:t>
            </a:r>
            <a:r>
              <a:rPr lang="en-CA" sz="3200" dirty="0">
                <a:solidFill>
                  <a:srgbClr val="C00000"/>
                </a:solidFill>
              </a:rPr>
              <a:t> Looking for </a:t>
            </a:r>
            <a:r>
              <a:rPr lang="en-CA" sz="3200" dirty="0">
                <a:solidFill>
                  <a:srgbClr val="0000FF"/>
                </a:solidFill>
              </a:rPr>
              <a:t>Yahusha’s</a:t>
            </a:r>
            <a:r>
              <a:rPr lang="en-CA" sz="3200" dirty="0">
                <a:solidFill>
                  <a:srgbClr val="663300"/>
                </a:solidFill>
              </a:rPr>
              <a:t> Crucifixion </a:t>
            </a:r>
            <a:br>
              <a:rPr lang="en-CA" sz="3200" dirty="0">
                <a:solidFill>
                  <a:srgbClr val="663300"/>
                </a:solidFill>
              </a:rPr>
            </a:br>
            <a:r>
              <a:rPr lang="en-CA" sz="3200" dirty="0">
                <a:solidFill>
                  <a:srgbClr val="663300"/>
                </a:solidFill>
              </a:rPr>
              <a:t>on a </a:t>
            </a:r>
            <a:r>
              <a:rPr lang="en-CA" sz="3200" b="1" dirty="0">
                <a:solidFill>
                  <a:srgbClr val="0000FF"/>
                </a:solidFill>
                <a:effectLst>
                  <a:glow rad="127000">
                    <a:srgbClr val="FFFF00"/>
                  </a:glow>
                </a:effectLst>
              </a:rPr>
              <a:t>4</a:t>
            </a:r>
            <a:r>
              <a:rPr lang="en-CA" sz="3200" b="1" baseline="30000" dirty="0">
                <a:solidFill>
                  <a:srgbClr val="0000FF"/>
                </a:solidFill>
                <a:effectLst>
                  <a:glow rad="127000">
                    <a:srgbClr val="FFFF00"/>
                  </a:glow>
                </a:effectLst>
              </a:rPr>
              <a:t>th</a:t>
            </a:r>
            <a:r>
              <a:rPr lang="en-CA" sz="3200" dirty="0">
                <a:solidFill>
                  <a:srgbClr val="663300"/>
                </a:solidFill>
              </a:rPr>
              <a:t> Cycle!</a:t>
            </a:r>
          </a:p>
        </p:txBody>
      </p:sp>
      <p:grpSp>
        <p:nvGrpSpPr>
          <p:cNvPr id="13" name="Group 12"/>
          <p:cNvGrpSpPr/>
          <p:nvPr/>
        </p:nvGrpSpPr>
        <p:grpSpPr>
          <a:xfrm>
            <a:off x="7941063" y="2955214"/>
            <a:ext cx="3217367" cy="578880"/>
            <a:chOff x="8209344" y="3199283"/>
            <a:chExt cx="3217367" cy="578880"/>
          </a:xfrm>
        </p:grpSpPr>
        <p:pic>
          <p:nvPicPr>
            <p:cNvPr id="14" name="Picture 1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9"/>
            <a:stretch/>
          </p:blipFill>
          <p:spPr bwMode="auto">
            <a:xfrm>
              <a:off x="8209344" y="3515028"/>
              <a:ext cx="3217367" cy="26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209344" y="3199283"/>
              <a:ext cx="3215700" cy="31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Rectangle 15"/>
          <p:cNvSpPr/>
          <p:nvPr/>
        </p:nvSpPr>
        <p:spPr>
          <a:xfrm>
            <a:off x="6181921" y="2829205"/>
            <a:ext cx="326571" cy="287382"/>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ln>
                <a:solidFill>
                  <a:srgbClr val="0000FF"/>
                </a:solidFill>
              </a:ln>
              <a:solidFill>
                <a:prstClr val="white"/>
              </a:solidFill>
            </a:endParaRPr>
          </a:p>
        </p:txBody>
      </p:sp>
      <p:cxnSp>
        <p:nvCxnSpPr>
          <p:cNvPr id="17" name="Straight Connector 16"/>
          <p:cNvCxnSpPr/>
          <p:nvPr/>
        </p:nvCxnSpPr>
        <p:spPr>
          <a:xfrm flipV="1">
            <a:off x="6576291" y="3106477"/>
            <a:ext cx="854875" cy="5492"/>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420000">
            <a:off x="2304473" y="4565994"/>
            <a:ext cx="101035" cy="13997"/>
          </a:xfrm>
          <a:prstGeom prst="line">
            <a:avLst/>
          </a:prstGeom>
          <a:ln w="76200">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793415" y="6544861"/>
            <a:ext cx="342985" cy="313139"/>
          </a:xfrm>
        </p:spPr>
        <p:txBody>
          <a:bodyPr/>
          <a:lstStyle/>
          <a:p>
            <a:fld id="{6D22F896-40B5-4ADD-8801-0D06FADFA095}" type="slidenum">
              <a:rPr lang="en-US" sz="1100" smtClean="0">
                <a:solidFill>
                  <a:prstClr val="white">
                    <a:tint val="75000"/>
                  </a:prstClr>
                </a:solidFill>
              </a:rPr>
              <a:pPr/>
              <a:t>16</a:t>
            </a:fld>
            <a:endParaRPr lang="en-US" sz="1100" dirty="0">
              <a:solidFill>
                <a:prstClr val="white">
                  <a:tint val="75000"/>
                </a:prstClr>
              </a:solidFill>
            </a:endParaRPr>
          </a:p>
        </p:txBody>
      </p:sp>
      <p:sp>
        <p:nvSpPr>
          <p:cNvPr id="18" name="Rounded Rectangular Callout 17"/>
          <p:cNvSpPr/>
          <p:nvPr/>
        </p:nvSpPr>
        <p:spPr>
          <a:xfrm>
            <a:off x="3929355" y="1356140"/>
            <a:ext cx="1725738" cy="612648"/>
          </a:xfrm>
          <a:prstGeom prst="wedgeRoundRectCallout">
            <a:avLst>
              <a:gd name="adj1" fmla="val 79571"/>
              <a:gd name="adj2" fmla="val 190106"/>
              <a:gd name="adj3" fmla="val 16667"/>
            </a:avLst>
          </a:prstGeom>
          <a:solidFill>
            <a:schemeClr val="bg1"/>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i="1" dirty="0" smtClean="0">
                <a:solidFill>
                  <a:srgbClr val="0000FF"/>
                </a:solidFill>
                <a:effectLst>
                  <a:glow rad="127000">
                    <a:srgbClr val="FFFF00"/>
                  </a:glow>
                </a:effectLst>
                <a:latin typeface="Comic Sans MS" panose="030F0702030302020204" pitchFamily="66" charset="0"/>
              </a:rPr>
              <a:t>Tequfah</a:t>
            </a:r>
            <a:endParaRPr lang="en-CA" sz="2800" i="1" dirty="0">
              <a:solidFill>
                <a:srgbClr val="0000FF"/>
              </a:solidFill>
              <a:effectLst>
                <a:glow rad="127000">
                  <a:srgbClr val="FFFF00"/>
                </a:glow>
              </a:effectLst>
              <a:latin typeface="Comic Sans MS" panose="030F0702030302020204" pitchFamily="66" charset="0"/>
            </a:endParaRPr>
          </a:p>
        </p:txBody>
      </p:sp>
      <p:sp>
        <p:nvSpPr>
          <p:cNvPr id="7" name="Rectangle 6"/>
          <p:cNvSpPr/>
          <p:nvPr/>
        </p:nvSpPr>
        <p:spPr>
          <a:xfrm>
            <a:off x="1260764" y="4023360"/>
            <a:ext cx="406400" cy="908563"/>
          </a:xfrm>
          <a:prstGeom prst="rect">
            <a:avLst/>
          </a:prstGeom>
          <a:noFill/>
          <a:ln w="57150">
            <a:solidFill>
              <a:srgbClr val="CC00FF"/>
            </a:solidFill>
          </a:ln>
          <a:effectLst>
            <a:glow rad="63500">
              <a:srgbClr val="00FFCC"/>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270607" y="1898930"/>
            <a:ext cx="3001994" cy="1423358"/>
          </a:xfrm>
          <a:prstGeom prst="wedgeRoundRectCallout">
            <a:avLst>
              <a:gd name="adj1" fmla="val -12339"/>
              <a:gd name="adj2" fmla="val 92555"/>
              <a:gd name="adj3" fmla="val 16667"/>
            </a:avLst>
          </a:prstGeom>
          <a:solidFill>
            <a:srgbClr val="FFFF00"/>
          </a:solidFill>
          <a:ln w="76200">
            <a:solidFill>
              <a:srgbClr val="CC00FF"/>
            </a:solidFill>
          </a:ln>
          <a:effectLst>
            <a:glow rad="127000">
              <a:srgbClr val="00FFCC"/>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14 Passover </a:t>
            </a:r>
          </a:p>
        </p:txBody>
      </p:sp>
      <p:sp>
        <p:nvSpPr>
          <p:cNvPr id="19" name="Rectangle 18"/>
          <p:cNvSpPr/>
          <p:nvPr/>
        </p:nvSpPr>
        <p:spPr>
          <a:xfrm>
            <a:off x="2142652" y="3682545"/>
            <a:ext cx="7855315" cy="1984075"/>
          </a:xfrm>
          <a:prstGeom prst="rect">
            <a:avLst/>
          </a:prstGeom>
          <a:solidFill>
            <a:srgbClr val="0000FF"/>
          </a:solidFill>
          <a:ln w="38100">
            <a:solidFill>
              <a:srgbClr val="CC00FF"/>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3200" b="1" dirty="0" smtClean="0">
                <a:ln w="19050">
                  <a:solidFill>
                    <a:srgbClr val="0000FF"/>
                  </a:solidFill>
                </a:ln>
                <a:solidFill>
                  <a:srgbClr val="FFFF00"/>
                </a:solidFill>
                <a:effectLst>
                  <a:glow rad="127000">
                    <a:srgbClr val="FFCCFF"/>
                  </a:glow>
                </a:effectLst>
                <a:latin typeface="Arial Black" panose="020B0A04020102020204" pitchFamily="34" charset="0"/>
              </a:rPr>
              <a:t>Abib 14 </a:t>
            </a:r>
            <a:r>
              <a:rPr lang="en-CA" sz="3200" b="1" dirty="0">
                <a:ln w="19050">
                  <a:solidFill>
                    <a:srgbClr val="0000FF"/>
                  </a:solidFill>
                </a:ln>
                <a:solidFill>
                  <a:srgbClr val="FFFF00"/>
                </a:solidFill>
                <a:effectLst>
                  <a:glow rad="127000">
                    <a:srgbClr val="FFCCFF"/>
                  </a:glow>
                </a:effectLst>
                <a:latin typeface="Arial Black" panose="020B0A04020102020204" pitchFamily="34" charset="0"/>
              </a:rPr>
              <a:t>on a 4</a:t>
            </a:r>
            <a:r>
              <a:rPr lang="en-CA" sz="3200" b="1" baseline="30000" dirty="0">
                <a:ln w="19050">
                  <a:solidFill>
                    <a:srgbClr val="0000FF"/>
                  </a:solidFill>
                </a:ln>
                <a:solidFill>
                  <a:srgbClr val="FFFF00"/>
                </a:solidFill>
                <a:effectLst>
                  <a:glow rad="127000">
                    <a:srgbClr val="FFCCFF"/>
                  </a:glow>
                </a:effectLst>
                <a:latin typeface="Arial Black" panose="020B0A04020102020204" pitchFamily="34" charset="0"/>
              </a:rPr>
              <a:t>th</a:t>
            </a:r>
            <a:r>
              <a:rPr lang="en-CA" sz="3200" b="1" dirty="0">
                <a:ln w="19050">
                  <a:solidFill>
                    <a:srgbClr val="0000FF"/>
                  </a:solidFill>
                </a:ln>
                <a:solidFill>
                  <a:srgbClr val="FFFF00"/>
                </a:solidFill>
                <a:effectLst>
                  <a:glow rad="127000">
                    <a:srgbClr val="FFCCFF"/>
                  </a:glow>
                </a:effectLst>
                <a:latin typeface="Arial Black" panose="020B0A04020102020204" pitchFamily="34" charset="0"/>
              </a:rPr>
              <a:t> Cycle</a:t>
            </a:r>
            <a:r>
              <a:rPr lang="en-CA" sz="3200" b="1" dirty="0" smtClean="0">
                <a:ln w="19050">
                  <a:solidFill>
                    <a:srgbClr val="0000FF"/>
                  </a:solidFill>
                </a:ln>
                <a:solidFill>
                  <a:srgbClr val="FFFF00"/>
                </a:solidFill>
                <a:effectLst>
                  <a:glow rad="127000">
                    <a:srgbClr val="FFCCFF"/>
                  </a:glow>
                </a:effectLst>
                <a:latin typeface="Arial Black" panose="020B0A04020102020204" pitchFamily="34" charset="0"/>
              </a:rPr>
              <a:t>!</a:t>
            </a:r>
            <a:endParaRPr lang="en-CA" sz="2000" b="1" dirty="0" smtClean="0">
              <a:ln w="19050">
                <a:solidFill>
                  <a:srgbClr val="0000FF"/>
                </a:solidFill>
              </a:ln>
              <a:solidFill>
                <a:srgbClr val="FFFF00"/>
              </a:solidFill>
              <a:effectLst>
                <a:glow rad="127000">
                  <a:srgbClr val="FFCCFF"/>
                </a:glow>
              </a:effectLst>
              <a:latin typeface="Arial Black" panose="020B0A04020102020204" pitchFamily="34" charset="0"/>
            </a:endParaRPr>
          </a:p>
          <a:p>
            <a:pPr algn="ctr" defTabSz="457200"/>
            <a:r>
              <a:rPr lang="en-CA" sz="2800" b="1" dirty="0" smtClean="0">
                <a:ln w="19050">
                  <a:noFill/>
                </a:ln>
                <a:solidFill>
                  <a:srgbClr val="FFFF00"/>
                </a:solidFill>
                <a:effectLst/>
              </a:rPr>
              <a:t>This</a:t>
            </a:r>
            <a:r>
              <a:rPr lang="en-CA" sz="2800" b="1" dirty="0" smtClean="0">
                <a:ln w="19050">
                  <a:solidFill>
                    <a:srgbClr val="0000FF"/>
                  </a:solidFill>
                </a:ln>
                <a:solidFill>
                  <a:srgbClr val="FFFF00"/>
                </a:solidFill>
                <a:effectLst/>
              </a:rPr>
              <a:t> </a:t>
            </a:r>
            <a:r>
              <a:rPr lang="en-CA" sz="2800" b="1" dirty="0" smtClean="0">
                <a:ln w="19050">
                  <a:noFill/>
                </a:ln>
                <a:solidFill>
                  <a:srgbClr val="FFFF00"/>
                </a:solidFill>
                <a:effectLst/>
              </a:rPr>
              <a:t>is the </a:t>
            </a:r>
            <a:r>
              <a:rPr lang="en-CA" sz="2800" b="1" dirty="0" smtClean="0">
                <a:ln w="19050">
                  <a:noFill/>
                </a:ln>
                <a:solidFill>
                  <a:srgbClr val="FFC000"/>
                </a:solidFill>
                <a:effectLst/>
                <a:latin typeface="Arial Black" panose="020B0A04020102020204" pitchFamily="34" charset="0"/>
              </a:rPr>
              <a:t>ONLY</a:t>
            </a:r>
            <a:r>
              <a:rPr lang="en-CA" sz="2800" b="1" dirty="0" smtClean="0">
                <a:ln w="19050">
                  <a:solidFill>
                    <a:srgbClr val="0000FF"/>
                  </a:solidFill>
                </a:ln>
                <a:solidFill>
                  <a:srgbClr val="FFC000"/>
                </a:solidFill>
                <a:effectLst/>
                <a:latin typeface="Arial Black" panose="020B0A04020102020204" pitchFamily="34" charset="0"/>
              </a:rPr>
              <a:t> </a:t>
            </a:r>
            <a:r>
              <a:rPr lang="en-CA" sz="2800" b="1" dirty="0" smtClean="0">
                <a:ln w="19050">
                  <a:noFill/>
                </a:ln>
                <a:solidFill>
                  <a:srgbClr val="FFC000"/>
                </a:solidFill>
                <a:effectLst/>
                <a:latin typeface="Arial Black" panose="020B0A04020102020204" pitchFamily="34" charset="0"/>
              </a:rPr>
              <a:t>YEAR</a:t>
            </a:r>
            <a:r>
              <a:rPr lang="en-CA" sz="2800" b="1" dirty="0" smtClean="0">
                <a:ln w="19050">
                  <a:solidFill>
                    <a:srgbClr val="0000FF"/>
                  </a:solidFill>
                </a:ln>
                <a:solidFill>
                  <a:srgbClr val="FFC000"/>
                </a:solidFill>
                <a:effectLst/>
                <a:latin typeface="Arial Black" panose="020B0A04020102020204" pitchFamily="34" charset="0"/>
              </a:rPr>
              <a:t> </a:t>
            </a:r>
            <a:r>
              <a:rPr lang="en-CA" sz="2800" b="1" dirty="0" smtClean="0">
                <a:ln w="19050">
                  <a:noFill/>
                </a:ln>
                <a:solidFill>
                  <a:srgbClr val="FFFF00"/>
                </a:solidFill>
                <a:effectLst/>
              </a:rPr>
              <a:t>from CE 26-34 that establishes a</a:t>
            </a:r>
            <a:r>
              <a:rPr lang="en-CA" sz="2800" b="1" dirty="0" smtClean="0">
                <a:ln w="19050">
                  <a:solidFill>
                    <a:srgbClr val="0000FF"/>
                  </a:solidFill>
                </a:ln>
                <a:solidFill>
                  <a:srgbClr val="FFFF00"/>
                </a:solidFill>
                <a:effectLst/>
              </a:rPr>
              <a:t> </a:t>
            </a:r>
            <a:r>
              <a:rPr lang="en-CA" sz="2800" b="1" dirty="0" smtClean="0">
                <a:ln w="19050">
                  <a:solidFill>
                    <a:srgbClr val="0000FF"/>
                  </a:solidFill>
                </a:ln>
                <a:solidFill>
                  <a:srgbClr val="FFFF00"/>
                </a:solidFill>
                <a:effectLst>
                  <a:glow rad="127000">
                    <a:srgbClr val="FFCCFF"/>
                  </a:glow>
                </a:effectLst>
              </a:rPr>
              <a:t>Tequfah based </a:t>
            </a:r>
            <a:r>
              <a:rPr lang="en-CA" sz="2800" b="1" dirty="0" smtClean="0">
                <a:ln w="19050">
                  <a:noFill/>
                </a:ln>
                <a:solidFill>
                  <a:srgbClr val="FFFF00"/>
                </a:solidFill>
                <a:effectLst/>
              </a:rPr>
              <a:t>Abib 14 for </a:t>
            </a:r>
            <a:br>
              <a:rPr lang="en-CA" sz="2800" b="1" dirty="0" smtClean="0">
                <a:ln w="19050">
                  <a:noFill/>
                </a:ln>
                <a:solidFill>
                  <a:srgbClr val="FFFF00"/>
                </a:solidFill>
                <a:effectLst/>
              </a:rPr>
            </a:br>
            <a:r>
              <a:rPr lang="en-CA" sz="2800" b="1" dirty="0" smtClean="0">
                <a:ln w="19050">
                  <a:noFill/>
                </a:ln>
                <a:solidFill>
                  <a:srgbClr val="FFFF00"/>
                </a:solidFill>
                <a:effectLst/>
              </a:rPr>
              <a:t>a </a:t>
            </a:r>
            <a:r>
              <a:rPr lang="en-CA" sz="2800" b="1" dirty="0" smtClean="0">
                <a:ln w="19050">
                  <a:noFill/>
                </a:ln>
                <a:solidFill>
                  <a:srgbClr val="FFFF00"/>
                </a:solidFill>
                <a:effectLst>
                  <a:glow rad="127000">
                    <a:srgbClr val="FF5050"/>
                  </a:glow>
                </a:effectLst>
              </a:rPr>
              <a:t>4</a:t>
            </a:r>
            <a:r>
              <a:rPr lang="en-CA" sz="2800" b="1" baseline="30000" dirty="0" smtClean="0">
                <a:ln w="19050">
                  <a:noFill/>
                </a:ln>
                <a:solidFill>
                  <a:srgbClr val="FFFF00"/>
                </a:solidFill>
                <a:effectLst>
                  <a:glow rad="127000">
                    <a:srgbClr val="FF5050"/>
                  </a:glow>
                </a:effectLst>
              </a:rPr>
              <a:t>th</a:t>
            </a:r>
            <a:r>
              <a:rPr lang="en-CA" sz="2800" b="1" dirty="0" smtClean="0">
                <a:ln w="19050">
                  <a:noFill/>
                </a:ln>
                <a:solidFill>
                  <a:srgbClr val="FFFF00"/>
                </a:solidFill>
                <a:effectLst/>
              </a:rPr>
              <a:t> Cycle Crucifixion, as p</a:t>
            </a:r>
            <a:r>
              <a:rPr lang="en-CA" sz="2800" b="1" u="sng" dirty="0" smtClean="0">
                <a:ln w="19050">
                  <a:noFill/>
                </a:ln>
                <a:solidFill>
                  <a:srgbClr val="FFFF00"/>
                </a:solidFill>
                <a:effectLst/>
              </a:rPr>
              <a:t>er Scri</a:t>
            </a:r>
            <a:r>
              <a:rPr lang="en-CA" sz="2800" b="1" dirty="0" smtClean="0">
                <a:ln w="19050">
                  <a:noFill/>
                </a:ln>
                <a:solidFill>
                  <a:srgbClr val="FFFF00"/>
                </a:solidFill>
                <a:effectLst/>
              </a:rPr>
              <a:t>p</a:t>
            </a:r>
            <a:r>
              <a:rPr lang="en-CA" sz="2800" b="1" u="sng" dirty="0" smtClean="0">
                <a:ln w="19050">
                  <a:noFill/>
                </a:ln>
                <a:solidFill>
                  <a:srgbClr val="FFFF00"/>
                </a:solidFill>
                <a:effectLst/>
              </a:rPr>
              <a:t>ture</a:t>
            </a:r>
            <a:r>
              <a:rPr lang="en-CA" sz="2800" b="1" dirty="0" smtClean="0">
                <a:ln w="19050">
                  <a:noFill/>
                </a:ln>
                <a:solidFill>
                  <a:srgbClr val="FFFF00"/>
                </a:solidFill>
                <a:effectLst/>
              </a:rPr>
              <a:t>!  :)</a:t>
            </a:r>
            <a:endParaRPr lang="en-CA" sz="2800" b="1" dirty="0">
              <a:ln w="19050">
                <a:noFill/>
              </a:ln>
              <a:solidFill>
                <a:srgbClr val="FFFF00"/>
              </a:solidFill>
              <a:effectLst>
                <a:glow rad="127000">
                  <a:srgbClr val="FF9900"/>
                </a:glow>
              </a:effectLst>
            </a:endParaRPr>
          </a:p>
        </p:txBody>
      </p:sp>
      <p:cxnSp>
        <p:nvCxnSpPr>
          <p:cNvPr id="21" name="Straight Connector 20"/>
          <p:cNvCxnSpPr/>
          <p:nvPr/>
        </p:nvCxnSpPr>
        <p:spPr>
          <a:xfrm>
            <a:off x="4196374" y="4695937"/>
            <a:ext cx="2203268" cy="0"/>
          </a:xfrm>
          <a:prstGeom prst="line">
            <a:avLst/>
          </a:prstGeom>
          <a:ln w="57150">
            <a:solidFill>
              <a:srgbClr val="99FF33"/>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086929" y="5825196"/>
            <a:ext cx="10498346" cy="91440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2800" b="1" dirty="0" smtClean="0">
                <a:solidFill>
                  <a:srgbClr val="FF0000"/>
                </a:solidFill>
              </a:rPr>
              <a:t>But </a:t>
            </a:r>
            <a:r>
              <a:rPr lang="en-CA" sz="2800" b="1" u="sng" dirty="0" smtClean="0">
                <a:solidFill>
                  <a:srgbClr val="FF0000"/>
                </a:solidFill>
                <a:latin typeface="Arial Black" panose="020B0A04020102020204" pitchFamily="34" charset="0"/>
              </a:rPr>
              <a:t>WAIT</a:t>
            </a:r>
            <a:r>
              <a:rPr lang="en-CA" sz="2800" b="1" dirty="0" smtClean="0">
                <a:solidFill>
                  <a:srgbClr val="FF0000"/>
                </a:solidFill>
                <a:latin typeface="Arial Black" panose="020B0A04020102020204" pitchFamily="34" charset="0"/>
              </a:rPr>
              <a:t>!  </a:t>
            </a:r>
            <a:r>
              <a:rPr lang="en-CA" sz="2800" b="1" dirty="0" smtClean="0">
                <a:solidFill>
                  <a:srgbClr val="FF0000"/>
                </a:solidFill>
              </a:rPr>
              <a:t>Is this </a:t>
            </a:r>
            <a:r>
              <a:rPr lang="en-CA" sz="2800" b="1" u="sng" dirty="0" smtClean="0">
                <a:solidFill>
                  <a:srgbClr val="FF0000"/>
                </a:solidFill>
                <a:effectLst>
                  <a:glow rad="76200">
                    <a:srgbClr val="99FF33"/>
                  </a:glow>
                </a:effectLst>
              </a:rPr>
              <a:t>ROUNDED OFF</a:t>
            </a:r>
            <a:r>
              <a:rPr lang="en-CA" sz="2800" b="1" dirty="0" smtClean="0">
                <a:solidFill>
                  <a:srgbClr val="FF0000"/>
                </a:solidFill>
                <a:effectLst>
                  <a:glow rad="76200">
                    <a:srgbClr val="99FF33"/>
                  </a:glow>
                </a:effectLst>
              </a:rPr>
              <a:t> </a:t>
            </a:r>
            <a:r>
              <a:rPr lang="en-CA" sz="2800" b="1" dirty="0" smtClean="0">
                <a:solidFill>
                  <a:srgbClr val="FF0000"/>
                </a:solidFill>
              </a:rPr>
              <a:t>CHART </a:t>
            </a:r>
            <a:r>
              <a:rPr lang="en-CA" sz="2800" b="1" dirty="0" smtClean="0">
                <a:solidFill>
                  <a:srgbClr val="FF0000"/>
                </a:solidFill>
                <a:effectLst>
                  <a:glow rad="127000">
                    <a:srgbClr val="00FFFF"/>
                  </a:glow>
                </a:effectLst>
              </a:rPr>
              <a:t>ACCURATE?</a:t>
            </a:r>
            <a:r>
              <a:rPr lang="en-CA" sz="2800" b="1" dirty="0" smtClean="0">
                <a:solidFill>
                  <a:srgbClr val="FF0000"/>
                </a:solidFill>
              </a:rPr>
              <a:t> </a:t>
            </a:r>
            <a:br>
              <a:rPr lang="en-CA" sz="2800" b="1" dirty="0" smtClean="0">
                <a:solidFill>
                  <a:srgbClr val="FF0000"/>
                </a:solidFill>
              </a:rPr>
            </a:br>
            <a:r>
              <a:rPr lang="en-CA" sz="2800" b="1" dirty="0" smtClean="0">
                <a:solidFill>
                  <a:srgbClr val="FF0000"/>
                </a:solidFill>
              </a:rPr>
              <a:t>WHAT </a:t>
            </a:r>
            <a:r>
              <a:rPr lang="en-CA" sz="2800" b="1" dirty="0" smtClean="0">
                <a:solidFill>
                  <a:srgbClr val="FF0000"/>
                </a:solidFill>
                <a:effectLst>
                  <a:glow rad="127000">
                    <a:srgbClr val="00FFFF"/>
                  </a:glow>
                </a:effectLst>
                <a:latin typeface="Comic Sans MS" panose="030F0702030302020204" pitchFamily="66" charset="0"/>
              </a:rPr>
              <a:t>SHOCKING EFFECT </a:t>
            </a:r>
            <a:r>
              <a:rPr lang="en-CA" sz="2800" b="1" dirty="0" smtClean="0">
                <a:solidFill>
                  <a:srgbClr val="FF0000"/>
                </a:solidFill>
              </a:rPr>
              <a:t>WILL THERE BE IF IT IS </a:t>
            </a:r>
            <a:r>
              <a:rPr lang="en-CA" sz="2800" b="1" dirty="0" smtClean="0">
                <a:solidFill>
                  <a:srgbClr val="FF0000"/>
                </a:solidFill>
                <a:effectLst>
                  <a:glow rad="127000">
                    <a:srgbClr val="FFFF00"/>
                  </a:glow>
                </a:effectLst>
              </a:rPr>
              <a:t>NOT??</a:t>
            </a:r>
            <a:endParaRPr lang="en-CA" sz="2800" b="1" dirty="0">
              <a:solidFill>
                <a:srgbClr val="FF0000"/>
              </a:solidFill>
              <a:effectLst>
                <a:glow rad="127000">
                  <a:srgbClr val="FFFF00"/>
                </a:glow>
              </a:effectLst>
            </a:endParaRPr>
          </a:p>
        </p:txBody>
      </p:sp>
      <p:sp>
        <p:nvSpPr>
          <p:cNvPr id="5" name="Notched Right Arrow 4"/>
          <p:cNvSpPr/>
          <p:nvPr/>
        </p:nvSpPr>
        <p:spPr>
          <a:xfrm rot="16200000">
            <a:off x="9429674" y="4263731"/>
            <a:ext cx="2333670" cy="874395"/>
          </a:xfrm>
          <a:prstGeom prst="notchedRightArrow">
            <a:avLst>
              <a:gd name="adj1" fmla="val 23856"/>
              <a:gd name="adj2" fmla="val 91395"/>
            </a:avLst>
          </a:prstGeom>
          <a:solidFill>
            <a:srgbClr val="FF66FF"/>
          </a:solidFill>
          <a:ln w="38100">
            <a:solidFill>
              <a:schemeClr val="bg1"/>
            </a:solidFill>
          </a:ln>
          <a:effectLst>
            <a:innerShdw blurRad="63500" dist="50800" dir="13500000">
              <a:prstClr val="black">
                <a:alpha val="50000"/>
              </a:prstClr>
            </a:inn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9"/>
          <p:cNvSpPr/>
          <p:nvPr/>
        </p:nvSpPr>
        <p:spPr>
          <a:xfrm>
            <a:off x="512415" y="132052"/>
            <a:ext cx="6063876" cy="649794"/>
          </a:xfrm>
          <a:prstGeom prst="roundRect">
            <a:avLst>
              <a:gd name="adj" fmla="val 50000"/>
            </a:avLst>
          </a:prstGeom>
          <a:solidFill>
            <a:srgbClr val="FF66FF"/>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4000" b="1" dirty="0" smtClean="0"/>
              <a:t>Investigating - CE 30</a:t>
            </a:r>
            <a:endParaRPr lang="en-CA" sz="4000" b="1" dirty="0"/>
          </a:p>
        </p:txBody>
      </p:sp>
      <p:cxnSp>
        <p:nvCxnSpPr>
          <p:cNvPr id="23" name="Straight Connector 22"/>
          <p:cNvCxnSpPr>
            <a:endCxn id="16" idx="0"/>
          </p:cNvCxnSpPr>
          <p:nvPr/>
        </p:nvCxnSpPr>
        <p:spPr>
          <a:xfrm>
            <a:off x="6336102" y="2139885"/>
            <a:ext cx="9105" cy="689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155268" y="1852503"/>
            <a:ext cx="384274" cy="287382"/>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ln>
                <a:solidFill>
                  <a:srgbClr val="0000FF"/>
                </a:solidFill>
              </a:ln>
              <a:solidFill>
                <a:prstClr val="white"/>
              </a:solidFill>
            </a:endParaRPr>
          </a:p>
        </p:txBody>
      </p:sp>
      <p:grpSp>
        <p:nvGrpSpPr>
          <p:cNvPr id="28" name="Group 27"/>
          <p:cNvGrpSpPr/>
          <p:nvPr/>
        </p:nvGrpSpPr>
        <p:grpSpPr>
          <a:xfrm>
            <a:off x="6576291" y="661805"/>
            <a:ext cx="1642557" cy="1709300"/>
            <a:chOff x="6576291" y="661805"/>
            <a:chExt cx="1642557" cy="1709300"/>
          </a:xfrm>
        </p:grpSpPr>
        <p:sp>
          <p:nvSpPr>
            <p:cNvPr id="11" name="Rounded Rectangular Callout 10"/>
            <p:cNvSpPr/>
            <p:nvPr/>
          </p:nvSpPr>
          <p:spPr>
            <a:xfrm>
              <a:off x="6576291" y="664112"/>
              <a:ext cx="1642557" cy="1706993"/>
            </a:xfrm>
            <a:prstGeom prst="wedgeRoundRectCallout">
              <a:avLst>
                <a:gd name="adj1" fmla="val -48955"/>
                <a:gd name="adj2" fmla="val 73736"/>
                <a:gd name="adj3" fmla="val 16667"/>
              </a:avLst>
            </a:prstGeom>
            <a:solidFill>
              <a:schemeClr val="tx1">
                <a:lumMod val="75000"/>
              </a:schemeClr>
            </a:solidFill>
            <a:ln w="762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200" b="1" dirty="0" err="1" smtClean="0">
                  <a:solidFill>
                    <a:srgbClr val="FF0000"/>
                  </a:solidFill>
                </a:rPr>
                <a:t>Look!</a:t>
              </a:r>
              <a:r>
                <a:rPr lang="en-CA" sz="3200" b="1" dirty="0" err="1" smtClean="0">
                  <a:solidFill>
                    <a:srgbClr val="0066FF"/>
                  </a:solidFill>
                </a:rPr>
                <a:t>A</a:t>
              </a:r>
              <a:r>
                <a:rPr lang="en-CA" sz="3200" b="1" dirty="0" smtClean="0">
                  <a:solidFill>
                    <a:srgbClr val="FF0000"/>
                  </a:solidFill>
                </a:rPr>
                <a:t> </a:t>
              </a:r>
              <a:r>
                <a:rPr lang="en-CA" sz="3200" b="1" dirty="0" smtClean="0">
                  <a:solidFill>
                    <a:srgbClr val="0066FF"/>
                  </a:solidFill>
                </a:rPr>
                <a:t>4</a:t>
              </a:r>
              <a:r>
                <a:rPr lang="en-CA" sz="3200" b="1" baseline="30000" dirty="0" smtClean="0">
                  <a:solidFill>
                    <a:srgbClr val="0066FF"/>
                  </a:solidFill>
                </a:rPr>
                <a:t>th</a:t>
              </a:r>
              <a:r>
                <a:rPr lang="en-CA" sz="3200" b="1" dirty="0" smtClean="0">
                  <a:solidFill>
                    <a:srgbClr val="0066FF"/>
                  </a:solidFill>
                </a:rPr>
                <a:t> Cycle!</a:t>
              </a:r>
              <a:endParaRPr lang="en-CA" sz="3200" b="1" dirty="0">
                <a:solidFill>
                  <a:srgbClr val="0066FF"/>
                </a:solidFill>
              </a:endParaRPr>
            </a:p>
          </p:txBody>
        </p:sp>
        <p:sp>
          <p:nvSpPr>
            <p:cNvPr id="26" name="Rectangle 25"/>
            <p:cNvSpPr/>
            <p:nvPr/>
          </p:nvSpPr>
          <p:spPr>
            <a:xfrm>
              <a:off x="6698736" y="664112"/>
              <a:ext cx="926806" cy="335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600" dirty="0" smtClean="0">
                  <a:solidFill>
                    <a:srgbClr val="0000FF"/>
                  </a:solidFill>
                </a:rPr>
                <a:t>.</a:t>
              </a:r>
              <a:endParaRPr lang="en-CA" sz="6600" dirty="0">
                <a:solidFill>
                  <a:srgbClr val="0000FF"/>
                </a:solidFill>
              </a:endParaRPr>
            </a:p>
          </p:txBody>
        </p:sp>
        <p:sp>
          <p:nvSpPr>
            <p:cNvPr id="27" name="Rectangle 26"/>
            <p:cNvSpPr/>
            <p:nvPr/>
          </p:nvSpPr>
          <p:spPr>
            <a:xfrm>
              <a:off x="6959450" y="661805"/>
              <a:ext cx="926806" cy="335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6600" dirty="0" smtClean="0">
                  <a:solidFill>
                    <a:srgbClr val="0000FF"/>
                  </a:solidFill>
                </a:rPr>
                <a:t>.</a:t>
              </a:r>
              <a:endParaRPr lang="en-CA" sz="6600" dirty="0">
                <a:solidFill>
                  <a:srgbClr val="0000FF"/>
                </a:solidFill>
              </a:endParaRPr>
            </a:p>
          </p:txBody>
        </p:sp>
      </p:grpSp>
      <p:pic>
        <p:nvPicPr>
          <p:cNvPr id="29" name="Picture 9" descr="C:\Users\Rae\Desktop\Art on Desktop\white man clip art\yellow-blue smiley faces\happy face surprise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78990" y="4436287"/>
            <a:ext cx="1298945" cy="1318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10513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100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250"/>
                                        <p:tgtEl>
                                          <p:spTgt spid="18"/>
                                        </p:tgtEl>
                                      </p:cBhvr>
                                    </p:animEffect>
                                  </p:childTnLst>
                                </p:cTn>
                              </p:par>
                            </p:childTnLst>
                          </p:cTn>
                        </p:par>
                        <p:par>
                          <p:cTn id="16" fill="hold">
                            <p:stCondLst>
                              <p:cond delay="3250"/>
                            </p:stCondLst>
                            <p:childTnLst>
                              <p:par>
                                <p:cTn id="17" presetID="42"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8" presetClass="entr" presetSubtype="16"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diamond(in)">
                                      <p:cBhvr>
                                        <p:cTn id="30" dur="125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21" presetClass="entr" presetSubtype="1"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heel(1)">
                                      <p:cBhvr>
                                        <p:cTn id="56" dur="1250"/>
                                        <p:tgtEl>
                                          <p:spTgt spid="7"/>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heel(1)">
                                      <p:cBhvr>
                                        <p:cTn id="59" dur="125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strips(downLeft)">
                                      <p:cBhvr>
                                        <p:cTn id="64" dur="2000"/>
                                        <p:tgtEl>
                                          <p:spTgt spid="19"/>
                                        </p:tgtEl>
                                      </p:cBhvr>
                                    </p:animEffect>
                                  </p:childTnLst>
                                </p:cTn>
                              </p:par>
                            </p:childTnLst>
                          </p:cTn>
                        </p:par>
                        <p:par>
                          <p:cTn id="65" fill="hold">
                            <p:stCondLst>
                              <p:cond delay="2000"/>
                            </p:stCondLst>
                            <p:childTnLst>
                              <p:par>
                                <p:cTn id="66" presetID="8" presetClass="emph" presetSubtype="0" fill="hold" grpId="1" nodeType="afterEffect">
                                  <p:stCondLst>
                                    <p:cond delay="0"/>
                                  </p:stCondLst>
                                  <p:childTnLst>
                                    <p:animRot by="21600000">
                                      <p:cBhvr>
                                        <p:cTn id="67" dur="2000" fill="hold"/>
                                        <p:tgtEl>
                                          <p:spTgt spid="7"/>
                                        </p:tgtEl>
                                        <p:attrNameLst>
                                          <p:attrName>r</p:attrName>
                                        </p:attrNameLst>
                                      </p:cBhvr>
                                    </p:animRot>
                                  </p:childTnLst>
                                </p:cTn>
                              </p:par>
                            </p:childTnLst>
                          </p:cTn>
                        </p:par>
                        <p:par>
                          <p:cTn id="68" fill="hold">
                            <p:stCondLst>
                              <p:cond delay="4000"/>
                            </p:stCondLst>
                            <p:childTnLst>
                              <p:par>
                                <p:cTn id="69" presetID="22" presetClass="entr" presetSubtype="8" fill="hold" nodeType="afterEffect">
                                  <p:stCondLst>
                                    <p:cond delay="25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175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wipe(left)">
                                      <p:cBhvr>
                                        <p:cTn id="76" dur="1000"/>
                                        <p:tgtEl>
                                          <p:spTgt spid="4"/>
                                        </p:tgtEl>
                                      </p:cBhvr>
                                    </p:animEffect>
                                  </p:childTnLst>
                                </p:cTn>
                              </p:par>
                            </p:childTnLst>
                          </p:cTn>
                        </p:par>
                        <p:par>
                          <p:cTn id="77" fill="hold">
                            <p:stCondLst>
                              <p:cond delay="100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1500"/>
                            </p:stCondLst>
                            <p:childTnLst>
                              <p:par>
                                <p:cTn id="82" presetID="35" presetClass="emph" presetSubtype="0" repeatCount="3000" fill="hold" grpId="1" nodeType="afterEffect">
                                  <p:stCondLst>
                                    <p:cond delay="500"/>
                                  </p:stCondLst>
                                  <p:childTnLst>
                                    <p:anim calcmode="discrete" valueType="str">
                                      <p:cBhvr>
                                        <p:cTn id="83" dur="1000" fill="hold"/>
                                        <p:tgtEl>
                                          <p:spTgt spid="5"/>
                                        </p:tgtEl>
                                        <p:attrNameLst>
                                          <p:attrName>style.visibility</p:attrName>
                                        </p:attrNameLst>
                                      </p:cBhvr>
                                      <p:tavLst>
                                        <p:tav tm="0">
                                          <p:val>
                                            <p:strVal val="hidden"/>
                                          </p:val>
                                        </p:tav>
                                        <p:tav tm="50000">
                                          <p:val>
                                            <p:strVal val="visible"/>
                                          </p:val>
                                        </p:tav>
                                      </p:tavLst>
                                    </p:anim>
                                  </p:childTnLst>
                                </p:cTn>
                              </p:par>
                              <p:par>
                                <p:cTn id="84" presetID="16" presetClass="entr" presetSubtype="21" fill="hold" nodeType="withEffect">
                                  <p:stCondLst>
                                    <p:cond delay="500"/>
                                  </p:stCondLst>
                                  <p:childTnLst>
                                    <p:set>
                                      <p:cBhvr>
                                        <p:cTn id="85" dur="1" fill="hold">
                                          <p:stCondLst>
                                            <p:cond delay="0"/>
                                          </p:stCondLst>
                                        </p:cTn>
                                        <p:tgtEl>
                                          <p:spTgt spid="29"/>
                                        </p:tgtEl>
                                        <p:attrNameLst>
                                          <p:attrName>style.visibility</p:attrName>
                                        </p:attrNameLst>
                                      </p:cBhvr>
                                      <p:to>
                                        <p:strVal val="visible"/>
                                      </p:to>
                                    </p:set>
                                    <p:animEffect transition="in" filter="barn(inVertical)">
                                      <p:cBhvr>
                                        <p:cTn id="86" dur="500"/>
                                        <p:tgtEl>
                                          <p:spTgt spid="29"/>
                                        </p:tgtEl>
                                      </p:cBhvr>
                                    </p:animEffect>
                                  </p:childTnLst>
                                </p:cTn>
                              </p:par>
                              <p:par>
                                <p:cTn id="87" presetID="35" presetClass="emph" presetSubtype="0" repeatCount="4000" fill="hold" nodeType="withEffect">
                                  <p:stCondLst>
                                    <p:cond delay="500"/>
                                  </p:stCondLst>
                                  <p:childTnLst>
                                    <p:anim calcmode="discrete" valueType="str">
                                      <p:cBhvr>
                                        <p:cTn id="88" dur="1000" fill="hold"/>
                                        <p:tgtEl>
                                          <p:spTgt spid="2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7" grpId="0" animBg="1"/>
      <p:bldP spid="7" grpId="1" animBg="1"/>
      <p:bldP spid="24" grpId="0" animBg="1"/>
      <p:bldP spid="19" grpId="0" animBg="1"/>
      <p:bldP spid="4" grpId="0" animBg="1"/>
      <p:bldP spid="5" grpId="0" animBg="1"/>
      <p:bldP spid="5" grpId="1" animBg="1"/>
      <p:bldP spid="10"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40552" y="6545082"/>
            <a:ext cx="390467" cy="312918"/>
          </a:xfrm>
        </p:spPr>
        <p:txBody>
          <a:bodyPr/>
          <a:lstStyle/>
          <a:p>
            <a:fld id="{6D22F896-40B5-4ADD-8801-0D06FADFA095}" type="slidenum">
              <a:rPr lang="en-US" sz="1100" smtClean="0">
                <a:solidFill>
                  <a:prstClr val="white"/>
                </a:solidFill>
              </a:rPr>
              <a:pPr/>
              <a:t>17</a:t>
            </a:fld>
            <a:endParaRPr lang="en-US" sz="1100" dirty="0">
              <a:solidFill>
                <a:prstClr val="white"/>
              </a:solidFill>
            </a:endParaRPr>
          </a:p>
        </p:txBody>
      </p:sp>
      <p:sp>
        <p:nvSpPr>
          <p:cNvPr id="3" name="Wave 2"/>
          <p:cNvSpPr/>
          <p:nvPr/>
        </p:nvSpPr>
        <p:spPr>
          <a:xfrm>
            <a:off x="202152" y="410547"/>
            <a:ext cx="11714671" cy="4246065"/>
          </a:xfrm>
          <a:prstGeom prst="wave">
            <a:avLst>
              <a:gd name="adj1" fmla="val 12500"/>
              <a:gd name="adj2" fmla="val -10000"/>
            </a:avLst>
          </a:prstGeom>
          <a:solidFill>
            <a:schemeClr val="accent6">
              <a:lumMod val="75000"/>
            </a:schemeClr>
          </a:solidFill>
          <a:ln w="76200">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4800" b="1" dirty="0" smtClean="0">
                <a:solidFill>
                  <a:schemeClr val="bg1"/>
                </a:solidFill>
                <a:effectLst>
                  <a:glow rad="127000">
                    <a:srgbClr val="00FFFF"/>
                  </a:glow>
                </a:effectLst>
                <a:latin typeface="Georgia" panose="02040502050405020303" pitchFamily="18" charset="0"/>
              </a:rPr>
              <a:t>To whom much is given, </a:t>
            </a:r>
            <a:r>
              <a:rPr lang="en-US" sz="4800" b="1" dirty="0" smtClean="0">
                <a:ln w="19050">
                  <a:solidFill>
                    <a:srgbClr val="0000FF"/>
                  </a:solidFill>
                </a:ln>
                <a:solidFill>
                  <a:srgbClr val="FF66FF"/>
                </a:solidFill>
                <a:effectLst>
                  <a:glow rad="127000">
                    <a:srgbClr val="00FFFF"/>
                  </a:glow>
                </a:effectLst>
                <a:latin typeface="Georgia" panose="02040502050405020303" pitchFamily="18" charset="0"/>
              </a:rPr>
              <a:t>MUCH IS </a:t>
            </a:r>
            <a:r>
              <a:rPr lang="en-US" sz="4800" b="1" u="sng" dirty="0" smtClean="0">
                <a:ln w="19050">
                  <a:solidFill>
                    <a:srgbClr val="0000FF"/>
                  </a:solidFill>
                </a:ln>
                <a:solidFill>
                  <a:srgbClr val="FF66FF"/>
                </a:solidFill>
                <a:effectLst>
                  <a:glow rad="127000">
                    <a:srgbClr val="00FFFF"/>
                  </a:glow>
                </a:effectLst>
                <a:latin typeface="Georgia" panose="02040502050405020303" pitchFamily="18" charset="0"/>
              </a:rPr>
              <a:t>ACCOUNTABLE</a:t>
            </a:r>
            <a:r>
              <a:rPr lang="en-US" sz="4800" b="1" dirty="0" smtClean="0">
                <a:ln w="19050">
                  <a:solidFill>
                    <a:srgbClr val="0000FF"/>
                  </a:solidFill>
                </a:ln>
                <a:solidFill>
                  <a:srgbClr val="FF66FF"/>
                </a:solidFill>
                <a:effectLst>
                  <a:glow rad="127000">
                    <a:srgbClr val="00FFFF"/>
                  </a:glow>
                </a:effectLst>
                <a:latin typeface="Georgia" panose="02040502050405020303" pitchFamily="18" charset="0"/>
              </a:rPr>
              <a:t>!</a:t>
            </a:r>
          </a:p>
          <a:p>
            <a:pPr algn="ctr"/>
            <a:endParaRPr lang="en-CA" sz="2400" b="1" dirty="0">
              <a:solidFill>
                <a:schemeClr val="bg1"/>
              </a:solidFill>
              <a:effectLst>
                <a:glow rad="127000">
                  <a:srgbClr val="00FFFF"/>
                </a:glow>
              </a:effectLst>
            </a:endParaRPr>
          </a:p>
        </p:txBody>
      </p:sp>
      <p:sp>
        <p:nvSpPr>
          <p:cNvPr id="4" name="Rounded Rectangle 3"/>
          <p:cNvSpPr/>
          <p:nvPr/>
        </p:nvSpPr>
        <p:spPr>
          <a:xfrm>
            <a:off x="266896" y="5029195"/>
            <a:ext cx="11582985" cy="1502228"/>
          </a:xfrm>
          <a:prstGeom prst="roundRect">
            <a:avLst>
              <a:gd name="adj" fmla="val 50000"/>
            </a:avLst>
          </a:prstGeom>
          <a:solidFill>
            <a:schemeClr val="tx1">
              <a:lumMod val="50000"/>
            </a:schemeClr>
          </a:solidFill>
          <a:ln>
            <a:solidFill>
              <a:srgbClr val="FF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600" b="1" dirty="0" smtClean="0">
                <a:solidFill>
                  <a:srgbClr val="0000FF"/>
                </a:solidFill>
              </a:rPr>
              <a:t>Yahusha</a:t>
            </a:r>
            <a:r>
              <a:rPr lang="en-CA" sz="3600" dirty="0" smtClean="0">
                <a:solidFill>
                  <a:srgbClr val="99FF33"/>
                </a:solidFill>
              </a:rPr>
              <a:t> </a:t>
            </a:r>
            <a:r>
              <a:rPr lang="en-CA" sz="3600" b="1" dirty="0" smtClean="0">
                <a:solidFill>
                  <a:srgbClr val="99FF33"/>
                </a:solidFill>
              </a:rPr>
              <a:t>has provided us today with much better accuracy!  Shall we consider it?  </a:t>
            </a:r>
            <a:r>
              <a:rPr lang="en-CA" sz="3600" b="1" dirty="0" smtClean="0">
                <a:ln>
                  <a:solidFill>
                    <a:srgbClr val="0000FF"/>
                  </a:solidFill>
                </a:ln>
                <a:solidFill>
                  <a:srgbClr val="99FF33"/>
                </a:solidFill>
              </a:rPr>
              <a:t>Absolutely! </a:t>
            </a:r>
            <a:r>
              <a:rPr lang="en-CA" sz="3600" b="1" dirty="0" smtClean="0">
                <a:ln>
                  <a:solidFill>
                    <a:srgbClr val="0000FF"/>
                  </a:solidFill>
                </a:ln>
                <a:solidFill>
                  <a:srgbClr val="99FF33"/>
                </a:solidFill>
                <a:sym typeface="Wingdings" panose="05000000000000000000" pitchFamily="2" charset="2"/>
              </a:rPr>
              <a:t></a:t>
            </a:r>
            <a:endParaRPr lang="en-CA" sz="3600" b="1" dirty="0">
              <a:ln>
                <a:solidFill>
                  <a:srgbClr val="0000FF"/>
                </a:solidFill>
              </a:ln>
              <a:solidFill>
                <a:srgbClr val="99FF33"/>
              </a:solidFill>
            </a:endParaRPr>
          </a:p>
        </p:txBody>
      </p:sp>
    </p:spTree>
    <p:extLst>
      <p:ext uri="{BB962C8B-B14F-4D97-AF65-F5344CB8AC3E}">
        <p14:creationId xmlns:p14="http://schemas.microsoft.com/office/powerpoint/2010/main" val="164488354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97419" y="6547447"/>
            <a:ext cx="372735" cy="279382"/>
          </a:xfrm>
        </p:spPr>
        <p:txBody>
          <a:bodyPr/>
          <a:lstStyle/>
          <a:p>
            <a:fld id="{6D22F896-40B5-4ADD-8801-0D06FADFA095}" type="slidenum">
              <a:rPr lang="en-US" sz="1200" smtClean="0">
                <a:solidFill>
                  <a:prstClr val="white">
                    <a:tint val="75000"/>
                  </a:prstClr>
                </a:solidFill>
              </a:rPr>
              <a:pPr/>
              <a:t>18</a:t>
            </a:fld>
            <a:endParaRPr lang="en-US" sz="1200" dirty="0">
              <a:solidFill>
                <a:prstClr val="white">
                  <a:tint val="75000"/>
                </a:prstClr>
              </a:solidFill>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384" y="82927"/>
            <a:ext cx="4762926" cy="6692146"/>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43310" y="3647269"/>
            <a:ext cx="7326524" cy="1009245"/>
          </a:xfrm>
          <a:prstGeom prst="rect">
            <a:avLst/>
          </a:prstGeom>
        </p:spPr>
      </p:pic>
      <p:cxnSp>
        <p:nvCxnSpPr>
          <p:cNvPr id="7" name="Straight Connector 6"/>
          <p:cNvCxnSpPr/>
          <p:nvPr/>
        </p:nvCxnSpPr>
        <p:spPr>
          <a:xfrm>
            <a:off x="6641959" y="4401460"/>
            <a:ext cx="3627455" cy="0"/>
          </a:xfrm>
          <a:prstGeom prst="line">
            <a:avLst/>
          </a:prstGeom>
          <a:ln w="76200">
            <a:solidFill>
              <a:srgbClr val="FF66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832879" y="4502989"/>
            <a:ext cx="930895" cy="1335103"/>
          </a:xfrm>
          <a:prstGeom prst="straightConnector1">
            <a:avLst/>
          </a:prstGeom>
          <a:ln w="76200">
            <a:solidFill>
              <a:srgbClr val="F735EE"/>
            </a:solidFill>
            <a:tailEnd type="triangle"/>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416233" y="5253297"/>
            <a:ext cx="7774506" cy="1446962"/>
          </a:xfrm>
          <a:prstGeom prst="roundRect">
            <a:avLst>
              <a:gd name="adj" fmla="val 50000"/>
            </a:avLst>
          </a:prstGeom>
          <a:solidFill>
            <a:srgbClr val="FFCCFF"/>
          </a:solidFill>
          <a:ln w="76200">
            <a:solidFill>
              <a:srgbClr val="00B050"/>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600" b="1" dirty="0" smtClean="0">
                <a:solidFill>
                  <a:schemeClr val="accent6">
                    <a:lumMod val="75000"/>
                  </a:schemeClr>
                </a:solidFill>
              </a:rPr>
              <a:t>This is the main chart we will </a:t>
            </a:r>
            <a:br>
              <a:rPr lang="en-CA" sz="3600" b="1" dirty="0" smtClean="0">
                <a:solidFill>
                  <a:schemeClr val="accent6">
                    <a:lumMod val="75000"/>
                  </a:schemeClr>
                </a:solidFill>
              </a:rPr>
            </a:br>
            <a:r>
              <a:rPr lang="en-CA" sz="3600" b="1" dirty="0" smtClean="0">
                <a:solidFill>
                  <a:schemeClr val="accent6">
                    <a:lumMod val="75000"/>
                  </a:schemeClr>
                </a:solidFill>
              </a:rPr>
              <a:t>use in this research!</a:t>
            </a:r>
          </a:p>
        </p:txBody>
      </p:sp>
      <p:sp>
        <p:nvSpPr>
          <p:cNvPr id="6" name="Rectangle 5"/>
          <p:cNvSpPr/>
          <p:nvPr/>
        </p:nvSpPr>
        <p:spPr>
          <a:xfrm>
            <a:off x="4869188" y="434807"/>
            <a:ext cx="7242298" cy="286058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735EE"/>
                </a:solidFill>
              </a:rPr>
              <a:t>Remember this chart from Part 1?  </a:t>
            </a:r>
            <a:r>
              <a:rPr lang="en-US" sz="2400" b="1" dirty="0" smtClean="0">
                <a:ln>
                  <a:solidFill>
                    <a:srgbClr val="FFFF00"/>
                  </a:solidFill>
                </a:ln>
                <a:solidFill>
                  <a:srgbClr val="F735EE"/>
                </a:solidFill>
              </a:rPr>
              <a:t>It is much more accurate</a:t>
            </a:r>
            <a:r>
              <a:rPr lang="en-US" sz="2400" dirty="0" smtClean="0">
                <a:solidFill>
                  <a:srgbClr val="F735EE"/>
                </a:solidFill>
              </a:rPr>
              <a:t> and has </a:t>
            </a:r>
            <a:r>
              <a:rPr lang="en-US" sz="2400" u="sng" dirty="0" smtClean="0">
                <a:solidFill>
                  <a:srgbClr val="F735EE"/>
                </a:solidFill>
              </a:rPr>
              <a:t>not</a:t>
            </a:r>
            <a:r>
              <a:rPr lang="en-US" sz="2400" dirty="0" smtClean="0">
                <a:solidFill>
                  <a:srgbClr val="F735EE"/>
                </a:solidFill>
              </a:rPr>
              <a:t> been </a:t>
            </a:r>
            <a:r>
              <a:rPr lang="en-US" sz="2400" u="sng" dirty="0" smtClean="0">
                <a:solidFill>
                  <a:srgbClr val="F735EE"/>
                </a:solidFill>
              </a:rPr>
              <a:t>rounded off</a:t>
            </a:r>
            <a:r>
              <a:rPr lang="en-US" sz="2400" dirty="0" smtClean="0">
                <a:solidFill>
                  <a:srgbClr val="F735EE"/>
                </a:solidFill>
              </a:rPr>
              <a:t>. It does not support an agenda! </a:t>
            </a:r>
            <a:br>
              <a:rPr lang="en-US" sz="2400" dirty="0" smtClean="0">
                <a:solidFill>
                  <a:srgbClr val="F735EE"/>
                </a:solidFill>
              </a:rPr>
            </a:br>
            <a:r>
              <a:rPr lang="en-US" sz="2400" dirty="0" smtClean="0">
                <a:solidFill>
                  <a:srgbClr val="F735EE"/>
                </a:solidFill>
              </a:rPr>
              <a:t>Look at the blue box on the left. </a:t>
            </a:r>
            <a:br>
              <a:rPr lang="en-US" sz="2400" dirty="0" smtClean="0">
                <a:solidFill>
                  <a:srgbClr val="F735EE"/>
                </a:solidFill>
              </a:rPr>
            </a:br>
            <a:r>
              <a:rPr lang="en-US" sz="2400" dirty="0" smtClean="0">
                <a:solidFill>
                  <a:srgbClr val="F735EE"/>
                </a:solidFill>
              </a:rPr>
              <a:t>Note: the time is recorded in a </a:t>
            </a:r>
            <a:r>
              <a:rPr lang="en-US" sz="2400" u="sng" dirty="0" smtClean="0">
                <a:solidFill>
                  <a:srgbClr val="F735EE"/>
                </a:solidFill>
              </a:rPr>
              <a:t>24 hour format</a:t>
            </a:r>
            <a:r>
              <a:rPr lang="en-US" sz="2400" dirty="0" smtClean="0">
                <a:solidFill>
                  <a:srgbClr val="F735EE"/>
                </a:solidFill>
              </a:rPr>
              <a:t>. </a:t>
            </a:r>
            <a:r>
              <a:rPr lang="en-US" sz="2400" b="1" dirty="0" smtClean="0">
                <a:ln>
                  <a:solidFill>
                    <a:srgbClr val="00FFFF"/>
                  </a:solidFill>
                </a:ln>
                <a:solidFill>
                  <a:srgbClr val="F735EE"/>
                </a:solidFill>
              </a:rPr>
              <a:t>This time must be adjusted +2 hours to </a:t>
            </a:r>
            <a:br>
              <a:rPr lang="en-US" sz="2400" b="1" dirty="0" smtClean="0">
                <a:ln>
                  <a:solidFill>
                    <a:srgbClr val="00FFFF"/>
                  </a:solidFill>
                </a:ln>
                <a:solidFill>
                  <a:srgbClr val="F735EE"/>
                </a:solidFill>
              </a:rPr>
            </a:br>
            <a:r>
              <a:rPr lang="en-US" sz="2400" b="1" dirty="0" smtClean="0">
                <a:ln>
                  <a:solidFill>
                    <a:srgbClr val="00FFFF"/>
                  </a:solidFill>
                </a:ln>
                <a:solidFill>
                  <a:srgbClr val="F735EE"/>
                </a:solidFill>
              </a:rPr>
              <a:t>reckon with Yerushalayim time!</a:t>
            </a:r>
          </a:p>
        </p:txBody>
      </p:sp>
      <p:sp>
        <p:nvSpPr>
          <p:cNvPr id="2" name="Rectangle 1"/>
          <p:cNvSpPr/>
          <p:nvPr/>
        </p:nvSpPr>
        <p:spPr>
          <a:xfrm>
            <a:off x="80384" y="3429000"/>
            <a:ext cx="1532755" cy="323491"/>
          </a:xfrm>
          <a:prstGeom prst="rect">
            <a:avLst/>
          </a:prstGeom>
          <a:noFill/>
          <a:ln w="76200">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03927463"/>
      </p:ext>
    </p:extLst>
  </p:cSld>
  <p:clrMapOvr>
    <a:masterClrMapping/>
  </p:clrMapOvr>
  <p:transition spd="med">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7849728" y="110099"/>
            <a:ext cx="3016881" cy="1542750"/>
          </a:xfrm>
          <a:prstGeom prst="rect">
            <a:avLst/>
          </a:prstGeom>
          <a:ln w="57150">
            <a:solidFill>
              <a:srgbClr val="00589A"/>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dirty="0" smtClean="0">
                <a:solidFill>
                  <a:srgbClr val="0000FF"/>
                </a:solidFill>
              </a:rPr>
              <a:t>Going with accuracy!</a:t>
            </a:r>
            <a:br>
              <a:rPr lang="en-CA" sz="3600" b="1" dirty="0" smtClean="0">
                <a:solidFill>
                  <a:srgbClr val="0000FF"/>
                </a:solidFill>
              </a:rPr>
            </a:br>
            <a:r>
              <a:rPr lang="en-CA" sz="1600" dirty="0" smtClean="0">
                <a:solidFill>
                  <a:schemeClr val="bg1"/>
                </a:solidFill>
              </a:rPr>
              <a:t>(Roman Reckoning)</a:t>
            </a:r>
            <a:endParaRPr lang="en-CA" sz="1600" dirty="0">
              <a:solidFill>
                <a:schemeClr val="bg1"/>
              </a:solidFill>
            </a:endParaRPr>
          </a:p>
        </p:txBody>
      </p:sp>
      <p:sp>
        <p:nvSpPr>
          <p:cNvPr id="3" name="Slide Number Placeholder 2"/>
          <p:cNvSpPr>
            <a:spLocks noGrp="1"/>
          </p:cNvSpPr>
          <p:nvPr>
            <p:ph type="sldNum" sz="quarter" idx="12"/>
          </p:nvPr>
        </p:nvSpPr>
        <p:spPr>
          <a:xfrm>
            <a:off x="11793415" y="6544861"/>
            <a:ext cx="342985" cy="313139"/>
          </a:xfrm>
        </p:spPr>
        <p:txBody>
          <a:bodyPr/>
          <a:lstStyle/>
          <a:p>
            <a:fld id="{6D22F896-40B5-4ADD-8801-0D06FADFA095}" type="slidenum">
              <a:rPr lang="en-US" sz="1100" smtClean="0">
                <a:solidFill>
                  <a:prstClr val="white">
                    <a:tint val="75000"/>
                  </a:prstClr>
                </a:solidFill>
              </a:rPr>
              <a:pPr/>
              <a:t>19</a:t>
            </a:fld>
            <a:endParaRPr lang="en-US" sz="1100" dirty="0">
              <a:solidFill>
                <a:prstClr val="white">
                  <a:tint val="75000"/>
                </a:prstClr>
              </a:solidFill>
            </a:endParaRPr>
          </a:p>
        </p:txBody>
      </p:sp>
      <p:sp>
        <p:nvSpPr>
          <p:cNvPr id="4" name="Rounded Rectangle 3"/>
          <p:cNvSpPr/>
          <p:nvPr/>
        </p:nvSpPr>
        <p:spPr>
          <a:xfrm>
            <a:off x="2196445" y="4609965"/>
            <a:ext cx="9224180" cy="91440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6000" b="1" dirty="0" smtClean="0">
                <a:solidFill>
                  <a:srgbClr val="FF0000"/>
                </a:solidFill>
              </a:rPr>
              <a:t>Compare these dates!</a:t>
            </a:r>
            <a:endParaRPr lang="en-CA" sz="6000" b="1" dirty="0">
              <a:solidFill>
                <a:srgbClr val="FF0000"/>
              </a:solidFill>
              <a:effectLst>
                <a:glow rad="127000">
                  <a:srgbClr val="FFFF00"/>
                </a:glow>
              </a:effectLst>
            </a:endParaRPr>
          </a:p>
        </p:txBody>
      </p:sp>
      <p:pic>
        <p:nvPicPr>
          <p:cNvPr id="25" name="Picture 2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49728" y="1766228"/>
            <a:ext cx="2552576" cy="452295"/>
          </a:xfrm>
          <a:prstGeom prst="rect">
            <a:avLst/>
          </a:prstGeom>
        </p:spPr>
      </p:pic>
      <p:sp>
        <p:nvSpPr>
          <p:cNvPr id="26" name="Rectangle 25"/>
          <p:cNvSpPr/>
          <p:nvPr/>
        </p:nvSpPr>
        <p:spPr>
          <a:xfrm>
            <a:off x="7918515" y="2298584"/>
            <a:ext cx="3874901" cy="539617"/>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accent3">
                    <a:lumMod val="75000"/>
                  </a:schemeClr>
                </a:solidFill>
              </a:rPr>
              <a:t> </a:t>
            </a:r>
            <a:r>
              <a:rPr lang="en-CA" sz="2000" b="1" dirty="0" smtClean="0">
                <a:solidFill>
                  <a:schemeClr val="bg1"/>
                </a:solidFill>
              </a:rPr>
              <a:t>Mar</a:t>
            </a:r>
            <a:r>
              <a:rPr lang="en-CA" sz="2000" b="1" dirty="0" smtClean="0">
                <a:solidFill>
                  <a:schemeClr val="accent3">
                    <a:lumMod val="75000"/>
                  </a:schemeClr>
                </a:solidFill>
              </a:rPr>
              <a:t>   </a:t>
            </a:r>
            <a:r>
              <a:rPr lang="en-CA" sz="2000" b="1" dirty="0" smtClean="0">
                <a:solidFill>
                  <a:srgbClr val="F735EE"/>
                </a:solidFill>
                <a:effectLst>
                  <a:glow rad="127000">
                    <a:srgbClr val="00FFFF"/>
                  </a:glow>
                </a:effectLst>
              </a:rPr>
              <a:t> </a:t>
            </a:r>
            <a:r>
              <a:rPr lang="en-CA" sz="2000" b="1" u="sng" dirty="0" smtClean="0">
                <a:solidFill>
                  <a:srgbClr val="F735EE"/>
                </a:solidFill>
                <a:effectLst>
                  <a:glow rad="127000">
                    <a:srgbClr val="00FFFF"/>
                  </a:glow>
                </a:effectLst>
              </a:rPr>
              <a:t>23</a:t>
            </a:r>
            <a:r>
              <a:rPr lang="en-CA" sz="2000" b="1" dirty="0" smtClean="0">
                <a:solidFill>
                  <a:srgbClr val="F735EE"/>
                </a:solidFill>
                <a:effectLst>
                  <a:glow rad="127000">
                    <a:srgbClr val="00FFFF"/>
                  </a:glow>
                </a:effectLst>
              </a:rPr>
              <a:t>    </a:t>
            </a:r>
            <a:r>
              <a:rPr lang="en-CA" sz="2000" b="1" dirty="0" smtClean="0">
                <a:solidFill>
                  <a:schemeClr val="bg1"/>
                </a:solidFill>
              </a:rPr>
              <a:t>:37 AM Jerusalem     </a:t>
            </a:r>
            <a:endParaRPr lang="en-CA" sz="2000" b="1" dirty="0">
              <a:solidFill>
                <a:schemeClr val="bg1"/>
              </a:solidFill>
            </a:endParaRPr>
          </a:p>
        </p:txBody>
      </p:sp>
      <p:sp>
        <p:nvSpPr>
          <p:cNvPr id="10" name="Curved Left Arrow 9"/>
          <p:cNvSpPr/>
          <p:nvPr/>
        </p:nvSpPr>
        <p:spPr>
          <a:xfrm>
            <a:off x="10582296" y="976040"/>
            <a:ext cx="838329" cy="1155572"/>
          </a:xfrm>
          <a:prstGeom prst="curvedLeftArrow">
            <a:avLst/>
          </a:prstGeom>
          <a:solidFill>
            <a:srgbClr val="00FFFF"/>
          </a:solidFill>
          <a:ln>
            <a:solidFill>
              <a:srgbClr val="9966FF"/>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1" name="Rounded Rectangle 20"/>
          <p:cNvSpPr/>
          <p:nvPr/>
        </p:nvSpPr>
        <p:spPr>
          <a:xfrm>
            <a:off x="9688212" y="1784196"/>
            <a:ext cx="689954" cy="450459"/>
          </a:xfrm>
          <a:prstGeom prst="roundRect">
            <a:avLst/>
          </a:prstGeom>
          <a:noFill/>
          <a:ln w="57150">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ounded Rectangle 27"/>
          <p:cNvSpPr/>
          <p:nvPr/>
        </p:nvSpPr>
        <p:spPr>
          <a:xfrm>
            <a:off x="8789970" y="1788237"/>
            <a:ext cx="524933" cy="1027955"/>
          </a:xfrm>
          <a:prstGeom prst="roundRect">
            <a:avLst/>
          </a:prstGeom>
          <a:noFill/>
          <a:ln w="57150">
            <a:solidFill>
              <a:srgbClr val="FF0000"/>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4" name="Rounded Rectangle 1023"/>
          <p:cNvSpPr/>
          <p:nvPr/>
        </p:nvSpPr>
        <p:spPr>
          <a:xfrm>
            <a:off x="1364702" y="245233"/>
            <a:ext cx="5033900" cy="1181373"/>
          </a:xfrm>
          <a:prstGeom prst="roundRect">
            <a:avLst>
              <a:gd name="adj" fmla="val 47123"/>
            </a:avLst>
          </a:prstGeom>
          <a:solidFill>
            <a:schemeClr val="tx1">
              <a:lumMod val="5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3200" dirty="0" smtClean="0">
                <a:solidFill>
                  <a:schemeClr val="bg1"/>
                </a:solidFill>
                <a:latin typeface="Arial Black" panose="020B0A04020102020204" pitchFamily="34" charset="0"/>
              </a:rPr>
              <a:t>UT</a:t>
            </a:r>
            <a:r>
              <a:rPr lang="en-CA" sz="3200" dirty="0" smtClean="0"/>
              <a:t> </a:t>
            </a:r>
            <a:r>
              <a:rPr lang="en-CA" sz="3200" dirty="0" smtClean="0">
                <a:solidFill>
                  <a:srgbClr val="FFFF00"/>
                </a:solidFill>
              </a:rPr>
              <a:t>=</a:t>
            </a:r>
            <a:r>
              <a:rPr lang="en-CA" sz="3200" dirty="0" smtClean="0"/>
              <a:t> Universal Time </a:t>
            </a:r>
            <a:br>
              <a:rPr lang="en-CA" sz="3200" dirty="0" smtClean="0"/>
            </a:br>
            <a:r>
              <a:rPr lang="en-CA" sz="3200" dirty="0" smtClean="0">
                <a:solidFill>
                  <a:srgbClr val="FFFF00"/>
                </a:solidFill>
              </a:rPr>
              <a:t>@</a:t>
            </a:r>
            <a:r>
              <a:rPr lang="en-CA" sz="3200" dirty="0" smtClean="0"/>
              <a:t> Greenwich</a:t>
            </a:r>
            <a:endParaRPr lang="en-CA" sz="3200" dirty="0"/>
          </a:p>
        </p:txBody>
      </p:sp>
      <p:sp>
        <p:nvSpPr>
          <p:cNvPr id="1025" name="Rectangle 1024"/>
          <p:cNvSpPr/>
          <p:nvPr/>
        </p:nvSpPr>
        <p:spPr>
          <a:xfrm>
            <a:off x="471340" y="1652849"/>
            <a:ext cx="7198396" cy="2843737"/>
          </a:xfrm>
          <a:prstGeom prst="rect">
            <a:avLst/>
          </a:prstGeom>
          <a:solidFill>
            <a:schemeClr val="tx1">
              <a:lumMod val="85000"/>
            </a:schemeClr>
          </a:solidFill>
          <a:ln w="381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2800" dirty="0" smtClean="0">
                <a:solidFill>
                  <a:schemeClr val="bg1"/>
                </a:solidFill>
              </a:rPr>
              <a:t>The time of the Tequfah was at </a:t>
            </a:r>
            <a:br>
              <a:rPr lang="en-CA" sz="2800" dirty="0" smtClean="0">
                <a:solidFill>
                  <a:schemeClr val="bg1"/>
                </a:solidFill>
              </a:rPr>
            </a:br>
            <a:r>
              <a:rPr lang="en-CA" sz="2800" u="sng" dirty="0" smtClean="0">
                <a:solidFill>
                  <a:schemeClr val="bg1"/>
                </a:solidFill>
                <a:latin typeface="Arial Black" panose="020B0A04020102020204" pitchFamily="34" charset="0"/>
              </a:rPr>
              <a:t>UT</a:t>
            </a:r>
            <a:r>
              <a:rPr lang="en-CA" sz="2800" dirty="0" smtClean="0">
                <a:solidFill>
                  <a:schemeClr val="bg1"/>
                </a:solidFill>
              </a:rPr>
              <a:t> 22:37 hours/min on Mar 2</a:t>
            </a:r>
            <a:r>
              <a:rPr lang="en-CA" sz="2800" b="1" u="sng" dirty="0" smtClean="0">
                <a:solidFill>
                  <a:srgbClr val="C00000"/>
                </a:solidFill>
              </a:rPr>
              <a:t>2</a:t>
            </a:r>
            <a:r>
              <a:rPr lang="en-CA" sz="2800" dirty="0" smtClean="0">
                <a:solidFill>
                  <a:schemeClr val="bg1"/>
                </a:solidFill>
              </a:rPr>
              <a:t>. </a:t>
            </a:r>
            <a:br>
              <a:rPr lang="en-CA" sz="2800" dirty="0" smtClean="0">
                <a:solidFill>
                  <a:schemeClr val="bg1"/>
                </a:solidFill>
              </a:rPr>
            </a:br>
            <a:r>
              <a:rPr lang="en-CA" sz="2800" dirty="0" smtClean="0">
                <a:solidFill>
                  <a:schemeClr val="bg1"/>
                </a:solidFill>
              </a:rPr>
              <a:t>What time was this </a:t>
            </a:r>
            <a:r>
              <a:rPr lang="en-CA" sz="2800" u="sng" dirty="0" smtClean="0">
                <a:solidFill>
                  <a:schemeClr val="bg1"/>
                </a:solidFill>
              </a:rPr>
              <a:t>in Yerushala</a:t>
            </a:r>
            <a:r>
              <a:rPr lang="en-CA" sz="2800" dirty="0" smtClean="0">
                <a:solidFill>
                  <a:schemeClr val="bg1"/>
                </a:solidFill>
              </a:rPr>
              <a:t>y</a:t>
            </a:r>
            <a:r>
              <a:rPr lang="en-CA" sz="2800" u="sng" dirty="0" smtClean="0">
                <a:solidFill>
                  <a:schemeClr val="bg1"/>
                </a:solidFill>
              </a:rPr>
              <a:t>im</a:t>
            </a:r>
            <a:r>
              <a:rPr lang="en-CA" sz="2800" dirty="0" smtClean="0">
                <a:solidFill>
                  <a:schemeClr val="bg1"/>
                </a:solidFill>
              </a:rPr>
              <a:t>?</a:t>
            </a:r>
          </a:p>
          <a:p>
            <a:pPr algn="ctr"/>
            <a:r>
              <a:rPr lang="en-CA" sz="2800" u="sng" dirty="0">
                <a:solidFill>
                  <a:prstClr val="black"/>
                </a:solidFill>
                <a:latin typeface="Arial Black" panose="020B0A04020102020204" pitchFamily="34" charset="0"/>
              </a:rPr>
              <a:t>UT</a:t>
            </a:r>
            <a:r>
              <a:rPr lang="en-CA" sz="2800" dirty="0">
                <a:solidFill>
                  <a:prstClr val="black"/>
                </a:solidFill>
              </a:rPr>
              <a:t> </a:t>
            </a:r>
            <a:r>
              <a:rPr lang="en-CA" sz="2800" dirty="0" smtClean="0">
                <a:solidFill>
                  <a:prstClr val="black"/>
                </a:solidFill>
              </a:rPr>
              <a:t>22:37 + 2 hours sets the Tequfah at </a:t>
            </a:r>
            <a:r>
              <a:rPr lang="en-CA" sz="2800" b="1" dirty="0" smtClean="0">
                <a:solidFill>
                  <a:prstClr val="black"/>
                </a:solidFill>
              </a:rPr>
              <a:t>:37 minutes </a:t>
            </a:r>
            <a:r>
              <a:rPr lang="en-CA" sz="2800" b="1" u="sng" dirty="0" smtClean="0">
                <a:solidFill>
                  <a:prstClr val="black"/>
                </a:solidFill>
                <a:latin typeface="Arial Black" panose="020B0A04020102020204" pitchFamily="34" charset="0"/>
              </a:rPr>
              <a:t>AFTER MIDNIGHT</a:t>
            </a:r>
            <a:r>
              <a:rPr lang="en-CA" sz="2800" b="1" dirty="0" smtClean="0">
                <a:solidFill>
                  <a:prstClr val="black"/>
                </a:solidFill>
                <a:latin typeface="Arial Black" panose="020B0A04020102020204" pitchFamily="34" charset="0"/>
              </a:rPr>
              <a:t>. </a:t>
            </a:r>
            <a:br>
              <a:rPr lang="en-CA" sz="2800" b="1" dirty="0" smtClean="0">
                <a:solidFill>
                  <a:prstClr val="black"/>
                </a:solidFill>
                <a:latin typeface="Arial Black" panose="020B0A04020102020204" pitchFamily="34" charset="0"/>
              </a:rPr>
            </a:br>
            <a:r>
              <a:rPr lang="en-CA" sz="2800" b="1" dirty="0" smtClean="0">
                <a:solidFill>
                  <a:prstClr val="black"/>
                </a:solidFill>
                <a:latin typeface="Arial Black" panose="020B0A04020102020204" pitchFamily="34" charset="0"/>
              </a:rPr>
              <a:t>Man’s </a:t>
            </a:r>
            <a:r>
              <a:rPr lang="en-CA" sz="2800" b="1" u="sng" dirty="0" smtClean="0">
                <a:solidFill>
                  <a:srgbClr val="C00000"/>
                </a:solidFill>
                <a:latin typeface="Arial Black" panose="020B0A04020102020204" pitchFamily="34" charset="0"/>
              </a:rPr>
              <a:t>DATE</a:t>
            </a:r>
            <a:r>
              <a:rPr lang="en-CA" sz="2800" b="1" dirty="0" smtClean="0">
                <a:solidFill>
                  <a:prstClr val="black"/>
                </a:solidFill>
                <a:latin typeface="Arial Black" panose="020B0A04020102020204" pitchFamily="34" charset="0"/>
              </a:rPr>
              <a:t> now becomes Mar 2</a:t>
            </a:r>
            <a:r>
              <a:rPr lang="en-CA" sz="2800" b="1" u="sng" dirty="0" smtClean="0">
                <a:solidFill>
                  <a:srgbClr val="FF0000"/>
                </a:solidFill>
                <a:latin typeface="Arial Black" panose="020B0A04020102020204" pitchFamily="34" charset="0"/>
              </a:rPr>
              <a:t>3</a:t>
            </a:r>
            <a:r>
              <a:rPr lang="en-CA" sz="2800" b="1" dirty="0" smtClean="0">
                <a:solidFill>
                  <a:prstClr val="black"/>
                </a:solidFill>
                <a:latin typeface="Arial Black" panose="020B0A04020102020204" pitchFamily="34" charset="0"/>
              </a:rPr>
              <a:t>!</a:t>
            </a:r>
            <a:endParaRPr lang="en-CA" sz="2800" b="1" dirty="0" smtClean="0">
              <a:solidFill>
                <a:schemeClr val="bg1"/>
              </a:solidFill>
              <a:latin typeface="Arial Black" panose="020B0A04020102020204" pitchFamily="34" charset="0"/>
            </a:endParaRPr>
          </a:p>
        </p:txBody>
      </p:sp>
      <p:sp>
        <p:nvSpPr>
          <p:cNvPr id="35" name="Notched Right Arrow 34"/>
          <p:cNvSpPr/>
          <p:nvPr/>
        </p:nvSpPr>
        <p:spPr>
          <a:xfrm rot="15354695">
            <a:off x="8473171" y="3519333"/>
            <a:ext cx="1683463" cy="634912"/>
          </a:xfrm>
          <a:prstGeom prst="notchedRightArrow">
            <a:avLst>
              <a:gd name="adj1" fmla="val 23856"/>
              <a:gd name="adj2" fmla="val 91395"/>
            </a:avLst>
          </a:prstGeom>
          <a:solidFill>
            <a:srgbClr val="FF66FF"/>
          </a:solidFill>
          <a:ln w="38100">
            <a:solidFill>
              <a:schemeClr val="bg1"/>
            </a:solidFill>
          </a:ln>
          <a:effectLst>
            <a:innerShdw blurRad="63500" dist="50800" dir="13500000">
              <a:prstClr val="black">
                <a:alpha val="50000"/>
              </a:prstClr>
            </a:inn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ounded Rectangle 35"/>
          <p:cNvSpPr/>
          <p:nvPr/>
        </p:nvSpPr>
        <p:spPr>
          <a:xfrm>
            <a:off x="461943" y="5706251"/>
            <a:ext cx="11331472" cy="91440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4800" b="1" dirty="0" smtClean="0">
                <a:solidFill>
                  <a:srgbClr val="FF0000"/>
                </a:solidFill>
              </a:rPr>
              <a:t>What </a:t>
            </a:r>
            <a:r>
              <a:rPr lang="en-CA" sz="4800" b="1" dirty="0" smtClean="0">
                <a:ln>
                  <a:solidFill>
                    <a:srgbClr val="0000FF"/>
                  </a:solidFill>
                </a:ln>
                <a:solidFill>
                  <a:srgbClr val="00FFFF"/>
                </a:solidFill>
                <a:effectLst>
                  <a:glow rad="127000">
                    <a:srgbClr val="FF5050"/>
                  </a:glow>
                </a:effectLst>
              </a:rPr>
              <a:t>cycle</a:t>
            </a:r>
            <a:r>
              <a:rPr lang="en-CA" sz="4800" b="1" dirty="0" smtClean="0">
                <a:solidFill>
                  <a:srgbClr val="FF0000"/>
                </a:solidFill>
              </a:rPr>
              <a:t> of the week was it now?</a:t>
            </a:r>
            <a:endParaRPr lang="en-CA" sz="4800" b="1" dirty="0">
              <a:solidFill>
                <a:srgbClr val="FF0000"/>
              </a:solidFill>
              <a:effectLst>
                <a:glow rad="127000">
                  <a:srgbClr val="FFFF00"/>
                </a:glow>
              </a:effectLst>
            </a:endParaRPr>
          </a:p>
        </p:txBody>
      </p:sp>
    </p:spTree>
    <p:extLst>
      <p:ext uri="{BB962C8B-B14F-4D97-AF65-F5344CB8AC3E}">
        <p14:creationId xmlns:p14="http://schemas.microsoft.com/office/powerpoint/2010/main" val="253442752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2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1025"/>
                                        </p:tgtEl>
                                        <p:attrNameLst>
                                          <p:attrName>style.visibility</p:attrName>
                                        </p:attrNameLst>
                                      </p:cBhvr>
                                      <p:to>
                                        <p:strVal val="visible"/>
                                      </p:to>
                                    </p:set>
                                    <p:anim calcmode="lin" valueType="num">
                                      <p:cBhvr>
                                        <p:cTn id="16" dur="500" fill="hold"/>
                                        <p:tgtEl>
                                          <p:spTgt spid="1025"/>
                                        </p:tgtEl>
                                        <p:attrNameLst>
                                          <p:attrName>ppt_w</p:attrName>
                                        </p:attrNameLst>
                                      </p:cBhvr>
                                      <p:tavLst>
                                        <p:tav tm="0">
                                          <p:val>
                                            <p:fltVal val="0"/>
                                          </p:val>
                                        </p:tav>
                                        <p:tav tm="100000">
                                          <p:val>
                                            <p:strVal val="#ppt_w"/>
                                          </p:val>
                                        </p:tav>
                                      </p:tavLst>
                                    </p:anim>
                                    <p:anim calcmode="lin" valueType="num">
                                      <p:cBhvr>
                                        <p:cTn id="17" dur="500" fill="hold"/>
                                        <p:tgtEl>
                                          <p:spTgt spid="1025"/>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childTnLst>
                          </p:cTn>
                        </p:par>
                        <p:par>
                          <p:cTn id="23" fill="hold">
                            <p:stCondLst>
                              <p:cond delay="1000"/>
                            </p:stCondLst>
                            <p:childTnLst>
                              <p:par>
                                <p:cTn id="24" presetID="2" presetClass="entr" presetSubtype="9"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750" fill="hold"/>
                                        <p:tgtEl>
                                          <p:spTgt spid="28"/>
                                        </p:tgtEl>
                                        <p:attrNameLst>
                                          <p:attrName>ppt_x</p:attrName>
                                        </p:attrNameLst>
                                      </p:cBhvr>
                                      <p:tavLst>
                                        <p:tav tm="0">
                                          <p:val>
                                            <p:strVal val="0-#ppt_w/2"/>
                                          </p:val>
                                        </p:tav>
                                        <p:tav tm="100000">
                                          <p:val>
                                            <p:strVal val="#ppt_x"/>
                                          </p:val>
                                        </p:tav>
                                      </p:tavLst>
                                    </p:anim>
                                    <p:anim calcmode="lin" valueType="num">
                                      <p:cBhvr additive="base">
                                        <p:cTn id="27" dur="750" fill="hold"/>
                                        <p:tgtEl>
                                          <p:spTgt spid="28"/>
                                        </p:tgtEl>
                                        <p:attrNameLst>
                                          <p:attrName>ppt_y</p:attrName>
                                        </p:attrNameLst>
                                      </p:cBhvr>
                                      <p:tavLst>
                                        <p:tav tm="0">
                                          <p:val>
                                            <p:strVal val="0-#ppt_h/2"/>
                                          </p:val>
                                        </p:tav>
                                        <p:tav tm="100000">
                                          <p:val>
                                            <p:strVal val="#ppt_y"/>
                                          </p:val>
                                        </p:tav>
                                      </p:tavLst>
                                    </p:anim>
                                  </p:childTnLst>
                                </p:cTn>
                              </p:par>
                            </p:childTnLst>
                          </p:cTn>
                        </p:par>
                        <p:par>
                          <p:cTn id="28" fill="hold">
                            <p:stCondLst>
                              <p:cond delay="1750"/>
                            </p:stCondLst>
                            <p:childTnLst>
                              <p:par>
                                <p:cTn id="29" presetID="31"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1000" fill="hold"/>
                                        <p:tgtEl>
                                          <p:spTgt spid="36"/>
                                        </p:tgtEl>
                                        <p:attrNameLst>
                                          <p:attrName>ppt_w</p:attrName>
                                        </p:attrNameLst>
                                      </p:cBhvr>
                                      <p:tavLst>
                                        <p:tav tm="0">
                                          <p:val>
                                            <p:fltVal val="0"/>
                                          </p:val>
                                        </p:tav>
                                        <p:tav tm="100000">
                                          <p:val>
                                            <p:strVal val="#ppt_w"/>
                                          </p:val>
                                        </p:tav>
                                      </p:tavLst>
                                    </p:anim>
                                    <p:anim calcmode="lin" valueType="num">
                                      <p:cBhvr>
                                        <p:cTn id="45" dur="1000" fill="hold"/>
                                        <p:tgtEl>
                                          <p:spTgt spid="36"/>
                                        </p:tgtEl>
                                        <p:attrNameLst>
                                          <p:attrName>ppt_h</p:attrName>
                                        </p:attrNameLst>
                                      </p:cBhvr>
                                      <p:tavLst>
                                        <p:tav tm="0">
                                          <p:val>
                                            <p:fltVal val="0"/>
                                          </p:val>
                                        </p:tav>
                                        <p:tav tm="100000">
                                          <p:val>
                                            <p:strVal val="#ppt_h"/>
                                          </p:val>
                                        </p:tav>
                                      </p:tavLst>
                                    </p:anim>
                                    <p:anim calcmode="lin" valueType="num">
                                      <p:cBhvr>
                                        <p:cTn id="46" dur="1000" fill="hold"/>
                                        <p:tgtEl>
                                          <p:spTgt spid="36"/>
                                        </p:tgtEl>
                                        <p:attrNameLst>
                                          <p:attrName>style.rotation</p:attrName>
                                        </p:attrNameLst>
                                      </p:cBhvr>
                                      <p:tavLst>
                                        <p:tav tm="0">
                                          <p:val>
                                            <p:fltVal val="90"/>
                                          </p:val>
                                        </p:tav>
                                        <p:tav tm="100000">
                                          <p:val>
                                            <p:fltVal val="0"/>
                                          </p:val>
                                        </p:tav>
                                      </p:tavLst>
                                    </p:anim>
                                    <p:animEffect transition="in" filter="fade">
                                      <p:cBhvr>
                                        <p:cTn id="47"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26" grpId="0" animBg="1"/>
      <p:bldP spid="10" grpId="0" animBg="1"/>
      <p:bldP spid="28" grpId="0" animBg="1"/>
      <p:bldP spid="1025" grpId="0" animBg="1"/>
      <p:bldP spid="35"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3" descr="C:\Users\Rae\Desktop\crown of thorns 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573" y="234968"/>
            <a:ext cx="11169570" cy="6382653"/>
          </a:xfrm>
          <a:prstGeom prst="rect">
            <a:avLst/>
          </a:prstGeom>
          <a:noFill/>
          <a:ln w="76200">
            <a:solidFill>
              <a:srgbClr val="002060"/>
            </a:solidFill>
          </a:ln>
          <a:effectLst>
            <a:glow rad="279400">
              <a:schemeClr val="tx1"/>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41637" y="51649"/>
            <a:ext cx="2193897" cy="2210113"/>
          </a:xfrm>
          <a:prstGeom prst="rect">
            <a:avLst/>
          </a:prstGeom>
        </p:spPr>
      </p:pic>
      <p:sp>
        <p:nvSpPr>
          <p:cNvPr id="9" name="Title 1"/>
          <p:cNvSpPr txBox="1">
            <a:spLocks/>
          </p:cNvSpPr>
          <p:nvPr/>
        </p:nvSpPr>
        <p:spPr>
          <a:xfrm>
            <a:off x="630653" y="1788525"/>
            <a:ext cx="10949985" cy="4829096"/>
          </a:xfrm>
          <a:prstGeom prst="rect">
            <a:avLst/>
          </a:prstGeom>
          <a:ln>
            <a:noFill/>
          </a:ln>
        </p:spPr>
        <p:txBody>
          <a:bodyPr>
            <a:noAutofit/>
            <a:scene3d>
              <a:camera prst="orthographicFront"/>
              <a:lightRig rig="threePt" dir="t"/>
            </a:scene3d>
            <a:sp3d extrusionH="57150">
              <a:bevelT h="25400" prst="softRound"/>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CA" sz="4800" dirty="0">
              <a:ln w="38100" cmpd="sng">
                <a:solidFill>
                  <a:srgbClr val="9966FF"/>
                </a:solidFill>
                <a:prstDash val="solid"/>
              </a:ln>
              <a:solidFill>
                <a:srgbClr val="FF0000"/>
              </a:solidFill>
              <a:effectLst>
                <a:glow rad="127000">
                  <a:srgbClr val="99FF33"/>
                </a:glow>
              </a:effectLst>
              <a:latin typeface="Cooper Black" pitchFamily="18" charset="0"/>
            </a:endParaRPr>
          </a:p>
        </p:txBody>
      </p:sp>
      <p:sp>
        <p:nvSpPr>
          <p:cNvPr id="15" name="Rectangle 14"/>
          <p:cNvSpPr/>
          <p:nvPr/>
        </p:nvSpPr>
        <p:spPr>
          <a:xfrm>
            <a:off x="1399032" y="4686492"/>
            <a:ext cx="9998758" cy="1200329"/>
          </a:xfrm>
          <a:prstGeom prst="rect">
            <a:avLst/>
          </a:prstGeom>
          <a:solidFill>
            <a:schemeClr val="accent3">
              <a:lumMod val="60000"/>
              <a:lumOff val="40000"/>
            </a:schemeClr>
          </a:solidFill>
          <a:ln w="57150">
            <a:solidFill>
              <a:srgbClr val="00FFFF"/>
            </a:solidFill>
          </a:ln>
          <a:scene3d>
            <a:camera prst="orthographicFront"/>
            <a:lightRig rig="threePt" dir="t"/>
          </a:scene3d>
          <a:sp3d>
            <a:bevelT prst="convex"/>
          </a:sp3d>
        </p:spPr>
        <p:txBody>
          <a:bodyPr wrap="square" lIns="91440" tIns="45720" rIns="91440" bIns="45720">
            <a:spAutoFit/>
            <a:sp3d extrusionH="57150">
              <a:bevelT h="25400" prst="softRound"/>
            </a:sp3d>
          </a:bodyPr>
          <a:lstStyle/>
          <a:p>
            <a:pPr algn="ctr"/>
            <a:r>
              <a:rPr lang="en-US" sz="3600" dirty="0" smtClean="0">
                <a:solidFill>
                  <a:schemeClr val="bg1"/>
                </a:solidFill>
                <a:latin typeface="Segoe UI" panose="020B0502040204020203" pitchFamily="34" charset="0"/>
              </a:rPr>
              <a:t>Will CE </a:t>
            </a:r>
            <a:r>
              <a:rPr lang="en-US" sz="3600" b="1" u="sng" dirty="0">
                <a:solidFill>
                  <a:srgbClr val="0000FF"/>
                </a:solidFill>
                <a:latin typeface="Segoe UI" panose="020B0502040204020203" pitchFamily="34" charset="0"/>
              </a:rPr>
              <a:t>30</a:t>
            </a:r>
            <a:r>
              <a:rPr lang="en-US" sz="3600" dirty="0">
                <a:solidFill>
                  <a:srgbClr val="741B47"/>
                </a:solidFill>
                <a:latin typeface="Segoe UI" panose="020B0502040204020203" pitchFamily="34" charset="0"/>
              </a:rPr>
              <a:t> </a:t>
            </a:r>
            <a:r>
              <a:rPr lang="en-US" sz="3600" b="1" u="sng" dirty="0" smtClean="0">
                <a:ln w="12700">
                  <a:solidFill>
                    <a:srgbClr val="0000FF"/>
                  </a:solidFill>
                </a:ln>
                <a:solidFill>
                  <a:srgbClr val="F735EE"/>
                </a:solidFill>
                <a:latin typeface="Segoe UI" panose="020B0502040204020203" pitchFamily="34" charset="0"/>
              </a:rPr>
              <a:t>underscore</a:t>
            </a:r>
            <a:r>
              <a:rPr lang="en-US" sz="3600" dirty="0">
                <a:solidFill>
                  <a:srgbClr val="741B47"/>
                </a:solidFill>
                <a:latin typeface="Segoe UI" panose="020B0502040204020203" pitchFamily="34" charset="0"/>
              </a:rPr>
              <a:t> </a:t>
            </a:r>
            <a:r>
              <a:rPr lang="en-US" sz="3600" dirty="0" smtClean="0">
                <a:solidFill>
                  <a:schemeClr val="bg1"/>
                </a:solidFill>
                <a:latin typeface="Segoe UI" panose="020B0502040204020203" pitchFamily="34" charset="0"/>
              </a:rPr>
              <a:t>the</a:t>
            </a:r>
            <a:r>
              <a:rPr lang="en-US" sz="3600" dirty="0" smtClean="0">
                <a:solidFill>
                  <a:srgbClr val="741B47"/>
                </a:solidFill>
                <a:latin typeface="Segoe UI" panose="020B0502040204020203" pitchFamily="34" charset="0"/>
              </a:rPr>
              <a:t> </a:t>
            </a:r>
            <a:r>
              <a:rPr lang="en-US" sz="3600" b="1" u="sng" dirty="0" smtClean="0">
                <a:ln w="1905">
                  <a:solidFill>
                    <a:sysClr val="windowText" lastClr="000000"/>
                  </a:solidFill>
                </a:ln>
                <a:solidFill>
                  <a:srgbClr val="FFFF00"/>
                </a:solidFill>
                <a:effectLst>
                  <a:glow rad="127000">
                    <a:srgbClr val="00FFFF"/>
                  </a:glow>
                  <a:innerShdw blurRad="69850" dist="43180" dir="5400000">
                    <a:srgbClr val="000000">
                      <a:alpha val="65000"/>
                    </a:srgbClr>
                  </a:innerShdw>
                </a:effectLst>
              </a:rPr>
              <a:t>Crucifixion’s Uni</a:t>
            </a:r>
            <a:r>
              <a:rPr lang="en-US" sz="3600" b="1" dirty="0" smtClean="0">
                <a:ln w="1905">
                  <a:solidFill>
                    <a:sysClr val="windowText" lastClr="000000"/>
                  </a:solidFill>
                </a:ln>
                <a:solidFill>
                  <a:srgbClr val="FFFF00"/>
                </a:solidFill>
                <a:effectLst>
                  <a:glow rad="127000">
                    <a:srgbClr val="00FFFF"/>
                  </a:glow>
                  <a:innerShdw blurRad="69850" dist="43180" dir="5400000">
                    <a:srgbClr val="000000">
                      <a:alpha val="65000"/>
                    </a:srgbClr>
                  </a:innerShdw>
                </a:effectLst>
              </a:rPr>
              <a:t>q</a:t>
            </a:r>
            <a:r>
              <a:rPr lang="en-US" sz="3600" b="1" u="sng" dirty="0" smtClean="0">
                <a:ln w="1905">
                  <a:solidFill>
                    <a:sysClr val="windowText" lastClr="000000"/>
                  </a:solidFill>
                </a:ln>
                <a:solidFill>
                  <a:srgbClr val="FFFF00"/>
                </a:solidFill>
                <a:effectLst>
                  <a:glow rad="127000">
                    <a:srgbClr val="00FFFF"/>
                  </a:glow>
                  <a:innerShdw blurRad="69850" dist="43180" dir="5400000">
                    <a:srgbClr val="000000">
                      <a:alpha val="65000"/>
                    </a:srgbClr>
                  </a:innerShdw>
                </a:effectLst>
              </a:rPr>
              <a:t>ueness</a:t>
            </a:r>
            <a:r>
              <a:rPr lang="en-US" sz="3600" b="1" dirty="0">
                <a:ln w="1905">
                  <a:solidFill>
                    <a:sysClr val="windowText" lastClr="000000"/>
                  </a:solidFill>
                </a:ln>
                <a:solidFill>
                  <a:srgbClr val="FFFF00"/>
                </a:solidFill>
                <a:effectLst>
                  <a:glow rad="127000">
                    <a:srgbClr val="00FFFF"/>
                  </a:glow>
                  <a:innerShdw blurRad="69850" dist="43180" dir="5400000">
                    <a:srgbClr val="000000">
                      <a:alpha val="65000"/>
                    </a:srgbClr>
                  </a:innerShdw>
                </a:effectLst>
              </a:rPr>
              <a:t> </a:t>
            </a:r>
            <a:r>
              <a:rPr lang="en-US" sz="3600" dirty="0" smtClean="0">
                <a:ln w="1905">
                  <a:solidFill>
                    <a:sysClr val="windowText" lastClr="000000"/>
                  </a:solidFill>
                </a:ln>
                <a:solidFill>
                  <a:schemeClr val="bg1"/>
                </a:solidFill>
                <a:effectLst>
                  <a:innerShdw blurRad="69850" dist="43180" dir="5400000">
                    <a:srgbClr val="000000">
                      <a:alpha val="65000"/>
                    </a:srgbClr>
                  </a:innerShdw>
                </a:effectLst>
              </a:rPr>
              <a:t>through </a:t>
            </a:r>
            <a:r>
              <a:rPr lang="en-US" sz="3600" u="sng" dirty="0" smtClean="0">
                <a:ln w="1905">
                  <a:solidFill>
                    <a:sysClr val="windowText" lastClr="000000"/>
                  </a:solidFill>
                </a:ln>
                <a:solidFill>
                  <a:schemeClr val="bg1"/>
                </a:solidFill>
                <a:effectLst>
                  <a:innerShdw blurRad="69850" dist="43180" dir="5400000">
                    <a:srgbClr val="000000">
                      <a:alpha val="65000"/>
                    </a:srgbClr>
                  </a:innerShdw>
                </a:effectLst>
              </a:rPr>
              <a:t>both their</a:t>
            </a:r>
            <a:r>
              <a:rPr lang="en-US" sz="3600" dirty="0" smtClean="0">
                <a:solidFill>
                  <a:schemeClr val="bg1"/>
                </a:solidFill>
                <a:effectLst/>
                <a:latin typeface="Segoe UI" panose="020B0502040204020203" pitchFamily="34" charset="0"/>
              </a:rPr>
              <a:t> </a:t>
            </a:r>
            <a:r>
              <a:rPr lang="en-US" sz="3600" dirty="0" smtClean="0">
                <a:solidFill>
                  <a:srgbClr val="0000FF"/>
                </a:solidFill>
                <a:latin typeface="Arial Black" panose="020B0A04020102020204" pitchFamily="34" charset="0"/>
              </a:rPr>
              <a:t>Blueprints?</a:t>
            </a:r>
            <a:endParaRPr lang="en-US" sz="3600" b="1" u="sng" dirty="0" smtClean="0">
              <a:ln w="1905">
                <a:solidFill>
                  <a:sysClr val="windowText" lastClr="000000"/>
                </a:solidFill>
              </a:ln>
              <a:solidFill>
                <a:srgbClr val="0000FF"/>
              </a:solidFill>
              <a:effectLst>
                <a:glow rad="127000">
                  <a:srgbClr val="00FFFF"/>
                </a:glow>
                <a:innerShdw blurRad="69850" dist="43180" dir="5400000">
                  <a:srgbClr val="000000">
                    <a:alpha val="65000"/>
                  </a:srgbClr>
                </a:innerShdw>
              </a:effectLst>
              <a:latin typeface="Arial Black" panose="020B0A04020102020204" pitchFamily="34" charset="0"/>
            </a:endParaRPr>
          </a:p>
        </p:txBody>
      </p:sp>
      <p:pic>
        <p:nvPicPr>
          <p:cNvPr id="6" name="Picture 7" descr="F:\Art on Desktop - 1\All white man clip art\3d white people\attention horn 1 p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2261" y="4379465"/>
            <a:ext cx="1804898" cy="180489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20860" y="391910"/>
            <a:ext cx="9579019" cy="26498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r>
              <a:rPr lang="en-CA" sz="5400" b="1" dirty="0" smtClean="0">
                <a:solidFill>
                  <a:srgbClr val="0000FF"/>
                </a:solidFill>
                <a:effectLst>
                  <a:glow rad="127000">
                    <a:srgbClr val="FFFF00"/>
                  </a:glow>
                </a:effectLst>
                <a:latin typeface="Comic Sans MS" panose="030F0702030302020204" pitchFamily="66" charset="0"/>
              </a:rPr>
              <a:t>Is </a:t>
            </a:r>
            <a:r>
              <a:rPr lang="en-CA" sz="5400" b="1" u="sng" dirty="0" smtClean="0">
                <a:solidFill>
                  <a:srgbClr val="0000FF"/>
                </a:solidFill>
                <a:effectLst>
                  <a:glow rad="127000">
                    <a:srgbClr val="FFFF00"/>
                  </a:glow>
                </a:effectLst>
                <a:latin typeface="Comic Sans MS" panose="030F0702030302020204" pitchFamily="66" charset="0"/>
              </a:rPr>
              <a:t>CE 30</a:t>
            </a:r>
            <a:r>
              <a:rPr lang="en-CA" sz="5400" b="1" dirty="0" smtClean="0">
                <a:solidFill>
                  <a:srgbClr val="0000FF"/>
                </a:solidFill>
                <a:effectLst>
                  <a:glow rad="127000">
                    <a:srgbClr val="FFFF00"/>
                  </a:glow>
                </a:effectLst>
                <a:latin typeface="Comic Sans MS" panose="030F0702030302020204" pitchFamily="66" charset="0"/>
              </a:rPr>
              <a:t> </a:t>
            </a:r>
            <a:r>
              <a:rPr lang="en-CA" sz="5400" b="1" u="sng" dirty="0" smtClean="0">
                <a:solidFill>
                  <a:srgbClr val="0000FF"/>
                </a:solidFill>
                <a:effectLst>
                  <a:glow rad="228600">
                    <a:srgbClr val="99FF33"/>
                  </a:glow>
                </a:effectLst>
                <a:latin typeface="Comic Sans MS" panose="030F0702030302020204" pitchFamily="66" charset="0"/>
              </a:rPr>
              <a:t>the Year</a:t>
            </a:r>
            <a:r>
              <a:rPr lang="en-CA" sz="5400" b="1" dirty="0">
                <a:solidFill>
                  <a:srgbClr val="0000FF"/>
                </a:solidFill>
                <a:effectLst>
                  <a:glow rad="228600">
                    <a:srgbClr val="99FF33"/>
                  </a:glow>
                </a:effectLst>
                <a:latin typeface="Comic Sans MS" panose="030F0702030302020204" pitchFamily="66" charset="0"/>
              </a:rPr>
              <a:t> </a:t>
            </a:r>
            <a:r>
              <a:rPr lang="en-CA" sz="5400" b="1" dirty="0" smtClean="0">
                <a:solidFill>
                  <a:srgbClr val="0000FF"/>
                </a:solidFill>
                <a:effectLst>
                  <a:glow rad="127000">
                    <a:srgbClr val="FFFF00"/>
                  </a:glow>
                </a:effectLst>
                <a:latin typeface="Comic Sans MS" panose="030F0702030302020204" pitchFamily="66" charset="0"/>
              </a:rPr>
              <a:t>of Yahusha’s Crucifixion?</a:t>
            </a:r>
            <a:r>
              <a:rPr lang="en-CA" sz="3200" b="1" dirty="0">
                <a:solidFill>
                  <a:srgbClr val="0000FF"/>
                </a:solidFill>
                <a:effectLst>
                  <a:glow rad="127000">
                    <a:srgbClr val="FFFF00"/>
                  </a:glow>
                </a:effectLst>
                <a:latin typeface="Comic Sans MS" panose="030F0702030302020204" pitchFamily="66" charset="0"/>
              </a:rPr>
              <a:t/>
            </a:r>
            <a:br>
              <a:rPr lang="en-CA" sz="3200" b="1" dirty="0">
                <a:solidFill>
                  <a:srgbClr val="0000FF"/>
                </a:solidFill>
                <a:effectLst>
                  <a:glow rad="127000">
                    <a:srgbClr val="FFFF00"/>
                  </a:glow>
                </a:effectLst>
                <a:latin typeface="Comic Sans MS" panose="030F0702030302020204" pitchFamily="66" charset="0"/>
              </a:rPr>
            </a:br>
            <a:endParaRPr lang="en-CA" sz="3200" b="1" dirty="0">
              <a:solidFill>
                <a:prstClr val="black"/>
              </a:solidFill>
              <a:latin typeface="Comic Sans MS" panose="030F0702030302020204" pitchFamily="66" charset="0"/>
            </a:endParaRPr>
          </a:p>
        </p:txBody>
      </p:sp>
      <p:sp>
        <p:nvSpPr>
          <p:cNvPr id="3" name="Rounded Rectangle 2"/>
          <p:cNvSpPr/>
          <p:nvPr/>
        </p:nvSpPr>
        <p:spPr>
          <a:xfrm>
            <a:off x="807137" y="2964981"/>
            <a:ext cx="3844215" cy="12605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ln>
                  <a:solidFill>
                    <a:schemeClr val="accent3">
                      <a:lumMod val="50000"/>
                    </a:schemeClr>
                  </a:solidFill>
                </a:ln>
                <a:solidFill>
                  <a:prstClr val="black"/>
                </a:solidFill>
                <a:latin typeface="Comic Sans MS" panose="030F0702030302020204" pitchFamily="66" charset="0"/>
              </a:rPr>
              <a:t>Let’s     Dig Deep </a:t>
            </a:r>
            <a:br>
              <a:rPr lang="en-CA" sz="3200" dirty="0" smtClean="0">
                <a:ln>
                  <a:solidFill>
                    <a:schemeClr val="accent3">
                      <a:lumMod val="50000"/>
                    </a:schemeClr>
                  </a:solidFill>
                </a:ln>
                <a:solidFill>
                  <a:prstClr val="black"/>
                </a:solidFill>
                <a:latin typeface="Comic Sans MS" panose="030F0702030302020204" pitchFamily="66" charset="0"/>
              </a:rPr>
            </a:br>
            <a:r>
              <a:rPr lang="en-CA" sz="3200" dirty="0" smtClean="0">
                <a:ln>
                  <a:solidFill>
                    <a:schemeClr val="accent3">
                      <a:lumMod val="50000"/>
                    </a:schemeClr>
                  </a:solidFill>
                </a:ln>
                <a:solidFill>
                  <a:prstClr val="black"/>
                </a:solidFill>
                <a:latin typeface="Comic Sans MS" panose="030F0702030302020204" pitchFamily="66" charset="0"/>
              </a:rPr>
              <a:t>in </a:t>
            </a:r>
            <a:r>
              <a:rPr lang="en-CA" sz="3200" b="1" dirty="0" smtClean="0">
                <a:ln>
                  <a:solidFill>
                    <a:schemeClr val="accent3">
                      <a:lumMod val="50000"/>
                    </a:schemeClr>
                  </a:solidFill>
                </a:ln>
                <a:solidFill>
                  <a:prstClr val="black"/>
                </a:solidFill>
                <a:latin typeface="Comic Sans MS" panose="030F0702030302020204" pitchFamily="66" charset="0"/>
              </a:rPr>
              <a:t>Part     </a:t>
            </a:r>
            <a:r>
              <a:rPr lang="en-CA" sz="3200" b="1" dirty="0">
                <a:ln>
                  <a:solidFill>
                    <a:schemeClr val="accent3">
                      <a:lumMod val="50000"/>
                    </a:schemeClr>
                  </a:solidFill>
                </a:ln>
                <a:solidFill>
                  <a:prstClr val="black"/>
                </a:solidFill>
                <a:effectLst>
                  <a:glow rad="127000">
                    <a:srgbClr val="00FFFF"/>
                  </a:glow>
                </a:effectLst>
                <a:latin typeface="Comic Sans MS" panose="030F0702030302020204" pitchFamily="66" charset="0"/>
              </a:rPr>
              <a:t>#2</a:t>
            </a:r>
          </a:p>
        </p:txBody>
      </p:sp>
      <p:pic>
        <p:nvPicPr>
          <p:cNvPr id="10" name="Picture 2" descr="https://regton.com/media/catalog/product/cache/1/image/f0a15bd800814b8bdf4e8f926608dc61/m/i/mini-shovel.jp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0" b="100000" l="0" r="100000">
                        <a14:backgroundMark x1="0" y1="16448" x2="5538" y2="22707"/>
                        <a14:backgroundMark x1="86923" y1="93741" x2="91846" y2="99854"/>
                      </a14:backgroundRemoval>
                    </a14:imgEffect>
                  </a14:imgLayer>
                </a14:imgProps>
              </a:ext>
              <a:ext uri="{28A0092B-C50C-407E-A947-70E740481C1C}">
                <a14:useLocalDpi xmlns:a14="http://schemas.microsoft.com/office/drawing/2010/main"/>
              </a:ext>
            </a:extLst>
          </a:blip>
          <a:srcRect/>
          <a:stretch/>
        </p:blipFill>
        <p:spPr bwMode="auto">
          <a:xfrm>
            <a:off x="1572235" y="2503994"/>
            <a:ext cx="1980980" cy="2091367"/>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4"/>
          <p:cNvSpPr>
            <a:spLocks noGrp="1"/>
          </p:cNvSpPr>
          <p:nvPr>
            <p:ph type="sldNum" sz="quarter" idx="12"/>
          </p:nvPr>
        </p:nvSpPr>
        <p:spPr>
          <a:xfrm>
            <a:off x="11845779" y="6599569"/>
            <a:ext cx="366431" cy="258431"/>
          </a:xfrm>
        </p:spPr>
        <p:txBody>
          <a:bodyPr/>
          <a:lstStyle/>
          <a:p>
            <a:fld id="{6D22F896-40B5-4ADD-8801-0D06FADFA095}" type="slidenum">
              <a:rPr lang="en-US" sz="1100" smtClean="0">
                <a:solidFill>
                  <a:prstClr val="white">
                    <a:tint val="75000"/>
                  </a:prstClr>
                </a:solidFill>
              </a:rPr>
              <a:pPr/>
              <a:t>2</a:t>
            </a:fld>
            <a:endParaRPr lang="en-US" sz="1100" dirty="0">
              <a:solidFill>
                <a:prstClr val="white">
                  <a:tint val="75000"/>
                </a:prstClr>
              </a:solidFill>
            </a:endParaRPr>
          </a:p>
        </p:txBody>
      </p:sp>
    </p:spTree>
    <p:extLst>
      <p:ext uri="{BB962C8B-B14F-4D97-AF65-F5344CB8AC3E}">
        <p14:creationId xmlns:p14="http://schemas.microsoft.com/office/powerpoint/2010/main" val="377639458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64414" y="912730"/>
            <a:ext cx="7129882" cy="5277510"/>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238928" y="3357388"/>
            <a:ext cx="1863836" cy="3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62955" y="4830501"/>
            <a:ext cx="1419860" cy="247"/>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360389" y="951493"/>
            <a:ext cx="3717546" cy="2062451"/>
          </a:xfrm>
          <a:prstGeom prst="rect">
            <a:avLst/>
          </a:prstGeom>
          <a:ln w="57150">
            <a:solidFill>
              <a:srgbClr val="00589A"/>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b="1" u="sng" dirty="0" smtClean="0">
                <a:solidFill>
                  <a:schemeClr val="bg1"/>
                </a:solidFill>
              </a:rPr>
              <a:t>Where will </a:t>
            </a:r>
            <a:r>
              <a:rPr lang="en-CA" sz="3200" b="1" u="sng" dirty="0" smtClean="0">
                <a:solidFill>
                  <a:srgbClr val="0000FF"/>
                </a:solidFill>
              </a:rPr>
              <a:t>Yahusha’s Crucifixion </a:t>
            </a:r>
            <a:r>
              <a:rPr lang="en-CA" sz="3200" b="1" u="sng" dirty="0" smtClean="0">
                <a:solidFill>
                  <a:schemeClr val="bg1"/>
                </a:solidFill>
              </a:rPr>
              <a:t>land </a:t>
            </a:r>
            <a:r>
              <a:rPr lang="en-CA" sz="3200" b="1" u="sng" dirty="0" smtClean="0">
                <a:solidFill>
                  <a:schemeClr val="bg1"/>
                </a:solidFill>
                <a:effectLst>
                  <a:glow rad="127000">
                    <a:srgbClr val="FFCCFF"/>
                  </a:glow>
                </a:effectLst>
              </a:rPr>
              <a:t>WITHOUT</a:t>
            </a:r>
            <a:r>
              <a:rPr lang="en-CA" sz="3200" b="1" dirty="0" smtClean="0">
                <a:solidFill>
                  <a:schemeClr val="bg1"/>
                </a:solidFill>
              </a:rPr>
              <a:t> </a:t>
            </a:r>
            <a:r>
              <a:rPr lang="en-CA" sz="3200" b="1" u="sng" dirty="0" smtClean="0">
                <a:solidFill>
                  <a:srgbClr val="0000FF"/>
                </a:solidFill>
              </a:rPr>
              <a:t>Dawn</a:t>
            </a:r>
            <a:r>
              <a:rPr lang="en-CA" sz="3200" b="1" dirty="0" smtClean="0">
                <a:solidFill>
                  <a:srgbClr val="0000FF"/>
                </a:solidFill>
              </a:rPr>
              <a:t>?</a:t>
            </a:r>
            <a:endParaRPr lang="en-CA" sz="3200" dirty="0">
              <a:solidFill>
                <a:srgbClr val="0000FF"/>
              </a:solidFill>
            </a:endParaRPr>
          </a:p>
        </p:txBody>
      </p:sp>
      <p:sp>
        <p:nvSpPr>
          <p:cNvPr id="16" name="Rectangle 15"/>
          <p:cNvSpPr/>
          <p:nvPr/>
        </p:nvSpPr>
        <p:spPr>
          <a:xfrm>
            <a:off x="6543871" y="2829205"/>
            <a:ext cx="326571" cy="287382"/>
          </a:xfrm>
          <a:prstGeom prst="rect">
            <a:avLst/>
          </a:prstGeom>
          <a:no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ln>
                <a:solidFill>
                  <a:srgbClr val="0000FF"/>
                </a:solidFill>
              </a:ln>
              <a:solidFill>
                <a:prstClr val="white"/>
              </a:solidFill>
            </a:endParaRPr>
          </a:p>
        </p:txBody>
      </p:sp>
      <p:cxnSp>
        <p:nvCxnSpPr>
          <p:cNvPr id="17" name="Straight Connector 16"/>
          <p:cNvCxnSpPr/>
          <p:nvPr/>
        </p:nvCxnSpPr>
        <p:spPr>
          <a:xfrm rot="60000" flipV="1">
            <a:off x="6922736" y="3103572"/>
            <a:ext cx="508487" cy="13015"/>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420000">
            <a:off x="2304473" y="4565994"/>
            <a:ext cx="101035" cy="13997"/>
          </a:xfrm>
          <a:prstGeom prst="line">
            <a:avLst/>
          </a:prstGeom>
          <a:ln w="76200">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793415" y="6544861"/>
            <a:ext cx="342985" cy="313139"/>
          </a:xfrm>
        </p:spPr>
        <p:txBody>
          <a:bodyPr/>
          <a:lstStyle/>
          <a:p>
            <a:fld id="{6D22F896-40B5-4ADD-8801-0D06FADFA095}" type="slidenum">
              <a:rPr lang="en-US" sz="1100" smtClean="0">
                <a:solidFill>
                  <a:prstClr val="white">
                    <a:tint val="75000"/>
                  </a:prstClr>
                </a:solidFill>
              </a:rPr>
              <a:pPr/>
              <a:t>20</a:t>
            </a:fld>
            <a:endParaRPr lang="en-US" sz="1100" dirty="0">
              <a:solidFill>
                <a:prstClr val="white">
                  <a:tint val="75000"/>
                </a:prstClr>
              </a:solidFill>
            </a:endParaRPr>
          </a:p>
        </p:txBody>
      </p:sp>
      <p:sp>
        <p:nvSpPr>
          <p:cNvPr id="18" name="Rounded Rectangular Callout 17"/>
          <p:cNvSpPr/>
          <p:nvPr/>
        </p:nvSpPr>
        <p:spPr>
          <a:xfrm>
            <a:off x="3915921" y="1402158"/>
            <a:ext cx="1725738" cy="612648"/>
          </a:xfrm>
          <a:prstGeom prst="wedgeRoundRectCallout">
            <a:avLst>
              <a:gd name="adj1" fmla="val 103361"/>
              <a:gd name="adj2" fmla="val 171830"/>
              <a:gd name="adj3" fmla="val 16667"/>
            </a:avLst>
          </a:prstGeom>
          <a:solidFill>
            <a:schemeClr val="bg1"/>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i="1" dirty="0" smtClean="0">
                <a:solidFill>
                  <a:srgbClr val="0000FF"/>
                </a:solidFill>
                <a:effectLst>
                  <a:glow rad="127000">
                    <a:srgbClr val="FFFF00"/>
                  </a:glow>
                </a:effectLst>
                <a:latin typeface="Comic Sans MS" panose="030F0702030302020204" pitchFamily="66" charset="0"/>
              </a:rPr>
              <a:t>Tequfah</a:t>
            </a:r>
            <a:endParaRPr lang="en-CA" sz="2800" i="1" dirty="0">
              <a:solidFill>
                <a:srgbClr val="0000FF"/>
              </a:solidFill>
              <a:effectLst>
                <a:glow rad="127000">
                  <a:srgbClr val="FFFF00"/>
                </a:glow>
              </a:effectLst>
              <a:latin typeface="Comic Sans MS" panose="030F0702030302020204" pitchFamily="66" charset="0"/>
            </a:endParaRPr>
          </a:p>
        </p:txBody>
      </p:sp>
      <p:sp>
        <p:nvSpPr>
          <p:cNvPr id="7" name="Rectangle 6"/>
          <p:cNvSpPr/>
          <p:nvPr/>
        </p:nvSpPr>
        <p:spPr>
          <a:xfrm>
            <a:off x="1620165" y="4006108"/>
            <a:ext cx="330503" cy="908563"/>
          </a:xfrm>
          <a:prstGeom prst="rect">
            <a:avLst/>
          </a:prstGeom>
          <a:noFill/>
          <a:ln w="57150">
            <a:solidFill>
              <a:srgbClr val="CC00FF"/>
            </a:solidFill>
          </a:ln>
          <a:effectLst>
            <a:glow rad="63500">
              <a:srgbClr val="00FFCC"/>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638355" y="2145690"/>
            <a:ext cx="4088920" cy="1176598"/>
          </a:xfrm>
          <a:prstGeom prst="wedgeRoundRectCallout">
            <a:avLst>
              <a:gd name="adj1" fmla="val -21622"/>
              <a:gd name="adj2" fmla="val 103552"/>
              <a:gd name="adj3" fmla="val 16667"/>
            </a:avLst>
          </a:prstGeom>
          <a:solidFill>
            <a:srgbClr val="FFFF00"/>
          </a:solidFill>
          <a:ln w="76200">
            <a:solidFill>
              <a:srgbClr val="CC00FF"/>
            </a:solidFill>
          </a:ln>
          <a:effectLst>
            <a:glow rad="127000">
              <a:srgbClr val="00FFCC"/>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dirty="0" smtClean="0">
                <a:solidFill>
                  <a:srgbClr val="0000FF"/>
                </a:solidFill>
              </a:rPr>
              <a:t>Abib </a:t>
            </a:r>
            <a:r>
              <a:rPr lang="en-CA" sz="3600" dirty="0">
                <a:solidFill>
                  <a:srgbClr val="0000FF"/>
                </a:solidFill>
              </a:rPr>
              <a:t>14 </a:t>
            </a:r>
            <a:r>
              <a:rPr lang="en-CA" sz="3600" dirty="0" smtClean="0">
                <a:solidFill>
                  <a:srgbClr val="0000FF"/>
                </a:solidFill>
              </a:rPr>
              <a:t>– a </a:t>
            </a:r>
            <a:r>
              <a:rPr lang="en-CA" sz="3600" b="1" u="sng" dirty="0" smtClean="0">
                <a:solidFill>
                  <a:srgbClr val="F735EE"/>
                </a:solidFill>
                <a:effectLst>
                  <a:glow rad="127000">
                    <a:srgbClr val="99FF33"/>
                  </a:glow>
                </a:effectLst>
              </a:rPr>
              <a:t>5</a:t>
            </a:r>
            <a:r>
              <a:rPr lang="en-CA" sz="3600" b="1" u="sng" baseline="30000" dirty="0" smtClean="0">
                <a:solidFill>
                  <a:srgbClr val="F735EE"/>
                </a:solidFill>
                <a:effectLst>
                  <a:glow rad="127000">
                    <a:srgbClr val="99FF33"/>
                  </a:glow>
                </a:effectLst>
              </a:rPr>
              <a:t>th</a:t>
            </a:r>
            <a:r>
              <a:rPr lang="en-CA" sz="3600" dirty="0" smtClean="0">
                <a:solidFill>
                  <a:srgbClr val="0000FF"/>
                </a:solidFill>
              </a:rPr>
              <a:t> cycle Passover? </a:t>
            </a:r>
            <a:endParaRPr lang="en-CA" sz="3600" dirty="0">
              <a:solidFill>
                <a:srgbClr val="0000FF"/>
              </a:solidFill>
            </a:endParaRPr>
          </a:p>
        </p:txBody>
      </p:sp>
      <p:sp>
        <p:nvSpPr>
          <p:cNvPr id="19" name="Rectangle 18"/>
          <p:cNvSpPr/>
          <p:nvPr/>
        </p:nvSpPr>
        <p:spPr>
          <a:xfrm>
            <a:off x="2673545" y="3960468"/>
            <a:ext cx="9404389" cy="2427790"/>
          </a:xfrm>
          <a:prstGeom prst="rect">
            <a:avLst/>
          </a:prstGeom>
          <a:solidFill>
            <a:schemeClr val="tx1">
              <a:lumMod val="75000"/>
            </a:schemeClr>
          </a:solidFill>
          <a:ln w="38100">
            <a:solidFill>
              <a:schemeClr val="bg1"/>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800" dirty="0" smtClean="0">
                <a:ln w="19050">
                  <a:solidFill>
                    <a:schemeClr val="bg1"/>
                  </a:solidFill>
                </a:ln>
                <a:solidFill>
                  <a:schemeClr val="bg1"/>
                </a:solidFill>
                <a:effectLst/>
              </a:rPr>
              <a:t>Has </a:t>
            </a:r>
            <a:r>
              <a:rPr lang="en-CA" sz="2800" dirty="0">
                <a:ln w="19050">
                  <a:solidFill>
                    <a:schemeClr val="bg1"/>
                  </a:solidFill>
                </a:ln>
                <a:solidFill>
                  <a:schemeClr val="bg1"/>
                </a:solidFill>
                <a:effectLst/>
              </a:rPr>
              <a:t>i</a:t>
            </a:r>
            <a:r>
              <a:rPr lang="en-CA" sz="2800" dirty="0" smtClean="0">
                <a:ln w="19050">
                  <a:solidFill>
                    <a:schemeClr val="bg1"/>
                  </a:solidFill>
                </a:ln>
                <a:solidFill>
                  <a:schemeClr val="bg1"/>
                </a:solidFill>
                <a:effectLst/>
              </a:rPr>
              <a:t>t occurred to you that </a:t>
            </a:r>
            <a:r>
              <a:rPr lang="en-CA" sz="2800" dirty="0" smtClean="0">
                <a:ln w="19050">
                  <a:solidFill>
                    <a:schemeClr val="bg1"/>
                  </a:solidFill>
                </a:ln>
                <a:solidFill>
                  <a:schemeClr val="bg1"/>
                </a:solidFill>
                <a:effectLst>
                  <a:glow rad="127000">
                    <a:srgbClr val="FFFF00"/>
                  </a:glow>
                </a:effectLst>
              </a:rPr>
              <a:t>without Dawn to Dawn</a:t>
            </a:r>
            <a:r>
              <a:rPr lang="en-CA" sz="2800" dirty="0" smtClean="0">
                <a:ln w="19050">
                  <a:solidFill>
                    <a:schemeClr val="bg1"/>
                  </a:solidFill>
                </a:ln>
                <a:solidFill>
                  <a:schemeClr val="bg1"/>
                </a:solidFill>
                <a:effectLst/>
              </a:rPr>
              <a:t>, from CE 26 – 34, there is a </a:t>
            </a:r>
            <a:r>
              <a:rPr lang="en-CA" sz="2800" dirty="0" smtClean="0">
                <a:ln w="19050">
                  <a:solidFill>
                    <a:srgbClr val="C00000"/>
                  </a:solidFill>
                </a:ln>
                <a:solidFill>
                  <a:srgbClr val="FF0000"/>
                </a:solidFill>
                <a:effectLst/>
              </a:rPr>
              <a:t>complete and total void of a </a:t>
            </a:r>
            <a:r>
              <a:rPr lang="en-CA" sz="2800" b="1" u="sng" dirty="0" smtClean="0">
                <a:ln w="19050">
                  <a:solidFill>
                    <a:srgbClr val="C00000"/>
                  </a:solidFill>
                </a:ln>
                <a:solidFill>
                  <a:srgbClr val="0000FF"/>
                </a:solidFill>
                <a:effectLst/>
              </a:rPr>
              <a:t>FULL 4</a:t>
            </a:r>
            <a:r>
              <a:rPr lang="en-CA" sz="2800" b="1" u="sng" baseline="30000" dirty="0" smtClean="0">
                <a:ln w="19050">
                  <a:solidFill>
                    <a:srgbClr val="C00000"/>
                  </a:solidFill>
                </a:ln>
                <a:solidFill>
                  <a:srgbClr val="0000FF"/>
                </a:solidFill>
                <a:effectLst/>
              </a:rPr>
              <a:t>th</a:t>
            </a:r>
            <a:r>
              <a:rPr lang="en-CA" sz="2800" b="1" u="sng" dirty="0" smtClean="0">
                <a:ln w="19050">
                  <a:solidFill>
                    <a:srgbClr val="C00000"/>
                  </a:solidFill>
                </a:ln>
                <a:solidFill>
                  <a:srgbClr val="0000FF"/>
                </a:solidFill>
                <a:effectLst/>
              </a:rPr>
              <a:t> c</a:t>
            </a:r>
            <a:r>
              <a:rPr lang="en-CA" sz="2800" b="1" dirty="0" smtClean="0">
                <a:ln w="19050">
                  <a:solidFill>
                    <a:srgbClr val="C00000"/>
                  </a:solidFill>
                </a:ln>
                <a:solidFill>
                  <a:srgbClr val="0000FF"/>
                </a:solidFill>
                <a:effectLst/>
              </a:rPr>
              <a:t>y</a:t>
            </a:r>
            <a:r>
              <a:rPr lang="en-CA" sz="2800" b="1" u="sng" dirty="0" smtClean="0">
                <a:ln w="19050">
                  <a:solidFill>
                    <a:srgbClr val="C00000"/>
                  </a:solidFill>
                </a:ln>
                <a:solidFill>
                  <a:srgbClr val="0000FF"/>
                </a:solidFill>
                <a:effectLst/>
              </a:rPr>
              <a:t>cle</a:t>
            </a:r>
            <a:r>
              <a:rPr lang="en-CA" sz="2800" dirty="0" smtClean="0">
                <a:ln w="19050">
                  <a:solidFill>
                    <a:srgbClr val="C00000"/>
                  </a:solidFill>
                </a:ln>
                <a:solidFill>
                  <a:srgbClr val="FF0000"/>
                </a:solidFill>
                <a:effectLst/>
              </a:rPr>
              <a:t> Abib </a:t>
            </a:r>
            <a:r>
              <a:rPr lang="en-CA" sz="2800" b="1" u="sng" dirty="0" smtClean="0">
                <a:ln w="19050">
                  <a:solidFill>
                    <a:srgbClr val="C00000"/>
                  </a:solidFill>
                </a:ln>
                <a:solidFill>
                  <a:srgbClr val="FF0000"/>
                </a:solidFill>
                <a:effectLst/>
              </a:rPr>
              <a:t>14</a:t>
            </a:r>
            <a:r>
              <a:rPr lang="en-CA" sz="2800" dirty="0" smtClean="0">
                <a:ln w="19050">
                  <a:solidFill>
                    <a:schemeClr val="bg1"/>
                  </a:solidFill>
                </a:ln>
                <a:solidFill>
                  <a:schemeClr val="bg1"/>
                </a:solidFill>
                <a:effectLst/>
              </a:rPr>
              <a:t> in </a:t>
            </a:r>
            <a:r>
              <a:rPr lang="en-CA" sz="2800" dirty="0" smtClean="0">
                <a:ln w="19050">
                  <a:solidFill>
                    <a:srgbClr val="0000FF"/>
                  </a:solidFill>
                </a:ln>
                <a:solidFill>
                  <a:srgbClr val="0000FF"/>
                </a:solidFill>
                <a:effectLst/>
              </a:rPr>
              <a:t>Covenant Calendar? </a:t>
            </a:r>
            <a:r>
              <a:rPr lang="en-CA" sz="2800" u="sng" dirty="0" smtClean="0">
                <a:ln w="19050">
                  <a:solidFill>
                    <a:schemeClr val="bg1"/>
                  </a:solidFill>
                </a:ln>
                <a:solidFill>
                  <a:schemeClr val="bg1"/>
                </a:solidFill>
                <a:effectLst/>
              </a:rPr>
              <a:t>Will we continue to wonder</a:t>
            </a:r>
            <a:r>
              <a:rPr lang="en-CA" sz="2800" dirty="0" smtClean="0">
                <a:ln w="19050">
                  <a:solidFill>
                    <a:schemeClr val="bg1"/>
                  </a:solidFill>
                </a:ln>
                <a:solidFill>
                  <a:schemeClr val="bg1"/>
                </a:solidFill>
                <a:effectLst/>
              </a:rPr>
              <a:t> why </a:t>
            </a:r>
            <a:r>
              <a:rPr lang="en-CA" sz="2800" dirty="0" smtClean="0">
                <a:ln w="19050">
                  <a:solidFill>
                    <a:srgbClr val="0000FF"/>
                  </a:solidFill>
                </a:ln>
                <a:solidFill>
                  <a:srgbClr val="0000FF"/>
                </a:solidFill>
                <a:effectLst/>
              </a:rPr>
              <a:t>Yahuah</a:t>
            </a:r>
            <a:r>
              <a:rPr lang="en-CA" sz="2800" dirty="0" smtClean="0">
                <a:ln w="19050">
                  <a:solidFill>
                    <a:schemeClr val="bg1"/>
                  </a:solidFill>
                </a:ln>
                <a:solidFill>
                  <a:schemeClr val="bg1"/>
                </a:solidFill>
                <a:effectLst/>
              </a:rPr>
              <a:t> established </a:t>
            </a:r>
            <a:r>
              <a:rPr lang="en-CA" sz="2800" dirty="0" smtClean="0">
                <a:ln w="19050">
                  <a:solidFill>
                    <a:srgbClr val="0000FF"/>
                  </a:solidFill>
                </a:ln>
                <a:solidFill>
                  <a:srgbClr val="0000FF"/>
                </a:solidFill>
                <a:effectLst/>
              </a:rPr>
              <a:t>Dawn to Dawn </a:t>
            </a:r>
            <a:r>
              <a:rPr lang="en-CA" sz="2800" dirty="0" smtClean="0">
                <a:ln w="19050">
                  <a:solidFill>
                    <a:schemeClr val="bg1"/>
                  </a:solidFill>
                </a:ln>
                <a:solidFill>
                  <a:schemeClr val="bg1"/>
                </a:solidFill>
                <a:effectLst/>
              </a:rPr>
              <a:t>in the first 13 verses of Scripture?</a:t>
            </a:r>
            <a:endParaRPr lang="en-CA" sz="2800" dirty="0">
              <a:ln w="19050">
                <a:solidFill>
                  <a:schemeClr val="bg1"/>
                </a:solidFill>
              </a:ln>
              <a:solidFill>
                <a:schemeClr val="bg1"/>
              </a:solidFill>
              <a:effectLst/>
            </a:endParaRPr>
          </a:p>
        </p:txBody>
      </p:sp>
      <p:sp>
        <p:nvSpPr>
          <p:cNvPr id="10" name="Rounded Rectangle 9"/>
          <p:cNvSpPr/>
          <p:nvPr/>
        </p:nvSpPr>
        <p:spPr>
          <a:xfrm>
            <a:off x="1211663" y="105157"/>
            <a:ext cx="9770104" cy="735518"/>
          </a:xfrm>
          <a:prstGeom prst="roundRect">
            <a:avLst>
              <a:gd name="adj" fmla="val 50000"/>
            </a:avLst>
          </a:prstGeom>
          <a:solidFill>
            <a:srgbClr val="FF66FF"/>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4000" b="1" dirty="0" smtClean="0"/>
              <a:t>Let’s Investigate CE 30 -</a:t>
            </a:r>
            <a:r>
              <a:rPr lang="en-CA" sz="4000" b="1" dirty="0" smtClean="0">
                <a:solidFill>
                  <a:srgbClr val="C00000"/>
                </a:solidFill>
              </a:rPr>
              <a:t> </a:t>
            </a:r>
            <a:r>
              <a:rPr lang="en-CA" sz="4000" u="sng" dirty="0" smtClean="0">
                <a:ln>
                  <a:solidFill>
                    <a:srgbClr val="0000FF"/>
                  </a:solidFill>
                </a:ln>
                <a:solidFill>
                  <a:srgbClr val="C00000"/>
                </a:solidFill>
                <a:effectLst>
                  <a:glow rad="127000">
                    <a:srgbClr val="FFFF00"/>
                  </a:glow>
                </a:effectLst>
              </a:rPr>
              <a:t>Sans</a:t>
            </a:r>
            <a:r>
              <a:rPr lang="en-CA" sz="4000" dirty="0" smtClean="0">
                <a:ln>
                  <a:solidFill>
                    <a:srgbClr val="0000FF"/>
                  </a:solidFill>
                </a:ln>
                <a:solidFill>
                  <a:srgbClr val="C00000"/>
                </a:solidFill>
                <a:effectLst>
                  <a:glow rad="127000">
                    <a:srgbClr val="FFFF00"/>
                  </a:glow>
                </a:effectLst>
              </a:rPr>
              <a:t> </a:t>
            </a:r>
            <a:r>
              <a:rPr lang="en-CA" sz="4000" b="1" u="sng" dirty="0" smtClean="0">
                <a:ln>
                  <a:solidFill>
                    <a:srgbClr val="0000FF"/>
                  </a:solidFill>
                </a:ln>
                <a:solidFill>
                  <a:srgbClr val="0000FF"/>
                </a:solidFill>
                <a:effectLst>
                  <a:glow rad="127000">
                    <a:srgbClr val="FFFF00"/>
                  </a:glow>
                </a:effectLst>
              </a:rPr>
              <a:t>Dawn</a:t>
            </a:r>
            <a:r>
              <a:rPr lang="en-CA" sz="4000" b="1" dirty="0" smtClean="0">
                <a:ln>
                  <a:solidFill>
                    <a:srgbClr val="0000FF"/>
                  </a:solidFill>
                </a:ln>
                <a:solidFill>
                  <a:srgbClr val="0000FF"/>
                </a:solidFill>
                <a:effectLst>
                  <a:glow rad="127000">
                    <a:srgbClr val="FFFF00"/>
                  </a:glow>
                </a:effectLst>
              </a:rPr>
              <a:t>!</a:t>
            </a:r>
            <a:endParaRPr lang="en-CA" sz="4000" b="1" dirty="0">
              <a:ln>
                <a:solidFill>
                  <a:srgbClr val="0000FF"/>
                </a:solidFill>
              </a:ln>
              <a:solidFill>
                <a:srgbClr val="0000FF"/>
              </a:solidFill>
              <a:effectLst>
                <a:glow rad="127000">
                  <a:srgbClr val="FFFF00"/>
                </a:glow>
              </a:effectLst>
            </a:endParaRPr>
          </a:p>
        </p:txBody>
      </p:sp>
      <p:sp>
        <p:nvSpPr>
          <p:cNvPr id="30" name="Rounded Rectangle 29"/>
          <p:cNvSpPr/>
          <p:nvPr/>
        </p:nvSpPr>
        <p:spPr>
          <a:xfrm>
            <a:off x="7753327" y="884820"/>
            <a:ext cx="422677" cy="2413481"/>
          </a:xfrm>
          <a:prstGeom prst="roundRect">
            <a:avLst/>
          </a:prstGeom>
          <a:solidFill>
            <a:schemeClr val="tx1">
              <a:lumMod val="75000"/>
            </a:schemeClr>
          </a:solidFill>
          <a:ln>
            <a:solidFill>
              <a:srgbClr val="F735E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CA" b="1" dirty="0" smtClean="0">
                <a:solidFill>
                  <a:schemeClr val="bg1"/>
                </a:solidFill>
              </a:rPr>
              <a:t>Tequfah</a:t>
            </a:r>
            <a:endParaRPr lang="en-CA" b="1" dirty="0">
              <a:solidFill>
                <a:schemeClr val="bg1"/>
              </a:solidFill>
            </a:endParaRPr>
          </a:p>
        </p:txBody>
      </p:sp>
      <p:sp>
        <p:nvSpPr>
          <p:cNvPr id="6" name="Rounded Rectangle 5"/>
          <p:cNvSpPr/>
          <p:nvPr/>
        </p:nvSpPr>
        <p:spPr>
          <a:xfrm>
            <a:off x="7652120" y="3276233"/>
            <a:ext cx="4302834" cy="561436"/>
          </a:xfrm>
          <a:prstGeom prst="roundRect">
            <a:avLst/>
          </a:prstGeom>
          <a:solidFill>
            <a:schemeClr val="tx1">
              <a:lumMod val="75000"/>
            </a:schemeClr>
          </a:solidFill>
          <a:ln>
            <a:solidFill>
              <a:srgbClr val="F735E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bg1"/>
                </a:solidFill>
              </a:rPr>
              <a:t>Mar </a:t>
            </a:r>
            <a:r>
              <a:rPr lang="en-CA" sz="2400" b="1" u="sng" dirty="0" smtClean="0">
                <a:solidFill>
                  <a:schemeClr val="bg1"/>
                </a:solidFill>
              </a:rPr>
              <a:t>23</a:t>
            </a:r>
            <a:r>
              <a:rPr lang="en-CA" sz="2400" b="1" dirty="0" smtClean="0">
                <a:solidFill>
                  <a:schemeClr val="bg1"/>
                </a:solidFill>
              </a:rPr>
              <a:t> – </a:t>
            </a:r>
            <a:r>
              <a:rPr lang="en-CA" sz="2400" b="1" dirty="0" smtClean="0">
                <a:solidFill>
                  <a:schemeClr val="bg1"/>
                </a:solidFill>
                <a:effectLst>
                  <a:glow rad="127000">
                    <a:srgbClr val="99FF33"/>
                  </a:glow>
                </a:effectLst>
              </a:rPr>
              <a:t>Roman Reckoning</a:t>
            </a:r>
            <a:endParaRPr lang="en-CA" sz="2400" b="1" dirty="0">
              <a:solidFill>
                <a:schemeClr val="bg1"/>
              </a:solidFill>
              <a:effectLst>
                <a:glow rad="127000">
                  <a:srgbClr val="99FF33"/>
                </a:glow>
              </a:effectLst>
            </a:endParaRPr>
          </a:p>
        </p:txBody>
      </p:sp>
      <p:sp>
        <p:nvSpPr>
          <p:cNvPr id="4" name="Rounded Rectangular Callout 3"/>
          <p:cNvSpPr/>
          <p:nvPr/>
        </p:nvSpPr>
        <p:spPr>
          <a:xfrm>
            <a:off x="6238754" y="997339"/>
            <a:ext cx="1385058" cy="869168"/>
          </a:xfrm>
          <a:prstGeom prst="wedgeRoundRectCallout">
            <a:avLst>
              <a:gd name="adj1" fmla="val -14974"/>
              <a:gd name="adj2" fmla="val 155837"/>
              <a:gd name="adj3" fmla="val 16667"/>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400" b="1" dirty="0" smtClean="0">
                <a:solidFill>
                  <a:srgbClr val="FF5050"/>
                </a:solidFill>
              </a:rPr>
              <a:t>Man’s date! </a:t>
            </a:r>
            <a:r>
              <a:rPr lang="en-CA" sz="2400" b="1" dirty="0" smtClean="0">
                <a:solidFill>
                  <a:srgbClr val="FF5050"/>
                </a:solidFill>
                <a:effectLst>
                  <a:glow rad="127000">
                    <a:srgbClr val="FFFF00"/>
                  </a:glow>
                </a:effectLst>
              </a:rPr>
              <a:t>?</a:t>
            </a:r>
            <a:endParaRPr lang="en-CA" sz="2400" b="1" dirty="0">
              <a:solidFill>
                <a:srgbClr val="FF5050"/>
              </a:solidFill>
              <a:effectLst>
                <a:glow rad="127000">
                  <a:srgbClr val="FFFF00"/>
                </a:glow>
              </a:effectLst>
            </a:endParaRPr>
          </a:p>
        </p:txBody>
      </p:sp>
      <p:sp>
        <p:nvSpPr>
          <p:cNvPr id="11" name="Bent Arrow 10"/>
          <p:cNvSpPr/>
          <p:nvPr/>
        </p:nvSpPr>
        <p:spPr>
          <a:xfrm flipV="1">
            <a:off x="8176004" y="759486"/>
            <a:ext cx="454812" cy="2060716"/>
          </a:xfrm>
          <a:prstGeom prst="bentArrow">
            <a:avLst>
              <a:gd name="adj1" fmla="val 28138"/>
              <a:gd name="adj2" fmla="val 25000"/>
              <a:gd name="adj3" fmla="val 36132"/>
              <a:gd name="adj4" fmla="val 43750"/>
            </a:avLst>
          </a:prstGeom>
          <a:solidFill>
            <a:srgbClr val="FFFF00"/>
          </a:solidFill>
          <a:ln w="38100">
            <a:solidFill>
              <a:srgbClr val="FF5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1" name="Rounded Rectangle 20"/>
          <p:cNvSpPr/>
          <p:nvPr/>
        </p:nvSpPr>
        <p:spPr>
          <a:xfrm>
            <a:off x="1454523" y="6320525"/>
            <a:ext cx="9110228" cy="469743"/>
          </a:xfrm>
          <a:prstGeom prst="roundRect">
            <a:avLst>
              <a:gd name="adj" fmla="val 50000"/>
            </a:avLst>
          </a:prstGeom>
          <a:solidFill>
            <a:srgbClr val="FF5050"/>
          </a:solidFill>
          <a:ln w="57150">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ln w="3175">
                  <a:solidFill>
                    <a:srgbClr val="0000FF"/>
                  </a:solidFill>
                </a:ln>
                <a:solidFill>
                  <a:srgbClr val="FFFF00"/>
                </a:solidFill>
              </a:rPr>
              <a:t>Remember ye the Torah …</a:t>
            </a:r>
            <a:r>
              <a:rPr lang="en-CA" sz="2400" b="1" dirty="0" smtClean="0">
                <a:solidFill>
                  <a:srgbClr val="FFFF00"/>
                </a:solidFill>
              </a:rPr>
              <a:t> </a:t>
            </a:r>
            <a:r>
              <a:rPr lang="en-CA" dirty="0" smtClean="0"/>
              <a:t>Mal 4:4.   </a:t>
            </a:r>
            <a:r>
              <a:rPr lang="en-CA" b="1" dirty="0" smtClean="0">
                <a:solidFill>
                  <a:schemeClr val="bg1"/>
                </a:solidFill>
              </a:rPr>
              <a:t>There is a reason for these words!</a:t>
            </a:r>
            <a:endParaRPr lang="en-CA" b="1" dirty="0">
              <a:solidFill>
                <a:schemeClr val="bg1"/>
              </a:solidFill>
            </a:endParaRPr>
          </a:p>
        </p:txBody>
      </p:sp>
      <p:sp>
        <p:nvSpPr>
          <p:cNvPr id="5" name="&quot;No&quot; Symbol 4"/>
          <p:cNvSpPr/>
          <p:nvPr/>
        </p:nvSpPr>
        <p:spPr>
          <a:xfrm>
            <a:off x="6129805" y="2761530"/>
            <a:ext cx="424876" cy="427996"/>
          </a:xfrm>
          <a:prstGeom prst="noSmoking">
            <a:avLst/>
          </a:prstGeom>
          <a:solidFill>
            <a:srgbClr val="FF505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Tree>
    <p:extLst>
      <p:ext uri="{BB962C8B-B14F-4D97-AF65-F5344CB8AC3E}">
        <p14:creationId xmlns:p14="http://schemas.microsoft.com/office/powerpoint/2010/main" val="349390857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21" presetClass="entr" presetSubtype="1" repeatCount="5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1250"/>
                                        <p:tgtEl>
                                          <p:spTgt spid="18"/>
                                        </p:tgtEl>
                                      </p:cBhvr>
                                    </p:animEffect>
                                  </p:childTnLst>
                                </p:cTn>
                              </p:par>
                            </p:childTnLst>
                          </p:cTn>
                        </p:par>
                        <p:par>
                          <p:cTn id="31" fill="hold">
                            <p:stCondLst>
                              <p:cond delay="2250"/>
                            </p:stCondLst>
                            <p:childTnLst>
                              <p:par>
                                <p:cTn id="32" presetID="47"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21" presetClass="entr" presetSubtype="1"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heel(1)">
                                      <p:cBhvr>
                                        <p:cTn id="62" dur="1250"/>
                                        <p:tgtEl>
                                          <p:spTgt spid="7"/>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heel(1)">
                                      <p:cBhvr>
                                        <p:cTn id="65" dur="125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strips(downLeft)">
                                      <p:cBhvr>
                                        <p:cTn id="70" dur="20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9"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1250" fill="hold"/>
                                        <p:tgtEl>
                                          <p:spTgt spid="21"/>
                                        </p:tgtEl>
                                        <p:attrNameLst>
                                          <p:attrName>ppt_x</p:attrName>
                                        </p:attrNameLst>
                                      </p:cBhvr>
                                      <p:tavLst>
                                        <p:tav tm="0">
                                          <p:val>
                                            <p:strVal val="0-#ppt_w/2"/>
                                          </p:val>
                                        </p:tav>
                                        <p:tav tm="100000">
                                          <p:val>
                                            <p:strVal val="#ppt_x"/>
                                          </p:val>
                                        </p:tav>
                                      </p:tavLst>
                                    </p:anim>
                                    <p:anim calcmode="lin" valueType="num">
                                      <p:cBhvr additive="base">
                                        <p:cTn id="76" dur="125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P spid="7" grpId="0" animBg="1"/>
      <p:bldP spid="24" grpId="0" animBg="1"/>
      <p:bldP spid="19" grpId="0" animBg="1"/>
      <p:bldP spid="10" grpId="0" animBg="1"/>
      <p:bldP spid="4" grpId="0" animBg="1"/>
      <p:bldP spid="11" grpId="0" animBg="1"/>
      <p:bldP spid="21"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40552" y="6545082"/>
            <a:ext cx="390467" cy="312918"/>
          </a:xfrm>
        </p:spPr>
        <p:txBody>
          <a:bodyPr/>
          <a:lstStyle/>
          <a:p>
            <a:fld id="{6D22F896-40B5-4ADD-8801-0D06FADFA095}" type="slidenum">
              <a:rPr lang="en-US" sz="1100" smtClean="0">
                <a:solidFill>
                  <a:prstClr val="white"/>
                </a:solidFill>
              </a:rPr>
              <a:pPr/>
              <a:t>21</a:t>
            </a:fld>
            <a:endParaRPr lang="en-US" sz="1100" dirty="0">
              <a:solidFill>
                <a:prstClr val="white"/>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16" y="221707"/>
            <a:ext cx="11997968" cy="6431837"/>
          </a:xfrm>
          <a:prstGeom prst="rect">
            <a:avLst/>
          </a:prstGeom>
        </p:spPr>
      </p:pic>
    </p:spTree>
    <p:extLst>
      <p:ext uri="{BB962C8B-B14F-4D97-AF65-F5344CB8AC3E}">
        <p14:creationId xmlns:p14="http://schemas.microsoft.com/office/powerpoint/2010/main" val="2524558453"/>
      </p:ext>
    </p:extLst>
  </p:cSld>
  <p:clrMapOvr>
    <a:masterClrMapping/>
  </p:clrMapOvr>
  <p:transition spd="med">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40552" y="6545082"/>
            <a:ext cx="390467" cy="312918"/>
          </a:xfrm>
        </p:spPr>
        <p:txBody>
          <a:bodyPr/>
          <a:lstStyle/>
          <a:p>
            <a:fld id="{6D22F896-40B5-4ADD-8801-0D06FADFA095}" type="slidenum">
              <a:rPr lang="en-US" sz="1100" smtClean="0">
                <a:solidFill>
                  <a:prstClr val="white"/>
                </a:solidFill>
              </a:rPr>
              <a:pPr/>
              <a:t>22</a:t>
            </a:fld>
            <a:endParaRPr lang="en-US" sz="1100" dirty="0">
              <a:solidFill>
                <a:prstClr val="white"/>
              </a:solidFill>
            </a:endParaRPr>
          </a:p>
        </p:txBody>
      </p:sp>
      <p:sp>
        <p:nvSpPr>
          <p:cNvPr id="3" name="Wave 2"/>
          <p:cNvSpPr/>
          <p:nvPr/>
        </p:nvSpPr>
        <p:spPr>
          <a:xfrm>
            <a:off x="228030" y="205701"/>
            <a:ext cx="11714671" cy="2130456"/>
          </a:xfrm>
          <a:prstGeom prst="wave">
            <a:avLst>
              <a:gd name="adj1" fmla="val 12500"/>
              <a:gd name="adj2" fmla="val -10000"/>
            </a:avLst>
          </a:prstGeom>
          <a:solidFill>
            <a:schemeClr val="accent6">
              <a:lumMod val="75000"/>
            </a:schemeClr>
          </a:solidFill>
          <a:ln w="76200">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3600" b="1" i="1" dirty="0" smtClean="0">
                <a:solidFill>
                  <a:srgbClr val="0000FF"/>
                </a:solidFill>
                <a:effectLst>
                  <a:glow rad="127000">
                    <a:srgbClr val="00FFFF"/>
                  </a:glow>
                </a:effectLst>
                <a:latin typeface="Georgia" panose="02040502050405020303" pitchFamily="18" charset="0"/>
              </a:rPr>
              <a:t>Who’s</a:t>
            </a:r>
            <a:r>
              <a:rPr lang="en-US" sz="3600" b="1" dirty="0" smtClean="0">
                <a:solidFill>
                  <a:schemeClr val="bg1"/>
                </a:solidFill>
                <a:effectLst>
                  <a:glow rad="127000">
                    <a:srgbClr val="00FFFF"/>
                  </a:glow>
                </a:effectLst>
                <a:latin typeface="Georgia" panose="02040502050405020303" pitchFamily="18" charset="0"/>
              </a:rPr>
              <a:t> </a:t>
            </a:r>
            <a:r>
              <a:rPr lang="en-US" sz="3600" b="1" u="sng" dirty="0" smtClean="0">
                <a:solidFill>
                  <a:srgbClr val="0000FF"/>
                </a:solidFill>
                <a:effectLst>
                  <a:glow rad="127000">
                    <a:srgbClr val="00FFFF"/>
                  </a:glow>
                </a:effectLst>
                <a:latin typeface="Georgia" panose="02040502050405020303" pitchFamily="18" charset="0"/>
              </a:rPr>
              <a:t>Covenant</a:t>
            </a:r>
            <a:r>
              <a:rPr lang="en-US" sz="3600" b="1" dirty="0" smtClean="0">
                <a:solidFill>
                  <a:schemeClr val="bg1"/>
                </a:solidFill>
                <a:effectLst>
                  <a:glow rad="127000">
                    <a:srgbClr val="00FFFF"/>
                  </a:glow>
                </a:effectLst>
                <a:latin typeface="Georgia" panose="02040502050405020303" pitchFamily="18" charset="0"/>
              </a:rPr>
              <a:t> </a:t>
            </a:r>
            <a:br>
              <a:rPr lang="en-US" sz="3600" b="1" dirty="0" smtClean="0">
                <a:solidFill>
                  <a:schemeClr val="bg1"/>
                </a:solidFill>
                <a:effectLst>
                  <a:glow rad="127000">
                    <a:srgbClr val="00FFFF"/>
                  </a:glow>
                </a:effectLst>
                <a:latin typeface="Georgia" panose="02040502050405020303" pitchFamily="18" charset="0"/>
              </a:rPr>
            </a:br>
            <a:r>
              <a:rPr lang="en-US" sz="3600" b="1" dirty="0" smtClean="0">
                <a:solidFill>
                  <a:schemeClr val="bg1"/>
                </a:solidFill>
                <a:effectLst>
                  <a:glow rad="127000">
                    <a:srgbClr val="00FFFF"/>
                  </a:glow>
                </a:effectLst>
                <a:latin typeface="Georgia" panose="02040502050405020303" pitchFamily="18" charset="0"/>
              </a:rPr>
              <a:t>has just been </a:t>
            </a:r>
            <a:r>
              <a:rPr lang="en-US" sz="3600" b="1" u="sng" dirty="0" smtClean="0">
                <a:solidFill>
                  <a:srgbClr val="FF0000"/>
                </a:solidFill>
                <a:effectLst>
                  <a:glow rad="127000">
                    <a:srgbClr val="00FFFF"/>
                  </a:glow>
                </a:effectLst>
                <a:latin typeface="Georgia" panose="02040502050405020303" pitchFamily="18" charset="0"/>
              </a:rPr>
              <a:t>DISCARDED</a:t>
            </a:r>
            <a:r>
              <a:rPr lang="en-US" sz="3600" b="1" dirty="0" smtClean="0">
                <a:solidFill>
                  <a:srgbClr val="FF0000"/>
                </a:solidFill>
                <a:effectLst>
                  <a:glow rad="127000">
                    <a:srgbClr val="00FFFF"/>
                  </a:glow>
                </a:effectLst>
                <a:latin typeface="Georgia" panose="02040502050405020303" pitchFamily="18" charset="0"/>
              </a:rPr>
              <a:t> ?</a:t>
            </a:r>
            <a:endParaRPr lang="en-US" sz="3600" b="1" dirty="0" smtClean="0">
              <a:ln w="19050">
                <a:solidFill>
                  <a:srgbClr val="0000FF"/>
                </a:solidFill>
              </a:ln>
              <a:solidFill>
                <a:srgbClr val="FF0000"/>
              </a:solidFill>
              <a:effectLst>
                <a:glow rad="127000">
                  <a:srgbClr val="00FFFF"/>
                </a:glow>
              </a:effectLst>
              <a:latin typeface="Georgia" panose="02040502050405020303" pitchFamily="18" charset="0"/>
            </a:endParaRPr>
          </a:p>
          <a:p>
            <a:pPr algn="ctr"/>
            <a:endParaRPr lang="en-CA" sz="2400" b="1" dirty="0">
              <a:solidFill>
                <a:schemeClr val="bg1"/>
              </a:solidFill>
              <a:effectLst>
                <a:glow rad="127000">
                  <a:srgbClr val="00FFFF"/>
                </a:glow>
              </a:effectLst>
            </a:endParaRPr>
          </a:p>
        </p:txBody>
      </p:sp>
      <p:sp>
        <p:nvSpPr>
          <p:cNvPr id="4" name="Rounded Rectangle 3"/>
          <p:cNvSpPr/>
          <p:nvPr/>
        </p:nvSpPr>
        <p:spPr>
          <a:xfrm>
            <a:off x="167146" y="2458528"/>
            <a:ext cx="11847997" cy="4226481"/>
          </a:xfrm>
          <a:prstGeom prst="roundRect">
            <a:avLst>
              <a:gd name="adj" fmla="val 40917"/>
            </a:avLst>
          </a:prstGeom>
          <a:solidFill>
            <a:schemeClr val="tx1">
              <a:lumMod val="50000"/>
            </a:schemeClr>
          </a:solidFill>
          <a:ln>
            <a:solidFill>
              <a:srgbClr val="FF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b="1" dirty="0" smtClean="0">
                <a:ln>
                  <a:solidFill>
                    <a:sysClr val="windowText" lastClr="000000"/>
                  </a:solidFill>
                </a:ln>
                <a:solidFill>
                  <a:schemeClr val="accent6">
                    <a:lumMod val="75000"/>
                  </a:schemeClr>
                </a:solidFill>
              </a:rPr>
              <a:t>Jer 33:20  </a:t>
            </a:r>
            <a:r>
              <a:rPr lang="en-CA" sz="2800" dirty="0" smtClean="0">
                <a:solidFill>
                  <a:schemeClr val="bg1"/>
                </a:solidFill>
              </a:rPr>
              <a:t>reminds us - </a:t>
            </a:r>
            <a:r>
              <a:rPr lang="en-CA" sz="2800" dirty="0" smtClean="0">
                <a:solidFill>
                  <a:srgbClr val="0000FF"/>
                </a:solidFill>
              </a:rPr>
              <a:t>Yahuah’s Genesis 1 </a:t>
            </a:r>
            <a:r>
              <a:rPr lang="en-CA" sz="2800" dirty="0" smtClean="0">
                <a:solidFill>
                  <a:srgbClr val="0000FF"/>
                </a:solidFill>
                <a:effectLst>
                  <a:glow rad="88900">
                    <a:srgbClr val="FFFF00"/>
                  </a:glow>
                </a:effectLst>
              </a:rPr>
              <a:t>Covenant</a:t>
            </a:r>
            <a:r>
              <a:rPr lang="en-CA" sz="2800" dirty="0" smtClean="0">
                <a:solidFill>
                  <a:srgbClr val="0000FF"/>
                </a:solidFill>
              </a:rPr>
              <a:t> of the </a:t>
            </a:r>
            <a:r>
              <a:rPr lang="en-CA" sz="2800" b="1" dirty="0" smtClean="0">
                <a:solidFill>
                  <a:srgbClr val="0000FF"/>
                </a:solidFill>
                <a:effectLst>
                  <a:glow rad="127000">
                    <a:srgbClr val="FFCCFF"/>
                  </a:glow>
                </a:effectLst>
              </a:rPr>
              <a:t>Light</a:t>
            </a:r>
            <a:r>
              <a:rPr lang="en-CA" sz="2800" dirty="0" smtClean="0">
                <a:solidFill>
                  <a:srgbClr val="0000FF"/>
                </a:solidFill>
              </a:rPr>
              <a:t> Season </a:t>
            </a:r>
            <a:r>
              <a:rPr lang="en-CA" sz="2800" b="1" dirty="0" smtClean="0">
                <a:ln>
                  <a:solidFill>
                    <a:sysClr val="windowText" lastClr="000000"/>
                  </a:solidFill>
                </a:ln>
                <a:solidFill>
                  <a:schemeClr val="accent6">
                    <a:lumMod val="75000"/>
                  </a:schemeClr>
                </a:solidFill>
              </a:rPr>
              <a:t>leads</a:t>
            </a:r>
            <a:r>
              <a:rPr lang="en-CA" sz="2800" dirty="0" smtClean="0">
                <a:solidFill>
                  <a:srgbClr val="0000FF"/>
                </a:solidFill>
              </a:rPr>
              <a:t> the Night Season, and </a:t>
            </a:r>
            <a:r>
              <a:rPr lang="en-CA" sz="2800" b="1" dirty="0" smtClean="0">
                <a:ln>
                  <a:solidFill>
                    <a:sysClr val="windowText" lastClr="000000"/>
                  </a:solidFill>
                </a:ln>
                <a:solidFill>
                  <a:schemeClr val="accent6">
                    <a:lumMod val="75000"/>
                  </a:schemeClr>
                </a:solidFill>
                <a:latin typeface="Arial Black" panose="020B0A04020102020204" pitchFamily="34" charset="0"/>
              </a:rPr>
              <a:t>Boqer</a:t>
            </a:r>
            <a:r>
              <a:rPr lang="en-CA" sz="2800" b="1" dirty="0" smtClean="0">
                <a:ln>
                  <a:solidFill>
                    <a:sysClr val="windowText" lastClr="000000"/>
                  </a:solidFill>
                </a:ln>
                <a:solidFill>
                  <a:schemeClr val="accent6">
                    <a:lumMod val="75000"/>
                  </a:schemeClr>
                </a:solidFill>
              </a:rPr>
              <a:t> (Dawn) </a:t>
            </a:r>
            <a:r>
              <a:rPr lang="en-CA" sz="2800" dirty="0" smtClean="0">
                <a:solidFill>
                  <a:srgbClr val="0000FF"/>
                </a:solidFill>
              </a:rPr>
              <a:t>is the </a:t>
            </a:r>
            <a:r>
              <a:rPr lang="en-CA" sz="2800" u="sng" dirty="0" smtClean="0">
                <a:solidFill>
                  <a:srgbClr val="0000FF"/>
                </a:solidFill>
              </a:rPr>
              <a:t>catal</a:t>
            </a:r>
            <a:r>
              <a:rPr lang="en-CA" sz="2800" dirty="0" smtClean="0">
                <a:solidFill>
                  <a:srgbClr val="0000FF"/>
                </a:solidFill>
              </a:rPr>
              <a:t>y</a:t>
            </a:r>
            <a:r>
              <a:rPr lang="en-CA" sz="2800" u="sng" dirty="0" smtClean="0">
                <a:solidFill>
                  <a:srgbClr val="0000FF"/>
                </a:solidFill>
              </a:rPr>
              <a:t>st</a:t>
            </a:r>
            <a:r>
              <a:rPr lang="en-CA" sz="2800" dirty="0" smtClean="0">
                <a:solidFill>
                  <a:srgbClr val="0000FF"/>
                </a:solidFill>
              </a:rPr>
              <a:t> p</a:t>
            </a:r>
            <a:r>
              <a:rPr lang="en-CA" sz="2800" u="sng" dirty="0" smtClean="0">
                <a:solidFill>
                  <a:srgbClr val="0000FF"/>
                </a:solidFill>
              </a:rPr>
              <a:t>oint</a:t>
            </a:r>
            <a:r>
              <a:rPr lang="en-CA" sz="2800" dirty="0" smtClean="0">
                <a:solidFill>
                  <a:srgbClr val="0000FF"/>
                </a:solidFill>
              </a:rPr>
              <a:t> which exchanges the cycles of the week. </a:t>
            </a:r>
            <a:r>
              <a:rPr lang="en-CA" sz="2800" dirty="0">
                <a:solidFill>
                  <a:srgbClr val="0000FF"/>
                </a:solidFill>
              </a:rPr>
              <a:t> </a:t>
            </a:r>
            <a:r>
              <a:rPr lang="en-CA" sz="2800" dirty="0" smtClean="0">
                <a:solidFill>
                  <a:srgbClr val="0000FF"/>
                </a:solidFill>
              </a:rPr>
              <a:t>       </a:t>
            </a:r>
            <a:r>
              <a:rPr lang="en-CA" sz="2800" b="1" u="sng" dirty="0" smtClean="0">
                <a:solidFill>
                  <a:schemeClr val="bg1"/>
                </a:solidFill>
              </a:rPr>
              <a:t>NOT </a:t>
            </a:r>
            <a:r>
              <a:rPr lang="en-CA" sz="2800" b="1" u="sng" dirty="0" smtClean="0">
                <a:solidFill>
                  <a:schemeClr val="bg1"/>
                </a:solidFill>
                <a:effectLst>
                  <a:glow rad="76200">
                    <a:srgbClr val="FFCCFF"/>
                  </a:glow>
                </a:effectLst>
              </a:rPr>
              <a:t>MIDNIGHT</a:t>
            </a:r>
            <a:r>
              <a:rPr lang="en-CA" sz="2800" b="1" dirty="0" smtClean="0">
                <a:solidFill>
                  <a:schemeClr val="bg1"/>
                </a:solidFill>
              </a:rPr>
              <a:t>, </a:t>
            </a:r>
            <a:r>
              <a:rPr lang="en-CA" sz="2800" b="1" u="sng" dirty="0" smtClean="0">
                <a:solidFill>
                  <a:schemeClr val="bg1"/>
                </a:solidFill>
              </a:rPr>
              <a:t>NOT </a:t>
            </a:r>
            <a:r>
              <a:rPr lang="en-CA" sz="2800" b="1" u="sng" dirty="0" smtClean="0">
                <a:solidFill>
                  <a:schemeClr val="bg1"/>
                </a:solidFill>
                <a:effectLst>
                  <a:glow rad="76200">
                    <a:srgbClr val="99FF33"/>
                  </a:glow>
                </a:effectLst>
              </a:rPr>
              <a:t>SUNSET</a:t>
            </a:r>
            <a:r>
              <a:rPr lang="en-CA" sz="2800" b="1" dirty="0" smtClean="0">
                <a:solidFill>
                  <a:schemeClr val="bg1"/>
                </a:solidFill>
                <a:effectLst>
                  <a:glow rad="76200">
                    <a:srgbClr val="99FF33"/>
                  </a:glow>
                </a:effectLst>
              </a:rPr>
              <a:t>!</a:t>
            </a:r>
            <a:r>
              <a:rPr lang="en-CA" sz="2800" b="1" dirty="0" smtClean="0">
                <a:solidFill>
                  <a:schemeClr val="bg1"/>
                </a:solidFill>
              </a:rPr>
              <a:t> </a:t>
            </a:r>
            <a:br>
              <a:rPr lang="en-CA" sz="2800" b="1" dirty="0" smtClean="0">
                <a:solidFill>
                  <a:schemeClr val="bg1"/>
                </a:solidFill>
              </a:rPr>
            </a:br>
            <a:r>
              <a:rPr lang="en-CA" sz="2800" b="1" dirty="0" smtClean="0">
                <a:solidFill>
                  <a:schemeClr val="bg1"/>
                </a:solidFill>
              </a:rPr>
              <a:t>So let’s revisit the Tequfah </a:t>
            </a:r>
            <a:r>
              <a:rPr lang="en-CA" sz="2800" b="1" u="sng" dirty="0" smtClean="0">
                <a:solidFill>
                  <a:schemeClr val="bg1"/>
                </a:solidFill>
              </a:rPr>
              <a:t>DATE</a:t>
            </a:r>
            <a:r>
              <a:rPr lang="en-CA" sz="2800" b="1" dirty="0" smtClean="0">
                <a:solidFill>
                  <a:schemeClr val="bg1"/>
                </a:solidFill>
              </a:rPr>
              <a:t> of CE 30 and consider </a:t>
            </a:r>
            <a:r>
              <a:rPr lang="en-CA" sz="2800" b="1" u="sng" dirty="0" smtClean="0">
                <a:solidFill>
                  <a:srgbClr val="0000FF"/>
                </a:solidFill>
              </a:rPr>
              <a:t>Yahuah’s Covenant</a:t>
            </a:r>
            <a:r>
              <a:rPr lang="en-CA" sz="2800" b="1" dirty="0" smtClean="0">
                <a:solidFill>
                  <a:srgbClr val="0000FF"/>
                </a:solidFill>
              </a:rPr>
              <a:t>!</a:t>
            </a:r>
            <a:br>
              <a:rPr lang="en-CA" sz="2800" b="1" dirty="0" smtClean="0">
                <a:solidFill>
                  <a:srgbClr val="0000FF"/>
                </a:solidFill>
              </a:rPr>
            </a:br>
            <a:r>
              <a:rPr lang="en-CA" sz="6600" b="1" dirty="0" smtClean="0">
                <a:ln>
                  <a:solidFill>
                    <a:schemeClr val="bg1"/>
                  </a:solidFill>
                </a:ln>
                <a:solidFill>
                  <a:srgbClr val="0000FF"/>
                </a:solidFill>
                <a:effectLst>
                  <a:glow rad="127000">
                    <a:srgbClr val="00FFFF"/>
                  </a:glow>
                </a:effectLst>
                <a:latin typeface="Arial Black" panose="020B0A04020102020204" pitchFamily="34" charset="0"/>
              </a:rPr>
              <a:t>DAWN TO DAWN!</a:t>
            </a:r>
            <a:endParaRPr lang="en-CA" sz="6600" b="1" dirty="0">
              <a:ln>
                <a:solidFill>
                  <a:schemeClr val="bg1"/>
                </a:solidFill>
              </a:ln>
              <a:solidFill>
                <a:srgbClr val="0000FF"/>
              </a:solidFill>
              <a:effectLst>
                <a:glow rad="127000">
                  <a:srgbClr val="00FFFF"/>
                </a:glow>
              </a:effectLst>
              <a:latin typeface="Arial Black" panose="020B0A04020102020204" pitchFamily="34" charset="0"/>
            </a:endParaRPr>
          </a:p>
        </p:txBody>
      </p:sp>
      <p:cxnSp>
        <p:nvCxnSpPr>
          <p:cNvPr id="6" name="Straight Connector 5"/>
          <p:cNvCxnSpPr/>
          <p:nvPr/>
        </p:nvCxnSpPr>
        <p:spPr>
          <a:xfrm>
            <a:off x="3343274" y="3610947"/>
            <a:ext cx="895739" cy="0"/>
          </a:xfrm>
          <a:prstGeom prst="line">
            <a:avLst/>
          </a:prstGeom>
          <a:ln w="5715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21090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par>
                          <p:cTn id="8" fill="hold">
                            <p:stCondLst>
                              <p:cond delay="1250"/>
                            </p:stCondLst>
                            <p:childTnLst>
                              <p:par>
                                <p:cTn id="9" presetID="42" presetClass="entr" presetSubtype="0" fill="hold" nodeType="afterEffect">
                                  <p:stCondLst>
                                    <p:cond delay="1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4672" y="6504317"/>
            <a:ext cx="373214" cy="287038"/>
          </a:xfrm>
        </p:spPr>
        <p:txBody>
          <a:bodyPr/>
          <a:lstStyle/>
          <a:p>
            <a:fld id="{6D22F896-40B5-4ADD-8801-0D06FADFA095}" type="slidenum">
              <a:rPr lang="en-US" sz="1200" smtClean="0">
                <a:solidFill>
                  <a:schemeClr val="bg1"/>
                </a:solidFill>
              </a:rPr>
              <a:pPr/>
              <a:t>23</a:t>
            </a:fld>
            <a:endParaRPr lang="en-US" sz="12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02534392"/>
              </p:ext>
            </p:extLst>
          </p:nvPr>
        </p:nvGraphicFramePr>
        <p:xfrm>
          <a:off x="3864079" y="5099708"/>
          <a:ext cx="8327920" cy="862541"/>
        </p:xfrm>
        <a:graphic>
          <a:graphicData uri="http://schemas.openxmlformats.org/drawingml/2006/table">
            <a:tbl>
              <a:tblPr firstRow="1" bandRow="1">
                <a:tableStyleId>{5C22544A-7EE6-4342-B048-85BDC9FD1C3A}</a:tableStyleId>
              </a:tblPr>
              <a:tblGrid>
                <a:gridCol w="832792"/>
                <a:gridCol w="832792"/>
                <a:gridCol w="832792"/>
                <a:gridCol w="832792"/>
                <a:gridCol w="832792"/>
                <a:gridCol w="832792"/>
                <a:gridCol w="832792"/>
                <a:gridCol w="832792"/>
                <a:gridCol w="832792"/>
                <a:gridCol w="832792"/>
              </a:tblGrid>
              <a:tr h="862541">
                <a:tc>
                  <a:txBody>
                    <a:bodyPr/>
                    <a:lstStyle/>
                    <a:p>
                      <a:r>
                        <a:rPr lang="en-CA" dirty="0" smtClean="0"/>
                        <a:t>10PM</a:t>
                      </a:r>
                      <a:br>
                        <a:rPr lang="en-CA" dirty="0" smtClean="0"/>
                      </a:br>
                      <a:r>
                        <a:rPr lang="en-CA" dirty="0" smtClean="0"/>
                        <a:t>22:00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t>11PM</a:t>
                      </a:r>
                    </a:p>
                    <a:p>
                      <a:r>
                        <a:rPr lang="en-CA" dirty="0" smtClean="0"/>
                        <a:t>23:00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solidFill>
                            <a:srgbClr val="FF5050"/>
                          </a:solidFill>
                        </a:rPr>
                        <a:t>12AM</a:t>
                      </a:r>
                    </a:p>
                    <a:p>
                      <a:r>
                        <a:rPr lang="en-CA" dirty="0" smtClean="0"/>
                        <a:t>00:00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t>1 AM</a:t>
                      </a:r>
                      <a:br>
                        <a:rPr lang="en-CA" dirty="0" smtClean="0"/>
                      </a:br>
                      <a:r>
                        <a:rPr lang="en-CA" dirty="0" smtClean="0"/>
                        <a:t>01:00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t>2 AM</a:t>
                      </a:r>
                      <a:br>
                        <a:rPr lang="en-CA" dirty="0" smtClean="0"/>
                      </a:br>
                      <a:r>
                        <a:rPr lang="en-CA" dirty="0" smtClean="0"/>
                        <a:t>02:00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t>3 AM</a:t>
                      </a:r>
                      <a:br>
                        <a:rPr lang="en-CA" dirty="0" smtClean="0"/>
                      </a:br>
                      <a:r>
                        <a:rPr lang="en-CA" dirty="0" smtClean="0"/>
                        <a:t>03:00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t>4 AM</a:t>
                      </a:r>
                    </a:p>
                    <a:p>
                      <a:r>
                        <a:rPr lang="en-CA" dirty="0" smtClean="0"/>
                        <a:t>04:00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t>5 AM</a:t>
                      </a:r>
                    </a:p>
                    <a:p>
                      <a:r>
                        <a:rPr lang="en-CA" dirty="0" smtClean="0"/>
                        <a:t>05:00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solidFill>
                            <a:schemeClr val="bg1"/>
                          </a:solidFill>
                        </a:rPr>
                        <a:t>6 AM</a:t>
                      </a:r>
                    </a:p>
                    <a:p>
                      <a:r>
                        <a:rPr lang="en-CA" dirty="0" smtClean="0">
                          <a:solidFill>
                            <a:schemeClr val="bg1"/>
                          </a:solidFill>
                        </a:rPr>
                        <a:t>06:00</a:t>
                      </a:r>
                      <a:endParaRPr lang="en-CA"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tx1">
                        <a:lumMod val="95000"/>
                      </a:schemeClr>
                    </a:solidFill>
                  </a:tcPr>
                </a:tc>
                <a:tc>
                  <a:txBody>
                    <a:bodyPr/>
                    <a:lstStyle/>
                    <a:p>
                      <a:r>
                        <a:rPr lang="en-CA" dirty="0" smtClean="0"/>
                        <a:t>7AM</a:t>
                      </a:r>
                    </a:p>
                    <a:p>
                      <a:r>
                        <a:rPr lang="en-CA" dirty="0" smtClean="0"/>
                        <a:t>07:00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2">
                        <a:lumMod val="40000"/>
                        <a:lumOff val="6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56350003"/>
              </p:ext>
            </p:extLst>
          </p:nvPr>
        </p:nvGraphicFramePr>
        <p:xfrm>
          <a:off x="-52474" y="5099708"/>
          <a:ext cx="3945865" cy="862541"/>
        </p:xfrm>
        <a:graphic>
          <a:graphicData uri="http://schemas.openxmlformats.org/drawingml/2006/table">
            <a:tbl>
              <a:tblPr firstRow="1" bandRow="1">
                <a:tableStyleId>{5C22544A-7EE6-4342-B048-85BDC9FD1C3A}</a:tableStyleId>
              </a:tblPr>
              <a:tblGrid>
                <a:gridCol w="789173"/>
                <a:gridCol w="789173"/>
                <a:gridCol w="789173"/>
                <a:gridCol w="789173"/>
                <a:gridCol w="789173"/>
              </a:tblGrid>
              <a:tr h="862541">
                <a:tc>
                  <a:txBody>
                    <a:bodyPr/>
                    <a:lstStyle/>
                    <a:p>
                      <a:r>
                        <a:rPr lang="en-CA" dirty="0" smtClean="0"/>
                        <a:t>5 PM</a:t>
                      </a:r>
                    </a:p>
                    <a:p>
                      <a:r>
                        <a:rPr lang="en-CA" dirty="0" smtClean="0"/>
                        <a:t>17:00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bg2">
                        <a:lumMod val="40000"/>
                        <a:lumOff val="60000"/>
                      </a:schemeClr>
                    </a:solidFill>
                  </a:tcPr>
                </a:tc>
                <a:tc>
                  <a:txBody>
                    <a:bodyPr/>
                    <a:lstStyle/>
                    <a:p>
                      <a:r>
                        <a:rPr lang="en-CA" dirty="0" smtClean="0">
                          <a:solidFill>
                            <a:schemeClr val="bg1"/>
                          </a:solidFill>
                        </a:rPr>
                        <a:t>6 PM</a:t>
                      </a:r>
                    </a:p>
                    <a:p>
                      <a:r>
                        <a:rPr lang="en-CA" dirty="0" smtClean="0">
                          <a:solidFill>
                            <a:schemeClr val="bg1"/>
                          </a:solidFill>
                        </a:rPr>
                        <a:t>18:00</a:t>
                      </a:r>
                      <a:endParaRPr lang="en-C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r>
                        <a:rPr lang="en-CA" dirty="0" smtClean="0"/>
                        <a:t>7 PM</a:t>
                      </a:r>
                    </a:p>
                    <a:p>
                      <a:r>
                        <a:rPr lang="en-CA" dirty="0" smtClean="0"/>
                        <a:t>19:00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bg1">
                        <a:lumMod val="75000"/>
                        <a:lumOff val="25000"/>
                      </a:schemeClr>
                    </a:solidFill>
                  </a:tcPr>
                </a:tc>
                <a:tc>
                  <a:txBody>
                    <a:bodyPr/>
                    <a:lstStyle/>
                    <a:p>
                      <a:r>
                        <a:rPr lang="en-CA" dirty="0" smtClean="0"/>
                        <a:t>8 PM</a:t>
                      </a:r>
                      <a:br>
                        <a:rPr lang="en-CA" dirty="0" smtClean="0"/>
                      </a:br>
                      <a:r>
                        <a:rPr lang="en-CA" dirty="0" smtClean="0"/>
                        <a:t>20:00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bg1">
                        <a:lumMod val="75000"/>
                        <a:lumOff val="25000"/>
                      </a:schemeClr>
                    </a:solidFill>
                  </a:tcPr>
                </a:tc>
                <a:tc>
                  <a:txBody>
                    <a:bodyPr/>
                    <a:lstStyle/>
                    <a:p>
                      <a:r>
                        <a:rPr lang="en-CA" dirty="0" smtClean="0"/>
                        <a:t>9 PM</a:t>
                      </a:r>
                      <a:br>
                        <a:rPr lang="en-CA" dirty="0" smtClean="0"/>
                      </a:br>
                      <a:r>
                        <a:rPr lang="en-CA" dirty="0" smtClean="0"/>
                        <a:t>21:00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bg1">
                        <a:lumMod val="75000"/>
                        <a:lumOff val="25000"/>
                      </a:schemeClr>
                    </a:solidFill>
                  </a:tcPr>
                </a:tc>
              </a:tr>
            </a:tbl>
          </a:graphicData>
        </a:graphic>
      </p:graphicFrame>
      <p:sp>
        <p:nvSpPr>
          <p:cNvPr id="8" name="Rounded Rectangle 7"/>
          <p:cNvSpPr/>
          <p:nvPr/>
        </p:nvSpPr>
        <p:spPr>
          <a:xfrm>
            <a:off x="1202636" y="239536"/>
            <a:ext cx="9693964" cy="775390"/>
          </a:xfrm>
          <a:prstGeom prst="roundRect">
            <a:avLst>
              <a:gd name="adj" fmla="val 50000"/>
            </a:avLst>
          </a:prstGeom>
          <a:solidFill>
            <a:srgbClr val="9966FF"/>
          </a:solidFill>
          <a:ln w="57150">
            <a:solidFill>
              <a:srgbClr val="99FF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r"/>
            <a:r>
              <a:rPr lang="en-CA" sz="3200" b="1" u="sng" dirty="0" smtClean="0">
                <a:ln>
                  <a:solidFill>
                    <a:srgbClr val="FF0000"/>
                  </a:solidFill>
                </a:ln>
                <a:solidFill>
                  <a:srgbClr val="FFCCFF"/>
                </a:solidFill>
              </a:rPr>
              <a:t>But First</a:t>
            </a:r>
            <a:r>
              <a:rPr lang="en-CA" sz="3200" b="1" dirty="0" smtClean="0">
                <a:ln>
                  <a:solidFill>
                    <a:srgbClr val="FF0000"/>
                  </a:solidFill>
                </a:ln>
                <a:solidFill>
                  <a:srgbClr val="FFCCFF"/>
                </a:solidFill>
              </a:rPr>
              <a:t> – Understanding - </a:t>
            </a:r>
            <a:r>
              <a:rPr lang="en-CA" sz="3200" b="1" dirty="0" smtClean="0">
                <a:ln>
                  <a:solidFill>
                    <a:srgbClr val="FF0000"/>
                  </a:solidFill>
                </a:ln>
                <a:solidFill>
                  <a:schemeClr val="bg1"/>
                </a:solidFill>
                <a:effectLst>
                  <a:glow rad="101600">
                    <a:srgbClr val="00FFFF"/>
                  </a:glow>
                </a:effectLst>
              </a:rPr>
              <a:t>Roman Reckoning!</a:t>
            </a:r>
            <a:endParaRPr lang="en-CA" sz="3200" b="1" dirty="0">
              <a:ln>
                <a:solidFill>
                  <a:srgbClr val="FF0000"/>
                </a:solidFill>
              </a:ln>
              <a:solidFill>
                <a:schemeClr val="bg1"/>
              </a:solidFill>
              <a:effectLst>
                <a:glow rad="101600">
                  <a:srgbClr val="00FFFF"/>
                </a:glow>
              </a:effectLst>
            </a:endParaRPr>
          </a:p>
        </p:txBody>
      </p:sp>
      <p:cxnSp>
        <p:nvCxnSpPr>
          <p:cNvPr id="12" name="Straight Connector 11"/>
          <p:cNvCxnSpPr/>
          <p:nvPr/>
        </p:nvCxnSpPr>
        <p:spPr>
          <a:xfrm flipH="1">
            <a:off x="5504738" y="2702122"/>
            <a:ext cx="32464" cy="3747190"/>
          </a:xfrm>
          <a:prstGeom prst="line">
            <a:avLst/>
          </a:prstGeom>
          <a:ln w="76200">
            <a:solidFill>
              <a:srgbClr val="FF5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5" name="Rounded Rectangular Callout 14"/>
          <p:cNvSpPr/>
          <p:nvPr/>
        </p:nvSpPr>
        <p:spPr>
          <a:xfrm>
            <a:off x="207036" y="1784370"/>
            <a:ext cx="5193100" cy="1121036"/>
          </a:xfrm>
          <a:prstGeom prst="wedgeRoundRectCallout">
            <a:avLst>
              <a:gd name="adj1" fmla="val 52102"/>
              <a:gd name="adj2" fmla="val 31277"/>
              <a:gd name="adj3" fmla="val 16667"/>
            </a:avLst>
          </a:prstGeom>
          <a:solidFill>
            <a:schemeClr val="bg1">
              <a:lumMod val="75000"/>
              <a:lumOff val="25000"/>
            </a:schemeClr>
          </a:solidFill>
          <a:ln>
            <a:solidFill>
              <a:srgbClr val="FF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b="1" dirty="0" smtClean="0">
                <a:solidFill>
                  <a:srgbClr val="FFFF00"/>
                </a:solidFill>
              </a:rPr>
              <a:t>Midnight</a:t>
            </a:r>
            <a:r>
              <a:rPr lang="en-CA" sz="2800" dirty="0" smtClean="0">
                <a:solidFill>
                  <a:srgbClr val="FFCCFF"/>
                </a:solidFill>
              </a:rPr>
              <a:t> – Point of </a:t>
            </a:r>
            <a:r>
              <a:rPr lang="en-CA" sz="2800" b="1" u="sng" dirty="0" smtClean="0">
                <a:ln>
                  <a:solidFill>
                    <a:srgbClr val="00FFFF"/>
                  </a:solidFill>
                </a:ln>
                <a:solidFill>
                  <a:srgbClr val="FF5050"/>
                </a:solidFill>
              </a:rPr>
              <a:t>Roman Reckonin</a:t>
            </a:r>
            <a:r>
              <a:rPr lang="en-CA" sz="2800" b="1" dirty="0" smtClean="0">
                <a:ln>
                  <a:solidFill>
                    <a:srgbClr val="00FFFF"/>
                  </a:solidFill>
                </a:ln>
                <a:solidFill>
                  <a:srgbClr val="FF5050"/>
                </a:solidFill>
              </a:rPr>
              <a:t>g</a:t>
            </a:r>
            <a:r>
              <a:rPr lang="en-CA" sz="2800" dirty="0" smtClean="0">
                <a:solidFill>
                  <a:srgbClr val="FFCCFF"/>
                </a:solidFill>
              </a:rPr>
              <a:t> </a:t>
            </a:r>
            <a:r>
              <a:rPr lang="en-CA" sz="2800" b="1" u="sng" dirty="0" smtClean="0">
                <a:ln>
                  <a:solidFill>
                    <a:sysClr val="windowText" lastClr="000000"/>
                  </a:solidFill>
                </a:ln>
                <a:solidFill>
                  <a:srgbClr val="FFCCFF"/>
                </a:solidFill>
              </a:rPr>
              <a:t>date</a:t>
            </a:r>
            <a:r>
              <a:rPr lang="en-CA" sz="2800" dirty="0" smtClean="0">
                <a:solidFill>
                  <a:srgbClr val="FFCCFF"/>
                </a:solidFill>
              </a:rPr>
              <a:t> exchange.</a:t>
            </a:r>
            <a:endParaRPr lang="en-CA" sz="2800" dirty="0">
              <a:solidFill>
                <a:srgbClr val="FFCCFF"/>
              </a:solidFill>
            </a:endParaRPr>
          </a:p>
        </p:txBody>
      </p:sp>
      <p:sp>
        <p:nvSpPr>
          <p:cNvPr id="16" name="Rounded Rectangular Callout 15"/>
          <p:cNvSpPr/>
          <p:nvPr/>
        </p:nvSpPr>
        <p:spPr>
          <a:xfrm>
            <a:off x="781427" y="3177858"/>
            <a:ext cx="3291274" cy="1493888"/>
          </a:xfrm>
          <a:prstGeom prst="wedgeRoundRectCallout">
            <a:avLst>
              <a:gd name="adj1" fmla="val 54034"/>
              <a:gd name="adj2" fmla="val 65150"/>
              <a:gd name="adj3" fmla="val 16667"/>
            </a:avLst>
          </a:prstGeom>
          <a:solidFill>
            <a:schemeClr val="bg1"/>
          </a:solidFill>
          <a:ln w="38100">
            <a:solidFill>
              <a:srgbClr val="FF99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dirty="0" smtClean="0">
                <a:solidFill>
                  <a:srgbClr val="00FFFF"/>
                </a:solidFill>
              </a:rPr>
              <a:t>CE 30 Tequfah – </a:t>
            </a:r>
            <a:br>
              <a:rPr lang="en-CA" sz="2800" dirty="0" smtClean="0">
                <a:solidFill>
                  <a:srgbClr val="00FFFF"/>
                </a:solidFill>
              </a:rPr>
            </a:br>
            <a:r>
              <a:rPr lang="en-CA" sz="3200" dirty="0" smtClean="0">
                <a:solidFill>
                  <a:srgbClr val="F735EE"/>
                </a:solidFill>
                <a:effectLst>
                  <a:glow rad="88900">
                    <a:srgbClr val="FFFF00"/>
                  </a:glow>
                </a:effectLst>
              </a:rPr>
              <a:t>UT 22:37 </a:t>
            </a:r>
            <a:r>
              <a:rPr lang="en-CA" sz="3200" dirty="0" smtClean="0">
                <a:solidFill>
                  <a:srgbClr val="F735EE"/>
                </a:solidFill>
              </a:rPr>
              <a:t>hours </a:t>
            </a:r>
            <a:br>
              <a:rPr lang="en-CA" sz="3200" dirty="0" smtClean="0">
                <a:solidFill>
                  <a:srgbClr val="F735EE"/>
                </a:solidFill>
              </a:rPr>
            </a:br>
            <a:r>
              <a:rPr lang="en-CA" sz="1600" dirty="0" smtClean="0">
                <a:solidFill>
                  <a:srgbClr val="00FFFF"/>
                </a:solidFill>
              </a:rPr>
              <a:t>(</a:t>
            </a:r>
            <a:r>
              <a:rPr lang="en-CA" sz="1600" dirty="0" err="1">
                <a:solidFill>
                  <a:srgbClr val="00FFFF"/>
                </a:solidFill>
              </a:rPr>
              <a:t>Greenwhich</a:t>
            </a:r>
            <a:r>
              <a:rPr lang="en-CA" sz="1600" dirty="0">
                <a:solidFill>
                  <a:srgbClr val="00FFFF"/>
                </a:solidFill>
              </a:rPr>
              <a:t>) </a:t>
            </a:r>
            <a:endParaRPr lang="en-CA" sz="3200" dirty="0">
              <a:solidFill>
                <a:srgbClr val="00FFFF"/>
              </a:solidFill>
            </a:endParaRPr>
          </a:p>
        </p:txBody>
      </p:sp>
      <p:sp>
        <p:nvSpPr>
          <p:cNvPr id="18" name="Rounded Rectangle 17"/>
          <p:cNvSpPr/>
          <p:nvPr/>
        </p:nvSpPr>
        <p:spPr>
          <a:xfrm>
            <a:off x="4460477" y="3811259"/>
            <a:ext cx="914400" cy="992629"/>
          </a:xfrm>
          <a:prstGeom prst="roundRect">
            <a:avLst/>
          </a:prstGeom>
          <a:solidFill>
            <a:srgbClr val="00B050"/>
          </a:solidFill>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n>
                  <a:solidFill>
                    <a:schemeClr val="bg1"/>
                  </a:solidFill>
                </a:ln>
                <a:solidFill>
                  <a:srgbClr val="00FFFF"/>
                </a:solidFill>
              </a:rPr>
              <a:t>Mar 22 Wed</a:t>
            </a:r>
            <a:endParaRPr lang="en-CA" b="1" dirty="0">
              <a:ln>
                <a:solidFill>
                  <a:schemeClr val="bg1"/>
                </a:solidFill>
              </a:ln>
              <a:solidFill>
                <a:srgbClr val="00FFFF"/>
              </a:solidFill>
            </a:endParaRPr>
          </a:p>
        </p:txBody>
      </p:sp>
      <p:sp>
        <p:nvSpPr>
          <p:cNvPr id="19" name="Rounded Rectangle 18"/>
          <p:cNvSpPr/>
          <p:nvPr/>
        </p:nvSpPr>
        <p:spPr>
          <a:xfrm>
            <a:off x="5666576" y="3812549"/>
            <a:ext cx="914400" cy="992629"/>
          </a:xfrm>
          <a:prstGeom prst="roundRect">
            <a:avLst/>
          </a:prstGeom>
          <a:solidFill>
            <a:schemeClr val="accent2">
              <a:lumMod val="75000"/>
            </a:schemeClr>
          </a:solidFill>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n>
                  <a:solidFill>
                    <a:schemeClr val="bg1"/>
                  </a:solidFill>
                </a:ln>
                <a:solidFill>
                  <a:srgbClr val="00FFFF"/>
                </a:solidFill>
              </a:rPr>
              <a:t>Mar </a:t>
            </a:r>
            <a:r>
              <a:rPr lang="en-CA" b="1" dirty="0" smtClean="0">
                <a:ln>
                  <a:solidFill>
                    <a:schemeClr val="bg1"/>
                  </a:solidFill>
                </a:ln>
                <a:solidFill>
                  <a:srgbClr val="C00000"/>
                </a:solidFill>
                <a:effectLst>
                  <a:glow rad="101600">
                    <a:srgbClr val="FFFF00"/>
                  </a:glow>
                </a:effectLst>
              </a:rPr>
              <a:t>23</a:t>
            </a:r>
            <a:r>
              <a:rPr lang="en-CA" b="1" dirty="0" smtClean="0">
                <a:ln>
                  <a:solidFill>
                    <a:schemeClr val="bg1"/>
                  </a:solidFill>
                </a:ln>
                <a:solidFill>
                  <a:srgbClr val="00FFFF"/>
                </a:solidFill>
              </a:rPr>
              <a:t> </a:t>
            </a:r>
            <a:r>
              <a:rPr lang="en-CA" b="1" dirty="0" smtClean="0">
                <a:ln>
                  <a:solidFill>
                    <a:schemeClr val="bg1"/>
                  </a:solidFill>
                </a:ln>
                <a:solidFill>
                  <a:srgbClr val="F735EE"/>
                </a:solidFill>
              </a:rPr>
              <a:t>Thu</a:t>
            </a:r>
            <a:endParaRPr lang="en-CA" b="1" dirty="0">
              <a:ln>
                <a:solidFill>
                  <a:schemeClr val="bg1"/>
                </a:solidFill>
              </a:ln>
              <a:solidFill>
                <a:srgbClr val="F735EE"/>
              </a:solidFill>
            </a:endParaRPr>
          </a:p>
        </p:txBody>
      </p:sp>
      <p:sp>
        <p:nvSpPr>
          <p:cNvPr id="20" name="Curved Down Arrow 19"/>
          <p:cNvSpPr/>
          <p:nvPr/>
        </p:nvSpPr>
        <p:spPr>
          <a:xfrm>
            <a:off x="4954832" y="2968985"/>
            <a:ext cx="1354394" cy="896646"/>
          </a:xfrm>
          <a:prstGeom prst="curvedDownArrow">
            <a:avLst>
              <a:gd name="adj1" fmla="val 25000"/>
              <a:gd name="adj2" fmla="val 50000"/>
              <a:gd name="adj3" fmla="val 32661"/>
            </a:avLst>
          </a:prstGeom>
          <a:gradFill>
            <a:gsLst>
              <a:gs pos="0">
                <a:srgbClr val="F735EE"/>
              </a:gs>
              <a:gs pos="89000">
                <a:srgbClr val="FFFF00"/>
              </a:gs>
              <a:gs pos="58000">
                <a:schemeClr val="accent3">
                  <a:lumMod val="50000"/>
                </a:schemeClr>
              </a:gs>
            </a:gsLst>
            <a:lin ang="5400000" scaled="1"/>
          </a:gradFill>
          <a:ln w="28575">
            <a:solidFill>
              <a:srgbClr val="FF505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1" name="Rounded Rectangle 20"/>
          <p:cNvSpPr/>
          <p:nvPr/>
        </p:nvSpPr>
        <p:spPr>
          <a:xfrm>
            <a:off x="6282267" y="1365180"/>
            <a:ext cx="5754820" cy="2531346"/>
          </a:xfrm>
          <a:prstGeom prst="roundRect">
            <a:avLst>
              <a:gd name="adj" fmla="val 25512"/>
            </a:avLst>
          </a:prstGeom>
          <a:solidFill>
            <a:schemeClr val="accent2">
              <a:lumMod val="60000"/>
              <a:lumOff val="40000"/>
            </a:schemeClr>
          </a:solidFill>
          <a:ln w="57150">
            <a:solidFill>
              <a:srgbClr val="99FF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smtClean="0">
                <a:ln>
                  <a:solidFill>
                    <a:sysClr val="windowText" lastClr="000000"/>
                  </a:solidFill>
                </a:ln>
                <a:solidFill>
                  <a:srgbClr val="FFCCFF"/>
                </a:solidFill>
              </a:rPr>
              <a:t>Adding 2 hours for Yerushalayim time.  Note the proximity of </a:t>
            </a:r>
            <a:r>
              <a:rPr lang="en-CA" sz="3200" b="1" dirty="0" smtClean="0">
                <a:ln>
                  <a:solidFill>
                    <a:sysClr val="windowText" lastClr="000000"/>
                  </a:solidFill>
                </a:ln>
                <a:solidFill>
                  <a:sysClr val="windowText" lastClr="000000"/>
                </a:solidFill>
              </a:rPr>
              <a:t>midnight</a:t>
            </a:r>
            <a:r>
              <a:rPr lang="en-CA" sz="3200" b="1" dirty="0" smtClean="0">
                <a:ln>
                  <a:solidFill>
                    <a:sysClr val="windowText" lastClr="000000"/>
                  </a:solidFill>
                </a:ln>
                <a:solidFill>
                  <a:srgbClr val="FFCCFF"/>
                </a:solidFill>
              </a:rPr>
              <a:t>! </a:t>
            </a:r>
            <a:r>
              <a:rPr lang="en-CA" sz="3200" b="1" u="sng" dirty="0" smtClean="0">
                <a:ln>
                  <a:solidFill>
                    <a:sysClr val="windowText" lastClr="000000"/>
                  </a:solidFill>
                </a:ln>
                <a:solidFill>
                  <a:srgbClr val="FFCCFF"/>
                </a:solidFill>
              </a:rPr>
              <a:t>And with it</a:t>
            </a:r>
            <a:r>
              <a:rPr lang="en-CA" sz="3200" b="1" dirty="0" smtClean="0">
                <a:ln>
                  <a:solidFill>
                    <a:sysClr val="windowText" lastClr="000000"/>
                  </a:solidFill>
                </a:ln>
                <a:solidFill>
                  <a:srgbClr val="FFCCFF"/>
                </a:solidFill>
              </a:rPr>
              <a:t>; </a:t>
            </a:r>
            <a:br>
              <a:rPr lang="en-CA" sz="3200" b="1" dirty="0" smtClean="0">
                <a:ln>
                  <a:solidFill>
                    <a:sysClr val="windowText" lastClr="000000"/>
                  </a:solidFill>
                </a:ln>
                <a:solidFill>
                  <a:srgbClr val="FFCCFF"/>
                </a:solidFill>
              </a:rPr>
            </a:br>
            <a:r>
              <a:rPr lang="en-CA" sz="3200" b="1" u="sng" dirty="0" smtClean="0">
                <a:ln>
                  <a:solidFill>
                    <a:sysClr val="windowText" lastClr="000000"/>
                  </a:solidFill>
                </a:ln>
                <a:solidFill>
                  <a:schemeClr val="bg1"/>
                </a:solidFill>
              </a:rPr>
              <a:t>man’s</a:t>
            </a:r>
            <a:r>
              <a:rPr lang="en-CA" sz="3200" b="1" dirty="0" smtClean="0">
                <a:ln>
                  <a:solidFill>
                    <a:sysClr val="windowText" lastClr="000000"/>
                  </a:solidFill>
                </a:ln>
                <a:solidFill>
                  <a:srgbClr val="FFCCFF"/>
                </a:solidFill>
              </a:rPr>
              <a:t> date exchange!</a:t>
            </a:r>
            <a:endParaRPr lang="en-CA" sz="3200" b="1" dirty="0">
              <a:ln>
                <a:solidFill>
                  <a:sysClr val="windowText" lastClr="000000"/>
                </a:solidFill>
              </a:ln>
              <a:solidFill>
                <a:srgbClr val="00FFFF"/>
              </a:solidFill>
            </a:endParaRPr>
          </a:p>
        </p:txBody>
      </p:sp>
      <p:cxnSp>
        <p:nvCxnSpPr>
          <p:cNvPr id="22" name="Straight Connector 21"/>
          <p:cNvCxnSpPr/>
          <p:nvPr/>
        </p:nvCxnSpPr>
        <p:spPr>
          <a:xfrm>
            <a:off x="10521229" y="4838482"/>
            <a:ext cx="180" cy="1285251"/>
          </a:xfrm>
          <a:prstGeom prst="line">
            <a:avLst/>
          </a:prstGeom>
          <a:ln w="76200">
            <a:solidFill>
              <a:srgbClr val="FF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5" name="Rounded Rectangular Callout 24"/>
          <p:cNvSpPr/>
          <p:nvPr/>
        </p:nvSpPr>
        <p:spPr>
          <a:xfrm>
            <a:off x="10626483" y="4089062"/>
            <a:ext cx="1565516" cy="612648"/>
          </a:xfrm>
          <a:prstGeom prst="wedgeRoundRectCallout">
            <a:avLst>
              <a:gd name="adj1" fmla="val -49699"/>
              <a:gd name="adj2" fmla="val 70485"/>
              <a:gd name="adj3" fmla="val 16667"/>
            </a:avLst>
          </a:prstGeom>
          <a:solidFill>
            <a:schemeClr val="bg2">
              <a:lumMod val="40000"/>
              <a:lumOff val="60000"/>
            </a:schemeClr>
          </a:solidFill>
          <a:ln w="38100">
            <a:solidFill>
              <a:srgbClr val="FF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b="1" dirty="0" smtClean="0">
                <a:ln>
                  <a:solidFill>
                    <a:schemeClr val="bg1"/>
                  </a:solidFill>
                </a:ln>
                <a:solidFill>
                  <a:srgbClr val="FFFF00"/>
                </a:solidFill>
                <a:effectLst>
                  <a:glow rad="127000">
                    <a:srgbClr val="FF5050"/>
                  </a:glow>
                </a:effectLst>
              </a:rPr>
              <a:t>Dawn!</a:t>
            </a:r>
            <a:endParaRPr lang="en-CA" sz="2800" b="1" dirty="0">
              <a:ln>
                <a:solidFill>
                  <a:schemeClr val="bg1"/>
                </a:solidFill>
              </a:ln>
              <a:solidFill>
                <a:srgbClr val="FFFF00"/>
              </a:solidFill>
              <a:effectLst>
                <a:glow rad="127000">
                  <a:srgbClr val="FF5050"/>
                </a:glow>
              </a:effectLst>
            </a:endParaRPr>
          </a:p>
        </p:txBody>
      </p:sp>
      <p:cxnSp>
        <p:nvCxnSpPr>
          <p:cNvPr id="29" name="Straight Arrow Connector 28"/>
          <p:cNvCxnSpPr/>
          <p:nvPr/>
        </p:nvCxnSpPr>
        <p:spPr>
          <a:xfrm>
            <a:off x="276047" y="6231698"/>
            <a:ext cx="5124089" cy="0"/>
          </a:xfrm>
          <a:prstGeom prst="straightConnector1">
            <a:avLst/>
          </a:prstGeom>
          <a:ln w="76200">
            <a:solidFill>
              <a:srgbClr val="C00000"/>
            </a:solidFill>
            <a:headEnd type="none" w="med" len="med"/>
            <a:tailEnd type="arrow" w="med" len="med"/>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632029" y="6231698"/>
            <a:ext cx="6455857" cy="0"/>
          </a:xfrm>
          <a:prstGeom prst="straightConnector1">
            <a:avLst/>
          </a:prstGeom>
          <a:ln w="76200">
            <a:solidFill>
              <a:schemeClr val="accent2">
                <a:lumMod val="50000"/>
              </a:schemeClr>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 name="Bent Arrow 2"/>
          <p:cNvSpPr/>
          <p:nvPr/>
        </p:nvSpPr>
        <p:spPr>
          <a:xfrm rot="10800000">
            <a:off x="6413825" y="3896526"/>
            <a:ext cx="1125309" cy="716116"/>
          </a:xfrm>
          <a:prstGeom prst="bentArrow">
            <a:avLst>
              <a:gd name="adj1" fmla="val 15087"/>
              <a:gd name="adj2" fmla="val 25000"/>
              <a:gd name="adj3" fmla="val 46627"/>
              <a:gd name="adj4" fmla="val 43750"/>
            </a:avLst>
          </a:prstGeom>
          <a:ln>
            <a:solidFill>
              <a:srgbClr val="9966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24" name="Straight Connector 23"/>
          <p:cNvCxnSpPr/>
          <p:nvPr/>
        </p:nvCxnSpPr>
        <p:spPr>
          <a:xfrm>
            <a:off x="4345435" y="4930753"/>
            <a:ext cx="0" cy="1207700"/>
          </a:xfrm>
          <a:prstGeom prst="line">
            <a:avLst/>
          </a:prstGeom>
          <a:ln w="76200">
            <a:solidFill>
              <a:srgbClr val="FF99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6975595" y="897216"/>
            <a:ext cx="3526973" cy="350254"/>
          </a:xfrm>
          <a:prstGeom prst="roundRect">
            <a:avLst>
              <a:gd name="adj" fmla="val 50000"/>
            </a:avLst>
          </a:prstGeom>
          <a:solidFill>
            <a:srgbClr val="FF5050"/>
          </a:solidFill>
          <a:ln w="38100">
            <a:solidFill>
              <a:srgbClr val="00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Matt 27:19, John 19:14, 20:1</a:t>
            </a:r>
            <a:endParaRPr lang="en-CA" dirty="0"/>
          </a:p>
        </p:txBody>
      </p:sp>
    </p:spTree>
    <p:extLst>
      <p:ext uri="{BB962C8B-B14F-4D97-AF65-F5344CB8AC3E}">
        <p14:creationId xmlns:p14="http://schemas.microsoft.com/office/powerpoint/2010/main" val="66446168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2000" fill="hold"/>
                                        <p:tgtEl>
                                          <p:spTgt spid="24"/>
                                        </p:tgtEl>
                                        <p:attrNameLst>
                                          <p:attrName>r</p:attrName>
                                        </p:attrNameLst>
                                      </p:cBhvr>
                                    </p:animRot>
                                  </p:childTnLst>
                                </p:cTn>
                              </p:par>
                              <p:par>
                                <p:cTn id="11" presetID="5" presetClass="entr" presetSubtype="10" fill="hold" grpId="1"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1250"/>
                                        <p:tgtEl>
                                          <p:spTgt spid="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1000"/>
                                        <p:tgtEl>
                                          <p:spTgt spid="15"/>
                                        </p:tgtEl>
                                      </p:cBhvr>
                                    </p:animEffect>
                                  </p:childTnLst>
                                </p:cTn>
                              </p:par>
                              <p:par>
                                <p:cTn id="22" presetID="42"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1250"/>
                                        <p:tgtEl>
                                          <p:spTgt spid="20"/>
                                        </p:tgtEl>
                                      </p:cBhvr>
                                    </p:animEffect>
                                  </p:childTnLst>
                                </p:cTn>
                              </p:par>
                            </p:childTnLst>
                          </p:cTn>
                        </p:par>
                        <p:par>
                          <p:cTn id="43" fill="hold">
                            <p:stCondLst>
                              <p:cond delay="2250"/>
                            </p:stCondLst>
                            <p:childTnLst>
                              <p:par>
                                <p:cTn id="44" presetID="14" presetClass="entr" presetSubtype="1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randombar(horizontal)">
                                      <p:cBhvr>
                                        <p:cTn id="46" dur="1000"/>
                                        <p:tgtEl>
                                          <p:spTgt spid="21"/>
                                        </p:tgtEl>
                                      </p:cBhvr>
                                    </p:animEffect>
                                  </p:childTnLst>
                                </p:cTn>
                              </p:par>
                            </p:childTnLst>
                          </p:cTn>
                        </p:par>
                        <p:par>
                          <p:cTn id="47" fill="hold">
                            <p:stCondLst>
                              <p:cond delay="3250"/>
                            </p:stCondLst>
                            <p:childTnLst>
                              <p:par>
                                <p:cTn id="48" presetID="22" presetClass="entr" presetSubtype="2"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right)">
                                      <p:cBhvr>
                                        <p:cTn id="50" dur="500"/>
                                        <p:tgtEl>
                                          <p:spTgt spid="3"/>
                                        </p:tgtEl>
                                      </p:cBhvr>
                                    </p:animEffect>
                                  </p:childTnLst>
                                </p:cTn>
                              </p:par>
                            </p:childTnLst>
                          </p:cTn>
                        </p:par>
                        <p:par>
                          <p:cTn id="51" fill="hold">
                            <p:stCondLst>
                              <p:cond delay="3750"/>
                            </p:stCondLst>
                            <p:childTnLst>
                              <p:par>
                                <p:cTn id="52" presetID="14" presetClass="entr" presetSubtype="1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randombar(horizontal)">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1" animBg="1"/>
      <p:bldP spid="18" grpId="0" animBg="1"/>
      <p:bldP spid="19" grpId="0" animBg="1"/>
      <p:bldP spid="20" grpId="0" animBg="1"/>
      <p:bldP spid="21"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4672" y="6504317"/>
            <a:ext cx="373214" cy="287038"/>
          </a:xfrm>
        </p:spPr>
        <p:txBody>
          <a:bodyPr/>
          <a:lstStyle/>
          <a:p>
            <a:fld id="{6D22F896-40B5-4ADD-8801-0D06FADFA095}" type="slidenum">
              <a:rPr lang="en-US" sz="1200" smtClean="0">
                <a:solidFill>
                  <a:schemeClr val="bg1"/>
                </a:solidFill>
              </a:rPr>
              <a:pPr/>
              <a:t>24</a:t>
            </a:fld>
            <a:endParaRPr lang="en-US" sz="12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79922658"/>
              </p:ext>
            </p:extLst>
          </p:nvPr>
        </p:nvGraphicFramePr>
        <p:xfrm>
          <a:off x="4154279" y="4483895"/>
          <a:ext cx="7804150" cy="862541"/>
        </p:xfrm>
        <a:graphic>
          <a:graphicData uri="http://schemas.openxmlformats.org/drawingml/2006/table">
            <a:tbl>
              <a:tblPr firstRow="1" bandRow="1">
                <a:tableStyleId>{5C22544A-7EE6-4342-B048-85BDC9FD1C3A}</a:tableStyleId>
              </a:tblPr>
              <a:tblGrid>
                <a:gridCol w="780415"/>
                <a:gridCol w="780415"/>
                <a:gridCol w="780415"/>
                <a:gridCol w="780415"/>
                <a:gridCol w="780415"/>
                <a:gridCol w="780415"/>
                <a:gridCol w="780415"/>
                <a:gridCol w="780415"/>
                <a:gridCol w="780415"/>
                <a:gridCol w="780415"/>
              </a:tblGrid>
              <a:tr h="862541">
                <a:tc>
                  <a:txBody>
                    <a:bodyPr/>
                    <a:lstStyle/>
                    <a:p>
                      <a:r>
                        <a:rPr lang="en-CA" dirty="0" smtClean="0"/>
                        <a:t>10</a:t>
                      </a:r>
                      <a:br>
                        <a:rPr lang="en-CA" dirty="0" smtClean="0"/>
                      </a:br>
                      <a:r>
                        <a:rPr lang="en-CA" dirty="0" smtClean="0"/>
                        <a:t>22;00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t>11</a:t>
                      </a:r>
                    </a:p>
                    <a:p>
                      <a:r>
                        <a:rPr lang="en-CA" dirty="0" smtClean="0"/>
                        <a:t>23:00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solidFill>
                            <a:srgbClr val="00FFFF"/>
                          </a:solidFill>
                        </a:rPr>
                        <a:t>12</a:t>
                      </a:r>
                    </a:p>
                    <a:p>
                      <a:r>
                        <a:rPr lang="en-CA" dirty="0" smtClean="0"/>
                        <a:t>00:00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t>1</a:t>
                      </a:r>
                      <a:br>
                        <a:rPr lang="en-CA" dirty="0" smtClean="0"/>
                      </a:br>
                      <a:r>
                        <a:rPr lang="en-CA" dirty="0" smtClean="0"/>
                        <a:t>01:00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t>2</a:t>
                      </a:r>
                      <a:br>
                        <a:rPr lang="en-CA" dirty="0" smtClean="0"/>
                      </a:br>
                      <a:r>
                        <a:rPr lang="en-CA" dirty="0" smtClean="0"/>
                        <a:t>02:00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t>3</a:t>
                      </a:r>
                      <a:br>
                        <a:rPr lang="en-CA" dirty="0" smtClean="0"/>
                      </a:br>
                      <a:r>
                        <a:rPr lang="en-CA" dirty="0" smtClean="0"/>
                        <a:t>03:00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t>4</a:t>
                      </a:r>
                    </a:p>
                    <a:p>
                      <a:r>
                        <a:rPr lang="en-CA" dirty="0" smtClean="0"/>
                        <a:t>04:00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t>5</a:t>
                      </a:r>
                    </a:p>
                    <a:p>
                      <a:r>
                        <a:rPr lang="en-CA" dirty="0" smtClean="0"/>
                        <a:t>05:00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solidFill>
                            <a:schemeClr val="bg1"/>
                          </a:solidFill>
                        </a:rPr>
                        <a:t>6</a:t>
                      </a:r>
                    </a:p>
                    <a:p>
                      <a:r>
                        <a:rPr lang="en-CA" dirty="0" smtClean="0">
                          <a:solidFill>
                            <a:schemeClr val="bg1"/>
                          </a:solidFill>
                        </a:rPr>
                        <a:t>06:00</a:t>
                      </a:r>
                      <a:endParaRPr lang="en-CA"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tx1">
                        <a:lumMod val="95000"/>
                      </a:schemeClr>
                    </a:solidFill>
                  </a:tcPr>
                </a:tc>
                <a:tc>
                  <a:txBody>
                    <a:bodyPr/>
                    <a:lstStyle/>
                    <a:p>
                      <a:r>
                        <a:rPr lang="en-CA" dirty="0" smtClean="0"/>
                        <a:t>7</a:t>
                      </a:r>
                    </a:p>
                    <a:p>
                      <a:r>
                        <a:rPr lang="en-CA" dirty="0" smtClean="0"/>
                        <a:t>07:00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2">
                        <a:lumMod val="40000"/>
                        <a:lumOff val="6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25181652"/>
              </p:ext>
            </p:extLst>
          </p:nvPr>
        </p:nvGraphicFramePr>
        <p:xfrm>
          <a:off x="207036" y="4483895"/>
          <a:ext cx="3945865" cy="862541"/>
        </p:xfrm>
        <a:graphic>
          <a:graphicData uri="http://schemas.openxmlformats.org/drawingml/2006/table">
            <a:tbl>
              <a:tblPr firstRow="1" bandRow="1">
                <a:tableStyleId>{5C22544A-7EE6-4342-B048-85BDC9FD1C3A}</a:tableStyleId>
              </a:tblPr>
              <a:tblGrid>
                <a:gridCol w="789173"/>
                <a:gridCol w="789173"/>
                <a:gridCol w="789173"/>
                <a:gridCol w="789173"/>
                <a:gridCol w="789173"/>
              </a:tblGrid>
              <a:tr h="862541">
                <a:tc>
                  <a:txBody>
                    <a:bodyPr/>
                    <a:lstStyle/>
                    <a:p>
                      <a:r>
                        <a:rPr lang="en-CA" dirty="0" smtClean="0"/>
                        <a:t>5</a:t>
                      </a:r>
                    </a:p>
                    <a:p>
                      <a:r>
                        <a:rPr lang="en-CA" dirty="0" smtClean="0"/>
                        <a:t>17:00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bg2">
                        <a:lumMod val="40000"/>
                        <a:lumOff val="60000"/>
                      </a:schemeClr>
                    </a:solidFill>
                  </a:tcPr>
                </a:tc>
                <a:tc>
                  <a:txBody>
                    <a:bodyPr/>
                    <a:lstStyle/>
                    <a:p>
                      <a:r>
                        <a:rPr lang="en-CA" dirty="0" smtClean="0">
                          <a:solidFill>
                            <a:schemeClr val="bg1"/>
                          </a:solidFill>
                        </a:rPr>
                        <a:t>6</a:t>
                      </a:r>
                    </a:p>
                    <a:p>
                      <a:r>
                        <a:rPr lang="en-CA" dirty="0" smtClean="0">
                          <a:solidFill>
                            <a:schemeClr val="bg1"/>
                          </a:solidFill>
                        </a:rPr>
                        <a:t>18:00</a:t>
                      </a:r>
                      <a:endParaRPr lang="en-C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r>
                        <a:rPr lang="en-CA" dirty="0" smtClean="0"/>
                        <a:t>7</a:t>
                      </a:r>
                    </a:p>
                    <a:p>
                      <a:r>
                        <a:rPr lang="en-CA" dirty="0" smtClean="0"/>
                        <a:t>19:00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bg1">
                        <a:lumMod val="75000"/>
                        <a:lumOff val="25000"/>
                      </a:schemeClr>
                    </a:solidFill>
                  </a:tcPr>
                </a:tc>
                <a:tc>
                  <a:txBody>
                    <a:bodyPr/>
                    <a:lstStyle/>
                    <a:p>
                      <a:r>
                        <a:rPr lang="en-CA" dirty="0" smtClean="0"/>
                        <a:t>8</a:t>
                      </a:r>
                      <a:br>
                        <a:rPr lang="en-CA" dirty="0" smtClean="0"/>
                      </a:br>
                      <a:r>
                        <a:rPr lang="en-CA" dirty="0" smtClean="0"/>
                        <a:t>20:00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bg1">
                        <a:lumMod val="75000"/>
                        <a:lumOff val="25000"/>
                      </a:schemeClr>
                    </a:solidFill>
                  </a:tcPr>
                </a:tc>
                <a:tc>
                  <a:txBody>
                    <a:bodyPr/>
                    <a:lstStyle/>
                    <a:p>
                      <a:r>
                        <a:rPr lang="en-CA" dirty="0" smtClean="0"/>
                        <a:t>9</a:t>
                      </a:r>
                      <a:br>
                        <a:rPr lang="en-CA" dirty="0" smtClean="0"/>
                      </a:br>
                      <a:r>
                        <a:rPr lang="en-CA" dirty="0" smtClean="0"/>
                        <a:t>21:00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bg1">
                        <a:lumMod val="75000"/>
                        <a:lumOff val="25000"/>
                      </a:schemeClr>
                    </a:solidFill>
                  </a:tcPr>
                </a:tc>
              </a:tr>
            </a:tbl>
          </a:graphicData>
        </a:graphic>
      </p:graphicFrame>
      <p:sp>
        <p:nvSpPr>
          <p:cNvPr id="8" name="Rounded Rectangle 7"/>
          <p:cNvSpPr/>
          <p:nvPr/>
        </p:nvSpPr>
        <p:spPr>
          <a:xfrm>
            <a:off x="111787" y="323256"/>
            <a:ext cx="7108163" cy="775390"/>
          </a:xfrm>
          <a:prstGeom prst="roundRect">
            <a:avLst>
              <a:gd name="adj" fmla="val 50000"/>
            </a:avLst>
          </a:prstGeom>
          <a:solidFill>
            <a:srgbClr val="9966FF"/>
          </a:solidFill>
          <a:ln w="57150">
            <a:solidFill>
              <a:srgbClr val="99FF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600" b="1" dirty="0" smtClean="0">
                <a:ln>
                  <a:solidFill>
                    <a:srgbClr val="FF0000"/>
                  </a:solidFill>
                </a:ln>
                <a:solidFill>
                  <a:srgbClr val="FFCCFF"/>
                </a:solidFill>
              </a:rPr>
              <a:t>CE 30 Mar 22 – </a:t>
            </a:r>
            <a:r>
              <a:rPr lang="en-CA" sz="3600" b="1" dirty="0" smtClean="0">
                <a:ln>
                  <a:solidFill>
                    <a:schemeClr val="bg1"/>
                  </a:solidFill>
                </a:ln>
                <a:solidFill>
                  <a:srgbClr val="FFCCFF"/>
                </a:solidFill>
                <a:effectLst>
                  <a:glow rad="101600">
                    <a:srgbClr val="FFFF00"/>
                  </a:glow>
                </a:effectLst>
              </a:rPr>
              <a:t>UT 22:37</a:t>
            </a:r>
            <a:r>
              <a:rPr lang="en-CA" sz="3600" b="1" dirty="0" smtClean="0">
                <a:ln>
                  <a:solidFill>
                    <a:srgbClr val="FF0000"/>
                  </a:solidFill>
                </a:ln>
                <a:solidFill>
                  <a:srgbClr val="FFCCFF"/>
                </a:solidFill>
              </a:rPr>
              <a:t> Hours</a:t>
            </a:r>
            <a:endParaRPr lang="en-CA" sz="3600" b="1" dirty="0">
              <a:ln>
                <a:solidFill>
                  <a:srgbClr val="FF0000"/>
                </a:solidFill>
              </a:ln>
              <a:solidFill>
                <a:srgbClr val="FFCCFF"/>
              </a:solidFill>
            </a:endParaRPr>
          </a:p>
        </p:txBody>
      </p:sp>
      <p:cxnSp>
        <p:nvCxnSpPr>
          <p:cNvPr id="10" name="Straight Connector 9"/>
          <p:cNvCxnSpPr/>
          <p:nvPr/>
        </p:nvCxnSpPr>
        <p:spPr>
          <a:xfrm>
            <a:off x="4554747" y="4261445"/>
            <a:ext cx="0" cy="1207700"/>
          </a:xfrm>
          <a:prstGeom prst="line">
            <a:avLst/>
          </a:prstGeom>
          <a:ln w="76200"/>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5" name="Rounded Rectangular Callout 14"/>
          <p:cNvSpPr/>
          <p:nvPr/>
        </p:nvSpPr>
        <p:spPr>
          <a:xfrm>
            <a:off x="276045" y="1385399"/>
            <a:ext cx="6414368" cy="1591340"/>
          </a:xfrm>
          <a:prstGeom prst="wedgeRoundRectCallout">
            <a:avLst>
              <a:gd name="adj1" fmla="val 25509"/>
              <a:gd name="adj2" fmla="val 50250"/>
              <a:gd name="adj3" fmla="val 16667"/>
            </a:avLst>
          </a:prstGeom>
          <a:solidFill>
            <a:schemeClr val="bg1">
              <a:lumMod val="75000"/>
              <a:lumOff val="25000"/>
            </a:schemeClr>
          </a:solidFill>
          <a:ln>
            <a:solidFill>
              <a:srgbClr val="FF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dirty="0" smtClean="0">
                <a:solidFill>
                  <a:srgbClr val="FFCCFF"/>
                </a:solidFill>
              </a:rPr>
              <a:t>Midnight - </a:t>
            </a:r>
            <a:r>
              <a:rPr lang="en-CA" sz="2800" b="1" u="sng" dirty="0" smtClean="0">
                <a:ln>
                  <a:solidFill>
                    <a:srgbClr val="00FFFF"/>
                  </a:solidFill>
                </a:ln>
                <a:solidFill>
                  <a:srgbClr val="FF5050"/>
                </a:solidFill>
              </a:rPr>
              <a:t>Roman Reckonin</a:t>
            </a:r>
            <a:r>
              <a:rPr lang="en-CA" sz="2800" b="1" dirty="0" smtClean="0">
                <a:ln>
                  <a:solidFill>
                    <a:srgbClr val="00FFFF"/>
                  </a:solidFill>
                </a:ln>
                <a:solidFill>
                  <a:srgbClr val="FF5050"/>
                </a:solidFill>
              </a:rPr>
              <a:t>g</a:t>
            </a:r>
            <a:r>
              <a:rPr lang="en-CA" sz="2800" dirty="0" smtClean="0">
                <a:ln>
                  <a:solidFill>
                    <a:srgbClr val="00FFFF"/>
                  </a:solidFill>
                </a:ln>
                <a:solidFill>
                  <a:srgbClr val="FFCCFF"/>
                </a:solidFill>
              </a:rPr>
              <a:t> </a:t>
            </a:r>
            <a:r>
              <a:rPr lang="en-CA" sz="2800" dirty="0" smtClean="0">
                <a:solidFill>
                  <a:srgbClr val="FFCCFF"/>
                </a:solidFill>
              </a:rPr>
              <a:t>date exchange has </a:t>
            </a:r>
            <a:r>
              <a:rPr lang="en-CA" sz="2800" b="1" u="sng" dirty="0" smtClean="0">
                <a:ln>
                  <a:solidFill>
                    <a:srgbClr val="0000FF"/>
                  </a:solidFill>
                </a:ln>
                <a:solidFill>
                  <a:srgbClr val="FFFF00"/>
                </a:solidFill>
                <a:latin typeface="Arial Black" panose="020B0A04020102020204" pitchFamily="34" charset="0"/>
              </a:rPr>
              <a:t>NO PLACE IN </a:t>
            </a:r>
            <a:r>
              <a:rPr lang="en-CA" sz="2800" b="1" dirty="0" smtClean="0">
                <a:solidFill>
                  <a:srgbClr val="0000FF"/>
                </a:solidFill>
                <a:effectLst>
                  <a:glow rad="76200">
                    <a:srgbClr val="FFCCFF"/>
                  </a:glow>
                </a:effectLst>
                <a:latin typeface="Arial Black" panose="020B0A04020102020204" pitchFamily="34" charset="0"/>
              </a:rPr>
              <a:t>Yahuah’s Kingdom!</a:t>
            </a:r>
            <a:endParaRPr lang="en-CA" sz="2800" b="1" dirty="0">
              <a:solidFill>
                <a:srgbClr val="0000FF"/>
              </a:solidFill>
              <a:effectLst>
                <a:glow rad="76200">
                  <a:srgbClr val="FFCCFF"/>
                </a:glow>
              </a:effectLst>
              <a:latin typeface="Arial Black" panose="020B0A04020102020204" pitchFamily="34" charset="0"/>
            </a:endParaRPr>
          </a:p>
        </p:txBody>
      </p:sp>
      <p:sp>
        <p:nvSpPr>
          <p:cNvPr id="16" name="Rounded Rectangular Callout 15"/>
          <p:cNvSpPr/>
          <p:nvPr/>
        </p:nvSpPr>
        <p:spPr>
          <a:xfrm>
            <a:off x="148596" y="3390181"/>
            <a:ext cx="4041114" cy="612648"/>
          </a:xfrm>
          <a:prstGeom prst="wedgeRoundRectCallout">
            <a:avLst>
              <a:gd name="adj1" fmla="val 55249"/>
              <a:gd name="adj2" fmla="val 92461"/>
              <a:gd name="adj3" fmla="val 16667"/>
            </a:avLst>
          </a:prstGeom>
          <a:solidFill>
            <a:schemeClr val="bg1"/>
          </a:solidFill>
          <a:ln w="38100">
            <a:solidFill>
              <a:schemeClr val="accent2">
                <a:lumMod val="50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rgbClr val="00FFFF"/>
                </a:solidFill>
              </a:rPr>
              <a:t>(</a:t>
            </a:r>
            <a:r>
              <a:rPr lang="en-CA" sz="1600" dirty="0" err="1" smtClean="0">
                <a:solidFill>
                  <a:srgbClr val="00FFFF"/>
                </a:solidFill>
              </a:rPr>
              <a:t>Greenwhich</a:t>
            </a:r>
            <a:r>
              <a:rPr lang="en-CA" sz="1600" dirty="0" smtClean="0">
                <a:solidFill>
                  <a:srgbClr val="00FFFF"/>
                </a:solidFill>
              </a:rPr>
              <a:t>)  </a:t>
            </a:r>
            <a:r>
              <a:rPr lang="en-CA" sz="3200" dirty="0" smtClean="0">
                <a:solidFill>
                  <a:srgbClr val="F735EE"/>
                </a:solidFill>
                <a:effectLst>
                  <a:glow rad="88900">
                    <a:srgbClr val="FFFF00"/>
                  </a:glow>
                </a:effectLst>
              </a:rPr>
              <a:t>22:37</a:t>
            </a:r>
            <a:r>
              <a:rPr lang="en-CA" sz="3200" dirty="0" smtClean="0">
                <a:solidFill>
                  <a:srgbClr val="F735EE"/>
                </a:solidFill>
              </a:rPr>
              <a:t> hours</a:t>
            </a:r>
            <a:endParaRPr lang="en-CA" sz="3200" dirty="0">
              <a:solidFill>
                <a:srgbClr val="F735EE"/>
              </a:solidFill>
            </a:endParaRPr>
          </a:p>
        </p:txBody>
      </p:sp>
      <p:sp>
        <p:nvSpPr>
          <p:cNvPr id="21" name="Rounded Rectangle 20"/>
          <p:cNvSpPr/>
          <p:nvPr/>
        </p:nvSpPr>
        <p:spPr>
          <a:xfrm>
            <a:off x="7294260" y="307131"/>
            <a:ext cx="4630289" cy="2601984"/>
          </a:xfrm>
          <a:prstGeom prst="roundRect">
            <a:avLst>
              <a:gd name="adj" fmla="val 33926"/>
            </a:avLst>
          </a:prstGeom>
          <a:solidFill>
            <a:schemeClr val="accent2">
              <a:lumMod val="60000"/>
              <a:lumOff val="40000"/>
            </a:schemeClr>
          </a:solidFill>
          <a:ln w="57150">
            <a:solidFill>
              <a:srgbClr val="99FF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algn="ctr"/>
            <a:r>
              <a:rPr lang="en-CA" sz="2400" b="1" dirty="0" smtClean="0">
                <a:ln>
                  <a:solidFill>
                    <a:srgbClr val="FF0000"/>
                  </a:solidFill>
                </a:ln>
                <a:solidFill>
                  <a:srgbClr val="FFCCFF"/>
                </a:solidFill>
              </a:rPr>
              <a:t>Adding the 2 hours for </a:t>
            </a:r>
            <a:r>
              <a:rPr lang="en-CA" sz="2400" b="1" dirty="0" smtClean="0">
                <a:ln>
                  <a:solidFill>
                    <a:srgbClr val="FF0000"/>
                  </a:solidFill>
                </a:ln>
                <a:solidFill>
                  <a:srgbClr val="00FFFF"/>
                </a:solidFill>
              </a:rPr>
              <a:t>Yerushalayim Tequfah</a:t>
            </a:r>
            <a:endParaRPr lang="en-CA" sz="2400" b="1" dirty="0">
              <a:ln>
                <a:solidFill>
                  <a:srgbClr val="FF0000"/>
                </a:solidFill>
              </a:ln>
              <a:solidFill>
                <a:srgbClr val="00FFFF"/>
              </a:solidFill>
            </a:endParaRPr>
          </a:p>
          <a:p>
            <a:pPr algn="ctr"/>
            <a:r>
              <a:rPr lang="en-CA" sz="2400" b="1" u="sng" dirty="0" smtClean="0">
                <a:ln>
                  <a:solidFill>
                    <a:srgbClr val="FF0000"/>
                  </a:solidFill>
                </a:ln>
                <a:solidFill>
                  <a:schemeClr val="bg1"/>
                </a:solidFill>
              </a:rPr>
              <a:t>L</a:t>
            </a:r>
            <a:r>
              <a:rPr lang="en-CA" sz="2400" u="sng" dirty="0" smtClean="0">
                <a:ln>
                  <a:solidFill>
                    <a:srgbClr val="FF0000"/>
                  </a:solidFill>
                </a:ln>
                <a:solidFill>
                  <a:schemeClr val="bg1"/>
                </a:solidFill>
              </a:rPr>
              <a:t>ocal</a:t>
            </a:r>
            <a:r>
              <a:rPr lang="en-CA" sz="2400" b="1" u="sng" dirty="0" smtClean="0">
                <a:ln>
                  <a:solidFill>
                    <a:srgbClr val="FF0000"/>
                  </a:solidFill>
                </a:ln>
                <a:solidFill>
                  <a:schemeClr val="bg1"/>
                </a:solidFill>
              </a:rPr>
              <a:t> M</a:t>
            </a:r>
            <a:r>
              <a:rPr lang="en-CA" sz="2400" u="sng" dirty="0" smtClean="0">
                <a:ln>
                  <a:solidFill>
                    <a:srgbClr val="FF0000"/>
                  </a:solidFill>
                </a:ln>
                <a:solidFill>
                  <a:schemeClr val="bg1"/>
                </a:solidFill>
              </a:rPr>
              <a:t>ean</a:t>
            </a:r>
            <a:r>
              <a:rPr lang="en-CA" sz="2400" b="1" u="sng" dirty="0" smtClean="0">
                <a:ln>
                  <a:solidFill>
                    <a:srgbClr val="FF0000"/>
                  </a:solidFill>
                </a:ln>
                <a:solidFill>
                  <a:schemeClr val="bg1"/>
                </a:solidFill>
              </a:rPr>
              <a:t> T</a:t>
            </a:r>
            <a:r>
              <a:rPr lang="en-CA" sz="2400" u="sng" dirty="0" smtClean="0">
                <a:ln>
                  <a:solidFill>
                    <a:srgbClr val="FF0000"/>
                  </a:solidFill>
                </a:ln>
                <a:solidFill>
                  <a:schemeClr val="bg1"/>
                </a:solidFill>
              </a:rPr>
              <a:t>ime</a:t>
            </a:r>
            <a:r>
              <a:rPr lang="en-CA" sz="2400" dirty="0" smtClean="0">
                <a:ln>
                  <a:solidFill>
                    <a:srgbClr val="FF0000"/>
                  </a:solidFill>
                </a:ln>
                <a:solidFill>
                  <a:schemeClr val="bg1"/>
                </a:solidFill>
              </a:rPr>
              <a:t>,</a:t>
            </a:r>
            <a:br>
              <a:rPr lang="en-CA" sz="2400" dirty="0" smtClean="0">
                <a:ln>
                  <a:solidFill>
                    <a:srgbClr val="FF0000"/>
                  </a:solidFill>
                </a:ln>
                <a:solidFill>
                  <a:schemeClr val="bg1"/>
                </a:solidFill>
              </a:rPr>
            </a:br>
            <a:r>
              <a:rPr lang="en-CA" sz="2400" b="1" dirty="0" smtClean="0">
                <a:ln>
                  <a:solidFill>
                    <a:srgbClr val="FF0000"/>
                  </a:solidFill>
                </a:ln>
                <a:solidFill>
                  <a:srgbClr val="00FFFF"/>
                </a:solidFill>
              </a:rPr>
              <a:t>and in Yahuah’s Kingdom, it is </a:t>
            </a:r>
            <a:r>
              <a:rPr lang="en-CA" sz="2400" b="1" u="sng" dirty="0" smtClean="0">
                <a:ln>
                  <a:solidFill>
                    <a:srgbClr val="FF0000"/>
                  </a:solidFill>
                </a:ln>
                <a:solidFill>
                  <a:schemeClr val="bg1"/>
                </a:solidFill>
              </a:rPr>
              <a:t>STILL</a:t>
            </a:r>
            <a:r>
              <a:rPr lang="en-CA" sz="2400" b="1" dirty="0" smtClean="0">
                <a:ln>
                  <a:solidFill>
                    <a:srgbClr val="FF0000"/>
                  </a:solidFill>
                </a:ln>
                <a:solidFill>
                  <a:srgbClr val="00FFFF"/>
                </a:solidFill>
              </a:rPr>
              <a:t> a 4</a:t>
            </a:r>
            <a:r>
              <a:rPr lang="en-CA" sz="2400" b="1" baseline="30000" dirty="0" smtClean="0">
                <a:ln>
                  <a:solidFill>
                    <a:srgbClr val="FF0000"/>
                  </a:solidFill>
                </a:ln>
                <a:solidFill>
                  <a:srgbClr val="00FFFF"/>
                </a:solidFill>
              </a:rPr>
              <a:t>th</a:t>
            </a:r>
            <a:r>
              <a:rPr lang="en-CA" sz="2400" b="1" dirty="0" smtClean="0">
                <a:ln>
                  <a:solidFill>
                    <a:srgbClr val="FF0000"/>
                  </a:solidFill>
                </a:ln>
                <a:solidFill>
                  <a:srgbClr val="00FFFF"/>
                </a:solidFill>
              </a:rPr>
              <a:t> cycle. </a:t>
            </a:r>
            <a:r>
              <a:rPr lang="en-CA" sz="2400" b="1" u="sng" dirty="0" smtClean="0">
                <a:ln>
                  <a:solidFill>
                    <a:srgbClr val="FF0000"/>
                  </a:solidFill>
                </a:ln>
                <a:solidFill>
                  <a:schemeClr val="bg1"/>
                </a:solidFill>
              </a:rPr>
              <a:t>STILL</a:t>
            </a:r>
            <a:r>
              <a:rPr lang="en-CA" sz="2400" b="1" dirty="0" smtClean="0">
                <a:ln>
                  <a:solidFill>
                    <a:srgbClr val="FF0000"/>
                  </a:solidFill>
                </a:ln>
                <a:solidFill>
                  <a:srgbClr val="00FFFF"/>
                </a:solidFill>
              </a:rPr>
              <a:t> a</a:t>
            </a:r>
            <a:br>
              <a:rPr lang="en-CA" sz="2400" b="1" dirty="0" smtClean="0">
                <a:ln>
                  <a:solidFill>
                    <a:srgbClr val="FF0000"/>
                  </a:solidFill>
                </a:ln>
                <a:solidFill>
                  <a:srgbClr val="00FFFF"/>
                </a:solidFill>
              </a:rPr>
            </a:br>
            <a:r>
              <a:rPr lang="en-CA" sz="2400" b="1" dirty="0" smtClean="0">
                <a:ln>
                  <a:solidFill>
                    <a:srgbClr val="FF0000"/>
                  </a:solidFill>
                </a:ln>
                <a:solidFill>
                  <a:schemeClr val="bg1"/>
                </a:solidFill>
              </a:rPr>
              <a:t>“Mar 22” </a:t>
            </a:r>
            <a:r>
              <a:rPr lang="en-CA" sz="2400" b="1" dirty="0" smtClean="0">
                <a:ln>
                  <a:solidFill>
                    <a:srgbClr val="FF0000"/>
                  </a:solidFill>
                </a:ln>
                <a:solidFill>
                  <a:srgbClr val="00FFFF"/>
                </a:solidFill>
              </a:rPr>
              <a:t>– </a:t>
            </a:r>
            <a:r>
              <a:rPr lang="en-CA" sz="2400" b="1" dirty="0" smtClean="0">
                <a:ln>
                  <a:solidFill>
                    <a:srgbClr val="FF0000"/>
                  </a:solidFill>
                </a:ln>
                <a:solidFill>
                  <a:schemeClr val="bg2">
                    <a:lumMod val="60000"/>
                    <a:lumOff val="40000"/>
                  </a:schemeClr>
                </a:solidFill>
              </a:rPr>
              <a:t>Tequfah.</a:t>
            </a:r>
            <a:endParaRPr lang="en-CA" sz="2400" b="1" dirty="0">
              <a:ln>
                <a:solidFill>
                  <a:srgbClr val="FF0000"/>
                </a:solidFill>
              </a:ln>
              <a:solidFill>
                <a:schemeClr val="bg2">
                  <a:lumMod val="60000"/>
                  <a:lumOff val="40000"/>
                </a:schemeClr>
              </a:solidFill>
            </a:endParaRPr>
          </a:p>
        </p:txBody>
      </p:sp>
      <p:cxnSp>
        <p:nvCxnSpPr>
          <p:cNvPr id="22" name="Straight Connector 21"/>
          <p:cNvCxnSpPr/>
          <p:nvPr/>
        </p:nvCxnSpPr>
        <p:spPr>
          <a:xfrm>
            <a:off x="10382364" y="4209863"/>
            <a:ext cx="0" cy="2467667"/>
          </a:xfrm>
          <a:prstGeom prst="line">
            <a:avLst/>
          </a:prstGeom>
          <a:ln w="76200">
            <a:solidFill>
              <a:srgbClr val="FF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5" name="Rounded Rectangular Callout 24"/>
          <p:cNvSpPr/>
          <p:nvPr/>
        </p:nvSpPr>
        <p:spPr>
          <a:xfrm>
            <a:off x="10522370" y="3206771"/>
            <a:ext cx="1565516" cy="612648"/>
          </a:xfrm>
          <a:prstGeom prst="wedgeRoundRectCallout">
            <a:avLst>
              <a:gd name="adj1" fmla="val -54480"/>
              <a:gd name="adj2" fmla="val 110491"/>
              <a:gd name="adj3" fmla="val 16667"/>
            </a:avLst>
          </a:prstGeom>
          <a:solidFill>
            <a:schemeClr val="bg2">
              <a:lumMod val="40000"/>
              <a:lumOff val="60000"/>
            </a:schemeClr>
          </a:solidFill>
          <a:ln w="38100">
            <a:solidFill>
              <a:srgbClr val="FF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ln>
                  <a:solidFill>
                    <a:schemeClr val="bg1"/>
                  </a:solidFill>
                </a:ln>
                <a:solidFill>
                  <a:srgbClr val="FFFF00"/>
                </a:solidFill>
                <a:effectLst>
                  <a:glow rad="127000">
                    <a:srgbClr val="FF5050"/>
                  </a:glow>
                </a:effectLst>
              </a:rPr>
              <a:t>Dawn!</a:t>
            </a:r>
            <a:endParaRPr lang="en-CA" sz="2800" b="1" dirty="0">
              <a:ln>
                <a:solidFill>
                  <a:schemeClr val="bg1"/>
                </a:solidFill>
              </a:ln>
              <a:solidFill>
                <a:srgbClr val="FFFF00"/>
              </a:solidFill>
              <a:effectLst>
                <a:glow rad="127000">
                  <a:srgbClr val="FF5050"/>
                </a:glow>
              </a:effectLst>
            </a:endParaRPr>
          </a:p>
        </p:txBody>
      </p:sp>
      <p:cxnSp>
        <p:nvCxnSpPr>
          <p:cNvPr id="32" name="Straight Arrow Connector 31"/>
          <p:cNvCxnSpPr/>
          <p:nvPr/>
        </p:nvCxnSpPr>
        <p:spPr>
          <a:xfrm flipV="1">
            <a:off x="198330" y="5620468"/>
            <a:ext cx="10184739" cy="3955"/>
          </a:xfrm>
          <a:prstGeom prst="straightConnector1">
            <a:avLst/>
          </a:prstGeom>
          <a:ln w="76200">
            <a:solidFill>
              <a:srgbClr val="00B050"/>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146956" y="5827502"/>
            <a:ext cx="10134182" cy="692129"/>
          </a:xfrm>
          <a:prstGeom prst="roundRect">
            <a:avLst>
              <a:gd name="adj" fmla="val 50000"/>
            </a:avLst>
          </a:prstGeom>
          <a:solidFill>
            <a:srgbClr val="00B050"/>
          </a:solidFill>
          <a:ln>
            <a:solidFill>
              <a:srgbClr val="FF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b="1" dirty="0" smtClean="0">
                <a:ln>
                  <a:solidFill>
                    <a:schemeClr val="bg1"/>
                  </a:solidFill>
                </a:ln>
                <a:solidFill>
                  <a:srgbClr val="FF9900"/>
                </a:solidFill>
              </a:rPr>
              <a:t>The hours are shown for </a:t>
            </a:r>
            <a:r>
              <a:rPr lang="en-CA" sz="2800" b="1" u="sng" dirty="0" smtClean="0">
                <a:ln>
                  <a:solidFill>
                    <a:schemeClr val="bg1"/>
                  </a:solidFill>
                </a:ln>
                <a:solidFill>
                  <a:srgbClr val="FF9900"/>
                </a:solidFill>
              </a:rPr>
              <a:t>our reco</a:t>
            </a:r>
            <a:r>
              <a:rPr lang="en-CA" sz="2800" b="1" dirty="0" smtClean="0">
                <a:ln>
                  <a:solidFill>
                    <a:schemeClr val="bg1"/>
                  </a:solidFill>
                </a:ln>
                <a:solidFill>
                  <a:srgbClr val="FF9900"/>
                </a:solidFill>
              </a:rPr>
              <a:t>g</a:t>
            </a:r>
            <a:r>
              <a:rPr lang="en-CA" sz="2800" b="1" u="sng" dirty="0" smtClean="0">
                <a:ln>
                  <a:solidFill>
                    <a:schemeClr val="bg1"/>
                  </a:solidFill>
                </a:ln>
                <a:solidFill>
                  <a:srgbClr val="FF9900"/>
                </a:solidFill>
              </a:rPr>
              <a:t>nition</a:t>
            </a:r>
            <a:r>
              <a:rPr lang="en-CA" sz="2800" b="1" dirty="0" smtClean="0">
                <a:ln>
                  <a:solidFill>
                    <a:schemeClr val="bg1"/>
                  </a:solidFill>
                </a:ln>
                <a:solidFill>
                  <a:srgbClr val="FF9900"/>
                </a:solidFill>
              </a:rPr>
              <a:t> p</a:t>
            </a:r>
            <a:r>
              <a:rPr lang="en-CA" sz="2800" b="1" u="sng" dirty="0" smtClean="0">
                <a:ln>
                  <a:solidFill>
                    <a:schemeClr val="bg1"/>
                  </a:solidFill>
                </a:ln>
                <a:solidFill>
                  <a:srgbClr val="FF9900"/>
                </a:solidFill>
              </a:rPr>
              <a:t>ur</a:t>
            </a:r>
            <a:r>
              <a:rPr lang="en-CA" sz="2800" b="1" dirty="0" smtClean="0">
                <a:ln>
                  <a:solidFill>
                    <a:schemeClr val="bg1"/>
                  </a:solidFill>
                </a:ln>
                <a:solidFill>
                  <a:srgbClr val="FF9900"/>
                </a:solidFill>
              </a:rPr>
              <a:t>p</a:t>
            </a:r>
            <a:r>
              <a:rPr lang="en-CA" sz="2800" b="1" u="sng" dirty="0" smtClean="0">
                <a:ln>
                  <a:solidFill>
                    <a:schemeClr val="bg1"/>
                  </a:solidFill>
                </a:ln>
                <a:solidFill>
                  <a:srgbClr val="FF9900"/>
                </a:solidFill>
              </a:rPr>
              <a:t>oses onl</a:t>
            </a:r>
            <a:r>
              <a:rPr lang="en-CA" sz="2800" b="1" dirty="0" smtClean="0">
                <a:ln>
                  <a:solidFill>
                    <a:schemeClr val="bg1"/>
                  </a:solidFill>
                </a:ln>
                <a:solidFill>
                  <a:srgbClr val="FF9900"/>
                </a:solidFill>
              </a:rPr>
              <a:t>y!</a:t>
            </a:r>
            <a:endParaRPr lang="en-CA" sz="2800" b="1" dirty="0">
              <a:ln>
                <a:solidFill>
                  <a:schemeClr val="bg1"/>
                </a:solidFill>
              </a:ln>
              <a:solidFill>
                <a:srgbClr val="FF9900"/>
              </a:solidFill>
            </a:endParaRPr>
          </a:p>
        </p:txBody>
      </p:sp>
      <p:sp>
        <p:nvSpPr>
          <p:cNvPr id="26" name="Rounded Rectangular Callout 25"/>
          <p:cNvSpPr/>
          <p:nvPr/>
        </p:nvSpPr>
        <p:spPr>
          <a:xfrm>
            <a:off x="4477732" y="3390181"/>
            <a:ext cx="5977483" cy="612648"/>
          </a:xfrm>
          <a:prstGeom prst="wedgeRoundRectCallout">
            <a:avLst>
              <a:gd name="adj1" fmla="val -22137"/>
              <a:gd name="adj2" fmla="val 90531"/>
              <a:gd name="adj3" fmla="val 16667"/>
            </a:avLst>
          </a:prstGeom>
          <a:solidFill>
            <a:schemeClr val="bg1"/>
          </a:solidFill>
          <a:ln w="38100">
            <a:solidFill>
              <a:srgbClr val="FF99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rgbClr val="F735EE"/>
                </a:solidFill>
                <a:effectLst>
                  <a:glow rad="88900">
                    <a:srgbClr val="FFFF00"/>
                  </a:glow>
                </a:effectLst>
              </a:rPr>
              <a:t> 37</a:t>
            </a:r>
            <a:r>
              <a:rPr lang="en-CA" sz="3200" dirty="0" smtClean="0">
                <a:solidFill>
                  <a:srgbClr val="F735EE"/>
                </a:solidFill>
              </a:rPr>
              <a:t> minutes, </a:t>
            </a:r>
            <a:r>
              <a:rPr lang="en-CA" sz="3200" b="1" dirty="0" smtClean="0">
                <a:ln>
                  <a:solidFill>
                    <a:srgbClr val="FFFF00"/>
                  </a:solidFill>
                </a:ln>
                <a:solidFill>
                  <a:srgbClr val="F735EE"/>
                </a:solidFill>
                <a:effectLst>
                  <a:glow rad="88900">
                    <a:srgbClr val="00FFFF"/>
                  </a:glow>
                </a:effectLst>
              </a:rPr>
              <a:t>still the 4</a:t>
            </a:r>
            <a:r>
              <a:rPr lang="en-CA" sz="3200" b="1" baseline="30000" dirty="0" smtClean="0">
                <a:ln>
                  <a:solidFill>
                    <a:srgbClr val="FFFF00"/>
                  </a:solidFill>
                </a:ln>
                <a:solidFill>
                  <a:srgbClr val="F735EE"/>
                </a:solidFill>
                <a:effectLst>
                  <a:glow rad="88900">
                    <a:srgbClr val="00FFFF"/>
                  </a:glow>
                </a:effectLst>
              </a:rPr>
              <a:t>th</a:t>
            </a:r>
            <a:r>
              <a:rPr lang="en-CA" sz="3200" b="1" dirty="0" smtClean="0">
                <a:ln>
                  <a:solidFill>
                    <a:srgbClr val="FFFF00"/>
                  </a:solidFill>
                </a:ln>
                <a:solidFill>
                  <a:srgbClr val="F735EE"/>
                </a:solidFill>
                <a:effectLst>
                  <a:glow rad="88900">
                    <a:srgbClr val="00FFFF"/>
                  </a:glow>
                </a:effectLst>
              </a:rPr>
              <a:t> cycle!</a:t>
            </a:r>
            <a:endParaRPr lang="en-CA" sz="3200" b="1" dirty="0">
              <a:ln>
                <a:solidFill>
                  <a:srgbClr val="FFFF00"/>
                </a:solidFill>
              </a:ln>
              <a:solidFill>
                <a:srgbClr val="F735EE"/>
              </a:solidFill>
              <a:effectLst>
                <a:glow rad="88900">
                  <a:srgbClr val="00FFFF"/>
                </a:glow>
              </a:effectLst>
            </a:endParaRPr>
          </a:p>
        </p:txBody>
      </p:sp>
      <p:cxnSp>
        <p:nvCxnSpPr>
          <p:cNvPr id="27" name="Straight Connector 26"/>
          <p:cNvCxnSpPr/>
          <p:nvPr/>
        </p:nvCxnSpPr>
        <p:spPr>
          <a:xfrm>
            <a:off x="6130506" y="4261445"/>
            <a:ext cx="0" cy="1207700"/>
          </a:xfrm>
          <a:prstGeom prst="line">
            <a:avLst/>
          </a:prstGeom>
          <a:ln w="76200">
            <a:solidFill>
              <a:srgbClr val="FF99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4727273" y="4330460"/>
            <a:ext cx="1242204" cy="0"/>
          </a:xfrm>
          <a:prstGeom prst="straightConnector1">
            <a:avLst/>
          </a:prstGeom>
          <a:ln w="76200">
            <a:solidFill>
              <a:srgbClr val="F735EE"/>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74099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1250"/>
                                        <p:tgtEl>
                                          <p:spTgt spid="16"/>
                                        </p:tgtEl>
                                      </p:cBhvr>
                                    </p:animEffect>
                                  </p:childTnLst>
                                </p:cTn>
                              </p:par>
                              <p:par>
                                <p:cTn id="13" presetID="21"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125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circle(in)">
                                      <p:cBhvr>
                                        <p:cTn id="20" dur="1250"/>
                                        <p:tgtEl>
                                          <p:spTgt spid="26"/>
                                        </p:tgtEl>
                                      </p:cBhvr>
                                    </p:animEffect>
                                  </p:childTnLst>
                                </p:cTn>
                              </p:par>
                              <p:par>
                                <p:cTn id="21" presetID="6"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1250"/>
                                        <p:tgtEl>
                                          <p:spTgt spid="27"/>
                                        </p:tgtEl>
                                      </p:cBhvr>
                                    </p:animEffect>
                                  </p:childTnLst>
                                </p:cTn>
                              </p:par>
                            </p:childTnLst>
                          </p:cTn>
                        </p:par>
                        <p:par>
                          <p:cTn id="24" fill="hold">
                            <p:stCondLst>
                              <p:cond delay="1250"/>
                            </p:stCondLst>
                            <p:childTnLst>
                              <p:par>
                                <p:cTn id="25" presetID="31"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anim calcmode="lin" valueType="num">
                                      <p:cBhvr>
                                        <p:cTn id="29" dur="1000" fill="hold"/>
                                        <p:tgtEl>
                                          <p:spTgt spid="25"/>
                                        </p:tgtEl>
                                        <p:attrNameLst>
                                          <p:attrName>style.rotation</p:attrName>
                                        </p:attrNameLst>
                                      </p:cBhvr>
                                      <p:tavLst>
                                        <p:tav tm="0">
                                          <p:val>
                                            <p:fltVal val="90"/>
                                          </p:val>
                                        </p:tav>
                                        <p:tav tm="100000">
                                          <p:val>
                                            <p:fltVal val="0"/>
                                          </p:val>
                                        </p:tav>
                                      </p:tavLst>
                                    </p:anim>
                                    <p:animEffect transition="in" filter="fade">
                                      <p:cBhvr>
                                        <p:cTn id="30" dur="1000"/>
                                        <p:tgtEl>
                                          <p:spTgt spid="25"/>
                                        </p:tgtEl>
                                      </p:cBhvr>
                                    </p:animEffect>
                                  </p:childTnLst>
                                </p:cTn>
                              </p:par>
                              <p:par>
                                <p:cTn id="31" presetID="3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1000" fill="hold"/>
                                        <p:tgtEl>
                                          <p:spTgt spid="22"/>
                                        </p:tgtEl>
                                        <p:attrNameLst>
                                          <p:attrName>ppt_w</p:attrName>
                                        </p:attrNameLst>
                                      </p:cBhvr>
                                      <p:tavLst>
                                        <p:tav tm="0">
                                          <p:val>
                                            <p:fltVal val="0"/>
                                          </p:val>
                                        </p:tav>
                                        <p:tav tm="100000">
                                          <p:val>
                                            <p:strVal val="#ppt_w"/>
                                          </p:val>
                                        </p:tav>
                                      </p:tavLst>
                                    </p:anim>
                                    <p:anim calcmode="lin" valueType="num">
                                      <p:cBhvr>
                                        <p:cTn id="34" dur="1000" fill="hold"/>
                                        <p:tgtEl>
                                          <p:spTgt spid="22"/>
                                        </p:tgtEl>
                                        <p:attrNameLst>
                                          <p:attrName>ppt_h</p:attrName>
                                        </p:attrNameLst>
                                      </p:cBhvr>
                                      <p:tavLst>
                                        <p:tav tm="0">
                                          <p:val>
                                            <p:fltVal val="0"/>
                                          </p:val>
                                        </p:tav>
                                        <p:tav tm="100000">
                                          <p:val>
                                            <p:strVal val="#ppt_h"/>
                                          </p:val>
                                        </p:tav>
                                      </p:tavLst>
                                    </p:anim>
                                    <p:anim calcmode="lin" valueType="num">
                                      <p:cBhvr>
                                        <p:cTn id="35" dur="1000" fill="hold"/>
                                        <p:tgtEl>
                                          <p:spTgt spid="22"/>
                                        </p:tgtEl>
                                        <p:attrNameLst>
                                          <p:attrName>style.rotation</p:attrName>
                                        </p:attrNameLst>
                                      </p:cBhvr>
                                      <p:tavLst>
                                        <p:tav tm="0">
                                          <p:val>
                                            <p:fltVal val="90"/>
                                          </p:val>
                                        </p:tav>
                                        <p:tav tm="100000">
                                          <p:val>
                                            <p:fltVal val="0"/>
                                          </p:val>
                                        </p:tav>
                                      </p:tavLst>
                                    </p:anim>
                                    <p:animEffect transition="in" filter="fade">
                                      <p:cBhvr>
                                        <p:cTn id="36" dur="1000"/>
                                        <p:tgtEl>
                                          <p:spTgt spid="22"/>
                                        </p:tgtEl>
                                      </p:cBhvr>
                                    </p:animEffect>
                                  </p:childTnLst>
                                </p:cTn>
                              </p:par>
                            </p:childTnLst>
                          </p:cTn>
                        </p:par>
                        <p:par>
                          <p:cTn id="37" fill="hold">
                            <p:stCondLst>
                              <p:cond delay="2250"/>
                            </p:stCondLst>
                            <p:childTnLst>
                              <p:par>
                                <p:cTn id="38" presetID="42"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plus(in)">
                                      <p:cBhvr>
                                        <p:cTn id="47" dur="1250"/>
                                        <p:tgtEl>
                                          <p:spTgt spid="21"/>
                                        </p:tgtEl>
                                      </p:cBhvr>
                                    </p:animEffect>
                                  </p:childTnLst>
                                </p:cTn>
                              </p:par>
                            </p:childTnLst>
                          </p:cTn>
                        </p:par>
                        <p:par>
                          <p:cTn id="48" fill="hold">
                            <p:stCondLst>
                              <p:cond delay="1250"/>
                            </p:stCondLst>
                            <p:childTnLst>
                              <p:par>
                                <p:cTn id="49" presetID="22" presetClass="entr" presetSubtype="8"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left)">
                                      <p:cBhvr>
                                        <p:cTn id="51" dur="500"/>
                                        <p:tgtEl>
                                          <p:spTgt spid="4"/>
                                        </p:tgtEl>
                                      </p:cBhvr>
                                    </p:animEffect>
                                  </p:childTnLst>
                                </p:cTn>
                              </p:par>
                            </p:childTnLst>
                          </p:cTn>
                        </p:par>
                        <p:par>
                          <p:cTn id="52" fill="hold">
                            <p:stCondLst>
                              <p:cond delay="1750"/>
                            </p:stCondLst>
                            <p:childTnLst>
                              <p:par>
                                <p:cTn id="53" presetID="35" presetClass="emph" presetSubtype="0" repeatCount="5000" fill="hold" nodeType="afterEffect">
                                  <p:stCondLst>
                                    <p:cond delay="0"/>
                                  </p:stCondLst>
                                  <p:childTnLst>
                                    <p:anim calcmode="discrete" valueType="str">
                                      <p:cBhvr>
                                        <p:cTn id="54" dur="1000" fill="hold"/>
                                        <p:tgtEl>
                                          <p:spTgt spid="4"/>
                                        </p:tgtEl>
                                        <p:attrNameLst>
                                          <p:attrName>style.visibility</p:attrName>
                                        </p:attrNameLst>
                                      </p:cBhvr>
                                      <p:tavLst>
                                        <p:tav tm="0">
                                          <p:val>
                                            <p:strVal val="hidden"/>
                                          </p:val>
                                        </p:tav>
                                        <p:tav tm="50000">
                                          <p:val>
                                            <p:strVal val="visible"/>
                                          </p:val>
                                        </p:tav>
                                      </p:tavLst>
                                    </p:anim>
                                  </p:childTnLst>
                                </p:cTn>
                              </p:par>
                            </p:childTnLst>
                          </p:cTn>
                        </p:par>
                        <p:par>
                          <p:cTn id="55" fill="hold">
                            <p:stCondLst>
                              <p:cond delay="6750"/>
                            </p:stCondLst>
                            <p:childTnLst>
                              <p:par>
                                <p:cTn id="56" presetID="42" presetClass="entr" presetSubtype="0"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1" grpId="0" animBg="1"/>
      <p:bldP spid="25" grpId="0" animBg="1"/>
      <p:bldP spid="24"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44832" y="6475839"/>
            <a:ext cx="417964" cy="349041"/>
          </a:xfrm>
        </p:spPr>
        <p:txBody>
          <a:bodyPr/>
          <a:lstStyle/>
          <a:p>
            <a:fld id="{6D22F896-40B5-4ADD-8801-0D06FADFA095}" type="slidenum">
              <a:rPr lang="en-US" sz="1100" smtClean="0">
                <a:solidFill>
                  <a:prstClr val="white">
                    <a:tint val="75000"/>
                  </a:prstClr>
                </a:solidFill>
              </a:rPr>
              <a:pPr/>
              <a:t>25</a:t>
            </a:fld>
            <a:endParaRPr lang="en-US" sz="1100" dirty="0">
              <a:solidFill>
                <a:prstClr val="white">
                  <a:tint val="75000"/>
                </a:prstClr>
              </a:solidFill>
            </a:endParaRPr>
          </a:p>
        </p:txBody>
      </p:sp>
      <p:sp>
        <p:nvSpPr>
          <p:cNvPr id="3" name="Rounded Rectangle 2"/>
          <p:cNvSpPr/>
          <p:nvPr/>
        </p:nvSpPr>
        <p:spPr>
          <a:xfrm>
            <a:off x="870070" y="253634"/>
            <a:ext cx="10378835" cy="5042460"/>
          </a:xfrm>
          <a:prstGeom prst="roundRect">
            <a:avLst>
              <a:gd name="adj" fmla="val 29669"/>
            </a:avLst>
          </a:prstGeom>
          <a:solidFill>
            <a:schemeClr val="accent6">
              <a:lumMod val="40000"/>
              <a:lumOff val="60000"/>
            </a:schemeClr>
          </a:solidFill>
          <a:ln w="5715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smtClean="0">
                <a:solidFill>
                  <a:schemeClr val="bg1"/>
                </a:solidFill>
              </a:rPr>
              <a:t>Short Summary; </a:t>
            </a:r>
            <a:br>
              <a:rPr lang="en-CA" sz="4000" dirty="0" smtClean="0">
                <a:solidFill>
                  <a:schemeClr val="bg1"/>
                </a:solidFill>
              </a:rPr>
            </a:br>
            <a:r>
              <a:rPr lang="en-CA" sz="4000" dirty="0">
                <a:solidFill>
                  <a:schemeClr val="bg1"/>
                </a:solidFill>
              </a:rPr>
              <a:t>A</a:t>
            </a:r>
            <a:r>
              <a:rPr lang="en-CA" sz="4000" dirty="0" smtClean="0">
                <a:solidFill>
                  <a:schemeClr val="bg1"/>
                </a:solidFill>
              </a:rPr>
              <a:t>fter applying Yahuah’s written outline for the Covenant of the Light Season and Covenant of the Night Season from Genesis 1, CE 30 proudly retains Abib 14 on a </a:t>
            </a:r>
            <a:r>
              <a:rPr lang="en-CA" sz="4000" b="1" u="sng" dirty="0" smtClean="0">
                <a:solidFill>
                  <a:schemeClr val="bg1"/>
                </a:solidFill>
              </a:rPr>
              <a:t>4</a:t>
            </a:r>
            <a:r>
              <a:rPr lang="en-CA" sz="4000" b="1" u="sng" baseline="30000" dirty="0" smtClean="0">
                <a:solidFill>
                  <a:schemeClr val="bg1"/>
                </a:solidFill>
              </a:rPr>
              <a:t>th</a:t>
            </a:r>
            <a:r>
              <a:rPr lang="en-CA" sz="4000" dirty="0" smtClean="0">
                <a:solidFill>
                  <a:schemeClr val="bg1"/>
                </a:solidFill>
              </a:rPr>
              <a:t> Cycle, or a Wednesday in common terms.</a:t>
            </a:r>
          </a:p>
          <a:p>
            <a:pPr algn="ctr"/>
            <a:r>
              <a:rPr lang="en-CA" sz="4000" dirty="0" smtClean="0">
                <a:solidFill>
                  <a:schemeClr val="bg1"/>
                </a:solidFill>
              </a:rPr>
              <a:t>Daniel’s prophecy fulfilled! </a:t>
            </a:r>
            <a:r>
              <a:rPr lang="en-CA" sz="4000" dirty="0" smtClean="0">
                <a:solidFill>
                  <a:schemeClr val="bg1"/>
                </a:solidFill>
                <a:sym typeface="Wingdings" panose="05000000000000000000" pitchFamily="2" charset="2"/>
              </a:rPr>
              <a:t></a:t>
            </a:r>
            <a:r>
              <a:rPr lang="en-CA" sz="4000" dirty="0" smtClean="0">
                <a:solidFill>
                  <a:schemeClr val="bg1"/>
                </a:solidFill>
              </a:rPr>
              <a:t> </a:t>
            </a:r>
            <a:endParaRPr lang="en-CA" sz="4000" dirty="0">
              <a:solidFill>
                <a:schemeClr val="bg1"/>
              </a:solidFill>
            </a:endParaRPr>
          </a:p>
        </p:txBody>
      </p:sp>
      <p:sp>
        <p:nvSpPr>
          <p:cNvPr id="4" name="Rounded Rectangle 3"/>
          <p:cNvSpPr/>
          <p:nvPr/>
        </p:nvSpPr>
        <p:spPr>
          <a:xfrm>
            <a:off x="242592" y="5505056"/>
            <a:ext cx="11737914" cy="1151862"/>
          </a:xfrm>
          <a:prstGeom prst="roundRect">
            <a:avLst>
              <a:gd name="adj" fmla="val 42879"/>
            </a:avLst>
          </a:prstGeom>
          <a:solidFill>
            <a:srgbClr val="00B050"/>
          </a:solidFill>
          <a:ln w="76200">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US" dirty="0" smtClean="0">
                <a:solidFill>
                  <a:schemeClr val="bg1"/>
                </a:solidFill>
              </a:rPr>
              <a:t>Matt 5:17  </a:t>
            </a:r>
            <a:r>
              <a:rPr lang="en-US" sz="3200" dirty="0" smtClean="0"/>
              <a:t>Think</a:t>
            </a:r>
            <a:r>
              <a:rPr lang="en-US" sz="3200" dirty="0"/>
              <a:t> </a:t>
            </a:r>
            <a:r>
              <a:rPr lang="en-US" sz="3200" b="1" u="sng" dirty="0"/>
              <a:t>not</a:t>
            </a:r>
            <a:r>
              <a:rPr lang="en-US" sz="3200" dirty="0"/>
              <a:t> that I am come </a:t>
            </a:r>
            <a:r>
              <a:rPr lang="en-US" sz="3200" b="1" dirty="0"/>
              <a:t>to</a:t>
            </a:r>
            <a:r>
              <a:rPr lang="en-US" sz="3200" dirty="0"/>
              <a:t> </a:t>
            </a:r>
            <a:r>
              <a:rPr lang="en-US" sz="3200" b="1" u="sng" dirty="0"/>
              <a:t>destro</a:t>
            </a:r>
            <a:r>
              <a:rPr lang="en-US" sz="3200" b="1" dirty="0"/>
              <a:t>y</a:t>
            </a:r>
            <a:r>
              <a:rPr lang="en-US" sz="3200" dirty="0"/>
              <a:t> the </a:t>
            </a:r>
            <a:r>
              <a:rPr lang="en-US" sz="3200" dirty="0" smtClean="0"/>
              <a:t>Torah,</a:t>
            </a:r>
            <a:r>
              <a:rPr lang="en-US" sz="3200" dirty="0"/>
              <a:t> or </a:t>
            </a:r>
            <a:r>
              <a:rPr lang="en-US" sz="3200" dirty="0" smtClean="0"/>
              <a:t/>
            </a:r>
            <a:br>
              <a:rPr lang="en-US" sz="3200" dirty="0" smtClean="0"/>
            </a:br>
            <a:r>
              <a:rPr lang="en-US" sz="3200" dirty="0" smtClean="0"/>
              <a:t>the </a:t>
            </a:r>
            <a:r>
              <a:rPr lang="en-US" sz="3200" dirty="0"/>
              <a:t>prophets: </a:t>
            </a:r>
            <a:r>
              <a:rPr lang="en-US" sz="3200" dirty="0" smtClean="0"/>
              <a:t>I am</a:t>
            </a:r>
            <a:r>
              <a:rPr lang="en-US" sz="3200" dirty="0"/>
              <a:t> </a:t>
            </a:r>
            <a:r>
              <a:rPr lang="en-US" sz="3200" b="1" dirty="0"/>
              <a:t>not</a:t>
            </a:r>
            <a:r>
              <a:rPr lang="en-US" sz="3200" dirty="0"/>
              <a:t> come </a:t>
            </a:r>
            <a:r>
              <a:rPr lang="en-US" sz="3200" b="1" dirty="0"/>
              <a:t>to</a:t>
            </a:r>
            <a:r>
              <a:rPr lang="en-US" sz="3200" dirty="0"/>
              <a:t> </a:t>
            </a:r>
            <a:r>
              <a:rPr lang="en-US" sz="3200" b="1" dirty="0"/>
              <a:t>destroy</a:t>
            </a:r>
            <a:r>
              <a:rPr lang="en-US" sz="3200" dirty="0"/>
              <a:t>, but </a:t>
            </a:r>
            <a:r>
              <a:rPr lang="en-US" sz="3200" b="1" u="sng" dirty="0" smtClean="0">
                <a:ln>
                  <a:solidFill>
                    <a:srgbClr val="0000FF"/>
                  </a:solidFill>
                </a:ln>
                <a:solidFill>
                  <a:srgbClr val="FFFF00"/>
                </a:solidFill>
                <a:latin typeface="Arial Black" panose="020B0A04020102020204" pitchFamily="34" charset="0"/>
              </a:rPr>
              <a:t>TO</a:t>
            </a:r>
            <a:r>
              <a:rPr lang="en-US" sz="3200" u="sng" dirty="0" smtClean="0">
                <a:ln>
                  <a:solidFill>
                    <a:srgbClr val="0000FF"/>
                  </a:solidFill>
                </a:ln>
                <a:solidFill>
                  <a:srgbClr val="FFFF00"/>
                </a:solidFill>
                <a:latin typeface="Arial Black" panose="020B0A04020102020204" pitchFamily="34" charset="0"/>
              </a:rPr>
              <a:t> </a:t>
            </a:r>
            <a:r>
              <a:rPr lang="en-US" sz="3200" b="1" u="sng" dirty="0" smtClean="0">
                <a:ln>
                  <a:solidFill>
                    <a:srgbClr val="0000FF"/>
                  </a:solidFill>
                </a:ln>
                <a:solidFill>
                  <a:srgbClr val="FFFF00"/>
                </a:solidFill>
                <a:latin typeface="Arial Black" panose="020B0A04020102020204" pitchFamily="34" charset="0"/>
              </a:rPr>
              <a:t>FULFIL</a:t>
            </a:r>
            <a:r>
              <a:rPr lang="en-US" sz="3200" b="1" dirty="0" smtClean="0">
                <a:ln>
                  <a:solidFill>
                    <a:srgbClr val="0000FF"/>
                  </a:solidFill>
                </a:ln>
                <a:solidFill>
                  <a:srgbClr val="FFFF00"/>
                </a:solidFill>
                <a:latin typeface="Arial Black" panose="020B0A04020102020204" pitchFamily="34" charset="0"/>
              </a:rPr>
              <a:t>.</a:t>
            </a:r>
            <a:endParaRPr lang="en-CA" sz="3200" b="1" dirty="0">
              <a:ln>
                <a:solidFill>
                  <a:srgbClr val="0000FF"/>
                </a:solidFill>
              </a:ln>
              <a:solidFill>
                <a:srgbClr val="FFFF00"/>
              </a:solidFill>
              <a:latin typeface="Arial Black" panose="020B0A04020102020204" pitchFamily="34" charset="0"/>
            </a:endParaRPr>
          </a:p>
        </p:txBody>
      </p:sp>
    </p:spTree>
    <p:extLst>
      <p:ext uri="{BB962C8B-B14F-4D97-AF65-F5344CB8AC3E}">
        <p14:creationId xmlns:p14="http://schemas.microsoft.com/office/powerpoint/2010/main" val="2107224553"/>
      </p:ext>
    </p:extLst>
  </p:cSld>
  <p:clrMapOvr>
    <a:masterClrMapping/>
  </p:clrMapOvr>
  <p:transition spd="med">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CC00">
            <a:alpha val="52000"/>
          </a:srgbClr>
        </a:solidFill>
        <a:effectLst/>
      </p:bgPr>
    </p:bg>
    <p:spTree>
      <p:nvGrpSpPr>
        <p:cNvPr id="1" name=""/>
        <p:cNvGrpSpPr/>
        <p:nvPr/>
      </p:nvGrpSpPr>
      <p:grpSpPr>
        <a:xfrm>
          <a:off x="0" y="0"/>
          <a:ext cx="0" cy="0"/>
          <a:chOff x="0" y="0"/>
          <a:chExt cx="0" cy="0"/>
        </a:xfrm>
      </p:grpSpPr>
      <p:sp>
        <p:nvSpPr>
          <p:cNvPr id="4" name="Oval 3"/>
          <p:cNvSpPr/>
          <p:nvPr/>
        </p:nvSpPr>
        <p:spPr>
          <a:xfrm>
            <a:off x="4085906" y="846325"/>
            <a:ext cx="7731847" cy="2979862"/>
          </a:xfrm>
          <a:prstGeom prst="ellipse">
            <a:avLst/>
          </a:prstGeom>
          <a:solidFill>
            <a:schemeClr val="tx1">
              <a:lumMod val="85000"/>
            </a:schemeClr>
          </a:solidFill>
          <a:ln w="76200">
            <a:solidFill>
              <a:srgbClr val="9966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3200" b="1" dirty="0">
                <a:solidFill>
                  <a:prstClr val="black"/>
                </a:solidFill>
                <a:latin typeface="Arial Black" panose="020B0A04020102020204" pitchFamily="34" charset="0"/>
              </a:rPr>
              <a:t>Scenario </a:t>
            </a:r>
            <a:r>
              <a:rPr lang="en-CA" sz="3200" b="1" dirty="0">
                <a:solidFill>
                  <a:prstClr val="black"/>
                </a:solidFill>
                <a:effectLst>
                  <a:glow rad="127000">
                    <a:srgbClr val="00FFCC"/>
                  </a:glow>
                </a:effectLst>
                <a:latin typeface="Arial Black" panose="020B0A04020102020204" pitchFamily="34" charset="0"/>
              </a:rPr>
              <a:t>#1. </a:t>
            </a:r>
          </a:p>
          <a:p>
            <a:pPr algn="ctr" defTabSz="457200"/>
            <a:r>
              <a:rPr lang="en-CA" sz="3200" b="1" dirty="0">
                <a:solidFill>
                  <a:srgbClr val="EF7A24">
                    <a:lumMod val="75000"/>
                  </a:srgbClr>
                </a:solidFill>
              </a:rPr>
              <a:t>The New </a:t>
            </a:r>
            <a:r>
              <a:rPr lang="en-CA" sz="3200" b="1" dirty="0" err="1">
                <a:solidFill>
                  <a:srgbClr val="EF7A24">
                    <a:lumMod val="75000"/>
                  </a:srgbClr>
                </a:solidFill>
              </a:rPr>
              <a:t>Moonth</a:t>
            </a:r>
            <a:r>
              <a:rPr lang="en-CA" sz="3200" b="1" dirty="0">
                <a:solidFill>
                  <a:srgbClr val="EF7A24">
                    <a:lumMod val="75000"/>
                  </a:srgbClr>
                </a:solidFill>
              </a:rPr>
              <a:t> </a:t>
            </a:r>
            <a:r>
              <a:rPr lang="en-CA" sz="3200" b="1" dirty="0" smtClean="0">
                <a:solidFill>
                  <a:srgbClr val="EF7A24">
                    <a:lumMod val="75000"/>
                  </a:srgbClr>
                </a:solidFill>
              </a:rPr>
              <a:t>day - </a:t>
            </a:r>
            <a:r>
              <a:rPr lang="en-CA" sz="3200" b="1" dirty="0">
                <a:solidFill>
                  <a:srgbClr val="EF7A24">
                    <a:lumMod val="75000"/>
                  </a:srgbClr>
                </a:solidFill>
              </a:rPr>
              <a:t>according to the chart supplied by </a:t>
            </a:r>
            <a:br>
              <a:rPr lang="en-CA" sz="3200" b="1" dirty="0">
                <a:solidFill>
                  <a:srgbClr val="EF7A24">
                    <a:lumMod val="75000"/>
                  </a:srgbClr>
                </a:solidFill>
              </a:rPr>
            </a:br>
            <a:r>
              <a:rPr lang="en-CA" sz="3200" b="1" dirty="0" smtClean="0">
                <a:solidFill>
                  <a:prstClr val="black"/>
                </a:solidFill>
              </a:rPr>
              <a:t>Time and Date.com.</a:t>
            </a:r>
            <a:endParaRPr lang="en-CA" sz="3200" b="1" dirty="0">
              <a:solidFill>
                <a:prstClr val="black"/>
              </a:solidFill>
            </a:endParaRPr>
          </a:p>
        </p:txBody>
      </p:sp>
      <p:sp>
        <p:nvSpPr>
          <p:cNvPr id="2" name="Slide Number Placeholder 1"/>
          <p:cNvSpPr>
            <a:spLocks noGrp="1"/>
          </p:cNvSpPr>
          <p:nvPr>
            <p:ph type="sldNum" sz="quarter" idx="12"/>
          </p:nvPr>
        </p:nvSpPr>
        <p:spPr>
          <a:xfrm>
            <a:off x="11817753" y="6591753"/>
            <a:ext cx="374247" cy="266247"/>
          </a:xfrm>
        </p:spPr>
        <p:txBody>
          <a:bodyPr/>
          <a:lstStyle/>
          <a:p>
            <a:fld id="{6D22F896-40B5-4ADD-8801-0D06FADFA095}" type="slidenum">
              <a:rPr lang="en-US" sz="1100" smtClean="0">
                <a:solidFill>
                  <a:srgbClr val="0000FF"/>
                </a:solidFill>
              </a:rPr>
              <a:pPr/>
              <a:t>26</a:t>
            </a:fld>
            <a:endParaRPr lang="en-US" sz="1100" dirty="0">
              <a:solidFill>
                <a:srgbClr val="0000FF"/>
              </a:solidFill>
            </a:endParaRPr>
          </a:p>
        </p:txBody>
      </p:sp>
      <p:sp>
        <p:nvSpPr>
          <p:cNvPr id="5" name="Oval 4"/>
          <p:cNvSpPr/>
          <p:nvPr/>
        </p:nvSpPr>
        <p:spPr>
          <a:xfrm rot="19886601">
            <a:off x="-25551" y="1077483"/>
            <a:ext cx="4935723" cy="1680541"/>
          </a:xfrm>
          <a:prstGeom prst="ellipse">
            <a:avLst/>
          </a:prstGeom>
          <a:solidFill>
            <a:schemeClr val="accent6">
              <a:lumMod val="60000"/>
              <a:lumOff val="40000"/>
            </a:schemeClr>
          </a:solidFill>
          <a:ln w="76200">
            <a:solidFill>
              <a:srgbClr val="9966FF"/>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3200" b="1" dirty="0" smtClean="0">
                <a:solidFill>
                  <a:prstClr val="black"/>
                </a:solidFill>
              </a:rPr>
              <a:t>Now for the </a:t>
            </a:r>
            <a:r>
              <a:rPr lang="en-CA" sz="3200" b="1" u="sng" dirty="0">
                <a:solidFill>
                  <a:srgbClr val="FF0000"/>
                </a:solidFill>
                <a:latin typeface="Arial Black" panose="020B0A04020102020204" pitchFamily="34" charset="0"/>
              </a:rPr>
              <a:t>L</a:t>
            </a:r>
            <a:r>
              <a:rPr lang="en-CA" sz="3200" b="1" u="sng" dirty="0" smtClean="0">
                <a:solidFill>
                  <a:srgbClr val="FF0000"/>
                </a:solidFill>
                <a:latin typeface="Arial Black" panose="020B0A04020102020204" pitchFamily="34" charset="0"/>
              </a:rPr>
              <a:t>unar</a:t>
            </a:r>
            <a:r>
              <a:rPr lang="en-CA" sz="3200" b="1" dirty="0" smtClean="0">
                <a:solidFill>
                  <a:prstClr val="black"/>
                </a:solidFill>
              </a:rPr>
              <a:t> aspect!</a:t>
            </a:r>
            <a:endParaRPr lang="en-CA" sz="3200" b="1" dirty="0">
              <a:solidFill>
                <a:prstClr val="black"/>
              </a:solidFill>
            </a:endParaRPr>
          </a:p>
        </p:txBody>
      </p:sp>
      <p:sp>
        <p:nvSpPr>
          <p:cNvPr id="6" name="Oval 5"/>
          <p:cNvSpPr/>
          <p:nvPr/>
        </p:nvSpPr>
        <p:spPr>
          <a:xfrm>
            <a:off x="175097" y="4186263"/>
            <a:ext cx="11829779" cy="2267399"/>
          </a:xfrm>
          <a:prstGeom prst="ellipse">
            <a:avLst/>
          </a:prstGeom>
          <a:solidFill>
            <a:schemeClr val="accent6">
              <a:lumMod val="60000"/>
              <a:lumOff val="40000"/>
            </a:schemeClr>
          </a:solidFill>
          <a:ln w="76200">
            <a:solidFill>
              <a:srgbClr val="9966FF"/>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3200" b="1" i="1" u="sng" dirty="0" smtClean="0">
                <a:solidFill>
                  <a:srgbClr val="FF0000"/>
                </a:solidFill>
                <a:latin typeface="Comic Sans MS" panose="030F0702030302020204" pitchFamily="66" charset="0"/>
              </a:rPr>
              <a:t>Remember</a:t>
            </a:r>
            <a:r>
              <a:rPr lang="en-CA" sz="3200" b="1" i="1" dirty="0" smtClean="0">
                <a:solidFill>
                  <a:srgbClr val="FF0000"/>
                </a:solidFill>
                <a:latin typeface="Comic Sans MS" panose="030F0702030302020204" pitchFamily="66" charset="0"/>
              </a:rPr>
              <a:t>: </a:t>
            </a:r>
            <a:r>
              <a:rPr lang="en-CA" sz="3200" b="1" dirty="0" smtClean="0">
                <a:solidFill>
                  <a:prstClr val="black"/>
                </a:solidFill>
              </a:rPr>
              <a:t>CE 30 is the </a:t>
            </a:r>
            <a:r>
              <a:rPr lang="en-CA" sz="3200" b="1" u="sng" dirty="0" smtClean="0">
                <a:ln>
                  <a:solidFill>
                    <a:srgbClr val="0000FF"/>
                  </a:solidFill>
                </a:ln>
                <a:solidFill>
                  <a:prstClr val="black"/>
                </a:solidFill>
                <a:effectLst>
                  <a:glow rad="76200">
                    <a:schemeClr val="accent3">
                      <a:lumMod val="75000"/>
                    </a:schemeClr>
                  </a:glow>
                </a:effectLst>
                <a:latin typeface="Arial Black" panose="020B0A04020102020204" pitchFamily="34" charset="0"/>
              </a:rPr>
              <a:t>ONLY</a:t>
            </a:r>
            <a:r>
              <a:rPr lang="en-CA" sz="3200" b="1" dirty="0" smtClean="0">
                <a:solidFill>
                  <a:prstClr val="black"/>
                </a:solidFill>
              </a:rPr>
              <a:t> year in this grouping that reveals a </a:t>
            </a:r>
            <a:r>
              <a:rPr lang="en-CA" sz="3200" b="1" i="1" dirty="0" smtClean="0">
                <a:ln>
                  <a:solidFill>
                    <a:srgbClr val="0000FF"/>
                  </a:solidFill>
                </a:ln>
                <a:solidFill>
                  <a:srgbClr val="00FFFF"/>
                </a:solidFill>
                <a:effectLst>
                  <a:glow rad="127000">
                    <a:srgbClr val="FFFF00"/>
                  </a:glow>
                </a:effectLst>
                <a:latin typeface="Comic Sans MS" panose="030F0702030302020204" pitchFamily="66" charset="0"/>
              </a:rPr>
              <a:t>Tequfah based,</a:t>
            </a:r>
            <a:r>
              <a:rPr lang="en-CA" sz="3200" b="1" dirty="0" smtClean="0">
                <a:solidFill>
                  <a:prstClr val="black"/>
                </a:solidFill>
                <a:effectLst>
                  <a:glow rad="127000">
                    <a:srgbClr val="FFFF00"/>
                  </a:glow>
                </a:effectLst>
                <a:latin typeface="Comic Sans MS" panose="030F0702030302020204" pitchFamily="66" charset="0"/>
              </a:rPr>
              <a:t> </a:t>
            </a:r>
            <a:r>
              <a:rPr lang="en-CA" sz="3200" b="1" dirty="0" smtClean="0">
                <a:solidFill>
                  <a:prstClr val="black"/>
                </a:solidFill>
              </a:rPr>
              <a:t>Abib 14, </a:t>
            </a:r>
            <a:r>
              <a:rPr lang="en-CA" sz="3200" b="1" u="sng" dirty="0" smtClean="0">
                <a:solidFill>
                  <a:srgbClr val="0000FF"/>
                </a:solidFill>
              </a:rPr>
              <a:t>Midst</a:t>
            </a:r>
            <a:r>
              <a:rPr lang="en-CA" sz="3200" b="1" dirty="0" smtClean="0">
                <a:solidFill>
                  <a:srgbClr val="0000FF"/>
                </a:solidFill>
              </a:rPr>
              <a:t> of the Week!</a:t>
            </a:r>
            <a:endParaRPr lang="en-CA" sz="3200" b="1" dirty="0">
              <a:solidFill>
                <a:srgbClr val="0000FF"/>
              </a:solidFill>
            </a:endParaRPr>
          </a:p>
        </p:txBody>
      </p:sp>
      <p:sp>
        <p:nvSpPr>
          <p:cNvPr id="3" name="Rounded Rectangle 2"/>
          <p:cNvSpPr/>
          <p:nvPr/>
        </p:nvSpPr>
        <p:spPr>
          <a:xfrm>
            <a:off x="6094333" y="6124147"/>
            <a:ext cx="1571347" cy="355107"/>
          </a:xfrm>
          <a:prstGeom prst="roundRect">
            <a:avLst>
              <a:gd name="adj" fmla="val 50000"/>
            </a:avLst>
          </a:prstGeom>
          <a:solidFill>
            <a:srgbClr val="FF505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Dan 9:27</a:t>
            </a:r>
            <a:endParaRPr lang="en-CA" b="1" dirty="0"/>
          </a:p>
        </p:txBody>
      </p:sp>
    </p:spTree>
    <p:extLst>
      <p:ext uri="{BB962C8B-B14F-4D97-AF65-F5344CB8AC3E}">
        <p14:creationId xmlns:p14="http://schemas.microsoft.com/office/powerpoint/2010/main" val="337798910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0279" y="1968759"/>
            <a:ext cx="8947826" cy="4780429"/>
          </a:xfrm>
          <a:prstGeom prst="rect">
            <a:avLst/>
          </a:prstGeom>
        </p:spPr>
      </p:pic>
      <p:sp>
        <p:nvSpPr>
          <p:cNvPr id="6" name="Rectangle 5"/>
          <p:cNvSpPr/>
          <p:nvPr/>
        </p:nvSpPr>
        <p:spPr>
          <a:xfrm>
            <a:off x="545265" y="4245119"/>
            <a:ext cx="8449616" cy="306808"/>
          </a:xfrm>
          <a:prstGeom prst="rect">
            <a:avLst/>
          </a:prstGeom>
          <a:noFill/>
          <a:ln w="76200">
            <a:solidFill>
              <a:srgbClr val="F735EE"/>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 name="Rounded Rectangle 1"/>
          <p:cNvSpPr/>
          <p:nvPr/>
        </p:nvSpPr>
        <p:spPr>
          <a:xfrm>
            <a:off x="723881" y="125603"/>
            <a:ext cx="10783074" cy="1987410"/>
          </a:xfrm>
          <a:prstGeom prst="roundRect">
            <a:avLst/>
          </a:prstGeom>
          <a:solidFill>
            <a:srgbClr val="FF9900"/>
          </a:solidFill>
          <a:ln w="57150">
            <a:solidFill>
              <a:srgbClr val="99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t>The astronomical Lunar data for CE 30: </a:t>
            </a:r>
            <a:r>
              <a:rPr lang="en-CA" sz="2000" dirty="0"/>
              <a:t>p</a:t>
            </a:r>
            <a:r>
              <a:rPr lang="en-CA" sz="2000" dirty="0" smtClean="0"/>
              <a:t>lease note the </a:t>
            </a:r>
            <a:r>
              <a:rPr lang="en-CA" sz="2000" b="1" dirty="0" smtClean="0">
                <a:solidFill>
                  <a:schemeClr val="bg1"/>
                </a:solidFill>
              </a:rPr>
              <a:t>conjunction</a:t>
            </a:r>
            <a:r>
              <a:rPr lang="en-CA" sz="2000" dirty="0" smtClean="0"/>
              <a:t> occurred on </a:t>
            </a:r>
            <a:br>
              <a:rPr lang="en-CA" sz="2000" dirty="0" smtClean="0"/>
            </a:br>
            <a:r>
              <a:rPr lang="en-CA" sz="2000" dirty="0" smtClean="0"/>
              <a:t>Mar 22 at </a:t>
            </a:r>
            <a:r>
              <a:rPr lang="en-CA" sz="2000" b="1" dirty="0" smtClean="0">
                <a:solidFill>
                  <a:srgbClr val="0066FF"/>
                </a:solidFill>
                <a:effectLst>
                  <a:glow rad="127000">
                    <a:srgbClr val="FFCCFF"/>
                  </a:glow>
                </a:effectLst>
              </a:rPr>
              <a:t>8</a:t>
            </a:r>
            <a:r>
              <a:rPr lang="en-CA" sz="2000" dirty="0" smtClean="0"/>
              <a:t> PM.  </a:t>
            </a:r>
            <a:r>
              <a:rPr lang="en-CA" sz="2000" b="1" u="sng" dirty="0" smtClean="0">
                <a:solidFill>
                  <a:schemeClr val="bg1"/>
                </a:solidFill>
                <a:effectLst>
                  <a:glow rad="88900">
                    <a:srgbClr val="99FF33"/>
                  </a:glow>
                </a:effectLst>
              </a:rPr>
              <a:t>Wh</a:t>
            </a:r>
            <a:r>
              <a:rPr lang="en-CA" sz="2000" b="1" dirty="0" smtClean="0">
                <a:solidFill>
                  <a:schemeClr val="bg1"/>
                </a:solidFill>
                <a:effectLst>
                  <a:glow rad="88900">
                    <a:srgbClr val="99FF33"/>
                  </a:glow>
                </a:effectLst>
              </a:rPr>
              <a:t>y </a:t>
            </a:r>
            <a:r>
              <a:rPr lang="en-CA" sz="2000" b="1" u="sng" dirty="0" smtClean="0">
                <a:solidFill>
                  <a:schemeClr val="bg1"/>
                </a:solidFill>
                <a:effectLst>
                  <a:glow rad="88900">
                    <a:srgbClr val="99FF33"/>
                  </a:glow>
                </a:effectLst>
              </a:rPr>
              <a:t>are there</a:t>
            </a:r>
            <a:r>
              <a:rPr lang="en-CA" sz="2000" b="1" dirty="0" smtClean="0">
                <a:solidFill>
                  <a:schemeClr val="bg1"/>
                </a:solidFill>
                <a:effectLst>
                  <a:glow rad="88900">
                    <a:srgbClr val="99FF33"/>
                  </a:glow>
                </a:effectLst>
              </a:rPr>
              <a:t> </a:t>
            </a:r>
            <a:r>
              <a:rPr lang="en-CA" sz="2000" b="1" u="sng" dirty="0" smtClean="0">
                <a:solidFill>
                  <a:srgbClr val="9966FF"/>
                </a:solidFill>
                <a:effectLst>
                  <a:glow rad="88900">
                    <a:srgbClr val="99FF33"/>
                  </a:glow>
                </a:effectLst>
              </a:rPr>
              <a:t>NO DOUBLE ASTERISKS</a:t>
            </a:r>
            <a:r>
              <a:rPr lang="en-CA" sz="2000" b="1" dirty="0" smtClean="0">
                <a:solidFill>
                  <a:srgbClr val="9966FF"/>
                </a:solidFill>
                <a:effectLst>
                  <a:glow rad="88900">
                    <a:srgbClr val="99FF33"/>
                  </a:glow>
                </a:effectLst>
              </a:rPr>
              <a:t> </a:t>
            </a:r>
            <a:r>
              <a:rPr lang="en-CA" sz="2000" b="1" u="sng" dirty="0" smtClean="0">
                <a:solidFill>
                  <a:schemeClr val="bg1"/>
                </a:solidFill>
                <a:effectLst>
                  <a:glow rad="88900">
                    <a:srgbClr val="99FF33"/>
                  </a:glow>
                </a:effectLst>
              </a:rPr>
              <a:t>beside </a:t>
            </a:r>
            <a:r>
              <a:rPr lang="en-CA" sz="2000" b="1" u="sng" dirty="0" smtClean="0">
                <a:solidFill>
                  <a:schemeClr val="bg1"/>
                </a:solidFill>
                <a:effectLst>
                  <a:glow rad="88900">
                    <a:srgbClr val="99FF33"/>
                  </a:glow>
                </a:effectLst>
                <a:latin typeface="Arial Black" panose="020B0A04020102020204" pitchFamily="34" charset="0"/>
              </a:rPr>
              <a:t>THIS</a:t>
            </a:r>
            <a:r>
              <a:rPr lang="en-CA" sz="2000" b="1" u="sng" dirty="0" smtClean="0">
                <a:solidFill>
                  <a:schemeClr val="bg1"/>
                </a:solidFill>
                <a:effectLst>
                  <a:glow rad="88900">
                    <a:srgbClr val="99FF33"/>
                  </a:glow>
                </a:effectLst>
              </a:rPr>
              <a:t> number</a:t>
            </a:r>
            <a:r>
              <a:rPr lang="en-CA" sz="2000" b="1" dirty="0" smtClean="0">
                <a:solidFill>
                  <a:schemeClr val="bg1"/>
                </a:solidFill>
                <a:effectLst>
                  <a:glow rad="88900">
                    <a:srgbClr val="99FF33"/>
                  </a:glow>
                </a:effectLst>
              </a:rPr>
              <a:t>? </a:t>
            </a:r>
            <a:r>
              <a:rPr lang="en-CA" sz="2000" dirty="0" smtClean="0">
                <a:effectLst>
                  <a:glow rad="88900">
                    <a:srgbClr val="99FF33"/>
                  </a:glow>
                </a:effectLst>
              </a:rPr>
              <a:t> </a:t>
            </a:r>
            <a:br>
              <a:rPr lang="en-CA" sz="2000" dirty="0" smtClean="0">
                <a:effectLst>
                  <a:glow rad="88900">
                    <a:srgbClr val="99FF33"/>
                  </a:glow>
                </a:effectLst>
              </a:rPr>
            </a:br>
            <a:r>
              <a:rPr lang="en-CA" sz="2000" dirty="0" smtClean="0"/>
              <a:t>Yet the sliver is recorded as a very distant 46 hours away, </a:t>
            </a:r>
            <a:r>
              <a:rPr lang="en-CA" sz="2000" dirty="0" smtClean="0">
                <a:solidFill>
                  <a:srgbClr val="0066FF"/>
                </a:solidFill>
              </a:rPr>
              <a:t>(check the instruction)! </a:t>
            </a:r>
            <a:r>
              <a:rPr lang="en-CA" sz="2000" dirty="0" smtClean="0"/>
              <a:t/>
            </a:r>
            <a:br>
              <a:rPr lang="en-CA" sz="2000" dirty="0" smtClean="0"/>
            </a:br>
            <a:r>
              <a:rPr lang="en-CA" sz="2000" dirty="0" smtClean="0"/>
              <a:t>Have you noted the ever  </a:t>
            </a:r>
            <a:r>
              <a:rPr lang="en-CA" sz="2000" dirty="0" smtClean="0">
                <a:ln>
                  <a:solidFill>
                    <a:srgbClr val="002060"/>
                  </a:solidFill>
                </a:ln>
                <a:solidFill>
                  <a:srgbClr val="C00000"/>
                </a:solidFill>
                <a:latin typeface="Arial Black" panose="020B0A04020102020204" pitchFamily="34" charset="0"/>
              </a:rPr>
              <a:t>POPULAR  FRIDAY CRUCIFIXION </a:t>
            </a:r>
            <a:r>
              <a:rPr lang="en-CA" sz="2000" dirty="0" smtClean="0"/>
              <a:t>scenario! </a:t>
            </a:r>
          </a:p>
          <a:p>
            <a:pPr algn="ctr"/>
            <a:r>
              <a:rPr lang="en-CA" sz="2000" dirty="0" smtClean="0"/>
              <a:t>The chart info does record the Gregorian dates for which it references </a:t>
            </a:r>
            <a:br>
              <a:rPr lang="en-CA" sz="2000" dirty="0" smtClean="0"/>
            </a:br>
            <a:r>
              <a:rPr lang="en-CA" sz="2000" dirty="0" smtClean="0"/>
              <a:t>a sunset start as the Jews incorporate today!   </a:t>
            </a:r>
            <a:endParaRPr lang="en-CA" sz="2000" dirty="0"/>
          </a:p>
        </p:txBody>
      </p:sp>
      <p:cxnSp>
        <p:nvCxnSpPr>
          <p:cNvPr id="11" name="Straight Arrow Connector 10"/>
          <p:cNvCxnSpPr/>
          <p:nvPr/>
        </p:nvCxnSpPr>
        <p:spPr>
          <a:xfrm flipH="1">
            <a:off x="806522" y="1968759"/>
            <a:ext cx="1634489" cy="4449972"/>
          </a:xfrm>
          <a:prstGeom prst="straightConnector1">
            <a:avLst/>
          </a:prstGeom>
          <a:ln w="295275">
            <a:solidFill>
              <a:srgbClr val="FF9900"/>
            </a:solidFill>
            <a:tailEnd type="triangle"/>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451713" y="1992962"/>
            <a:ext cx="1406359" cy="2305573"/>
          </a:xfrm>
          <a:prstGeom prst="straightConnector1">
            <a:avLst/>
          </a:prstGeom>
          <a:ln w="295275">
            <a:solidFill>
              <a:srgbClr val="FF9900"/>
            </a:solidFill>
            <a:tailEnd type="triangle"/>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372187" y="1929431"/>
            <a:ext cx="158486" cy="144254"/>
          </a:xfrm>
          <a:prstGeom prst="ellipse">
            <a:avLst/>
          </a:prstGeom>
          <a:solidFill>
            <a:srgbClr val="C00000"/>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1"/>
          <p:cNvSpPr>
            <a:spLocks noGrp="1"/>
          </p:cNvSpPr>
          <p:nvPr>
            <p:ph type="sldNum" sz="quarter" idx="12"/>
          </p:nvPr>
        </p:nvSpPr>
        <p:spPr>
          <a:xfrm>
            <a:off x="11844596" y="6490218"/>
            <a:ext cx="347335" cy="312918"/>
          </a:xfrm>
        </p:spPr>
        <p:txBody>
          <a:bodyPr/>
          <a:lstStyle/>
          <a:p>
            <a:fld id="{6D22F896-40B5-4ADD-8801-0D06FADFA095}" type="slidenum">
              <a:rPr lang="en-US" sz="1100" smtClean="0">
                <a:solidFill>
                  <a:schemeClr val="tx1"/>
                </a:solidFill>
              </a:rPr>
              <a:pPr/>
              <a:t>27</a:t>
            </a:fld>
            <a:endParaRPr lang="en-US" sz="1100" dirty="0">
              <a:solidFill>
                <a:schemeClr val="tx1"/>
              </a:solidFill>
            </a:endParaRPr>
          </a:p>
        </p:txBody>
      </p:sp>
      <p:sp>
        <p:nvSpPr>
          <p:cNvPr id="3" name="Curved Left Arrow 2"/>
          <p:cNvSpPr/>
          <p:nvPr/>
        </p:nvSpPr>
        <p:spPr>
          <a:xfrm>
            <a:off x="8568965" y="2570989"/>
            <a:ext cx="1594943" cy="2247195"/>
          </a:xfrm>
          <a:prstGeom prst="curvedLeftArrow">
            <a:avLst/>
          </a:prstGeom>
          <a:gradFill>
            <a:gsLst>
              <a:gs pos="0">
                <a:schemeClr val="bg1"/>
              </a:gs>
              <a:gs pos="48000">
                <a:srgbClr val="FFCCFF"/>
              </a:gs>
              <a:gs pos="83000">
                <a:srgbClr val="FF66FF"/>
              </a:gs>
            </a:gsLst>
            <a:lin ang="5400000" scaled="1"/>
          </a:gradFill>
          <a:ln>
            <a:solidFill>
              <a:srgbClr val="9966F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Cloud 4"/>
          <p:cNvSpPr/>
          <p:nvPr/>
        </p:nvSpPr>
        <p:spPr>
          <a:xfrm>
            <a:off x="6181172" y="4704539"/>
            <a:ext cx="5404632" cy="1828809"/>
          </a:xfrm>
          <a:prstGeom prst="cloud">
            <a:avLst/>
          </a:prstGeom>
          <a:solidFill>
            <a:schemeClr val="accent2">
              <a:lumMod val="60000"/>
              <a:lumOff val="40000"/>
            </a:schemeClr>
          </a:solidFill>
          <a:ln w="5715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200" b="1" u="sng" dirty="0" smtClean="0">
                <a:solidFill>
                  <a:srgbClr val="FF0000"/>
                </a:solidFill>
              </a:rPr>
              <a:t>Is it</a:t>
            </a:r>
            <a:r>
              <a:rPr lang="en-CA" sz="3200" b="1" dirty="0" smtClean="0">
                <a:solidFill>
                  <a:srgbClr val="FF0000"/>
                </a:solidFill>
              </a:rPr>
              <a:t> </a:t>
            </a:r>
            <a:r>
              <a:rPr lang="en-CA" sz="3200" b="1" dirty="0" smtClean="0">
                <a:solidFill>
                  <a:schemeClr val="bg1"/>
                </a:solidFill>
              </a:rPr>
              <a:t>- A Smoke Screen Evasion Tactic?</a:t>
            </a:r>
            <a:endParaRPr lang="en-CA" sz="3200" b="1" dirty="0">
              <a:solidFill>
                <a:schemeClr val="bg1"/>
              </a:solidFill>
            </a:endParaRPr>
          </a:p>
        </p:txBody>
      </p:sp>
      <p:sp>
        <p:nvSpPr>
          <p:cNvPr id="12" name="Rounded Rectangle 11"/>
          <p:cNvSpPr/>
          <p:nvPr/>
        </p:nvSpPr>
        <p:spPr>
          <a:xfrm>
            <a:off x="3724716" y="4245119"/>
            <a:ext cx="847283" cy="298016"/>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685071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par>
                                <p:cTn id="12" presetID="5" presetClass="entr" presetSubtype="10" fill="hold" nodeType="with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checkerboard(across)">
                                      <p:cBhvr>
                                        <p:cTn id="14" dur="1000"/>
                                        <p:tgtEl>
                                          <p:spTgt spid="11"/>
                                        </p:tgtEl>
                                      </p:cBhvr>
                                    </p:animEffect>
                                  </p:childTnLst>
                                </p:cTn>
                              </p:par>
                              <p:par>
                                <p:cTn id="15" presetID="5" presetClass="entr" presetSubtype="10" fill="hold"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1000"/>
                                        <p:tgtEl>
                                          <p:spTgt spid="15"/>
                                        </p:tgtEl>
                                      </p:cBhvr>
                                    </p:animEffect>
                                  </p:childTnLst>
                                </p:cTn>
                              </p:par>
                              <p:par>
                                <p:cTn id="18" presetID="42" presetClass="entr" presetSubtype="0"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1" presetClass="entr" presetSubtype="4" repeatCount="500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4)">
                                      <p:cBhvr>
                                        <p:cTn id="26" dur="1250"/>
                                        <p:tgtEl>
                                          <p:spTgt spid="12"/>
                                        </p:tgtEl>
                                      </p:cBhvr>
                                    </p:animEffect>
                                  </p:childTnLst>
                                </p:cTn>
                              </p:par>
                            </p:childTnLst>
                          </p:cTn>
                        </p:par>
                        <p:par>
                          <p:cTn id="27" fill="hold">
                            <p:stCondLst>
                              <p:cond delay="9250"/>
                            </p:stCondLst>
                            <p:childTnLst>
                              <p:par>
                                <p:cTn id="28" presetID="22" presetClass="entr" presetSubtype="1" fill="hold" grpId="0" nodeType="afterEffect">
                                  <p:stCondLst>
                                    <p:cond delay="500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2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2000" fill="hold"/>
                                        <p:tgtEl>
                                          <p:spTgt spid="5"/>
                                        </p:tgtEl>
                                        <p:attrNameLst>
                                          <p:attrName>ppt_w</p:attrName>
                                        </p:attrNameLst>
                                      </p:cBhvr>
                                      <p:tavLst>
                                        <p:tav tm="0">
                                          <p:val>
                                            <p:fltVal val="0"/>
                                          </p:val>
                                        </p:tav>
                                        <p:tav tm="100000">
                                          <p:val>
                                            <p:strVal val="#ppt_w"/>
                                          </p:val>
                                        </p:tav>
                                      </p:tavLst>
                                    </p:anim>
                                    <p:anim calcmode="lin" valueType="num">
                                      <p:cBhvr>
                                        <p:cTn id="36" dur="2000" fill="hold"/>
                                        <p:tgtEl>
                                          <p:spTgt spid="5"/>
                                        </p:tgtEl>
                                        <p:attrNameLst>
                                          <p:attrName>ppt_h</p:attrName>
                                        </p:attrNameLst>
                                      </p:cBhvr>
                                      <p:tavLst>
                                        <p:tav tm="0">
                                          <p:val>
                                            <p:fltVal val="0"/>
                                          </p:val>
                                        </p:tav>
                                        <p:tav tm="100000">
                                          <p:val>
                                            <p:strVal val="#ppt_h"/>
                                          </p:val>
                                        </p:tav>
                                      </p:tavLst>
                                    </p:anim>
                                    <p:anim calcmode="lin" valueType="num">
                                      <p:cBhvr>
                                        <p:cTn id="37" dur="2000" fill="hold"/>
                                        <p:tgtEl>
                                          <p:spTgt spid="5"/>
                                        </p:tgtEl>
                                        <p:attrNameLst>
                                          <p:attrName>style.rotation</p:attrName>
                                        </p:attrNameLst>
                                      </p:cBhvr>
                                      <p:tavLst>
                                        <p:tav tm="0">
                                          <p:val>
                                            <p:fltVal val="90"/>
                                          </p:val>
                                        </p:tav>
                                        <p:tav tm="100000">
                                          <p:val>
                                            <p:fltVal val="0"/>
                                          </p:val>
                                        </p:tav>
                                      </p:tavLst>
                                    </p:anim>
                                    <p:animEffect transition="in" filter="fade">
                                      <p:cBhvr>
                                        <p:cTn id="3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4" grpId="0" animBg="1"/>
      <p:bldP spid="3" grpId="0" animBg="1"/>
      <p:bldP spid="5"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64414" y="752926"/>
            <a:ext cx="7185152" cy="5318421"/>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229569" y="2679678"/>
            <a:ext cx="335110" cy="290067"/>
          </a:xfrm>
          <a:prstGeom prst="roundRect">
            <a:avLst/>
          </a:prstGeom>
          <a:no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4" name="Rounded Rectangular Callout 3"/>
          <p:cNvSpPr/>
          <p:nvPr/>
        </p:nvSpPr>
        <p:spPr>
          <a:xfrm>
            <a:off x="4233396" y="1973328"/>
            <a:ext cx="1460500" cy="445604"/>
          </a:xfrm>
          <a:prstGeom prst="wedgeRoundRectCallout">
            <a:avLst>
              <a:gd name="adj1" fmla="val 75312"/>
              <a:gd name="adj2" fmla="val 94899"/>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prstClr val="black"/>
                </a:solidFill>
              </a:rPr>
              <a:t>Conjunction</a:t>
            </a:r>
          </a:p>
        </p:txBody>
      </p:sp>
      <p:sp>
        <p:nvSpPr>
          <p:cNvPr id="5" name="Rounded Rectangular Callout 4"/>
          <p:cNvSpPr/>
          <p:nvPr/>
        </p:nvSpPr>
        <p:spPr>
          <a:xfrm>
            <a:off x="5149228" y="1368792"/>
            <a:ext cx="1096433" cy="329014"/>
          </a:xfrm>
          <a:prstGeom prst="wedgeRoundRectCallout">
            <a:avLst>
              <a:gd name="adj1" fmla="val 52051"/>
              <a:gd name="adj2" fmla="val 311764"/>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srgbClr val="0000FF"/>
                </a:solidFill>
              </a:rPr>
              <a:t>Tequfah</a:t>
            </a:r>
          </a:p>
        </p:txBody>
      </p:sp>
      <p:sp>
        <p:nvSpPr>
          <p:cNvPr id="6" name="Rounded Rectangle 5"/>
          <p:cNvSpPr/>
          <p:nvPr/>
        </p:nvSpPr>
        <p:spPr>
          <a:xfrm>
            <a:off x="6519273" y="3303268"/>
            <a:ext cx="451068" cy="232783"/>
          </a:xfrm>
          <a:prstGeom prst="roundRect">
            <a:avLst/>
          </a:prstGeom>
          <a:noFill/>
          <a:ln w="38100">
            <a:solidFill>
              <a:srgbClr val="CC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8" name="Rounded Rectangular Callout 7"/>
          <p:cNvSpPr/>
          <p:nvPr/>
        </p:nvSpPr>
        <p:spPr>
          <a:xfrm>
            <a:off x="5063702" y="3692055"/>
            <a:ext cx="3073580" cy="500628"/>
          </a:xfrm>
          <a:prstGeom prst="wedgeRoundRectCallout">
            <a:avLst>
              <a:gd name="adj1" fmla="val 25868"/>
              <a:gd name="adj2" fmla="val -187626"/>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prstClr val="white"/>
                </a:solidFill>
              </a:rPr>
              <a:t>New </a:t>
            </a:r>
            <a:r>
              <a:rPr lang="en-CA" sz="2400" b="1" dirty="0" err="1">
                <a:ln>
                  <a:solidFill>
                    <a:sysClr val="windowText" lastClr="000000"/>
                  </a:solidFill>
                </a:ln>
                <a:solidFill>
                  <a:prstClr val="white"/>
                </a:solidFill>
              </a:rPr>
              <a:t>Moonth</a:t>
            </a:r>
            <a:r>
              <a:rPr lang="en-CA" sz="2400" b="1" dirty="0">
                <a:ln>
                  <a:solidFill>
                    <a:sysClr val="windowText" lastClr="000000"/>
                  </a:solidFill>
                </a:ln>
                <a:solidFill>
                  <a:prstClr val="white"/>
                </a:solidFill>
              </a:rPr>
              <a:t> day!</a:t>
            </a:r>
          </a:p>
        </p:txBody>
      </p:sp>
      <p:sp>
        <p:nvSpPr>
          <p:cNvPr id="9" name="Rectangle 8"/>
          <p:cNvSpPr/>
          <p:nvPr/>
        </p:nvSpPr>
        <p:spPr>
          <a:xfrm>
            <a:off x="1923045" y="3900661"/>
            <a:ext cx="321012" cy="816534"/>
          </a:xfrm>
          <a:prstGeom prst="rect">
            <a:avLst/>
          </a:prstGeom>
          <a:noFill/>
          <a:ln w="57150">
            <a:solidFill>
              <a:srgbClr val="99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 name="Rounded Rectangular Callout 9"/>
          <p:cNvSpPr/>
          <p:nvPr/>
        </p:nvSpPr>
        <p:spPr>
          <a:xfrm>
            <a:off x="482943" y="5182123"/>
            <a:ext cx="11015906" cy="1309011"/>
          </a:xfrm>
          <a:prstGeom prst="wedgeRoundRectCallout">
            <a:avLst>
              <a:gd name="adj1" fmla="val -37008"/>
              <a:gd name="adj2" fmla="val -83316"/>
              <a:gd name="adj3" fmla="val 16667"/>
            </a:avLst>
          </a:prstGeom>
          <a:solidFill>
            <a:schemeClr val="tx1">
              <a:lumMod val="85000"/>
            </a:schemeClr>
          </a:solidFill>
          <a:ln w="38100">
            <a:solidFill>
              <a:srgbClr val="99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663300"/>
                </a:solidFill>
              </a:rPr>
              <a:t>New </a:t>
            </a:r>
            <a:r>
              <a:rPr lang="en-CA" sz="2400" b="1" dirty="0" err="1">
                <a:solidFill>
                  <a:srgbClr val="663300"/>
                </a:solidFill>
              </a:rPr>
              <a:t>Moonth</a:t>
            </a:r>
            <a:r>
              <a:rPr lang="en-CA" sz="2400" b="1" dirty="0">
                <a:solidFill>
                  <a:srgbClr val="663300"/>
                </a:solidFill>
              </a:rPr>
              <a:t> </a:t>
            </a:r>
            <a:r>
              <a:rPr lang="en-CA" sz="2400" b="1" dirty="0" smtClean="0">
                <a:solidFill>
                  <a:srgbClr val="663300"/>
                </a:solidFill>
              </a:rPr>
              <a:t>day; </a:t>
            </a:r>
            <a:r>
              <a:rPr lang="en-CA" sz="2400" b="1" u="sng" dirty="0">
                <a:solidFill>
                  <a:srgbClr val="FF0000"/>
                </a:solidFill>
              </a:rPr>
              <a:t>14</a:t>
            </a:r>
            <a:r>
              <a:rPr lang="en-CA" sz="2400" b="1" dirty="0">
                <a:solidFill>
                  <a:srgbClr val="663300"/>
                </a:solidFill>
              </a:rPr>
              <a:t> cycles to </a:t>
            </a:r>
            <a:r>
              <a:rPr lang="en-CA" sz="2400" b="1" dirty="0" smtClean="0">
                <a:solidFill>
                  <a:srgbClr val="663300"/>
                </a:solidFill>
              </a:rPr>
              <a:t>the</a:t>
            </a:r>
            <a:r>
              <a:rPr lang="en-CA" sz="2400" b="1" dirty="0">
                <a:solidFill>
                  <a:srgbClr val="663300"/>
                </a:solidFill>
              </a:rPr>
              <a:t> </a:t>
            </a:r>
            <a:r>
              <a:rPr lang="en-CA" sz="2400" b="1" dirty="0" smtClean="0">
                <a:solidFill>
                  <a:srgbClr val="FF0000"/>
                </a:solidFill>
              </a:rPr>
              <a:t>Lunar </a:t>
            </a:r>
            <a:r>
              <a:rPr lang="en-CA" sz="2400" b="1" dirty="0">
                <a:solidFill>
                  <a:srgbClr val="FF0000"/>
                </a:solidFill>
              </a:rPr>
              <a:t>Abib 14</a:t>
            </a:r>
            <a:r>
              <a:rPr lang="en-CA" sz="2400" b="1" baseline="30000" dirty="0">
                <a:solidFill>
                  <a:srgbClr val="FF0000"/>
                </a:solidFill>
              </a:rPr>
              <a:t>th</a:t>
            </a:r>
            <a:r>
              <a:rPr lang="en-CA" sz="2400" b="1" dirty="0">
                <a:solidFill>
                  <a:srgbClr val="FF0000"/>
                </a:solidFill>
              </a:rPr>
              <a:t>, </a:t>
            </a:r>
            <a:r>
              <a:rPr lang="en-CA" sz="2400" b="1" u="sng" dirty="0" smtClean="0">
                <a:solidFill>
                  <a:srgbClr val="663300"/>
                </a:solidFill>
              </a:rPr>
              <a:t>a</a:t>
            </a:r>
            <a:r>
              <a:rPr lang="en-CA" sz="2400" b="1" dirty="0" smtClean="0">
                <a:solidFill>
                  <a:srgbClr val="663300"/>
                </a:solidFill>
              </a:rPr>
              <a:t> </a:t>
            </a:r>
            <a:r>
              <a:rPr lang="en-CA" sz="2400" b="1" u="sng" dirty="0">
                <a:solidFill>
                  <a:srgbClr val="663300"/>
                </a:solidFill>
                <a:effectLst>
                  <a:glow rad="127000">
                    <a:srgbClr val="00FF00"/>
                  </a:glow>
                </a:effectLst>
              </a:rPr>
              <a:t>6</a:t>
            </a:r>
            <a:r>
              <a:rPr lang="en-CA" sz="2400" b="1" u="sng" baseline="30000" dirty="0">
                <a:solidFill>
                  <a:srgbClr val="663300"/>
                </a:solidFill>
                <a:effectLst>
                  <a:glow rad="127000">
                    <a:srgbClr val="00FF00"/>
                  </a:glow>
                </a:effectLst>
              </a:rPr>
              <a:t>th</a:t>
            </a:r>
            <a:r>
              <a:rPr lang="en-CA" sz="2400" b="1" dirty="0">
                <a:solidFill>
                  <a:srgbClr val="663300"/>
                </a:solidFill>
                <a:effectLst>
                  <a:glow rad="127000">
                    <a:srgbClr val="00FF00"/>
                  </a:glow>
                </a:effectLst>
              </a:rPr>
              <a:t> </a:t>
            </a:r>
            <a:r>
              <a:rPr lang="en-CA" sz="2400" b="1" u="sng" dirty="0">
                <a:solidFill>
                  <a:srgbClr val="663300"/>
                </a:solidFill>
              </a:rPr>
              <a:t>c</a:t>
            </a:r>
            <a:r>
              <a:rPr lang="en-CA" sz="2400" b="1" dirty="0">
                <a:solidFill>
                  <a:srgbClr val="663300"/>
                </a:solidFill>
              </a:rPr>
              <a:t>y</a:t>
            </a:r>
            <a:r>
              <a:rPr lang="en-CA" sz="2400" b="1" u="sng" dirty="0">
                <a:solidFill>
                  <a:srgbClr val="663300"/>
                </a:solidFill>
              </a:rPr>
              <a:t>cle</a:t>
            </a:r>
            <a:r>
              <a:rPr lang="en-CA" sz="2400" b="1" dirty="0">
                <a:solidFill>
                  <a:srgbClr val="663300"/>
                </a:solidFill>
              </a:rPr>
              <a:t> </a:t>
            </a:r>
            <a:r>
              <a:rPr lang="en-CA" b="1" dirty="0" smtClean="0">
                <a:solidFill>
                  <a:schemeClr val="bg1"/>
                </a:solidFill>
              </a:rPr>
              <a:t>(Fri) </a:t>
            </a:r>
            <a:r>
              <a:rPr lang="en-CA" sz="2400" b="1" dirty="0" smtClean="0">
                <a:solidFill>
                  <a:srgbClr val="663300"/>
                </a:solidFill>
                <a:effectLst>
                  <a:glow rad="127000">
                    <a:srgbClr val="99FF33"/>
                  </a:glow>
                </a:effectLst>
              </a:rPr>
              <a:t>which </a:t>
            </a:r>
            <a:r>
              <a:rPr lang="en-CA" sz="2400" b="1" dirty="0">
                <a:solidFill>
                  <a:srgbClr val="663300"/>
                </a:solidFill>
                <a:effectLst>
                  <a:glow rad="127000">
                    <a:srgbClr val="99FF33"/>
                  </a:glow>
                </a:effectLst>
              </a:rPr>
              <a:t>would start </a:t>
            </a:r>
            <a:r>
              <a:rPr lang="en-CA" sz="2400" b="1" dirty="0" smtClean="0">
                <a:solidFill>
                  <a:srgbClr val="663300"/>
                </a:solidFill>
                <a:effectLst>
                  <a:glow rad="127000">
                    <a:srgbClr val="99FF33"/>
                  </a:glow>
                </a:effectLst>
              </a:rPr>
              <a:t>AFTER SUNSET, on </a:t>
            </a:r>
            <a:r>
              <a:rPr lang="en-CA" sz="2400" b="1" dirty="0">
                <a:solidFill>
                  <a:srgbClr val="663300"/>
                </a:solidFill>
                <a:effectLst>
                  <a:glow rad="127000">
                    <a:srgbClr val="99FF33"/>
                  </a:glow>
                </a:effectLst>
              </a:rPr>
              <a:t>the </a:t>
            </a:r>
            <a:r>
              <a:rPr lang="en-CA" sz="2400" b="1" dirty="0">
                <a:solidFill>
                  <a:sysClr val="windowText" lastClr="000000"/>
                </a:solidFill>
                <a:effectLst>
                  <a:glow rad="127000">
                    <a:schemeClr val="tx1">
                      <a:lumMod val="50000"/>
                    </a:schemeClr>
                  </a:glow>
                </a:effectLst>
              </a:rPr>
              <a:t>evening</a:t>
            </a:r>
            <a:r>
              <a:rPr lang="en-CA" sz="2400" b="1" dirty="0">
                <a:solidFill>
                  <a:srgbClr val="663300"/>
                </a:solidFill>
                <a:effectLst>
                  <a:glow rad="127000">
                    <a:srgbClr val="99FF33"/>
                  </a:glow>
                </a:effectLst>
              </a:rPr>
              <a:t> before </a:t>
            </a:r>
            <a:r>
              <a:rPr lang="en-CA" sz="2400" b="1" dirty="0" smtClean="0">
                <a:solidFill>
                  <a:srgbClr val="663300"/>
                </a:solidFill>
                <a:effectLst>
                  <a:glow rad="127000">
                    <a:srgbClr val="99FF33"/>
                  </a:glow>
                </a:effectLst>
              </a:rPr>
              <a:t>– being the - </a:t>
            </a:r>
            <a:r>
              <a:rPr lang="en-CA" sz="2400" b="1" dirty="0">
                <a:solidFill>
                  <a:srgbClr val="663300"/>
                </a:solidFill>
                <a:effectLst>
                  <a:glow rad="190500">
                    <a:srgbClr val="FFFF00"/>
                  </a:glow>
                </a:effectLst>
              </a:rPr>
              <a:t>5</a:t>
            </a:r>
            <a:r>
              <a:rPr lang="en-CA" sz="2400" b="1" baseline="30000" dirty="0" smtClean="0">
                <a:solidFill>
                  <a:srgbClr val="663300"/>
                </a:solidFill>
                <a:effectLst>
                  <a:glow rad="190500">
                    <a:srgbClr val="FFFF00"/>
                  </a:glow>
                </a:effectLst>
              </a:rPr>
              <a:t>th</a:t>
            </a:r>
            <a:r>
              <a:rPr lang="en-CA" sz="2400" b="1" dirty="0" smtClean="0">
                <a:solidFill>
                  <a:srgbClr val="663300"/>
                </a:solidFill>
                <a:effectLst>
                  <a:glow rad="190500">
                    <a:srgbClr val="FFFF00"/>
                  </a:glow>
                </a:effectLst>
              </a:rPr>
              <a:t> </a:t>
            </a:r>
            <a:r>
              <a:rPr lang="en-CA" sz="2400" b="1" dirty="0" smtClean="0">
                <a:solidFill>
                  <a:srgbClr val="663300"/>
                </a:solidFill>
                <a:effectLst>
                  <a:glow rad="127000">
                    <a:srgbClr val="99FF33"/>
                  </a:glow>
                </a:effectLst>
              </a:rPr>
              <a:t>cycle!</a:t>
            </a:r>
            <a:br>
              <a:rPr lang="en-CA" sz="2400" b="1" dirty="0" smtClean="0">
                <a:solidFill>
                  <a:srgbClr val="663300"/>
                </a:solidFill>
                <a:effectLst>
                  <a:glow rad="127000">
                    <a:srgbClr val="99FF33"/>
                  </a:glow>
                </a:effectLst>
              </a:rPr>
            </a:br>
            <a:r>
              <a:rPr lang="en-CA" sz="2400" b="1" dirty="0">
                <a:solidFill>
                  <a:srgbClr val="663300"/>
                </a:solidFill>
                <a:effectLst>
                  <a:glow rad="127000">
                    <a:srgbClr val="FFC000"/>
                  </a:glow>
                </a:effectLst>
                <a:latin typeface="Arial Black" panose="020B0A04020102020204" pitchFamily="34" charset="0"/>
              </a:rPr>
              <a:t>AGAIN </a:t>
            </a:r>
            <a:r>
              <a:rPr lang="en-CA" sz="2400" b="1" dirty="0" smtClean="0">
                <a:solidFill>
                  <a:srgbClr val="663300"/>
                </a:solidFill>
                <a:effectLst>
                  <a:glow rad="127000">
                    <a:srgbClr val="FFC000"/>
                  </a:glow>
                </a:effectLst>
                <a:latin typeface="Arial Black" panose="020B0A04020102020204" pitchFamily="34" charset="0"/>
              </a:rPr>
              <a:t>- NO SCRIPTURAL ALIGNMENT!!</a:t>
            </a:r>
            <a:endParaRPr lang="en-CA" sz="2400" b="1" dirty="0">
              <a:solidFill>
                <a:srgbClr val="663300"/>
              </a:solidFill>
              <a:effectLst>
                <a:glow rad="127000">
                  <a:srgbClr val="FFC000"/>
                </a:glow>
              </a:effectLst>
              <a:latin typeface="Arial Black" panose="020B0A04020102020204" pitchFamily="34" charset="0"/>
            </a:endParaRPr>
          </a:p>
        </p:txBody>
      </p:sp>
      <p:sp>
        <p:nvSpPr>
          <p:cNvPr id="11" name="Rectangle 10"/>
          <p:cNvSpPr/>
          <p:nvPr/>
        </p:nvSpPr>
        <p:spPr>
          <a:xfrm>
            <a:off x="6153151" y="2584681"/>
            <a:ext cx="489187" cy="47273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3" name="Rounded Rectangular Callout 12"/>
          <p:cNvSpPr/>
          <p:nvPr/>
        </p:nvSpPr>
        <p:spPr>
          <a:xfrm>
            <a:off x="6378699" y="1084729"/>
            <a:ext cx="1617819" cy="976844"/>
          </a:xfrm>
          <a:prstGeom prst="wedgeRoundRectCallout">
            <a:avLst>
              <a:gd name="adj1" fmla="val -9239"/>
              <a:gd name="adj2" fmla="val 113020"/>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prstClr val="black"/>
                </a:solidFill>
              </a:rPr>
              <a:t>Sliver </a:t>
            </a:r>
            <a:r>
              <a:rPr lang="en-CA" b="1" dirty="0" smtClean="0">
                <a:solidFill>
                  <a:prstClr val="black"/>
                </a:solidFill>
              </a:rPr>
              <a:t>Moon as per Naval </a:t>
            </a:r>
            <a:r>
              <a:rPr lang="en-CA" b="1" dirty="0">
                <a:solidFill>
                  <a:prstClr val="black"/>
                </a:solidFill>
              </a:rPr>
              <a:t>C</a:t>
            </a:r>
            <a:r>
              <a:rPr lang="en-CA" b="1" dirty="0" smtClean="0">
                <a:solidFill>
                  <a:prstClr val="black"/>
                </a:solidFill>
              </a:rPr>
              <a:t>hart</a:t>
            </a:r>
            <a:r>
              <a:rPr lang="en-CA" b="1" u="sng" dirty="0" smtClean="0">
                <a:solidFill>
                  <a:prstClr val="black"/>
                </a:solidFill>
              </a:rPr>
              <a:t> </a:t>
            </a:r>
            <a:endParaRPr lang="en-CA" b="1" u="sng" dirty="0">
              <a:solidFill>
                <a:prstClr val="black"/>
              </a:solidFill>
            </a:endParaRPr>
          </a:p>
        </p:txBody>
      </p:sp>
      <p:sp>
        <p:nvSpPr>
          <p:cNvPr id="14" name="Rectangle 13"/>
          <p:cNvSpPr/>
          <p:nvPr/>
        </p:nvSpPr>
        <p:spPr>
          <a:xfrm>
            <a:off x="6917638" y="2698135"/>
            <a:ext cx="321012" cy="27237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6" name="Straight Connector 15"/>
          <p:cNvCxnSpPr/>
          <p:nvPr/>
        </p:nvCxnSpPr>
        <p:spPr>
          <a:xfrm flipH="1" flipV="1">
            <a:off x="6545627" y="3090561"/>
            <a:ext cx="183623" cy="176480"/>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8270320" y="935495"/>
            <a:ext cx="3779418" cy="3771109"/>
          </a:xfrm>
          <a:prstGeom prst="roundRect">
            <a:avLst/>
          </a:prstGeom>
          <a:solidFill>
            <a:schemeClr val="tx1">
              <a:lumMod val="85000"/>
            </a:schemeClr>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defTabSz="457200"/>
            <a:r>
              <a:rPr lang="en-CA" sz="2600" b="1" dirty="0" smtClean="0">
                <a:solidFill>
                  <a:prstClr val="black"/>
                </a:solidFill>
              </a:rPr>
              <a:t>Question</a:t>
            </a:r>
            <a:r>
              <a:rPr lang="en-CA" sz="2600" dirty="0" smtClean="0">
                <a:solidFill>
                  <a:prstClr val="black"/>
                </a:solidFill>
              </a:rPr>
              <a:t>:</a:t>
            </a:r>
            <a:r>
              <a:rPr lang="en-CA" sz="2600" dirty="0" smtClean="0">
                <a:solidFill>
                  <a:srgbClr val="FF0000"/>
                </a:solidFill>
              </a:rPr>
              <a:t> </a:t>
            </a:r>
            <a:r>
              <a:rPr lang="en-CA" sz="2600" b="1" dirty="0" smtClean="0">
                <a:ln>
                  <a:solidFill>
                    <a:srgbClr val="002060"/>
                  </a:solidFill>
                </a:ln>
                <a:solidFill>
                  <a:srgbClr val="FF0000"/>
                </a:solidFill>
              </a:rPr>
              <a:t>Have we been </a:t>
            </a:r>
            <a:r>
              <a:rPr lang="en-CA" sz="2600" b="1" dirty="0">
                <a:ln>
                  <a:solidFill>
                    <a:srgbClr val="002060"/>
                  </a:solidFill>
                </a:ln>
                <a:solidFill>
                  <a:srgbClr val="FF0000"/>
                </a:solidFill>
              </a:rPr>
              <a:t>given </a:t>
            </a:r>
            <a:r>
              <a:rPr lang="en-CA" sz="2600" b="1" dirty="0" smtClean="0">
                <a:ln>
                  <a:solidFill>
                    <a:srgbClr val="002060"/>
                  </a:solidFill>
                </a:ln>
                <a:solidFill>
                  <a:srgbClr val="FF0000"/>
                </a:solidFill>
              </a:rPr>
              <a:t>some convoluted </a:t>
            </a:r>
            <a:r>
              <a:rPr lang="en-CA" sz="2600" b="1" dirty="0">
                <a:ln>
                  <a:solidFill>
                    <a:srgbClr val="002060"/>
                  </a:solidFill>
                </a:ln>
                <a:solidFill>
                  <a:srgbClr val="FF0000"/>
                </a:solidFill>
              </a:rPr>
              <a:t>information to </a:t>
            </a:r>
            <a:r>
              <a:rPr lang="en-CA" sz="2600" b="1" dirty="0" smtClean="0">
                <a:ln>
                  <a:solidFill>
                    <a:srgbClr val="002060"/>
                  </a:solidFill>
                </a:ln>
                <a:solidFill>
                  <a:srgbClr val="FF0000"/>
                </a:solidFill>
              </a:rPr>
              <a:t>purposely form the </a:t>
            </a:r>
            <a:r>
              <a:rPr lang="en-CA" sz="2600" b="1" dirty="0" smtClean="0">
                <a:solidFill>
                  <a:prstClr val="black"/>
                </a:solidFill>
              </a:rPr>
              <a:t>“</a:t>
            </a:r>
            <a:r>
              <a:rPr lang="en-CA" sz="2600" b="1" u="sng" dirty="0" smtClean="0">
                <a:solidFill>
                  <a:prstClr val="black"/>
                </a:solidFill>
                <a:effectLst>
                  <a:glow rad="127000">
                    <a:srgbClr val="FFCCFF"/>
                  </a:glow>
                </a:effectLst>
              </a:rPr>
              <a:t>Christian Frida</a:t>
            </a:r>
            <a:r>
              <a:rPr lang="en-CA" sz="2600" b="1" dirty="0" smtClean="0">
                <a:solidFill>
                  <a:prstClr val="black"/>
                </a:solidFill>
                <a:effectLst>
                  <a:glow rad="127000">
                    <a:srgbClr val="FFCCFF"/>
                  </a:glow>
                </a:effectLst>
              </a:rPr>
              <a:t>y</a:t>
            </a:r>
            <a:r>
              <a:rPr lang="en-CA" sz="2600" b="1" dirty="0" smtClean="0">
                <a:solidFill>
                  <a:prstClr val="black"/>
                </a:solidFill>
              </a:rPr>
              <a:t> </a:t>
            </a:r>
            <a:r>
              <a:rPr lang="en-CA" sz="2600" b="1" dirty="0">
                <a:solidFill>
                  <a:prstClr val="black"/>
                </a:solidFill>
              </a:rPr>
              <a:t>Crucifixion</a:t>
            </a:r>
            <a:r>
              <a:rPr lang="en-CA" sz="2600" b="1" dirty="0" smtClean="0">
                <a:solidFill>
                  <a:prstClr val="black"/>
                </a:solidFill>
              </a:rPr>
              <a:t>?”</a:t>
            </a:r>
            <a:endParaRPr lang="en-CA" sz="2600" b="1" dirty="0">
              <a:solidFill>
                <a:prstClr val="black"/>
              </a:solidFill>
              <a:effectLst>
                <a:glow rad="127000">
                  <a:srgbClr val="FFCCFF"/>
                </a:glow>
              </a:effectLst>
            </a:endParaRPr>
          </a:p>
        </p:txBody>
      </p:sp>
      <p:sp>
        <p:nvSpPr>
          <p:cNvPr id="7" name="Rectangle 6"/>
          <p:cNvSpPr/>
          <p:nvPr/>
        </p:nvSpPr>
        <p:spPr>
          <a:xfrm flipH="1">
            <a:off x="7235952" y="2683635"/>
            <a:ext cx="313614" cy="289170"/>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3" name="Rectangle 22"/>
          <p:cNvSpPr/>
          <p:nvPr/>
        </p:nvSpPr>
        <p:spPr>
          <a:xfrm>
            <a:off x="1302827" y="3944349"/>
            <a:ext cx="332334" cy="784255"/>
          </a:xfrm>
          <a:prstGeom prst="rect">
            <a:avLst/>
          </a:prstGeom>
          <a:noFill/>
          <a:ln w="3810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364414" y="3387163"/>
            <a:ext cx="1447294" cy="411613"/>
          </a:xfrm>
          <a:prstGeom prst="wedgeRoundRectCallout">
            <a:avLst>
              <a:gd name="adj1" fmla="val 21833"/>
              <a:gd name="adj2" fmla="val 87248"/>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srgbClr val="0000FF"/>
                </a:solidFill>
              </a:rPr>
              <a:t>CC Pesach</a:t>
            </a:r>
          </a:p>
        </p:txBody>
      </p:sp>
      <p:sp>
        <p:nvSpPr>
          <p:cNvPr id="2" name="Slide Number Placeholder 1"/>
          <p:cNvSpPr>
            <a:spLocks noGrp="1"/>
          </p:cNvSpPr>
          <p:nvPr>
            <p:ph type="sldNum" sz="quarter" idx="12"/>
          </p:nvPr>
        </p:nvSpPr>
        <p:spPr>
          <a:xfrm>
            <a:off x="11747217" y="6547510"/>
            <a:ext cx="397693" cy="310490"/>
          </a:xfrm>
        </p:spPr>
        <p:txBody>
          <a:bodyPr/>
          <a:lstStyle/>
          <a:p>
            <a:fld id="{6D22F896-40B5-4ADD-8801-0D06FADFA095}" type="slidenum">
              <a:rPr lang="en-US" sz="1100" smtClean="0">
                <a:solidFill>
                  <a:prstClr val="white">
                    <a:tint val="75000"/>
                  </a:prstClr>
                </a:solidFill>
              </a:rPr>
              <a:pPr/>
              <a:t>28</a:t>
            </a:fld>
            <a:endParaRPr lang="en-US" sz="1100" dirty="0">
              <a:solidFill>
                <a:prstClr val="white">
                  <a:tint val="75000"/>
                </a:prstClr>
              </a:solidFill>
            </a:endParaRPr>
          </a:p>
        </p:txBody>
      </p:sp>
      <p:sp>
        <p:nvSpPr>
          <p:cNvPr id="19" name="Rounded Rectangle 18"/>
          <p:cNvSpPr/>
          <p:nvPr/>
        </p:nvSpPr>
        <p:spPr>
          <a:xfrm>
            <a:off x="967717" y="91537"/>
            <a:ext cx="5261852" cy="619936"/>
          </a:xfrm>
          <a:prstGeom prst="roundRect">
            <a:avLst>
              <a:gd name="adj" fmla="val 50000"/>
            </a:avLst>
          </a:prstGeom>
          <a:solidFill>
            <a:srgbClr val="9966FF"/>
          </a:solidFill>
          <a:ln>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200" b="1" dirty="0" smtClean="0">
                <a:ln>
                  <a:solidFill>
                    <a:srgbClr val="F735EE"/>
                  </a:solidFill>
                </a:ln>
              </a:rPr>
              <a:t>Lunar CE 30 - Forward</a:t>
            </a:r>
            <a:endParaRPr lang="en-CA" sz="3200" b="1" dirty="0">
              <a:ln>
                <a:solidFill>
                  <a:srgbClr val="F735EE"/>
                </a:solidFill>
              </a:ln>
            </a:endParaRPr>
          </a:p>
        </p:txBody>
      </p:sp>
      <p:sp>
        <p:nvSpPr>
          <p:cNvPr id="20" name="Rounded Rectangular Callout 19"/>
          <p:cNvSpPr/>
          <p:nvPr/>
        </p:nvSpPr>
        <p:spPr>
          <a:xfrm>
            <a:off x="482943" y="1186396"/>
            <a:ext cx="3522227" cy="2001478"/>
          </a:xfrm>
          <a:prstGeom prst="wedgeRoundRectCallout">
            <a:avLst>
              <a:gd name="adj1" fmla="val 1226"/>
              <a:gd name="adj2" fmla="val 83200"/>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800" b="1" dirty="0" smtClean="0">
                <a:ln>
                  <a:solidFill>
                    <a:sysClr val="windowText" lastClr="000000"/>
                  </a:solidFill>
                </a:ln>
                <a:solidFill>
                  <a:srgbClr val="F735EE"/>
                </a:solidFill>
              </a:rPr>
              <a:t>Lunar Abib 14 - Was it actually a </a:t>
            </a:r>
            <a:r>
              <a:rPr lang="en-CA" sz="2800" b="1" u="sng" dirty="0" smtClean="0">
                <a:ln>
                  <a:solidFill>
                    <a:sysClr val="windowText" lastClr="000000"/>
                  </a:solidFill>
                </a:ln>
                <a:solidFill>
                  <a:srgbClr val="F735EE"/>
                </a:solidFill>
              </a:rPr>
              <a:t>Christian Frida</a:t>
            </a:r>
            <a:r>
              <a:rPr lang="en-CA" sz="2800" b="1" dirty="0" smtClean="0">
                <a:ln>
                  <a:solidFill>
                    <a:sysClr val="windowText" lastClr="000000"/>
                  </a:solidFill>
                </a:ln>
                <a:solidFill>
                  <a:srgbClr val="F735EE"/>
                </a:solidFill>
              </a:rPr>
              <a:t>y Crucifixion?</a:t>
            </a:r>
            <a:endParaRPr lang="en-CA" sz="2800" b="1" dirty="0">
              <a:ln>
                <a:solidFill>
                  <a:sysClr val="windowText" lastClr="000000"/>
                </a:solidFill>
              </a:ln>
              <a:solidFill>
                <a:srgbClr val="F735EE"/>
              </a:solidFill>
            </a:endParaRPr>
          </a:p>
        </p:txBody>
      </p:sp>
      <p:sp>
        <p:nvSpPr>
          <p:cNvPr id="12" name="Right Triangle 11"/>
          <p:cNvSpPr/>
          <p:nvPr/>
        </p:nvSpPr>
        <p:spPr>
          <a:xfrm flipH="1">
            <a:off x="1649564" y="4421715"/>
            <a:ext cx="265102" cy="316004"/>
          </a:xfrm>
          <a:prstGeom prst="rtTriangle">
            <a:avLst/>
          </a:prstGeom>
          <a:solidFill>
            <a:schemeClr val="tx2">
              <a:lumMod val="5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6987643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anim calcmode="lin" valueType="num">
                                      <p:cBhvr>
                                        <p:cTn id="13" dur="1250" fill="hold"/>
                                        <p:tgtEl>
                                          <p:spTgt spid="4"/>
                                        </p:tgtEl>
                                        <p:attrNameLst>
                                          <p:attrName>ppt_x</p:attrName>
                                        </p:attrNameLst>
                                      </p:cBhvr>
                                      <p:tavLst>
                                        <p:tav tm="0">
                                          <p:val>
                                            <p:strVal val="#ppt_x"/>
                                          </p:val>
                                        </p:tav>
                                        <p:tav tm="100000">
                                          <p:val>
                                            <p:strVal val="#ppt_x"/>
                                          </p:val>
                                        </p:tav>
                                      </p:tavLst>
                                    </p:anim>
                                    <p:anim calcmode="lin" valueType="num">
                                      <p:cBhvr>
                                        <p:cTn id="14" dur="125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1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250" fill="hold"/>
                                        <p:tgtEl>
                                          <p:spTgt spid="13"/>
                                        </p:tgtEl>
                                        <p:attrNameLst>
                                          <p:attrName>ppt_x</p:attrName>
                                        </p:attrNameLst>
                                      </p:cBhvr>
                                      <p:tavLst>
                                        <p:tav tm="0">
                                          <p:val>
                                            <p:strVal val="0-#ppt_w/2"/>
                                          </p:val>
                                        </p:tav>
                                        <p:tav tm="100000">
                                          <p:val>
                                            <p:strVal val="#ppt_x"/>
                                          </p:val>
                                        </p:tav>
                                      </p:tavLst>
                                    </p:anim>
                                    <p:anim calcmode="lin" valueType="num">
                                      <p:cBhvr additive="base">
                                        <p:cTn id="33" dur="12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1250" fill="hold"/>
                                        <p:tgtEl>
                                          <p:spTgt spid="14"/>
                                        </p:tgtEl>
                                        <p:attrNameLst>
                                          <p:attrName>ppt_x</p:attrName>
                                        </p:attrNameLst>
                                      </p:cBhvr>
                                      <p:tavLst>
                                        <p:tav tm="0">
                                          <p:val>
                                            <p:strVal val="0-#ppt_w/2"/>
                                          </p:val>
                                        </p:tav>
                                        <p:tav tm="100000">
                                          <p:val>
                                            <p:strVal val="#ppt_x"/>
                                          </p:val>
                                        </p:tav>
                                      </p:tavLst>
                                    </p:anim>
                                    <p:anim calcmode="lin" valueType="num">
                                      <p:cBhvr additive="base">
                                        <p:cTn id="37" dur="1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1250" fill="hold"/>
                                        <p:tgtEl>
                                          <p:spTgt spid="9"/>
                                        </p:tgtEl>
                                        <p:attrNameLst>
                                          <p:attrName>ppt_x</p:attrName>
                                        </p:attrNameLst>
                                      </p:cBhvr>
                                      <p:tavLst>
                                        <p:tav tm="0">
                                          <p:val>
                                            <p:strVal val="0-#ppt_w/2"/>
                                          </p:val>
                                        </p:tav>
                                        <p:tav tm="100000">
                                          <p:val>
                                            <p:strVal val="#ppt_x"/>
                                          </p:val>
                                        </p:tav>
                                      </p:tavLst>
                                    </p:anim>
                                    <p:anim calcmode="lin" valueType="num">
                                      <p:cBhvr additive="base">
                                        <p:cTn id="54" dur="12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2250"/>
                            </p:stCondLst>
                            <p:childTnLst>
                              <p:par>
                                <p:cTn id="56" presetID="18" presetClass="entr" presetSubtype="12"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downLeft)">
                                      <p:cBhvr>
                                        <p:cTn id="58" dur="500"/>
                                        <p:tgtEl>
                                          <p:spTgt spid="10"/>
                                        </p:tgtEl>
                                      </p:cBhvr>
                                    </p:animEffect>
                                  </p:childTnLst>
                                </p:cTn>
                              </p:par>
                            </p:childTnLst>
                          </p:cTn>
                        </p:par>
                        <p:par>
                          <p:cTn id="59" fill="hold">
                            <p:stCondLst>
                              <p:cond delay="2750"/>
                            </p:stCondLst>
                            <p:childTnLst>
                              <p:par>
                                <p:cTn id="60" presetID="2" presetClass="entr" presetSubtype="2"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2000" fill="hold"/>
                                        <p:tgtEl>
                                          <p:spTgt spid="12"/>
                                        </p:tgtEl>
                                        <p:attrNameLst>
                                          <p:attrName>ppt_x</p:attrName>
                                        </p:attrNameLst>
                                      </p:cBhvr>
                                      <p:tavLst>
                                        <p:tav tm="0">
                                          <p:val>
                                            <p:strVal val="1+#ppt_w/2"/>
                                          </p:val>
                                        </p:tav>
                                        <p:tav tm="100000">
                                          <p:val>
                                            <p:strVal val="#ppt_x"/>
                                          </p:val>
                                        </p:tav>
                                      </p:tavLst>
                                    </p:anim>
                                    <p:anim calcmode="lin" valueType="num">
                                      <p:cBhvr additive="base">
                                        <p:cTn id="63" dur="2000" fill="hold"/>
                                        <p:tgtEl>
                                          <p:spTgt spid="12"/>
                                        </p:tgtEl>
                                        <p:attrNameLst>
                                          <p:attrName>ppt_y</p:attrName>
                                        </p:attrNameLst>
                                      </p:cBhvr>
                                      <p:tavLst>
                                        <p:tav tm="0">
                                          <p:val>
                                            <p:strVal val="#ppt_y"/>
                                          </p:val>
                                        </p:tav>
                                        <p:tav tm="100000">
                                          <p:val>
                                            <p:strVal val="#ppt_y"/>
                                          </p:val>
                                        </p:tav>
                                      </p:tavLst>
                                    </p:anim>
                                  </p:childTnLst>
                                </p:cTn>
                              </p:par>
                            </p:childTnLst>
                          </p:cTn>
                        </p:par>
                        <p:par>
                          <p:cTn id="64" fill="hold">
                            <p:stCondLst>
                              <p:cond delay="4750"/>
                            </p:stCondLst>
                            <p:childTnLst>
                              <p:par>
                                <p:cTn id="65" presetID="45" presetClass="entr" presetSubtype="0" repeatCount="4000" fill="hold" grpId="1"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anim calcmode="lin" valueType="num">
                                      <p:cBhvr>
                                        <p:cTn id="68" dur="500" fill="hold"/>
                                        <p:tgtEl>
                                          <p:spTgt spid="12"/>
                                        </p:tgtEl>
                                        <p:attrNameLst>
                                          <p:attrName>ppt_w</p:attrName>
                                        </p:attrNameLst>
                                      </p:cBhvr>
                                      <p:tavLst>
                                        <p:tav tm="0" fmla="#ppt_w*sin(2.5*pi*$)">
                                          <p:val>
                                            <p:fltVal val="0"/>
                                          </p:val>
                                        </p:tav>
                                        <p:tav tm="100000">
                                          <p:val>
                                            <p:fltVal val="1"/>
                                          </p:val>
                                        </p:tav>
                                      </p:tavLst>
                                    </p:anim>
                                    <p:anim calcmode="lin" valueType="num">
                                      <p:cBhvr>
                                        <p:cTn id="69"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heel(1)">
                                      <p:cBhvr>
                                        <p:cTn id="74" dur="20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diamond(in)">
                                      <p:cBhvr>
                                        <p:cTn id="7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1" grpId="0" animBg="1"/>
      <p:bldP spid="13" grpId="0" animBg="1"/>
      <p:bldP spid="14" grpId="0" animBg="1"/>
      <p:bldP spid="17" grpId="0" animBg="1"/>
      <p:bldP spid="7" grpId="0" animBg="1"/>
      <p:bldP spid="19" grpId="0" animBg="1"/>
      <p:bldP spid="20" grpId="0" animBg="1"/>
      <p:bldP spid="12" grpId="0" animBg="1"/>
      <p:bldP spid="12"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57752" y="6532003"/>
            <a:ext cx="434248" cy="325997"/>
          </a:xfrm>
        </p:spPr>
        <p:txBody>
          <a:bodyPr/>
          <a:lstStyle/>
          <a:p>
            <a:fld id="{6D22F896-40B5-4ADD-8801-0D06FADFA095}" type="slidenum">
              <a:rPr lang="en-US" sz="1200" smtClean="0">
                <a:solidFill>
                  <a:prstClr val="white">
                    <a:tint val="75000"/>
                  </a:prstClr>
                </a:solidFill>
              </a:rPr>
              <a:pPr/>
              <a:t>29</a:t>
            </a:fld>
            <a:endParaRPr lang="en-US" sz="1200" dirty="0">
              <a:solidFill>
                <a:prstClr val="white">
                  <a:tint val="75000"/>
                </a:prstClr>
              </a:solidFill>
            </a:endParaRPr>
          </a:p>
        </p:txBody>
      </p:sp>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50298" y="919614"/>
            <a:ext cx="11838043" cy="258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9527457" y="3156155"/>
            <a:ext cx="1120877" cy="491613"/>
          </a:xfrm>
          <a:prstGeom prst="roundRect">
            <a:avLst/>
          </a:prstGeom>
          <a:noFill/>
          <a:ln w="57150">
            <a:solidFill>
              <a:srgbClr val="F735EE"/>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ular Callout 4"/>
          <p:cNvSpPr/>
          <p:nvPr/>
        </p:nvSpPr>
        <p:spPr>
          <a:xfrm>
            <a:off x="804197" y="3952567"/>
            <a:ext cx="10917904" cy="2094271"/>
          </a:xfrm>
          <a:prstGeom prst="wedgeRoundRectCallout">
            <a:avLst>
              <a:gd name="adj1" fmla="val 33083"/>
              <a:gd name="adj2" fmla="val -64261"/>
              <a:gd name="adj3" fmla="val 16667"/>
            </a:avLst>
          </a:prstGeom>
          <a:solidFill>
            <a:schemeClr val="accent3">
              <a:lumMod val="20000"/>
              <a:lumOff val="80000"/>
            </a:schemeClr>
          </a:solidFill>
          <a:ln>
            <a:solidFill>
              <a:srgbClr val="F735EE"/>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3200" b="1" dirty="0" smtClean="0">
                <a:solidFill>
                  <a:srgbClr val="C00000"/>
                </a:solidFill>
              </a:rPr>
              <a:t>Yes, a Friday Crucifixion is </a:t>
            </a:r>
            <a:r>
              <a:rPr lang="en-CA" sz="3200" b="1" u="sng" dirty="0" smtClean="0">
                <a:solidFill>
                  <a:srgbClr val="C00000"/>
                </a:solidFill>
              </a:rPr>
              <a:t>their</a:t>
            </a:r>
            <a:r>
              <a:rPr lang="en-CA" sz="3200" b="1" dirty="0" smtClean="0">
                <a:solidFill>
                  <a:srgbClr val="C00000"/>
                </a:solidFill>
              </a:rPr>
              <a:t> intentional delusion.</a:t>
            </a:r>
          </a:p>
          <a:p>
            <a:pPr algn="ctr"/>
            <a:r>
              <a:rPr lang="en-CA" sz="3200" b="1" dirty="0" smtClean="0">
                <a:solidFill>
                  <a:srgbClr val="C00000"/>
                </a:solidFill>
              </a:rPr>
              <a:t>Anything to subvert the Scriptures and deny </a:t>
            </a:r>
            <a:br>
              <a:rPr lang="en-CA" sz="3200" b="1" dirty="0" smtClean="0">
                <a:solidFill>
                  <a:srgbClr val="C00000"/>
                </a:solidFill>
              </a:rPr>
            </a:br>
            <a:r>
              <a:rPr lang="en-CA" sz="3200" b="1" dirty="0" smtClean="0">
                <a:solidFill>
                  <a:srgbClr val="C00000"/>
                </a:solidFill>
              </a:rPr>
              <a:t>the Mashiach is their order &amp; design.</a:t>
            </a:r>
            <a:endParaRPr lang="en-CA" sz="3200" b="1" dirty="0">
              <a:solidFill>
                <a:srgbClr val="C00000"/>
              </a:solidFill>
            </a:endParaRPr>
          </a:p>
        </p:txBody>
      </p:sp>
      <p:sp>
        <p:nvSpPr>
          <p:cNvPr id="6" name="Rounded Rectangle 5"/>
          <p:cNvSpPr/>
          <p:nvPr/>
        </p:nvSpPr>
        <p:spPr>
          <a:xfrm>
            <a:off x="112974" y="3174315"/>
            <a:ext cx="754771" cy="491613"/>
          </a:xfrm>
          <a:prstGeom prst="roundRect">
            <a:avLst/>
          </a:prstGeom>
          <a:noFill/>
          <a:ln w="57150">
            <a:solidFill>
              <a:srgbClr val="F735EE"/>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8265606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4000" fill="hold" grpId="0" nodeType="after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par>
                          <p:cTn id="7" fill="hold">
                            <p:stCondLst>
                              <p:cond delay="4000"/>
                            </p:stCondLst>
                            <p:childTnLst>
                              <p:par>
                                <p:cTn id="8" presetID="3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solidFill>
                  <a:prstClr val="white">
                    <a:tint val="75000"/>
                  </a:prstClr>
                </a:solidFill>
              </a:rPr>
              <a:pPr/>
              <a:t>3</a:t>
            </a:fld>
            <a:endParaRPr lang="en-US" dirty="0">
              <a:solidFill>
                <a:prstClr val="white">
                  <a:tint val="75000"/>
                </a:prstClr>
              </a:solidFill>
            </a:endParaRPr>
          </a:p>
        </p:txBody>
      </p:sp>
      <p:sp>
        <p:nvSpPr>
          <p:cNvPr id="3" name="Rectangle 2"/>
          <p:cNvSpPr/>
          <p:nvPr/>
        </p:nvSpPr>
        <p:spPr>
          <a:xfrm>
            <a:off x="744719" y="565608"/>
            <a:ext cx="10614580" cy="5816338"/>
          </a:xfrm>
          <a:prstGeom prst="rect">
            <a:avLst/>
          </a:prstGeom>
          <a:solidFill>
            <a:schemeClr val="accent2">
              <a:lumMod val="40000"/>
              <a:lumOff val="60000"/>
            </a:schemeClr>
          </a:solidFill>
          <a:ln w="38100">
            <a:solidFill>
              <a:srgbClr val="00FFFF"/>
            </a:solidFill>
          </a:ln>
          <a:effectLst>
            <a:glow rad="127000">
              <a:srgbClr val="FF99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200" b="1" dirty="0" smtClean="0">
                <a:ln>
                  <a:solidFill>
                    <a:srgbClr val="FFFF00"/>
                  </a:solidFill>
                </a:ln>
                <a:solidFill>
                  <a:schemeClr val="bg1"/>
                </a:solidFill>
                <a:latin typeface="Arial Black" panose="020B0A04020102020204" pitchFamily="34" charset="0"/>
              </a:rPr>
              <a:t>First and Foremost –</a:t>
            </a:r>
            <a:br>
              <a:rPr lang="en-CA" sz="3200" b="1" dirty="0" smtClean="0">
                <a:ln>
                  <a:solidFill>
                    <a:srgbClr val="FFFF00"/>
                  </a:solidFill>
                </a:ln>
                <a:solidFill>
                  <a:schemeClr val="bg1"/>
                </a:solidFill>
                <a:latin typeface="Arial Black" panose="020B0A04020102020204" pitchFamily="34" charset="0"/>
              </a:rPr>
            </a:br>
            <a:r>
              <a:rPr lang="en-CA" sz="3200" b="1" dirty="0" smtClean="0">
                <a:ln>
                  <a:solidFill>
                    <a:srgbClr val="FFFF00"/>
                  </a:solidFill>
                </a:ln>
                <a:solidFill>
                  <a:srgbClr val="0066FF"/>
                </a:solidFill>
              </a:rPr>
              <a:t>This study is </a:t>
            </a:r>
            <a:r>
              <a:rPr lang="en-CA" sz="3200" b="1" u="sng" dirty="0" smtClean="0">
                <a:ln>
                  <a:solidFill>
                    <a:srgbClr val="FFFF00"/>
                  </a:solidFill>
                </a:ln>
                <a:solidFill>
                  <a:schemeClr val="bg1"/>
                </a:solidFill>
              </a:rPr>
              <a:t>about establishin</a:t>
            </a:r>
            <a:r>
              <a:rPr lang="en-CA" sz="3200" b="1" dirty="0" smtClean="0">
                <a:ln>
                  <a:solidFill>
                    <a:srgbClr val="FFFF00"/>
                  </a:solidFill>
                </a:ln>
                <a:solidFill>
                  <a:schemeClr val="bg1"/>
                </a:solidFill>
              </a:rPr>
              <a:t>g</a:t>
            </a:r>
            <a:r>
              <a:rPr lang="en-CA" sz="3200" b="1" u="sng" dirty="0" smtClean="0">
                <a:ln>
                  <a:solidFill>
                    <a:srgbClr val="FFFF00"/>
                  </a:solidFill>
                </a:ln>
                <a:solidFill>
                  <a:schemeClr val="bg1"/>
                </a:solidFill>
              </a:rPr>
              <a:t> Torah</a:t>
            </a:r>
            <a:r>
              <a:rPr lang="en-CA" sz="3200" b="1" dirty="0" smtClean="0">
                <a:ln>
                  <a:solidFill>
                    <a:srgbClr val="FFFF00"/>
                  </a:solidFill>
                </a:ln>
                <a:solidFill>
                  <a:schemeClr val="bg1"/>
                </a:solidFill>
              </a:rPr>
              <a:t> and</a:t>
            </a:r>
            <a:r>
              <a:rPr lang="en-CA" sz="3200" b="1" u="sng" dirty="0" smtClean="0">
                <a:ln>
                  <a:solidFill>
                    <a:srgbClr val="FFFF00"/>
                  </a:solidFill>
                </a:ln>
                <a:solidFill>
                  <a:schemeClr val="bg1"/>
                </a:solidFill>
              </a:rPr>
              <a:t> </a:t>
            </a:r>
            <a:endParaRPr lang="en-CA" sz="3200" dirty="0"/>
          </a:p>
          <a:p>
            <a:pPr algn="ctr"/>
            <a:r>
              <a:rPr lang="en-CA" sz="3200" dirty="0" smtClean="0">
                <a:solidFill>
                  <a:schemeClr val="bg1"/>
                </a:solidFill>
              </a:rPr>
              <a:t> directly elevating </a:t>
            </a:r>
            <a:r>
              <a:rPr lang="en-CA" sz="3200" b="1" dirty="0" smtClean="0">
                <a:solidFill>
                  <a:srgbClr val="0000FF"/>
                </a:solidFill>
              </a:rPr>
              <a:t>Yahusha, </a:t>
            </a:r>
            <a:r>
              <a:rPr lang="en-CA" sz="3200" b="1" u="sng" dirty="0" smtClean="0">
                <a:solidFill>
                  <a:srgbClr val="0000FF"/>
                </a:solidFill>
              </a:rPr>
              <a:t>The Word</a:t>
            </a:r>
            <a:r>
              <a:rPr lang="en-CA" sz="3200" b="1" dirty="0" smtClean="0">
                <a:solidFill>
                  <a:srgbClr val="0000FF"/>
                </a:solidFill>
              </a:rPr>
              <a:t> </a:t>
            </a:r>
            <a:r>
              <a:rPr lang="en-CA" sz="2000" u="sng" dirty="0" smtClean="0">
                <a:solidFill>
                  <a:srgbClr val="0000FF"/>
                </a:solidFill>
              </a:rPr>
              <a:t>John 1:1-4</a:t>
            </a:r>
            <a:r>
              <a:rPr lang="en-CA" sz="3200" dirty="0" smtClean="0">
                <a:solidFill>
                  <a:srgbClr val="0000FF"/>
                </a:solidFill>
              </a:rPr>
              <a:t>, Who </a:t>
            </a:r>
            <a:r>
              <a:rPr lang="en-CA" sz="3200" dirty="0" smtClean="0">
                <a:solidFill>
                  <a:schemeClr val="bg1"/>
                </a:solidFill>
              </a:rPr>
              <a:t>exemplified </a:t>
            </a:r>
            <a:r>
              <a:rPr lang="en-CA" sz="3200" dirty="0" smtClean="0">
                <a:solidFill>
                  <a:srgbClr val="0000FF"/>
                </a:solidFill>
              </a:rPr>
              <a:t>His</a:t>
            </a:r>
            <a:r>
              <a:rPr lang="en-CA" sz="3200" dirty="0" smtClean="0">
                <a:solidFill>
                  <a:schemeClr val="bg1"/>
                </a:solidFill>
              </a:rPr>
              <a:t> perfect fulfillment of the Covenant.</a:t>
            </a:r>
          </a:p>
          <a:p>
            <a:pPr algn="ctr"/>
            <a:r>
              <a:rPr lang="en-CA" sz="3200" dirty="0" smtClean="0">
                <a:solidFill>
                  <a:schemeClr val="bg1"/>
                </a:solidFill>
              </a:rPr>
              <a:t> </a:t>
            </a:r>
          </a:p>
          <a:p>
            <a:pPr algn="ctr"/>
            <a:r>
              <a:rPr lang="en-CA" sz="3200" dirty="0" smtClean="0">
                <a:solidFill>
                  <a:schemeClr val="bg1"/>
                </a:solidFill>
              </a:rPr>
              <a:t>The focus is to determine the </a:t>
            </a:r>
            <a:r>
              <a:rPr lang="en-CA" sz="3200" u="sng" dirty="0" smtClean="0">
                <a:solidFill>
                  <a:schemeClr val="bg1"/>
                </a:solidFill>
              </a:rPr>
              <a:t>correct</a:t>
            </a:r>
            <a:r>
              <a:rPr lang="en-CA" sz="3200" dirty="0" smtClean="0">
                <a:solidFill>
                  <a:schemeClr val="bg1"/>
                </a:solidFill>
              </a:rPr>
              <a:t> y</a:t>
            </a:r>
            <a:r>
              <a:rPr lang="en-CA" sz="3200" u="sng" dirty="0" smtClean="0">
                <a:solidFill>
                  <a:schemeClr val="bg1"/>
                </a:solidFill>
              </a:rPr>
              <a:t>ear of the crucifixion</a:t>
            </a:r>
            <a:r>
              <a:rPr lang="en-CA" sz="3200" dirty="0" smtClean="0">
                <a:solidFill>
                  <a:schemeClr val="bg1"/>
                </a:solidFill>
              </a:rPr>
              <a:t> and therefore by default, identify from whom and more important, </a:t>
            </a:r>
            <a:r>
              <a:rPr lang="en-CA" sz="3200" u="sng" dirty="0" smtClean="0">
                <a:solidFill>
                  <a:schemeClr val="bg1"/>
                </a:solidFill>
              </a:rPr>
              <a:t>FROM WHAT SOURCE </a:t>
            </a:r>
            <a:r>
              <a:rPr lang="en-CA" sz="3200" dirty="0" smtClean="0">
                <a:solidFill>
                  <a:schemeClr val="bg1"/>
                </a:solidFill>
              </a:rPr>
              <a:t>one receives their belief structure. </a:t>
            </a:r>
          </a:p>
          <a:p>
            <a:pPr algn="ctr"/>
            <a:r>
              <a:rPr lang="en-CA" sz="3200" dirty="0" smtClean="0">
                <a:solidFill>
                  <a:schemeClr val="bg1"/>
                </a:solidFill>
              </a:rPr>
              <a:t>This study is </a:t>
            </a:r>
            <a:r>
              <a:rPr lang="en-CA" sz="3200" b="1" dirty="0" smtClean="0">
                <a:ln>
                  <a:solidFill>
                    <a:srgbClr val="FFFF00"/>
                  </a:solidFill>
                </a:ln>
                <a:solidFill>
                  <a:srgbClr val="0066FF"/>
                </a:solidFill>
                <a:effectLst>
                  <a:glow rad="127000">
                    <a:srgbClr val="FF9900"/>
                  </a:glow>
                </a:effectLst>
              </a:rPr>
              <a:t>ALL ABOUT DIRECTING US </a:t>
            </a:r>
            <a:br>
              <a:rPr lang="en-CA" sz="3200" b="1" dirty="0" smtClean="0">
                <a:ln>
                  <a:solidFill>
                    <a:srgbClr val="FFFF00"/>
                  </a:solidFill>
                </a:ln>
                <a:solidFill>
                  <a:srgbClr val="0066FF"/>
                </a:solidFill>
                <a:effectLst>
                  <a:glow rad="127000">
                    <a:srgbClr val="FF9900"/>
                  </a:glow>
                </a:effectLst>
              </a:rPr>
            </a:br>
            <a:r>
              <a:rPr lang="en-CA" sz="3200" b="1" dirty="0" smtClean="0">
                <a:ln>
                  <a:solidFill>
                    <a:srgbClr val="FFFF00"/>
                  </a:solidFill>
                </a:ln>
                <a:solidFill>
                  <a:srgbClr val="0066FF"/>
                </a:solidFill>
                <a:effectLst>
                  <a:glow rad="127000">
                    <a:srgbClr val="FF9900"/>
                  </a:glow>
                </a:effectLst>
              </a:rPr>
              <a:t>BACK TO THE TORAH.  </a:t>
            </a:r>
            <a:endParaRPr lang="en-CA" sz="3200" b="1" dirty="0">
              <a:ln>
                <a:solidFill>
                  <a:srgbClr val="FFFF00"/>
                </a:solidFill>
              </a:ln>
              <a:solidFill>
                <a:srgbClr val="0066FF"/>
              </a:solidFill>
              <a:effectLst>
                <a:glow rad="127000">
                  <a:srgbClr val="FF9900"/>
                </a:glow>
              </a:effectLst>
            </a:endParaRPr>
          </a:p>
        </p:txBody>
      </p:sp>
      <p:cxnSp>
        <p:nvCxnSpPr>
          <p:cNvPr id="5" name="Straight Connector 4"/>
          <p:cNvCxnSpPr/>
          <p:nvPr/>
        </p:nvCxnSpPr>
        <p:spPr>
          <a:xfrm>
            <a:off x="5904104" y="6166275"/>
            <a:ext cx="2019300" cy="9525"/>
          </a:xfrm>
          <a:prstGeom prst="line">
            <a:avLst/>
          </a:prstGeom>
          <a:ln w="57150">
            <a:solidFill>
              <a:srgbClr val="FF5050"/>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751537" y="5635301"/>
            <a:ext cx="2019300" cy="9525"/>
          </a:xfrm>
          <a:prstGeom prst="line">
            <a:avLst/>
          </a:prstGeom>
          <a:ln w="57150">
            <a:solidFill>
              <a:srgbClr val="FF5050"/>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 name="Slide Number Placeholder 4"/>
          <p:cNvSpPr txBox="1">
            <a:spLocks/>
          </p:cNvSpPr>
          <p:nvPr/>
        </p:nvSpPr>
        <p:spPr>
          <a:xfrm>
            <a:off x="11754339" y="6599569"/>
            <a:ext cx="366431" cy="258431"/>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prstClr val="white">
                    <a:tint val="75000"/>
                  </a:prstClr>
                </a:solidFill>
              </a:rPr>
              <a:pPr/>
              <a:t>3</a:t>
            </a:fld>
            <a:endParaRPr lang="en-US" sz="1100" dirty="0">
              <a:solidFill>
                <a:prstClr val="white">
                  <a:tint val="75000"/>
                </a:prstClr>
              </a:solidFill>
            </a:endParaRPr>
          </a:p>
        </p:txBody>
      </p:sp>
    </p:spTree>
    <p:extLst>
      <p:ext uri="{BB962C8B-B14F-4D97-AF65-F5344CB8AC3E}">
        <p14:creationId xmlns:p14="http://schemas.microsoft.com/office/powerpoint/2010/main" val="4140973444"/>
      </p:ext>
    </p:extLst>
  </p:cSld>
  <p:clrMapOvr>
    <a:masterClrMapping/>
  </p:clrMapOvr>
  <p:transition spd="med">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email">
            <a:duotone>
              <a:schemeClr val="bg2">
                <a:shade val="62000"/>
                <a:hueMod val="108000"/>
                <a:satMod val="164000"/>
                <a:lumMod val="69000"/>
              </a:schemeClr>
              <a:schemeClr val="bg2">
                <a:tint val="96000"/>
                <a:hueMod val="90000"/>
                <a:satMod val="130000"/>
                <a:lumMod val="134000"/>
              </a:schemeClr>
            </a:duotone>
            <a:extLst>
              <a:ext uri="{BEBA8EAE-BF5A-486C-A8C5-ECC9F3942E4B}">
                <a14:imgProps xmlns:a14="http://schemas.microsoft.com/office/drawing/2010/main">
                  <a14:imgLayer r:embed="rId3">
                    <a14:imgEffect>
                      <a14:artisticLightScreen gridSize="10"/>
                    </a14:imgEffect>
                  </a14:imgLayer>
                </a14:imgProps>
              </a:ex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3" name="Rounded Rectangle 2"/>
          <p:cNvSpPr/>
          <p:nvPr/>
        </p:nvSpPr>
        <p:spPr>
          <a:xfrm>
            <a:off x="919645" y="2006788"/>
            <a:ext cx="10647804" cy="2960691"/>
          </a:xfrm>
          <a:prstGeom prst="roundRect">
            <a:avLst/>
          </a:prstGeom>
          <a:solidFill>
            <a:schemeClr val="tx1">
              <a:lumMod val="85000"/>
            </a:schemeClr>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defTabSz="457200"/>
            <a:r>
              <a:rPr lang="en-CA" sz="3200" b="1" dirty="0" smtClean="0">
                <a:solidFill>
                  <a:srgbClr val="FF0000"/>
                </a:solidFill>
              </a:rPr>
              <a:t>What </a:t>
            </a:r>
            <a:r>
              <a:rPr lang="en-CA" sz="3200" b="1" dirty="0">
                <a:solidFill>
                  <a:srgbClr val="FF0000"/>
                </a:solidFill>
              </a:rPr>
              <a:t>if the crescent moon was </a:t>
            </a:r>
            <a:r>
              <a:rPr lang="en-CA" sz="3200" b="1" u="sng" dirty="0" smtClean="0">
                <a:solidFill>
                  <a:schemeClr val="bg1"/>
                </a:solidFill>
                <a:latin typeface="Arial Black" panose="020B0A04020102020204" pitchFamily="34" charset="0"/>
              </a:rPr>
              <a:t>CALCULATED</a:t>
            </a:r>
            <a:r>
              <a:rPr lang="en-CA" sz="3200" b="1" dirty="0" smtClean="0">
                <a:solidFill>
                  <a:srgbClr val="FF0000"/>
                </a:solidFill>
              </a:rPr>
              <a:t> to be on </a:t>
            </a:r>
            <a:r>
              <a:rPr lang="en-CA" sz="3200" b="1" dirty="0">
                <a:solidFill>
                  <a:srgbClr val="FF0000"/>
                </a:solidFill>
              </a:rPr>
              <a:t>the 23</a:t>
            </a:r>
            <a:r>
              <a:rPr lang="en-CA" sz="3200" b="1" baseline="30000" dirty="0">
                <a:solidFill>
                  <a:srgbClr val="FF0000"/>
                </a:solidFill>
              </a:rPr>
              <a:t>rd</a:t>
            </a:r>
            <a:r>
              <a:rPr lang="en-CA" sz="3200" b="1" dirty="0">
                <a:solidFill>
                  <a:srgbClr val="FF0000"/>
                </a:solidFill>
              </a:rPr>
              <a:t> of the Gregorian month of March</a:t>
            </a:r>
            <a:r>
              <a:rPr lang="en-CA" sz="3200" b="1" dirty="0" smtClean="0">
                <a:solidFill>
                  <a:srgbClr val="FF0000"/>
                </a:solidFill>
              </a:rPr>
              <a:t>?</a:t>
            </a:r>
          </a:p>
          <a:p>
            <a:pPr algn="ctr" defTabSz="457200"/>
            <a:r>
              <a:rPr lang="en-CA" sz="3200" dirty="0" smtClean="0">
                <a:solidFill>
                  <a:srgbClr val="FF0000"/>
                </a:solidFill>
              </a:rPr>
              <a:t> </a:t>
            </a:r>
            <a:endParaRPr lang="en-CA" sz="3200" dirty="0">
              <a:solidFill>
                <a:srgbClr val="FF0000"/>
              </a:solidFill>
            </a:endParaRPr>
          </a:p>
          <a:p>
            <a:pPr algn="ctr" defTabSz="457200"/>
            <a:r>
              <a:rPr lang="en-CA" sz="3200" dirty="0" smtClean="0">
                <a:solidFill>
                  <a:prstClr val="black"/>
                </a:solidFill>
              </a:rPr>
              <a:t>Scenario </a:t>
            </a:r>
            <a:r>
              <a:rPr lang="en-CA" sz="3200" dirty="0">
                <a:solidFill>
                  <a:prstClr val="black"/>
                </a:solidFill>
              </a:rPr>
              <a:t>#2</a:t>
            </a:r>
            <a:r>
              <a:rPr lang="en-CA" sz="3200" dirty="0" smtClean="0">
                <a:solidFill>
                  <a:prstClr val="black"/>
                </a:solidFill>
              </a:rPr>
              <a:t>! </a:t>
            </a:r>
            <a:br>
              <a:rPr lang="en-CA" sz="3200" dirty="0" smtClean="0">
                <a:solidFill>
                  <a:prstClr val="black"/>
                </a:solidFill>
              </a:rPr>
            </a:br>
            <a:r>
              <a:rPr lang="en-CA" sz="3200" dirty="0" smtClean="0">
                <a:solidFill>
                  <a:prstClr val="black"/>
                </a:solidFill>
              </a:rPr>
              <a:t>Could this be - </a:t>
            </a:r>
            <a:r>
              <a:rPr lang="en-CA" sz="3200" b="1" dirty="0" smtClean="0">
                <a:solidFill>
                  <a:prstClr val="black"/>
                </a:solidFill>
                <a:effectLst>
                  <a:glow rad="127000">
                    <a:srgbClr val="FFCCFF"/>
                  </a:glow>
                </a:effectLst>
              </a:rPr>
              <a:t>ANOTHER OPTION?</a:t>
            </a:r>
            <a:endParaRPr lang="en-CA" sz="3200" b="1" dirty="0">
              <a:solidFill>
                <a:prstClr val="black"/>
              </a:solidFill>
              <a:effectLst>
                <a:glow rad="127000">
                  <a:srgbClr val="FFCCFF"/>
                </a:glow>
              </a:effectLst>
            </a:endParaRPr>
          </a:p>
        </p:txBody>
      </p:sp>
      <p:sp>
        <p:nvSpPr>
          <p:cNvPr id="4" name="Explosion 1 3"/>
          <p:cNvSpPr/>
          <p:nvPr/>
        </p:nvSpPr>
        <p:spPr>
          <a:xfrm>
            <a:off x="8141677" y="844061"/>
            <a:ext cx="1556238" cy="1327639"/>
          </a:xfrm>
          <a:prstGeom prst="irregularSeal1">
            <a:avLst/>
          </a:prstGeom>
          <a:effectLst>
            <a:glow rad="127000">
              <a:schemeClr val="accent6">
                <a:lumMod val="60000"/>
                <a:lumOff val="40000"/>
              </a:schemeClr>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1"/>
          <p:cNvSpPr>
            <a:spLocks noGrp="1"/>
          </p:cNvSpPr>
          <p:nvPr>
            <p:ph type="sldNum" sz="quarter" idx="12"/>
          </p:nvPr>
        </p:nvSpPr>
        <p:spPr>
          <a:xfrm>
            <a:off x="11757752" y="6532003"/>
            <a:ext cx="434248" cy="325997"/>
          </a:xfrm>
        </p:spPr>
        <p:txBody>
          <a:bodyPr/>
          <a:lstStyle/>
          <a:p>
            <a:fld id="{6D22F896-40B5-4ADD-8801-0D06FADFA095}" type="slidenum">
              <a:rPr lang="en-US" sz="1200" smtClean="0">
                <a:solidFill>
                  <a:prstClr val="white">
                    <a:tint val="75000"/>
                  </a:prstClr>
                </a:solidFill>
              </a:rPr>
              <a:pPr/>
              <a:t>30</a:t>
            </a:fld>
            <a:endParaRPr lang="en-US" sz="1200" dirty="0">
              <a:solidFill>
                <a:prstClr val="white">
                  <a:tint val="75000"/>
                </a:prstClr>
              </a:solidFill>
            </a:endParaRPr>
          </a:p>
        </p:txBody>
      </p:sp>
    </p:spTree>
    <p:extLst>
      <p:ext uri="{BB962C8B-B14F-4D97-AF65-F5344CB8AC3E}">
        <p14:creationId xmlns:p14="http://schemas.microsoft.com/office/powerpoint/2010/main" val="101114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52000"/>
          </a:schemeClr>
        </a:solidFill>
        <a:effectLst/>
      </p:bgPr>
    </p:bg>
    <p:spTree>
      <p:nvGrpSpPr>
        <p:cNvPr id="1" name=""/>
        <p:cNvGrpSpPr/>
        <p:nvPr/>
      </p:nvGrpSpPr>
      <p:grpSpPr>
        <a:xfrm>
          <a:off x="0" y="0"/>
          <a:ext cx="0" cy="0"/>
          <a:chOff x="0" y="0"/>
          <a:chExt cx="0" cy="0"/>
        </a:xfrm>
      </p:grpSpPr>
      <p:sp>
        <p:nvSpPr>
          <p:cNvPr id="3" name="Cloud Callout 2"/>
          <p:cNvSpPr/>
          <p:nvPr/>
        </p:nvSpPr>
        <p:spPr>
          <a:xfrm>
            <a:off x="215155" y="66816"/>
            <a:ext cx="11752730" cy="5647765"/>
          </a:xfrm>
          <a:prstGeom prst="cloudCallout">
            <a:avLst>
              <a:gd name="adj1" fmla="val 43622"/>
              <a:gd name="adj2" fmla="val 62817"/>
            </a:avLst>
          </a:prstGeom>
          <a:solidFill>
            <a:srgbClr val="0066FF"/>
          </a:solidFill>
          <a:ln w="76200">
            <a:solidFill>
              <a:srgbClr val="0000FF"/>
            </a:solidFill>
          </a:ln>
          <a:effectLst>
            <a:glow rad="1270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5400" b="1" i="1" dirty="0" smtClean="0">
                <a:ln w="38100">
                  <a:solidFill>
                    <a:srgbClr val="7030A0"/>
                  </a:solidFill>
                </a:ln>
                <a:solidFill>
                  <a:srgbClr val="F735EE"/>
                </a:solidFill>
                <a:latin typeface="Comic Sans MS" panose="030F0702030302020204" pitchFamily="66" charset="0"/>
              </a:rPr>
              <a:t>ANOTHER OPTION:</a:t>
            </a:r>
            <a:br>
              <a:rPr lang="en-CA" sz="5400" b="1" i="1" dirty="0" smtClean="0">
                <a:ln w="38100">
                  <a:solidFill>
                    <a:srgbClr val="7030A0"/>
                  </a:solidFill>
                </a:ln>
                <a:solidFill>
                  <a:srgbClr val="F735EE"/>
                </a:solidFill>
                <a:latin typeface="Comic Sans MS" panose="030F0702030302020204" pitchFamily="66" charset="0"/>
              </a:rPr>
            </a:br>
            <a:r>
              <a:rPr lang="en-CA" sz="3200" b="1" i="1" dirty="0" smtClean="0">
                <a:ln w="19050">
                  <a:solidFill>
                    <a:schemeClr val="bg1"/>
                  </a:solidFill>
                </a:ln>
                <a:solidFill>
                  <a:srgbClr val="00FFFF"/>
                </a:solidFill>
                <a:latin typeface="Comic Sans MS" panose="030F0702030302020204" pitchFamily="66" charset="0"/>
              </a:rPr>
              <a:t>What if Yahuah allowed a </a:t>
            </a:r>
            <a:r>
              <a:rPr lang="en-CA" sz="3200" b="1" i="1" u="sng" dirty="0" smtClean="0">
                <a:ln w="19050">
                  <a:solidFill>
                    <a:schemeClr val="bg1"/>
                  </a:solidFill>
                </a:ln>
                <a:solidFill>
                  <a:schemeClr val="bg1"/>
                </a:solidFill>
                <a:latin typeface="Comic Sans MS" panose="030F0702030302020204" pitchFamily="66" charset="0"/>
              </a:rPr>
              <a:t>thick cloud cover</a:t>
            </a:r>
            <a:r>
              <a:rPr lang="en-CA" sz="3200" b="1" i="1" dirty="0" smtClean="0">
                <a:ln w="19050">
                  <a:solidFill>
                    <a:schemeClr val="bg1"/>
                  </a:solidFill>
                </a:ln>
                <a:solidFill>
                  <a:srgbClr val="00FFFF"/>
                </a:solidFill>
                <a:latin typeface="Comic Sans MS" panose="030F0702030302020204" pitchFamily="66" charset="0"/>
              </a:rPr>
              <a:t> on the appropriate evenings for spotting the sliver moon? </a:t>
            </a:r>
            <a:br>
              <a:rPr lang="en-CA" sz="3200" b="1" i="1" dirty="0" smtClean="0">
                <a:ln w="19050">
                  <a:solidFill>
                    <a:schemeClr val="bg1"/>
                  </a:solidFill>
                </a:ln>
                <a:solidFill>
                  <a:srgbClr val="00FFFF"/>
                </a:solidFill>
                <a:latin typeface="Comic Sans MS" panose="030F0702030302020204" pitchFamily="66" charset="0"/>
              </a:rPr>
            </a:br>
            <a:endParaRPr lang="en-CA" sz="3200" b="1" i="1" dirty="0" smtClean="0">
              <a:ln w="19050">
                <a:solidFill>
                  <a:schemeClr val="bg1"/>
                </a:solidFill>
              </a:ln>
              <a:solidFill>
                <a:srgbClr val="00FFFF"/>
              </a:solidFill>
              <a:latin typeface="Comic Sans MS" panose="030F0702030302020204" pitchFamily="66" charset="0"/>
            </a:endParaRPr>
          </a:p>
          <a:p>
            <a:pPr algn="ctr"/>
            <a:endParaRPr lang="en-CA" sz="3200" b="1" i="1" dirty="0">
              <a:ln w="19050">
                <a:solidFill>
                  <a:schemeClr val="bg1"/>
                </a:solidFill>
              </a:ln>
              <a:solidFill>
                <a:srgbClr val="00FFFF"/>
              </a:solidFill>
              <a:latin typeface="Comic Sans MS" panose="030F0702030302020204" pitchFamily="66" charset="0"/>
            </a:endParaRPr>
          </a:p>
        </p:txBody>
      </p:sp>
      <p:pic>
        <p:nvPicPr>
          <p:cNvPr id="9" name="Picture 19" descr="C:\Users\Rae\Desktop\Art on Desktop\white man clip art\yellow-blue smiley faces\yello face - shock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68829" y="434579"/>
            <a:ext cx="2506633" cy="2662518"/>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 name="Picture 12" descr="C:\Users\Rae\Desktop\Art on Desktop\white man clip art\yellow-blue smiley faces\Smiley Face  jpe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86871" y="3615081"/>
            <a:ext cx="2224345" cy="301019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2169459" y="3172744"/>
            <a:ext cx="7399370" cy="147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3200" b="1" i="1" dirty="0">
                <a:ln w="19050">
                  <a:solidFill>
                    <a:prstClr val="black"/>
                  </a:solidFill>
                </a:ln>
                <a:solidFill>
                  <a:srgbClr val="00FFFF"/>
                </a:solidFill>
                <a:latin typeface="Comic Sans MS" panose="030F0702030302020204" pitchFamily="66" charset="0"/>
              </a:rPr>
              <a:t>What </a:t>
            </a:r>
            <a:r>
              <a:rPr lang="en-CA" sz="3200" b="1" i="1" dirty="0">
                <a:ln w="19050">
                  <a:solidFill>
                    <a:prstClr val="black"/>
                  </a:solidFill>
                </a:ln>
                <a:solidFill>
                  <a:srgbClr val="F735EE"/>
                </a:solidFill>
                <a:latin typeface="Comic Sans MS" panose="030F0702030302020204" pitchFamily="66" charset="0"/>
              </a:rPr>
              <a:t>option</a:t>
            </a:r>
            <a:r>
              <a:rPr lang="en-CA" sz="3200" b="1" i="1" dirty="0">
                <a:ln w="19050">
                  <a:solidFill>
                    <a:prstClr val="black"/>
                  </a:solidFill>
                </a:ln>
                <a:solidFill>
                  <a:srgbClr val="00FFFF"/>
                </a:solidFill>
                <a:latin typeface="Comic Sans MS" panose="030F0702030302020204" pitchFamily="66" charset="0"/>
              </a:rPr>
              <a:t> would the </a:t>
            </a:r>
            <a:r>
              <a:rPr lang="en-CA" sz="3200" b="1" i="1" u="sng" dirty="0">
                <a:ln w="19050">
                  <a:solidFill>
                    <a:prstClr val="black"/>
                  </a:solidFill>
                </a:ln>
                <a:solidFill>
                  <a:srgbClr val="00FFFF"/>
                </a:solidFill>
                <a:latin typeface="Comic Sans MS" panose="030F0702030302020204" pitchFamily="66" charset="0"/>
              </a:rPr>
              <a:t>controllin</a:t>
            </a:r>
            <a:r>
              <a:rPr lang="en-CA" sz="3200" b="1" i="1" dirty="0">
                <a:ln w="19050">
                  <a:solidFill>
                    <a:prstClr val="black"/>
                  </a:solidFill>
                </a:ln>
                <a:solidFill>
                  <a:srgbClr val="00FFFF"/>
                </a:solidFill>
                <a:latin typeface="Comic Sans MS" panose="030F0702030302020204" pitchFamily="66" charset="0"/>
              </a:rPr>
              <a:t>g Jews of the day have then?</a:t>
            </a:r>
            <a:endParaRPr lang="en-CA" dirty="0"/>
          </a:p>
        </p:txBody>
      </p:sp>
      <p:sp>
        <p:nvSpPr>
          <p:cNvPr id="4" name="Rounded Rectangle 3"/>
          <p:cNvSpPr/>
          <p:nvPr/>
        </p:nvSpPr>
        <p:spPr>
          <a:xfrm>
            <a:off x="2511216" y="4491316"/>
            <a:ext cx="6839818" cy="2223248"/>
          </a:xfrm>
          <a:prstGeom prst="roundRect">
            <a:avLst>
              <a:gd name="adj" fmla="val 29640"/>
            </a:avLst>
          </a:prstGeom>
          <a:solidFill>
            <a:schemeClr val="accent2"/>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700" dirty="0" smtClean="0">
                <a:solidFill>
                  <a:srgbClr val="7030A0"/>
                </a:solidFill>
              </a:rPr>
              <a:t>Remember, Yahuah instructed us to </a:t>
            </a:r>
            <a:r>
              <a:rPr lang="en-CA" sz="5400" b="1" u="sng" dirty="0" smtClean="0">
                <a:solidFill>
                  <a:srgbClr val="7030A0"/>
                </a:solidFill>
              </a:rPr>
              <a:t>NUMBER</a:t>
            </a:r>
            <a:r>
              <a:rPr lang="en-CA" sz="2700" dirty="0" smtClean="0">
                <a:solidFill>
                  <a:srgbClr val="7030A0"/>
                </a:solidFill>
              </a:rPr>
              <a:t> our days.</a:t>
            </a:r>
            <a:r>
              <a:rPr lang="en-CA" sz="2700" dirty="0" smtClean="0"/>
              <a:t/>
            </a:r>
            <a:br>
              <a:rPr lang="en-CA" sz="2700" dirty="0" smtClean="0"/>
            </a:br>
            <a:r>
              <a:rPr lang="en-CA" sz="2700" dirty="0" smtClean="0">
                <a:solidFill>
                  <a:srgbClr val="7030A0"/>
                </a:solidFill>
              </a:rPr>
              <a:t>Ps 90:12 </a:t>
            </a:r>
            <a:r>
              <a:rPr lang="en-CA" sz="2700" b="1" u="sng" dirty="0">
                <a:ln>
                  <a:solidFill>
                    <a:sysClr val="windowText" lastClr="000000"/>
                  </a:solidFill>
                </a:ln>
                <a:solidFill>
                  <a:srgbClr val="00B050"/>
                </a:solidFill>
              </a:rPr>
              <a:t>Teach us to number our da</a:t>
            </a:r>
            <a:r>
              <a:rPr lang="en-CA" sz="2700" b="1" dirty="0">
                <a:ln>
                  <a:solidFill>
                    <a:sysClr val="windowText" lastClr="000000"/>
                  </a:solidFill>
                </a:ln>
                <a:solidFill>
                  <a:srgbClr val="00B050"/>
                </a:solidFill>
              </a:rPr>
              <a:t>y</a:t>
            </a:r>
            <a:r>
              <a:rPr lang="en-CA" sz="2700" b="1" u="sng" dirty="0">
                <a:ln>
                  <a:solidFill>
                    <a:sysClr val="windowText" lastClr="000000"/>
                  </a:solidFill>
                </a:ln>
                <a:solidFill>
                  <a:srgbClr val="00B050"/>
                </a:solidFill>
              </a:rPr>
              <a:t>s</a:t>
            </a:r>
            <a:r>
              <a:rPr lang="en-CA" sz="2700" b="1" dirty="0">
                <a:ln>
                  <a:solidFill>
                    <a:sysClr val="windowText" lastClr="000000"/>
                  </a:solidFill>
                </a:ln>
                <a:solidFill>
                  <a:srgbClr val="00B050"/>
                </a:solidFill>
              </a:rPr>
              <a:t>. And bring our heart to wisdom. </a:t>
            </a:r>
          </a:p>
        </p:txBody>
      </p:sp>
      <p:sp>
        <p:nvSpPr>
          <p:cNvPr id="8" name="Slide Number Placeholder 1"/>
          <p:cNvSpPr>
            <a:spLocks noGrp="1"/>
          </p:cNvSpPr>
          <p:nvPr>
            <p:ph type="sldNum" sz="quarter" idx="12"/>
          </p:nvPr>
        </p:nvSpPr>
        <p:spPr>
          <a:xfrm>
            <a:off x="11757752" y="6532003"/>
            <a:ext cx="434248" cy="325997"/>
          </a:xfrm>
        </p:spPr>
        <p:txBody>
          <a:bodyPr/>
          <a:lstStyle/>
          <a:p>
            <a:fld id="{6D22F896-40B5-4ADD-8801-0D06FADFA095}" type="slidenum">
              <a:rPr lang="en-US" sz="1200" smtClean="0">
                <a:solidFill>
                  <a:prstClr val="white">
                    <a:tint val="75000"/>
                  </a:prstClr>
                </a:solidFill>
              </a:rPr>
              <a:pPr/>
              <a:t>31</a:t>
            </a:fld>
            <a:endParaRPr lang="en-US" sz="1200" dirty="0">
              <a:solidFill>
                <a:prstClr val="white">
                  <a:tint val="75000"/>
                </a:prstClr>
              </a:solidFill>
            </a:endParaRPr>
          </a:p>
        </p:txBody>
      </p:sp>
    </p:spTree>
    <p:extLst>
      <p:ext uri="{BB962C8B-B14F-4D97-AF65-F5344CB8AC3E}">
        <p14:creationId xmlns:p14="http://schemas.microsoft.com/office/powerpoint/2010/main" val="309186592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25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6" presetClass="entr" presetSubtype="16" fill="hold" nodeType="after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64414" y="912730"/>
            <a:ext cx="7129882" cy="5277510"/>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238928" y="3357388"/>
            <a:ext cx="1863836" cy="3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2955" y="4830747"/>
            <a:ext cx="1148790" cy="2614"/>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181921" y="2829205"/>
            <a:ext cx="326571" cy="287382"/>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ln>
                <a:solidFill>
                  <a:srgbClr val="0000FF"/>
                </a:solidFill>
              </a:ln>
              <a:solidFill>
                <a:prstClr val="white"/>
              </a:solidFill>
            </a:endParaRPr>
          </a:p>
        </p:txBody>
      </p:sp>
      <p:cxnSp>
        <p:nvCxnSpPr>
          <p:cNvPr id="17" name="Straight Connector 16"/>
          <p:cNvCxnSpPr/>
          <p:nvPr/>
        </p:nvCxnSpPr>
        <p:spPr>
          <a:xfrm flipV="1">
            <a:off x="6576291" y="3106477"/>
            <a:ext cx="854875" cy="5492"/>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420000">
            <a:off x="2304473" y="4565994"/>
            <a:ext cx="101035" cy="13997"/>
          </a:xfrm>
          <a:prstGeom prst="line">
            <a:avLst/>
          </a:prstGeom>
          <a:ln w="76200">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Rounded Rectangular Callout 17"/>
          <p:cNvSpPr/>
          <p:nvPr/>
        </p:nvSpPr>
        <p:spPr>
          <a:xfrm>
            <a:off x="6500826" y="1006348"/>
            <a:ext cx="1725738" cy="612648"/>
          </a:xfrm>
          <a:prstGeom prst="wedgeRoundRectCallout">
            <a:avLst>
              <a:gd name="adj1" fmla="val -53167"/>
              <a:gd name="adj2" fmla="val 240883"/>
              <a:gd name="adj3" fmla="val 16667"/>
            </a:avLst>
          </a:prstGeom>
          <a:solidFill>
            <a:schemeClr val="bg1"/>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i="1" dirty="0" smtClean="0">
                <a:solidFill>
                  <a:srgbClr val="0000FF"/>
                </a:solidFill>
                <a:effectLst>
                  <a:glow rad="127000">
                    <a:srgbClr val="FFFF00"/>
                  </a:glow>
                </a:effectLst>
                <a:latin typeface="Comic Sans MS" panose="030F0702030302020204" pitchFamily="66" charset="0"/>
              </a:rPr>
              <a:t>Tequfah</a:t>
            </a:r>
            <a:endParaRPr lang="en-CA" sz="2800" i="1" dirty="0">
              <a:solidFill>
                <a:srgbClr val="0000FF"/>
              </a:solidFill>
              <a:effectLst>
                <a:glow rad="127000">
                  <a:srgbClr val="FFFF00"/>
                </a:glow>
              </a:effectLst>
              <a:latin typeface="Comic Sans MS" panose="030F0702030302020204" pitchFamily="66" charset="0"/>
            </a:endParaRPr>
          </a:p>
        </p:txBody>
      </p:sp>
      <p:sp>
        <p:nvSpPr>
          <p:cNvPr id="7" name="Rectangle 6"/>
          <p:cNvSpPr/>
          <p:nvPr/>
        </p:nvSpPr>
        <p:spPr>
          <a:xfrm>
            <a:off x="1260764" y="4023360"/>
            <a:ext cx="406400" cy="908563"/>
          </a:xfrm>
          <a:prstGeom prst="rect">
            <a:avLst/>
          </a:prstGeom>
          <a:noFill/>
          <a:ln w="57150">
            <a:solidFill>
              <a:srgbClr val="CC00FF"/>
            </a:solidFill>
          </a:ln>
          <a:effectLst>
            <a:glow rad="63500">
              <a:srgbClr val="00FFCC"/>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270607" y="1356140"/>
            <a:ext cx="3001994" cy="1966148"/>
          </a:xfrm>
          <a:prstGeom prst="wedgeRoundRectCallout">
            <a:avLst>
              <a:gd name="adj1" fmla="val -12339"/>
              <a:gd name="adj2" fmla="val 80824"/>
              <a:gd name="adj3" fmla="val 16667"/>
            </a:avLst>
          </a:prstGeom>
          <a:solidFill>
            <a:srgbClr val="FFFF00"/>
          </a:solidFill>
          <a:ln w="76200">
            <a:solidFill>
              <a:srgbClr val="CC00FF"/>
            </a:solidFill>
          </a:ln>
          <a:effectLst>
            <a:glow rad="127000">
              <a:srgbClr val="00FFCC"/>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14 </a:t>
            </a:r>
            <a:r>
              <a:rPr lang="en-CA" sz="3600" dirty="0" smtClean="0">
                <a:solidFill>
                  <a:srgbClr val="0000FF"/>
                </a:solidFill>
              </a:rPr>
              <a:t>a </a:t>
            </a:r>
            <a:r>
              <a:rPr lang="en-CA" sz="3600" b="1" u="sng" dirty="0" smtClean="0">
                <a:solidFill>
                  <a:srgbClr val="0000FF"/>
                </a:solidFill>
                <a:effectLst>
                  <a:glow rad="76200">
                    <a:srgbClr val="00FFFF"/>
                  </a:glow>
                </a:effectLst>
              </a:rPr>
              <a:t>4</a:t>
            </a:r>
            <a:r>
              <a:rPr lang="en-CA" sz="3600" b="1" u="sng" baseline="30000" dirty="0" smtClean="0">
                <a:solidFill>
                  <a:srgbClr val="0000FF"/>
                </a:solidFill>
                <a:effectLst>
                  <a:glow rad="76200">
                    <a:srgbClr val="00FFFF"/>
                  </a:glow>
                </a:effectLst>
              </a:rPr>
              <a:t>th</a:t>
            </a:r>
            <a:r>
              <a:rPr lang="en-CA" sz="3600" b="1" u="sng" dirty="0" smtClean="0">
                <a:solidFill>
                  <a:srgbClr val="0000FF"/>
                </a:solidFill>
                <a:effectLst>
                  <a:glow rad="76200">
                    <a:srgbClr val="00FFFF"/>
                  </a:glow>
                </a:effectLst>
              </a:rPr>
              <a:t> c</a:t>
            </a:r>
            <a:r>
              <a:rPr lang="en-CA" sz="3600" b="1" dirty="0" smtClean="0">
                <a:solidFill>
                  <a:srgbClr val="0000FF"/>
                </a:solidFill>
                <a:effectLst>
                  <a:glow rad="76200">
                    <a:srgbClr val="00FFFF"/>
                  </a:glow>
                </a:effectLst>
              </a:rPr>
              <a:t>y</a:t>
            </a:r>
            <a:r>
              <a:rPr lang="en-CA" sz="3600" b="1" u="sng" dirty="0" smtClean="0">
                <a:solidFill>
                  <a:srgbClr val="0000FF"/>
                </a:solidFill>
                <a:effectLst>
                  <a:glow rad="76200">
                    <a:srgbClr val="00FFFF"/>
                  </a:glow>
                </a:effectLst>
              </a:rPr>
              <a:t>cle Passover</a:t>
            </a:r>
            <a:r>
              <a:rPr lang="en-CA" sz="3600" b="1" dirty="0" smtClean="0">
                <a:solidFill>
                  <a:srgbClr val="0000FF"/>
                </a:solidFill>
                <a:effectLst>
                  <a:glow rad="76200">
                    <a:srgbClr val="00FFFF"/>
                  </a:glow>
                </a:effectLst>
              </a:rPr>
              <a:t>!</a:t>
            </a:r>
            <a:r>
              <a:rPr lang="en-CA" sz="3600" b="1" u="sng" dirty="0" smtClean="0">
                <a:solidFill>
                  <a:srgbClr val="0000FF"/>
                </a:solidFill>
                <a:effectLst>
                  <a:glow rad="76200">
                    <a:srgbClr val="00FFFF"/>
                  </a:glow>
                </a:effectLst>
              </a:rPr>
              <a:t> </a:t>
            </a:r>
            <a:endParaRPr lang="en-CA" sz="3600" b="1" u="sng" dirty="0">
              <a:solidFill>
                <a:srgbClr val="0000FF"/>
              </a:solidFill>
              <a:effectLst>
                <a:glow rad="76200">
                  <a:srgbClr val="00FFFF"/>
                </a:glow>
              </a:effectLst>
            </a:endParaRPr>
          </a:p>
        </p:txBody>
      </p:sp>
      <p:sp>
        <p:nvSpPr>
          <p:cNvPr id="19" name="Rectangle 18"/>
          <p:cNvSpPr/>
          <p:nvPr/>
        </p:nvSpPr>
        <p:spPr>
          <a:xfrm>
            <a:off x="1834805" y="4129380"/>
            <a:ext cx="7931765" cy="1984075"/>
          </a:xfrm>
          <a:prstGeom prst="rect">
            <a:avLst/>
          </a:prstGeom>
          <a:solidFill>
            <a:srgbClr val="0000FF"/>
          </a:solidFill>
          <a:ln w="38100">
            <a:solidFill>
              <a:srgbClr val="CC00FF"/>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3200" b="1" dirty="0" smtClean="0">
                <a:ln w="19050">
                  <a:solidFill>
                    <a:srgbClr val="0000FF"/>
                  </a:solidFill>
                </a:ln>
                <a:solidFill>
                  <a:srgbClr val="FFFF00"/>
                </a:solidFill>
                <a:effectLst>
                  <a:glow rad="127000">
                    <a:srgbClr val="FFCCFF"/>
                  </a:glow>
                </a:effectLst>
                <a:latin typeface="Arial Black" panose="020B0A04020102020204" pitchFamily="34" charset="0"/>
              </a:rPr>
              <a:t>Abib 14 </a:t>
            </a:r>
            <a:r>
              <a:rPr lang="en-CA" sz="3200" b="1" dirty="0">
                <a:ln w="19050">
                  <a:solidFill>
                    <a:srgbClr val="0000FF"/>
                  </a:solidFill>
                </a:ln>
                <a:solidFill>
                  <a:srgbClr val="FFFF00"/>
                </a:solidFill>
                <a:effectLst>
                  <a:glow rad="127000">
                    <a:srgbClr val="FFCCFF"/>
                  </a:glow>
                </a:effectLst>
                <a:latin typeface="Arial Black" panose="020B0A04020102020204" pitchFamily="34" charset="0"/>
              </a:rPr>
              <a:t>on a 4</a:t>
            </a:r>
            <a:r>
              <a:rPr lang="en-CA" sz="3200" b="1" baseline="30000" dirty="0">
                <a:ln w="19050">
                  <a:solidFill>
                    <a:srgbClr val="0000FF"/>
                  </a:solidFill>
                </a:ln>
                <a:solidFill>
                  <a:srgbClr val="FFFF00"/>
                </a:solidFill>
                <a:effectLst>
                  <a:glow rad="127000">
                    <a:srgbClr val="FFCCFF"/>
                  </a:glow>
                </a:effectLst>
                <a:latin typeface="Arial Black" panose="020B0A04020102020204" pitchFamily="34" charset="0"/>
              </a:rPr>
              <a:t>th</a:t>
            </a:r>
            <a:r>
              <a:rPr lang="en-CA" sz="3200" b="1" dirty="0">
                <a:ln w="19050">
                  <a:solidFill>
                    <a:srgbClr val="0000FF"/>
                  </a:solidFill>
                </a:ln>
                <a:solidFill>
                  <a:srgbClr val="FFFF00"/>
                </a:solidFill>
                <a:effectLst>
                  <a:glow rad="127000">
                    <a:srgbClr val="FFCCFF"/>
                  </a:glow>
                </a:effectLst>
                <a:latin typeface="Arial Black" panose="020B0A04020102020204" pitchFamily="34" charset="0"/>
              </a:rPr>
              <a:t> Cycle</a:t>
            </a:r>
            <a:r>
              <a:rPr lang="en-CA" sz="3200" b="1" dirty="0" smtClean="0">
                <a:ln w="19050">
                  <a:solidFill>
                    <a:srgbClr val="0000FF"/>
                  </a:solidFill>
                </a:ln>
                <a:solidFill>
                  <a:srgbClr val="FFFF00"/>
                </a:solidFill>
                <a:effectLst>
                  <a:glow rad="127000">
                    <a:srgbClr val="FFCCFF"/>
                  </a:glow>
                </a:effectLst>
                <a:latin typeface="Arial Black" panose="020B0A04020102020204" pitchFamily="34" charset="0"/>
              </a:rPr>
              <a:t>!</a:t>
            </a:r>
            <a:endParaRPr lang="en-CA" sz="2000" b="1" dirty="0" smtClean="0">
              <a:ln w="19050">
                <a:solidFill>
                  <a:srgbClr val="0000FF"/>
                </a:solidFill>
              </a:ln>
              <a:solidFill>
                <a:srgbClr val="FFFF00"/>
              </a:solidFill>
              <a:effectLst>
                <a:glow rad="127000">
                  <a:srgbClr val="FFCCFF"/>
                </a:glow>
              </a:effectLst>
              <a:latin typeface="Arial Black" panose="020B0A04020102020204" pitchFamily="34" charset="0"/>
            </a:endParaRPr>
          </a:p>
          <a:p>
            <a:pPr algn="ctr" defTabSz="457200"/>
            <a:r>
              <a:rPr lang="en-CA" sz="2800" b="1" dirty="0" smtClean="0">
                <a:ln w="19050">
                  <a:noFill/>
                </a:ln>
                <a:solidFill>
                  <a:srgbClr val="FFFF00"/>
                </a:solidFill>
              </a:rPr>
              <a:t>This is the </a:t>
            </a:r>
            <a:r>
              <a:rPr lang="en-CA" sz="2800" b="1" dirty="0" smtClean="0">
                <a:ln w="19050">
                  <a:solidFill>
                    <a:prstClr val="black"/>
                  </a:solidFill>
                </a:ln>
                <a:solidFill>
                  <a:srgbClr val="FFC000"/>
                </a:solidFill>
                <a:latin typeface="Arial Black" panose="020B0A04020102020204" pitchFamily="34" charset="0"/>
              </a:rPr>
              <a:t>ONLY YEAR </a:t>
            </a:r>
            <a:r>
              <a:rPr lang="en-CA" sz="2800" b="1" dirty="0" smtClean="0">
                <a:ln w="19050">
                  <a:noFill/>
                </a:ln>
                <a:solidFill>
                  <a:srgbClr val="FFFF00"/>
                </a:solidFill>
              </a:rPr>
              <a:t>from CE 26-34 that establishes a</a:t>
            </a:r>
            <a:r>
              <a:rPr lang="en-CA" sz="2800" b="1" dirty="0" smtClean="0">
                <a:ln w="19050">
                  <a:solidFill>
                    <a:srgbClr val="0000FF"/>
                  </a:solidFill>
                </a:ln>
                <a:solidFill>
                  <a:srgbClr val="FFFF00"/>
                </a:solidFill>
              </a:rPr>
              <a:t> </a:t>
            </a:r>
            <a:r>
              <a:rPr lang="en-CA" sz="2800" b="1" dirty="0" smtClean="0">
                <a:ln w="19050">
                  <a:solidFill>
                    <a:srgbClr val="0000FF"/>
                  </a:solidFill>
                </a:ln>
                <a:solidFill>
                  <a:srgbClr val="FFFF00"/>
                </a:solidFill>
                <a:effectLst>
                  <a:glow rad="127000">
                    <a:srgbClr val="FFCCFF"/>
                  </a:glow>
                </a:effectLst>
              </a:rPr>
              <a:t>Tequfah based </a:t>
            </a:r>
            <a:r>
              <a:rPr lang="en-CA" sz="2800" b="1" dirty="0" smtClean="0">
                <a:ln w="19050">
                  <a:noFill/>
                </a:ln>
                <a:solidFill>
                  <a:srgbClr val="FFFF00"/>
                </a:solidFill>
              </a:rPr>
              <a:t>Abib 14, for </a:t>
            </a:r>
            <a:br>
              <a:rPr lang="en-CA" sz="2800" b="1" dirty="0" smtClean="0">
                <a:ln w="19050">
                  <a:noFill/>
                </a:ln>
                <a:solidFill>
                  <a:srgbClr val="FFFF00"/>
                </a:solidFill>
              </a:rPr>
            </a:br>
            <a:r>
              <a:rPr lang="en-CA" sz="2800" b="1" dirty="0" smtClean="0">
                <a:ln w="19050">
                  <a:noFill/>
                </a:ln>
                <a:solidFill>
                  <a:srgbClr val="FFFF00"/>
                </a:solidFill>
              </a:rPr>
              <a:t>a 4</a:t>
            </a:r>
            <a:r>
              <a:rPr lang="en-CA" sz="2800" b="1" baseline="30000" dirty="0" smtClean="0">
                <a:ln w="19050">
                  <a:noFill/>
                </a:ln>
                <a:solidFill>
                  <a:srgbClr val="FFFF00"/>
                </a:solidFill>
              </a:rPr>
              <a:t>th</a:t>
            </a:r>
            <a:r>
              <a:rPr lang="en-CA" sz="2800" b="1" dirty="0" smtClean="0">
                <a:ln w="19050">
                  <a:noFill/>
                </a:ln>
                <a:solidFill>
                  <a:srgbClr val="FFFF00"/>
                </a:solidFill>
              </a:rPr>
              <a:t> Cycle Crucifixion, as p</a:t>
            </a:r>
            <a:r>
              <a:rPr lang="en-CA" sz="2800" b="1" u="sng" dirty="0" smtClean="0">
                <a:ln w="19050">
                  <a:noFill/>
                </a:ln>
                <a:solidFill>
                  <a:srgbClr val="FFFF00"/>
                </a:solidFill>
              </a:rPr>
              <a:t>er Scri</a:t>
            </a:r>
            <a:r>
              <a:rPr lang="en-CA" sz="2800" b="1" dirty="0" smtClean="0">
                <a:ln w="19050">
                  <a:noFill/>
                </a:ln>
                <a:solidFill>
                  <a:srgbClr val="FFFF00"/>
                </a:solidFill>
              </a:rPr>
              <a:t>p</a:t>
            </a:r>
            <a:r>
              <a:rPr lang="en-CA" sz="2800" b="1" u="sng" dirty="0" smtClean="0">
                <a:ln w="19050">
                  <a:noFill/>
                </a:ln>
                <a:solidFill>
                  <a:srgbClr val="FFFF00"/>
                </a:solidFill>
              </a:rPr>
              <a:t>ture</a:t>
            </a:r>
            <a:r>
              <a:rPr lang="en-CA" sz="2800" b="1" dirty="0" smtClean="0">
                <a:ln w="19050">
                  <a:noFill/>
                </a:ln>
                <a:solidFill>
                  <a:srgbClr val="FFFF00"/>
                </a:solidFill>
              </a:rPr>
              <a:t>!  :)</a:t>
            </a:r>
            <a:endParaRPr lang="en-CA" sz="2800" b="1" dirty="0">
              <a:ln w="19050">
                <a:noFill/>
              </a:ln>
              <a:solidFill>
                <a:srgbClr val="FFFF00"/>
              </a:solidFill>
              <a:effectLst>
                <a:glow rad="127000">
                  <a:srgbClr val="FF9900"/>
                </a:glow>
              </a:effectLst>
            </a:endParaRPr>
          </a:p>
        </p:txBody>
      </p:sp>
      <p:cxnSp>
        <p:nvCxnSpPr>
          <p:cNvPr id="21" name="Straight Connector 20"/>
          <p:cNvCxnSpPr/>
          <p:nvPr/>
        </p:nvCxnSpPr>
        <p:spPr>
          <a:xfrm>
            <a:off x="3918201" y="5120958"/>
            <a:ext cx="2203268" cy="0"/>
          </a:xfrm>
          <a:prstGeom prst="line">
            <a:avLst/>
          </a:prstGeom>
          <a:ln w="57150">
            <a:solidFill>
              <a:srgbClr val="99FF33"/>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270606" y="6256152"/>
            <a:ext cx="11575859" cy="535199"/>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FF0000"/>
                </a:solidFill>
                <a:effectLst>
                  <a:glow rad="127000">
                    <a:srgbClr val="FFFF00"/>
                  </a:glow>
                </a:effectLst>
              </a:rPr>
              <a:t>Luke 11:52 </a:t>
            </a:r>
            <a:r>
              <a:rPr lang="en-CA" b="1" dirty="0" smtClean="0">
                <a:solidFill>
                  <a:srgbClr val="FF66FF"/>
                </a:solidFill>
              </a:rPr>
              <a:t>(A)  </a:t>
            </a:r>
            <a:r>
              <a:rPr lang="en-CA" b="1" dirty="0" smtClean="0">
                <a:solidFill>
                  <a:srgbClr val="FF0000"/>
                </a:solidFill>
                <a:effectLst>
                  <a:glow rad="127000">
                    <a:srgbClr val="FFFF00"/>
                  </a:glow>
                </a:effectLst>
              </a:rPr>
              <a:t>–  Woe to you learned in the Torah, because you </a:t>
            </a:r>
            <a:r>
              <a:rPr lang="en-CA" b="1" dirty="0" smtClean="0">
                <a:solidFill>
                  <a:srgbClr val="FF0000"/>
                </a:solidFill>
                <a:effectLst>
                  <a:glow rad="127000">
                    <a:srgbClr val="00FFFF"/>
                  </a:glow>
                </a:effectLst>
              </a:rPr>
              <a:t>took away </a:t>
            </a:r>
            <a:r>
              <a:rPr lang="en-CA" b="1" dirty="0" smtClean="0">
                <a:solidFill>
                  <a:srgbClr val="FF0000"/>
                </a:solidFill>
                <a:effectLst>
                  <a:glow rad="127000">
                    <a:srgbClr val="FFFF00"/>
                  </a:glow>
                </a:effectLst>
              </a:rPr>
              <a:t>the </a:t>
            </a:r>
            <a:r>
              <a:rPr lang="en-CA" b="1" dirty="0" smtClean="0">
                <a:solidFill>
                  <a:srgbClr val="FF0000"/>
                </a:solidFill>
                <a:effectLst>
                  <a:glow rad="127000">
                    <a:srgbClr val="00FFFF"/>
                  </a:glow>
                </a:effectLst>
              </a:rPr>
              <a:t>KEY TO KNOWLEDGE.  </a:t>
            </a:r>
            <a:endParaRPr lang="en-CA" b="1" dirty="0">
              <a:solidFill>
                <a:srgbClr val="FF0000"/>
              </a:solidFill>
              <a:effectLst>
                <a:glow rad="127000">
                  <a:srgbClr val="00FFFF"/>
                </a:glow>
              </a:effectLst>
            </a:endParaRPr>
          </a:p>
        </p:txBody>
      </p:sp>
      <p:sp>
        <p:nvSpPr>
          <p:cNvPr id="10" name="Rounded Rectangle 9"/>
          <p:cNvSpPr/>
          <p:nvPr/>
        </p:nvSpPr>
        <p:spPr>
          <a:xfrm>
            <a:off x="512414" y="132052"/>
            <a:ext cx="6590349" cy="649794"/>
          </a:xfrm>
          <a:prstGeom prst="roundRect">
            <a:avLst>
              <a:gd name="adj" fmla="val 50000"/>
            </a:avLst>
          </a:prstGeom>
          <a:solidFill>
            <a:srgbClr val="FF66FF"/>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4000" b="1" dirty="0" smtClean="0">
                <a:solidFill>
                  <a:prstClr val="white"/>
                </a:solidFill>
              </a:rPr>
              <a:t>Yahuah’s Take on CE 30</a:t>
            </a:r>
            <a:endParaRPr lang="en-CA" sz="4000" b="1" dirty="0">
              <a:solidFill>
                <a:prstClr val="white"/>
              </a:solidFill>
            </a:endParaRPr>
          </a:p>
        </p:txBody>
      </p:sp>
      <p:cxnSp>
        <p:nvCxnSpPr>
          <p:cNvPr id="23" name="Straight Connector 22"/>
          <p:cNvCxnSpPr>
            <a:endCxn id="16" idx="0"/>
          </p:cNvCxnSpPr>
          <p:nvPr/>
        </p:nvCxnSpPr>
        <p:spPr>
          <a:xfrm>
            <a:off x="6336102" y="2139885"/>
            <a:ext cx="9105" cy="689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155268" y="1852503"/>
            <a:ext cx="384274" cy="287382"/>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ln>
                <a:solidFill>
                  <a:srgbClr val="0000FF"/>
                </a:solidFill>
              </a:ln>
              <a:solidFill>
                <a:prstClr val="white"/>
              </a:solidFill>
            </a:endParaRPr>
          </a:p>
        </p:txBody>
      </p:sp>
      <p:sp>
        <p:nvSpPr>
          <p:cNvPr id="29" name="Rectangle 28"/>
          <p:cNvSpPr/>
          <p:nvPr/>
        </p:nvSpPr>
        <p:spPr>
          <a:xfrm>
            <a:off x="8294362" y="642204"/>
            <a:ext cx="3016881" cy="2218932"/>
          </a:xfrm>
          <a:prstGeom prst="rect">
            <a:avLst/>
          </a:prstGeom>
          <a:ln w="57150">
            <a:solidFill>
              <a:srgbClr val="00589A"/>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3600" b="1" dirty="0" err="1" smtClean="0">
                <a:solidFill>
                  <a:srgbClr val="0000FF"/>
                </a:solidFill>
                <a:effectLst>
                  <a:glow rad="127000">
                    <a:srgbClr val="00FFFF"/>
                  </a:glow>
                </a:effectLst>
              </a:rPr>
              <a:t>Yah’s</a:t>
            </a:r>
            <a:r>
              <a:rPr lang="en-CA" sz="3600" b="1" dirty="0" smtClean="0">
                <a:solidFill>
                  <a:srgbClr val="0000FF"/>
                </a:solidFill>
              </a:rPr>
              <a:t> Genesis 1 </a:t>
            </a:r>
            <a:r>
              <a:rPr lang="en-CA" sz="3600" b="1" dirty="0" smtClean="0">
                <a:solidFill>
                  <a:srgbClr val="0000FF"/>
                </a:solidFill>
                <a:effectLst>
                  <a:glow rad="127000">
                    <a:srgbClr val="FFCCFF"/>
                  </a:glow>
                </a:effectLst>
              </a:rPr>
              <a:t>Light Season </a:t>
            </a:r>
            <a:r>
              <a:rPr lang="en-CA" sz="3600" b="1" dirty="0" smtClean="0">
                <a:solidFill>
                  <a:srgbClr val="0000FF"/>
                </a:solidFill>
              </a:rPr>
              <a:t>Covenant!</a:t>
            </a:r>
            <a:endParaRPr lang="en-CA" sz="1600" dirty="0">
              <a:solidFill>
                <a:prstClr val="black"/>
              </a:solidFill>
            </a:endParaRPr>
          </a:p>
        </p:txBody>
      </p:sp>
      <p:sp>
        <p:nvSpPr>
          <p:cNvPr id="31" name="Rectangle 30"/>
          <p:cNvSpPr/>
          <p:nvPr/>
        </p:nvSpPr>
        <p:spPr>
          <a:xfrm>
            <a:off x="8296331" y="2880066"/>
            <a:ext cx="3625684" cy="1191649"/>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200" b="1" dirty="0" smtClean="0">
                <a:ln w="12700">
                  <a:solidFill>
                    <a:srgbClr val="0000FF"/>
                  </a:solidFill>
                </a:ln>
                <a:solidFill>
                  <a:srgbClr val="FF66FF"/>
                </a:solidFill>
                <a:effectLst>
                  <a:glow rad="127000">
                    <a:srgbClr val="00FFFF"/>
                  </a:glow>
                </a:effectLst>
                <a:latin typeface="Arial Black" panose="020B0A04020102020204" pitchFamily="34" charset="0"/>
              </a:rPr>
              <a:t>  Dawn – Dawn, </a:t>
            </a:r>
            <a:r>
              <a:rPr lang="en-CA" sz="2000" b="1" dirty="0" smtClean="0">
                <a:solidFill>
                  <a:sysClr val="windowText" lastClr="000000"/>
                </a:solidFill>
                <a:effectLst>
                  <a:glow rad="127000">
                    <a:srgbClr val="00FFFF"/>
                  </a:glow>
                </a:effectLst>
                <a:latin typeface="Arial Black" panose="020B0A04020102020204" pitchFamily="34" charset="0"/>
              </a:rPr>
              <a:t/>
            </a:r>
            <a:br>
              <a:rPr lang="en-CA" sz="2000" b="1" dirty="0" smtClean="0">
                <a:solidFill>
                  <a:sysClr val="windowText" lastClr="000000"/>
                </a:solidFill>
                <a:effectLst>
                  <a:glow rad="127000">
                    <a:srgbClr val="00FFFF"/>
                  </a:glow>
                </a:effectLst>
                <a:latin typeface="Arial Black" panose="020B0A04020102020204" pitchFamily="34" charset="0"/>
              </a:rPr>
            </a:br>
            <a:r>
              <a:rPr lang="en-CA" sz="2000" b="1" dirty="0" smtClean="0">
                <a:solidFill>
                  <a:sysClr val="windowText" lastClr="000000"/>
                </a:solidFill>
                <a:effectLst>
                  <a:glow rad="127000">
                    <a:srgbClr val="00FFFF"/>
                  </a:glow>
                </a:effectLst>
                <a:latin typeface="Arial Black" panose="020B0A04020102020204" pitchFamily="34" charset="0"/>
              </a:rPr>
              <a:t>declares the </a:t>
            </a:r>
            <a:br>
              <a:rPr lang="en-CA" sz="2000" b="1" dirty="0" smtClean="0">
                <a:solidFill>
                  <a:sysClr val="windowText" lastClr="000000"/>
                </a:solidFill>
                <a:effectLst>
                  <a:glow rad="127000">
                    <a:srgbClr val="00FFFF"/>
                  </a:glow>
                </a:effectLst>
                <a:latin typeface="Arial Black" panose="020B0A04020102020204" pitchFamily="34" charset="0"/>
              </a:rPr>
            </a:br>
            <a:r>
              <a:rPr lang="en-CA" sz="2000" b="1" dirty="0" smtClean="0">
                <a:solidFill>
                  <a:sysClr val="windowText" lastClr="000000"/>
                </a:solidFill>
                <a:effectLst>
                  <a:glow rad="127000">
                    <a:srgbClr val="00FFFF"/>
                  </a:glow>
                </a:effectLst>
                <a:latin typeface="Arial Black" panose="020B0A04020102020204" pitchFamily="34" charset="0"/>
              </a:rPr>
              <a:t>4</a:t>
            </a:r>
            <a:r>
              <a:rPr lang="en-CA" sz="2000" b="1" baseline="30000" dirty="0" smtClean="0">
                <a:solidFill>
                  <a:sysClr val="windowText" lastClr="000000"/>
                </a:solidFill>
                <a:effectLst>
                  <a:glow rad="127000">
                    <a:srgbClr val="00FFFF"/>
                  </a:glow>
                </a:effectLst>
                <a:latin typeface="Arial Black" panose="020B0A04020102020204" pitchFamily="34" charset="0"/>
              </a:rPr>
              <a:t>th</a:t>
            </a:r>
            <a:r>
              <a:rPr lang="en-CA" sz="2000" b="1" dirty="0" smtClean="0">
                <a:solidFill>
                  <a:sysClr val="windowText" lastClr="000000"/>
                </a:solidFill>
                <a:effectLst>
                  <a:glow rad="127000">
                    <a:srgbClr val="00FFFF"/>
                  </a:glow>
                </a:effectLst>
                <a:latin typeface="Arial Black" panose="020B0A04020102020204" pitchFamily="34" charset="0"/>
              </a:rPr>
              <a:t> cycle Tequfah!</a:t>
            </a:r>
            <a:endParaRPr lang="en-CA" sz="2000" b="1" dirty="0">
              <a:solidFill>
                <a:prstClr val="black"/>
              </a:solidFill>
            </a:endParaRPr>
          </a:p>
        </p:txBody>
      </p:sp>
      <p:sp>
        <p:nvSpPr>
          <p:cNvPr id="32" name="Curved Left Arrow 31"/>
          <p:cNvSpPr/>
          <p:nvPr/>
        </p:nvSpPr>
        <p:spPr>
          <a:xfrm>
            <a:off x="10858107" y="244501"/>
            <a:ext cx="1279851" cy="1608001"/>
          </a:xfrm>
          <a:prstGeom prst="curvedLeftArrow">
            <a:avLst/>
          </a:prstGeom>
          <a:solidFill>
            <a:srgbClr val="00FFFF"/>
          </a:solidFill>
          <a:ln>
            <a:solidFill>
              <a:srgbClr val="9966FF"/>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nvGrpSpPr>
          <p:cNvPr id="6" name="Group 5"/>
          <p:cNvGrpSpPr/>
          <p:nvPr/>
        </p:nvGrpSpPr>
        <p:grpSpPr>
          <a:xfrm>
            <a:off x="8278255" y="156503"/>
            <a:ext cx="2552576" cy="466771"/>
            <a:chOff x="8278255" y="156503"/>
            <a:chExt cx="2552576" cy="466771"/>
          </a:xfrm>
        </p:grpSpPr>
        <p:pic>
          <p:nvPicPr>
            <p:cNvPr id="30" name="Picture 2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78255" y="156503"/>
              <a:ext cx="2552576" cy="452295"/>
            </a:xfrm>
            <a:prstGeom prst="rect">
              <a:avLst/>
            </a:prstGeom>
            <a:scene3d>
              <a:camera prst="orthographicFront"/>
              <a:lightRig rig="threePt" dir="t"/>
            </a:scene3d>
            <a:sp3d>
              <a:bevelT/>
            </a:sp3d>
          </p:spPr>
        </p:pic>
        <p:sp>
          <p:nvSpPr>
            <p:cNvPr id="33" name="Rounded Rectangle 32"/>
            <p:cNvSpPr/>
            <p:nvPr/>
          </p:nvSpPr>
          <p:spPr>
            <a:xfrm>
              <a:off x="10102777" y="172815"/>
              <a:ext cx="728054" cy="450459"/>
            </a:xfrm>
            <a:prstGeom prst="roundRect">
              <a:avLst/>
            </a:prstGeom>
            <a:noFill/>
            <a:ln w="57150">
              <a:solidFill>
                <a:srgbClr val="99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sp>
        <p:nvSpPr>
          <p:cNvPr id="34" name="Notched Right Arrow 33"/>
          <p:cNvSpPr/>
          <p:nvPr/>
        </p:nvSpPr>
        <p:spPr>
          <a:xfrm rot="5400000">
            <a:off x="9394872" y="4907634"/>
            <a:ext cx="2062071" cy="634912"/>
          </a:xfrm>
          <a:prstGeom prst="notchedRightArrow">
            <a:avLst>
              <a:gd name="adj1" fmla="val 23856"/>
              <a:gd name="adj2" fmla="val 91395"/>
            </a:avLst>
          </a:prstGeom>
          <a:solidFill>
            <a:srgbClr val="FF66FF"/>
          </a:solidFill>
          <a:ln w="38100">
            <a:solidFill>
              <a:schemeClr val="bg1"/>
            </a:solidFill>
          </a:ln>
          <a:effectLst>
            <a:innerShdw blurRad="63500" dist="50800" dir="13500000">
              <a:prstClr val="black">
                <a:alpha val="50000"/>
              </a:prstClr>
            </a:inn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Curved Left Arrow 34"/>
          <p:cNvSpPr/>
          <p:nvPr/>
        </p:nvSpPr>
        <p:spPr>
          <a:xfrm flipH="1">
            <a:off x="7562094" y="2488689"/>
            <a:ext cx="1047263" cy="868700"/>
          </a:xfrm>
          <a:prstGeom prst="curvedLeftArrow">
            <a:avLst/>
          </a:prstGeom>
          <a:solidFill>
            <a:srgbClr val="00FFFF"/>
          </a:solidFill>
          <a:ln>
            <a:solidFill>
              <a:srgbClr val="9966FF"/>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6" name="Rounded Rectangular Callout 35"/>
          <p:cNvSpPr/>
          <p:nvPr/>
        </p:nvSpPr>
        <p:spPr>
          <a:xfrm>
            <a:off x="3411120" y="2138018"/>
            <a:ext cx="1642557" cy="1706993"/>
          </a:xfrm>
          <a:prstGeom prst="wedgeRoundRectCallout">
            <a:avLst>
              <a:gd name="adj1" fmla="val -141130"/>
              <a:gd name="adj2" fmla="val 57748"/>
              <a:gd name="adj3" fmla="val 16667"/>
            </a:avLst>
          </a:prstGeom>
          <a:solidFill>
            <a:schemeClr val="tx1">
              <a:lumMod val="75000"/>
            </a:schemeClr>
          </a:solidFill>
          <a:ln w="7620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endParaRPr lang="en-CA" sz="3200" b="1" dirty="0" smtClean="0">
              <a:solidFill>
                <a:srgbClr val="FF0000"/>
              </a:solidFill>
            </a:endParaRPr>
          </a:p>
          <a:p>
            <a:pPr algn="ctr"/>
            <a:r>
              <a:rPr lang="en-CA" sz="3200" b="1" dirty="0" smtClean="0">
                <a:ln>
                  <a:solidFill>
                    <a:srgbClr val="0000FF"/>
                  </a:solidFill>
                </a:ln>
                <a:solidFill>
                  <a:srgbClr val="00FFFF"/>
                </a:solidFill>
              </a:rPr>
              <a:t>A </a:t>
            </a:r>
            <a:r>
              <a:rPr lang="en-CA" sz="3200" b="1" u="sng" dirty="0" smtClean="0">
                <a:ln>
                  <a:solidFill>
                    <a:srgbClr val="0000FF"/>
                  </a:solidFill>
                </a:ln>
                <a:solidFill>
                  <a:srgbClr val="00FFFF"/>
                </a:solidFill>
              </a:rPr>
              <a:t>4</a:t>
            </a:r>
            <a:r>
              <a:rPr lang="en-CA" sz="3200" b="1" u="sng" baseline="30000" dirty="0" smtClean="0">
                <a:ln>
                  <a:solidFill>
                    <a:srgbClr val="0000FF"/>
                  </a:solidFill>
                </a:ln>
                <a:solidFill>
                  <a:srgbClr val="00FFFF"/>
                </a:solidFill>
              </a:rPr>
              <a:t>th</a:t>
            </a:r>
            <a:r>
              <a:rPr lang="en-CA" sz="3200" b="1" dirty="0" smtClean="0">
                <a:ln>
                  <a:solidFill>
                    <a:srgbClr val="0000FF"/>
                  </a:solidFill>
                </a:ln>
                <a:solidFill>
                  <a:srgbClr val="00FFFF"/>
                </a:solidFill>
              </a:rPr>
              <a:t> Cycle!</a:t>
            </a:r>
            <a:endParaRPr lang="en-CA" sz="3200" b="1" dirty="0">
              <a:ln>
                <a:solidFill>
                  <a:srgbClr val="0000FF"/>
                </a:solidFill>
              </a:ln>
              <a:solidFill>
                <a:srgbClr val="00FFFF"/>
              </a:solidFill>
            </a:endParaRPr>
          </a:p>
        </p:txBody>
      </p:sp>
      <p:grpSp>
        <p:nvGrpSpPr>
          <p:cNvPr id="37" name="Group 36"/>
          <p:cNvGrpSpPr/>
          <p:nvPr/>
        </p:nvGrpSpPr>
        <p:grpSpPr>
          <a:xfrm>
            <a:off x="3431262" y="2153405"/>
            <a:ext cx="1610499" cy="692069"/>
            <a:chOff x="6693159" y="680297"/>
            <a:chExt cx="1610499" cy="692069"/>
          </a:xfrm>
        </p:grpSpPr>
        <p:sp>
          <p:nvSpPr>
            <p:cNvPr id="38" name="Rectangle 37"/>
            <p:cNvSpPr/>
            <p:nvPr/>
          </p:nvSpPr>
          <p:spPr>
            <a:xfrm>
              <a:off x="6766685" y="680297"/>
              <a:ext cx="926806" cy="335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6600" dirty="0" smtClean="0">
                  <a:solidFill>
                    <a:srgbClr val="0000FF"/>
                  </a:solidFill>
                </a:rPr>
                <a:t>.</a:t>
              </a:r>
              <a:endParaRPr lang="en-CA" sz="6600" dirty="0">
                <a:solidFill>
                  <a:srgbClr val="0000FF"/>
                </a:solidFill>
              </a:endParaRPr>
            </a:p>
          </p:txBody>
        </p:sp>
        <p:sp>
          <p:nvSpPr>
            <p:cNvPr id="39" name="Rectangle 38"/>
            <p:cNvSpPr/>
            <p:nvPr/>
          </p:nvSpPr>
          <p:spPr>
            <a:xfrm>
              <a:off x="7115624" y="684608"/>
              <a:ext cx="926806" cy="335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6600" dirty="0" smtClean="0">
                  <a:solidFill>
                    <a:srgbClr val="0000FF"/>
                  </a:solidFill>
                </a:rPr>
                <a:t>.</a:t>
              </a:r>
              <a:endParaRPr lang="en-CA" sz="6600" dirty="0">
                <a:solidFill>
                  <a:srgbClr val="0000FF"/>
                </a:solidFill>
              </a:endParaRPr>
            </a:p>
          </p:txBody>
        </p:sp>
        <p:sp>
          <p:nvSpPr>
            <p:cNvPr id="40" name="Rounded Rectangle 39"/>
            <p:cNvSpPr/>
            <p:nvPr/>
          </p:nvSpPr>
          <p:spPr>
            <a:xfrm>
              <a:off x="6693159" y="796573"/>
              <a:ext cx="1610499" cy="5757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3200" b="1" dirty="0" err="1" smtClean="0">
                  <a:solidFill>
                    <a:srgbClr val="FF0000"/>
                  </a:solidFill>
                </a:rPr>
                <a:t>L</a:t>
              </a:r>
              <a:r>
                <a:rPr lang="en-CA" sz="3200" b="1" dirty="0" err="1" smtClean="0">
                  <a:solidFill>
                    <a:srgbClr val="FF0000"/>
                  </a:solidFill>
                  <a:effectLst>
                    <a:glow rad="50800">
                      <a:srgbClr val="00FFFF"/>
                    </a:glow>
                  </a:effectLst>
                </a:rPr>
                <a:t>OO</a:t>
              </a:r>
              <a:r>
                <a:rPr lang="en-CA" sz="3200" b="1" dirty="0" err="1" smtClean="0">
                  <a:solidFill>
                    <a:srgbClr val="FF0000"/>
                  </a:solidFill>
                </a:rPr>
                <a:t>k</a:t>
              </a:r>
              <a:r>
                <a:rPr lang="en-CA" sz="3200" b="1" dirty="0">
                  <a:solidFill>
                    <a:srgbClr val="FF0000"/>
                  </a:solidFill>
                </a:rPr>
                <a:t>!</a:t>
              </a:r>
              <a:endParaRPr lang="en-CA" dirty="0">
                <a:solidFill>
                  <a:prstClr val="white"/>
                </a:solidFill>
              </a:endParaRPr>
            </a:p>
          </p:txBody>
        </p:sp>
      </p:grpSp>
      <p:sp>
        <p:nvSpPr>
          <p:cNvPr id="42" name="Slide Number Placeholder 1"/>
          <p:cNvSpPr>
            <a:spLocks noGrp="1"/>
          </p:cNvSpPr>
          <p:nvPr>
            <p:ph type="sldNum" sz="quarter" idx="12"/>
          </p:nvPr>
        </p:nvSpPr>
        <p:spPr>
          <a:xfrm>
            <a:off x="11757752" y="6532003"/>
            <a:ext cx="434248" cy="325997"/>
          </a:xfrm>
        </p:spPr>
        <p:txBody>
          <a:bodyPr/>
          <a:lstStyle/>
          <a:p>
            <a:fld id="{6D22F896-40B5-4ADD-8801-0D06FADFA095}" type="slidenum">
              <a:rPr lang="en-US" sz="1200" smtClean="0">
                <a:solidFill>
                  <a:prstClr val="white">
                    <a:tint val="75000"/>
                  </a:prstClr>
                </a:solidFill>
              </a:rPr>
              <a:pPr/>
              <a:t>32</a:t>
            </a:fld>
            <a:endParaRPr lang="en-US" sz="1200" dirty="0">
              <a:solidFill>
                <a:prstClr val="white">
                  <a:tint val="75000"/>
                </a:prstClr>
              </a:solidFill>
            </a:endParaRPr>
          </a:p>
        </p:txBody>
      </p:sp>
      <p:pic>
        <p:nvPicPr>
          <p:cNvPr id="43" name="Picture 5" descr="C:\Users\Rae\Desktop\key to understanding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639" b="100000" l="9901" r="89604"/>
                    </a14:imgEffect>
                  </a14:imgLayer>
                </a14:imgProps>
              </a:ext>
              <a:ext uri="{28A0092B-C50C-407E-A947-70E740481C1C}">
                <a14:useLocalDpi xmlns:a14="http://schemas.microsoft.com/office/drawing/2010/main"/>
              </a:ext>
            </a:extLst>
          </a:blip>
          <a:srcRect/>
          <a:stretch>
            <a:fillRect/>
          </a:stretch>
        </p:blipFill>
        <p:spPr bwMode="auto">
          <a:xfrm flipH="1">
            <a:off x="10323522" y="3902840"/>
            <a:ext cx="1980939" cy="23717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6775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1000"/>
                                        <p:tgtEl>
                                          <p:spTgt spid="29"/>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1250"/>
                                        <p:tgtEl>
                                          <p:spTgt spid="32"/>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1250"/>
                                        <p:tgtEl>
                                          <p:spTgt spid="35"/>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1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250"/>
                                        <p:tgtEl>
                                          <p:spTgt spid="18"/>
                                        </p:tgtEl>
                                      </p:cBhvr>
                                    </p:animEffect>
                                  </p:childTnLst>
                                </p:cTn>
                              </p:par>
                              <p:par>
                                <p:cTn id="28" presetID="21" presetClass="entr" presetSubtype="1" repeatCount="300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par>
                                <p:cTn id="31" presetID="47"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21" presetClass="entr" presetSubtype="1"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heel(1)">
                                      <p:cBhvr>
                                        <p:cTn id="66" dur="1250"/>
                                        <p:tgtEl>
                                          <p:spTgt spid="7"/>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heel(1)">
                                      <p:cBhvr>
                                        <p:cTn id="69" dur="1250"/>
                                        <p:tgtEl>
                                          <p:spTgt spid="24"/>
                                        </p:tgtEl>
                                      </p:cBhvr>
                                    </p:animEffect>
                                  </p:childTnLst>
                                </p:cTn>
                              </p:par>
                            </p:childTnLst>
                          </p:cTn>
                        </p:par>
                        <p:par>
                          <p:cTn id="70" fill="hold">
                            <p:stCondLst>
                              <p:cond delay="2250"/>
                            </p:stCondLst>
                            <p:childTnLst>
                              <p:par>
                                <p:cTn id="71" presetID="16" presetClass="entr" presetSubtype="2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barn(inVertical)">
                                      <p:cBhvr>
                                        <p:cTn id="73" dur="500"/>
                                        <p:tgtEl>
                                          <p:spTgt spid="36"/>
                                        </p:tgtEl>
                                      </p:cBhvr>
                                    </p:animEffect>
                                  </p:childTnLst>
                                </p:cTn>
                              </p:par>
                            </p:childTnLst>
                          </p:cTn>
                        </p:par>
                        <p:par>
                          <p:cTn id="74" fill="hold">
                            <p:stCondLst>
                              <p:cond delay="2750"/>
                            </p:stCondLst>
                            <p:childTnLst>
                              <p:par>
                                <p:cTn id="75" presetID="31" presetClass="entr" presetSubtype="0"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p:cTn id="77" dur="1000" fill="hold"/>
                                        <p:tgtEl>
                                          <p:spTgt spid="37"/>
                                        </p:tgtEl>
                                        <p:attrNameLst>
                                          <p:attrName>ppt_w</p:attrName>
                                        </p:attrNameLst>
                                      </p:cBhvr>
                                      <p:tavLst>
                                        <p:tav tm="0">
                                          <p:val>
                                            <p:fltVal val="0"/>
                                          </p:val>
                                        </p:tav>
                                        <p:tav tm="100000">
                                          <p:val>
                                            <p:strVal val="#ppt_w"/>
                                          </p:val>
                                        </p:tav>
                                      </p:tavLst>
                                    </p:anim>
                                    <p:anim calcmode="lin" valueType="num">
                                      <p:cBhvr>
                                        <p:cTn id="78" dur="1000" fill="hold"/>
                                        <p:tgtEl>
                                          <p:spTgt spid="37"/>
                                        </p:tgtEl>
                                        <p:attrNameLst>
                                          <p:attrName>ppt_h</p:attrName>
                                        </p:attrNameLst>
                                      </p:cBhvr>
                                      <p:tavLst>
                                        <p:tav tm="0">
                                          <p:val>
                                            <p:fltVal val="0"/>
                                          </p:val>
                                        </p:tav>
                                        <p:tav tm="100000">
                                          <p:val>
                                            <p:strVal val="#ppt_h"/>
                                          </p:val>
                                        </p:tav>
                                      </p:tavLst>
                                    </p:anim>
                                    <p:anim calcmode="lin" valueType="num">
                                      <p:cBhvr>
                                        <p:cTn id="79" dur="1000" fill="hold"/>
                                        <p:tgtEl>
                                          <p:spTgt spid="37"/>
                                        </p:tgtEl>
                                        <p:attrNameLst>
                                          <p:attrName>style.rotation</p:attrName>
                                        </p:attrNameLst>
                                      </p:cBhvr>
                                      <p:tavLst>
                                        <p:tav tm="0">
                                          <p:val>
                                            <p:fltVal val="90"/>
                                          </p:val>
                                        </p:tav>
                                        <p:tav tm="100000">
                                          <p:val>
                                            <p:fltVal val="0"/>
                                          </p:val>
                                        </p:tav>
                                      </p:tavLst>
                                    </p:anim>
                                    <p:animEffect transition="in" filter="fade">
                                      <p:cBhvr>
                                        <p:cTn id="80" dur="1000"/>
                                        <p:tgtEl>
                                          <p:spTgt spid="37"/>
                                        </p:tgtEl>
                                      </p:cBhvr>
                                    </p:animEffect>
                                  </p:childTnLst>
                                </p:cTn>
                              </p:par>
                            </p:childTnLst>
                          </p:cTn>
                        </p:par>
                        <p:par>
                          <p:cTn id="81" fill="hold">
                            <p:stCondLst>
                              <p:cond delay="3750"/>
                            </p:stCondLst>
                            <p:childTnLst>
                              <p:par>
                                <p:cTn id="82" presetID="26" presetClass="emph" presetSubtype="0" repeatCount="10000" fill="hold" nodeType="afterEffect">
                                  <p:stCondLst>
                                    <p:cond delay="0"/>
                                  </p:stCondLst>
                                  <p:childTnLst>
                                    <p:animEffect transition="out" filter="fade">
                                      <p:cBhvr>
                                        <p:cTn id="83" dur="500" tmFilter="0, 0; .2, .5; .8, .5; 1, 0"/>
                                        <p:tgtEl>
                                          <p:spTgt spid="37"/>
                                        </p:tgtEl>
                                      </p:cBhvr>
                                    </p:animEffect>
                                    <p:animScale>
                                      <p:cBhvr>
                                        <p:cTn id="84" dur="250" autoRev="1" fill="hold"/>
                                        <p:tgtEl>
                                          <p:spTgt spid="37"/>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35" presetClass="emph" presetSubtype="0" repeatCount="4000" fill="hold" grpId="1" nodeType="clickEffect">
                                  <p:stCondLst>
                                    <p:cond delay="0"/>
                                  </p:stCondLst>
                                  <p:childTnLst>
                                    <p:anim calcmode="discrete" valueType="str">
                                      <p:cBhvr>
                                        <p:cTn id="88" dur="500" fill="hold"/>
                                        <p:tgtEl>
                                          <p:spTgt spid="7"/>
                                        </p:tgtEl>
                                        <p:attrNameLst>
                                          <p:attrName>style.visibility</p:attrName>
                                        </p:attrNameLst>
                                      </p:cBhvr>
                                      <p:tavLst>
                                        <p:tav tm="0">
                                          <p:val>
                                            <p:strVal val="hidden"/>
                                          </p:val>
                                        </p:tav>
                                        <p:tav tm="50000">
                                          <p:val>
                                            <p:strVal val="visible"/>
                                          </p:val>
                                        </p:tav>
                                      </p:tavLst>
                                    </p:anim>
                                  </p:childTnLst>
                                </p:cTn>
                              </p:par>
                            </p:childTnLst>
                          </p:cTn>
                        </p:par>
                        <p:par>
                          <p:cTn id="89" fill="hold">
                            <p:stCondLst>
                              <p:cond delay="2000"/>
                            </p:stCondLst>
                            <p:childTnLst>
                              <p:par>
                                <p:cTn id="90" presetID="18" presetClass="entr" presetSubtype="12"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strips(downLeft)">
                                      <p:cBhvr>
                                        <p:cTn id="92" dur="2000"/>
                                        <p:tgtEl>
                                          <p:spTgt spid="19"/>
                                        </p:tgtEl>
                                      </p:cBhvr>
                                    </p:animEffect>
                                  </p:childTnLst>
                                </p:cTn>
                              </p:par>
                            </p:childTnLst>
                          </p:cTn>
                        </p:par>
                        <p:par>
                          <p:cTn id="93" fill="hold">
                            <p:stCondLst>
                              <p:cond delay="4000"/>
                            </p:stCondLst>
                            <p:childTnLst>
                              <p:par>
                                <p:cTn id="94" presetID="22" presetClass="entr" presetSubtype="8" fill="hold" nodeType="afterEffect">
                                  <p:stCondLst>
                                    <p:cond delay="25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1750"/>
                                        <p:tgtEl>
                                          <p:spTgt spid="21"/>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wipe(left)">
                                      <p:cBhvr>
                                        <p:cTn id="101" dur="1000"/>
                                        <p:tgtEl>
                                          <p:spTgt spid="4"/>
                                        </p:tgtEl>
                                      </p:cBhvr>
                                    </p:animEffect>
                                  </p:childTnLst>
                                </p:cTn>
                              </p:par>
                              <p:par>
                                <p:cTn id="102" presetID="42"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1000"/>
                                        <p:tgtEl>
                                          <p:spTgt spid="34"/>
                                        </p:tgtEl>
                                      </p:cBhvr>
                                    </p:animEffect>
                                    <p:anim calcmode="lin" valueType="num">
                                      <p:cBhvr>
                                        <p:cTn id="105" dur="1000" fill="hold"/>
                                        <p:tgtEl>
                                          <p:spTgt spid="34"/>
                                        </p:tgtEl>
                                        <p:attrNameLst>
                                          <p:attrName>ppt_x</p:attrName>
                                        </p:attrNameLst>
                                      </p:cBhvr>
                                      <p:tavLst>
                                        <p:tav tm="0">
                                          <p:val>
                                            <p:strVal val="#ppt_x"/>
                                          </p:val>
                                        </p:tav>
                                        <p:tav tm="100000">
                                          <p:val>
                                            <p:strVal val="#ppt_x"/>
                                          </p:val>
                                        </p:tav>
                                      </p:tavLst>
                                    </p:anim>
                                    <p:anim calcmode="lin" valueType="num">
                                      <p:cBhvr>
                                        <p:cTn id="106" dur="1000" fill="hold"/>
                                        <p:tgtEl>
                                          <p:spTgt spid="34"/>
                                        </p:tgtEl>
                                        <p:attrNameLst>
                                          <p:attrName>ppt_y</p:attrName>
                                        </p:attrNameLst>
                                      </p:cBhvr>
                                      <p:tavLst>
                                        <p:tav tm="0">
                                          <p:val>
                                            <p:strVal val="#ppt_y+.1"/>
                                          </p:val>
                                        </p:tav>
                                        <p:tav tm="100000">
                                          <p:val>
                                            <p:strVal val="#ppt_y"/>
                                          </p:val>
                                        </p:tav>
                                      </p:tavLst>
                                    </p:anim>
                                  </p:childTnLst>
                                </p:cTn>
                              </p:par>
                            </p:childTnLst>
                          </p:cTn>
                        </p:par>
                        <p:par>
                          <p:cTn id="107" fill="hold">
                            <p:stCondLst>
                              <p:cond delay="1000"/>
                            </p:stCondLst>
                            <p:childTnLst>
                              <p:par>
                                <p:cTn id="108" presetID="42" presetClass="entr" presetSubtype="0" fill="hold" nodeType="afterEffect">
                                  <p:stCondLst>
                                    <p:cond delay="100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7" grpId="0" animBg="1"/>
      <p:bldP spid="7" grpId="1" animBg="1"/>
      <p:bldP spid="24" grpId="0" animBg="1"/>
      <p:bldP spid="19" grpId="0" animBg="1"/>
      <p:bldP spid="4" grpId="0" animBg="1"/>
      <p:bldP spid="25" grpId="0" animBg="1"/>
      <p:bldP spid="29" grpId="0" animBg="1"/>
      <p:bldP spid="31" grpId="0" animBg="1"/>
      <p:bldP spid="32" grpId="0" animBg="1"/>
      <p:bldP spid="34" grpId="0" animBg="1"/>
      <p:bldP spid="35" grpId="0" animBg="1"/>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40552" y="6545082"/>
            <a:ext cx="390467" cy="312918"/>
          </a:xfrm>
        </p:spPr>
        <p:txBody>
          <a:bodyPr/>
          <a:lstStyle/>
          <a:p>
            <a:fld id="{6D22F896-40B5-4ADD-8801-0D06FADFA095}" type="slidenum">
              <a:rPr lang="en-US" sz="1100" smtClean="0">
                <a:solidFill>
                  <a:prstClr val="white"/>
                </a:solidFill>
              </a:rPr>
              <a:pPr/>
              <a:t>33</a:t>
            </a:fld>
            <a:endParaRPr lang="en-US" sz="1100" dirty="0">
              <a:solidFill>
                <a:prstClr val="white"/>
              </a:solidFill>
            </a:endParaRPr>
          </a:p>
        </p:txBody>
      </p:sp>
      <p:sp>
        <p:nvSpPr>
          <p:cNvPr id="4" name="Rounded Rectangle 3"/>
          <p:cNvSpPr/>
          <p:nvPr/>
        </p:nvSpPr>
        <p:spPr>
          <a:xfrm>
            <a:off x="171039" y="4937563"/>
            <a:ext cx="11959980" cy="914400"/>
          </a:xfrm>
          <a:prstGeom prst="roundRect">
            <a:avLst>
              <a:gd name="adj" fmla="val 22790"/>
            </a:avLst>
          </a:prstGeom>
          <a:solidFill>
            <a:srgbClr val="FF5050"/>
          </a:solidFill>
          <a:ln w="3810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Rev 13:8 … </a:t>
            </a:r>
            <a:r>
              <a:rPr lang="en-CA" sz="3600" b="1" dirty="0" smtClean="0">
                <a:ln>
                  <a:solidFill>
                    <a:srgbClr val="0000FF"/>
                  </a:solidFill>
                </a:ln>
                <a:solidFill>
                  <a:srgbClr val="00FFFF"/>
                </a:solidFill>
              </a:rPr>
              <a:t>Lamb</a:t>
            </a:r>
            <a:r>
              <a:rPr lang="en-CA" sz="3600" dirty="0" smtClean="0">
                <a:solidFill>
                  <a:srgbClr val="00FFFF"/>
                </a:solidFill>
              </a:rPr>
              <a:t> slain from the </a:t>
            </a:r>
            <a:r>
              <a:rPr lang="en-CA" sz="3600" b="1" u="sng" dirty="0" smtClean="0">
                <a:ln>
                  <a:solidFill>
                    <a:schemeClr val="bg1"/>
                  </a:solidFill>
                </a:ln>
                <a:solidFill>
                  <a:srgbClr val="00FFFF"/>
                </a:solidFill>
              </a:rPr>
              <a:t>FOUNDATION</a:t>
            </a:r>
            <a:r>
              <a:rPr lang="en-CA" sz="3600" dirty="0" smtClean="0">
                <a:solidFill>
                  <a:srgbClr val="00FFFF"/>
                </a:solidFill>
              </a:rPr>
              <a:t> of the world.</a:t>
            </a:r>
            <a:endParaRPr lang="en-CA" sz="3600" dirty="0">
              <a:solidFill>
                <a:srgbClr val="00FFFF"/>
              </a:solidFill>
            </a:endParaRPr>
          </a:p>
        </p:txBody>
      </p:sp>
      <p:sp>
        <p:nvSpPr>
          <p:cNvPr id="5" name="Rounded Rectangle 4"/>
          <p:cNvSpPr/>
          <p:nvPr/>
        </p:nvSpPr>
        <p:spPr>
          <a:xfrm>
            <a:off x="690466" y="429562"/>
            <a:ext cx="4627359" cy="3825198"/>
          </a:xfrm>
          <a:prstGeom prst="roundRect">
            <a:avLst/>
          </a:prstGeom>
          <a:solidFill>
            <a:srgbClr val="FF9900"/>
          </a:solidFill>
          <a:ln w="762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chemeClr val="bg1"/>
                </a:solidFill>
                <a:effectLst>
                  <a:glow rad="127000">
                    <a:srgbClr val="FFCCFF"/>
                  </a:glow>
                </a:effectLst>
              </a:rPr>
              <a:t>With the certain identification of a </a:t>
            </a:r>
            <a:r>
              <a:rPr lang="en-CA" sz="3200" b="1" u="sng" dirty="0" smtClean="0">
                <a:solidFill>
                  <a:schemeClr val="bg1"/>
                </a:solidFill>
                <a:effectLst>
                  <a:glow rad="127000">
                    <a:srgbClr val="FFCCFF"/>
                  </a:glow>
                </a:effectLst>
              </a:rPr>
              <a:t>Midst</a:t>
            </a:r>
            <a:r>
              <a:rPr lang="en-CA" sz="3200" b="1" dirty="0" smtClean="0">
                <a:solidFill>
                  <a:schemeClr val="bg1"/>
                </a:solidFill>
                <a:effectLst>
                  <a:glow rad="127000">
                    <a:srgbClr val="FFCCFF"/>
                  </a:glow>
                </a:effectLst>
              </a:rPr>
              <a:t> of the Week Abib 14, </a:t>
            </a:r>
            <a:r>
              <a:rPr lang="en-CA" sz="3200" dirty="0"/>
              <a:t>w</a:t>
            </a:r>
            <a:r>
              <a:rPr lang="en-CA" sz="3200" dirty="0" smtClean="0"/>
              <a:t>e can now positively identify the </a:t>
            </a:r>
          </a:p>
          <a:p>
            <a:pPr algn="ctr"/>
            <a:r>
              <a:rPr lang="en-CA" sz="3200" b="1" dirty="0" smtClean="0">
                <a:solidFill>
                  <a:srgbClr val="0000FF"/>
                </a:solidFill>
              </a:rPr>
              <a:t>ONE</a:t>
            </a:r>
            <a:r>
              <a:rPr lang="en-CA" sz="3200" dirty="0" smtClean="0"/>
              <a:t> and </a:t>
            </a:r>
            <a:r>
              <a:rPr lang="en-CA" sz="3200" b="1" u="sng" dirty="0" smtClean="0">
                <a:solidFill>
                  <a:srgbClr val="FF5050"/>
                </a:solidFill>
              </a:rPr>
              <a:t>ONLY</a:t>
            </a:r>
            <a:r>
              <a:rPr lang="en-CA" sz="3200" dirty="0" smtClean="0"/>
              <a:t> -</a:t>
            </a:r>
            <a:endParaRPr lang="en-CA" sz="3200" dirty="0"/>
          </a:p>
        </p:txBody>
      </p:sp>
      <p:sp>
        <p:nvSpPr>
          <p:cNvPr id="6" name="Cloud Callout 5"/>
          <p:cNvSpPr/>
          <p:nvPr/>
        </p:nvSpPr>
        <p:spPr>
          <a:xfrm>
            <a:off x="6084469" y="186965"/>
            <a:ext cx="5656083" cy="4449357"/>
          </a:xfrm>
          <a:prstGeom prst="cloudCallout">
            <a:avLst>
              <a:gd name="adj1" fmla="val -24476"/>
              <a:gd name="adj2" fmla="val 58661"/>
            </a:avLst>
          </a:prstGeom>
          <a:solidFill>
            <a:schemeClr val="bg1"/>
          </a:solidFill>
          <a:ln w="38100">
            <a:solidFill>
              <a:srgbClr val="F735EE"/>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7200" dirty="0" smtClean="0">
                <a:ln w="38100">
                  <a:solidFill>
                    <a:srgbClr val="FFFF00"/>
                  </a:solidFill>
                </a:ln>
                <a:solidFill>
                  <a:srgbClr val="0000FF"/>
                </a:solidFill>
                <a:latin typeface="Arial Black" panose="020B0A04020102020204" pitchFamily="34" charset="0"/>
              </a:rPr>
              <a:t>Dawn to Dawn!</a:t>
            </a:r>
            <a:endParaRPr lang="en-CA" sz="7200" dirty="0">
              <a:ln w="38100">
                <a:solidFill>
                  <a:srgbClr val="FFFF00"/>
                </a:solidFill>
              </a:ln>
              <a:solidFill>
                <a:srgbClr val="0000FF"/>
              </a:solidFill>
              <a:latin typeface="Arial Black" panose="020B0A04020102020204" pitchFamily="34" charset="0"/>
            </a:endParaRPr>
          </a:p>
        </p:txBody>
      </p:sp>
      <p:sp>
        <p:nvSpPr>
          <p:cNvPr id="3" name="Rounded Rectangular Callout 2"/>
          <p:cNvSpPr/>
          <p:nvPr/>
        </p:nvSpPr>
        <p:spPr>
          <a:xfrm>
            <a:off x="9341875" y="4181118"/>
            <a:ext cx="2593910" cy="660467"/>
          </a:xfrm>
          <a:prstGeom prst="wedgeRoundRectCallout">
            <a:avLst>
              <a:gd name="adj1" fmla="val -74166"/>
              <a:gd name="adj2" fmla="val 94993"/>
              <a:gd name="adj3" fmla="val 16667"/>
            </a:avLst>
          </a:prstGeom>
          <a:solidFill>
            <a:srgbClr val="FF9900"/>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i="1" dirty="0" smtClean="0">
                <a:solidFill>
                  <a:schemeClr val="bg1"/>
                </a:solidFill>
                <a:effectLst>
                  <a:glow rad="127000">
                    <a:srgbClr val="00FFFF"/>
                  </a:glow>
                </a:effectLst>
                <a:latin typeface="Comic Sans MS" panose="030F0702030302020204" pitchFamily="66" charset="0"/>
              </a:rPr>
              <a:t>Creation!</a:t>
            </a:r>
            <a:endParaRPr lang="en-CA" sz="3600" b="1" i="1" dirty="0">
              <a:solidFill>
                <a:schemeClr val="bg1"/>
              </a:solidFill>
              <a:effectLst>
                <a:glow rad="127000">
                  <a:srgbClr val="00FFFF"/>
                </a:glow>
              </a:effectLst>
              <a:latin typeface="Comic Sans MS" panose="030F0702030302020204" pitchFamily="66" charset="0"/>
            </a:endParaRPr>
          </a:p>
        </p:txBody>
      </p:sp>
      <p:sp>
        <p:nvSpPr>
          <p:cNvPr id="7" name="Rounded Rectangle 6"/>
          <p:cNvSpPr/>
          <p:nvPr/>
        </p:nvSpPr>
        <p:spPr>
          <a:xfrm>
            <a:off x="933096" y="6088382"/>
            <a:ext cx="10435866" cy="613159"/>
          </a:xfrm>
          <a:prstGeom prst="roundRect">
            <a:avLst>
              <a:gd name="adj" fmla="val 22790"/>
            </a:avLst>
          </a:prstGeom>
          <a:solidFill>
            <a:srgbClr val="92D050"/>
          </a:solidFill>
          <a:ln w="38100">
            <a:solidFill>
              <a:srgbClr val="FFCC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600" b="1" dirty="0" smtClean="0">
                <a:ln>
                  <a:solidFill>
                    <a:srgbClr val="0000FF"/>
                  </a:solidFill>
                </a:ln>
                <a:solidFill>
                  <a:srgbClr val="00FFFF"/>
                </a:solidFill>
                <a:effectLst>
                  <a:glow rad="127000">
                    <a:srgbClr val="FFFF00"/>
                  </a:glow>
                </a:effectLst>
              </a:rPr>
              <a:t>Ye are children of the LIGHT, </a:t>
            </a:r>
            <a:r>
              <a:rPr lang="en-CA" sz="3600" b="1" dirty="0" smtClean="0">
                <a:solidFill>
                  <a:schemeClr val="bg1"/>
                </a:solidFill>
              </a:rPr>
              <a:t>not of darkness! </a:t>
            </a:r>
            <a:endParaRPr lang="en-CA" sz="3600" b="1" dirty="0">
              <a:solidFill>
                <a:schemeClr val="bg1"/>
              </a:solidFill>
            </a:endParaRPr>
          </a:p>
        </p:txBody>
      </p:sp>
    </p:spTree>
    <p:extLst>
      <p:ext uri="{BB962C8B-B14F-4D97-AF65-F5344CB8AC3E}">
        <p14:creationId xmlns:p14="http://schemas.microsoft.com/office/powerpoint/2010/main" val="406284372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2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par>
                          <p:cTn id="17" fill="hold">
                            <p:stCondLst>
                              <p:cond delay="2000"/>
                            </p:stCondLst>
                            <p:childTnLst>
                              <p:par>
                                <p:cTn id="18" presetID="35" presetClass="emph" presetSubtype="0" repeatCount="3000" fill="hold" grpId="1" nodeType="afterEffect">
                                  <p:stCondLst>
                                    <p:cond delay="250"/>
                                  </p:stCondLst>
                                  <p:childTnLst>
                                    <p:anim calcmode="discrete" valueType="str">
                                      <p:cBhvr>
                                        <p:cTn id="19" dur="500" fill="hold"/>
                                        <p:tgtEl>
                                          <p:spTgt spid="6"/>
                                        </p:tgtEl>
                                        <p:attrNameLst>
                                          <p:attrName>style.visibility</p:attrName>
                                        </p:attrNameLst>
                                      </p:cBhvr>
                                      <p:tavLst>
                                        <p:tav tm="0">
                                          <p:val>
                                            <p:strVal val="hidden"/>
                                          </p:val>
                                        </p:tav>
                                        <p:tav tm="50000">
                                          <p:val>
                                            <p:strVal val="visible"/>
                                          </p:val>
                                        </p:tav>
                                      </p:tavLst>
                                    </p:anim>
                                  </p:childTnLst>
                                </p:cTn>
                              </p:par>
                            </p:childTnLst>
                          </p:cTn>
                        </p:par>
                        <p:par>
                          <p:cTn id="20" fill="hold">
                            <p:stCondLst>
                              <p:cond delay="3750"/>
                            </p:stCondLst>
                            <p:childTnLst>
                              <p:par>
                                <p:cTn id="21" presetID="5" presetClass="entr" presetSubtype="10" fill="hold" grpId="0" nodeType="afterEffect">
                                  <p:stCondLst>
                                    <p:cond delay="1000"/>
                                  </p:stCondLst>
                                  <p:childTnLst>
                                    <p:set>
                                      <p:cBhvr>
                                        <p:cTn id="22" dur="1" fill="hold">
                                          <p:stCondLst>
                                            <p:cond delay="0"/>
                                          </p:stCondLst>
                                        </p:cTn>
                                        <p:tgtEl>
                                          <p:spTgt spid="3"/>
                                        </p:tgtEl>
                                        <p:attrNameLst>
                                          <p:attrName>style.visibility</p:attrName>
                                        </p:attrNameLst>
                                      </p:cBhvr>
                                      <p:to>
                                        <p:strVal val="visible"/>
                                      </p:to>
                                    </p:set>
                                    <p:animEffect transition="in" filter="checkerboard(across)">
                                      <p:cBhvr>
                                        <p:cTn id="23" dur="1000"/>
                                        <p:tgtEl>
                                          <p:spTgt spid="3"/>
                                        </p:tgtEl>
                                      </p:cBhvr>
                                    </p:animEffect>
                                  </p:childTnLst>
                                </p:cTn>
                              </p:par>
                            </p:childTnLst>
                          </p:cTn>
                        </p:par>
                        <p:par>
                          <p:cTn id="24" fill="hold">
                            <p:stCondLst>
                              <p:cond delay="575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3"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Slide Number Placeholder 2"/>
          <p:cNvSpPr txBox="1">
            <a:spLocks/>
          </p:cNvSpPr>
          <p:nvPr/>
        </p:nvSpPr>
        <p:spPr>
          <a:xfrm>
            <a:off x="11800552" y="6401544"/>
            <a:ext cx="373214" cy="381929"/>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prstClr val="white">
                    <a:tint val="75000"/>
                  </a:prstClr>
                </a:solidFill>
              </a:rPr>
              <a:pPr/>
              <a:t>34</a:t>
            </a:fld>
            <a:endParaRPr lang="en-US" sz="1100" dirty="0">
              <a:solidFill>
                <a:prstClr val="white">
                  <a:tint val="75000"/>
                </a:prstClr>
              </a:solidFill>
            </a:endParaRPr>
          </a:p>
        </p:txBody>
      </p:sp>
      <p:pic>
        <p:nvPicPr>
          <p:cNvPr id="3" name="Picture 2" descr="C:\Users\Rae\Desktop\detour ahead pink.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69669" y="-66391"/>
            <a:ext cx="7008711" cy="700871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7182883" y="130629"/>
            <a:ext cx="4834946" cy="6592388"/>
          </a:xfrm>
          <a:prstGeom prst="cloudCallout">
            <a:avLst>
              <a:gd name="adj1" fmla="val -83334"/>
              <a:gd name="adj2" fmla="val 3523"/>
            </a:avLst>
          </a:prstGeom>
          <a:solidFill>
            <a:schemeClr val="bg1"/>
          </a:solidFill>
          <a:ln w="57150">
            <a:solidFill>
              <a:schemeClr val="accent1">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u="sng" dirty="0" smtClean="0">
                <a:solidFill>
                  <a:srgbClr val="FFCCFF"/>
                </a:solidFill>
              </a:rPr>
              <a:t>What if</a:t>
            </a:r>
            <a:r>
              <a:rPr lang="en-CA" sz="3600" b="1" dirty="0" smtClean="0">
                <a:solidFill>
                  <a:srgbClr val="FFCCFF"/>
                </a:solidFill>
              </a:rPr>
              <a:t> </a:t>
            </a:r>
            <a:r>
              <a:rPr lang="en-CA" sz="3600" dirty="0" smtClean="0">
                <a:solidFill>
                  <a:srgbClr val="FFCCFF"/>
                </a:solidFill>
              </a:rPr>
              <a:t>the Tequfah is the </a:t>
            </a:r>
            <a:br>
              <a:rPr lang="en-CA" sz="3600" dirty="0" smtClean="0">
                <a:solidFill>
                  <a:srgbClr val="FFCCFF"/>
                </a:solidFill>
              </a:rPr>
            </a:br>
            <a:r>
              <a:rPr lang="en-CA" sz="3600" b="1" i="1" dirty="0" smtClean="0">
                <a:ln>
                  <a:solidFill>
                    <a:srgbClr val="0000FF"/>
                  </a:solidFill>
                </a:ln>
                <a:solidFill>
                  <a:srgbClr val="FFFF00"/>
                </a:solidFill>
                <a:effectLst>
                  <a:glow rad="127000">
                    <a:srgbClr val="99FF33"/>
                  </a:glow>
                </a:effectLst>
              </a:rPr>
              <a:t>First Cycle </a:t>
            </a:r>
            <a:r>
              <a:rPr lang="en-CA" sz="3600" dirty="0" smtClean="0">
                <a:solidFill>
                  <a:srgbClr val="FFCCFF"/>
                </a:solidFill>
              </a:rPr>
              <a:t/>
            </a:r>
            <a:br>
              <a:rPr lang="en-CA" sz="3600" dirty="0" smtClean="0">
                <a:solidFill>
                  <a:srgbClr val="FFCCFF"/>
                </a:solidFill>
              </a:rPr>
            </a:br>
            <a:r>
              <a:rPr lang="en-CA" sz="3600" dirty="0" smtClean="0">
                <a:solidFill>
                  <a:srgbClr val="FFCCFF"/>
                </a:solidFill>
              </a:rPr>
              <a:t>of the year like </a:t>
            </a:r>
            <a:r>
              <a:rPr lang="en-CA" sz="3600" u="sng" dirty="0" smtClean="0">
                <a:solidFill>
                  <a:srgbClr val="FFCCFF"/>
                </a:solidFill>
              </a:rPr>
              <a:t>man</a:t>
            </a:r>
            <a:r>
              <a:rPr lang="en-CA" sz="3600" dirty="0" smtClean="0">
                <a:solidFill>
                  <a:srgbClr val="FFCCFF"/>
                </a:solidFill>
              </a:rPr>
              <a:t>y want to insist?</a:t>
            </a:r>
            <a:endParaRPr lang="en-CA" sz="3600" dirty="0">
              <a:solidFill>
                <a:srgbClr val="FFCCFF"/>
              </a:solidFill>
            </a:endParaRPr>
          </a:p>
        </p:txBody>
      </p:sp>
      <p:cxnSp>
        <p:nvCxnSpPr>
          <p:cNvPr id="5" name="Straight Arrow Connector 4"/>
          <p:cNvCxnSpPr/>
          <p:nvPr/>
        </p:nvCxnSpPr>
        <p:spPr>
          <a:xfrm>
            <a:off x="6235430" y="525294"/>
            <a:ext cx="2042808" cy="2178995"/>
          </a:xfrm>
          <a:prstGeom prst="straightConnector1">
            <a:avLst/>
          </a:prstGeom>
          <a:ln w="307975">
            <a:solidFill>
              <a:srgbClr val="F735EE"/>
            </a:solidFill>
            <a:headEnd type="none" w="med" len="med"/>
            <a:tailEnd type="arrow"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37277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64414" y="912730"/>
            <a:ext cx="7129882" cy="5277510"/>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238928" y="3357388"/>
            <a:ext cx="1863836" cy="3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62955" y="4829175"/>
            <a:ext cx="723303" cy="1573"/>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959885" y="609229"/>
            <a:ext cx="3717546" cy="2363667"/>
          </a:xfrm>
          <a:prstGeom prst="rect">
            <a:avLst/>
          </a:prstGeom>
          <a:ln w="57150">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3200" b="1" u="sng" dirty="0" smtClean="0">
                <a:solidFill>
                  <a:srgbClr val="0000FF"/>
                </a:solidFill>
              </a:rPr>
              <a:t>Te</a:t>
            </a:r>
            <a:r>
              <a:rPr lang="en-CA" sz="3200" b="1" dirty="0" smtClean="0">
                <a:solidFill>
                  <a:srgbClr val="0000FF"/>
                </a:solidFill>
              </a:rPr>
              <a:t>q</a:t>
            </a:r>
            <a:r>
              <a:rPr lang="en-CA" sz="3200" b="1" u="sng" dirty="0" smtClean="0">
                <a:solidFill>
                  <a:srgbClr val="0000FF"/>
                </a:solidFill>
              </a:rPr>
              <a:t>ufah</a:t>
            </a:r>
            <a:r>
              <a:rPr lang="en-CA" sz="3200" b="1" dirty="0" smtClean="0">
                <a:solidFill>
                  <a:srgbClr val="0000FF"/>
                </a:solidFill>
              </a:rPr>
              <a:t>: is it the </a:t>
            </a:r>
            <a:r>
              <a:rPr lang="en-CA" sz="3200" b="1" u="sng" dirty="0" smtClean="0">
                <a:solidFill>
                  <a:schemeClr val="bg1"/>
                </a:solidFill>
                <a:latin typeface="Arial Black" panose="020B0A04020102020204" pitchFamily="34" charset="0"/>
              </a:rPr>
              <a:t>FIRST</a:t>
            </a:r>
            <a:r>
              <a:rPr lang="en-CA" sz="3200" b="1" dirty="0" smtClean="0">
                <a:solidFill>
                  <a:srgbClr val="0000FF"/>
                </a:solidFill>
              </a:rPr>
              <a:t> cycle of the year? </a:t>
            </a:r>
            <a:r>
              <a:rPr lang="en-CA" sz="3200" b="1" dirty="0" smtClean="0">
                <a:solidFill>
                  <a:srgbClr val="F735EE"/>
                </a:solidFill>
              </a:rPr>
              <a:t>???</a:t>
            </a:r>
            <a:endParaRPr lang="en-CA" sz="3200" b="1" dirty="0">
              <a:solidFill>
                <a:srgbClr val="F735EE"/>
              </a:solidFill>
            </a:endParaRPr>
          </a:p>
        </p:txBody>
      </p:sp>
      <p:sp>
        <p:nvSpPr>
          <p:cNvPr id="16" name="Rectangle 15"/>
          <p:cNvSpPr/>
          <p:nvPr/>
        </p:nvSpPr>
        <p:spPr>
          <a:xfrm>
            <a:off x="6181921" y="2829205"/>
            <a:ext cx="326571" cy="287382"/>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ln>
                <a:solidFill>
                  <a:srgbClr val="0000FF"/>
                </a:solidFill>
              </a:ln>
              <a:solidFill>
                <a:prstClr val="white"/>
              </a:solidFill>
            </a:endParaRPr>
          </a:p>
        </p:txBody>
      </p:sp>
      <p:cxnSp>
        <p:nvCxnSpPr>
          <p:cNvPr id="17" name="Straight Connector 16"/>
          <p:cNvCxnSpPr/>
          <p:nvPr/>
        </p:nvCxnSpPr>
        <p:spPr>
          <a:xfrm flipV="1">
            <a:off x="6181921" y="3104148"/>
            <a:ext cx="1243282" cy="71"/>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420000">
            <a:off x="2304473" y="4565994"/>
            <a:ext cx="101035" cy="13997"/>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793415" y="6544861"/>
            <a:ext cx="342985" cy="313139"/>
          </a:xfrm>
        </p:spPr>
        <p:txBody>
          <a:bodyPr/>
          <a:lstStyle/>
          <a:p>
            <a:fld id="{6D22F896-40B5-4ADD-8801-0D06FADFA095}" type="slidenum">
              <a:rPr lang="en-US" sz="1100" smtClean="0">
                <a:solidFill>
                  <a:prstClr val="white">
                    <a:tint val="75000"/>
                  </a:prstClr>
                </a:solidFill>
              </a:rPr>
              <a:pPr/>
              <a:t>35</a:t>
            </a:fld>
            <a:endParaRPr lang="en-US" sz="1100" dirty="0">
              <a:solidFill>
                <a:prstClr val="white">
                  <a:tint val="75000"/>
                </a:prstClr>
              </a:solidFill>
            </a:endParaRPr>
          </a:p>
        </p:txBody>
      </p:sp>
      <p:sp>
        <p:nvSpPr>
          <p:cNvPr id="18" name="Rounded Rectangular Callout 17"/>
          <p:cNvSpPr/>
          <p:nvPr/>
        </p:nvSpPr>
        <p:spPr>
          <a:xfrm>
            <a:off x="5482337" y="1395791"/>
            <a:ext cx="1725738" cy="612648"/>
          </a:xfrm>
          <a:prstGeom prst="wedgeRoundRectCallout">
            <a:avLst>
              <a:gd name="adj1" fmla="val 377"/>
              <a:gd name="adj2" fmla="val 174057"/>
              <a:gd name="adj3" fmla="val 16667"/>
            </a:avLst>
          </a:prstGeom>
          <a:solidFill>
            <a:schemeClr val="bg1"/>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i="1" dirty="0" smtClean="0">
                <a:solidFill>
                  <a:srgbClr val="0000FF"/>
                </a:solidFill>
                <a:effectLst>
                  <a:glow rad="127000">
                    <a:srgbClr val="FFFF00"/>
                  </a:glow>
                </a:effectLst>
                <a:latin typeface="Comic Sans MS" panose="030F0702030302020204" pitchFamily="66" charset="0"/>
              </a:rPr>
              <a:t>Tequfah</a:t>
            </a:r>
            <a:endParaRPr lang="en-CA" sz="2800" i="1" dirty="0">
              <a:solidFill>
                <a:srgbClr val="0000FF"/>
              </a:solidFill>
              <a:effectLst>
                <a:glow rad="127000">
                  <a:srgbClr val="FFFF00"/>
                </a:glow>
              </a:effectLst>
              <a:latin typeface="Comic Sans MS" panose="030F0702030302020204" pitchFamily="66" charset="0"/>
            </a:endParaRPr>
          </a:p>
        </p:txBody>
      </p:sp>
      <p:sp>
        <p:nvSpPr>
          <p:cNvPr id="11" name="Rectangle 10"/>
          <p:cNvSpPr/>
          <p:nvPr/>
        </p:nvSpPr>
        <p:spPr>
          <a:xfrm>
            <a:off x="2570890" y="3956616"/>
            <a:ext cx="8316498" cy="2486793"/>
          </a:xfrm>
          <a:prstGeom prst="rect">
            <a:avLst/>
          </a:prstGeom>
          <a:solidFill>
            <a:schemeClr val="bg1"/>
          </a:solidFill>
          <a:ln w="38100">
            <a:solidFill>
              <a:srgbClr val="CC00FF"/>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defTabSz="457200"/>
            <a:r>
              <a:rPr lang="en-CA" sz="2800" dirty="0" smtClean="0">
                <a:ln w="19050">
                  <a:noFill/>
                </a:ln>
                <a:solidFill>
                  <a:srgbClr val="FFFF00"/>
                </a:solidFill>
                <a:effectLst/>
              </a:rPr>
              <a:t>Note </a:t>
            </a:r>
            <a:r>
              <a:rPr lang="en-CA" sz="2800" dirty="0" smtClean="0">
                <a:ln w="19050">
                  <a:noFill/>
                </a:ln>
                <a:solidFill>
                  <a:srgbClr val="FFFF00"/>
                </a:solidFill>
              </a:rPr>
              <a:t>Passover’s </a:t>
            </a:r>
            <a:r>
              <a:rPr lang="en-CA" sz="2800" dirty="0" smtClean="0">
                <a:ln w="19050">
                  <a:noFill/>
                </a:ln>
                <a:solidFill>
                  <a:srgbClr val="99FF33"/>
                </a:solidFill>
                <a:effectLst/>
              </a:rPr>
              <a:t>Green</a:t>
            </a:r>
            <a:r>
              <a:rPr lang="en-CA" sz="2800" dirty="0" smtClean="0">
                <a:ln w="19050">
                  <a:noFill/>
                </a:ln>
                <a:solidFill>
                  <a:srgbClr val="FFFF00"/>
                </a:solidFill>
                <a:effectLst/>
              </a:rPr>
              <a:t> underline count!</a:t>
            </a:r>
          </a:p>
          <a:p>
            <a:pPr algn="ctr" defTabSz="457200"/>
            <a:r>
              <a:rPr lang="en-CA" sz="2800" dirty="0" smtClean="0">
                <a:ln w="19050">
                  <a:noFill/>
                </a:ln>
                <a:solidFill>
                  <a:srgbClr val="FFFF00"/>
                </a:solidFill>
                <a:effectLst/>
              </a:rPr>
              <a:t>By placing the </a:t>
            </a:r>
            <a:r>
              <a:rPr lang="en-CA" sz="2800" dirty="0" smtClean="0">
                <a:ln w="19050">
                  <a:solidFill>
                    <a:sysClr val="windowText" lastClr="000000"/>
                  </a:solidFill>
                </a:ln>
                <a:solidFill>
                  <a:srgbClr val="FFFF00"/>
                </a:solidFill>
                <a:effectLst>
                  <a:glow rad="127000">
                    <a:srgbClr val="FFCCFF"/>
                  </a:glow>
                </a:effectLst>
              </a:rPr>
              <a:t>Tequfah as the first cycle </a:t>
            </a:r>
            <a:r>
              <a:rPr lang="en-CA" sz="2800" dirty="0" smtClean="0">
                <a:ln w="19050">
                  <a:noFill/>
                </a:ln>
                <a:solidFill>
                  <a:srgbClr val="FFFF00"/>
                </a:solidFill>
                <a:effectLst/>
              </a:rPr>
              <a:t>of the year, a </a:t>
            </a:r>
            <a:r>
              <a:rPr lang="en-CA" sz="2800" b="1" dirty="0" smtClean="0">
                <a:ln w="19050">
                  <a:solidFill>
                    <a:schemeClr val="bg1"/>
                  </a:solidFill>
                </a:ln>
                <a:solidFill>
                  <a:srgbClr val="FFFF00"/>
                </a:solidFill>
                <a:effectLst>
                  <a:glow rad="127000">
                    <a:srgbClr val="FF9900"/>
                  </a:glow>
                </a:effectLst>
                <a:latin typeface="Arial Black" panose="020B0A04020102020204" pitchFamily="34" charset="0"/>
              </a:rPr>
              <a:t>TOTAL ELIMINATION </a:t>
            </a:r>
            <a:r>
              <a:rPr lang="en-CA" sz="2800" dirty="0" smtClean="0">
                <a:ln w="19050">
                  <a:noFill/>
                </a:ln>
                <a:solidFill>
                  <a:srgbClr val="FFFF00"/>
                </a:solidFill>
                <a:effectLst/>
              </a:rPr>
              <a:t>of an Abib 14 – </a:t>
            </a:r>
            <a:r>
              <a:rPr lang="en-CA" sz="2800" b="1" dirty="0" smtClean="0">
                <a:ln w="19050">
                  <a:noFill/>
                </a:ln>
                <a:solidFill>
                  <a:srgbClr val="0000FF"/>
                </a:solidFill>
                <a:effectLst>
                  <a:glow rad="127000">
                    <a:srgbClr val="00FFFF"/>
                  </a:glow>
                </a:effectLst>
              </a:rPr>
              <a:t>Midst of the Week Crucifixion </a:t>
            </a:r>
            <a:r>
              <a:rPr lang="en-CA" sz="2800" dirty="0" smtClean="0">
                <a:ln w="19050">
                  <a:noFill/>
                </a:ln>
                <a:solidFill>
                  <a:srgbClr val="FFFF00"/>
                </a:solidFill>
                <a:effectLst/>
              </a:rPr>
              <a:t>between </a:t>
            </a:r>
            <a:br>
              <a:rPr lang="en-CA" sz="2800" dirty="0" smtClean="0">
                <a:ln w="19050">
                  <a:noFill/>
                </a:ln>
                <a:solidFill>
                  <a:srgbClr val="FFFF00"/>
                </a:solidFill>
                <a:effectLst/>
              </a:rPr>
            </a:br>
            <a:r>
              <a:rPr lang="en-CA" sz="2800" dirty="0" smtClean="0">
                <a:ln w="19050">
                  <a:noFill/>
                </a:ln>
                <a:solidFill>
                  <a:srgbClr val="FFFF00"/>
                </a:solidFill>
                <a:effectLst/>
              </a:rPr>
              <a:t>CE 26 – 34 has effectively been accomplished!</a:t>
            </a:r>
            <a:endParaRPr lang="en-CA" sz="2000" dirty="0" smtClean="0">
              <a:ln w="19050">
                <a:noFill/>
              </a:ln>
              <a:solidFill>
                <a:srgbClr val="FFFF00"/>
              </a:solidFill>
              <a:effectLst>
                <a:glow rad="127000">
                  <a:srgbClr val="FFCCFF"/>
                </a:glow>
              </a:effectLst>
              <a:latin typeface="Arial Black" panose="020B0A04020102020204" pitchFamily="34" charset="0"/>
            </a:endParaRPr>
          </a:p>
        </p:txBody>
      </p:sp>
      <p:sp>
        <p:nvSpPr>
          <p:cNvPr id="7" name="Rectangle 6"/>
          <p:cNvSpPr/>
          <p:nvPr/>
        </p:nvSpPr>
        <p:spPr>
          <a:xfrm>
            <a:off x="948171" y="4023360"/>
            <a:ext cx="406400" cy="908563"/>
          </a:xfrm>
          <a:prstGeom prst="rect">
            <a:avLst/>
          </a:prstGeom>
          <a:noFill/>
          <a:ln w="57150">
            <a:solidFill>
              <a:srgbClr val="CC00FF"/>
            </a:solidFill>
          </a:ln>
          <a:effectLst>
            <a:glow rad="63500">
              <a:srgbClr val="00FFCC"/>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204078" y="1389223"/>
            <a:ext cx="4812670" cy="1926497"/>
          </a:xfrm>
          <a:prstGeom prst="wedgeRoundRectCallout">
            <a:avLst>
              <a:gd name="adj1" fmla="val -28496"/>
              <a:gd name="adj2" fmla="val 81043"/>
              <a:gd name="adj3" fmla="val 16667"/>
            </a:avLst>
          </a:prstGeom>
          <a:solidFill>
            <a:schemeClr val="bg1"/>
          </a:solidFill>
          <a:ln w="76200">
            <a:solidFill>
              <a:srgbClr val="CC00FF"/>
            </a:solidFill>
          </a:ln>
          <a:effectLst>
            <a:glow rad="127000">
              <a:srgbClr val="FFCCFF"/>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defTabSz="457200"/>
            <a:r>
              <a:rPr lang="en-CA" sz="3600" dirty="0" smtClean="0">
                <a:solidFill>
                  <a:srgbClr val="FFFF00"/>
                </a:solidFill>
              </a:rPr>
              <a:t>Abib </a:t>
            </a:r>
            <a:r>
              <a:rPr lang="en-CA" sz="3600" dirty="0">
                <a:solidFill>
                  <a:srgbClr val="FFFF00"/>
                </a:solidFill>
              </a:rPr>
              <a:t>14 </a:t>
            </a:r>
            <a:r>
              <a:rPr lang="en-CA" sz="3600" dirty="0" smtClean="0">
                <a:solidFill>
                  <a:srgbClr val="FFFF00"/>
                </a:solidFill>
              </a:rPr>
              <a:t>Passover – a </a:t>
            </a:r>
            <a:r>
              <a:rPr lang="en-CA" sz="3600" b="1" dirty="0" smtClean="0">
                <a:ln>
                  <a:solidFill>
                    <a:srgbClr val="0000FF"/>
                  </a:solidFill>
                </a:ln>
                <a:solidFill>
                  <a:srgbClr val="FFFF00"/>
                </a:solidFill>
                <a:effectLst>
                  <a:glow rad="127000">
                    <a:srgbClr val="F735EE"/>
                  </a:glow>
                </a:effectLst>
              </a:rPr>
              <a:t>3</a:t>
            </a:r>
            <a:r>
              <a:rPr lang="en-CA" sz="3600" b="1" baseline="30000" dirty="0" smtClean="0">
                <a:ln>
                  <a:solidFill>
                    <a:srgbClr val="0000FF"/>
                  </a:solidFill>
                </a:ln>
                <a:solidFill>
                  <a:srgbClr val="FFFF00"/>
                </a:solidFill>
                <a:effectLst>
                  <a:glow rad="127000">
                    <a:srgbClr val="F735EE"/>
                  </a:glow>
                </a:effectLst>
              </a:rPr>
              <a:t>rd</a:t>
            </a:r>
            <a:r>
              <a:rPr lang="en-CA" sz="3600" dirty="0" smtClean="0">
                <a:solidFill>
                  <a:srgbClr val="FFFF00"/>
                </a:solidFill>
              </a:rPr>
              <a:t> Cycle? </a:t>
            </a:r>
            <a:r>
              <a:rPr lang="en-CA" sz="3600" dirty="0" smtClean="0">
                <a:ln>
                  <a:solidFill>
                    <a:schemeClr val="bg1"/>
                  </a:solidFill>
                </a:ln>
                <a:solidFill>
                  <a:srgbClr val="FFFF00"/>
                </a:solidFill>
                <a:effectLst>
                  <a:glow rad="127000">
                    <a:srgbClr val="FFCCFF"/>
                  </a:glow>
                </a:effectLst>
              </a:rPr>
              <a:t>?? </a:t>
            </a:r>
            <a:endParaRPr lang="en-CA" sz="3600" dirty="0">
              <a:ln>
                <a:solidFill>
                  <a:schemeClr val="bg1"/>
                </a:solidFill>
              </a:ln>
              <a:solidFill>
                <a:srgbClr val="FFFF00"/>
              </a:solidFill>
              <a:effectLst>
                <a:glow rad="127000">
                  <a:srgbClr val="FFCCFF"/>
                </a:glow>
              </a:effectLst>
            </a:endParaRPr>
          </a:p>
        </p:txBody>
      </p:sp>
      <p:sp>
        <p:nvSpPr>
          <p:cNvPr id="4" name="Explosion 1 3"/>
          <p:cNvSpPr/>
          <p:nvPr/>
        </p:nvSpPr>
        <p:spPr>
          <a:xfrm>
            <a:off x="4527637" y="2211578"/>
            <a:ext cx="914400" cy="914400"/>
          </a:xfrm>
          <a:prstGeom prst="irregularSeal1">
            <a:avLst/>
          </a:prstGeom>
          <a:solidFill>
            <a:srgbClr val="99FF33"/>
          </a:solidFill>
          <a:ln w="76200">
            <a:solidFill>
              <a:schemeClr val="accent3">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0847297" y="4844093"/>
            <a:ext cx="1308847" cy="1454950"/>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9991493" y="3215565"/>
            <a:ext cx="1987473" cy="876891"/>
          </a:xfrm>
          <a:prstGeom prst="cloudCallout">
            <a:avLst>
              <a:gd name="adj1" fmla="val 14972"/>
              <a:gd name="adj2" fmla="val 148048"/>
            </a:avLst>
          </a:prstGeom>
          <a:solidFill>
            <a:srgbClr val="FFCCFF"/>
          </a:solid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bg1"/>
                </a:solidFill>
              </a:rPr>
              <a:t>Daniel’s reaction?</a:t>
            </a:r>
            <a:endParaRPr lang="en-CA" b="1" dirty="0">
              <a:solidFill>
                <a:schemeClr val="bg1"/>
              </a:solidFill>
            </a:endParaRPr>
          </a:p>
        </p:txBody>
      </p:sp>
    </p:spTree>
    <p:extLst>
      <p:ext uri="{BB962C8B-B14F-4D97-AF65-F5344CB8AC3E}">
        <p14:creationId xmlns:p14="http://schemas.microsoft.com/office/powerpoint/2010/main" val="202437188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1250"/>
                                        <p:tgtEl>
                                          <p:spTgt spid="18"/>
                                        </p:tgtEl>
                                      </p:cBhvr>
                                    </p:animEffect>
                                  </p:childTnLst>
                                </p:cTn>
                              </p:par>
                            </p:childTnLst>
                          </p:cTn>
                        </p:par>
                        <p:par>
                          <p:cTn id="34" fill="hold">
                            <p:stCondLst>
                              <p:cond delay="2250"/>
                            </p:stCondLst>
                            <p:childTnLst>
                              <p:par>
                                <p:cTn id="35" presetID="8" presetClass="emph" presetSubtype="0" repeatCount="2000" fill="hold" grpId="1" nodeType="afterEffect">
                                  <p:stCondLst>
                                    <p:cond delay="0"/>
                                  </p:stCondLst>
                                  <p:childTnLst>
                                    <p:animRot by="21600000">
                                      <p:cBhvr>
                                        <p:cTn id="36" dur="2000" fill="hold"/>
                                        <p:tgtEl>
                                          <p:spTgt spid="7"/>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circle(in)">
                                      <p:cBhvr>
                                        <p:cTn id="41" dur="2000"/>
                                        <p:tgtEl>
                                          <p:spTgt spid="24"/>
                                        </p:tgtEl>
                                      </p:cBhvr>
                                    </p:animEffect>
                                  </p:childTnLst>
                                </p:cTn>
                              </p:par>
                              <p:par>
                                <p:cTn id="42" presetID="31" presetClass="entr" presetSubtype="0" fill="hold" grpId="0" nodeType="withEffect">
                                  <p:stCondLst>
                                    <p:cond delay="25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 calcmode="lin" valueType="num">
                                      <p:cBhvr>
                                        <p:cTn id="46" dur="500" fill="hold"/>
                                        <p:tgtEl>
                                          <p:spTgt spid="4"/>
                                        </p:tgtEl>
                                        <p:attrNameLst>
                                          <p:attrName>style.rotation</p:attrName>
                                        </p:attrNameLst>
                                      </p:cBhvr>
                                      <p:tavLst>
                                        <p:tav tm="0">
                                          <p:val>
                                            <p:fltVal val="90"/>
                                          </p:val>
                                        </p:tav>
                                        <p:tav tm="100000">
                                          <p:val>
                                            <p:fltVal val="0"/>
                                          </p:val>
                                        </p:tav>
                                      </p:tavLst>
                                    </p:anim>
                                    <p:animEffect transition="in" filter="fade">
                                      <p:cBhvr>
                                        <p:cTn id="47" dur="500"/>
                                        <p:tgtEl>
                                          <p:spTgt spid="4"/>
                                        </p:tgtEl>
                                      </p:cBhvr>
                                    </p:animEffect>
                                  </p:childTnLst>
                                </p:cTn>
                              </p:par>
                            </p:childTnLst>
                          </p:cTn>
                        </p:par>
                        <p:par>
                          <p:cTn id="48" fill="hold">
                            <p:stCondLst>
                              <p:cond delay="2000"/>
                            </p:stCondLst>
                            <p:childTnLst>
                              <p:par>
                                <p:cTn id="49" presetID="18" presetClass="entr" presetSubtype="12" fill="hold" grpId="0" nodeType="afterEffect">
                                  <p:stCondLst>
                                    <p:cond delay="2000"/>
                                  </p:stCondLst>
                                  <p:childTnLst>
                                    <p:set>
                                      <p:cBhvr>
                                        <p:cTn id="50" dur="1" fill="hold">
                                          <p:stCondLst>
                                            <p:cond delay="0"/>
                                          </p:stCondLst>
                                        </p:cTn>
                                        <p:tgtEl>
                                          <p:spTgt spid="11"/>
                                        </p:tgtEl>
                                        <p:attrNameLst>
                                          <p:attrName>style.visibility</p:attrName>
                                        </p:attrNameLst>
                                      </p:cBhvr>
                                      <p:to>
                                        <p:strVal val="visible"/>
                                      </p:to>
                                    </p:set>
                                    <p:animEffect transition="in" filter="strips(downLeft)">
                                      <p:cBhvr>
                                        <p:cTn id="51" dur="2000"/>
                                        <p:tgtEl>
                                          <p:spTgt spid="11"/>
                                        </p:tgtEl>
                                      </p:cBhvr>
                                    </p:animEffect>
                                  </p:childTnLst>
                                </p:cTn>
                              </p:par>
                            </p:childTnLst>
                          </p:cTn>
                        </p:par>
                        <p:par>
                          <p:cTn id="52" fill="hold">
                            <p:stCondLst>
                              <p:cond delay="6000"/>
                            </p:stCondLst>
                            <p:childTnLst>
                              <p:par>
                                <p:cTn id="53" presetID="18" presetClass="entr" presetSubtype="12" fill="hold" nodeType="afterEffect">
                                  <p:stCondLst>
                                    <p:cond delay="5000"/>
                                  </p:stCondLst>
                                  <p:childTnLst>
                                    <p:set>
                                      <p:cBhvr>
                                        <p:cTn id="54" dur="1" fill="hold">
                                          <p:stCondLst>
                                            <p:cond delay="0"/>
                                          </p:stCondLst>
                                        </p:cTn>
                                        <p:tgtEl>
                                          <p:spTgt spid="15"/>
                                        </p:tgtEl>
                                        <p:attrNameLst>
                                          <p:attrName>style.visibility</p:attrName>
                                        </p:attrNameLst>
                                      </p:cBhvr>
                                      <p:to>
                                        <p:strVal val="visible"/>
                                      </p:to>
                                    </p:set>
                                    <p:animEffect transition="in" filter="strips(downLeft)">
                                      <p:cBhvr>
                                        <p:cTn id="55" dur="1000"/>
                                        <p:tgtEl>
                                          <p:spTgt spid="15"/>
                                        </p:tgtEl>
                                      </p:cBhvr>
                                    </p:animEffect>
                                  </p:childTnLst>
                                </p:cTn>
                              </p:par>
                            </p:childTnLst>
                          </p:cTn>
                        </p:par>
                        <p:par>
                          <p:cTn id="56" fill="hold">
                            <p:stCondLst>
                              <p:cond delay="12000"/>
                            </p:stCondLst>
                            <p:childTnLst>
                              <p:par>
                                <p:cTn id="57" presetID="3" presetClass="entr" presetSubtype="1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linds(horizont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7" grpId="0" animBg="1"/>
      <p:bldP spid="7" grpId="1" animBg="1"/>
      <p:bldP spid="24" grpId="0" animBg="1"/>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43071" y="6381136"/>
            <a:ext cx="483410" cy="355493"/>
          </a:xfrm>
          <a:solidFill>
            <a:schemeClr val="bg1"/>
          </a:solidFill>
        </p:spPr>
        <p:txBody>
          <a:bodyPr/>
          <a:lstStyle/>
          <a:p>
            <a:fld id="{6D22F896-40B5-4ADD-8801-0D06FADFA095}" type="slidenum">
              <a:rPr lang="en-US" sz="1200" smtClean="0">
                <a:solidFill>
                  <a:prstClr val="white">
                    <a:tint val="75000"/>
                  </a:prstClr>
                </a:solidFill>
              </a:rPr>
              <a:pPr/>
              <a:t>36</a:t>
            </a:fld>
            <a:endParaRPr lang="en-US" sz="1200" dirty="0">
              <a:solidFill>
                <a:prstClr val="white">
                  <a:tint val="75000"/>
                </a:prstClr>
              </a:solidFill>
            </a:endParaRPr>
          </a:p>
        </p:txBody>
      </p:sp>
      <p:sp>
        <p:nvSpPr>
          <p:cNvPr id="3" name="Flowchart: Punched Tape 2"/>
          <p:cNvSpPr/>
          <p:nvPr/>
        </p:nvSpPr>
        <p:spPr>
          <a:xfrm rot="20731478">
            <a:off x="795027" y="1044976"/>
            <a:ext cx="10140943" cy="4650453"/>
          </a:xfrm>
          <a:prstGeom prst="flowChartPunchedTape">
            <a:avLst/>
          </a:prstGeom>
          <a:solidFill>
            <a:schemeClr val="accent6">
              <a:lumMod val="75000"/>
            </a:schemeClr>
          </a:solidFill>
          <a:ln w="257175">
            <a:solidFill>
              <a:srgbClr val="FFCCFF"/>
            </a:solidFill>
          </a:ln>
          <a:effectLst>
            <a:glow rad="88900">
              <a:srgbClr val="00FFFF"/>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600" dirty="0">
                <a:ln w="19050">
                  <a:solidFill>
                    <a:sysClr val="windowText" lastClr="000000"/>
                  </a:solidFill>
                </a:ln>
                <a:solidFill>
                  <a:srgbClr val="FFFF00"/>
                </a:solidFill>
                <a:effectLst>
                  <a:glow rad="127000">
                    <a:srgbClr val="FFCCFF"/>
                  </a:glow>
                </a:effectLst>
              </a:rPr>
              <a:t>Tequfah as the </a:t>
            </a:r>
            <a:r>
              <a:rPr lang="en-CA" sz="3600" u="sng" dirty="0" smtClean="0">
                <a:ln w="19050">
                  <a:solidFill>
                    <a:sysClr val="windowText" lastClr="000000"/>
                  </a:solidFill>
                </a:ln>
                <a:solidFill>
                  <a:sysClr val="windowText" lastClr="000000"/>
                </a:solidFill>
                <a:effectLst>
                  <a:glow rad="127000">
                    <a:srgbClr val="FFCCFF"/>
                  </a:glow>
                </a:effectLst>
                <a:latin typeface="Arial Black" panose="020B0A04020102020204" pitchFamily="34" charset="0"/>
              </a:rPr>
              <a:t>FIRST</a:t>
            </a:r>
            <a:r>
              <a:rPr lang="en-CA" sz="3600" dirty="0" smtClean="0">
                <a:ln w="19050">
                  <a:solidFill>
                    <a:sysClr val="windowText" lastClr="000000"/>
                  </a:solidFill>
                </a:ln>
                <a:solidFill>
                  <a:srgbClr val="FFFF00"/>
                </a:solidFill>
                <a:effectLst>
                  <a:glow rad="127000">
                    <a:srgbClr val="FFCCFF"/>
                  </a:glow>
                </a:effectLst>
              </a:rPr>
              <a:t> </a:t>
            </a:r>
            <a:r>
              <a:rPr lang="en-CA" sz="3600" dirty="0">
                <a:ln w="19050">
                  <a:solidFill>
                    <a:sysClr val="windowText" lastClr="000000"/>
                  </a:solidFill>
                </a:ln>
                <a:solidFill>
                  <a:srgbClr val="FFFF00"/>
                </a:solidFill>
                <a:effectLst>
                  <a:glow rad="127000">
                    <a:srgbClr val="FFCCFF"/>
                  </a:glow>
                </a:effectLst>
              </a:rPr>
              <a:t>cycle </a:t>
            </a:r>
            <a:r>
              <a:rPr lang="en-CA" sz="3600" b="1" dirty="0">
                <a:ln w="19050">
                  <a:noFill/>
                </a:ln>
                <a:solidFill>
                  <a:srgbClr val="FFFF00"/>
                </a:solidFill>
              </a:rPr>
              <a:t>of the </a:t>
            </a:r>
            <a:r>
              <a:rPr lang="en-CA" sz="3600" b="1" dirty="0" smtClean="0">
                <a:ln w="19050">
                  <a:noFill/>
                </a:ln>
                <a:solidFill>
                  <a:srgbClr val="FFFF00"/>
                </a:solidFill>
              </a:rPr>
              <a:t>year?</a:t>
            </a:r>
            <a:r>
              <a:rPr lang="en-CA" sz="4000" b="1" dirty="0" smtClean="0">
                <a:ln w="19050">
                  <a:noFill/>
                </a:ln>
                <a:solidFill>
                  <a:srgbClr val="FFFF00"/>
                </a:solidFill>
              </a:rPr>
              <a:t/>
            </a:r>
            <a:br>
              <a:rPr lang="en-CA" sz="4000" b="1" dirty="0" smtClean="0">
                <a:ln w="19050">
                  <a:noFill/>
                </a:ln>
                <a:solidFill>
                  <a:srgbClr val="FFFF00"/>
                </a:solidFill>
              </a:rPr>
            </a:br>
            <a:r>
              <a:rPr lang="en-CA" sz="4000" dirty="0" smtClean="0">
                <a:ln w="19050">
                  <a:noFill/>
                </a:ln>
                <a:solidFill>
                  <a:srgbClr val="FFFF00"/>
                </a:solidFill>
              </a:rPr>
              <a:t> </a:t>
            </a:r>
            <a:r>
              <a:rPr lang="en-CA" sz="4000" b="1" dirty="0" smtClean="0">
                <a:ln w="19050">
                  <a:noFill/>
                </a:ln>
                <a:solidFill>
                  <a:srgbClr val="FFFF00"/>
                </a:solidFill>
              </a:rPr>
              <a:t>A</a:t>
            </a:r>
            <a:r>
              <a:rPr lang="en-CA" sz="4000" dirty="0" smtClean="0">
                <a:ln w="19050">
                  <a:noFill/>
                </a:ln>
                <a:solidFill>
                  <a:srgbClr val="FFFF00"/>
                </a:solidFill>
              </a:rPr>
              <a:t> </a:t>
            </a:r>
            <a:r>
              <a:rPr lang="en-CA" sz="4000" b="1" dirty="0">
                <a:ln w="19050">
                  <a:solidFill>
                    <a:prstClr val="black"/>
                  </a:solidFill>
                </a:ln>
                <a:solidFill>
                  <a:srgbClr val="FFFF00"/>
                </a:solidFill>
                <a:effectLst>
                  <a:glow rad="127000">
                    <a:srgbClr val="FF9900"/>
                  </a:glow>
                </a:effectLst>
                <a:latin typeface="Arial Black" panose="020B0A04020102020204" pitchFamily="34" charset="0"/>
              </a:rPr>
              <a:t>TOTAL ELIMINATION </a:t>
            </a:r>
            <a:r>
              <a:rPr lang="en-CA" sz="4000" b="1" dirty="0">
                <a:ln w="19050">
                  <a:noFill/>
                </a:ln>
                <a:solidFill>
                  <a:srgbClr val="FFFF00"/>
                </a:solidFill>
              </a:rPr>
              <a:t>of an </a:t>
            </a:r>
            <a:r>
              <a:rPr lang="en-CA" sz="4000" b="1" dirty="0" smtClean="0">
                <a:ln w="19050">
                  <a:noFill/>
                </a:ln>
                <a:solidFill>
                  <a:srgbClr val="FFFF00"/>
                </a:solidFill>
              </a:rPr>
              <a:t/>
            </a:r>
            <a:br>
              <a:rPr lang="en-CA" sz="4000" b="1" dirty="0" smtClean="0">
                <a:ln w="19050">
                  <a:noFill/>
                </a:ln>
                <a:solidFill>
                  <a:srgbClr val="FFFF00"/>
                </a:solidFill>
              </a:rPr>
            </a:br>
            <a:r>
              <a:rPr lang="en-CA" sz="4000" b="1" dirty="0" smtClean="0">
                <a:ln w="19050">
                  <a:noFill/>
                </a:ln>
                <a:solidFill>
                  <a:srgbClr val="FFFF00"/>
                </a:solidFill>
              </a:rPr>
              <a:t>Abib </a:t>
            </a:r>
            <a:r>
              <a:rPr lang="en-CA" sz="4000" b="1" dirty="0">
                <a:ln w="19050">
                  <a:noFill/>
                </a:ln>
                <a:solidFill>
                  <a:srgbClr val="FFFF00"/>
                </a:solidFill>
              </a:rPr>
              <a:t>14 –</a:t>
            </a:r>
            <a:r>
              <a:rPr lang="en-CA" sz="4000" dirty="0">
                <a:ln w="19050">
                  <a:noFill/>
                </a:ln>
                <a:solidFill>
                  <a:srgbClr val="FFFF00"/>
                </a:solidFill>
              </a:rPr>
              <a:t> </a:t>
            </a:r>
            <a:r>
              <a:rPr lang="en-CA" sz="4000" b="1" dirty="0">
                <a:ln w="19050">
                  <a:noFill/>
                </a:ln>
                <a:solidFill>
                  <a:srgbClr val="0000FF"/>
                </a:solidFill>
                <a:effectLst>
                  <a:glow rad="127000">
                    <a:srgbClr val="00FFFF"/>
                  </a:glow>
                </a:effectLst>
              </a:rPr>
              <a:t>Midst of the Week </a:t>
            </a:r>
            <a:r>
              <a:rPr lang="en-CA" sz="4000" b="1" dirty="0" smtClean="0">
                <a:ln w="19050">
                  <a:noFill/>
                </a:ln>
                <a:solidFill>
                  <a:srgbClr val="0000FF"/>
                </a:solidFill>
                <a:effectLst>
                  <a:glow rad="127000">
                    <a:srgbClr val="00FFFF"/>
                  </a:glow>
                </a:effectLst>
              </a:rPr>
              <a:t>Crucifixion!</a:t>
            </a:r>
            <a:endParaRPr lang="en-CA" sz="4000" b="1" dirty="0">
              <a:ln>
                <a:solidFill>
                  <a:srgbClr val="F735EE"/>
                </a:solidFill>
              </a:ln>
            </a:endParaRPr>
          </a:p>
        </p:txBody>
      </p:sp>
      <p:pic>
        <p:nvPicPr>
          <p:cNvPr id="5" name="Picture 18"/>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7953828" y="4123453"/>
            <a:ext cx="2459947" cy="2734547"/>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999240" y="659876"/>
            <a:ext cx="3949832" cy="914400"/>
          </a:xfrm>
          <a:prstGeom prst="roundRect">
            <a:avLst>
              <a:gd name="adj" fmla="val 50000"/>
            </a:avLst>
          </a:prstGeom>
          <a:ln w="57150">
            <a:solidFill>
              <a:srgbClr val="FF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5400" b="1" dirty="0" smtClean="0">
                <a:ln>
                  <a:solidFill>
                    <a:srgbClr val="0000FF"/>
                  </a:solidFill>
                </a:ln>
              </a:rPr>
              <a:t>Emphasis!</a:t>
            </a:r>
            <a:endParaRPr lang="en-CA" sz="5400" b="1" dirty="0">
              <a:ln>
                <a:solidFill>
                  <a:srgbClr val="0000FF"/>
                </a:solidFill>
              </a:ln>
            </a:endParaRPr>
          </a:p>
        </p:txBody>
      </p:sp>
    </p:spTree>
    <p:extLst>
      <p:ext uri="{BB962C8B-B14F-4D97-AF65-F5344CB8AC3E}">
        <p14:creationId xmlns:p14="http://schemas.microsoft.com/office/powerpoint/2010/main" val="308515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43071" y="6381136"/>
            <a:ext cx="483410" cy="355493"/>
          </a:xfrm>
          <a:solidFill>
            <a:schemeClr val="bg1"/>
          </a:solidFill>
        </p:spPr>
        <p:txBody>
          <a:bodyPr/>
          <a:lstStyle/>
          <a:p>
            <a:fld id="{6D22F896-40B5-4ADD-8801-0D06FADFA095}" type="slidenum">
              <a:rPr lang="en-US" sz="1200" smtClean="0">
                <a:solidFill>
                  <a:prstClr val="white">
                    <a:tint val="75000"/>
                  </a:prstClr>
                </a:solidFill>
              </a:rPr>
              <a:pPr/>
              <a:t>37</a:t>
            </a:fld>
            <a:endParaRPr lang="en-US" sz="1200" dirty="0">
              <a:solidFill>
                <a:prstClr val="white">
                  <a:tint val="75000"/>
                </a:prstClr>
              </a:solidFill>
            </a:endParaRPr>
          </a:p>
        </p:txBody>
      </p:sp>
      <p:sp>
        <p:nvSpPr>
          <p:cNvPr id="3" name="Flowchart: Punched Tape 2"/>
          <p:cNvSpPr/>
          <p:nvPr/>
        </p:nvSpPr>
        <p:spPr>
          <a:xfrm rot="20731478">
            <a:off x="917267" y="1103773"/>
            <a:ext cx="10016731" cy="4650453"/>
          </a:xfrm>
          <a:prstGeom prst="flowChartPunchedTape">
            <a:avLst/>
          </a:prstGeom>
          <a:solidFill>
            <a:schemeClr val="accent6">
              <a:lumMod val="75000"/>
            </a:schemeClr>
          </a:solidFill>
          <a:ln w="257175">
            <a:solidFill>
              <a:srgbClr val="FFCCFF"/>
            </a:solidFill>
          </a:ln>
          <a:effectLst>
            <a:glow rad="88900">
              <a:srgbClr val="00FFFF"/>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600" b="1" dirty="0" smtClean="0">
                <a:ln>
                  <a:solidFill>
                    <a:srgbClr val="F735EE"/>
                  </a:solidFill>
                </a:ln>
              </a:rPr>
              <a:t>The power of p</a:t>
            </a:r>
            <a:r>
              <a:rPr lang="en-CA" sz="2600" b="1" u="sng" dirty="0" smtClean="0">
                <a:ln>
                  <a:solidFill>
                    <a:srgbClr val="F735EE"/>
                  </a:solidFill>
                </a:ln>
              </a:rPr>
              <a:t>ersonal choice</a:t>
            </a:r>
            <a:r>
              <a:rPr lang="en-CA" sz="2600" b="1" dirty="0" smtClean="0">
                <a:ln>
                  <a:solidFill>
                    <a:srgbClr val="F735EE"/>
                  </a:solidFill>
                </a:ln>
              </a:rPr>
              <a:t> was restored by Yahusha which includes the 4</a:t>
            </a:r>
            <a:r>
              <a:rPr lang="en-CA" sz="2600" b="1" baseline="30000" dirty="0" smtClean="0">
                <a:ln>
                  <a:solidFill>
                    <a:srgbClr val="F735EE"/>
                  </a:solidFill>
                </a:ln>
              </a:rPr>
              <a:t>th</a:t>
            </a:r>
            <a:r>
              <a:rPr lang="en-CA" sz="2600" b="1" dirty="0" smtClean="0">
                <a:ln>
                  <a:solidFill>
                    <a:srgbClr val="F735EE"/>
                  </a:solidFill>
                </a:ln>
              </a:rPr>
              <a:t> Cycle (</a:t>
            </a:r>
            <a:r>
              <a:rPr lang="en-CA" sz="2600" b="1" dirty="0" smtClean="0">
                <a:ln>
                  <a:solidFill>
                    <a:srgbClr val="F735EE"/>
                  </a:solidFill>
                </a:ln>
                <a:solidFill>
                  <a:srgbClr val="00FFFF"/>
                </a:solidFill>
              </a:rPr>
              <a:t>Midst of the Week</a:t>
            </a:r>
            <a:r>
              <a:rPr lang="en-CA" sz="2600" b="1" dirty="0" smtClean="0">
                <a:ln>
                  <a:solidFill>
                    <a:srgbClr val="F735EE"/>
                  </a:solidFill>
                </a:ln>
              </a:rPr>
              <a:t>) Crucifixion. </a:t>
            </a:r>
          </a:p>
          <a:p>
            <a:pPr algn="ctr"/>
            <a:r>
              <a:rPr lang="en-CA" sz="2600" b="1" u="sng" dirty="0" smtClean="0">
                <a:ln>
                  <a:solidFill>
                    <a:srgbClr val="F735EE"/>
                  </a:solidFill>
                </a:ln>
              </a:rPr>
              <a:t>You have a choice to count the Te</a:t>
            </a:r>
            <a:r>
              <a:rPr lang="en-CA" sz="2600" b="1" dirty="0" smtClean="0">
                <a:ln>
                  <a:solidFill>
                    <a:srgbClr val="F735EE"/>
                  </a:solidFill>
                </a:ln>
              </a:rPr>
              <a:t>q</a:t>
            </a:r>
            <a:r>
              <a:rPr lang="en-CA" sz="2600" b="1" u="sng" dirty="0" smtClean="0">
                <a:ln>
                  <a:solidFill>
                    <a:srgbClr val="F735EE"/>
                  </a:solidFill>
                </a:ln>
              </a:rPr>
              <a:t>ufah</a:t>
            </a:r>
            <a:r>
              <a:rPr lang="en-CA" sz="2600" b="1" dirty="0" smtClean="0">
                <a:ln>
                  <a:solidFill>
                    <a:srgbClr val="F735EE"/>
                  </a:solidFill>
                </a:ln>
              </a:rPr>
              <a:t>, as either the 1</a:t>
            </a:r>
            <a:r>
              <a:rPr lang="en-CA" sz="2600" b="1" baseline="30000" dirty="0" smtClean="0">
                <a:ln>
                  <a:solidFill>
                    <a:srgbClr val="F735EE"/>
                  </a:solidFill>
                </a:ln>
              </a:rPr>
              <a:t>st</a:t>
            </a:r>
            <a:r>
              <a:rPr lang="en-CA" sz="2600" b="1" dirty="0" smtClean="0">
                <a:ln>
                  <a:solidFill>
                    <a:srgbClr val="F735EE"/>
                  </a:solidFill>
                </a:ln>
              </a:rPr>
              <a:t>  cycle of the year which </a:t>
            </a:r>
            <a:r>
              <a:rPr lang="en-CA" sz="2600" b="1" dirty="0" smtClean="0">
                <a:ln>
                  <a:solidFill>
                    <a:srgbClr val="F735EE"/>
                  </a:solidFill>
                </a:ln>
                <a:solidFill>
                  <a:srgbClr val="0000FF"/>
                </a:solidFill>
              </a:rPr>
              <a:t>FOLLOWS</a:t>
            </a:r>
            <a:r>
              <a:rPr lang="en-CA" sz="2600" b="1" dirty="0" smtClean="0">
                <a:ln>
                  <a:solidFill>
                    <a:srgbClr val="F735EE"/>
                  </a:solidFill>
                </a:ln>
              </a:rPr>
              <a:t> the end of the solar circuit, - </a:t>
            </a:r>
            <a:r>
              <a:rPr lang="en-CA" sz="2600" b="1" dirty="0" smtClean="0">
                <a:ln>
                  <a:solidFill>
                    <a:srgbClr val="F735EE"/>
                  </a:solidFill>
                </a:ln>
                <a:solidFill>
                  <a:schemeClr val="accent3">
                    <a:lumMod val="50000"/>
                  </a:schemeClr>
                </a:solidFill>
              </a:rPr>
              <a:t>or as some do, </a:t>
            </a:r>
            <a:r>
              <a:rPr lang="en-CA" sz="2600" b="1" dirty="0" smtClean="0">
                <a:ln>
                  <a:solidFill>
                    <a:srgbClr val="F735EE"/>
                  </a:solidFill>
                </a:ln>
                <a:solidFill>
                  <a:srgbClr val="FF0000"/>
                </a:solidFill>
              </a:rPr>
              <a:t>reject</a:t>
            </a:r>
            <a:r>
              <a:rPr lang="en-CA" sz="2600" b="1" dirty="0" smtClean="0">
                <a:ln>
                  <a:solidFill>
                    <a:srgbClr val="F735EE"/>
                  </a:solidFill>
                </a:ln>
              </a:rPr>
              <a:t> the Hebrew definitions of Tequfah, </a:t>
            </a:r>
            <a:br>
              <a:rPr lang="en-CA" sz="2600" b="1" dirty="0" smtClean="0">
                <a:ln>
                  <a:solidFill>
                    <a:srgbClr val="F735EE"/>
                  </a:solidFill>
                </a:ln>
              </a:rPr>
            </a:br>
            <a:r>
              <a:rPr lang="en-CA" sz="2600" b="1" dirty="0" smtClean="0">
                <a:ln>
                  <a:solidFill>
                    <a:srgbClr val="F735EE"/>
                  </a:solidFill>
                </a:ln>
              </a:rPr>
              <a:t>and insist on it being the first cycle of the Year.</a:t>
            </a:r>
            <a:endParaRPr lang="en-CA" sz="2600" b="1" dirty="0">
              <a:ln>
                <a:solidFill>
                  <a:srgbClr val="F735EE"/>
                </a:solidFill>
              </a:ln>
            </a:endParaRPr>
          </a:p>
        </p:txBody>
      </p:sp>
      <p:sp>
        <p:nvSpPr>
          <p:cNvPr id="4" name="Rounded Rectangle 3"/>
          <p:cNvSpPr/>
          <p:nvPr/>
        </p:nvSpPr>
        <p:spPr>
          <a:xfrm>
            <a:off x="6096001" y="5093109"/>
            <a:ext cx="6007510" cy="1643519"/>
          </a:xfrm>
          <a:prstGeom prst="roundRect">
            <a:avLst/>
          </a:prstGeom>
          <a:noFill/>
          <a:ln>
            <a:noFill/>
          </a:ln>
          <a:effectLst>
            <a:glow rad="127000">
              <a:srgbClr val="00FF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4000" u="sng" dirty="0" smtClean="0"/>
              <a:t>Ultimatel</a:t>
            </a:r>
            <a:r>
              <a:rPr lang="en-CA" sz="4000" dirty="0" smtClean="0"/>
              <a:t>y </a:t>
            </a:r>
            <a:br>
              <a:rPr lang="en-CA" sz="4000" dirty="0" smtClean="0"/>
            </a:br>
            <a:r>
              <a:rPr lang="en-CA" sz="4000" dirty="0" smtClean="0"/>
              <a:t>it is - </a:t>
            </a:r>
            <a:r>
              <a:rPr lang="en-CA" sz="4000" b="1" dirty="0" smtClean="0">
                <a:solidFill>
                  <a:srgbClr val="99FF33"/>
                </a:solidFill>
              </a:rPr>
              <a:t>y</a:t>
            </a:r>
            <a:r>
              <a:rPr lang="en-CA" sz="4000" b="1" u="sng" dirty="0" smtClean="0">
                <a:solidFill>
                  <a:srgbClr val="99FF33"/>
                </a:solidFill>
              </a:rPr>
              <a:t>our</a:t>
            </a:r>
            <a:r>
              <a:rPr lang="en-CA" sz="4000" dirty="0" smtClean="0"/>
              <a:t> choice.</a:t>
            </a:r>
            <a:endParaRPr lang="en-CA" sz="4000" dirty="0"/>
          </a:p>
        </p:txBody>
      </p:sp>
    </p:spTree>
    <p:extLst>
      <p:ext uri="{BB962C8B-B14F-4D97-AF65-F5344CB8AC3E}">
        <p14:creationId xmlns:p14="http://schemas.microsoft.com/office/powerpoint/2010/main" val="298181042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64414" y="912730"/>
            <a:ext cx="7129882" cy="5277510"/>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1254063" y="4013633"/>
            <a:ext cx="406400" cy="908563"/>
          </a:xfrm>
          <a:prstGeom prst="rect">
            <a:avLst/>
          </a:prstGeom>
          <a:noFill/>
          <a:ln w="57150">
            <a:solidFill>
              <a:srgbClr val="CC00FF"/>
            </a:solidFill>
          </a:ln>
          <a:effectLst>
            <a:glow rad="63500">
              <a:srgbClr val="00FFCC"/>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6" name="Rectangle 15"/>
          <p:cNvSpPr/>
          <p:nvPr/>
        </p:nvSpPr>
        <p:spPr>
          <a:xfrm>
            <a:off x="6181921" y="2829205"/>
            <a:ext cx="326571" cy="287382"/>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ln>
                <a:solidFill>
                  <a:srgbClr val="0000FF"/>
                </a:solidFill>
              </a:ln>
              <a:solidFill>
                <a:prstClr val="white"/>
              </a:solidFill>
            </a:endParaRPr>
          </a:p>
        </p:txBody>
      </p:sp>
      <p:sp>
        <p:nvSpPr>
          <p:cNvPr id="18" name="Rounded Rectangular Callout 17"/>
          <p:cNvSpPr/>
          <p:nvPr/>
        </p:nvSpPr>
        <p:spPr>
          <a:xfrm>
            <a:off x="4754425" y="1795657"/>
            <a:ext cx="1725738" cy="612648"/>
          </a:xfrm>
          <a:prstGeom prst="wedgeRoundRectCallout">
            <a:avLst>
              <a:gd name="adj1" fmla="val 33476"/>
              <a:gd name="adj2" fmla="val 112268"/>
              <a:gd name="adj3" fmla="val 16667"/>
            </a:avLst>
          </a:prstGeom>
          <a:solidFill>
            <a:schemeClr val="bg1"/>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i="1" dirty="0" smtClean="0">
                <a:solidFill>
                  <a:srgbClr val="0000FF"/>
                </a:solidFill>
                <a:effectLst>
                  <a:glow rad="127000">
                    <a:srgbClr val="FFFF00"/>
                  </a:glow>
                </a:effectLst>
                <a:latin typeface="Comic Sans MS" panose="030F0702030302020204" pitchFamily="66" charset="0"/>
              </a:rPr>
              <a:t>Tequfah</a:t>
            </a:r>
            <a:endParaRPr lang="en-CA" sz="2800" i="1" dirty="0">
              <a:solidFill>
                <a:srgbClr val="0000FF"/>
              </a:solidFill>
              <a:effectLst>
                <a:glow rad="127000">
                  <a:srgbClr val="FFFF00"/>
                </a:glow>
              </a:effectLst>
              <a:latin typeface="Comic Sans MS" panose="030F0702030302020204" pitchFamily="66" charset="0"/>
            </a:endParaRPr>
          </a:p>
        </p:txBody>
      </p:sp>
      <p:sp>
        <p:nvSpPr>
          <p:cNvPr id="19" name="Rounded Rectangle 18"/>
          <p:cNvSpPr/>
          <p:nvPr/>
        </p:nvSpPr>
        <p:spPr>
          <a:xfrm>
            <a:off x="2947710" y="147520"/>
            <a:ext cx="6223555"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b="1" u="sng" dirty="0" smtClean="0">
                <a:solidFill>
                  <a:srgbClr val="99FF33"/>
                </a:solidFill>
              </a:rPr>
              <a:t>Enoch’s</a:t>
            </a:r>
            <a:r>
              <a:rPr lang="en-CA" sz="2800" b="1" dirty="0" smtClean="0">
                <a:solidFill>
                  <a:srgbClr val="FF0000"/>
                </a:solidFill>
              </a:rPr>
              <a:t> </a:t>
            </a:r>
            <a:r>
              <a:rPr lang="en-CA" sz="2800" b="1" u="sng" dirty="0" smtClean="0">
                <a:solidFill>
                  <a:srgbClr val="FF0000"/>
                </a:solidFill>
              </a:rPr>
              <a:t>Jerusalem</a:t>
            </a:r>
            <a:r>
              <a:rPr lang="en-CA" sz="2800" b="1" dirty="0" smtClean="0">
                <a:solidFill>
                  <a:srgbClr val="FF0000"/>
                </a:solidFill>
              </a:rPr>
              <a:t> </a:t>
            </a:r>
            <a:r>
              <a:rPr lang="en-CA" sz="2800" b="1" dirty="0" smtClean="0">
                <a:solidFill>
                  <a:srgbClr val="FF0000"/>
                </a:solidFill>
                <a:effectLst>
                  <a:glow rad="127000">
                    <a:srgbClr val="00FFFF"/>
                  </a:glow>
                </a:effectLst>
                <a:latin typeface="Arial Black" panose="020B0A04020102020204" pitchFamily="34" charset="0"/>
              </a:rPr>
              <a:t>Equilux</a:t>
            </a:r>
            <a:r>
              <a:rPr lang="en-CA" sz="2800" b="1" dirty="0" smtClean="0">
                <a:solidFill>
                  <a:srgbClr val="FF0000"/>
                </a:solidFill>
              </a:rPr>
              <a:t> View</a:t>
            </a:r>
            <a:endParaRPr lang="en-CA" sz="2800" b="1" dirty="0">
              <a:solidFill>
                <a:srgbClr val="FF0000"/>
              </a:solidFill>
            </a:endParaRPr>
          </a:p>
        </p:txBody>
      </p:sp>
      <p:sp>
        <p:nvSpPr>
          <p:cNvPr id="22" name="Rounded Rectangular Callout 21"/>
          <p:cNvSpPr/>
          <p:nvPr/>
        </p:nvSpPr>
        <p:spPr>
          <a:xfrm>
            <a:off x="6593995" y="961327"/>
            <a:ext cx="5006306" cy="935276"/>
          </a:xfrm>
          <a:prstGeom prst="wedgeRoundRectCallout">
            <a:avLst>
              <a:gd name="adj1" fmla="val -41049"/>
              <a:gd name="adj2" fmla="val 122550"/>
              <a:gd name="adj3" fmla="val 16667"/>
            </a:avLst>
          </a:prstGeom>
          <a:solidFill>
            <a:schemeClr val="bg1"/>
          </a:solidFill>
          <a:ln w="38100">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FFFF00"/>
                </a:solidFill>
              </a:rPr>
              <a:t>Equi</a:t>
            </a:r>
            <a:r>
              <a:rPr lang="en-CA" sz="2400" b="1" u="sng" dirty="0" smtClean="0">
                <a:solidFill>
                  <a:srgbClr val="FF0000"/>
                </a:solidFill>
              </a:rPr>
              <a:t>lux</a:t>
            </a:r>
            <a:r>
              <a:rPr lang="en-CA" sz="2400" b="1" dirty="0" smtClean="0">
                <a:solidFill>
                  <a:srgbClr val="FF0000"/>
                </a:solidFill>
              </a:rPr>
              <a:t> - </a:t>
            </a:r>
            <a:r>
              <a:rPr lang="en-CA" sz="2400" b="1" dirty="0" smtClean="0">
                <a:ln>
                  <a:solidFill>
                    <a:sysClr val="windowText" lastClr="000000"/>
                  </a:solidFill>
                </a:ln>
                <a:solidFill>
                  <a:srgbClr val="FF0000"/>
                </a:solidFill>
                <a:effectLst>
                  <a:glow rad="88900">
                    <a:srgbClr val="FFFF00"/>
                  </a:glow>
                </a:effectLst>
              </a:rPr>
              <a:t>Bacchanalia/Dionysus</a:t>
            </a:r>
            <a:br>
              <a:rPr lang="en-CA" sz="2400" b="1" dirty="0" smtClean="0">
                <a:ln>
                  <a:solidFill>
                    <a:sysClr val="windowText" lastClr="000000"/>
                  </a:solidFill>
                </a:ln>
                <a:solidFill>
                  <a:srgbClr val="FF0000"/>
                </a:solidFill>
                <a:effectLst>
                  <a:glow rad="88900">
                    <a:srgbClr val="FFFF00"/>
                  </a:glow>
                </a:effectLst>
              </a:rPr>
            </a:br>
            <a:r>
              <a:rPr lang="en-CA" sz="2400" b="1" dirty="0" smtClean="0">
                <a:ln>
                  <a:solidFill>
                    <a:sysClr val="windowText" lastClr="000000"/>
                  </a:solidFill>
                </a:ln>
                <a:solidFill>
                  <a:srgbClr val="FF66FF"/>
                </a:solidFill>
                <a:effectLst/>
              </a:rPr>
              <a:t>(celebrating paganism - </a:t>
            </a:r>
            <a:r>
              <a:rPr lang="en-CA" sz="2400" b="1" dirty="0">
                <a:ln>
                  <a:solidFill>
                    <a:sysClr val="windowText" lastClr="000000"/>
                  </a:solidFill>
                </a:ln>
                <a:solidFill>
                  <a:srgbClr val="FFCCFF"/>
                </a:solidFill>
              </a:rPr>
              <a:t>P</a:t>
            </a:r>
            <a:r>
              <a:rPr lang="en-CA" sz="2400" b="1" dirty="0" smtClean="0">
                <a:ln>
                  <a:solidFill>
                    <a:sysClr val="windowText" lastClr="000000"/>
                  </a:solidFill>
                </a:ln>
                <a:solidFill>
                  <a:srgbClr val="FFCCFF"/>
                </a:solidFill>
                <a:effectLst/>
              </a:rPr>
              <a:t>art 1</a:t>
            </a:r>
            <a:r>
              <a:rPr lang="en-CA" sz="2400" b="1" dirty="0" smtClean="0">
                <a:ln>
                  <a:solidFill>
                    <a:sysClr val="windowText" lastClr="000000"/>
                  </a:solidFill>
                </a:ln>
                <a:solidFill>
                  <a:srgbClr val="FF66FF"/>
                </a:solidFill>
                <a:effectLst/>
              </a:rPr>
              <a:t>)</a:t>
            </a:r>
            <a:endParaRPr lang="en-CA" sz="2400" b="1" dirty="0">
              <a:ln>
                <a:solidFill>
                  <a:sysClr val="windowText" lastClr="000000"/>
                </a:solidFill>
              </a:ln>
              <a:solidFill>
                <a:srgbClr val="FF66FF"/>
              </a:solidFill>
              <a:effectLst/>
            </a:endParaRPr>
          </a:p>
        </p:txBody>
      </p:sp>
      <p:sp>
        <p:nvSpPr>
          <p:cNvPr id="23" name="Rectangle 22"/>
          <p:cNvSpPr/>
          <p:nvPr/>
        </p:nvSpPr>
        <p:spPr>
          <a:xfrm>
            <a:off x="6837402" y="2585469"/>
            <a:ext cx="319672" cy="29989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5" name="Rounded Rectangular Callout 24"/>
          <p:cNvSpPr/>
          <p:nvPr/>
        </p:nvSpPr>
        <p:spPr>
          <a:xfrm>
            <a:off x="8478639" y="2171408"/>
            <a:ext cx="1878345" cy="1244176"/>
          </a:xfrm>
          <a:prstGeom prst="wedgeRoundRectCallout">
            <a:avLst>
              <a:gd name="adj1" fmla="val -101055"/>
              <a:gd name="adj2" fmla="val -4407"/>
              <a:gd name="adj3" fmla="val 16667"/>
            </a:avLst>
          </a:prstGeom>
          <a:solidFill>
            <a:schemeClr val="bg1"/>
          </a:solidFill>
          <a:ln w="38100">
            <a:solidFill>
              <a:srgbClr val="FF99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srgbClr val="FFFF00"/>
                </a:solidFill>
              </a:rPr>
              <a:t>New </a:t>
            </a:r>
            <a:r>
              <a:rPr lang="en-CA" sz="2400" b="1" dirty="0" smtClean="0">
                <a:ln>
                  <a:solidFill>
                    <a:sysClr val="windowText" lastClr="000000"/>
                  </a:solidFill>
                </a:ln>
                <a:solidFill>
                  <a:srgbClr val="FFFF00"/>
                </a:solidFill>
              </a:rPr>
              <a:t/>
            </a:r>
            <a:br>
              <a:rPr lang="en-CA" sz="2400" b="1" dirty="0" smtClean="0">
                <a:ln>
                  <a:solidFill>
                    <a:sysClr val="windowText" lastClr="000000"/>
                  </a:solidFill>
                </a:ln>
                <a:solidFill>
                  <a:srgbClr val="FFFF00"/>
                </a:solidFill>
              </a:rPr>
            </a:br>
            <a:r>
              <a:rPr lang="en-CA" sz="2400" b="1" u="sng" dirty="0" smtClean="0">
                <a:ln>
                  <a:solidFill>
                    <a:sysClr val="windowText" lastClr="000000"/>
                  </a:solidFill>
                </a:ln>
                <a:solidFill>
                  <a:srgbClr val="FF0000"/>
                </a:solidFill>
              </a:rPr>
              <a:t>Lux</a:t>
            </a:r>
            <a:r>
              <a:rPr lang="en-CA" sz="2400" b="1" dirty="0" smtClean="0">
                <a:ln>
                  <a:solidFill>
                    <a:sysClr val="windowText" lastClr="000000"/>
                  </a:solidFill>
                </a:ln>
                <a:solidFill>
                  <a:srgbClr val="FFFF00"/>
                </a:solidFill>
              </a:rPr>
              <a:t>-Month day!</a:t>
            </a:r>
            <a:endParaRPr lang="en-CA" sz="2400" b="1" dirty="0">
              <a:ln>
                <a:solidFill>
                  <a:sysClr val="windowText" lastClr="000000"/>
                </a:solidFill>
              </a:ln>
              <a:solidFill>
                <a:srgbClr val="FFFF00"/>
              </a:solidFill>
            </a:endParaRPr>
          </a:p>
        </p:txBody>
      </p:sp>
      <p:sp>
        <p:nvSpPr>
          <p:cNvPr id="26" name="Rectangle 25"/>
          <p:cNvSpPr/>
          <p:nvPr/>
        </p:nvSpPr>
        <p:spPr>
          <a:xfrm>
            <a:off x="7193123" y="2585769"/>
            <a:ext cx="319193" cy="299891"/>
          </a:xfrm>
          <a:prstGeom prst="rect">
            <a:avLst/>
          </a:prstGeom>
          <a:noFill/>
          <a:ln w="57150">
            <a:solidFill>
              <a:srgbClr val="FF99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7" name="Rectangle 26"/>
          <p:cNvSpPr/>
          <p:nvPr/>
        </p:nvSpPr>
        <p:spPr>
          <a:xfrm>
            <a:off x="6870468" y="3113575"/>
            <a:ext cx="259102" cy="231445"/>
          </a:xfrm>
          <a:prstGeom prst="rect">
            <a:avLst/>
          </a:prstGeom>
          <a:noFill/>
          <a:ln w="57150">
            <a:solidFill>
              <a:srgbClr val="99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8" name="Rounded Rectangular Callout 27"/>
          <p:cNvSpPr/>
          <p:nvPr/>
        </p:nvSpPr>
        <p:spPr>
          <a:xfrm>
            <a:off x="1771604" y="3897770"/>
            <a:ext cx="10420396" cy="2844945"/>
          </a:xfrm>
          <a:prstGeom prst="wedgeRoundRectCallout">
            <a:avLst>
              <a:gd name="adj1" fmla="val -2570"/>
              <a:gd name="adj2" fmla="val -67317"/>
              <a:gd name="adj3" fmla="val 16667"/>
            </a:avLst>
          </a:prstGeom>
          <a:solidFill>
            <a:schemeClr val="accent6">
              <a:lumMod val="60000"/>
              <a:lumOff val="40000"/>
            </a:schemeClr>
          </a:solidFill>
          <a:ln w="76200">
            <a:solidFill>
              <a:srgbClr val="7030A0"/>
            </a:solidFill>
          </a:ln>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800" b="1" dirty="0" smtClean="0">
                <a:ln>
                  <a:solidFill>
                    <a:sysClr val="windowText" lastClr="000000"/>
                  </a:solidFill>
                </a:ln>
                <a:solidFill>
                  <a:srgbClr val="FF0000"/>
                </a:solidFill>
              </a:rPr>
              <a:t>Enoch Equi</a:t>
            </a:r>
            <a:r>
              <a:rPr lang="en-CA" sz="2800" b="1" u="sng" dirty="0" smtClean="0">
                <a:ln>
                  <a:solidFill>
                    <a:sysClr val="windowText" lastClr="000000"/>
                  </a:solidFill>
                </a:ln>
                <a:solidFill>
                  <a:srgbClr val="FF0000"/>
                </a:solidFill>
              </a:rPr>
              <a:t>lux</a:t>
            </a:r>
            <a:r>
              <a:rPr lang="en-CA" sz="2800" b="1" dirty="0" smtClean="0">
                <a:ln>
                  <a:solidFill>
                    <a:sysClr val="windowText" lastClr="000000"/>
                  </a:solidFill>
                </a:ln>
                <a:solidFill>
                  <a:srgbClr val="FF9900"/>
                </a:solidFill>
              </a:rPr>
              <a:t> Abib 14 is on a 6</a:t>
            </a:r>
            <a:r>
              <a:rPr lang="en-CA" sz="2800" b="1" baseline="30000" dirty="0" smtClean="0">
                <a:ln>
                  <a:solidFill>
                    <a:sysClr val="windowText" lastClr="000000"/>
                  </a:solidFill>
                </a:ln>
                <a:solidFill>
                  <a:srgbClr val="FF9900"/>
                </a:solidFill>
              </a:rPr>
              <a:t>th</a:t>
            </a:r>
            <a:r>
              <a:rPr lang="en-CA" sz="2800" b="1" dirty="0" smtClean="0">
                <a:ln>
                  <a:solidFill>
                    <a:sysClr val="windowText" lastClr="000000"/>
                  </a:solidFill>
                </a:ln>
                <a:solidFill>
                  <a:srgbClr val="FF9900"/>
                </a:solidFill>
              </a:rPr>
              <a:t> Cycle of the Week.</a:t>
            </a:r>
            <a:r>
              <a:rPr lang="en-CA" sz="2800" b="1" dirty="0" smtClean="0">
                <a:solidFill>
                  <a:srgbClr val="FF0000"/>
                </a:solidFill>
              </a:rPr>
              <a:t> </a:t>
            </a:r>
            <a:r>
              <a:rPr lang="en-CA" sz="2800" b="1" dirty="0" smtClean="0">
                <a:solidFill>
                  <a:srgbClr val="FF0000"/>
                </a:solidFill>
                <a:sym typeface="Wingdings" panose="05000000000000000000" pitchFamily="2" charset="2"/>
              </a:rPr>
              <a:t></a:t>
            </a:r>
            <a:r>
              <a:rPr lang="en-CA" sz="2800" b="1" dirty="0">
                <a:solidFill>
                  <a:srgbClr val="FF0000"/>
                </a:solidFill>
                <a:sym typeface="Wingdings" panose="05000000000000000000" pitchFamily="2" charset="2"/>
              </a:rPr>
              <a:t> </a:t>
            </a:r>
            <a:r>
              <a:rPr lang="en-CA" sz="2800" b="1" dirty="0" smtClean="0">
                <a:solidFill>
                  <a:srgbClr val="FF0000"/>
                </a:solidFill>
                <a:sym typeface="Wingdings" panose="05000000000000000000" pitchFamily="2" charset="2"/>
              </a:rPr>
              <a:t> </a:t>
            </a:r>
            <a:r>
              <a:rPr lang="en-CA" sz="2800" b="1" u="sng" dirty="0" smtClean="0">
                <a:solidFill>
                  <a:prstClr val="black"/>
                </a:solidFill>
              </a:rPr>
              <a:t>Problems</a:t>
            </a:r>
            <a:r>
              <a:rPr lang="en-CA" sz="2800" b="1" dirty="0" smtClean="0">
                <a:solidFill>
                  <a:prstClr val="black"/>
                </a:solidFill>
              </a:rPr>
              <a:t>: </a:t>
            </a:r>
            <a:r>
              <a:rPr lang="en-CA" sz="2800" b="1" u="sng" dirty="0" smtClean="0">
                <a:solidFill>
                  <a:prstClr val="black"/>
                </a:solidFill>
              </a:rPr>
              <a:t>E</a:t>
            </a:r>
            <a:r>
              <a:rPr lang="en-CA" sz="2800" b="1" dirty="0" smtClean="0">
                <a:solidFill>
                  <a:prstClr val="black"/>
                </a:solidFill>
              </a:rPr>
              <a:t>q</a:t>
            </a:r>
            <a:r>
              <a:rPr lang="en-CA" sz="2800" b="1" u="sng" dirty="0" smtClean="0">
                <a:solidFill>
                  <a:prstClr val="black"/>
                </a:solidFill>
              </a:rPr>
              <a:t>uilux</a:t>
            </a:r>
            <a:r>
              <a:rPr lang="en-CA" sz="2800" b="1" dirty="0" smtClean="0">
                <a:solidFill>
                  <a:prstClr val="black"/>
                </a:solidFill>
              </a:rPr>
              <a:t> </a:t>
            </a:r>
            <a:r>
              <a:rPr lang="en-CA" sz="2800" b="1" dirty="0">
                <a:ln>
                  <a:solidFill>
                    <a:sysClr val="windowText" lastClr="000000"/>
                  </a:solidFill>
                </a:ln>
                <a:solidFill>
                  <a:srgbClr val="F735EE"/>
                </a:solidFill>
              </a:rPr>
              <a:t>c</a:t>
            </a:r>
            <a:r>
              <a:rPr lang="en-CA" sz="2800" b="1" dirty="0" smtClean="0">
                <a:ln>
                  <a:solidFill>
                    <a:sysClr val="windowText" lastClr="000000"/>
                  </a:solidFill>
                </a:ln>
                <a:solidFill>
                  <a:srgbClr val="F735EE"/>
                </a:solidFill>
              </a:rPr>
              <a:t>annot </a:t>
            </a:r>
            <a:r>
              <a:rPr lang="en-CA" sz="2800" b="1" u="sng" dirty="0" smtClean="0">
                <a:ln>
                  <a:solidFill>
                    <a:sysClr val="windowText" lastClr="000000"/>
                  </a:solidFill>
                </a:ln>
                <a:solidFill>
                  <a:srgbClr val="F735EE"/>
                </a:solidFill>
              </a:rPr>
              <a:t>unif</a:t>
            </a:r>
            <a:r>
              <a:rPr lang="en-CA" sz="2800" b="1" dirty="0" smtClean="0">
                <a:ln>
                  <a:solidFill>
                    <a:sysClr val="windowText" lastClr="000000"/>
                  </a:solidFill>
                </a:ln>
                <a:solidFill>
                  <a:srgbClr val="F735EE"/>
                </a:solidFill>
              </a:rPr>
              <a:t>y Yahuah’s people observing the Feast. </a:t>
            </a:r>
            <a:r>
              <a:rPr lang="en-CA" sz="2800" b="1" dirty="0" smtClean="0">
                <a:solidFill>
                  <a:prstClr val="black"/>
                </a:solidFill>
              </a:rPr>
              <a:t> </a:t>
            </a:r>
            <a:r>
              <a:rPr lang="en-CA" sz="2800" dirty="0" smtClean="0">
                <a:solidFill>
                  <a:prstClr val="black"/>
                </a:solidFill>
              </a:rPr>
              <a:t>No possibility of the </a:t>
            </a:r>
            <a:r>
              <a:rPr lang="en-CA" sz="2800" b="1" dirty="0" smtClean="0">
                <a:solidFill>
                  <a:prstClr val="black"/>
                </a:solidFill>
                <a:effectLst>
                  <a:glow rad="114300">
                    <a:srgbClr val="FF5050"/>
                  </a:glow>
                </a:effectLst>
              </a:rPr>
              <a:t>12 hour offset </a:t>
            </a:r>
            <a:r>
              <a:rPr lang="en-CA" sz="2800" dirty="0" smtClean="0">
                <a:solidFill>
                  <a:schemeClr val="bg1"/>
                </a:solidFill>
              </a:rPr>
              <a:t>with the </a:t>
            </a:r>
            <a:r>
              <a:rPr lang="en-CA" sz="2800" b="1" i="1" u="sng" dirty="0" smtClean="0">
                <a:ln>
                  <a:solidFill>
                    <a:srgbClr val="002060"/>
                  </a:solidFill>
                </a:ln>
                <a:solidFill>
                  <a:srgbClr val="FF5050"/>
                </a:solidFill>
              </a:rPr>
              <a:t>acclaimed</a:t>
            </a:r>
            <a:r>
              <a:rPr lang="en-CA" sz="2800" dirty="0" smtClean="0">
                <a:solidFill>
                  <a:schemeClr val="bg1"/>
                </a:solidFill>
              </a:rPr>
              <a:t> Jewish Lunar Abib 14 of Friday April 7!</a:t>
            </a:r>
          </a:p>
          <a:p>
            <a:pPr algn="ctr" defTabSz="457200"/>
            <a:r>
              <a:rPr lang="en-CA" sz="2800" u="sng" dirty="0" smtClean="0">
                <a:solidFill>
                  <a:schemeClr val="bg1"/>
                </a:solidFill>
                <a:latin typeface="Arial Black" panose="020B0A04020102020204" pitchFamily="34" charset="0"/>
              </a:rPr>
              <a:t>EQUI</a:t>
            </a:r>
            <a:r>
              <a:rPr lang="en-CA" sz="2800" u="sng" dirty="0" smtClean="0">
                <a:solidFill>
                  <a:schemeClr val="bg1"/>
                </a:solidFill>
                <a:effectLst>
                  <a:glow rad="127000">
                    <a:srgbClr val="FF5050"/>
                  </a:glow>
                </a:effectLst>
                <a:latin typeface="Arial Black" panose="020B0A04020102020204" pitchFamily="34" charset="0"/>
              </a:rPr>
              <a:t>LUX</a:t>
            </a:r>
            <a:r>
              <a:rPr lang="en-CA" sz="2800" u="sng" dirty="0" smtClean="0">
                <a:solidFill>
                  <a:schemeClr val="bg1"/>
                </a:solidFill>
                <a:latin typeface="Arial Black" panose="020B0A04020102020204" pitchFamily="34" charset="0"/>
              </a:rPr>
              <a:t> HAS NO </a:t>
            </a:r>
            <a:r>
              <a:rPr lang="en-CA" sz="2800" u="sng" dirty="0" smtClean="0">
                <a:solidFill>
                  <a:srgbClr val="0000FF"/>
                </a:solidFill>
                <a:latin typeface="Arial Black" panose="020B0A04020102020204" pitchFamily="34" charset="0"/>
              </a:rPr>
              <a:t>HEBREW TORAH FOUNDATION</a:t>
            </a:r>
            <a:r>
              <a:rPr lang="en-CA" sz="2800" dirty="0" smtClean="0">
                <a:solidFill>
                  <a:srgbClr val="0000FF"/>
                </a:solidFill>
              </a:rPr>
              <a:t> </a:t>
            </a:r>
            <a:r>
              <a:rPr lang="en-CA" sz="2800" dirty="0" smtClean="0">
                <a:solidFill>
                  <a:schemeClr val="bg1"/>
                </a:solidFill>
              </a:rPr>
              <a:t/>
            </a:r>
            <a:br>
              <a:rPr lang="en-CA" sz="2800" dirty="0" smtClean="0">
                <a:solidFill>
                  <a:schemeClr val="bg1"/>
                </a:solidFill>
              </a:rPr>
            </a:br>
            <a:r>
              <a:rPr lang="en-CA" sz="2800" b="1" dirty="0" smtClean="0">
                <a:solidFill>
                  <a:schemeClr val="bg1"/>
                </a:solidFill>
                <a:effectLst>
                  <a:glow rad="127000">
                    <a:srgbClr val="FFFF00"/>
                  </a:glow>
                </a:effectLst>
              </a:rPr>
              <a:t>Do you see a</a:t>
            </a:r>
            <a:r>
              <a:rPr lang="en-CA" sz="2800" b="1" dirty="0" smtClean="0">
                <a:solidFill>
                  <a:schemeClr val="bg1"/>
                </a:solidFill>
                <a:effectLst>
                  <a:glow rad="127000">
                    <a:srgbClr val="99FF33"/>
                  </a:glow>
                </a:effectLst>
              </a:rPr>
              <a:t> “</a:t>
            </a:r>
            <a:r>
              <a:rPr lang="en-CA" sz="2800" b="1" u="sng" dirty="0" smtClean="0">
                <a:ln>
                  <a:solidFill>
                    <a:sysClr val="windowText" lastClr="000000"/>
                  </a:solidFill>
                </a:ln>
                <a:solidFill>
                  <a:srgbClr val="FF66FF"/>
                </a:solidFill>
                <a:effectLst>
                  <a:glow rad="127000">
                    <a:srgbClr val="99FF33"/>
                  </a:glow>
                </a:effectLst>
                <a:latin typeface="Arial Black" panose="020B0A04020102020204" pitchFamily="34" charset="0"/>
              </a:rPr>
              <a:t>TRIPLE</a:t>
            </a:r>
            <a:r>
              <a:rPr lang="en-CA" sz="2800" b="1" u="sng" dirty="0" smtClean="0">
                <a:solidFill>
                  <a:schemeClr val="bg1"/>
                </a:solidFill>
                <a:effectLst>
                  <a:glow rad="127000">
                    <a:srgbClr val="99FF33"/>
                  </a:glow>
                </a:effectLst>
              </a:rPr>
              <a:t> WHAMMY</a:t>
            </a:r>
            <a:r>
              <a:rPr lang="en-CA" sz="2800" b="1" dirty="0" smtClean="0">
                <a:solidFill>
                  <a:schemeClr val="bg1"/>
                </a:solidFill>
                <a:effectLst>
                  <a:glow rad="127000">
                    <a:srgbClr val="99FF33"/>
                  </a:glow>
                </a:effectLst>
              </a:rPr>
              <a:t>” </a:t>
            </a:r>
            <a:r>
              <a:rPr lang="en-CA" sz="2800" b="1" dirty="0" smtClean="0">
                <a:solidFill>
                  <a:schemeClr val="bg1"/>
                </a:solidFill>
                <a:effectLst>
                  <a:glow rad="127000">
                    <a:srgbClr val="FFFF00"/>
                  </a:glow>
                </a:effectLst>
              </a:rPr>
              <a:t>EQUI</a:t>
            </a:r>
            <a:r>
              <a:rPr lang="en-CA" sz="2800" b="1" u="sng" dirty="0" smtClean="0">
                <a:solidFill>
                  <a:schemeClr val="bg1"/>
                </a:solidFill>
                <a:effectLst>
                  <a:glow rad="127000">
                    <a:srgbClr val="FFFF00"/>
                  </a:glow>
                </a:effectLst>
              </a:rPr>
              <a:t>LUX</a:t>
            </a:r>
            <a:r>
              <a:rPr lang="en-CA" sz="2800" b="1" dirty="0" smtClean="0">
                <a:solidFill>
                  <a:schemeClr val="bg1"/>
                </a:solidFill>
                <a:effectLst>
                  <a:glow rad="127000">
                    <a:srgbClr val="FFFF00"/>
                  </a:glow>
                </a:effectLst>
              </a:rPr>
              <a:t> </a:t>
            </a:r>
            <a:r>
              <a:rPr lang="en-CA" sz="2800" b="1" u="sng" dirty="0" smtClean="0">
                <a:solidFill>
                  <a:schemeClr val="bg1"/>
                </a:solidFill>
                <a:effectLst>
                  <a:glow rad="127000">
                    <a:srgbClr val="FFFF00"/>
                  </a:glow>
                </a:effectLst>
              </a:rPr>
              <a:t>FAILURE</a:t>
            </a:r>
            <a:r>
              <a:rPr lang="en-CA" sz="2800" b="1" dirty="0" smtClean="0">
                <a:solidFill>
                  <a:schemeClr val="bg1"/>
                </a:solidFill>
                <a:effectLst>
                  <a:glow rad="127000">
                    <a:srgbClr val="FFFF00"/>
                  </a:glow>
                </a:effectLst>
              </a:rPr>
              <a:t>?</a:t>
            </a:r>
          </a:p>
        </p:txBody>
      </p:sp>
      <p:sp>
        <p:nvSpPr>
          <p:cNvPr id="29" name="Rounded Rectangular Callout 28"/>
          <p:cNvSpPr/>
          <p:nvPr/>
        </p:nvSpPr>
        <p:spPr>
          <a:xfrm>
            <a:off x="270607" y="1415455"/>
            <a:ext cx="3001994" cy="1906833"/>
          </a:xfrm>
          <a:prstGeom prst="wedgeRoundRectCallout">
            <a:avLst>
              <a:gd name="adj1" fmla="val -13311"/>
              <a:gd name="adj2" fmla="val 81332"/>
              <a:gd name="adj3" fmla="val 16667"/>
            </a:avLst>
          </a:prstGeom>
          <a:solidFill>
            <a:srgbClr val="FFFF00"/>
          </a:solidFill>
          <a:ln w="76200">
            <a:solidFill>
              <a:srgbClr val="CC00FF"/>
            </a:solidFill>
          </a:ln>
          <a:effectLst>
            <a:glow rad="127000">
              <a:srgbClr val="00FFCC"/>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u="sng" dirty="0">
                <a:solidFill>
                  <a:srgbClr val="0000FF"/>
                </a:solidFill>
              </a:rPr>
              <a:t>CC</a:t>
            </a:r>
            <a:r>
              <a:rPr lang="en-CA" sz="3600" dirty="0">
                <a:solidFill>
                  <a:srgbClr val="0000FF"/>
                </a:solidFill>
              </a:rPr>
              <a:t> Abib 14 </a:t>
            </a:r>
            <a:r>
              <a:rPr lang="en-CA" sz="3600" u="sng" dirty="0" smtClean="0">
                <a:solidFill>
                  <a:srgbClr val="0000FF"/>
                </a:solidFill>
              </a:rPr>
              <a:t>4</a:t>
            </a:r>
            <a:r>
              <a:rPr lang="en-CA" sz="3600" u="sng" baseline="30000" dirty="0" smtClean="0">
                <a:solidFill>
                  <a:srgbClr val="0000FF"/>
                </a:solidFill>
              </a:rPr>
              <a:t>th</a:t>
            </a:r>
            <a:r>
              <a:rPr lang="en-CA" sz="3600" u="sng" dirty="0" smtClean="0">
                <a:solidFill>
                  <a:srgbClr val="0000FF"/>
                </a:solidFill>
              </a:rPr>
              <a:t> C</a:t>
            </a:r>
            <a:r>
              <a:rPr lang="en-CA" sz="3600" dirty="0" smtClean="0">
                <a:solidFill>
                  <a:srgbClr val="0000FF"/>
                </a:solidFill>
              </a:rPr>
              <a:t>y</a:t>
            </a:r>
            <a:r>
              <a:rPr lang="en-CA" sz="3600" u="sng" dirty="0" smtClean="0">
                <a:solidFill>
                  <a:srgbClr val="0000FF"/>
                </a:solidFill>
              </a:rPr>
              <a:t>cle </a:t>
            </a:r>
            <a:r>
              <a:rPr lang="en-CA" sz="3600" dirty="0" smtClean="0">
                <a:solidFill>
                  <a:srgbClr val="0000FF"/>
                </a:solidFill>
              </a:rPr>
              <a:t>Passover </a:t>
            </a:r>
            <a:endParaRPr lang="en-CA" sz="3600" dirty="0">
              <a:solidFill>
                <a:srgbClr val="0000FF"/>
              </a:solidFill>
            </a:endParaRPr>
          </a:p>
        </p:txBody>
      </p:sp>
      <p:sp>
        <p:nvSpPr>
          <p:cNvPr id="4" name="Explosion 1 3"/>
          <p:cNvSpPr/>
          <p:nvPr/>
        </p:nvSpPr>
        <p:spPr>
          <a:xfrm>
            <a:off x="3374192" y="1415455"/>
            <a:ext cx="914400" cy="914400"/>
          </a:xfrm>
          <a:prstGeom prst="irregularSeal1">
            <a:avLst/>
          </a:prstGeom>
          <a:solidFill>
            <a:srgbClr val="99FF33"/>
          </a:solidFill>
          <a:ln w="76200">
            <a:solidFill>
              <a:schemeClr val="accent3">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Explosion 1 4"/>
          <p:cNvSpPr/>
          <p:nvPr/>
        </p:nvSpPr>
        <p:spPr>
          <a:xfrm>
            <a:off x="9593413" y="147520"/>
            <a:ext cx="914400" cy="914400"/>
          </a:xfrm>
          <a:prstGeom prst="irregularSeal1">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2"/>
          </p:nvPr>
        </p:nvSpPr>
        <p:spPr>
          <a:xfrm>
            <a:off x="11706329" y="6312633"/>
            <a:ext cx="342985" cy="313139"/>
          </a:xfrm>
        </p:spPr>
        <p:txBody>
          <a:bodyPr/>
          <a:lstStyle/>
          <a:p>
            <a:fld id="{6D22F896-40B5-4ADD-8801-0D06FADFA095}" type="slidenum">
              <a:rPr lang="en-US" sz="1100" smtClean="0">
                <a:solidFill>
                  <a:schemeClr val="bg1"/>
                </a:solidFill>
              </a:rPr>
              <a:pPr/>
              <a:t>38</a:t>
            </a:fld>
            <a:endParaRPr lang="en-US" sz="1100" dirty="0">
              <a:solidFill>
                <a:schemeClr val="bg1"/>
              </a:solidFill>
            </a:endParaRPr>
          </a:p>
        </p:txBody>
      </p:sp>
    </p:spTree>
    <p:extLst>
      <p:ext uri="{BB962C8B-B14F-4D97-AF65-F5344CB8AC3E}">
        <p14:creationId xmlns:p14="http://schemas.microsoft.com/office/powerpoint/2010/main" val="337177467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360"/>
                                          </p:val>
                                        </p:tav>
                                        <p:tav tm="100000">
                                          <p:val>
                                            <p:fltVal val="0"/>
                                          </p:val>
                                        </p:tav>
                                      </p:tavLst>
                                    </p:anim>
                                    <p:animEffect transition="in" filter="fade">
                                      <p:cBhvr>
                                        <p:cTn id="10" dur="1000"/>
                                        <p:tgtEl>
                                          <p:spTgt spid="19"/>
                                        </p:tgtEl>
                                      </p:cBhvr>
                                    </p:animEffect>
                                  </p:childTnLst>
                                </p:cTn>
                              </p:par>
                            </p:childTnLst>
                          </p:cTn>
                        </p:par>
                        <p:par>
                          <p:cTn id="11" fill="hold">
                            <p:stCondLst>
                              <p:cond delay="1000"/>
                            </p:stCondLst>
                            <p:childTnLst>
                              <p:par>
                                <p:cTn id="12" presetID="21" presetClass="entr" presetSubtype="1" repeatCount="400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1000"/>
                                        <p:tgtEl>
                                          <p:spTgt spid="5"/>
                                        </p:tgtEl>
                                      </p:cBhvr>
                                    </p:animEffect>
                                  </p:childTnLst>
                                </p:cTn>
                              </p:par>
                              <p:par>
                                <p:cTn id="15" presetID="2" presetClass="entr" presetSubtype="2" fill="hold" grpId="0" nodeType="withEffect">
                                  <p:stCondLst>
                                    <p:cond delay="125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1250" fill="hold"/>
                                        <p:tgtEl>
                                          <p:spTgt spid="23"/>
                                        </p:tgtEl>
                                        <p:attrNameLst>
                                          <p:attrName>ppt_x</p:attrName>
                                        </p:attrNameLst>
                                      </p:cBhvr>
                                      <p:tavLst>
                                        <p:tav tm="0">
                                          <p:val>
                                            <p:strVal val="1+#ppt_w/2"/>
                                          </p:val>
                                        </p:tav>
                                        <p:tav tm="100000">
                                          <p:val>
                                            <p:strVal val="#ppt_x"/>
                                          </p:val>
                                        </p:tav>
                                      </p:tavLst>
                                    </p:anim>
                                    <p:anim calcmode="lin" valueType="num">
                                      <p:cBhvr additive="base">
                                        <p:cTn id="18" dur="125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125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250" fill="hold"/>
                                        <p:tgtEl>
                                          <p:spTgt spid="22"/>
                                        </p:tgtEl>
                                        <p:attrNameLst>
                                          <p:attrName>ppt_x</p:attrName>
                                        </p:attrNameLst>
                                      </p:cBhvr>
                                      <p:tavLst>
                                        <p:tav tm="0">
                                          <p:val>
                                            <p:strVal val="1+#ppt_w/2"/>
                                          </p:val>
                                        </p:tav>
                                        <p:tav tm="100000">
                                          <p:val>
                                            <p:strVal val="#ppt_x"/>
                                          </p:val>
                                        </p:tav>
                                      </p:tavLst>
                                    </p:anim>
                                    <p:anim calcmode="lin" valueType="num">
                                      <p:cBhvr additive="base">
                                        <p:cTn id="22" dur="1250" fill="hold"/>
                                        <p:tgtEl>
                                          <p:spTgt spid="22"/>
                                        </p:tgtEl>
                                        <p:attrNameLst>
                                          <p:attrName>ppt_y</p:attrName>
                                        </p:attrNameLst>
                                      </p:cBhvr>
                                      <p:tavLst>
                                        <p:tav tm="0">
                                          <p:val>
                                            <p:strVal val="#ppt_y"/>
                                          </p:val>
                                        </p:tav>
                                        <p:tav tm="100000">
                                          <p:val>
                                            <p:strVal val="#ppt_y"/>
                                          </p:val>
                                        </p:tav>
                                      </p:tavLst>
                                    </p:anim>
                                  </p:childTnLst>
                                </p:cTn>
                              </p:par>
                            </p:childTnLst>
                          </p:cTn>
                        </p:par>
                        <p:par>
                          <p:cTn id="23" fill="hold">
                            <p:stCondLst>
                              <p:cond delay="5000"/>
                            </p:stCondLst>
                            <p:childTnLst>
                              <p:par>
                                <p:cTn id="24" presetID="35" presetClass="emph" presetSubtype="0" repeatCount="4000" fill="hold" grpId="1" nodeType="afterEffect">
                                  <p:stCondLst>
                                    <p:cond delay="0"/>
                                  </p:stCondLst>
                                  <p:childTnLst>
                                    <p:anim calcmode="discrete" valueType="str">
                                      <p:cBhvr>
                                        <p:cTn id="25" dur="5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1250" fill="hold"/>
                                        <p:tgtEl>
                                          <p:spTgt spid="27"/>
                                        </p:tgtEl>
                                        <p:attrNameLst>
                                          <p:attrName>ppt_x</p:attrName>
                                        </p:attrNameLst>
                                      </p:cBhvr>
                                      <p:tavLst>
                                        <p:tav tm="0">
                                          <p:val>
                                            <p:strVal val="1+#ppt_w/2"/>
                                          </p:val>
                                        </p:tav>
                                        <p:tav tm="100000">
                                          <p:val>
                                            <p:strVal val="#ppt_x"/>
                                          </p:val>
                                        </p:tav>
                                      </p:tavLst>
                                    </p:anim>
                                    <p:anim calcmode="lin" valueType="num">
                                      <p:cBhvr additive="base">
                                        <p:cTn id="43" dur="1250" fill="hold"/>
                                        <p:tgtEl>
                                          <p:spTgt spid="27"/>
                                        </p:tgtEl>
                                        <p:attrNameLst>
                                          <p:attrName>ppt_y</p:attrName>
                                        </p:attrNameLst>
                                      </p:cBhvr>
                                      <p:tavLst>
                                        <p:tav tm="0">
                                          <p:val>
                                            <p:strVal val="#ppt_y"/>
                                          </p:val>
                                        </p:tav>
                                        <p:tav tm="100000">
                                          <p:val>
                                            <p:strVal val="#ppt_y"/>
                                          </p:val>
                                        </p:tav>
                                      </p:tavLst>
                                    </p:anim>
                                  </p:childTnLst>
                                </p:cTn>
                              </p:par>
                            </p:childTnLst>
                          </p:cTn>
                        </p:par>
                        <p:par>
                          <p:cTn id="44" fill="hold">
                            <p:stCondLst>
                              <p:cond delay="1250"/>
                            </p:stCondLst>
                            <p:childTnLst>
                              <p:par>
                                <p:cTn id="45" presetID="50" presetClass="entr" presetSubtype="0" decel="10000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strVal val="#ppt_w+.3"/>
                                          </p:val>
                                        </p:tav>
                                        <p:tav tm="100000">
                                          <p:val>
                                            <p:strVal val="#ppt_w"/>
                                          </p:val>
                                        </p:tav>
                                      </p:tavLst>
                                    </p:anim>
                                    <p:anim calcmode="lin" valueType="num">
                                      <p:cBhvr>
                                        <p:cTn id="48" dur="1000" fill="hold"/>
                                        <p:tgtEl>
                                          <p:spTgt spid="28"/>
                                        </p:tgtEl>
                                        <p:attrNameLst>
                                          <p:attrName>ppt_h</p:attrName>
                                        </p:attrNameLst>
                                      </p:cBhvr>
                                      <p:tavLst>
                                        <p:tav tm="0">
                                          <p:val>
                                            <p:strVal val="#ppt_h"/>
                                          </p:val>
                                        </p:tav>
                                        <p:tav tm="100000">
                                          <p:val>
                                            <p:strVal val="#ppt_h"/>
                                          </p:val>
                                        </p:tav>
                                      </p:tavLst>
                                    </p:anim>
                                    <p:animEffect transition="in" filter="fade">
                                      <p:cBhvr>
                                        <p:cTn id="49"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3" grpId="0" animBg="1"/>
      <p:bldP spid="25" grpId="0" animBg="1"/>
      <p:bldP spid="26" grpId="0" animBg="1"/>
      <p:bldP spid="27" grpId="0" animBg="1"/>
      <p:bldP spid="28" grpId="0" animBg="1"/>
      <p:bldP spid="5" grpId="0" animBg="1"/>
      <p:bldP spid="5" grpId="1"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95000">
              <a:srgbClr val="FF5050"/>
            </a:gs>
            <a:gs pos="44000">
              <a:srgbClr val="FFCCFF"/>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23969" y="6599569"/>
            <a:ext cx="468031" cy="258431"/>
          </a:xfrm>
        </p:spPr>
        <p:txBody>
          <a:bodyPr/>
          <a:lstStyle/>
          <a:p>
            <a:fld id="{6D22F896-40B5-4ADD-8801-0D06FADFA095}" type="slidenum">
              <a:rPr lang="en-US" sz="1100" smtClean="0">
                <a:solidFill>
                  <a:srgbClr val="0000FF"/>
                </a:solidFill>
              </a:rPr>
              <a:pPr/>
              <a:t>39</a:t>
            </a:fld>
            <a:endParaRPr lang="en-US" sz="1100" dirty="0">
              <a:solidFill>
                <a:srgbClr val="0000FF"/>
              </a:solidFill>
            </a:endParaRPr>
          </a:p>
        </p:txBody>
      </p:sp>
      <p:sp>
        <p:nvSpPr>
          <p:cNvPr id="7" name="Rectangle 6"/>
          <p:cNvSpPr/>
          <p:nvPr/>
        </p:nvSpPr>
        <p:spPr>
          <a:xfrm>
            <a:off x="691167" y="639898"/>
            <a:ext cx="10842172" cy="5441364"/>
          </a:xfrm>
          <a:prstGeom prst="rect">
            <a:avLst/>
          </a:prstGeom>
          <a:solidFill>
            <a:schemeClr val="accent4">
              <a:lumMod val="60000"/>
              <a:lumOff val="40000"/>
              <a:alpha val="2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dirty="0" smtClean="0">
                <a:solidFill>
                  <a:schemeClr val="bg1"/>
                </a:solidFill>
              </a:rPr>
              <a:t>How is it that Scripture </a:t>
            </a:r>
            <a:r>
              <a:rPr lang="en-CA" sz="2800" b="1" u="sng" dirty="0" smtClean="0">
                <a:solidFill>
                  <a:srgbClr val="C00000"/>
                </a:solidFill>
                <a:effectLst>
                  <a:glow rad="127000">
                    <a:schemeClr val="accent1">
                      <a:lumMod val="60000"/>
                      <a:lumOff val="40000"/>
                    </a:schemeClr>
                  </a:glow>
                </a:effectLst>
              </a:rPr>
              <a:t>brilliantl</a:t>
            </a:r>
            <a:r>
              <a:rPr lang="en-CA" sz="2800" b="1" dirty="0" smtClean="0">
                <a:solidFill>
                  <a:srgbClr val="C00000"/>
                </a:solidFill>
                <a:effectLst>
                  <a:glow rad="127000">
                    <a:schemeClr val="accent1">
                      <a:lumMod val="60000"/>
                      <a:lumOff val="40000"/>
                    </a:schemeClr>
                  </a:glow>
                </a:effectLst>
              </a:rPr>
              <a:t>y</a:t>
            </a:r>
            <a:r>
              <a:rPr lang="en-CA" sz="2800" dirty="0" smtClean="0">
                <a:solidFill>
                  <a:schemeClr val="bg1"/>
                </a:solidFill>
              </a:rPr>
              <a:t> reveals a </a:t>
            </a:r>
            <a:r>
              <a:rPr lang="en-CA" sz="2800" b="1" u="sng" dirty="0" smtClean="0">
                <a:ln>
                  <a:solidFill>
                    <a:schemeClr val="bg1"/>
                  </a:solidFill>
                </a:ln>
                <a:solidFill>
                  <a:srgbClr val="0066FF"/>
                </a:solidFill>
                <a:effectLst>
                  <a:glow rad="88900">
                    <a:srgbClr val="F735EE"/>
                  </a:glow>
                </a:effectLst>
              </a:rPr>
              <a:t>12 hour offset</a:t>
            </a:r>
            <a:r>
              <a:rPr lang="en-CA" sz="2800" b="1" dirty="0">
                <a:ln>
                  <a:solidFill>
                    <a:schemeClr val="bg1"/>
                  </a:solidFill>
                </a:ln>
                <a:solidFill>
                  <a:srgbClr val="0066FF"/>
                </a:solidFill>
                <a:effectLst>
                  <a:glow rad="88900">
                    <a:srgbClr val="F735EE"/>
                  </a:glow>
                </a:effectLst>
              </a:rPr>
              <a:t> </a:t>
            </a:r>
            <a:r>
              <a:rPr lang="en-CA" sz="2800" b="1" u="sng" dirty="0" smtClean="0">
                <a:ln>
                  <a:solidFill>
                    <a:schemeClr val="bg1"/>
                  </a:solidFill>
                </a:ln>
                <a:solidFill>
                  <a:srgbClr val="0066FF"/>
                </a:solidFill>
                <a:effectLst>
                  <a:glow rad="88900">
                    <a:srgbClr val="F735EE"/>
                  </a:glow>
                </a:effectLst>
              </a:rPr>
              <a:t>connection</a:t>
            </a:r>
            <a:r>
              <a:rPr lang="en-CA" sz="2800" b="1" dirty="0" smtClean="0">
                <a:ln>
                  <a:solidFill>
                    <a:schemeClr val="bg1"/>
                  </a:solidFill>
                </a:ln>
                <a:solidFill>
                  <a:srgbClr val="0066FF"/>
                </a:solidFill>
                <a:effectLst>
                  <a:glow rad="88900">
                    <a:srgbClr val="F735EE"/>
                  </a:glow>
                </a:effectLst>
              </a:rPr>
              <a:t> </a:t>
            </a:r>
            <a:r>
              <a:rPr lang="en-CA" sz="2800" dirty="0" smtClean="0">
                <a:solidFill>
                  <a:schemeClr val="bg1"/>
                </a:solidFill>
              </a:rPr>
              <a:t>from the Calendar of </a:t>
            </a:r>
            <a:r>
              <a:rPr lang="en-CA" sz="2800" b="1" dirty="0" smtClean="0">
                <a:solidFill>
                  <a:srgbClr val="0000FF"/>
                </a:solidFill>
              </a:rPr>
              <a:t>Yahuah’s</a:t>
            </a:r>
            <a:r>
              <a:rPr lang="en-CA" sz="2800" dirty="0" smtClean="0">
                <a:solidFill>
                  <a:schemeClr val="bg1"/>
                </a:solidFill>
              </a:rPr>
              <a:t> </a:t>
            </a:r>
            <a:r>
              <a:rPr lang="en-CA" sz="2800" b="1" i="1" dirty="0" smtClean="0">
                <a:solidFill>
                  <a:srgbClr val="0000FF"/>
                </a:solidFill>
                <a:latin typeface="Comic Sans MS" panose="030F0702030302020204" pitchFamily="66" charset="0"/>
              </a:rPr>
              <a:t>Covenant</a:t>
            </a:r>
            <a:r>
              <a:rPr lang="en-CA" sz="2800" b="1" dirty="0" smtClean="0">
                <a:solidFill>
                  <a:srgbClr val="0000FF"/>
                </a:solidFill>
              </a:rPr>
              <a:t>,</a:t>
            </a:r>
            <a:r>
              <a:rPr lang="en-CA" sz="2800" dirty="0" smtClean="0">
                <a:solidFill>
                  <a:schemeClr val="bg1"/>
                </a:solidFill>
              </a:rPr>
              <a:t> </a:t>
            </a:r>
            <a:r>
              <a:rPr lang="en-CA" sz="2800" dirty="0">
                <a:solidFill>
                  <a:schemeClr val="bg1"/>
                </a:solidFill>
              </a:rPr>
              <a:t/>
            </a:r>
            <a:br>
              <a:rPr lang="en-CA" sz="2800" dirty="0">
                <a:solidFill>
                  <a:schemeClr val="bg1"/>
                </a:solidFill>
              </a:rPr>
            </a:br>
            <a:r>
              <a:rPr lang="en-CA" sz="2800" dirty="0" smtClean="0">
                <a:solidFill>
                  <a:schemeClr val="bg1"/>
                </a:solidFill>
              </a:rPr>
              <a:t>to the </a:t>
            </a:r>
            <a:r>
              <a:rPr lang="en-CA" sz="2800" b="1" u="sng" dirty="0" smtClean="0">
                <a:solidFill>
                  <a:srgbClr val="C00000"/>
                </a:solidFill>
              </a:rPr>
              <a:t>Lunar abomination</a:t>
            </a:r>
            <a:r>
              <a:rPr lang="en-CA" sz="2800" b="1" dirty="0" smtClean="0">
                <a:solidFill>
                  <a:srgbClr val="C00000"/>
                </a:solidFill>
              </a:rPr>
              <a:t> </a:t>
            </a:r>
            <a:r>
              <a:rPr lang="en-CA" sz="2000" dirty="0">
                <a:solidFill>
                  <a:prstClr val="black"/>
                </a:solidFill>
              </a:rPr>
              <a:t>(Isa </a:t>
            </a:r>
            <a:r>
              <a:rPr lang="en-CA" sz="2000" dirty="0" smtClean="0">
                <a:solidFill>
                  <a:prstClr val="black"/>
                </a:solidFill>
              </a:rPr>
              <a:t>1:12-16), </a:t>
            </a:r>
            <a:br>
              <a:rPr lang="en-CA" sz="2000" dirty="0" smtClean="0">
                <a:solidFill>
                  <a:prstClr val="black"/>
                </a:solidFill>
              </a:rPr>
            </a:br>
            <a:r>
              <a:rPr lang="en-CA" sz="2800" dirty="0" smtClean="0">
                <a:solidFill>
                  <a:schemeClr val="bg1"/>
                </a:solidFill>
              </a:rPr>
              <a:t>doctrine of the </a:t>
            </a:r>
            <a:r>
              <a:rPr lang="en-CA" sz="2800" b="1" u="sng" dirty="0" smtClean="0">
                <a:solidFill>
                  <a:srgbClr val="FF0000"/>
                </a:solidFill>
              </a:rPr>
              <a:t>unbelievin</a:t>
            </a:r>
            <a:r>
              <a:rPr lang="en-CA" sz="2800" b="1" dirty="0" smtClean="0">
                <a:solidFill>
                  <a:srgbClr val="FF0000"/>
                </a:solidFill>
              </a:rPr>
              <a:t>g</a:t>
            </a:r>
            <a:r>
              <a:rPr lang="en-CA" sz="2800" dirty="0" smtClean="0">
                <a:solidFill>
                  <a:schemeClr val="bg1"/>
                </a:solidFill>
              </a:rPr>
              <a:t> Jews</a:t>
            </a:r>
            <a:r>
              <a:rPr lang="en-CA" sz="2000" dirty="0" smtClean="0">
                <a:solidFill>
                  <a:schemeClr val="bg1"/>
                </a:solidFill>
              </a:rPr>
              <a:t/>
            </a:r>
            <a:br>
              <a:rPr lang="en-CA" sz="2000" dirty="0" smtClean="0">
                <a:solidFill>
                  <a:schemeClr val="bg1"/>
                </a:solidFill>
              </a:rPr>
            </a:br>
            <a:r>
              <a:rPr lang="en-CA" sz="2800" b="1" i="1" dirty="0" smtClean="0">
                <a:ln>
                  <a:solidFill>
                    <a:srgbClr val="0000FF"/>
                  </a:solidFill>
                </a:ln>
                <a:solidFill>
                  <a:srgbClr val="9966FF"/>
                </a:solidFill>
              </a:rPr>
              <a:t>on this </a:t>
            </a:r>
            <a:r>
              <a:rPr lang="en-CA" sz="2800" b="1" i="1" dirty="0" smtClean="0">
                <a:ln>
                  <a:solidFill>
                    <a:srgbClr val="0000FF"/>
                  </a:solidFill>
                </a:ln>
                <a:solidFill>
                  <a:srgbClr val="99FF33"/>
                </a:solidFill>
              </a:rPr>
              <a:t>HIGHLY PARTICULAR </a:t>
            </a:r>
            <a:r>
              <a:rPr lang="en-CA" sz="2800" b="1" i="1" dirty="0" smtClean="0">
                <a:ln>
                  <a:solidFill>
                    <a:srgbClr val="0000FF"/>
                  </a:solidFill>
                </a:ln>
                <a:solidFill>
                  <a:srgbClr val="9966FF"/>
                </a:solidFill>
              </a:rPr>
              <a:t>Pesach (Passover)?</a:t>
            </a:r>
          </a:p>
          <a:p>
            <a:pPr algn="ctr"/>
            <a:endParaRPr lang="en-CA" sz="1200" b="1" i="1" dirty="0" smtClean="0">
              <a:solidFill>
                <a:srgbClr val="9966FF"/>
              </a:solidFill>
            </a:endParaRPr>
          </a:p>
          <a:p>
            <a:pPr algn="ctr"/>
            <a:r>
              <a:rPr lang="en-CA" sz="2800" b="1" i="1" dirty="0" smtClean="0">
                <a:solidFill>
                  <a:schemeClr val="bg1"/>
                </a:solidFill>
              </a:rPr>
              <a:t>The lunar conjunction determines the timeframe </a:t>
            </a:r>
            <a:br>
              <a:rPr lang="en-CA" sz="2800" b="1" i="1" dirty="0" smtClean="0">
                <a:solidFill>
                  <a:schemeClr val="bg1"/>
                </a:solidFill>
              </a:rPr>
            </a:br>
            <a:r>
              <a:rPr lang="en-CA" sz="2800" b="1" i="1" dirty="0" smtClean="0">
                <a:solidFill>
                  <a:schemeClr val="bg1"/>
                </a:solidFill>
              </a:rPr>
              <a:t>of the spotted sliver moon!</a:t>
            </a:r>
          </a:p>
          <a:p>
            <a:pPr algn="ctr"/>
            <a:endParaRPr lang="en-CA" sz="1200" b="1" i="1" dirty="0" smtClean="0">
              <a:solidFill>
                <a:srgbClr val="9966FF"/>
              </a:solidFill>
            </a:endParaRPr>
          </a:p>
          <a:p>
            <a:pPr algn="ctr"/>
            <a:r>
              <a:rPr lang="en-CA" sz="2800" dirty="0">
                <a:solidFill>
                  <a:schemeClr val="bg1"/>
                </a:solidFill>
              </a:rPr>
              <a:t>I</a:t>
            </a:r>
            <a:r>
              <a:rPr lang="en-CA" sz="2800" dirty="0" smtClean="0">
                <a:solidFill>
                  <a:schemeClr val="bg1"/>
                </a:solidFill>
              </a:rPr>
              <a:t>n </a:t>
            </a:r>
            <a:r>
              <a:rPr lang="en-CA" sz="2800" b="1" u="sng" dirty="0" smtClean="0">
                <a:solidFill>
                  <a:schemeClr val="bg1"/>
                </a:solidFill>
              </a:rPr>
              <a:t>CE 30</a:t>
            </a:r>
            <a:r>
              <a:rPr lang="en-CA" sz="2800" dirty="0" smtClean="0">
                <a:solidFill>
                  <a:schemeClr val="bg1"/>
                </a:solidFill>
              </a:rPr>
              <a:t>, the time frame of the conjunction is said to prohibit </a:t>
            </a:r>
            <a:r>
              <a:rPr lang="en-CA" sz="2800" u="sng" dirty="0" smtClean="0">
                <a:solidFill>
                  <a:schemeClr val="bg1"/>
                </a:solidFill>
              </a:rPr>
              <a:t>a next evenin</a:t>
            </a:r>
            <a:r>
              <a:rPr lang="en-CA" sz="2800" dirty="0" smtClean="0">
                <a:solidFill>
                  <a:schemeClr val="bg1"/>
                </a:solidFill>
              </a:rPr>
              <a:t>g </a:t>
            </a:r>
            <a:r>
              <a:rPr lang="en-CA" sz="2800" u="sng" dirty="0" smtClean="0">
                <a:solidFill>
                  <a:schemeClr val="bg1"/>
                </a:solidFill>
              </a:rPr>
              <a:t>s</a:t>
            </a:r>
            <a:r>
              <a:rPr lang="en-CA" sz="2800" dirty="0" smtClean="0">
                <a:solidFill>
                  <a:schemeClr val="bg1"/>
                </a:solidFill>
              </a:rPr>
              <a:t>p</a:t>
            </a:r>
            <a:r>
              <a:rPr lang="en-CA" sz="2800" u="sng" dirty="0" smtClean="0">
                <a:solidFill>
                  <a:schemeClr val="bg1"/>
                </a:solidFill>
              </a:rPr>
              <a:t>ottin</a:t>
            </a:r>
            <a:r>
              <a:rPr lang="en-CA" sz="2800" dirty="0" smtClean="0">
                <a:solidFill>
                  <a:schemeClr val="bg1"/>
                </a:solidFill>
              </a:rPr>
              <a:t>g of the sliver moon! </a:t>
            </a:r>
          </a:p>
          <a:p>
            <a:pPr algn="ctr"/>
            <a:r>
              <a:rPr lang="en-CA" sz="2800" dirty="0" smtClean="0">
                <a:solidFill>
                  <a:schemeClr val="bg1"/>
                </a:solidFill>
              </a:rPr>
              <a:t/>
            </a:r>
            <a:br>
              <a:rPr lang="en-CA" sz="2800" dirty="0" smtClean="0">
                <a:solidFill>
                  <a:schemeClr val="bg1"/>
                </a:solidFill>
              </a:rPr>
            </a:br>
            <a:r>
              <a:rPr lang="en-CA" sz="2800" b="1" dirty="0" smtClean="0">
                <a:ln>
                  <a:solidFill>
                    <a:sysClr val="windowText" lastClr="000000"/>
                  </a:solidFill>
                </a:ln>
                <a:solidFill>
                  <a:srgbClr val="C00000"/>
                </a:solidFill>
                <a:latin typeface="Comic Sans MS" panose="030F0702030302020204" pitchFamily="66" charset="0"/>
              </a:rPr>
              <a:t>What about a thick cloud cover?</a:t>
            </a:r>
            <a:endParaRPr lang="en-CA" sz="2800" b="1" dirty="0">
              <a:ln>
                <a:solidFill>
                  <a:sysClr val="windowText" lastClr="000000"/>
                </a:solidFill>
              </a:ln>
              <a:solidFill>
                <a:srgbClr val="C00000"/>
              </a:solidFill>
              <a:latin typeface="Comic Sans MS" panose="030F0702030302020204" pitchFamily="66" charset="0"/>
            </a:endParaRPr>
          </a:p>
        </p:txBody>
      </p:sp>
      <p:sp>
        <p:nvSpPr>
          <p:cNvPr id="3" name="Rounded Rectangle 2"/>
          <p:cNvSpPr/>
          <p:nvPr/>
        </p:nvSpPr>
        <p:spPr>
          <a:xfrm>
            <a:off x="340892" y="6133729"/>
            <a:ext cx="11486735" cy="6718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lvl="0" defTabSz="457200">
              <a:spcBef>
                <a:spcPts val="1000"/>
              </a:spcBef>
              <a:buClr>
                <a:srgbClr val="ACD433"/>
              </a:buClr>
              <a:buSzPct val="80000"/>
            </a:pPr>
            <a:r>
              <a:rPr lang="en-CA" sz="2800" dirty="0" smtClean="0">
                <a:solidFill>
                  <a:prstClr val="white"/>
                </a:solidFill>
                <a:ea typeface="+mj-ea"/>
                <a:cs typeface="+mj-cs"/>
              </a:rPr>
              <a:t> </a:t>
            </a:r>
            <a:r>
              <a:rPr lang="en-CA" sz="3200" dirty="0" smtClean="0">
                <a:solidFill>
                  <a:prstClr val="white"/>
                </a:solidFill>
                <a:ea typeface="+mj-ea"/>
                <a:cs typeface="+mj-cs"/>
              </a:rPr>
              <a:t>We will </a:t>
            </a:r>
            <a:r>
              <a:rPr lang="en-CA" sz="3200" dirty="0">
                <a:solidFill>
                  <a:prstClr val="white"/>
                </a:solidFill>
                <a:ea typeface="+mj-ea"/>
                <a:cs typeface="+mj-cs"/>
              </a:rPr>
              <a:t>view the </a:t>
            </a:r>
            <a:r>
              <a:rPr lang="en-CA" sz="3200" b="1" i="1" u="sng" dirty="0">
                <a:ln>
                  <a:solidFill>
                    <a:sysClr val="windowText" lastClr="000000"/>
                  </a:solidFill>
                </a:ln>
                <a:solidFill>
                  <a:prstClr val="white"/>
                </a:solidFill>
                <a:latin typeface="Comic Sans MS" panose="030F0702030302020204" pitchFamily="66" charset="0"/>
                <a:ea typeface="+mj-ea"/>
                <a:cs typeface="+mj-cs"/>
              </a:rPr>
              <a:t>Calculated</a:t>
            </a:r>
            <a:r>
              <a:rPr lang="en-CA" sz="3200" b="1" i="1" dirty="0">
                <a:solidFill>
                  <a:prstClr val="white"/>
                </a:solidFill>
                <a:latin typeface="Comic Sans MS" panose="030F0702030302020204" pitchFamily="66" charset="0"/>
                <a:ea typeface="+mj-ea"/>
                <a:cs typeface="+mj-cs"/>
              </a:rPr>
              <a:t> </a:t>
            </a:r>
            <a:r>
              <a:rPr lang="en-CA" sz="3200" u="sng" dirty="0" smtClean="0">
                <a:solidFill>
                  <a:prstClr val="white"/>
                </a:solidFill>
                <a:ea typeface="+mj-ea"/>
                <a:cs typeface="+mj-cs"/>
              </a:rPr>
              <a:t>Lunar Calendar</a:t>
            </a:r>
            <a:r>
              <a:rPr lang="en-CA" sz="3200" dirty="0" smtClean="0">
                <a:solidFill>
                  <a:prstClr val="white"/>
                </a:solidFill>
                <a:ea typeface="+mj-ea"/>
                <a:cs typeface="+mj-cs"/>
              </a:rPr>
              <a:t> option soon!</a:t>
            </a:r>
            <a:endParaRPr lang="en-CA" sz="3200" dirty="0">
              <a:solidFill>
                <a:prstClr val="white"/>
              </a:solidFill>
              <a:ea typeface="+mj-ea"/>
              <a:cs typeface="+mj-cs"/>
            </a:endParaRPr>
          </a:p>
        </p:txBody>
      </p:sp>
      <p:sp>
        <p:nvSpPr>
          <p:cNvPr id="6" name="Rectangle 5"/>
          <p:cNvSpPr/>
          <p:nvPr/>
        </p:nvSpPr>
        <p:spPr>
          <a:xfrm>
            <a:off x="972306" y="124250"/>
            <a:ext cx="10279894" cy="515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solidFill>
                  <a:schemeClr val="bg1"/>
                </a:solidFill>
              </a:rPr>
              <a:t>Moving Forward in the Investigation!</a:t>
            </a:r>
            <a:endParaRPr lang="en-CA" sz="3600" b="1" dirty="0">
              <a:solidFill>
                <a:schemeClr val="bg1"/>
              </a:solidFill>
            </a:endParaRPr>
          </a:p>
        </p:txBody>
      </p:sp>
      <p:cxnSp>
        <p:nvCxnSpPr>
          <p:cNvPr id="5" name="Straight Connector 4"/>
          <p:cNvCxnSpPr/>
          <p:nvPr/>
        </p:nvCxnSpPr>
        <p:spPr>
          <a:xfrm>
            <a:off x="3286658" y="2958859"/>
            <a:ext cx="3364306" cy="8628"/>
          </a:xfrm>
          <a:prstGeom prst="line">
            <a:avLst/>
          </a:prstGeom>
          <a:ln w="76200">
            <a:solidFill>
              <a:srgbClr val="FFFF00"/>
            </a:solidFill>
          </a:ln>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32328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a:extLst>
              <a:ext uri="{BEBA8EAE-BF5A-486C-A8C5-ECC9F3942E4B}">
                <a14:imgProps xmlns:a14="http://schemas.microsoft.com/office/drawing/2010/main">
                  <a14:imgLayer r:embed="rId4">
                    <a14:imgEffect>
                      <a14:artisticTexturizer/>
                    </a14:imgEffect>
                    <a14:imgEffect>
                      <a14:sharpenSoften amount="-25000"/>
                    </a14:imgEffect>
                  </a14:imgLayer>
                </a14:imgProps>
              </a:ext>
              <a:ext uri="{28A0092B-C50C-407E-A947-70E740481C1C}">
                <a14:useLocalDpi xmlns:a14="http://schemas.microsoft.com/office/drawing/2010/main"/>
              </a:ext>
            </a:extLst>
          </a:blip>
          <a:stretch>
            <a:fillRect/>
          </a:stretch>
        </p:blipFill>
        <p:spPr bwMode="auto">
          <a:xfrm>
            <a:off x="541282" y="260368"/>
            <a:ext cx="11128728" cy="6382653"/>
          </a:xfrm>
          <a:prstGeom prst="rect">
            <a:avLst/>
          </a:prstGeom>
          <a:noFill/>
          <a:ln w="76200">
            <a:solidFill>
              <a:srgbClr val="002060"/>
            </a:solidFill>
          </a:ln>
          <a:effectLst>
            <a:glow rad="279400">
              <a:schemeClr val="tx1"/>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630653" y="1788525"/>
            <a:ext cx="10949985" cy="4829096"/>
          </a:xfrm>
          <a:prstGeom prst="rect">
            <a:avLst/>
          </a:prstGeom>
          <a:ln>
            <a:noFill/>
          </a:ln>
        </p:spPr>
        <p:txBody>
          <a:bodyPr>
            <a:noAutofit/>
            <a:scene3d>
              <a:camera prst="orthographicFront"/>
              <a:lightRig rig="threePt" dir="t"/>
            </a:scene3d>
            <a:sp3d extrusionH="57150">
              <a:bevelT h="25400" prst="softRound"/>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CA" sz="4800" dirty="0">
              <a:ln w="38100" cmpd="sng">
                <a:solidFill>
                  <a:srgbClr val="9966FF"/>
                </a:solidFill>
                <a:prstDash val="solid"/>
              </a:ln>
              <a:solidFill>
                <a:srgbClr val="FF0000"/>
              </a:solidFill>
              <a:effectLst>
                <a:glow rad="127000">
                  <a:srgbClr val="99FF33"/>
                </a:glow>
              </a:effectLst>
              <a:latin typeface="Cooper Black" pitchFamily="18" charset="0"/>
            </a:endParaRPr>
          </a:p>
        </p:txBody>
      </p:sp>
      <p:sp>
        <p:nvSpPr>
          <p:cNvPr id="10" name="Title 1"/>
          <p:cNvSpPr txBox="1">
            <a:spLocks/>
          </p:cNvSpPr>
          <p:nvPr/>
        </p:nvSpPr>
        <p:spPr>
          <a:xfrm>
            <a:off x="366696" y="269152"/>
            <a:ext cx="10375368" cy="6003462"/>
          </a:xfrm>
          <a:prstGeom prst="rect">
            <a:avLst/>
          </a:prstGeom>
        </p:spPr>
        <p:txBody>
          <a:bodyPr>
            <a:noAutofit/>
            <a:scene3d>
              <a:camera prst="orthographicFront"/>
              <a:lightRig rig="threePt" dir="t"/>
            </a:scene3d>
            <a:sp3d extrusionH="57150">
              <a:bevelT w="38100" h="38100"/>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defTabSz="914400">
              <a:spcBef>
                <a:spcPts val="0"/>
              </a:spcBef>
            </a:pPr>
            <a:r>
              <a:rPr lang="en-CA" sz="8000" dirty="0" smtClean="0">
                <a:ln>
                  <a:solidFill>
                    <a:srgbClr val="0000FF"/>
                  </a:solidFill>
                </a:ln>
                <a:solidFill>
                  <a:srgbClr val="ACD433">
                    <a:lumMod val="60000"/>
                    <a:lumOff val="40000"/>
                  </a:srgbClr>
                </a:solidFill>
                <a:effectLst>
                  <a:glow rad="127000">
                    <a:srgbClr val="99FF33"/>
                  </a:glow>
                </a:effectLst>
                <a:latin typeface="Cooper Black" pitchFamily="18" charset="0"/>
                <a:ea typeface="+mn-ea"/>
                <a:cs typeface="+mn-cs"/>
              </a:rPr>
              <a:t>Part </a:t>
            </a:r>
            <a:r>
              <a:rPr lang="en-CA" sz="8000" dirty="0">
                <a:ln>
                  <a:solidFill>
                    <a:srgbClr val="0000FF"/>
                  </a:solidFill>
                </a:ln>
                <a:solidFill>
                  <a:srgbClr val="FFCCFF"/>
                </a:solidFill>
                <a:effectLst>
                  <a:glow rad="127000">
                    <a:srgbClr val="99FF33"/>
                  </a:glow>
                </a:effectLst>
                <a:latin typeface="Cooper Black" pitchFamily="18" charset="0"/>
                <a:ea typeface="+mn-ea"/>
                <a:cs typeface="+mn-cs"/>
              </a:rPr>
              <a:t>2</a:t>
            </a:r>
            <a:r>
              <a:rPr lang="en-CA" sz="8000" dirty="0">
                <a:ln>
                  <a:solidFill>
                    <a:srgbClr val="0000FF"/>
                  </a:solidFill>
                </a:ln>
                <a:solidFill>
                  <a:srgbClr val="ACD433">
                    <a:lumMod val="60000"/>
                    <a:lumOff val="40000"/>
                  </a:srgbClr>
                </a:solidFill>
                <a:effectLst>
                  <a:glow rad="127000">
                    <a:srgbClr val="99FF33"/>
                  </a:glow>
                </a:effectLst>
                <a:latin typeface="Cooper Black" pitchFamily="18" charset="0"/>
                <a:ea typeface="+mn-ea"/>
                <a:cs typeface="+mn-cs"/>
              </a:rPr>
              <a:t> of 2!</a:t>
            </a:r>
          </a:p>
          <a:p>
            <a:pPr algn="ctr"/>
            <a:endParaRPr lang="en-CA" sz="1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endParaRPr>
          </a:p>
          <a:p>
            <a:pPr algn="ctr"/>
            <a:r>
              <a:rPr lang="en-CA"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oper Black" pitchFamily="18" charset="0"/>
              </a:rPr>
              <a:t>Will </a:t>
            </a:r>
            <a:r>
              <a:rPr lang="en-CA" sz="4800" dirty="0" smtClean="0">
                <a:ln>
                  <a:solidFill>
                    <a:srgbClr val="0000FF"/>
                  </a:solidFill>
                </a:ln>
                <a:solidFill>
                  <a:srgbClr val="FFCCFF"/>
                </a:solidFill>
                <a:latin typeface="Cooper Black" pitchFamily="18" charset="0"/>
              </a:rPr>
              <a:t>CE </a:t>
            </a:r>
            <a:r>
              <a:rPr lang="en-CA" sz="4800" u="sng" dirty="0" smtClean="0">
                <a:ln>
                  <a:solidFill>
                    <a:srgbClr val="0000FF"/>
                  </a:solidFill>
                </a:ln>
                <a:solidFill>
                  <a:srgbClr val="FFCCFF"/>
                </a:solidFill>
                <a:latin typeface="Cooper Black" pitchFamily="18" charset="0"/>
              </a:rPr>
              <a:t>30</a:t>
            </a:r>
            <a:r>
              <a:rPr lang="en-CA" sz="4800" dirty="0" smtClean="0">
                <a:ln>
                  <a:solidFill>
                    <a:srgbClr val="0000FF"/>
                  </a:solidFill>
                </a:ln>
                <a:solidFill>
                  <a:srgbClr val="FFCCFF"/>
                </a:solidFill>
                <a:latin typeface="Cooper Black" pitchFamily="18" charset="0"/>
              </a:rPr>
              <a:t> </a:t>
            </a:r>
            <a:r>
              <a:rPr lang="en-CA" sz="4800" b="1" spc="50" dirty="0" smtClean="0">
                <a:ln w="12700" cmpd="sng">
                  <a:solidFill>
                    <a:schemeClr val="accent6">
                      <a:satMod val="120000"/>
                      <a:shade val="80000"/>
                    </a:schemeClr>
                  </a:solidFill>
                  <a:prstDash val="solid"/>
                </a:ln>
                <a:solidFill>
                  <a:srgbClr val="FF5050"/>
                </a:solidFill>
                <a:effectLst>
                  <a:glow rad="53100">
                    <a:schemeClr val="accent6">
                      <a:satMod val="180000"/>
                      <a:alpha val="30000"/>
                    </a:schemeClr>
                  </a:glow>
                </a:effectLst>
                <a:latin typeface="Cooper Black" pitchFamily="18" charset="0"/>
              </a:rPr>
              <a:t>support </a:t>
            </a:r>
            <a:br>
              <a:rPr lang="en-CA" sz="4800" b="1" spc="50" dirty="0" smtClean="0">
                <a:ln w="12700" cmpd="sng">
                  <a:solidFill>
                    <a:schemeClr val="accent6">
                      <a:satMod val="120000"/>
                      <a:shade val="80000"/>
                    </a:schemeClr>
                  </a:solidFill>
                  <a:prstDash val="solid"/>
                </a:ln>
                <a:solidFill>
                  <a:srgbClr val="FF5050"/>
                </a:solidFill>
                <a:effectLst>
                  <a:glow rad="53100">
                    <a:schemeClr val="accent6">
                      <a:satMod val="180000"/>
                      <a:alpha val="30000"/>
                    </a:schemeClr>
                  </a:glow>
                </a:effectLst>
                <a:latin typeface="Cooper Black" pitchFamily="18" charset="0"/>
              </a:rPr>
            </a:br>
            <a:r>
              <a:rPr lang="en-CA" sz="4800" b="1" spc="50" dirty="0" smtClean="0">
                <a:ln w="38100" cmpd="sng">
                  <a:solidFill>
                    <a:srgbClr val="FF5050"/>
                  </a:solidFill>
                  <a:prstDash val="solid"/>
                </a:ln>
                <a:solidFill>
                  <a:srgbClr val="0000FF"/>
                </a:solidFill>
                <a:effectLst>
                  <a:glow rad="571500">
                    <a:srgbClr val="FFCCFF"/>
                  </a:glow>
                </a:effectLst>
                <a:latin typeface="Cooper Black" pitchFamily="18" charset="0"/>
              </a:rPr>
              <a:t>Yahusha</a:t>
            </a:r>
            <a:r>
              <a:rPr lang="en-CA" sz="4800" b="1" spc="50" dirty="0" smtClean="0">
                <a:ln w="12700" cmpd="sng">
                  <a:solidFill>
                    <a:schemeClr val="accent6">
                      <a:satMod val="120000"/>
                      <a:shade val="80000"/>
                    </a:schemeClr>
                  </a:solidFill>
                  <a:prstDash val="solid"/>
                </a:ln>
                <a:solidFill>
                  <a:srgbClr val="FF5050"/>
                </a:solidFill>
                <a:effectLst>
                  <a:glow rad="53100">
                    <a:schemeClr val="accent6">
                      <a:satMod val="180000"/>
                      <a:alpha val="30000"/>
                    </a:schemeClr>
                  </a:glow>
                </a:effectLst>
                <a:latin typeface="Cooper Black" pitchFamily="18" charset="0"/>
              </a:rPr>
              <a:t> </a:t>
            </a:r>
            <a:r>
              <a:rPr lang="en-CA" sz="4800" spc="50" dirty="0" smtClean="0">
                <a:ln w="12700" cmpd="sng">
                  <a:solidFill>
                    <a:schemeClr val="accent6">
                      <a:satMod val="120000"/>
                      <a:shade val="80000"/>
                    </a:schemeClr>
                  </a:solidFill>
                  <a:prstDash val="solid"/>
                </a:ln>
                <a:solidFill>
                  <a:srgbClr val="FF5050"/>
                </a:solidFill>
                <a:effectLst>
                  <a:glow rad="53100">
                    <a:schemeClr val="accent6">
                      <a:satMod val="180000"/>
                      <a:alpha val="30000"/>
                    </a:schemeClr>
                  </a:glow>
                </a:effectLst>
                <a:latin typeface="Cooper Black" pitchFamily="18" charset="0"/>
              </a:rPr>
              <a:t>as the </a:t>
            </a:r>
          </a:p>
          <a:p>
            <a:pPr algn="ctr"/>
            <a:r>
              <a:rPr lang="en-CA" sz="4800" b="1" dirty="0" smtClean="0">
                <a:solidFill>
                  <a:srgbClr val="0000FF"/>
                </a:solidFill>
                <a:effectLst>
                  <a:glow rad="127000">
                    <a:srgbClr val="FFFF00"/>
                  </a:glow>
                </a:effectLst>
                <a:latin typeface="Cooper Black" pitchFamily="18" charset="0"/>
              </a:rPr>
              <a:t>LAMB </a:t>
            </a:r>
            <a:r>
              <a:rPr lang="en-CA" sz="4800" b="1" dirty="0">
                <a:solidFill>
                  <a:srgbClr val="0000FF"/>
                </a:solidFill>
                <a:effectLst>
                  <a:glow rad="127000">
                    <a:srgbClr val="FFFF00"/>
                  </a:glow>
                </a:effectLst>
                <a:latin typeface="Cooper Black" pitchFamily="18" charset="0"/>
              </a:rPr>
              <a:t>of the </a:t>
            </a:r>
            <a:r>
              <a:rPr lang="en-CA" sz="4800" b="1" dirty="0" smtClean="0">
                <a:solidFill>
                  <a:srgbClr val="0000FF"/>
                </a:solidFill>
                <a:effectLst>
                  <a:glow rad="127000">
                    <a:srgbClr val="FFFF00"/>
                  </a:glow>
                </a:effectLst>
                <a:latin typeface="Cooper Black" pitchFamily="18" charset="0"/>
              </a:rPr>
              <a:t>First Year, </a:t>
            </a:r>
            <a:br>
              <a:rPr lang="en-CA" sz="4800" b="1" dirty="0" smtClean="0">
                <a:solidFill>
                  <a:srgbClr val="0000FF"/>
                </a:solidFill>
                <a:effectLst>
                  <a:glow rad="127000">
                    <a:srgbClr val="FFFF00"/>
                  </a:glow>
                </a:effectLst>
                <a:latin typeface="Cooper Black" pitchFamily="18" charset="0"/>
              </a:rPr>
            </a:br>
            <a:r>
              <a:rPr lang="en-CA" sz="4800" b="1" dirty="0" smtClean="0">
                <a:solidFill>
                  <a:srgbClr val="0000FF"/>
                </a:solidFill>
                <a:effectLst>
                  <a:glow rad="127000">
                    <a:srgbClr val="FFFF00"/>
                  </a:glow>
                </a:effectLst>
                <a:latin typeface="Cooper Black" pitchFamily="18" charset="0"/>
              </a:rPr>
              <a:t>through the  </a:t>
            </a:r>
            <a:r>
              <a:rPr lang="en-CA" sz="4800" b="1" dirty="0" smtClean="0">
                <a:solidFill>
                  <a:srgbClr val="C00000"/>
                </a:solidFill>
                <a:effectLst>
                  <a:glow rad="127000">
                    <a:srgbClr val="FFFF00"/>
                  </a:glow>
                </a:effectLst>
                <a:latin typeface="Cooper Black" pitchFamily="18" charset="0"/>
              </a:rPr>
              <a:t>Lunar Calendar’s</a:t>
            </a:r>
            <a:r>
              <a:rPr lang="en-CA" sz="4800" b="1" dirty="0" smtClean="0">
                <a:solidFill>
                  <a:srgbClr val="0000FF"/>
                </a:solidFill>
                <a:effectLst>
                  <a:glow rad="127000">
                    <a:srgbClr val="FFFF00"/>
                  </a:glow>
                </a:effectLst>
                <a:latin typeface="Cooper Black" pitchFamily="18" charset="0"/>
              </a:rPr>
              <a:t> </a:t>
            </a:r>
            <a:r>
              <a:rPr lang="en-CA" sz="4800" b="1" u="sng" dirty="0" smtClean="0">
                <a:ln>
                  <a:solidFill>
                    <a:srgbClr val="0000FF"/>
                  </a:solidFill>
                </a:ln>
                <a:solidFill>
                  <a:srgbClr val="F735EE"/>
                </a:solidFill>
                <a:effectLst>
                  <a:glow rad="127000">
                    <a:srgbClr val="FFFF00"/>
                  </a:glow>
                </a:effectLst>
                <a:latin typeface="Cooper Black" pitchFamily="18" charset="0"/>
              </a:rPr>
              <a:t>12 hour offset</a:t>
            </a:r>
            <a:r>
              <a:rPr lang="en-CA" sz="4800" b="1" dirty="0" smtClean="0">
                <a:ln>
                  <a:solidFill>
                    <a:srgbClr val="0000FF"/>
                  </a:solidFill>
                </a:ln>
                <a:solidFill>
                  <a:srgbClr val="F735EE"/>
                </a:solidFill>
                <a:effectLst>
                  <a:glow rad="127000">
                    <a:srgbClr val="FFFF00"/>
                  </a:glow>
                </a:effectLst>
                <a:latin typeface="Cooper Black" pitchFamily="18" charset="0"/>
              </a:rPr>
              <a:t>,</a:t>
            </a:r>
            <a:r>
              <a:rPr lang="en-CA" sz="4800" b="1" dirty="0" smtClean="0">
                <a:ln>
                  <a:solidFill>
                    <a:srgbClr val="0000FF"/>
                  </a:solidFill>
                </a:ln>
                <a:solidFill>
                  <a:srgbClr val="0000FF"/>
                </a:solidFill>
                <a:effectLst>
                  <a:glow rad="127000">
                    <a:srgbClr val="FFFF00"/>
                  </a:glow>
                </a:effectLst>
                <a:latin typeface="Cooper Black" pitchFamily="18" charset="0"/>
              </a:rPr>
              <a:t>  </a:t>
            </a:r>
            <a:r>
              <a:rPr lang="en-CA" sz="4800" b="1" dirty="0" smtClean="0">
                <a:ln>
                  <a:solidFill>
                    <a:srgbClr val="0000FF"/>
                  </a:solidFill>
                </a:ln>
                <a:solidFill>
                  <a:sysClr val="windowText" lastClr="000000"/>
                </a:solidFill>
                <a:effectLst>
                  <a:glow rad="127000">
                    <a:srgbClr val="FFCCFF"/>
                  </a:glow>
                </a:effectLst>
                <a:latin typeface="Cooper Black" pitchFamily="18" charset="0"/>
              </a:rPr>
              <a:t>which </a:t>
            </a:r>
            <a:r>
              <a:rPr lang="en-CA" sz="4800" b="1" u="sng" dirty="0" smtClean="0">
                <a:ln>
                  <a:solidFill>
                    <a:srgbClr val="0000FF"/>
                  </a:solidFill>
                </a:ln>
                <a:solidFill>
                  <a:sysClr val="windowText" lastClr="000000"/>
                </a:solidFill>
                <a:effectLst>
                  <a:glow rad="127000">
                    <a:srgbClr val="FFCCFF"/>
                  </a:glow>
                </a:effectLst>
                <a:latin typeface="Cooper Black" pitchFamily="18" charset="0"/>
              </a:rPr>
              <a:t>followed</a:t>
            </a:r>
            <a:r>
              <a:rPr lang="en-CA" sz="4800" b="1" dirty="0" smtClean="0">
                <a:solidFill>
                  <a:sysClr val="windowText" lastClr="000000"/>
                </a:solidFill>
                <a:effectLst>
                  <a:glow rad="127000">
                    <a:srgbClr val="FFCCFF"/>
                  </a:glow>
                </a:effectLst>
                <a:latin typeface="Cooper Black" pitchFamily="18" charset="0"/>
              </a:rPr>
              <a:t> </a:t>
            </a:r>
            <a:r>
              <a:rPr lang="en-CA" sz="4800" b="1" dirty="0" smtClean="0">
                <a:solidFill>
                  <a:srgbClr val="0000FF"/>
                </a:solidFill>
                <a:effectLst>
                  <a:glow rad="127000">
                    <a:srgbClr val="FFFF00"/>
                  </a:glow>
                </a:effectLst>
                <a:latin typeface="Cooper Black" pitchFamily="18" charset="0"/>
              </a:rPr>
              <a:t>Covenant Calendar</a:t>
            </a:r>
            <a:r>
              <a:rPr lang="en-CA" sz="4800" dirty="0" smtClean="0">
                <a:ln>
                  <a:solidFill>
                    <a:srgbClr val="0000FF"/>
                  </a:solidFill>
                </a:ln>
                <a:solidFill>
                  <a:srgbClr val="FF0000"/>
                </a:solidFill>
                <a:effectLst>
                  <a:glow rad="127000">
                    <a:srgbClr val="99FF33"/>
                  </a:glow>
                </a:effectLst>
                <a:latin typeface="Cooper Black" pitchFamily="18" charset="0"/>
              </a:rPr>
              <a:t>?</a:t>
            </a:r>
          </a:p>
          <a:p>
            <a:pPr algn="ctr"/>
            <a:endParaRPr lang="en-CA" sz="4800" dirty="0" smtClean="0">
              <a:ln>
                <a:solidFill>
                  <a:srgbClr val="0000FF"/>
                </a:solidFill>
              </a:ln>
              <a:solidFill>
                <a:srgbClr val="FF0000"/>
              </a:solidFill>
              <a:effectLst>
                <a:glow rad="127000">
                  <a:srgbClr val="99FF33"/>
                </a:glow>
              </a:effectLst>
              <a:latin typeface="Cooper Black" pitchFamily="18" charset="0"/>
            </a:endParaRPr>
          </a:p>
          <a:p>
            <a:pPr algn="ctr"/>
            <a:endParaRPr lang="en-CA" sz="800" dirty="0">
              <a:ln>
                <a:solidFill>
                  <a:srgbClr val="0000FF"/>
                </a:solidFill>
              </a:ln>
              <a:solidFill>
                <a:srgbClr val="FF0000"/>
              </a:solidFill>
              <a:effectLst>
                <a:glow rad="127000">
                  <a:srgbClr val="99FF33"/>
                </a:glow>
              </a:effectLst>
              <a:latin typeface="Cooper Black" pitchFamily="18" charset="0"/>
            </a:endParaRPr>
          </a:p>
        </p:txBody>
      </p:sp>
      <p:sp>
        <p:nvSpPr>
          <p:cNvPr id="5" name="Slide Number Placeholder 4"/>
          <p:cNvSpPr>
            <a:spLocks noGrp="1"/>
          </p:cNvSpPr>
          <p:nvPr>
            <p:ph type="sldNum" sz="quarter" idx="12"/>
          </p:nvPr>
        </p:nvSpPr>
        <p:spPr>
          <a:xfrm>
            <a:off x="11754339" y="6599569"/>
            <a:ext cx="366431" cy="258431"/>
          </a:xfrm>
        </p:spPr>
        <p:txBody>
          <a:bodyPr/>
          <a:lstStyle/>
          <a:p>
            <a:fld id="{6D22F896-40B5-4ADD-8801-0D06FADFA095}" type="slidenum">
              <a:rPr lang="en-US" sz="1100" smtClean="0">
                <a:solidFill>
                  <a:prstClr val="white">
                    <a:tint val="75000"/>
                  </a:prstClr>
                </a:solidFill>
              </a:rPr>
              <a:pPr/>
              <a:t>4</a:t>
            </a:fld>
            <a:endParaRPr lang="en-US" sz="1100" dirty="0">
              <a:solidFill>
                <a:prstClr val="white">
                  <a:tint val="75000"/>
                </a:prstClr>
              </a:solidFill>
            </a:endParaRPr>
          </a:p>
        </p:txBody>
      </p:sp>
    </p:spTree>
    <p:extLst>
      <p:ext uri="{BB962C8B-B14F-4D97-AF65-F5344CB8AC3E}">
        <p14:creationId xmlns:p14="http://schemas.microsoft.com/office/powerpoint/2010/main" val="402631774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up)">
                                      <p:cBhvr>
                                        <p:cTn id="7" dur="750"/>
                                        <p:tgtEl>
                                          <p:spTgt spid="10">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wipe(up)">
                                      <p:cBhvr>
                                        <p:cTn id="10" dur="75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alpha val="52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23969" y="6599569"/>
            <a:ext cx="468031" cy="258431"/>
          </a:xfrm>
        </p:spPr>
        <p:txBody>
          <a:bodyPr/>
          <a:lstStyle/>
          <a:p>
            <a:fld id="{6D22F896-40B5-4ADD-8801-0D06FADFA095}" type="slidenum">
              <a:rPr lang="en-US" sz="1100" smtClean="0">
                <a:solidFill>
                  <a:srgbClr val="0000FF"/>
                </a:solidFill>
              </a:rPr>
              <a:pPr/>
              <a:t>40</a:t>
            </a:fld>
            <a:endParaRPr lang="en-US" sz="1100" dirty="0">
              <a:solidFill>
                <a:srgbClr val="0000FF"/>
              </a:solidFill>
            </a:endParaRPr>
          </a:p>
        </p:txBody>
      </p:sp>
      <p:sp>
        <p:nvSpPr>
          <p:cNvPr id="7" name="Rectangle 6"/>
          <p:cNvSpPr/>
          <p:nvPr/>
        </p:nvSpPr>
        <p:spPr>
          <a:xfrm>
            <a:off x="272562" y="360485"/>
            <a:ext cx="11632223" cy="6239084"/>
          </a:xfrm>
          <a:prstGeom prst="rect">
            <a:avLst/>
          </a:prstGeom>
          <a:solidFill>
            <a:srgbClr val="FFCCFF">
              <a:alpha val="2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i="1" u="sng" dirty="0" smtClean="0">
                <a:solidFill>
                  <a:schemeClr val="bg1"/>
                </a:solidFill>
              </a:rPr>
              <a:t>On another note</a:t>
            </a:r>
            <a:r>
              <a:rPr lang="en-CA" sz="2800" i="1" dirty="0" smtClean="0">
                <a:solidFill>
                  <a:schemeClr val="bg1"/>
                </a:solidFill>
              </a:rPr>
              <a:t>:  </a:t>
            </a:r>
            <a:r>
              <a:rPr lang="en-CA" sz="2800" dirty="0" smtClean="0">
                <a:solidFill>
                  <a:schemeClr val="bg1"/>
                </a:solidFill>
              </a:rPr>
              <a:t>In the minds of the leading Jews of the time, </a:t>
            </a:r>
            <a:r>
              <a:rPr lang="en-CA" sz="2800" dirty="0" smtClean="0">
                <a:solidFill>
                  <a:srgbClr val="0000FF"/>
                </a:solidFill>
              </a:rPr>
              <a:t>Yahusha</a:t>
            </a:r>
            <a:r>
              <a:rPr lang="en-CA" sz="2800" dirty="0" smtClean="0">
                <a:solidFill>
                  <a:schemeClr val="bg1"/>
                </a:solidFill>
              </a:rPr>
              <a:t> was considered an arch enemy. They knew full well of the Covenant Calendar which </a:t>
            </a:r>
            <a:r>
              <a:rPr lang="en-CA" sz="2800" dirty="0" smtClean="0">
                <a:solidFill>
                  <a:srgbClr val="0000FF"/>
                </a:solidFill>
              </a:rPr>
              <a:t>Yahusha</a:t>
            </a:r>
            <a:r>
              <a:rPr lang="en-CA" sz="2800" dirty="0" smtClean="0">
                <a:solidFill>
                  <a:schemeClr val="bg1"/>
                </a:solidFill>
              </a:rPr>
              <a:t> was observing.</a:t>
            </a:r>
          </a:p>
          <a:p>
            <a:pPr algn="ctr"/>
            <a:r>
              <a:rPr lang="en-CA" sz="2800" dirty="0" smtClean="0">
                <a:solidFill>
                  <a:srgbClr val="0000FF"/>
                </a:solidFill>
              </a:rPr>
              <a:t>Yahusha, in life </a:t>
            </a:r>
            <a:r>
              <a:rPr lang="en-CA" sz="2800" b="1" u="sng" dirty="0" smtClean="0">
                <a:solidFill>
                  <a:srgbClr val="0000FF"/>
                </a:solidFill>
              </a:rPr>
              <a:t>AND DEATH</a:t>
            </a:r>
            <a:r>
              <a:rPr lang="en-CA" sz="2800" dirty="0" smtClean="0">
                <a:solidFill>
                  <a:srgbClr val="0000FF"/>
                </a:solidFill>
              </a:rPr>
              <a:t>,</a:t>
            </a:r>
            <a:r>
              <a:rPr lang="en-CA" sz="2800" dirty="0" smtClean="0">
                <a:solidFill>
                  <a:schemeClr val="bg1"/>
                </a:solidFill>
              </a:rPr>
              <a:t> lived out His Covenant!</a:t>
            </a:r>
            <a:br>
              <a:rPr lang="en-CA" sz="2800" dirty="0" smtClean="0">
                <a:solidFill>
                  <a:schemeClr val="bg1"/>
                </a:solidFill>
              </a:rPr>
            </a:br>
            <a:r>
              <a:rPr lang="en-CA" sz="2800" dirty="0" smtClean="0">
                <a:solidFill>
                  <a:schemeClr val="bg1"/>
                </a:solidFill>
              </a:rPr>
              <a:t> </a:t>
            </a:r>
            <a:br>
              <a:rPr lang="en-CA" sz="2800" dirty="0" smtClean="0">
                <a:solidFill>
                  <a:schemeClr val="bg1"/>
                </a:solidFill>
              </a:rPr>
            </a:br>
            <a:r>
              <a:rPr lang="en-US" sz="2800" b="1" dirty="0" smtClean="0">
                <a:ln>
                  <a:solidFill>
                    <a:srgbClr val="002060"/>
                  </a:solidFill>
                </a:ln>
                <a:solidFill>
                  <a:srgbClr val="008080"/>
                </a:solidFill>
                <a:latin typeface="Georgia" panose="02040502050405020303" pitchFamily="18" charset="0"/>
              </a:rPr>
              <a:t>John </a:t>
            </a:r>
            <a:r>
              <a:rPr lang="en-US" sz="2800" b="1" dirty="0">
                <a:ln>
                  <a:solidFill>
                    <a:srgbClr val="002060"/>
                  </a:solidFill>
                </a:ln>
                <a:solidFill>
                  <a:srgbClr val="008080"/>
                </a:solidFill>
                <a:latin typeface="Georgia" panose="02040502050405020303" pitchFamily="18" charset="0"/>
              </a:rPr>
              <a:t>7:7</a:t>
            </a:r>
            <a:r>
              <a:rPr lang="en-US" sz="2800" b="1" dirty="0">
                <a:ln>
                  <a:solidFill>
                    <a:srgbClr val="002060"/>
                  </a:solidFill>
                </a:ln>
                <a:solidFill>
                  <a:prstClr val="black"/>
                </a:solidFill>
                <a:latin typeface="Georgia" panose="02040502050405020303" pitchFamily="18" charset="0"/>
              </a:rPr>
              <a:t>  </a:t>
            </a:r>
            <a:r>
              <a:rPr lang="en-US" sz="2800" dirty="0">
                <a:solidFill>
                  <a:prstClr val="black"/>
                </a:solidFill>
                <a:latin typeface="Georgia" panose="02040502050405020303" pitchFamily="18" charset="0"/>
              </a:rPr>
              <a:t>“It is impossible for the world to hate you, but </a:t>
            </a:r>
            <a:r>
              <a:rPr lang="en-US" sz="2800" u="sng" dirty="0">
                <a:solidFill>
                  <a:prstClr val="black"/>
                </a:solidFill>
                <a:latin typeface="Georgia" panose="02040502050405020303" pitchFamily="18" charset="0"/>
              </a:rPr>
              <a:t>it hates Me </a:t>
            </a:r>
            <a:r>
              <a:rPr lang="en-US" sz="2800" dirty="0" smtClean="0">
                <a:solidFill>
                  <a:prstClr val="black"/>
                </a:solidFill>
                <a:latin typeface="Georgia" panose="02040502050405020303" pitchFamily="18" charset="0"/>
              </a:rPr>
              <a:t>	</a:t>
            </a:r>
            <a:r>
              <a:rPr lang="en-US" sz="4000" dirty="0" smtClean="0">
                <a:solidFill>
                  <a:srgbClr val="0000FF"/>
                </a:solidFill>
                <a:latin typeface="Georgia" panose="02040502050405020303" pitchFamily="18" charset="0"/>
              </a:rPr>
              <a:t>because </a:t>
            </a:r>
            <a:r>
              <a:rPr lang="en-US" sz="4000" dirty="0">
                <a:solidFill>
                  <a:srgbClr val="0000FF"/>
                </a:solidFill>
                <a:effectLst>
                  <a:glow rad="127000">
                    <a:srgbClr val="FF9900"/>
                  </a:glow>
                </a:effectLst>
                <a:latin typeface="Georgia" panose="02040502050405020303" pitchFamily="18" charset="0"/>
              </a:rPr>
              <a:t>I bear witness </a:t>
            </a:r>
            <a:r>
              <a:rPr lang="en-US" sz="4000" dirty="0">
                <a:solidFill>
                  <a:srgbClr val="0000FF"/>
                </a:solidFill>
                <a:latin typeface="Georgia" panose="02040502050405020303" pitchFamily="18" charset="0"/>
              </a:rPr>
              <a:t>of it, </a:t>
            </a:r>
            <a:r>
              <a:rPr lang="en-US" sz="2800" dirty="0">
                <a:solidFill>
                  <a:prstClr val="black"/>
                </a:solidFill>
                <a:latin typeface="Georgia" panose="02040502050405020303" pitchFamily="18" charset="0"/>
              </a:rPr>
              <a:t>that its works are wicked</a:t>
            </a:r>
            <a:r>
              <a:rPr lang="en-US" sz="2800" dirty="0" smtClean="0">
                <a:solidFill>
                  <a:prstClr val="black"/>
                </a:solidFill>
                <a:latin typeface="Georgia" panose="02040502050405020303" pitchFamily="18" charset="0"/>
              </a:rPr>
              <a:t>.</a:t>
            </a:r>
          </a:p>
          <a:p>
            <a:endParaRPr lang="en-US" sz="2800" dirty="0" smtClean="0">
              <a:solidFill>
                <a:prstClr val="black"/>
              </a:solidFill>
              <a:latin typeface="Georgia" panose="02040502050405020303" pitchFamily="18" charset="0"/>
            </a:endParaRPr>
          </a:p>
          <a:p>
            <a:endParaRPr lang="en-US" sz="2800" dirty="0">
              <a:solidFill>
                <a:prstClr val="black"/>
              </a:solidFill>
              <a:latin typeface="Georgia" panose="02040502050405020303" pitchFamily="18" charset="0"/>
            </a:endParaRPr>
          </a:p>
          <a:p>
            <a:endParaRPr lang="en-US" sz="2800" dirty="0" smtClean="0">
              <a:solidFill>
                <a:prstClr val="black"/>
              </a:solidFill>
              <a:latin typeface="Georgia" panose="02040502050405020303" pitchFamily="18" charset="0"/>
            </a:endParaRPr>
          </a:p>
          <a:p>
            <a:endParaRPr lang="en-US" sz="2800" dirty="0">
              <a:solidFill>
                <a:prstClr val="black"/>
              </a:solidFill>
              <a:latin typeface="Georgia" panose="02040502050405020303" pitchFamily="18" charset="0"/>
            </a:endParaRPr>
          </a:p>
          <a:p>
            <a:endParaRPr lang="en-US" sz="2800" dirty="0" smtClean="0">
              <a:solidFill>
                <a:prstClr val="black"/>
              </a:solidFill>
              <a:latin typeface="Georgia" panose="02040502050405020303" pitchFamily="18" charset="0"/>
            </a:endParaRPr>
          </a:p>
          <a:p>
            <a:r>
              <a:rPr lang="en-US" sz="2800" dirty="0" smtClean="0">
                <a:solidFill>
                  <a:prstClr val="black"/>
                </a:solidFill>
                <a:latin typeface="Georgia" panose="02040502050405020303" pitchFamily="18" charset="0"/>
              </a:rPr>
              <a:t> </a:t>
            </a:r>
          </a:p>
          <a:p>
            <a:endParaRPr lang="en-US" sz="2800" dirty="0">
              <a:solidFill>
                <a:prstClr val="black"/>
              </a:solidFill>
              <a:latin typeface="Georgia" panose="02040502050405020303" pitchFamily="18" charset="0"/>
            </a:endParaRPr>
          </a:p>
        </p:txBody>
      </p:sp>
      <p:cxnSp>
        <p:nvCxnSpPr>
          <p:cNvPr id="4" name="Straight Connector 3"/>
          <p:cNvCxnSpPr/>
          <p:nvPr/>
        </p:nvCxnSpPr>
        <p:spPr>
          <a:xfrm>
            <a:off x="3306600" y="3623094"/>
            <a:ext cx="3088257" cy="0"/>
          </a:xfrm>
          <a:prstGeom prst="line">
            <a:avLst/>
          </a:prstGeom>
          <a:ln w="76200">
            <a:solidFill>
              <a:srgbClr val="FF505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72562" y="3870040"/>
            <a:ext cx="11632223" cy="2729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lvl="0"/>
            <a:r>
              <a:rPr lang="en-US" sz="2800" b="1" u="sng" dirty="0">
                <a:solidFill>
                  <a:prstClr val="black"/>
                </a:solidFill>
              </a:rPr>
              <a:t>The Jewish leaders knew the exact date of Abib 14 in </a:t>
            </a:r>
            <a:r>
              <a:rPr lang="en-US" sz="2800" b="1" u="sng" dirty="0">
                <a:solidFill>
                  <a:srgbClr val="0000FF"/>
                </a:solidFill>
              </a:rPr>
              <a:t>Yahuah’s Covenant</a:t>
            </a:r>
            <a:r>
              <a:rPr lang="en-US" sz="2800" b="1" dirty="0">
                <a:solidFill>
                  <a:srgbClr val="0000FF"/>
                </a:solidFill>
              </a:rPr>
              <a:t>.</a:t>
            </a:r>
            <a:r>
              <a:rPr lang="en-US" sz="2800" dirty="0">
                <a:solidFill>
                  <a:srgbClr val="0000FF"/>
                </a:solidFill>
              </a:rPr>
              <a:t> </a:t>
            </a:r>
            <a:r>
              <a:rPr lang="en-US" sz="2800" dirty="0" smtClean="0">
                <a:solidFill>
                  <a:srgbClr val="0000FF"/>
                </a:solidFill>
              </a:rPr>
              <a:t> </a:t>
            </a:r>
            <a:r>
              <a:rPr lang="en-US" sz="2800" b="1" dirty="0" smtClean="0">
                <a:ln>
                  <a:solidFill>
                    <a:srgbClr val="0000FF"/>
                  </a:solidFill>
                </a:ln>
                <a:solidFill>
                  <a:srgbClr val="FF5050"/>
                </a:solidFill>
              </a:rPr>
              <a:t>Yahusha </a:t>
            </a:r>
            <a:r>
              <a:rPr lang="en-US" sz="2800" b="1" dirty="0">
                <a:ln>
                  <a:solidFill>
                    <a:srgbClr val="0000FF"/>
                  </a:solidFill>
                </a:ln>
                <a:solidFill>
                  <a:srgbClr val="FF5050"/>
                </a:solidFill>
              </a:rPr>
              <a:t>made certain it was not a secret </a:t>
            </a:r>
            <a:r>
              <a:rPr lang="en-US" sz="2800" dirty="0" smtClean="0">
                <a:solidFill>
                  <a:srgbClr val="0000FF"/>
                </a:solidFill>
              </a:rPr>
              <a:t>(</a:t>
            </a:r>
            <a:r>
              <a:rPr lang="en-US" sz="2800" dirty="0">
                <a:solidFill>
                  <a:srgbClr val="0000FF"/>
                </a:solidFill>
              </a:rPr>
              <a:t>John </a:t>
            </a:r>
            <a:r>
              <a:rPr lang="en-US" sz="2800" dirty="0" smtClean="0">
                <a:solidFill>
                  <a:srgbClr val="0000FF"/>
                </a:solidFill>
              </a:rPr>
              <a:t>7:7).</a:t>
            </a:r>
            <a:r>
              <a:rPr lang="en-US" sz="2800" dirty="0" smtClean="0">
                <a:solidFill>
                  <a:prstClr val="black"/>
                </a:solidFill>
              </a:rPr>
              <a:t> </a:t>
            </a:r>
            <a:endParaRPr lang="en-US" sz="2800" dirty="0">
              <a:solidFill>
                <a:prstClr val="black"/>
              </a:solidFill>
            </a:endParaRPr>
          </a:p>
          <a:p>
            <a:pPr lvl="0"/>
            <a:r>
              <a:rPr lang="en-US" sz="2800" dirty="0">
                <a:solidFill>
                  <a:prstClr val="black"/>
                </a:solidFill>
              </a:rPr>
              <a:t>Consider the </a:t>
            </a:r>
            <a:r>
              <a:rPr lang="en-US" sz="2800" b="1" u="sng" dirty="0">
                <a:solidFill>
                  <a:srgbClr val="C00000"/>
                </a:solidFill>
              </a:rPr>
              <a:t>ver</a:t>
            </a:r>
            <a:r>
              <a:rPr lang="en-US" sz="2800" b="1" dirty="0">
                <a:solidFill>
                  <a:srgbClr val="C00000"/>
                </a:solidFill>
              </a:rPr>
              <a:t>y </a:t>
            </a:r>
            <a:r>
              <a:rPr lang="en-US" sz="2800" b="1" u="sng" dirty="0">
                <a:solidFill>
                  <a:srgbClr val="C00000"/>
                </a:solidFill>
              </a:rPr>
              <a:t>extensive documentation</a:t>
            </a:r>
            <a:r>
              <a:rPr lang="en-US" sz="2800" b="1" dirty="0">
                <a:solidFill>
                  <a:srgbClr val="C00000"/>
                </a:solidFill>
              </a:rPr>
              <a:t> </a:t>
            </a:r>
            <a:r>
              <a:rPr lang="en-US" sz="2800" dirty="0">
                <a:solidFill>
                  <a:prstClr val="black"/>
                </a:solidFill>
              </a:rPr>
              <a:t>of how the 2</a:t>
            </a:r>
            <a:r>
              <a:rPr lang="en-US" sz="2800" baseline="30000" dirty="0">
                <a:solidFill>
                  <a:prstClr val="black"/>
                </a:solidFill>
              </a:rPr>
              <a:t>nd</a:t>
            </a:r>
            <a:r>
              <a:rPr lang="en-US" sz="2800" dirty="0">
                <a:solidFill>
                  <a:prstClr val="black"/>
                </a:solidFill>
              </a:rPr>
              <a:t> Temple era leadership changed the DATES of the Festivals.  </a:t>
            </a:r>
          </a:p>
          <a:p>
            <a:pPr lvl="0"/>
            <a:r>
              <a:rPr lang="en-US" sz="2800" dirty="0">
                <a:solidFill>
                  <a:prstClr val="black"/>
                </a:solidFill>
              </a:rPr>
              <a:t>ALL OF THEM! </a:t>
            </a:r>
            <a:r>
              <a:rPr lang="en-US" sz="2800" dirty="0" smtClean="0">
                <a:solidFill>
                  <a:prstClr val="black"/>
                </a:solidFill>
              </a:rPr>
              <a:t> Many </a:t>
            </a:r>
            <a:r>
              <a:rPr lang="en-US" sz="2800" dirty="0">
                <a:solidFill>
                  <a:prstClr val="black"/>
                </a:solidFill>
              </a:rPr>
              <a:t>times over, back and forth, splitting and reconnecting Passover to the Festival of Unleavened </a:t>
            </a:r>
            <a:r>
              <a:rPr lang="en-US" sz="2800" dirty="0" smtClean="0">
                <a:solidFill>
                  <a:prstClr val="black"/>
                </a:solidFill>
              </a:rPr>
              <a:t>Bread! </a:t>
            </a:r>
            <a:endParaRPr lang="en-US" sz="2800" dirty="0">
              <a:solidFill>
                <a:prstClr val="black"/>
              </a:solidFill>
            </a:endParaRPr>
          </a:p>
        </p:txBody>
      </p:sp>
    </p:spTree>
    <p:extLst>
      <p:ext uri="{BB962C8B-B14F-4D97-AF65-F5344CB8AC3E}">
        <p14:creationId xmlns:p14="http://schemas.microsoft.com/office/powerpoint/2010/main" val="422894469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alpha val="52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23969" y="6599569"/>
            <a:ext cx="468031" cy="258431"/>
          </a:xfrm>
        </p:spPr>
        <p:txBody>
          <a:bodyPr/>
          <a:lstStyle/>
          <a:p>
            <a:fld id="{6D22F896-40B5-4ADD-8801-0D06FADFA095}" type="slidenum">
              <a:rPr lang="en-US" sz="1100" smtClean="0">
                <a:solidFill>
                  <a:srgbClr val="0000FF"/>
                </a:solidFill>
              </a:rPr>
              <a:pPr/>
              <a:t>41</a:t>
            </a:fld>
            <a:endParaRPr lang="en-US" sz="1100" dirty="0">
              <a:solidFill>
                <a:srgbClr val="0000FF"/>
              </a:solidFill>
            </a:endParaRPr>
          </a:p>
        </p:txBody>
      </p:sp>
      <p:sp>
        <p:nvSpPr>
          <p:cNvPr id="3" name="Rectangle 2"/>
          <p:cNvSpPr/>
          <p:nvPr/>
        </p:nvSpPr>
        <p:spPr>
          <a:xfrm>
            <a:off x="6059488" y="2354770"/>
            <a:ext cx="2168434" cy="534624"/>
          </a:xfrm>
          <a:prstGeom prst="rect">
            <a:avLst/>
          </a:prstGeom>
          <a:noFill/>
          <a:ln w="57150">
            <a:solidFill>
              <a:srgbClr val="FF505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272562" y="317355"/>
            <a:ext cx="11632223" cy="6239084"/>
          </a:xfrm>
          <a:prstGeom prst="rect">
            <a:avLst/>
          </a:prstGeom>
          <a:solidFill>
            <a:schemeClr val="tx1">
              <a:lumMod val="50000"/>
              <a:alpha val="28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gn="ctr"/>
            <a:r>
              <a:rPr lang="en-US" sz="2800" b="1" dirty="0" smtClean="0">
                <a:ln>
                  <a:solidFill>
                    <a:schemeClr val="bg1"/>
                  </a:solidFill>
                </a:ln>
                <a:solidFill>
                  <a:srgbClr val="FF9900"/>
                </a:solidFill>
              </a:rPr>
              <a:t>John </a:t>
            </a:r>
            <a:r>
              <a:rPr lang="en-US" sz="2800" dirty="0" smtClean="0">
                <a:solidFill>
                  <a:prstClr val="black"/>
                </a:solidFill>
              </a:rPr>
              <a:t>brings this </a:t>
            </a:r>
            <a:r>
              <a:rPr lang="en-US" sz="2800" b="1" u="sng" dirty="0" smtClean="0">
                <a:ln>
                  <a:solidFill>
                    <a:schemeClr val="bg1"/>
                  </a:solidFill>
                </a:ln>
                <a:solidFill>
                  <a:schemeClr val="accent3">
                    <a:lumMod val="75000"/>
                  </a:schemeClr>
                </a:solidFill>
              </a:rPr>
              <a:t>wicked variableness</a:t>
            </a:r>
            <a:r>
              <a:rPr lang="en-US" sz="2800" b="1" dirty="0" smtClean="0">
                <a:ln>
                  <a:solidFill>
                    <a:schemeClr val="bg1"/>
                  </a:solidFill>
                </a:ln>
                <a:solidFill>
                  <a:schemeClr val="accent3">
                    <a:lumMod val="75000"/>
                  </a:schemeClr>
                </a:solidFill>
              </a:rPr>
              <a:t> </a:t>
            </a:r>
            <a:r>
              <a:rPr lang="en-US" sz="2800" dirty="0" smtClean="0">
                <a:solidFill>
                  <a:prstClr val="black"/>
                </a:solidFill>
              </a:rPr>
              <a:t>into the spot light.</a:t>
            </a:r>
            <a:br>
              <a:rPr lang="en-US" sz="2800" dirty="0" smtClean="0">
                <a:solidFill>
                  <a:prstClr val="black"/>
                </a:solidFill>
              </a:rPr>
            </a:br>
            <a:r>
              <a:rPr lang="en-US" sz="2800" b="1" dirty="0" smtClean="0">
                <a:ln>
                  <a:solidFill>
                    <a:schemeClr val="bg1"/>
                  </a:solidFill>
                </a:ln>
                <a:solidFill>
                  <a:srgbClr val="FF9900"/>
                </a:solidFill>
              </a:rPr>
              <a:t>John 7:6   </a:t>
            </a:r>
            <a:r>
              <a:rPr lang="en-US" sz="2800" dirty="0" smtClean="0">
                <a:solidFill>
                  <a:srgbClr val="01103A"/>
                </a:solidFill>
                <a:latin typeface="arial" panose="020B0604020202020204" pitchFamily="34" charset="0"/>
              </a:rPr>
              <a:t>Then</a:t>
            </a:r>
            <a:r>
              <a:rPr lang="en-US" sz="2800" dirty="0">
                <a:solidFill>
                  <a:srgbClr val="01103A"/>
                </a:solidFill>
                <a:latin typeface="arial" panose="020B0604020202020204" pitchFamily="34" charset="0"/>
              </a:rPr>
              <a:t> </a:t>
            </a:r>
            <a:r>
              <a:rPr lang="en-US" sz="2800" baseline="30000" dirty="0">
                <a:solidFill>
                  <a:srgbClr val="39547F"/>
                </a:solidFill>
                <a:latin typeface="arial" panose="020B0604020202020204" pitchFamily="34" charset="0"/>
                <a:hlinkClick r:id="rId2"/>
              </a:rPr>
              <a:t>G3767</a:t>
            </a:r>
            <a:r>
              <a:rPr lang="en-US" sz="2800" dirty="0">
                <a:solidFill>
                  <a:srgbClr val="01103A"/>
                </a:solidFill>
                <a:latin typeface="arial" panose="020B0604020202020204" pitchFamily="34" charset="0"/>
              </a:rPr>
              <a:t> </a:t>
            </a:r>
            <a:r>
              <a:rPr lang="en-US" sz="2800" dirty="0" smtClean="0">
                <a:solidFill>
                  <a:srgbClr val="01103A"/>
                </a:solidFill>
                <a:latin typeface="arial" panose="020B0604020202020204" pitchFamily="34" charset="0"/>
              </a:rPr>
              <a:t>[</a:t>
            </a:r>
            <a:r>
              <a:rPr lang="en-US" sz="2800" dirty="0" smtClean="0">
                <a:solidFill>
                  <a:srgbClr val="0000FF"/>
                </a:solidFill>
                <a:latin typeface="arial" panose="020B0604020202020204" pitchFamily="34" charset="0"/>
              </a:rPr>
              <a:t>Yahusha</a:t>
            </a:r>
            <a:r>
              <a:rPr lang="en-US" sz="2800" dirty="0" smtClean="0">
                <a:solidFill>
                  <a:srgbClr val="01103A"/>
                </a:solidFill>
                <a:latin typeface="arial" panose="020B0604020202020204" pitchFamily="34" charset="0"/>
              </a:rPr>
              <a:t>]</a:t>
            </a:r>
            <a:r>
              <a:rPr lang="en-US" sz="2800" dirty="0">
                <a:solidFill>
                  <a:srgbClr val="01103A"/>
                </a:solidFill>
                <a:latin typeface="arial" panose="020B0604020202020204" pitchFamily="34" charset="0"/>
              </a:rPr>
              <a:t> </a:t>
            </a:r>
            <a:r>
              <a:rPr lang="en-US" sz="2800" baseline="30000" dirty="0">
                <a:solidFill>
                  <a:srgbClr val="39547F"/>
                </a:solidFill>
                <a:latin typeface="arial" panose="020B0604020202020204" pitchFamily="34" charset="0"/>
                <a:hlinkClick r:id="rId3"/>
              </a:rPr>
              <a:t>G2424</a:t>
            </a:r>
            <a:r>
              <a:rPr lang="en-US" sz="2800" dirty="0">
                <a:solidFill>
                  <a:srgbClr val="01103A"/>
                </a:solidFill>
                <a:latin typeface="arial" panose="020B0604020202020204" pitchFamily="34" charset="0"/>
              </a:rPr>
              <a:t> said </a:t>
            </a:r>
            <a:r>
              <a:rPr lang="en-US" sz="2800" baseline="30000" dirty="0">
                <a:solidFill>
                  <a:srgbClr val="39547F"/>
                </a:solidFill>
                <a:latin typeface="arial" panose="020B0604020202020204" pitchFamily="34" charset="0"/>
                <a:hlinkClick r:id="rId4"/>
              </a:rPr>
              <a:t>G3004</a:t>
            </a:r>
            <a:r>
              <a:rPr lang="en-US" sz="2800" dirty="0">
                <a:solidFill>
                  <a:srgbClr val="01103A"/>
                </a:solidFill>
                <a:latin typeface="arial" panose="020B0604020202020204" pitchFamily="34" charset="0"/>
              </a:rPr>
              <a:t> unto them, </a:t>
            </a:r>
            <a:r>
              <a:rPr lang="en-US" sz="2800" baseline="30000" dirty="0">
                <a:solidFill>
                  <a:srgbClr val="39547F"/>
                </a:solidFill>
                <a:latin typeface="arial" panose="020B0604020202020204" pitchFamily="34" charset="0"/>
                <a:hlinkClick r:id="rId5"/>
              </a:rPr>
              <a:t>G846</a:t>
            </a:r>
            <a:r>
              <a:rPr lang="en-US" sz="2800" dirty="0">
                <a:solidFill>
                  <a:srgbClr val="01103A"/>
                </a:solidFill>
                <a:latin typeface="arial" panose="020B0604020202020204" pitchFamily="34" charset="0"/>
              </a:rPr>
              <a:t> My </a:t>
            </a:r>
            <a:r>
              <a:rPr lang="en-US" sz="2800" baseline="30000" dirty="0">
                <a:solidFill>
                  <a:srgbClr val="39547F"/>
                </a:solidFill>
                <a:latin typeface="arial" panose="020B0604020202020204" pitchFamily="34" charset="0"/>
                <a:hlinkClick r:id="rId6"/>
              </a:rPr>
              <a:t>G1699</a:t>
            </a:r>
            <a:r>
              <a:rPr lang="en-US" sz="2800" dirty="0">
                <a:solidFill>
                  <a:srgbClr val="01103A"/>
                </a:solidFill>
                <a:latin typeface="arial" panose="020B0604020202020204" pitchFamily="34" charset="0"/>
              </a:rPr>
              <a:t> time </a:t>
            </a:r>
            <a:r>
              <a:rPr lang="en-US" sz="2800" baseline="30000" dirty="0">
                <a:solidFill>
                  <a:srgbClr val="39547F"/>
                </a:solidFill>
                <a:latin typeface="arial" panose="020B0604020202020204" pitchFamily="34" charset="0"/>
                <a:hlinkClick r:id="rId7"/>
              </a:rPr>
              <a:t>G2540</a:t>
            </a:r>
            <a:r>
              <a:rPr lang="en-US" sz="2800" dirty="0">
                <a:solidFill>
                  <a:srgbClr val="01103A"/>
                </a:solidFill>
                <a:latin typeface="arial" panose="020B0604020202020204" pitchFamily="34" charset="0"/>
              </a:rPr>
              <a:t> is </a:t>
            </a:r>
            <a:r>
              <a:rPr lang="en-US" sz="2800" baseline="30000" dirty="0">
                <a:solidFill>
                  <a:srgbClr val="39547F"/>
                </a:solidFill>
                <a:latin typeface="arial" panose="020B0604020202020204" pitchFamily="34" charset="0"/>
                <a:hlinkClick r:id="rId8"/>
              </a:rPr>
              <a:t>G3918</a:t>
            </a:r>
            <a:r>
              <a:rPr lang="en-US" sz="2800" baseline="30000" dirty="0">
                <a:solidFill>
                  <a:srgbClr val="01103A"/>
                </a:solidFill>
                <a:latin typeface="arial" panose="020B0604020202020204" pitchFamily="34" charset="0"/>
              </a:rPr>
              <a:t> </a:t>
            </a:r>
            <a:r>
              <a:rPr lang="en-US" sz="2800" baseline="30000" dirty="0">
                <a:solidFill>
                  <a:srgbClr val="39547F"/>
                </a:solidFill>
                <a:latin typeface="arial" panose="020B0604020202020204" pitchFamily="34" charset="0"/>
              </a:rPr>
              <a:t>➔</a:t>
            </a:r>
            <a:r>
              <a:rPr lang="en-US" sz="2800" dirty="0">
                <a:solidFill>
                  <a:srgbClr val="01103A"/>
                </a:solidFill>
                <a:latin typeface="arial" panose="020B0604020202020204" pitchFamily="34" charset="0"/>
              </a:rPr>
              <a:t> not yet </a:t>
            </a:r>
            <a:r>
              <a:rPr lang="en-US" sz="2800" baseline="30000" dirty="0">
                <a:solidFill>
                  <a:srgbClr val="39547F"/>
                </a:solidFill>
                <a:latin typeface="arial" panose="020B0604020202020204" pitchFamily="34" charset="0"/>
                <a:hlinkClick r:id="rId9"/>
              </a:rPr>
              <a:t>G3768</a:t>
            </a:r>
            <a:r>
              <a:rPr lang="en-US" sz="2800" dirty="0">
                <a:solidFill>
                  <a:srgbClr val="01103A"/>
                </a:solidFill>
                <a:latin typeface="arial" panose="020B0604020202020204" pitchFamily="34" charset="0"/>
              </a:rPr>
              <a:t> come: </a:t>
            </a:r>
            <a:r>
              <a:rPr lang="en-US" sz="2800" baseline="30000" dirty="0">
                <a:solidFill>
                  <a:srgbClr val="39547F"/>
                </a:solidFill>
                <a:latin typeface="arial" panose="020B0604020202020204" pitchFamily="34" charset="0"/>
                <a:hlinkClick r:id="rId8"/>
              </a:rPr>
              <a:t>G3918</a:t>
            </a:r>
            <a:r>
              <a:rPr lang="en-US" sz="2800" dirty="0">
                <a:solidFill>
                  <a:srgbClr val="01103A"/>
                </a:solidFill>
                <a:latin typeface="arial" panose="020B0604020202020204" pitchFamily="34" charset="0"/>
              </a:rPr>
              <a:t> but </a:t>
            </a:r>
            <a:r>
              <a:rPr lang="en-US" sz="2800" baseline="30000" dirty="0">
                <a:solidFill>
                  <a:srgbClr val="39547F"/>
                </a:solidFill>
                <a:latin typeface="arial" panose="020B0604020202020204" pitchFamily="34" charset="0"/>
                <a:hlinkClick r:id="rId10"/>
              </a:rPr>
              <a:t>G1161</a:t>
            </a:r>
            <a:r>
              <a:rPr lang="en-US" sz="2800" dirty="0">
                <a:solidFill>
                  <a:srgbClr val="01103A"/>
                </a:solidFill>
                <a:latin typeface="arial" panose="020B0604020202020204" pitchFamily="34" charset="0"/>
              </a:rPr>
              <a:t> </a:t>
            </a:r>
            <a:r>
              <a:rPr lang="en-US" sz="2800" b="1" dirty="0">
                <a:solidFill>
                  <a:srgbClr val="FF0000"/>
                </a:solidFill>
                <a:latin typeface="arial" panose="020B0604020202020204" pitchFamily="34" charset="0"/>
              </a:rPr>
              <a:t>your</a:t>
            </a:r>
            <a:r>
              <a:rPr lang="en-US" sz="2800" dirty="0">
                <a:solidFill>
                  <a:srgbClr val="01103A"/>
                </a:solidFill>
                <a:latin typeface="arial" panose="020B0604020202020204" pitchFamily="34" charset="0"/>
              </a:rPr>
              <a:t> </a:t>
            </a:r>
            <a:r>
              <a:rPr lang="en-US" sz="2800" baseline="30000" dirty="0">
                <a:solidFill>
                  <a:srgbClr val="39547F"/>
                </a:solidFill>
                <a:latin typeface="arial" panose="020B0604020202020204" pitchFamily="34" charset="0"/>
                <a:hlinkClick r:id="rId11"/>
              </a:rPr>
              <a:t>G5212</a:t>
            </a:r>
            <a:r>
              <a:rPr lang="en-US" sz="2800" dirty="0">
                <a:solidFill>
                  <a:srgbClr val="01103A"/>
                </a:solidFill>
                <a:latin typeface="arial" panose="020B0604020202020204" pitchFamily="34" charset="0"/>
              </a:rPr>
              <a:t> </a:t>
            </a:r>
            <a:r>
              <a:rPr lang="en-US" sz="2800" b="1" dirty="0">
                <a:solidFill>
                  <a:srgbClr val="FF0000"/>
                </a:solidFill>
                <a:latin typeface="arial" panose="020B0604020202020204" pitchFamily="34" charset="0"/>
              </a:rPr>
              <a:t>time</a:t>
            </a:r>
            <a:r>
              <a:rPr lang="en-US" sz="2800" dirty="0">
                <a:solidFill>
                  <a:srgbClr val="01103A"/>
                </a:solidFill>
                <a:latin typeface="arial" panose="020B0604020202020204" pitchFamily="34" charset="0"/>
              </a:rPr>
              <a:t> </a:t>
            </a:r>
            <a:r>
              <a:rPr lang="en-US" sz="2800" baseline="30000" dirty="0">
                <a:solidFill>
                  <a:srgbClr val="39547F"/>
                </a:solidFill>
                <a:latin typeface="arial" panose="020B0604020202020204" pitchFamily="34" charset="0"/>
                <a:hlinkClick r:id="rId7"/>
              </a:rPr>
              <a:t>G2540</a:t>
            </a:r>
            <a:r>
              <a:rPr lang="en-US" sz="2800" dirty="0">
                <a:solidFill>
                  <a:srgbClr val="01103A"/>
                </a:solidFill>
                <a:latin typeface="arial" panose="020B0604020202020204" pitchFamily="34" charset="0"/>
              </a:rPr>
              <a:t> is </a:t>
            </a:r>
            <a:r>
              <a:rPr lang="en-US" sz="2800" baseline="30000" dirty="0">
                <a:solidFill>
                  <a:srgbClr val="39547F"/>
                </a:solidFill>
                <a:latin typeface="arial" panose="020B0604020202020204" pitchFamily="34" charset="0"/>
                <a:hlinkClick r:id="rId12"/>
              </a:rPr>
              <a:t>G2076</a:t>
            </a:r>
            <a:r>
              <a:rPr lang="en-US" sz="2800" dirty="0">
                <a:solidFill>
                  <a:srgbClr val="01103A"/>
                </a:solidFill>
                <a:latin typeface="arial" panose="020B0604020202020204" pitchFamily="34" charset="0"/>
              </a:rPr>
              <a:t> </a:t>
            </a:r>
            <a:r>
              <a:rPr lang="en-US" sz="2800" dirty="0" smtClean="0">
                <a:solidFill>
                  <a:srgbClr val="01103A"/>
                </a:solidFill>
                <a:latin typeface="arial" panose="020B0604020202020204" pitchFamily="34" charset="0"/>
              </a:rPr>
              <a:t/>
            </a:r>
            <a:br>
              <a:rPr lang="en-US" sz="2800" dirty="0" smtClean="0">
                <a:solidFill>
                  <a:srgbClr val="01103A"/>
                </a:solidFill>
                <a:latin typeface="arial" panose="020B0604020202020204" pitchFamily="34" charset="0"/>
              </a:rPr>
            </a:br>
            <a:r>
              <a:rPr lang="en-US" sz="2800" dirty="0" err="1" smtClean="0">
                <a:solidFill>
                  <a:srgbClr val="01103A"/>
                </a:solidFill>
                <a:latin typeface="arial" panose="020B0604020202020204" pitchFamily="34" charset="0"/>
              </a:rPr>
              <a:t>alway</a:t>
            </a:r>
            <a:r>
              <a:rPr lang="en-US" sz="2800" dirty="0">
                <a:solidFill>
                  <a:srgbClr val="01103A"/>
                </a:solidFill>
                <a:latin typeface="arial" panose="020B0604020202020204" pitchFamily="34" charset="0"/>
              </a:rPr>
              <a:t> </a:t>
            </a:r>
            <a:r>
              <a:rPr lang="en-US" sz="2800" baseline="30000" dirty="0" smtClean="0">
                <a:solidFill>
                  <a:srgbClr val="39547F"/>
                </a:solidFill>
                <a:latin typeface="arial" panose="020B0604020202020204" pitchFamily="34" charset="0"/>
                <a:hlinkClick r:id="rId13"/>
              </a:rPr>
              <a:t>G3842</a:t>
            </a:r>
            <a:r>
              <a:rPr lang="en-US" sz="2800" dirty="0">
                <a:solidFill>
                  <a:srgbClr val="01103A"/>
                </a:solidFill>
                <a:latin typeface="arial" panose="020B0604020202020204" pitchFamily="34" charset="0"/>
              </a:rPr>
              <a:t> </a:t>
            </a:r>
            <a:r>
              <a:rPr lang="en-US" sz="2800" dirty="0" smtClean="0">
                <a:solidFill>
                  <a:srgbClr val="01103A"/>
                </a:solidFill>
                <a:latin typeface="arial" panose="020B0604020202020204" pitchFamily="34" charset="0"/>
              </a:rPr>
              <a:t>   </a:t>
            </a:r>
            <a:r>
              <a:rPr lang="en-US" sz="2800" b="1" dirty="0" smtClean="0">
                <a:solidFill>
                  <a:srgbClr val="9E0B0F"/>
                </a:solidFill>
                <a:latin typeface="arial" panose="020B0604020202020204" pitchFamily="34" charset="0"/>
              </a:rPr>
              <a:t>ready.</a:t>
            </a:r>
            <a:r>
              <a:rPr lang="en-US" sz="2800" dirty="0">
                <a:solidFill>
                  <a:srgbClr val="01103A"/>
                </a:solidFill>
                <a:latin typeface="arial" panose="020B0604020202020204" pitchFamily="34" charset="0"/>
              </a:rPr>
              <a:t> </a:t>
            </a:r>
            <a:r>
              <a:rPr lang="en-US" sz="2800" baseline="30000" dirty="0">
                <a:solidFill>
                  <a:srgbClr val="39547F"/>
                </a:solidFill>
                <a:latin typeface="arial" panose="020B0604020202020204" pitchFamily="34" charset="0"/>
                <a:hlinkClick r:id="rId14"/>
              </a:rPr>
              <a:t>G2092</a:t>
            </a:r>
            <a:endParaRPr lang="en-US" sz="2800" dirty="0" smtClean="0">
              <a:solidFill>
                <a:prstClr val="black"/>
              </a:solidFill>
            </a:endParaRPr>
          </a:p>
          <a:p>
            <a:pPr algn="ctr"/>
            <a:endParaRPr lang="en-US" sz="2800" dirty="0" smtClean="0">
              <a:solidFill>
                <a:prstClr val="black"/>
              </a:solidFill>
            </a:endParaRPr>
          </a:p>
          <a:p>
            <a:pPr algn="ctr"/>
            <a:endParaRPr lang="en-US" sz="2800" dirty="0">
              <a:solidFill>
                <a:prstClr val="black"/>
              </a:solidFill>
            </a:endParaRPr>
          </a:p>
          <a:p>
            <a:pPr algn="ctr"/>
            <a:endParaRPr lang="en-US" sz="2800" dirty="0" smtClean="0">
              <a:solidFill>
                <a:prstClr val="black"/>
              </a:solidFill>
            </a:endParaRPr>
          </a:p>
          <a:p>
            <a:pPr algn="ctr"/>
            <a:endParaRPr lang="en-US" sz="2800" dirty="0">
              <a:solidFill>
                <a:prstClr val="black"/>
              </a:solidFill>
            </a:endParaRPr>
          </a:p>
          <a:p>
            <a:pPr algn="ctr"/>
            <a:endParaRPr lang="en-US" sz="2800" dirty="0" smtClean="0">
              <a:solidFill>
                <a:prstClr val="black"/>
              </a:solidFill>
            </a:endParaRPr>
          </a:p>
          <a:p>
            <a:pPr algn="ctr"/>
            <a:endParaRPr lang="en-US" sz="2800" dirty="0">
              <a:solidFill>
                <a:prstClr val="black"/>
              </a:solidFill>
            </a:endParaRPr>
          </a:p>
          <a:p>
            <a:pPr algn="ctr"/>
            <a:endParaRPr lang="en-US" sz="2800" dirty="0" smtClean="0">
              <a:solidFill>
                <a:prstClr val="black"/>
              </a:solidFill>
            </a:endParaRPr>
          </a:p>
          <a:p>
            <a:pPr algn="ctr"/>
            <a:endParaRPr lang="en-US" sz="2800" dirty="0">
              <a:solidFill>
                <a:prstClr val="black"/>
              </a:solidFill>
            </a:endParaRPr>
          </a:p>
        </p:txBody>
      </p:sp>
      <p:pic>
        <p:nvPicPr>
          <p:cNvPr id="4" name="Picture 3"/>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724293" y="3070191"/>
            <a:ext cx="7967800" cy="3460370"/>
          </a:xfrm>
          <a:prstGeom prst="rect">
            <a:avLst/>
          </a:prstGeom>
        </p:spPr>
      </p:pic>
      <p:cxnSp>
        <p:nvCxnSpPr>
          <p:cNvPr id="6" name="Straight Arrow Connector 5"/>
          <p:cNvCxnSpPr/>
          <p:nvPr/>
        </p:nvCxnSpPr>
        <p:spPr>
          <a:xfrm flipH="1">
            <a:off x="5460521" y="2889394"/>
            <a:ext cx="1095554" cy="380017"/>
          </a:xfrm>
          <a:prstGeom prst="straightConnector1">
            <a:avLst/>
          </a:prstGeom>
          <a:ln w="57150">
            <a:solidFill>
              <a:srgbClr val="FF505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58083"/>
      </p:ext>
    </p:extLst>
  </p:cSld>
  <p:clrMapOvr>
    <a:masterClrMapping/>
  </p:clrMapOvr>
  <p:transition spd="med">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alpha val="52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23969" y="6599569"/>
            <a:ext cx="468031" cy="258431"/>
          </a:xfrm>
        </p:spPr>
        <p:txBody>
          <a:bodyPr/>
          <a:lstStyle/>
          <a:p>
            <a:fld id="{6D22F896-40B5-4ADD-8801-0D06FADFA095}" type="slidenum">
              <a:rPr lang="en-US" sz="1100" smtClean="0">
                <a:solidFill>
                  <a:srgbClr val="0000FF"/>
                </a:solidFill>
              </a:rPr>
              <a:pPr/>
              <a:t>42</a:t>
            </a:fld>
            <a:endParaRPr lang="en-US" sz="1100" dirty="0">
              <a:solidFill>
                <a:srgbClr val="0000FF"/>
              </a:solidFill>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2209" y="198775"/>
            <a:ext cx="9101989" cy="6400794"/>
          </a:xfrm>
          <a:prstGeom prst="rect">
            <a:avLst/>
          </a:prstGeom>
        </p:spPr>
      </p:pic>
      <p:cxnSp>
        <p:nvCxnSpPr>
          <p:cNvPr id="10" name="Straight Connector 9"/>
          <p:cNvCxnSpPr/>
          <p:nvPr/>
        </p:nvCxnSpPr>
        <p:spPr>
          <a:xfrm>
            <a:off x="1362891" y="1537060"/>
            <a:ext cx="888274" cy="0"/>
          </a:xfrm>
          <a:prstGeom prst="line">
            <a:avLst/>
          </a:prstGeom>
          <a:ln w="57150">
            <a:solidFill>
              <a:srgbClr val="FF5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74617" y="4484914"/>
            <a:ext cx="1676400" cy="4352"/>
          </a:xfrm>
          <a:prstGeom prst="line">
            <a:avLst/>
          </a:prstGeom>
          <a:ln w="57150">
            <a:solidFill>
              <a:srgbClr val="FF5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221288" y="5254534"/>
            <a:ext cx="3783375" cy="8706"/>
          </a:xfrm>
          <a:prstGeom prst="line">
            <a:avLst/>
          </a:prstGeom>
          <a:ln w="57150">
            <a:solidFill>
              <a:srgbClr val="FF5050"/>
            </a:solidFill>
          </a:ln>
          <a:effectLst>
            <a:glow rad="127000">
              <a:srgbClr val="99FF33"/>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3326" y="5624645"/>
            <a:ext cx="979714" cy="4358"/>
          </a:xfrm>
          <a:prstGeom prst="line">
            <a:avLst/>
          </a:prstGeom>
          <a:ln w="57150">
            <a:solidFill>
              <a:srgbClr val="FF5050"/>
            </a:solidFill>
          </a:ln>
          <a:effectLst>
            <a:glow rad="127000">
              <a:srgbClr val="99FF33"/>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045131" y="5965371"/>
            <a:ext cx="2521131" cy="4350"/>
          </a:xfrm>
          <a:prstGeom prst="line">
            <a:avLst/>
          </a:prstGeom>
          <a:ln w="57150">
            <a:solidFill>
              <a:srgbClr val="FF5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9649105" y="667559"/>
            <a:ext cx="2299062" cy="56407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2400" b="1" dirty="0" smtClean="0">
                <a:solidFill>
                  <a:srgbClr val="0000FF"/>
                </a:solidFill>
              </a:rPr>
              <a:t>Yahusha, </a:t>
            </a:r>
            <a:r>
              <a:rPr lang="en-CA" sz="2400" b="1" dirty="0" smtClean="0">
                <a:solidFill>
                  <a:schemeClr val="accent3">
                    <a:lumMod val="75000"/>
                  </a:schemeClr>
                </a:solidFill>
              </a:rPr>
              <a:t>knowing all things </a:t>
            </a:r>
            <a:r>
              <a:rPr lang="en-CA" sz="2400" b="1" u="sng" dirty="0" smtClean="0">
                <a:solidFill>
                  <a:schemeClr val="accent3">
                    <a:lumMod val="75000"/>
                  </a:schemeClr>
                </a:solidFill>
              </a:rPr>
              <a:t>fore and aft</a:t>
            </a:r>
            <a:r>
              <a:rPr lang="en-CA" sz="2400" b="1" dirty="0" smtClean="0">
                <a:solidFill>
                  <a:schemeClr val="accent3">
                    <a:lumMod val="75000"/>
                  </a:schemeClr>
                </a:solidFill>
              </a:rPr>
              <a:t>, </a:t>
            </a:r>
            <a:r>
              <a:rPr lang="en-CA" sz="2400" b="1" dirty="0" smtClean="0">
                <a:solidFill>
                  <a:srgbClr val="0000FF"/>
                </a:solidFill>
              </a:rPr>
              <a:t>He</a:t>
            </a:r>
            <a:r>
              <a:rPr lang="en-CA" sz="2400" b="1" dirty="0" smtClean="0">
                <a:solidFill>
                  <a:schemeClr val="accent3">
                    <a:lumMod val="75000"/>
                  </a:schemeClr>
                </a:solidFill>
              </a:rPr>
              <a:t> knew very well </a:t>
            </a:r>
            <a:r>
              <a:rPr lang="en-CA" sz="2400" b="1" u="sng" dirty="0" smtClean="0">
                <a:solidFill>
                  <a:schemeClr val="bg1"/>
                </a:solidFill>
              </a:rPr>
              <a:t>ALL </a:t>
            </a:r>
            <a:br>
              <a:rPr lang="en-CA" sz="2400" b="1" u="sng" dirty="0" smtClean="0">
                <a:solidFill>
                  <a:schemeClr val="bg1"/>
                </a:solidFill>
              </a:rPr>
            </a:br>
            <a:r>
              <a:rPr lang="en-CA" sz="2400" b="1" u="sng" dirty="0" smtClean="0">
                <a:solidFill>
                  <a:schemeClr val="bg1"/>
                </a:solidFill>
              </a:rPr>
              <a:t>of man’s </a:t>
            </a:r>
            <a:r>
              <a:rPr lang="en-CA" sz="2400" b="1" dirty="0" smtClean="0">
                <a:solidFill>
                  <a:schemeClr val="accent3">
                    <a:lumMod val="75000"/>
                  </a:schemeClr>
                </a:solidFill>
              </a:rPr>
              <a:t>ADJUSTMENTS to HIS FESTAL CALENDAR!</a:t>
            </a:r>
            <a:br>
              <a:rPr lang="en-CA" sz="2400" b="1" dirty="0" smtClean="0">
                <a:solidFill>
                  <a:schemeClr val="accent3">
                    <a:lumMod val="75000"/>
                  </a:schemeClr>
                </a:solidFill>
              </a:rPr>
            </a:br>
            <a:r>
              <a:rPr lang="en-CA" sz="2000" dirty="0" smtClean="0">
                <a:solidFill>
                  <a:srgbClr val="00B050"/>
                </a:solidFill>
              </a:rPr>
              <a:t>(John 7:6)</a:t>
            </a:r>
          </a:p>
          <a:p>
            <a:pPr algn="ctr"/>
            <a:r>
              <a:rPr lang="en-CA" sz="2400" b="1" dirty="0" smtClean="0">
                <a:solidFill>
                  <a:schemeClr val="bg1"/>
                </a:solidFill>
              </a:rPr>
              <a:t>Could it have happened  </a:t>
            </a:r>
            <a:r>
              <a:rPr lang="en-CA" sz="2400" b="1" u="sng" dirty="0" smtClean="0">
                <a:solidFill>
                  <a:srgbClr val="C00000"/>
                </a:solidFill>
              </a:rPr>
              <a:t>AGAIN</a:t>
            </a:r>
            <a:r>
              <a:rPr lang="en-CA" sz="2400" b="1" dirty="0" smtClean="0">
                <a:solidFill>
                  <a:schemeClr val="bg1"/>
                </a:solidFill>
              </a:rPr>
              <a:t> - at </a:t>
            </a:r>
            <a:r>
              <a:rPr lang="en-CA" sz="2400" b="1" u="sng" dirty="0" smtClean="0">
                <a:solidFill>
                  <a:srgbClr val="0000FF"/>
                </a:solidFill>
              </a:rPr>
              <a:t>His</a:t>
            </a:r>
            <a:r>
              <a:rPr lang="en-CA" sz="2400" b="1" u="sng" dirty="0" smtClean="0">
                <a:solidFill>
                  <a:schemeClr val="bg1"/>
                </a:solidFill>
              </a:rPr>
              <a:t> Passover</a:t>
            </a:r>
            <a:r>
              <a:rPr lang="en-CA" sz="2400" b="1" dirty="0" smtClean="0">
                <a:solidFill>
                  <a:schemeClr val="bg1"/>
                </a:solidFill>
              </a:rPr>
              <a:t>?</a:t>
            </a:r>
            <a:endParaRPr lang="en-CA" sz="2400" b="1" dirty="0">
              <a:solidFill>
                <a:schemeClr val="bg1"/>
              </a:solidFill>
            </a:endParaRPr>
          </a:p>
        </p:txBody>
      </p:sp>
      <p:sp>
        <p:nvSpPr>
          <p:cNvPr id="20" name="Rounded Rectangle 19"/>
          <p:cNvSpPr/>
          <p:nvPr/>
        </p:nvSpPr>
        <p:spPr>
          <a:xfrm>
            <a:off x="7820297" y="809899"/>
            <a:ext cx="1090790" cy="461554"/>
          </a:xfrm>
          <a:prstGeom prst="roundRect">
            <a:avLst/>
          </a:prstGeom>
          <a:noFill/>
          <a:ln w="57150">
            <a:solidFill>
              <a:srgbClr val="FF5050"/>
            </a:solidFill>
          </a:ln>
          <a:effectLst>
            <a:glow rad="228600">
              <a:schemeClr val="accent1">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5960161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3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42"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alpha val="52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23969" y="6599569"/>
            <a:ext cx="468031" cy="258431"/>
          </a:xfrm>
        </p:spPr>
        <p:txBody>
          <a:bodyPr/>
          <a:lstStyle/>
          <a:p>
            <a:fld id="{6D22F896-40B5-4ADD-8801-0D06FADFA095}" type="slidenum">
              <a:rPr lang="en-US" sz="1100" smtClean="0">
                <a:solidFill>
                  <a:srgbClr val="0000FF"/>
                </a:solidFill>
              </a:rPr>
              <a:pPr/>
              <a:t>43</a:t>
            </a:fld>
            <a:endParaRPr lang="en-US" sz="1100" dirty="0">
              <a:solidFill>
                <a:srgbClr val="0000FF"/>
              </a:solidFill>
            </a:endParaRPr>
          </a:p>
        </p:txBody>
      </p:sp>
      <p:sp>
        <p:nvSpPr>
          <p:cNvPr id="7" name="Rectangle 6"/>
          <p:cNvSpPr/>
          <p:nvPr/>
        </p:nvSpPr>
        <p:spPr>
          <a:xfrm>
            <a:off x="272562" y="360485"/>
            <a:ext cx="11632223" cy="6239084"/>
          </a:xfrm>
          <a:prstGeom prst="rect">
            <a:avLst/>
          </a:prstGeom>
          <a:solidFill>
            <a:srgbClr val="FFCCFF">
              <a:alpha val="2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gn="ctr"/>
            <a:r>
              <a:rPr lang="en-US" sz="2800" dirty="0" smtClean="0">
                <a:solidFill>
                  <a:prstClr val="black"/>
                </a:solidFill>
              </a:rPr>
              <a:t>The Jews were not only changing the Festival characteristics but most importantly, changing the </a:t>
            </a:r>
            <a:r>
              <a:rPr lang="en-US" sz="2800" b="1" u="sng" dirty="0" smtClean="0">
                <a:solidFill>
                  <a:srgbClr val="C00000"/>
                </a:solidFill>
              </a:rPr>
              <a:t>DATES OF EACH</a:t>
            </a:r>
            <a:r>
              <a:rPr lang="en-US" sz="2800" b="1" dirty="0" smtClean="0">
                <a:solidFill>
                  <a:srgbClr val="C00000"/>
                </a:solidFill>
              </a:rPr>
              <a:t> - </a:t>
            </a:r>
            <a:br>
              <a:rPr lang="en-US" sz="2800" b="1" dirty="0" smtClean="0">
                <a:solidFill>
                  <a:srgbClr val="C00000"/>
                </a:solidFill>
              </a:rPr>
            </a:br>
            <a:r>
              <a:rPr lang="en-US" sz="2800" b="1" u="sng" dirty="0" smtClean="0">
                <a:solidFill>
                  <a:prstClr val="black"/>
                </a:solidFill>
              </a:rPr>
              <a:t>numerous times</a:t>
            </a:r>
            <a:r>
              <a:rPr lang="en-US" sz="2800" b="1" dirty="0" smtClean="0">
                <a:solidFill>
                  <a:prstClr val="black"/>
                </a:solidFill>
              </a:rPr>
              <a:t>.</a:t>
            </a:r>
          </a:p>
          <a:p>
            <a:pPr algn="ctr"/>
            <a:endParaRPr lang="en-US" sz="1100" dirty="0" smtClean="0">
              <a:solidFill>
                <a:prstClr val="black"/>
              </a:solidFill>
            </a:endParaRPr>
          </a:p>
          <a:p>
            <a:pPr algn="ctr"/>
            <a:r>
              <a:rPr lang="en-US" sz="2800" dirty="0" smtClean="0">
                <a:solidFill>
                  <a:prstClr val="black"/>
                </a:solidFill>
              </a:rPr>
              <a:t>At this point the question becomes:</a:t>
            </a:r>
          </a:p>
          <a:p>
            <a:pPr algn="ctr"/>
            <a:endParaRPr lang="en-US" sz="2800" dirty="0" smtClean="0">
              <a:solidFill>
                <a:prstClr val="black"/>
              </a:solidFill>
            </a:endParaRPr>
          </a:p>
          <a:p>
            <a:pPr algn="ctr"/>
            <a:endParaRPr lang="en-US" sz="2800" dirty="0">
              <a:solidFill>
                <a:prstClr val="black"/>
              </a:solidFill>
            </a:endParaRPr>
          </a:p>
          <a:p>
            <a:pPr algn="ctr"/>
            <a:endParaRPr lang="en-US" sz="2800" dirty="0" smtClean="0">
              <a:solidFill>
                <a:prstClr val="black"/>
              </a:solidFill>
            </a:endParaRPr>
          </a:p>
          <a:p>
            <a:pPr algn="ctr"/>
            <a:endParaRPr lang="en-US" sz="2800" dirty="0">
              <a:solidFill>
                <a:prstClr val="black"/>
              </a:solidFill>
            </a:endParaRPr>
          </a:p>
          <a:p>
            <a:pPr algn="ctr"/>
            <a:r>
              <a:rPr lang="en-US" sz="2800" dirty="0" smtClean="0">
                <a:solidFill>
                  <a:prstClr val="black"/>
                </a:solidFill>
              </a:rPr>
              <a:t/>
            </a:r>
            <a:br>
              <a:rPr lang="en-US" sz="2800" dirty="0" smtClean="0">
                <a:solidFill>
                  <a:prstClr val="black"/>
                </a:solidFill>
              </a:rPr>
            </a:br>
            <a:endParaRPr lang="en-US" sz="2800" dirty="0" smtClean="0">
              <a:solidFill>
                <a:prstClr val="black"/>
              </a:solidFill>
            </a:endParaRPr>
          </a:p>
          <a:p>
            <a:pPr algn="ctr"/>
            <a:endParaRPr lang="en-US" sz="2800" dirty="0">
              <a:solidFill>
                <a:prstClr val="black"/>
              </a:solidFill>
            </a:endParaRPr>
          </a:p>
          <a:p>
            <a:pPr algn="ctr"/>
            <a:endParaRPr lang="en-US" sz="2800" dirty="0" smtClean="0">
              <a:solidFill>
                <a:prstClr val="black"/>
              </a:solidFill>
            </a:endParaRPr>
          </a:p>
          <a:p>
            <a:pPr algn="ctr"/>
            <a:r>
              <a:rPr lang="en-US" sz="2800" dirty="0" smtClean="0">
                <a:solidFill>
                  <a:prstClr val="black"/>
                </a:solidFill>
              </a:rPr>
              <a:t/>
            </a:r>
            <a:br>
              <a:rPr lang="en-US" sz="2800" dirty="0" smtClean="0">
                <a:solidFill>
                  <a:prstClr val="black"/>
                </a:solidFill>
              </a:rPr>
            </a:br>
            <a:endParaRPr lang="en-US" sz="2800" dirty="0" smtClean="0">
              <a:solidFill>
                <a:prstClr val="black"/>
              </a:solidFill>
            </a:endParaRPr>
          </a:p>
        </p:txBody>
      </p:sp>
      <p:sp>
        <p:nvSpPr>
          <p:cNvPr id="3" name="Rectangle 2"/>
          <p:cNvSpPr/>
          <p:nvPr/>
        </p:nvSpPr>
        <p:spPr>
          <a:xfrm>
            <a:off x="330375" y="2432649"/>
            <a:ext cx="11516596" cy="1945376"/>
          </a:xfrm>
          <a:prstGeom prst="rect">
            <a:avLst/>
          </a:prstGeom>
          <a:solidFill>
            <a:srgbClr val="FFC000"/>
          </a:solidFill>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2800" b="1" i="1" dirty="0" smtClean="0">
                <a:ln>
                  <a:solidFill>
                    <a:srgbClr val="0000FF"/>
                  </a:solidFill>
                </a:ln>
                <a:solidFill>
                  <a:srgbClr val="FF5050"/>
                </a:solidFill>
              </a:rPr>
              <a:t>Could </a:t>
            </a:r>
            <a:r>
              <a:rPr lang="en-US" sz="2800" b="1" i="1" dirty="0">
                <a:ln>
                  <a:solidFill>
                    <a:srgbClr val="0000FF"/>
                  </a:solidFill>
                </a:ln>
                <a:solidFill>
                  <a:srgbClr val="FF5050"/>
                </a:solidFill>
              </a:rPr>
              <a:t>there be a </a:t>
            </a:r>
            <a:r>
              <a:rPr lang="en-US" sz="2800" b="1" i="1" u="sng" dirty="0">
                <a:ln>
                  <a:solidFill>
                    <a:srgbClr val="0000FF"/>
                  </a:solidFill>
                </a:ln>
                <a:solidFill>
                  <a:srgbClr val="FF5050"/>
                </a:solidFill>
              </a:rPr>
              <a:t>more effective wa</a:t>
            </a:r>
            <a:r>
              <a:rPr lang="en-US" sz="2800" b="1" i="1" dirty="0">
                <a:ln>
                  <a:solidFill>
                    <a:srgbClr val="0000FF"/>
                  </a:solidFill>
                </a:ln>
                <a:solidFill>
                  <a:srgbClr val="FF5050"/>
                </a:solidFill>
              </a:rPr>
              <a:t>y to </a:t>
            </a:r>
            <a:r>
              <a:rPr lang="en-US" sz="2800" dirty="0">
                <a:solidFill>
                  <a:prstClr val="black"/>
                </a:solidFill>
              </a:rPr>
              <a:t/>
            </a:r>
            <a:br>
              <a:rPr lang="en-US" sz="2800" dirty="0">
                <a:solidFill>
                  <a:prstClr val="black"/>
                </a:solidFill>
              </a:rPr>
            </a:br>
            <a:r>
              <a:rPr lang="en-US" sz="2800" b="1" dirty="0">
                <a:solidFill>
                  <a:srgbClr val="C00000"/>
                </a:solidFill>
              </a:rPr>
              <a:t>morally</a:t>
            </a:r>
            <a:r>
              <a:rPr lang="en-US" sz="2800" dirty="0">
                <a:solidFill>
                  <a:prstClr val="black"/>
                </a:solidFill>
              </a:rPr>
              <a:t> assassinate the character of </a:t>
            </a:r>
            <a:r>
              <a:rPr lang="en-US" sz="2800" b="1" dirty="0">
                <a:solidFill>
                  <a:srgbClr val="0000FF"/>
                </a:solidFill>
              </a:rPr>
              <a:t>Yahusha,</a:t>
            </a:r>
            <a:r>
              <a:rPr lang="en-US" sz="2800" dirty="0">
                <a:solidFill>
                  <a:prstClr val="black"/>
                </a:solidFill>
              </a:rPr>
              <a:t> and </a:t>
            </a:r>
            <a:r>
              <a:rPr lang="en-US" sz="2800" b="1" dirty="0">
                <a:solidFill>
                  <a:srgbClr val="0000FF"/>
                </a:solidFill>
              </a:rPr>
              <a:t>HIS WITNESS, </a:t>
            </a:r>
            <a:br>
              <a:rPr lang="en-US" sz="2800" b="1" dirty="0">
                <a:solidFill>
                  <a:srgbClr val="0000FF"/>
                </a:solidFill>
              </a:rPr>
            </a:br>
            <a:r>
              <a:rPr lang="en-US" sz="2800" dirty="0">
                <a:solidFill>
                  <a:prstClr val="black"/>
                </a:solidFill>
              </a:rPr>
              <a:t>to – the </a:t>
            </a:r>
            <a:r>
              <a:rPr lang="en-US" sz="2800" b="1" dirty="0">
                <a:solidFill>
                  <a:srgbClr val="0000FF"/>
                </a:solidFill>
              </a:rPr>
              <a:t>CALENDAR</a:t>
            </a:r>
            <a:r>
              <a:rPr lang="en-US" sz="2800" dirty="0">
                <a:solidFill>
                  <a:prstClr val="black"/>
                </a:solidFill>
              </a:rPr>
              <a:t> of the </a:t>
            </a:r>
            <a:r>
              <a:rPr lang="en-US" sz="2800" b="1" dirty="0">
                <a:solidFill>
                  <a:srgbClr val="0000FF"/>
                </a:solidFill>
              </a:rPr>
              <a:t>COVENANT,</a:t>
            </a:r>
            <a:r>
              <a:rPr lang="en-US" sz="2800" dirty="0">
                <a:solidFill>
                  <a:prstClr val="black"/>
                </a:solidFill>
              </a:rPr>
              <a:t> </a:t>
            </a:r>
            <a:br>
              <a:rPr lang="en-US" sz="2800" dirty="0">
                <a:solidFill>
                  <a:prstClr val="black"/>
                </a:solidFill>
              </a:rPr>
            </a:br>
            <a:r>
              <a:rPr lang="en-US" sz="2800" dirty="0">
                <a:solidFill>
                  <a:prstClr val="black"/>
                </a:solidFill>
              </a:rPr>
              <a:t>than to crucify Him – </a:t>
            </a:r>
            <a:r>
              <a:rPr lang="en-US" sz="2800" b="1" dirty="0">
                <a:solidFill>
                  <a:srgbClr val="C00000"/>
                </a:solidFill>
              </a:rPr>
              <a:t>(in the eyes of the already deceived</a:t>
            </a:r>
            <a:r>
              <a:rPr lang="en-US" sz="2800" b="1" dirty="0" smtClean="0">
                <a:solidFill>
                  <a:srgbClr val="C00000"/>
                </a:solidFill>
              </a:rPr>
              <a:t>)?</a:t>
            </a:r>
            <a:endParaRPr lang="en-CA" dirty="0"/>
          </a:p>
        </p:txBody>
      </p:sp>
      <p:sp>
        <p:nvSpPr>
          <p:cNvPr id="5" name="Rectangle 4"/>
          <p:cNvSpPr/>
          <p:nvPr/>
        </p:nvSpPr>
        <p:spPr>
          <a:xfrm>
            <a:off x="330375" y="4577751"/>
            <a:ext cx="11516596" cy="1945376"/>
          </a:xfrm>
          <a:prstGeom prst="rect">
            <a:avLst/>
          </a:prstGeom>
          <a:solidFill>
            <a:schemeClr val="tx1">
              <a:lumMod val="50000"/>
            </a:schemeClr>
          </a:solidFill>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algn="ctr"/>
            <a:r>
              <a:rPr lang="en-US" sz="2800" dirty="0">
                <a:solidFill>
                  <a:prstClr val="black"/>
                </a:solidFill>
              </a:rPr>
              <a:t>What </a:t>
            </a:r>
            <a:r>
              <a:rPr lang="en-US" sz="2800" dirty="0" smtClean="0">
                <a:solidFill>
                  <a:prstClr val="black"/>
                </a:solidFill>
              </a:rPr>
              <a:t>more p</a:t>
            </a:r>
            <a:r>
              <a:rPr lang="en-US" sz="2800" u="sng" dirty="0" smtClean="0">
                <a:solidFill>
                  <a:prstClr val="black"/>
                </a:solidFill>
              </a:rPr>
              <a:t>owerful </a:t>
            </a:r>
            <a:r>
              <a:rPr lang="en-US" sz="2800" u="sng" dirty="0">
                <a:solidFill>
                  <a:prstClr val="black"/>
                </a:solidFill>
              </a:rPr>
              <a:t>dama</a:t>
            </a:r>
            <a:r>
              <a:rPr lang="en-US" sz="2800" dirty="0">
                <a:solidFill>
                  <a:prstClr val="black"/>
                </a:solidFill>
              </a:rPr>
              <a:t>g</a:t>
            </a:r>
            <a:r>
              <a:rPr lang="en-US" sz="2800" u="sng" dirty="0">
                <a:solidFill>
                  <a:prstClr val="black"/>
                </a:solidFill>
              </a:rPr>
              <a:t>e</a:t>
            </a:r>
            <a:r>
              <a:rPr lang="en-US" sz="2800" dirty="0">
                <a:solidFill>
                  <a:prstClr val="black"/>
                </a:solidFill>
              </a:rPr>
              <a:t> </a:t>
            </a:r>
            <a:r>
              <a:rPr lang="en-US" sz="2800" dirty="0" smtClean="0">
                <a:solidFill>
                  <a:prstClr val="black"/>
                </a:solidFill>
              </a:rPr>
              <a:t>could </a:t>
            </a:r>
            <a:r>
              <a:rPr lang="en-US" sz="2800" dirty="0">
                <a:solidFill>
                  <a:prstClr val="black"/>
                </a:solidFill>
              </a:rPr>
              <a:t>there </a:t>
            </a:r>
            <a:r>
              <a:rPr lang="en-US" sz="2800" dirty="0" smtClean="0">
                <a:solidFill>
                  <a:prstClr val="black"/>
                </a:solidFill>
              </a:rPr>
              <a:t>be than </a:t>
            </a:r>
            <a:r>
              <a:rPr lang="en-US" sz="2800" dirty="0">
                <a:solidFill>
                  <a:prstClr val="black"/>
                </a:solidFill>
              </a:rPr>
              <a:t>to -</a:t>
            </a:r>
          </a:p>
          <a:p>
            <a:pPr marL="457200" lvl="0" indent="-457200" algn="ctr">
              <a:buClr>
                <a:srgbClr val="FF66FF"/>
              </a:buClr>
              <a:buFont typeface="Wingdings" panose="05000000000000000000" pitchFamily="2" charset="2"/>
              <a:buChar char="v"/>
            </a:pPr>
            <a:r>
              <a:rPr lang="en-US" sz="2800" dirty="0">
                <a:solidFill>
                  <a:prstClr val="black"/>
                </a:solidFill>
              </a:rPr>
              <a:t> Publically and physically destroy </a:t>
            </a:r>
            <a:r>
              <a:rPr lang="en-US" sz="2800" b="1" dirty="0">
                <a:solidFill>
                  <a:srgbClr val="0000FF"/>
                </a:solidFill>
              </a:rPr>
              <a:t>Yahusha’s</a:t>
            </a:r>
            <a:r>
              <a:rPr lang="en-US" sz="2800" dirty="0">
                <a:solidFill>
                  <a:prstClr val="black"/>
                </a:solidFill>
              </a:rPr>
              <a:t> life,</a:t>
            </a:r>
          </a:p>
          <a:p>
            <a:pPr marL="457200" lvl="0" indent="-457200" algn="ctr">
              <a:buClr>
                <a:srgbClr val="FF66FF"/>
              </a:buClr>
              <a:buFont typeface="Wingdings" panose="05000000000000000000" pitchFamily="2" charset="2"/>
              <a:buChar char="v"/>
            </a:pPr>
            <a:r>
              <a:rPr lang="en-US" sz="2800" dirty="0">
                <a:solidFill>
                  <a:prstClr val="black"/>
                </a:solidFill>
              </a:rPr>
              <a:t>On the day </a:t>
            </a:r>
            <a:r>
              <a:rPr lang="en-US" sz="2800" b="1" dirty="0">
                <a:solidFill>
                  <a:srgbClr val="C00000"/>
                </a:solidFill>
              </a:rPr>
              <a:t>BEFORE</a:t>
            </a:r>
            <a:r>
              <a:rPr lang="en-US" sz="2800" dirty="0">
                <a:solidFill>
                  <a:prstClr val="black"/>
                </a:solidFill>
              </a:rPr>
              <a:t> the </a:t>
            </a:r>
            <a:r>
              <a:rPr lang="en-US" sz="2800" b="1" u="sng" dirty="0">
                <a:solidFill>
                  <a:prstClr val="black"/>
                </a:solidFill>
              </a:rPr>
              <a:t>PUBLICALLY ACCEPTED</a:t>
            </a:r>
            <a:r>
              <a:rPr lang="en-US" sz="2800" b="1" dirty="0">
                <a:solidFill>
                  <a:prstClr val="black"/>
                </a:solidFill>
              </a:rPr>
              <a:t> Jewish </a:t>
            </a:r>
            <a:r>
              <a:rPr lang="en-US" sz="2800" dirty="0">
                <a:solidFill>
                  <a:prstClr val="black"/>
                </a:solidFill>
              </a:rPr>
              <a:t>Festival,</a:t>
            </a:r>
          </a:p>
          <a:p>
            <a:pPr marL="457200" lvl="0" indent="-457200" algn="ctr">
              <a:buClr>
                <a:srgbClr val="FF66FF"/>
              </a:buClr>
              <a:buFont typeface="Wingdings" panose="05000000000000000000" pitchFamily="2" charset="2"/>
              <a:buChar char="v"/>
            </a:pPr>
            <a:r>
              <a:rPr lang="en-US" sz="2800" dirty="0">
                <a:solidFill>
                  <a:prstClr val="black"/>
                </a:solidFill>
              </a:rPr>
              <a:t>And then observe</a:t>
            </a:r>
            <a:r>
              <a:rPr lang="en-US" sz="2800" dirty="0">
                <a:ln>
                  <a:solidFill>
                    <a:sysClr val="windowText" lastClr="000000"/>
                  </a:solidFill>
                </a:ln>
                <a:solidFill>
                  <a:prstClr val="black"/>
                </a:solidFill>
              </a:rPr>
              <a:t> </a:t>
            </a:r>
            <a:r>
              <a:rPr lang="en-US" sz="2800" b="1" u="sng" dirty="0">
                <a:ln>
                  <a:solidFill>
                    <a:sysClr val="windowText" lastClr="000000"/>
                  </a:solidFill>
                </a:ln>
                <a:solidFill>
                  <a:srgbClr val="FF0000"/>
                </a:solidFill>
              </a:rPr>
              <a:t>their</a:t>
            </a:r>
            <a:r>
              <a:rPr lang="en-US" sz="2800" dirty="0">
                <a:ln>
                  <a:solidFill>
                    <a:sysClr val="windowText" lastClr="000000"/>
                  </a:solidFill>
                </a:ln>
                <a:solidFill>
                  <a:prstClr val="black"/>
                </a:solidFill>
              </a:rPr>
              <a:t> </a:t>
            </a:r>
            <a:r>
              <a:rPr lang="en-US" sz="2800" dirty="0">
                <a:solidFill>
                  <a:prstClr val="black"/>
                </a:solidFill>
              </a:rPr>
              <a:t>Passover </a:t>
            </a:r>
            <a:r>
              <a:rPr lang="en-US" sz="2800" b="1" u="sng" dirty="0">
                <a:solidFill>
                  <a:srgbClr val="C00000"/>
                </a:solidFill>
                <a:effectLst>
                  <a:glow rad="127000">
                    <a:srgbClr val="FFCC00"/>
                  </a:glow>
                </a:effectLst>
              </a:rPr>
              <a:t>AFTER</a:t>
            </a:r>
            <a:r>
              <a:rPr lang="en-US" sz="2800" dirty="0">
                <a:solidFill>
                  <a:prstClr val="black"/>
                </a:solidFill>
              </a:rPr>
              <a:t> </a:t>
            </a:r>
            <a:r>
              <a:rPr lang="en-US" sz="2800" b="1" dirty="0">
                <a:solidFill>
                  <a:srgbClr val="0000FF"/>
                </a:solidFill>
              </a:rPr>
              <a:t>His</a:t>
            </a:r>
            <a:r>
              <a:rPr lang="en-US" sz="2800" dirty="0">
                <a:solidFill>
                  <a:prstClr val="black"/>
                </a:solidFill>
              </a:rPr>
              <a:t> death?</a:t>
            </a:r>
            <a:endParaRPr lang="en-CA" dirty="0"/>
          </a:p>
        </p:txBody>
      </p:sp>
    </p:spTree>
    <p:extLst>
      <p:ext uri="{BB962C8B-B14F-4D97-AF65-F5344CB8AC3E}">
        <p14:creationId xmlns:p14="http://schemas.microsoft.com/office/powerpoint/2010/main" val="175387111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768" y="386500"/>
            <a:ext cx="11161336" cy="5861900"/>
          </a:xfrm>
          <a:solidFill>
            <a:srgbClr val="0000FF"/>
          </a:solidFill>
          <a:scene3d>
            <a:camera prst="orthographicFront"/>
            <a:lightRig rig="threePt" dir="t"/>
          </a:scene3d>
          <a:sp3d>
            <a:bevelT/>
          </a:sp3d>
        </p:spPr>
        <p:txBody>
          <a:bodyPr>
            <a:normAutofit/>
            <a:sp3d extrusionH="57150">
              <a:bevelT w="38100" h="38100"/>
            </a:sp3d>
          </a:bodyPr>
          <a:lstStyle/>
          <a:p>
            <a:pPr marL="0" indent="0" algn="ctr">
              <a:buNone/>
            </a:pPr>
            <a:r>
              <a:rPr lang="en-CA" sz="3600" b="1" dirty="0" smtClean="0"/>
              <a:t>Consider</a:t>
            </a:r>
            <a:r>
              <a:rPr lang="en-CA" sz="3600" dirty="0" smtClean="0"/>
              <a:t> </a:t>
            </a:r>
            <a:r>
              <a:rPr lang="en-CA" sz="3600" b="1" dirty="0" smtClean="0"/>
              <a:t>the</a:t>
            </a:r>
            <a:r>
              <a:rPr lang="en-CA" sz="3600" dirty="0" smtClean="0"/>
              <a:t> </a:t>
            </a:r>
            <a:r>
              <a:rPr lang="en-CA" sz="3600" b="1" u="sng" dirty="0" smtClean="0">
                <a:ln>
                  <a:solidFill>
                    <a:srgbClr val="0000FF"/>
                  </a:solidFill>
                </a:ln>
                <a:solidFill>
                  <a:srgbClr val="FF9900"/>
                </a:solidFill>
                <a:effectLst>
                  <a:glow rad="76200">
                    <a:srgbClr val="99FF33"/>
                  </a:glow>
                </a:effectLst>
              </a:rPr>
              <a:t>SPIRITUAL ASSASINATION</a:t>
            </a:r>
            <a:r>
              <a:rPr lang="en-CA" sz="3600" b="1" dirty="0" smtClean="0">
                <a:ln>
                  <a:solidFill>
                    <a:srgbClr val="0000FF"/>
                  </a:solidFill>
                </a:ln>
                <a:solidFill>
                  <a:srgbClr val="FF9900"/>
                </a:solidFill>
                <a:effectLst>
                  <a:glow rad="76200">
                    <a:srgbClr val="99FF33"/>
                  </a:glow>
                </a:effectLst>
              </a:rPr>
              <a:t> </a:t>
            </a:r>
            <a:r>
              <a:rPr lang="en-CA" sz="3600" b="1" dirty="0" smtClean="0">
                <a:ln w="19050">
                  <a:solidFill>
                    <a:srgbClr val="0000FF"/>
                  </a:solidFill>
                </a:ln>
                <a:solidFill>
                  <a:srgbClr val="FF9900"/>
                </a:solidFill>
                <a:effectLst>
                  <a:glow rad="127000">
                    <a:srgbClr val="FFFF00"/>
                  </a:glow>
                </a:effectLst>
                <a:latin typeface="Arial Black" panose="020B0A04020102020204" pitchFamily="34" charset="0"/>
              </a:rPr>
              <a:t>IMPACT</a:t>
            </a:r>
            <a:r>
              <a:rPr lang="en-CA" sz="3600" dirty="0" smtClean="0"/>
              <a:t> </a:t>
            </a:r>
            <a:br>
              <a:rPr lang="en-CA" sz="3600" dirty="0" smtClean="0"/>
            </a:br>
            <a:r>
              <a:rPr lang="en-CA" sz="3600" b="1" dirty="0" smtClean="0"/>
              <a:t>of crucifying Yahusha </a:t>
            </a:r>
            <a:r>
              <a:rPr lang="en-CA" sz="3600" b="1" u="sng" dirty="0" smtClean="0"/>
              <a:t>PRIOR to</a:t>
            </a:r>
            <a:r>
              <a:rPr lang="en-CA" sz="3600" b="1" dirty="0" smtClean="0"/>
              <a:t> the </a:t>
            </a:r>
            <a:br>
              <a:rPr lang="en-CA" sz="3600" b="1" dirty="0" smtClean="0"/>
            </a:br>
            <a:r>
              <a:rPr lang="en-CA" sz="3600" b="1" i="1" u="sng" dirty="0" smtClean="0">
                <a:ln>
                  <a:solidFill>
                    <a:srgbClr val="FF66FF"/>
                  </a:solidFill>
                </a:ln>
                <a:solidFill>
                  <a:srgbClr val="FF9900"/>
                </a:solidFill>
                <a:latin typeface="Comic Sans MS" panose="030F0702030302020204" pitchFamily="66" charset="0"/>
              </a:rPr>
              <a:t>deceived believer’s</a:t>
            </a:r>
            <a:r>
              <a:rPr lang="en-CA" sz="3600" dirty="0" smtClean="0"/>
              <a:t> </a:t>
            </a:r>
            <a:r>
              <a:rPr lang="en-CA" sz="3600" b="1" u="sng" dirty="0" smtClean="0">
                <a:solidFill>
                  <a:srgbClr val="92D050"/>
                </a:solidFill>
                <a:effectLst>
                  <a:glow rad="203200">
                    <a:schemeClr val="bg1"/>
                  </a:glow>
                </a:effectLst>
              </a:rPr>
              <a:t>Lunar</a:t>
            </a:r>
            <a:r>
              <a:rPr lang="en-CA" sz="3600" b="1" dirty="0" smtClean="0">
                <a:solidFill>
                  <a:srgbClr val="92D050"/>
                </a:solidFill>
                <a:effectLst>
                  <a:glow rad="203200">
                    <a:schemeClr val="bg1"/>
                  </a:glow>
                </a:effectLst>
              </a:rPr>
              <a:t> Passover festival!</a:t>
            </a:r>
            <a:endParaRPr lang="en-CA" sz="3600" b="1" dirty="0">
              <a:solidFill>
                <a:srgbClr val="92D050"/>
              </a:solidFill>
              <a:effectLst>
                <a:glow rad="203200">
                  <a:schemeClr val="bg1"/>
                </a:glow>
              </a:effectLst>
            </a:endParaRPr>
          </a:p>
        </p:txBody>
      </p:sp>
      <p:sp>
        <p:nvSpPr>
          <p:cNvPr id="4" name="Slide Number Placeholder 3"/>
          <p:cNvSpPr>
            <a:spLocks noGrp="1"/>
          </p:cNvSpPr>
          <p:nvPr>
            <p:ph type="sldNum" sz="quarter" idx="12"/>
          </p:nvPr>
        </p:nvSpPr>
        <p:spPr>
          <a:xfrm>
            <a:off x="11771056" y="6494585"/>
            <a:ext cx="419099" cy="363415"/>
          </a:xfrm>
        </p:spPr>
        <p:txBody>
          <a:bodyPr/>
          <a:lstStyle/>
          <a:p>
            <a:fld id="{6D22F896-40B5-4ADD-8801-0D06FADFA095}" type="slidenum">
              <a:rPr lang="en-US" sz="1200" smtClean="0">
                <a:solidFill>
                  <a:prstClr val="white">
                    <a:tint val="75000"/>
                  </a:prstClr>
                </a:solidFill>
              </a:rPr>
              <a:pPr/>
              <a:t>44</a:t>
            </a:fld>
            <a:endParaRPr lang="en-US" sz="1200" dirty="0">
              <a:solidFill>
                <a:prstClr val="white">
                  <a:tint val="75000"/>
                </a:prstClr>
              </a:solidFill>
            </a:endParaRPr>
          </a:p>
        </p:txBody>
      </p:sp>
      <p:graphicFrame>
        <p:nvGraphicFramePr>
          <p:cNvPr id="6" name="Table 5"/>
          <p:cNvGraphicFramePr>
            <a:graphicFrameLocks noGrp="1"/>
          </p:cNvGraphicFramePr>
          <p:nvPr>
            <p:extLst/>
          </p:nvPr>
        </p:nvGraphicFramePr>
        <p:xfrm>
          <a:off x="1104182" y="3536826"/>
          <a:ext cx="4925116" cy="465970"/>
        </p:xfrm>
        <a:graphic>
          <a:graphicData uri="http://schemas.openxmlformats.org/drawingml/2006/table">
            <a:tbl>
              <a:tblPr firstRow="1" bandRow="1">
                <a:tableStyleId>{5C22544A-7EE6-4342-B048-85BDC9FD1C3A}</a:tableStyleId>
              </a:tblPr>
              <a:tblGrid>
                <a:gridCol w="4925116"/>
              </a:tblGrid>
              <a:tr h="465970">
                <a:tc>
                  <a:txBody>
                    <a:bodyPr/>
                    <a:lstStyle/>
                    <a:p>
                      <a:r>
                        <a:rPr lang="en-CA" dirty="0" smtClean="0"/>
                        <a:t>  </a:t>
                      </a:r>
                      <a:r>
                        <a:rPr lang="en-CA" dirty="0" smtClean="0">
                          <a:solidFill>
                            <a:srgbClr val="FF0000"/>
                          </a:solidFill>
                        </a:rPr>
                        <a:t> </a:t>
                      </a:r>
                      <a:r>
                        <a:rPr lang="en-CA" u="sng" dirty="0" smtClean="0">
                          <a:solidFill>
                            <a:srgbClr val="FF0000"/>
                          </a:solidFill>
                        </a:rPr>
                        <a:t>Lunar</a:t>
                      </a:r>
                      <a:r>
                        <a:rPr lang="en-CA" dirty="0" smtClean="0">
                          <a:solidFill>
                            <a:srgbClr val="FF0000"/>
                          </a:solidFill>
                        </a:rPr>
                        <a:t> </a:t>
                      </a:r>
                      <a:r>
                        <a:rPr lang="en-CA" dirty="0" smtClean="0"/>
                        <a:t>Abib   13    </a:t>
                      </a:r>
                      <a:r>
                        <a:rPr lang="en-CA" u="sng" dirty="0" smtClean="0">
                          <a:solidFill>
                            <a:srgbClr val="FF0000"/>
                          </a:solidFill>
                        </a:rPr>
                        <a:t>PRIOR TO</a:t>
                      </a:r>
                      <a:r>
                        <a:rPr lang="en-CA" u="none" dirty="0" smtClean="0">
                          <a:solidFill>
                            <a:srgbClr val="FF0000"/>
                          </a:solidFill>
                        </a:rPr>
                        <a:t> </a:t>
                      </a:r>
                      <a:r>
                        <a:rPr lang="en-CA" u="sng" dirty="0" smtClean="0">
                          <a:solidFill>
                            <a:schemeClr val="bg1"/>
                          </a:solidFill>
                        </a:rPr>
                        <a:t>THEIR</a:t>
                      </a:r>
                      <a:r>
                        <a:rPr lang="en-CA" dirty="0" smtClean="0">
                          <a:solidFill>
                            <a:srgbClr val="FF0000"/>
                          </a:solidFill>
                        </a:rPr>
                        <a:t> Festival</a:t>
                      </a:r>
                      <a:endParaRPr lang="en-CA"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2">
                        <a:lumMod val="20000"/>
                        <a:lumOff val="80000"/>
                      </a:schemeClr>
                    </a:solidFill>
                  </a:tcPr>
                </a:tc>
              </a:tr>
            </a:tbl>
          </a:graphicData>
        </a:graphic>
      </p:graphicFrame>
      <p:graphicFrame>
        <p:nvGraphicFramePr>
          <p:cNvPr id="8" name="Table 7"/>
          <p:cNvGraphicFramePr>
            <a:graphicFrameLocks noGrp="1"/>
          </p:cNvGraphicFramePr>
          <p:nvPr>
            <p:extLst/>
          </p:nvPr>
        </p:nvGraphicFramePr>
        <p:xfrm>
          <a:off x="6120923" y="3545452"/>
          <a:ext cx="4791491" cy="452144"/>
        </p:xfrm>
        <a:graphic>
          <a:graphicData uri="http://schemas.openxmlformats.org/drawingml/2006/table">
            <a:tbl>
              <a:tblPr firstRow="1" bandRow="1">
                <a:tableStyleId>{5C22544A-7EE6-4342-B048-85BDC9FD1C3A}</a:tableStyleId>
              </a:tblPr>
              <a:tblGrid>
                <a:gridCol w="4791491"/>
              </a:tblGrid>
              <a:tr h="452144">
                <a:tc>
                  <a:txBody>
                    <a:bodyPr/>
                    <a:lstStyle/>
                    <a:p>
                      <a:r>
                        <a:rPr lang="en-CA" dirty="0" smtClean="0"/>
                        <a:t>       </a:t>
                      </a:r>
                      <a:r>
                        <a:rPr lang="en-CA" u="sng" dirty="0" smtClean="0">
                          <a:solidFill>
                            <a:srgbClr val="FF0000"/>
                          </a:solidFill>
                        </a:rPr>
                        <a:t>Lunar</a:t>
                      </a:r>
                      <a:r>
                        <a:rPr lang="en-CA" dirty="0" smtClean="0"/>
                        <a:t> Abib 14 begun </a:t>
                      </a:r>
                      <a:r>
                        <a:rPr lang="en-CA" u="sng" dirty="0" smtClean="0">
                          <a:solidFill>
                            <a:srgbClr val="FF0000"/>
                          </a:solidFill>
                        </a:rPr>
                        <a:t>AFTER SUNSET</a:t>
                      </a:r>
                      <a:r>
                        <a:rPr lang="en-CA" dirty="0" smtClean="0">
                          <a:solidFill>
                            <a:srgbClr val="FF0000"/>
                          </a:solidFill>
                        </a:rPr>
                        <a:t>! </a:t>
                      </a:r>
                      <a:endParaRPr lang="en-CA" dirty="0">
                        <a:solidFill>
                          <a:srgbClr val="FF0000"/>
                        </a:solidFill>
                      </a:endParaRPr>
                    </a:p>
                  </a:txBody>
                  <a:tcPr anchor="ctr">
                    <a:cell3D prstMaterial="dkEdge">
                      <a:bevel prst="convex"/>
                      <a:lightRig rig="flood" dir="t"/>
                    </a:cell3D>
                    <a:solidFill>
                      <a:schemeClr val="bg1"/>
                    </a:solidFill>
                  </a:tcPr>
                </a:tc>
              </a:tr>
            </a:tbl>
          </a:graphicData>
        </a:graphic>
      </p:graphicFrame>
      <p:cxnSp>
        <p:nvCxnSpPr>
          <p:cNvPr id="5" name="Straight Connector 4"/>
          <p:cNvCxnSpPr/>
          <p:nvPr/>
        </p:nvCxnSpPr>
        <p:spPr>
          <a:xfrm flipH="1" flipV="1">
            <a:off x="6055175" y="2743320"/>
            <a:ext cx="8626" cy="1587260"/>
          </a:xfrm>
          <a:prstGeom prst="line">
            <a:avLst/>
          </a:prstGeom>
          <a:ln w="184150">
            <a:solidFill>
              <a:srgbClr val="FFCC00"/>
            </a:solidFill>
          </a:ln>
          <a:effectLst>
            <a:glow rad="228600">
              <a:schemeClr val="accent1">
                <a:satMod val="175000"/>
                <a:alpha val="40000"/>
              </a:schemeClr>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491709" y="2165230"/>
            <a:ext cx="5141344" cy="1190445"/>
          </a:xfrm>
          <a:prstGeom prst="roundRect">
            <a:avLst>
              <a:gd name="adj" fmla="val 31864"/>
            </a:avLst>
          </a:prstGeom>
          <a:solidFill>
            <a:schemeClr val="accent3">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ln>
                  <a:solidFill>
                    <a:srgbClr val="0000FF"/>
                  </a:solidFill>
                </a:ln>
                <a:solidFill>
                  <a:srgbClr val="00FFFF"/>
                </a:solidFill>
              </a:rPr>
              <a:t>Yahusha</a:t>
            </a:r>
            <a:r>
              <a:rPr lang="en-CA" sz="2400" dirty="0" smtClean="0">
                <a:solidFill>
                  <a:schemeClr val="bg1"/>
                </a:solidFill>
              </a:rPr>
              <a:t> was crucified in the Light Season </a:t>
            </a:r>
            <a:r>
              <a:rPr lang="en-CA" sz="2400" b="1" dirty="0" smtClean="0">
                <a:solidFill>
                  <a:srgbClr val="C00000"/>
                </a:solidFill>
              </a:rPr>
              <a:t>p</a:t>
            </a:r>
            <a:r>
              <a:rPr lang="en-CA" sz="2400" b="1" u="sng" dirty="0" smtClean="0">
                <a:solidFill>
                  <a:srgbClr val="C00000"/>
                </a:solidFill>
              </a:rPr>
              <a:t>rior to sunset and </a:t>
            </a:r>
            <a:r>
              <a:rPr lang="en-CA" sz="2400" b="1" i="1" u="sng" dirty="0" smtClean="0">
                <a:solidFill>
                  <a:schemeClr val="bg1"/>
                </a:solidFill>
              </a:rPr>
              <a:t>their</a:t>
            </a:r>
            <a:r>
              <a:rPr lang="en-CA" sz="2400" u="sng" dirty="0" smtClean="0">
                <a:solidFill>
                  <a:schemeClr val="bg1"/>
                </a:solidFill>
              </a:rPr>
              <a:t> Jewish feast of Passover</a:t>
            </a:r>
            <a:r>
              <a:rPr lang="en-CA" sz="2400" dirty="0">
                <a:solidFill>
                  <a:schemeClr val="bg1"/>
                </a:solidFill>
              </a:rPr>
              <a:t>.</a:t>
            </a:r>
          </a:p>
        </p:txBody>
      </p:sp>
      <p:sp>
        <p:nvSpPr>
          <p:cNvPr id="10" name="Rounded Rectangle 9"/>
          <p:cNvSpPr/>
          <p:nvPr/>
        </p:nvSpPr>
        <p:spPr>
          <a:xfrm>
            <a:off x="633551" y="4168244"/>
            <a:ext cx="5307940" cy="1878870"/>
          </a:xfrm>
          <a:prstGeom prst="roundRect">
            <a:avLst>
              <a:gd name="adj" fmla="val 50000"/>
            </a:avLst>
          </a:prstGeom>
          <a:solidFill>
            <a:schemeClr val="accent3">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chemeClr val="bg1"/>
                </a:solidFill>
              </a:rPr>
              <a:t>Could this event have </a:t>
            </a:r>
            <a:r>
              <a:rPr lang="en-CA" sz="2400" u="sng" dirty="0" smtClean="0">
                <a:solidFill>
                  <a:srgbClr val="C00000"/>
                </a:solidFill>
              </a:rPr>
              <a:t>falsel</a:t>
            </a:r>
            <a:r>
              <a:rPr lang="en-CA" sz="2400" dirty="0" smtClean="0">
                <a:solidFill>
                  <a:srgbClr val="C00000"/>
                </a:solidFill>
              </a:rPr>
              <a:t>y</a:t>
            </a:r>
            <a:r>
              <a:rPr lang="en-CA" sz="2400" u="sng" dirty="0" smtClean="0">
                <a:solidFill>
                  <a:srgbClr val="C00000"/>
                </a:solidFill>
              </a:rPr>
              <a:t> confirmed</a:t>
            </a:r>
            <a:r>
              <a:rPr lang="en-CA" sz="2400" dirty="0" smtClean="0">
                <a:solidFill>
                  <a:schemeClr val="bg1"/>
                </a:solidFill>
              </a:rPr>
              <a:t> in the people’s deluded minds, that </a:t>
            </a:r>
            <a:r>
              <a:rPr lang="en-CA" sz="2400" b="1" dirty="0" smtClean="0">
                <a:solidFill>
                  <a:srgbClr val="0000FF"/>
                </a:solidFill>
              </a:rPr>
              <a:t>Yahusha</a:t>
            </a:r>
            <a:r>
              <a:rPr lang="en-CA" sz="2400" b="1" dirty="0" smtClean="0">
                <a:solidFill>
                  <a:schemeClr val="bg1"/>
                </a:solidFill>
              </a:rPr>
              <a:t> was JUST A USELESS CRIMINAL?  </a:t>
            </a:r>
          </a:p>
        </p:txBody>
      </p:sp>
      <p:sp>
        <p:nvSpPr>
          <p:cNvPr id="11" name="Rounded Rectangle 10"/>
          <p:cNvSpPr/>
          <p:nvPr/>
        </p:nvSpPr>
        <p:spPr>
          <a:xfrm>
            <a:off x="6551477" y="2334825"/>
            <a:ext cx="4746269" cy="1078180"/>
          </a:xfrm>
          <a:prstGeom prst="roundRect">
            <a:avLst>
              <a:gd name="adj" fmla="val 50000"/>
            </a:avLst>
          </a:prstGeom>
          <a:solidFill>
            <a:schemeClr val="tx2">
              <a:lumMod val="5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How </a:t>
            </a:r>
            <a:r>
              <a:rPr lang="en-CA" sz="2400" b="1" i="1" u="sng" dirty="0" smtClean="0">
                <a:solidFill>
                  <a:srgbClr val="00FFFF"/>
                </a:solidFill>
              </a:rPr>
              <a:t>effective</a:t>
            </a:r>
            <a:r>
              <a:rPr lang="en-CA" sz="2400" dirty="0" smtClean="0"/>
              <a:t> was this </a:t>
            </a:r>
            <a:r>
              <a:rPr lang="en-CA" sz="2400" b="1" dirty="0" smtClean="0">
                <a:ln>
                  <a:solidFill>
                    <a:srgbClr val="0000FF"/>
                  </a:solidFill>
                </a:ln>
                <a:solidFill>
                  <a:srgbClr val="FF9900"/>
                </a:solidFill>
                <a:effectLst>
                  <a:glow rad="127000">
                    <a:srgbClr val="FFCCFF"/>
                  </a:glow>
                </a:effectLst>
              </a:rPr>
              <a:t>moral</a:t>
            </a:r>
            <a:r>
              <a:rPr lang="en-CA" sz="2400" b="1" dirty="0" smtClean="0">
                <a:ln>
                  <a:solidFill>
                    <a:srgbClr val="0000FF"/>
                  </a:solidFill>
                </a:ln>
                <a:solidFill>
                  <a:srgbClr val="FF9900"/>
                </a:solidFill>
              </a:rPr>
              <a:t> character assassination?</a:t>
            </a:r>
            <a:endParaRPr lang="en-CA" sz="2400" b="1" dirty="0">
              <a:ln>
                <a:solidFill>
                  <a:srgbClr val="0000FF"/>
                </a:solidFill>
              </a:ln>
              <a:solidFill>
                <a:srgbClr val="FF9900"/>
              </a:solidFill>
            </a:endParaRPr>
          </a:p>
        </p:txBody>
      </p:sp>
      <p:sp>
        <p:nvSpPr>
          <p:cNvPr id="12" name="Rounded Rectangle 11"/>
          <p:cNvSpPr/>
          <p:nvPr/>
        </p:nvSpPr>
        <p:spPr>
          <a:xfrm>
            <a:off x="6307650" y="4099236"/>
            <a:ext cx="5141344" cy="2016892"/>
          </a:xfrm>
          <a:prstGeom prst="roundRect">
            <a:avLst>
              <a:gd name="adj" fmla="val 50000"/>
            </a:avLst>
          </a:prstGeom>
          <a:solidFill>
            <a:schemeClr val="tx2">
              <a:lumMod val="5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Would the </a:t>
            </a:r>
            <a:r>
              <a:rPr lang="en-CA" sz="2400" u="sng" dirty="0" smtClean="0"/>
              <a:t>avera</a:t>
            </a:r>
            <a:r>
              <a:rPr lang="en-CA" sz="2400" dirty="0" smtClean="0"/>
              <a:t>g</a:t>
            </a:r>
            <a:r>
              <a:rPr lang="en-CA" sz="2400" u="sng" dirty="0" smtClean="0"/>
              <a:t>e</a:t>
            </a:r>
            <a:r>
              <a:rPr lang="en-CA" sz="2400" dirty="0" smtClean="0"/>
              <a:t> temple believer have entertained that </a:t>
            </a:r>
            <a:r>
              <a:rPr lang="en-CA" sz="2400" b="1" u="sng" dirty="0" smtClean="0">
                <a:solidFill>
                  <a:srgbClr val="0000FF"/>
                </a:solidFill>
              </a:rPr>
              <a:t>Yahusha was</a:t>
            </a:r>
            <a:r>
              <a:rPr lang="en-CA" sz="2400" b="1" dirty="0" smtClean="0">
                <a:solidFill>
                  <a:srgbClr val="0000FF"/>
                </a:solidFill>
              </a:rPr>
              <a:t> </a:t>
            </a:r>
            <a:r>
              <a:rPr lang="en-CA" sz="2400" b="1" dirty="0" smtClean="0">
                <a:ln>
                  <a:solidFill>
                    <a:srgbClr val="0000FF"/>
                  </a:solidFill>
                </a:ln>
                <a:solidFill>
                  <a:srgbClr val="FFFF00"/>
                </a:solidFill>
              </a:rPr>
              <a:t>&amp;</a:t>
            </a:r>
            <a:r>
              <a:rPr lang="en-CA" sz="2400" b="1" dirty="0" smtClean="0">
                <a:solidFill>
                  <a:srgbClr val="FFFF00"/>
                </a:solidFill>
                <a:latin typeface="Arial Black" panose="020B0A04020102020204" pitchFamily="34" charset="0"/>
              </a:rPr>
              <a:t> </a:t>
            </a:r>
            <a:r>
              <a:rPr lang="en-CA" sz="2400" b="1" u="sng" dirty="0" smtClean="0">
                <a:ln>
                  <a:solidFill>
                    <a:srgbClr val="0000FF"/>
                  </a:solidFill>
                </a:ln>
                <a:solidFill>
                  <a:srgbClr val="FFFF00"/>
                </a:solidFill>
                <a:latin typeface="Arial Black" panose="020B0A04020102020204" pitchFamily="34" charset="0"/>
              </a:rPr>
              <a:t>is </a:t>
            </a:r>
            <a:r>
              <a:rPr lang="en-CA" sz="2400" b="1" u="sng" dirty="0" smtClean="0">
                <a:solidFill>
                  <a:srgbClr val="0000FF"/>
                </a:solidFill>
              </a:rPr>
              <a:t/>
            </a:r>
            <a:br>
              <a:rPr lang="en-CA" sz="2400" b="1" u="sng" dirty="0" smtClean="0">
                <a:solidFill>
                  <a:srgbClr val="0000FF"/>
                </a:solidFill>
              </a:rPr>
            </a:br>
            <a:r>
              <a:rPr lang="en-CA" sz="2400" b="1" u="sng" dirty="0" smtClean="0">
                <a:solidFill>
                  <a:srgbClr val="0000FF"/>
                </a:solidFill>
                <a:effectLst>
                  <a:glow rad="127000">
                    <a:srgbClr val="FFFF00"/>
                  </a:glow>
                </a:effectLst>
                <a:latin typeface="Arial Black" panose="020B0A04020102020204" pitchFamily="34" charset="0"/>
              </a:rPr>
              <a:t>THE MASHIACH</a:t>
            </a:r>
            <a:r>
              <a:rPr lang="en-CA" sz="2400" b="1" dirty="0" smtClean="0">
                <a:solidFill>
                  <a:srgbClr val="0000FF"/>
                </a:solidFill>
                <a:effectLst>
                  <a:glow rad="127000">
                    <a:srgbClr val="FFFF00"/>
                  </a:glow>
                </a:effectLst>
                <a:latin typeface="Arial Black" panose="020B0A04020102020204" pitchFamily="34" charset="0"/>
              </a:rPr>
              <a:t>, </a:t>
            </a:r>
            <a:r>
              <a:rPr lang="en-CA" sz="2400" dirty="0" smtClean="0"/>
              <a:t>even </a:t>
            </a:r>
            <a:br>
              <a:rPr lang="en-CA" sz="2400" dirty="0" smtClean="0"/>
            </a:br>
            <a:r>
              <a:rPr lang="en-CA" sz="2400" dirty="0" smtClean="0"/>
              <a:t>for a fleeting second?</a:t>
            </a:r>
            <a:endParaRPr lang="en-CA" sz="2400" dirty="0"/>
          </a:p>
        </p:txBody>
      </p:sp>
      <p:sp>
        <p:nvSpPr>
          <p:cNvPr id="13" name="Rounded Rectangle 12"/>
          <p:cNvSpPr/>
          <p:nvPr/>
        </p:nvSpPr>
        <p:spPr>
          <a:xfrm>
            <a:off x="228600" y="6222403"/>
            <a:ext cx="11658600" cy="534837"/>
          </a:xfrm>
          <a:prstGeom prst="roundRect">
            <a:avLst>
              <a:gd name="adj" fmla="val 50000"/>
            </a:avLst>
          </a:prstGeom>
          <a:solidFill>
            <a:schemeClr val="accent3">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How </a:t>
            </a:r>
            <a:r>
              <a:rPr lang="en-CA" sz="2400" u="sng" dirty="0" smtClean="0"/>
              <a:t>eas</a:t>
            </a:r>
            <a:r>
              <a:rPr lang="en-CA" sz="2400" dirty="0" smtClean="0"/>
              <a:t>y </a:t>
            </a:r>
            <a:r>
              <a:rPr lang="en-CA" sz="2400" u="sng" dirty="0" smtClean="0"/>
              <a:t>was it</a:t>
            </a:r>
            <a:r>
              <a:rPr lang="en-CA" sz="2400" dirty="0" smtClean="0"/>
              <a:t> for them to overlook the </a:t>
            </a:r>
            <a:r>
              <a:rPr lang="en-CA" sz="2400" b="1" dirty="0" smtClean="0">
                <a:solidFill>
                  <a:srgbClr val="0000FF"/>
                </a:solidFill>
                <a:effectLst>
                  <a:glow rad="127000">
                    <a:srgbClr val="FFFF00"/>
                  </a:glow>
                </a:effectLst>
              </a:rPr>
              <a:t>SPIRITUAL PURPOSE</a:t>
            </a:r>
            <a:r>
              <a:rPr lang="en-CA" sz="2400" dirty="0" smtClean="0"/>
              <a:t> of our </a:t>
            </a:r>
            <a:r>
              <a:rPr lang="en-CA" sz="2400" b="1" dirty="0" smtClean="0">
                <a:solidFill>
                  <a:srgbClr val="0000FF"/>
                </a:solidFill>
                <a:effectLst>
                  <a:glow rad="114300">
                    <a:srgbClr val="99FF33"/>
                  </a:glow>
                </a:effectLst>
              </a:rPr>
              <a:t>Saviour?</a:t>
            </a:r>
            <a:endParaRPr lang="en-CA" sz="2400" b="1" dirty="0">
              <a:solidFill>
                <a:srgbClr val="0000FF"/>
              </a:solidFill>
              <a:effectLst>
                <a:glow rad="114300">
                  <a:srgbClr val="99FF33"/>
                </a:glow>
              </a:effectLst>
            </a:endParaRPr>
          </a:p>
        </p:txBody>
      </p:sp>
      <p:sp>
        <p:nvSpPr>
          <p:cNvPr id="2" name="Rectangle 1"/>
          <p:cNvSpPr/>
          <p:nvPr/>
        </p:nvSpPr>
        <p:spPr>
          <a:xfrm>
            <a:off x="2661767" y="3536950"/>
            <a:ext cx="479049" cy="465846"/>
          </a:xfrm>
          <a:prstGeom prst="rect">
            <a:avLst/>
          </a:prstGeom>
          <a:noFill/>
          <a:ln w="76200">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5576124" y="2230647"/>
            <a:ext cx="975353" cy="319063"/>
          </a:xfrm>
          <a:prstGeom prst="roundRect">
            <a:avLst>
              <a:gd name="adj" fmla="val 50000"/>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ln>
                  <a:solidFill>
                    <a:srgbClr val="0000FF"/>
                  </a:solidFill>
                </a:ln>
                <a:solidFill>
                  <a:srgbClr val="FF9900"/>
                </a:solidFill>
              </a:rPr>
              <a:t>Sunset</a:t>
            </a:r>
            <a:endParaRPr lang="en-CA" sz="1600" b="1" dirty="0">
              <a:ln>
                <a:solidFill>
                  <a:srgbClr val="0000FF"/>
                </a:solidFill>
              </a:ln>
              <a:solidFill>
                <a:srgbClr val="FF9900"/>
              </a:solidFill>
            </a:endParaRPr>
          </a:p>
        </p:txBody>
      </p:sp>
      <p:sp>
        <p:nvSpPr>
          <p:cNvPr id="7" name="Rounded Rectangular Callout 6"/>
          <p:cNvSpPr/>
          <p:nvPr/>
        </p:nvSpPr>
        <p:spPr>
          <a:xfrm>
            <a:off x="8824823" y="2027208"/>
            <a:ext cx="2472923" cy="435702"/>
          </a:xfrm>
          <a:prstGeom prst="wedgeRoundRectCallout">
            <a:avLst>
              <a:gd name="adj1" fmla="val 17856"/>
              <a:gd name="adj2" fmla="val 83025"/>
              <a:gd name="adj3" fmla="val 16667"/>
            </a:avLst>
          </a:prstGeom>
          <a:solidFill>
            <a:schemeClr val="accent3">
              <a:lumMod val="60000"/>
              <a:lumOff val="40000"/>
            </a:schemeClr>
          </a:solidFill>
          <a:ln>
            <a:solidFill>
              <a:srgbClr val="FF66FF"/>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0000FF"/>
                </a:solidFill>
              </a:rPr>
              <a:t>Or - </a:t>
            </a:r>
            <a:r>
              <a:rPr lang="en-CA" sz="3200" b="1" dirty="0" smtClean="0">
                <a:solidFill>
                  <a:srgbClr val="0000FF"/>
                </a:solidFill>
                <a:effectLst>
                  <a:glow rad="127000">
                    <a:srgbClr val="FFFF00"/>
                  </a:glow>
                </a:effectLst>
              </a:rPr>
              <a:t>Spiritual</a:t>
            </a:r>
            <a:r>
              <a:rPr lang="en-CA" sz="3200" dirty="0" smtClean="0">
                <a:solidFill>
                  <a:srgbClr val="0000FF"/>
                </a:solidFill>
              </a:rPr>
              <a:t> </a:t>
            </a:r>
            <a:endParaRPr lang="en-CA" sz="3200" dirty="0">
              <a:solidFill>
                <a:srgbClr val="0000FF"/>
              </a:solidFill>
            </a:endParaRPr>
          </a:p>
        </p:txBody>
      </p:sp>
    </p:spTree>
    <p:extLst>
      <p:ext uri="{BB962C8B-B14F-4D97-AF65-F5344CB8AC3E}">
        <p14:creationId xmlns:p14="http://schemas.microsoft.com/office/powerpoint/2010/main" val="256724424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1" presetClass="entr" presetSubtype="8" repeatCount="5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8)">
                                      <p:cBhvr>
                                        <p:cTn id="11" dur="1000"/>
                                        <p:tgtEl>
                                          <p:spTgt spid="2"/>
                                        </p:tgtEl>
                                      </p:cBhvr>
                                    </p:animEffect>
                                  </p:childTnLst>
                                </p:cTn>
                              </p:par>
                            </p:childTnLst>
                          </p:cTn>
                        </p:par>
                        <p:par>
                          <p:cTn id="12" fill="hold">
                            <p:stCondLst>
                              <p:cond delay="5500"/>
                            </p:stCondLst>
                            <p:childTnLst>
                              <p:par>
                                <p:cTn id="13" presetID="14" presetClass="entr" presetSubtype="1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31" presetClass="entr" presetSubtype="0" fill="hold" nodeType="withEffect">
                                  <p:stCondLst>
                                    <p:cond delay="50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75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6" presetClass="emph" presetSubtype="0" repeatCount="3000" fill="hold" nodeType="withEffect">
                                  <p:stCondLst>
                                    <p:cond delay="0"/>
                                  </p:stCondLst>
                                  <p:childTnLst>
                                    <p:animScale>
                                      <p:cBhvr>
                                        <p:cTn id="38" dur="2000" fill="hold"/>
                                        <p:tgtEl>
                                          <p:spTgt spid="5"/>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par>
                          <p:cTn id="44" fill="hold">
                            <p:stCondLst>
                              <p:cond delay="500"/>
                            </p:stCondLst>
                            <p:childTnLst>
                              <p:par>
                                <p:cTn id="45" presetID="6" presetClass="entr" presetSubtype="16" fill="hold" grpId="0" nodeType="afterEffect">
                                  <p:stCondLst>
                                    <p:cond delay="1500"/>
                                  </p:stCondLst>
                                  <p:childTnLst>
                                    <p:set>
                                      <p:cBhvr>
                                        <p:cTn id="46" dur="1" fill="hold">
                                          <p:stCondLst>
                                            <p:cond delay="0"/>
                                          </p:stCondLst>
                                        </p:cTn>
                                        <p:tgtEl>
                                          <p:spTgt spid="7"/>
                                        </p:tgtEl>
                                        <p:attrNameLst>
                                          <p:attrName>style.visibility</p:attrName>
                                        </p:attrNameLst>
                                      </p:cBhvr>
                                      <p:to>
                                        <p:strVal val="visible"/>
                                      </p:to>
                                    </p:set>
                                    <p:animEffect transition="in" filter="circle(in)">
                                      <p:cBhvr>
                                        <p:cTn id="47" dur="125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75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circle(in)">
                                      <p:cBhvr>
                                        <p:cTn id="5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2" grpId="0" animBg="1"/>
      <p:bldP spid="14"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40552" y="6545082"/>
            <a:ext cx="390467" cy="312918"/>
          </a:xfrm>
        </p:spPr>
        <p:txBody>
          <a:bodyPr/>
          <a:lstStyle/>
          <a:p>
            <a:fld id="{6D22F896-40B5-4ADD-8801-0D06FADFA095}" type="slidenum">
              <a:rPr lang="en-US" sz="1100" smtClean="0">
                <a:solidFill>
                  <a:prstClr val="white"/>
                </a:solidFill>
              </a:rPr>
              <a:pPr/>
              <a:t>45</a:t>
            </a:fld>
            <a:endParaRPr lang="en-US" sz="1100" dirty="0">
              <a:solidFill>
                <a:prstClr val="white"/>
              </a:solidFill>
            </a:endParaRPr>
          </a:p>
        </p:txBody>
      </p:sp>
      <p:sp>
        <p:nvSpPr>
          <p:cNvPr id="3" name="Rectangle 2"/>
          <p:cNvSpPr/>
          <p:nvPr/>
        </p:nvSpPr>
        <p:spPr>
          <a:xfrm>
            <a:off x="534270" y="690017"/>
            <a:ext cx="11050436" cy="5693866"/>
          </a:xfrm>
          <a:prstGeom prst="rect">
            <a:avLst/>
          </a:prstGeom>
          <a:solidFill>
            <a:schemeClr val="accent1">
              <a:lumMod val="40000"/>
              <a:lumOff val="60000"/>
            </a:schemeClr>
          </a:solidFill>
          <a:ln>
            <a:solidFill>
              <a:srgbClr val="FFCC00"/>
            </a:solidFill>
          </a:ln>
        </p:spPr>
        <p:txBody>
          <a:bodyPr wrap="square">
            <a:spAutoFit/>
            <a:scene3d>
              <a:camera prst="orthographicFront"/>
              <a:lightRig rig="threePt" dir="t"/>
            </a:scene3d>
            <a:sp3d extrusionH="57150">
              <a:bevelT w="82550" h="38100" prst="coolSlant"/>
            </a:sp3d>
          </a:bodyPr>
          <a:lstStyle/>
          <a:p>
            <a:pPr algn="ctr"/>
            <a:r>
              <a:rPr lang="en-US" sz="2800" dirty="0">
                <a:solidFill>
                  <a:srgbClr val="0000FF"/>
                </a:solidFill>
              </a:rPr>
              <a:t>Yahusha</a:t>
            </a:r>
            <a:r>
              <a:rPr lang="en-US" sz="2800" dirty="0">
                <a:solidFill>
                  <a:prstClr val="black"/>
                </a:solidFill>
              </a:rPr>
              <a:t> was crucified </a:t>
            </a:r>
            <a:r>
              <a:rPr lang="en-US" sz="2800" b="1" dirty="0">
                <a:solidFill>
                  <a:prstClr val="black"/>
                </a:solidFill>
              </a:rPr>
              <a:t>BEFORE</a:t>
            </a:r>
            <a:r>
              <a:rPr lang="en-US" sz="2800" dirty="0">
                <a:solidFill>
                  <a:prstClr val="black"/>
                </a:solidFill>
              </a:rPr>
              <a:t> the </a:t>
            </a:r>
            <a:r>
              <a:rPr lang="en-US" sz="2800" b="1" u="sng" dirty="0">
                <a:solidFill>
                  <a:srgbClr val="C00000"/>
                </a:solidFill>
              </a:rPr>
              <a:t>L</a:t>
            </a:r>
            <a:r>
              <a:rPr lang="en-US" sz="2800" b="1" u="sng" dirty="0" smtClean="0">
                <a:solidFill>
                  <a:srgbClr val="C00000"/>
                </a:solidFill>
              </a:rPr>
              <a:t>unar </a:t>
            </a:r>
            <a:r>
              <a:rPr lang="en-US" sz="2800" b="1" u="sng" dirty="0">
                <a:solidFill>
                  <a:srgbClr val="C00000"/>
                </a:solidFill>
              </a:rPr>
              <a:t>based Passover</a:t>
            </a:r>
            <a:r>
              <a:rPr lang="en-US" sz="2800" b="1" dirty="0">
                <a:solidFill>
                  <a:srgbClr val="C00000"/>
                </a:solidFill>
              </a:rPr>
              <a:t> </a:t>
            </a:r>
            <a:r>
              <a:rPr lang="en-US" sz="2800" dirty="0">
                <a:solidFill>
                  <a:prstClr val="black"/>
                </a:solidFill>
              </a:rPr>
              <a:t>which the </a:t>
            </a:r>
            <a:r>
              <a:rPr lang="en-US" sz="2800" u="sng" dirty="0">
                <a:solidFill>
                  <a:prstClr val="black"/>
                </a:solidFill>
              </a:rPr>
              <a:t>deceived</a:t>
            </a:r>
            <a:r>
              <a:rPr lang="en-US" sz="2800" dirty="0">
                <a:solidFill>
                  <a:prstClr val="black"/>
                </a:solidFill>
              </a:rPr>
              <a:t> p</a:t>
            </a:r>
            <a:r>
              <a:rPr lang="en-US" sz="2800" u="sng" dirty="0">
                <a:solidFill>
                  <a:prstClr val="black"/>
                </a:solidFill>
              </a:rPr>
              <a:t>eo</a:t>
            </a:r>
            <a:r>
              <a:rPr lang="en-US" sz="2800" dirty="0">
                <a:solidFill>
                  <a:prstClr val="black"/>
                </a:solidFill>
              </a:rPr>
              <a:t>p</a:t>
            </a:r>
            <a:r>
              <a:rPr lang="en-US" sz="2800" u="sng" dirty="0">
                <a:solidFill>
                  <a:prstClr val="black"/>
                </a:solidFill>
              </a:rPr>
              <a:t>le</a:t>
            </a:r>
            <a:r>
              <a:rPr lang="en-US" sz="2800" dirty="0">
                <a:solidFill>
                  <a:prstClr val="black"/>
                </a:solidFill>
              </a:rPr>
              <a:t> understood as Scriptural truth! </a:t>
            </a:r>
            <a:br>
              <a:rPr lang="en-US" sz="2800" dirty="0">
                <a:solidFill>
                  <a:prstClr val="black"/>
                </a:solidFill>
              </a:rPr>
            </a:br>
            <a:r>
              <a:rPr lang="en-US" sz="2800" dirty="0">
                <a:solidFill>
                  <a:prstClr val="black"/>
                </a:solidFill>
              </a:rPr>
              <a:t>Their deception, brought on by the lunar system, had removed proper understanding of the </a:t>
            </a:r>
            <a:r>
              <a:rPr lang="en-US" sz="2800" b="1" dirty="0">
                <a:solidFill>
                  <a:srgbClr val="0000FF"/>
                </a:solidFill>
              </a:rPr>
              <a:t>Torah! </a:t>
            </a:r>
            <a:r>
              <a:rPr lang="en-US" sz="2800" dirty="0">
                <a:solidFill>
                  <a:prstClr val="black"/>
                </a:solidFill>
              </a:rPr>
              <a:t/>
            </a:r>
            <a:br>
              <a:rPr lang="en-US" sz="2800" dirty="0">
                <a:solidFill>
                  <a:prstClr val="black"/>
                </a:solidFill>
              </a:rPr>
            </a:br>
            <a:endParaRPr lang="en-US" sz="2800" dirty="0">
              <a:solidFill>
                <a:prstClr val="black"/>
              </a:solidFill>
            </a:endParaRPr>
          </a:p>
          <a:p>
            <a:pPr algn="ctr"/>
            <a:r>
              <a:rPr lang="en-US" sz="2800" dirty="0">
                <a:solidFill>
                  <a:prstClr val="black"/>
                </a:solidFill>
              </a:rPr>
              <a:t>Is it possible that – </a:t>
            </a:r>
            <a:r>
              <a:rPr lang="en-US" sz="2800" b="1" u="sng" dirty="0">
                <a:solidFill>
                  <a:prstClr val="black"/>
                </a:solidFill>
              </a:rPr>
              <a:t>YET AGAIN</a:t>
            </a:r>
            <a:r>
              <a:rPr lang="en-US" sz="2800" b="1" dirty="0">
                <a:solidFill>
                  <a:prstClr val="black"/>
                </a:solidFill>
              </a:rPr>
              <a:t> </a:t>
            </a:r>
            <a:r>
              <a:rPr lang="en-US" sz="2800" dirty="0">
                <a:solidFill>
                  <a:prstClr val="black"/>
                </a:solidFill>
              </a:rPr>
              <a:t>the Festival </a:t>
            </a:r>
            <a:r>
              <a:rPr lang="en-US" sz="2800" b="1" u="sng" dirty="0">
                <a:solidFill>
                  <a:prstClr val="black"/>
                </a:solidFill>
              </a:rPr>
              <a:t>of the Jews</a:t>
            </a:r>
            <a:r>
              <a:rPr lang="en-US" sz="2800" b="1" dirty="0">
                <a:solidFill>
                  <a:prstClr val="black"/>
                </a:solidFill>
              </a:rPr>
              <a:t> </a:t>
            </a:r>
            <a:r>
              <a:rPr lang="en-US" sz="2800" dirty="0">
                <a:solidFill>
                  <a:prstClr val="black"/>
                </a:solidFill>
              </a:rPr>
              <a:t>timing was </a:t>
            </a:r>
            <a:r>
              <a:rPr lang="en-US" sz="2800" b="1" dirty="0">
                <a:solidFill>
                  <a:srgbClr val="FF0000"/>
                </a:solidFill>
              </a:rPr>
              <a:t>manipulated</a:t>
            </a:r>
            <a:r>
              <a:rPr lang="en-US" sz="2800" dirty="0">
                <a:solidFill>
                  <a:prstClr val="black"/>
                </a:solidFill>
              </a:rPr>
              <a:t> to immediately follow </a:t>
            </a:r>
            <a:r>
              <a:rPr lang="en-US" sz="2800" b="1" dirty="0">
                <a:solidFill>
                  <a:srgbClr val="FF0000"/>
                </a:solidFill>
              </a:rPr>
              <a:t>-</a:t>
            </a:r>
            <a:r>
              <a:rPr lang="en-US" sz="2800" b="1" u="sng" dirty="0" smtClean="0">
                <a:solidFill>
                  <a:srgbClr val="FF0000"/>
                </a:solidFill>
              </a:rPr>
              <a:t>12 </a:t>
            </a:r>
            <a:r>
              <a:rPr lang="en-US" sz="2800" b="1" u="sng" dirty="0">
                <a:solidFill>
                  <a:srgbClr val="FF0000"/>
                </a:solidFill>
              </a:rPr>
              <a:t>hours </a:t>
            </a:r>
            <a:r>
              <a:rPr lang="en-US" sz="2800" b="1" u="sng" dirty="0" smtClean="0">
                <a:solidFill>
                  <a:srgbClr val="FF0000"/>
                </a:solidFill>
              </a:rPr>
              <a:t>later</a:t>
            </a:r>
            <a:r>
              <a:rPr lang="en-US" sz="2800" b="1" dirty="0" smtClean="0">
                <a:solidFill>
                  <a:srgbClr val="FF0000"/>
                </a:solidFill>
              </a:rPr>
              <a:t> - </a:t>
            </a:r>
            <a:r>
              <a:rPr lang="en-US" sz="2800" dirty="0" smtClean="0">
                <a:solidFill>
                  <a:prstClr val="black"/>
                </a:solidFill>
              </a:rPr>
              <a:t>the </a:t>
            </a:r>
            <a:r>
              <a:rPr lang="en-US" sz="2800" dirty="0">
                <a:solidFill>
                  <a:prstClr val="black"/>
                </a:solidFill>
              </a:rPr>
              <a:t/>
            </a:r>
            <a:br>
              <a:rPr lang="en-US" sz="2800" dirty="0">
                <a:solidFill>
                  <a:prstClr val="black"/>
                </a:solidFill>
              </a:rPr>
            </a:br>
            <a:r>
              <a:rPr lang="en-US" sz="2800" dirty="0">
                <a:solidFill>
                  <a:srgbClr val="0000FF"/>
                </a:solidFill>
              </a:rPr>
              <a:t>Dawn start to the Passover of the Covenant?</a:t>
            </a:r>
            <a:br>
              <a:rPr lang="en-US" sz="2800" dirty="0">
                <a:solidFill>
                  <a:srgbClr val="0000FF"/>
                </a:solidFill>
              </a:rPr>
            </a:br>
            <a:r>
              <a:rPr lang="en-US" sz="2800" b="1" i="1" u="sng" dirty="0">
                <a:solidFill>
                  <a:srgbClr val="FF5050"/>
                </a:solidFill>
              </a:rPr>
              <a:t>Was this their</a:t>
            </a:r>
            <a:r>
              <a:rPr lang="en-US" sz="2800" b="1" i="1" dirty="0">
                <a:solidFill>
                  <a:srgbClr val="FF5050"/>
                </a:solidFill>
              </a:rPr>
              <a:t> </a:t>
            </a:r>
            <a:r>
              <a:rPr lang="en-US" sz="2800" b="1" i="1" u="sng" dirty="0">
                <a:solidFill>
                  <a:srgbClr val="FF5050"/>
                </a:solidFill>
                <a:effectLst>
                  <a:glow rad="127000">
                    <a:srgbClr val="261300"/>
                  </a:glow>
                </a:effectLst>
              </a:rPr>
              <a:t>si</a:t>
            </a:r>
            <a:r>
              <a:rPr lang="en-US" sz="2800" b="1" i="1" dirty="0">
                <a:solidFill>
                  <a:srgbClr val="FF5050"/>
                </a:solidFill>
                <a:effectLst>
                  <a:glow rad="127000">
                    <a:srgbClr val="261300"/>
                  </a:glow>
                </a:effectLst>
              </a:rPr>
              <a:t>g</a:t>
            </a:r>
            <a:r>
              <a:rPr lang="en-US" sz="2800" b="1" i="1" u="sng" dirty="0">
                <a:solidFill>
                  <a:srgbClr val="FF5050"/>
                </a:solidFill>
                <a:effectLst>
                  <a:glow rad="127000">
                    <a:srgbClr val="261300"/>
                  </a:glow>
                </a:effectLst>
              </a:rPr>
              <a:t>nature</a:t>
            </a:r>
            <a:r>
              <a:rPr lang="en-US" sz="2800" b="1" i="1" dirty="0">
                <a:solidFill>
                  <a:srgbClr val="FF5050"/>
                </a:solidFill>
                <a:effectLst>
                  <a:glow rad="127000">
                    <a:srgbClr val="261300"/>
                  </a:glow>
                </a:effectLst>
              </a:rPr>
              <a:t> p</a:t>
            </a:r>
            <a:r>
              <a:rPr lang="en-US" sz="2800" b="1" i="1" u="sng" dirty="0">
                <a:solidFill>
                  <a:srgbClr val="FF5050"/>
                </a:solidFill>
                <a:effectLst>
                  <a:glow rad="127000">
                    <a:srgbClr val="261300"/>
                  </a:glow>
                </a:effectLst>
              </a:rPr>
              <a:t>rotest</a:t>
            </a:r>
            <a:r>
              <a:rPr lang="en-US" sz="2800" b="1" i="1" dirty="0">
                <a:solidFill>
                  <a:srgbClr val="FF5050"/>
                </a:solidFill>
                <a:effectLst/>
              </a:rPr>
              <a:t> </a:t>
            </a:r>
            <a:r>
              <a:rPr lang="en-US" sz="2800" b="1" i="1" u="sng" dirty="0">
                <a:solidFill>
                  <a:srgbClr val="FF5050"/>
                </a:solidFill>
              </a:rPr>
              <a:t>a</a:t>
            </a:r>
            <a:r>
              <a:rPr lang="en-US" sz="2800" b="1" i="1" dirty="0">
                <a:solidFill>
                  <a:srgbClr val="FF5050"/>
                </a:solidFill>
              </a:rPr>
              <a:t>g</a:t>
            </a:r>
            <a:r>
              <a:rPr lang="en-US" sz="2800" b="1" i="1" u="sng" dirty="0">
                <a:solidFill>
                  <a:srgbClr val="FF5050"/>
                </a:solidFill>
              </a:rPr>
              <a:t>ainst</a:t>
            </a:r>
            <a:r>
              <a:rPr lang="en-US" sz="2800" b="1" i="1" dirty="0">
                <a:solidFill>
                  <a:srgbClr val="FF5050"/>
                </a:solidFill>
              </a:rPr>
              <a:t> </a:t>
            </a:r>
            <a:r>
              <a:rPr lang="en-US" sz="2800" b="1" i="1" u="sng" dirty="0">
                <a:solidFill>
                  <a:srgbClr val="0000FF"/>
                </a:solidFill>
              </a:rPr>
              <a:t>Yahusha</a:t>
            </a:r>
            <a:r>
              <a:rPr lang="en-US" sz="2800" b="1" i="1" dirty="0">
                <a:solidFill>
                  <a:srgbClr val="FF5050"/>
                </a:solidFill>
              </a:rPr>
              <a:t> </a:t>
            </a:r>
            <a:r>
              <a:rPr lang="en-US" sz="2800" b="1" i="1" u="sng" dirty="0">
                <a:solidFill>
                  <a:srgbClr val="FF5050"/>
                </a:solidFill>
              </a:rPr>
              <a:t>and</a:t>
            </a:r>
            <a:r>
              <a:rPr lang="en-US" sz="2800" b="1" i="1" dirty="0">
                <a:solidFill>
                  <a:srgbClr val="FF5050"/>
                </a:solidFill>
              </a:rPr>
              <a:t> </a:t>
            </a:r>
            <a:r>
              <a:rPr lang="en-US" sz="2800" b="1" i="1" u="sng" dirty="0">
                <a:solidFill>
                  <a:srgbClr val="0000FF"/>
                </a:solidFill>
              </a:rPr>
              <a:t>Torah</a:t>
            </a:r>
            <a:r>
              <a:rPr lang="en-US" sz="2800" b="1" i="1" dirty="0">
                <a:solidFill>
                  <a:srgbClr val="FF5050"/>
                </a:solidFill>
              </a:rPr>
              <a:t>?</a:t>
            </a:r>
            <a:r>
              <a:rPr lang="en-US" sz="2800" b="1" i="1" u="sng" dirty="0">
                <a:solidFill>
                  <a:srgbClr val="FF5050"/>
                </a:solidFill>
              </a:rPr>
              <a:t/>
            </a:r>
            <a:br>
              <a:rPr lang="en-US" sz="2800" b="1" i="1" u="sng" dirty="0">
                <a:solidFill>
                  <a:srgbClr val="FF5050"/>
                </a:solidFill>
              </a:rPr>
            </a:br>
            <a:r>
              <a:rPr lang="en-US" sz="2800" dirty="0">
                <a:solidFill>
                  <a:prstClr val="black"/>
                </a:solidFill>
              </a:rPr>
              <a:t> </a:t>
            </a:r>
          </a:p>
          <a:p>
            <a:pPr algn="ctr"/>
            <a:r>
              <a:rPr lang="en-US" sz="2800" dirty="0">
                <a:solidFill>
                  <a:prstClr val="black"/>
                </a:solidFill>
              </a:rPr>
              <a:t>Could the </a:t>
            </a:r>
            <a:r>
              <a:rPr lang="en-US" sz="2800" dirty="0" smtClean="0">
                <a:solidFill>
                  <a:prstClr val="black"/>
                </a:solidFill>
              </a:rPr>
              <a:t>Jewish leadership </a:t>
            </a:r>
            <a:r>
              <a:rPr lang="en-US" sz="2800" dirty="0">
                <a:solidFill>
                  <a:prstClr val="black"/>
                </a:solidFill>
              </a:rPr>
              <a:t>have considered </a:t>
            </a:r>
            <a:r>
              <a:rPr lang="en-US" sz="2800" b="1" u="sng" dirty="0">
                <a:solidFill>
                  <a:prstClr val="black"/>
                </a:solidFill>
              </a:rPr>
              <a:t>their</a:t>
            </a:r>
            <a:r>
              <a:rPr lang="en-US" sz="2800" dirty="0">
                <a:solidFill>
                  <a:prstClr val="black"/>
                </a:solidFill>
              </a:rPr>
              <a:t> </a:t>
            </a:r>
            <a:r>
              <a:rPr lang="en-US" sz="2800" b="1" u="sng" dirty="0">
                <a:solidFill>
                  <a:srgbClr val="FF5050"/>
                </a:solidFill>
              </a:rPr>
              <a:t>12 hour offset Festival </a:t>
            </a:r>
            <a:r>
              <a:rPr lang="en-US" sz="2800" b="1" u="sng" dirty="0" smtClean="0">
                <a:solidFill>
                  <a:srgbClr val="FF5050"/>
                </a:solidFill>
              </a:rPr>
              <a:t>timin</a:t>
            </a:r>
            <a:r>
              <a:rPr lang="en-US" sz="2800" b="1" dirty="0" smtClean="0">
                <a:solidFill>
                  <a:srgbClr val="FF5050"/>
                </a:solidFill>
              </a:rPr>
              <a:t>g</a:t>
            </a:r>
            <a:r>
              <a:rPr lang="en-US" sz="2800" dirty="0" smtClean="0">
                <a:solidFill>
                  <a:prstClr val="black"/>
                </a:solidFill>
              </a:rPr>
              <a:t> </a:t>
            </a:r>
            <a:r>
              <a:rPr lang="en-US" sz="2800" dirty="0">
                <a:solidFill>
                  <a:prstClr val="black"/>
                </a:solidFill>
              </a:rPr>
              <a:t>to be an “</a:t>
            </a:r>
            <a:r>
              <a:rPr lang="en-US" sz="2800" b="1" u="sng" dirty="0">
                <a:solidFill>
                  <a:prstClr val="black"/>
                </a:solidFill>
              </a:rPr>
              <a:t>effective slam</a:t>
            </a:r>
            <a:r>
              <a:rPr lang="en-US" sz="2800" dirty="0">
                <a:solidFill>
                  <a:prstClr val="black"/>
                </a:solidFill>
              </a:rPr>
              <a:t>” to the </a:t>
            </a:r>
            <a:br>
              <a:rPr lang="en-US" sz="2800" dirty="0">
                <a:solidFill>
                  <a:prstClr val="black"/>
                </a:solidFill>
              </a:rPr>
            </a:br>
            <a:r>
              <a:rPr lang="en-US" sz="2800" dirty="0">
                <a:solidFill>
                  <a:prstClr val="black"/>
                </a:solidFill>
              </a:rPr>
              <a:t>Dawn start of the Festival, which they so adamantly opposed?</a:t>
            </a:r>
            <a:endParaRPr lang="en-CA" sz="2800" dirty="0"/>
          </a:p>
        </p:txBody>
      </p:sp>
    </p:spTree>
    <p:extLst>
      <p:ext uri="{BB962C8B-B14F-4D97-AF65-F5344CB8AC3E}">
        <p14:creationId xmlns:p14="http://schemas.microsoft.com/office/powerpoint/2010/main" val="253613985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40552" y="6545082"/>
            <a:ext cx="390467" cy="312918"/>
          </a:xfrm>
        </p:spPr>
        <p:txBody>
          <a:bodyPr/>
          <a:lstStyle/>
          <a:p>
            <a:fld id="{6D22F896-40B5-4ADD-8801-0D06FADFA095}" type="slidenum">
              <a:rPr lang="en-US" sz="1100" smtClean="0">
                <a:solidFill>
                  <a:prstClr val="white"/>
                </a:solidFill>
              </a:rPr>
              <a:pPr/>
              <a:t>46</a:t>
            </a:fld>
            <a:endParaRPr lang="en-US" sz="1100" dirty="0">
              <a:solidFill>
                <a:prstClr val="white"/>
              </a:solidFill>
            </a:endParaRPr>
          </a:p>
        </p:txBody>
      </p:sp>
      <p:sp>
        <p:nvSpPr>
          <p:cNvPr id="3" name="Rectangle 2"/>
          <p:cNvSpPr/>
          <p:nvPr/>
        </p:nvSpPr>
        <p:spPr>
          <a:xfrm>
            <a:off x="534270" y="1767235"/>
            <a:ext cx="11050436" cy="3539430"/>
          </a:xfrm>
          <a:prstGeom prst="rect">
            <a:avLst/>
          </a:prstGeom>
          <a:solidFill>
            <a:schemeClr val="accent1">
              <a:lumMod val="40000"/>
              <a:lumOff val="60000"/>
            </a:schemeClr>
          </a:solidFill>
          <a:ln>
            <a:solidFill>
              <a:srgbClr val="FFCC00"/>
            </a:solidFill>
          </a:ln>
          <a:scene3d>
            <a:camera prst="orthographicFront"/>
            <a:lightRig rig="threePt" dir="t"/>
          </a:scene3d>
          <a:sp3d>
            <a:bevelT w="152400" h="50800" prst="softRound"/>
          </a:sp3d>
        </p:spPr>
        <p:txBody>
          <a:bodyPr wrap="square">
            <a:spAutoFit/>
          </a:bodyPr>
          <a:lstStyle/>
          <a:p>
            <a:pPr lvl="0" algn="ctr"/>
            <a:r>
              <a:rPr lang="en-US" sz="2800" dirty="0" smtClean="0">
                <a:solidFill>
                  <a:prstClr val="black"/>
                </a:solidFill>
              </a:rPr>
              <a:t>When </a:t>
            </a:r>
            <a:r>
              <a:rPr lang="en-US" sz="2800" dirty="0">
                <a:solidFill>
                  <a:prstClr val="black"/>
                </a:solidFill>
              </a:rPr>
              <a:t>examining the phases of the moon in CE 30 on different charts, there is </a:t>
            </a:r>
            <a:r>
              <a:rPr lang="en-US" sz="2800" dirty="0" smtClean="0">
                <a:solidFill>
                  <a:prstClr val="black"/>
                </a:solidFill>
              </a:rPr>
              <a:t>very little </a:t>
            </a:r>
            <a:r>
              <a:rPr lang="en-US" sz="2800" dirty="0">
                <a:solidFill>
                  <a:prstClr val="black"/>
                </a:solidFill>
              </a:rPr>
              <a:t>agreement between them. </a:t>
            </a:r>
            <a:br>
              <a:rPr lang="en-US" sz="2800" dirty="0">
                <a:solidFill>
                  <a:prstClr val="black"/>
                </a:solidFill>
              </a:rPr>
            </a:br>
            <a:r>
              <a:rPr lang="en-US" sz="2800" dirty="0">
                <a:solidFill>
                  <a:prstClr val="black"/>
                </a:solidFill>
              </a:rPr>
              <a:t>Only confusing claims of phases of the moon is portrayed.</a:t>
            </a:r>
            <a:br>
              <a:rPr lang="en-US" sz="2800" dirty="0">
                <a:solidFill>
                  <a:prstClr val="black"/>
                </a:solidFill>
              </a:rPr>
            </a:br>
            <a:endParaRPr lang="en-US" sz="2800" dirty="0">
              <a:solidFill>
                <a:prstClr val="black"/>
              </a:solidFill>
            </a:endParaRPr>
          </a:p>
          <a:p>
            <a:pPr lvl="0" algn="ctr"/>
            <a:r>
              <a:rPr lang="en-US" sz="2800" dirty="0">
                <a:solidFill>
                  <a:prstClr val="black"/>
                </a:solidFill>
              </a:rPr>
              <a:t>It is brutally difficult, as in </a:t>
            </a:r>
            <a:r>
              <a:rPr lang="en-US" sz="2800" u="sng" dirty="0">
                <a:solidFill>
                  <a:prstClr val="black"/>
                </a:solidFill>
              </a:rPr>
              <a:t>next to </a:t>
            </a:r>
            <a:r>
              <a:rPr lang="en-US" sz="2800" u="sng" dirty="0" smtClean="0">
                <a:solidFill>
                  <a:prstClr val="black"/>
                </a:solidFill>
              </a:rPr>
              <a:t>im</a:t>
            </a:r>
            <a:r>
              <a:rPr lang="en-US" sz="2800" dirty="0" smtClean="0">
                <a:solidFill>
                  <a:prstClr val="black"/>
                </a:solidFill>
              </a:rPr>
              <a:t>p</a:t>
            </a:r>
            <a:r>
              <a:rPr lang="en-US" sz="2800" u="sng" dirty="0" smtClean="0">
                <a:solidFill>
                  <a:prstClr val="black"/>
                </a:solidFill>
              </a:rPr>
              <a:t>ossible</a:t>
            </a:r>
            <a:r>
              <a:rPr lang="en-US" sz="2800" dirty="0" smtClean="0">
                <a:solidFill>
                  <a:prstClr val="black"/>
                </a:solidFill>
              </a:rPr>
              <a:t>, </a:t>
            </a:r>
            <a:r>
              <a:rPr lang="en-US" sz="2800" dirty="0">
                <a:solidFill>
                  <a:prstClr val="black"/>
                </a:solidFill>
              </a:rPr>
              <a:t>to determine the accurate time of the spotted crescent moon, by reason of great differences in documentation in the lunar charts. </a:t>
            </a:r>
            <a:r>
              <a:rPr lang="en-US" sz="2800" dirty="0">
                <a:solidFill>
                  <a:srgbClr val="0000FF"/>
                </a:solidFill>
              </a:rPr>
              <a:t> </a:t>
            </a:r>
            <a:endParaRPr lang="en-US" sz="2800" dirty="0">
              <a:solidFill>
                <a:prstClr val="black"/>
              </a:solidFill>
            </a:endParaRPr>
          </a:p>
          <a:p>
            <a:pPr algn="ctr"/>
            <a:endParaRPr lang="en-CA" sz="2800" dirty="0"/>
          </a:p>
        </p:txBody>
      </p:sp>
    </p:spTree>
    <p:extLst>
      <p:ext uri="{BB962C8B-B14F-4D97-AF65-F5344CB8AC3E}">
        <p14:creationId xmlns:p14="http://schemas.microsoft.com/office/powerpoint/2010/main" val="2197757509"/>
      </p:ext>
    </p:extLst>
  </p:cSld>
  <p:clrMapOvr>
    <a:masterClrMapping/>
  </p:clrMapOvr>
  <p:transition spd="med">
    <p:circl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2631" y="1147312"/>
            <a:ext cx="4483272" cy="5564039"/>
          </a:xfrm>
          <a:prstGeom prst="rect">
            <a:avLst/>
          </a:prstGeom>
        </p:spPr>
      </p:pic>
      <p:sp>
        <p:nvSpPr>
          <p:cNvPr id="4" name="Slide Number Placeholder 3"/>
          <p:cNvSpPr>
            <a:spLocks noGrp="1"/>
          </p:cNvSpPr>
          <p:nvPr>
            <p:ph type="sldNum" sz="quarter" idx="12"/>
          </p:nvPr>
        </p:nvSpPr>
        <p:spPr>
          <a:xfrm>
            <a:off x="11714673" y="6564703"/>
            <a:ext cx="477328" cy="293298"/>
          </a:xfrm>
        </p:spPr>
        <p:txBody>
          <a:bodyPr/>
          <a:lstStyle/>
          <a:p>
            <a:fld id="{6D22F896-40B5-4ADD-8801-0D06FADFA095}" type="slidenum">
              <a:rPr lang="en-US" sz="1200" smtClean="0">
                <a:solidFill>
                  <a:prstClr val="white">
                    <a:tint val="75000"/>
                  </a:prstClr>
                </a:solidFill>
              </a:rPr>
              <a:pPr/>
              <a:t>47</a:t>
            </a:fld>
            <a:endParaRPr lang="en-US" sz="1200" dirty="0">
              <a:solidFill>
                <a:prstClr val="white">
                  <a:tint val="75000"/>
                </a:prstClr>
              </a:solidFill>
            </a:endParaRPr>
          </a:p>
        </p:txBody>
      </p:sp>
      <p:sp>
        <p:nvSpPr>
          <p:cNvPr id="2" name="Rounded Rectangular Callout 1"/>
          <p:cNvSpPr/>
          <p:nvPr/>
        </p:nvSpPr>
        <p:spPr>
          <a:xfrm>
            <a:off x="2383770" y="1958194"/>
            <a:ext cx="9569567" cy="2514480"/>
          </a:xfrm>
          <a:prstGeom prst="wedgeRoundRectCallout">
            <a:avLst>
              <a:gd name="adj1" fmla="val -48636"/>
              <a:gd name="adj2" fmla="val 83590"/>
              <a:gd name="adj3" fmla="val 16667"/>
            </a:avLst>
          </a:prstGeom>
          <a:solidFill>
            <a:schemeClr val="tx1">
              <a:lumMod val="85000"/>
            </a:schemeClr>
          </a:solidFill>
          <a:ln w="38100">
            <a:solidFill>
              <a:srgbClr val="99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0066FF"/>
                </a:solidFill>
              </a:rPr>
              <a:t>Let’s look at the </a:t>
            </a:r>
            <a:r>
              <a:rPr lang="en-CA" sz="2800" u="sng" dirty="0" smtClean="0">
                <a:solidFill>
                  <a:schemeClr val="bg1"/>
                </a:solidFill>
              </a:rPr>
              <a:t>declared timin</a:t>
            </a:r>
            <a:r>
              <a:rPr lang="en-CA" sz="2800" dirty="0" smtClean="0">
                <a:solidFill>
                  <a:schemeClr val="bg1"/>
                </a:solidFill>
              </a:rPr>
              <a:t>g </a:t>
            </a:r>
            <a:r>
              <a:rPr lang="en-CA" sz="2800" dirty="0" smtClean="0">
                <a:solidFill>
                  <a:srgbClr val="0066FF"/>
                </a:solidFill>
              </a:rPr>
              <a:t>of the Tequfah. </a:t>
            </a:r>
          </a:p>
          <a:p>
            <a:pPr algn="ctr"/>
            <a:r>
              <a:rPr lang="en-CA" sz="2800" dirty="0">
                <a:solidFill>
                  <a:srgbClr val="0066FF"/>
                </a:solidFill>
              </a:rPr>
              <a:t>T</a:t>
            </a:r>
            <a:r>
              <a:rPr lang="en-CA" sz="2800" dirty="0" smtClean="0">
                <a:solidFill>
                  <a:srgbClr val="0066FF"/>
                </a:solidFill>
              </a:rPr>
              <a:t>he </a:t>
            </a:r>
            <a:r>
              <a:rPr lang="en-CA" sz="2800" b="1" dirty="0" smtClean="0">
                <a:solidFill>
                  <a:schemeClr val="bg1"/>
                </a:solidFill>
              </a:rPr>
              <a:t>Tequfah</a:t>
            </a:r>
            <a:r>
              <a:rPr lang="en-CA" sz="2800" dirty="0" smtClean="0">
                <a:solidFill>
                  <a:srgbClr val="0066FF"/>
                </a:solidFill>
              </a:rPr>
              <a:t> is reckoned at </a:t>
            </a:r>
            <a:r>
              <a:rPr lang="en-CA" sz="2800" b="1" dirty="0" smtClean="0">
                <a:solidFill>
                  <a:schemeClr val="bg1"/>
                </a:solidFill>
              </a:rPr>
              <a:t>3:40</a:t>
            </a:r>
            <a:r>
              <a:rPr lang="en-CA" sz="2800" dirty="0" smtClean="0">
                <a:solidFill>
                  <a:srgbClr val="0066FF"/>
                </a:solidFill>
              </a:rPr>
              <a:t> </a:t>
            </a:r>
            <a:r>
              <a:rPr lang="en-CA" sz="2800" dirty="0">
                <a:solidFill>
                  <a:srgbClr val="0066FF"/>
                </a:solidFill>
              </a:rPr>
              <a:t>A</a:t>
            </a:r>
            <a:r>
              <a:rPr lang="en-CA" sz="2800" dirty="0" smtClean="0">
                <a:solidFill>
                  <a:srgbClr val="0066FF"/>
                </a:solidFill>
              </a:rPr>
              <a:t>M.  </a:t>
            </a:r>
            <a:br>
              <a:rPr lang="en-CA" sz="2800" dirty="0" smtClean="0">
                <a:solidFill>
                  <a:srgbClr val="0066FF"/>
                </a:solidFill>
              </a:rPr>
            </a:br>
            <a:r>
              <a:rPr lang="en-CA" sz="2800" dirty="0" smtClean="0">
                <a:solidFill>
                  <a:srgbClr val="0066FF"/>
                </a:solidFill>
              </a:rPr>
              <a:t>This is over three hours different than other charts! Another calendar chart declares Mar </a:t>
            </a:r>
            <a:r>
              <a:rPr lang="en-CA" sz="2800" b="1" dirty="0" smtClean="0">
                <a:solidFill>
                  <a:schemeClr val="bg1"/>
                </a:solidFill>
              </a:rPr>
              <a:t>22,</a:t>
            </a:r>
            <a:r>
              <a:rPr lang="en-CA" sz="2800" dirty="0" smtClean="0">
                <a:solidFill>
                  <a:srgbClr val="0066FF"/>
                </a:solidFill>
              </a:rPr>
              <a:t> </a:t>
            </a:r>
            <a:br>
              <a:rPr lang="en-CA" sz="2800" dirty="0" smtClean="0">
                <a:solidFill>
                  <a:srgbClr val="0066FF"/>
                </a:solidFill>
              </a:rPr>
            </a:br>
            <a:r>
              <a:rPr lang="en-CA" sz="2800" dirty="0" smtClean="0">
                <a:solidFill>
                  <a:srgbClr val="0066FF"/>
                </a:solidFill>
              </a:rPr>
              <a:t>this one - Mar </a:t>
            </a:r>
            <a:r>
              <a:rPr lang="en-CA" sz="2800" b="1" dirty="0" smtClean="0">
                <a:solidFill>
                  <a:schemeClr val="bg1"/>
                </a:solidFill>
              </a:rPr>
              <a:t>23!</a:t>
            </a:r>
            <a:r>
              <a:rPr lang="en-CA" sz="2800" dirty="0" smtClean="0">
                <a:solidFill>
                  <a:srgbClr val="0066FF"/>
                </a:solidFill>
              </a:rPr>
              <a:t> </a:t>
            </a:r>
            <a:endParaRPr lang="en-CA" sz="2800" b="1" dirty="0">
              <a:solidFill>
                <a:schemeClr val="bg1"/>
              </a:solidFill>
            </a:endParaRPr>
          </a:p>
        </p:txBody>
      </p:sp>
      <p:sp>
        <p:nvSpPr>
          <p:cNvPr id="6" name="Rectangle 5"/>
          <p:cNvSpPr/>
          <p:nvPr/>
        </p:nvSpPr>
        <p:spPr>
          <a:xfrm>
            <a:off x="203274" y="5329703"/>
            <a:ext cx="2246628" cy="439948"/>
          </a:xfrm>
          <a:prstGeom prst="rect">
            <a:avLst/>
          </a:prstGeom>
          <a:noFill/>
          <a:ln w="5715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2631" y="336430"/>
            <a:ext cx="4483272" cy="810882"/>
          </a:xfrm>
          <a:prstGeom prst="rect">
            <a:avLst/>
          </a:prstGeom>
        </p:spPr>
      </p:pic>
    </p:spTree>
    <p:extLst>
      <p:ext uri="{BB962C8B-B14F-4D97-AF65-F5344CB8AC3E}">
        <p14:creationId xmlns:p14="http://schemas.microsoft.com/office/powerpoint/2010/main" val="116360069"/>
      </p:ext>
    </p:extLst>
  </p:cSld>
  <p:clrMapOvr>
    <a:masterClrMapping/>
  </p:clrMapOvr>
  <p:transition spd="med">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Slide Number Placeholder 2"/>
          <p:cNvSpPr txBox="1">
            <a:spLocks/>
          </p:cNvSpPr>
          <p:nvPr/>
        </p:nvSpPr>
        <p:spPr>
          <a:xfrm>
            <a:off x="11800552" y="6401544"/>
            <a:ext cx="373214" cy="381929"/>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prstClr val="white">
                    <a:tint val="75000"/>
                  </a:prstClr>
                </a:solidFill>
              </a:rPr>
              <a:pPr/>
              <a:t>48</a:t>
            </a:fld>
            <a:endParaRPr lang="en-US" sz="1100" dirty="0">
              <a:solidFill>
                <a:prstClr val="white">
                  <a:tint val="75000"/>
                </a:prstClr>
              </a:solidFill>
            </a:endParaRPr>
          </a:p>
        </p:txBody>
      </p:sp>
      <p:sp>
        <p:nvSpPr>
          <p:cNvPr id="3" name="Oval 2"/>
          <p:cNvSpPr/>
          <p:nvPr/>
        </p:nvSpPr>
        <p:spPr>
          <a:xfrm>
            <a:off x="84842" y="584463"/>
            <a:ext cx="12009748" cy="5872898"/>
          </a:xfrm>
          <a:prstGeom prst="ellipse">
            <a:avLst/>
          </a:prstGeom>
          <a:solidFill>
            <a:schemeClr val="tx1">
              <a:lumMod val="85000"/>
            </a:schemeClr>
          </a:solidFill>
          <a:ln w="76200">
            <a:solidFill>
              <a:srgbClr val="9966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3200" b="1" dirty="0">
                <a:solidFill>
                  <a:prstClr val="black"/>
                </a:solidFill>
              </a:rPr>
              <a:t>Scenario </a:t>
            </a:r>
            <a:r>
              <a:rPr lang="en-CA" sz="3200" b="1" dirty="0">
                <a:solidFill>
                  <a:prstClr val="black"/>
                </a:solidFill>
                <a:effectLst>
                  <a:glow rad="127000">
                    <a:srgbClr val="00FFCC"/>
                  </a:glow>
                </a:effectLst>
              </a:rPr>
              <a:t>#</a:t>
            </a:r>
            <a:r>
              <a:rPr lang="en-CA" sz="3200" b="1" dirty="0" smtClean="0">
                <a:solidFill>
                  <a:prstClr val="black"/>
                </a:solidFill>
                <a:effectLst>
                  <a:glow rad="127000">
                    <a:srgbClr val="00FFCC"/>
                  </a:glow>
                </a:effectLst>
              </a:rPr>
              <a:t>2.</a:t>
            </a:r>
          </a:p>
          <a:p>
            <a:pPr algn="ctr" defTabSz="457200"/>
            <a:r>
              <a:rPr lang="en-CA" sz="3200" b="1" dirty="0" smtClean="0">
                <a:solidFill>
                  <a:prstClr val="black"/>
                </a:solidFill>
                <a:effectLst>
                  <a:glow rad="127000">
                    <a:srgbClr val="00FFCC"/>
                  </a:glow>
                </a:effectLst>
              </a:rPr>
              <a:t>Shall we consider that the sliver moon </a:t>
            </a:r>
            <a:br>
              <a:rPr lang="en-CA" sz="3200" b="1" dirty="0" smtClean="0">
                <a:solidFill>
                  <a:prstClr val="black"/>
                </a:solidFill>
                <a:effectLst>
                  <a:glow rad="127000">
                    <a:srgbClr val="00FFCC"/>
                  </a:glow>
                </a:effectLst>
              </a:rPr>
            </a:br>
            <a:r>
              <a:rPr lang="en-CA" sz="3200" b="1" dirty="0" smtClean="0">
                <a:solidFill>
                  <a:prstClr val="black"/>
                </a:solidFill>
                <a:effectLst>
                  <a:glow rad="127000">
                    <a:srgbClr val="00FFCC"/>
                  </a:glow>
                </a:effectLst>
              </a:rPr>
              <a:t>was possibly </a:t>
            </a:r>
            <a:r>
              <a:rPr lang="en-CA" sz="3200" b="1" dirty="0" smtClean="0">
                <a:ln>
                  <a:solidFill>
                    <a:sysClr val="windowText" lastClr="000000"/>
                  </a:solidFill>
                </a:ln>
                <a:solidFill>
                  <a:sysClr val="windowText" lastClr="000000"/>
                </a:solidFill>
                <a:effectLst>
                  <a:glow rad="304800">
                    <a:srgbClr val="99FF33"/>
                  </a:glow>
                </a:effectLst>
              </a:rPr>
              <a:t>obscured by cloud </a:t>
            </a:r>
            <a:br>
              <a:rPr lang="en-CA" sz="3200" b="1" dirty="0" smtClean="0">
                <a:ln>
                  <a:solidFill>
                    <a:sysClr val="windowText" lastClr="000000"/>
                  </a:solidFill>
                </a:ln>
                <a:solidFill>
                  <a:sysClr val="windowText" lastClr="000000"/>
                </a:solidFill>
                <a:effectLst>
                  <a:glow rad="304800">
                    <a:srgbClr val="99FF33"/>
                  </a:glow>
                </a:effectLst>
              </a:rPr>
            </a:br>
            <a:r>
              <a:rPr lang="en-CA" sz="3200" b="1" dirty="0" smtClean="0">
                <a:solidFill>
                  <a:srgbClr val="FF0000"/>
                </a:solidFill>
                <a:effectLst>
                  <a:glow rad="127000">
                    <a:srgbClr val="00FFCC"/>
                  </a:glow>
                </a:effectLst>
              </a:rPr>
              <a:t>and was never even spotted? </a:t>
            </a:r>
          </a:p>
          <a:p>
            <a:pPr algn="ctr" defTabSz="457200"/>
            <a:r>
              <a:rPr lang="en-CA" sz="3200" b="1" dirty="0" smtClean="0">
                <a:solidFill>
                  <a:prstClr val="black"/>
                </a:solidFill>
                <a:effectLst>
                  <a:glow rad="127000">
                    <a:srgbClr val="00FFCC"/>
                  </a:glow>
                </a:effectLst>
              </a:rPr>
              <a:t/>
            </a:r>
            <a:br>
              <a:rPr lang="en-CA" sz="3200" b="1" dirty="0" smtClean="0">
                <a:solidFill>
                  <a:prstClr val="black"/>
                </a:solidFill>
                <a:effectLst>
                  <a:glow rad="127000">
                    <a:srgbClr val="00FFCC"/>
                  </a:glow>
                </a:effectLst>
              </a:rPr>
            </a:br>
            <a:r>
              <a:rPr lang="en-CA" sz="3200" b="1" dirty="0" smtClean="0">
                <a:solidFill>
                  <a:prstClr val="black"/>
                </a:solidFill>
                <a:effectLst>
                  <a:glow rad="127000">
                    <a:srgbClr val="00FFCC"/>
                  </a:glow>
                </a:effectLst>
              </a:rPr>
              <a:t>Might Yahuah allow this interesting circumstance to happen, permitting </a:t>
            </a:r>
            <a:br>
              <a:rPr lang="en-CA" sz="3200" b="1" dirty="0" smtClean="0">
                <a:solidFill>
                  <a:prstClr val="black"/>
                </a:solidFill>
                <a:effectLst>
                  <a:glow rad="127000">
                    <a:srgbClr val="00FFCC"/>
                  </a:glow>
                </a:effectLst>
              </a:rPr>
            </a:br>
            <a:r>
              <a:rPr lang="en-CA" sz="3200" b="1" i="1" dirty="0" smtClean="0">
                <a:solidFill>
                  <a:srgbClr val="0066FF"/>
                </a:solidFill>
                <a:effectLst>
                  <a:glow rad="127000">
                    <a:srgbClr val="00FFCC"/>
                  </a:glow>
                </a:effectLst>
                <a:latin typeface="Comic Sans MS" panose="030F0702030302020204" pitchFamily="66" charset="0"/>
              </a:rPr>
              <a:t>His Plan of Salvation</a:t>
            </a:r>
            <a:r>
              <a:rPr lang="en-CA" sz="3200" b="1" dirty="0" smtClean="0">
                <a:solidFill>
                  <a:srgbClr val="0066FF"/>
                </a:solidFill>
                <a:effectLst>
                  <a:glow rad="127000">
                    <a:srgbClr val="00FFCC"/>
                  </a:glow>
                </a:effectLst>
              </a:rPr>
              <a:t> </a:t>
            </a:r>
            <a:r>
              <a:rPr lang="en-CA" sz="3200" b="1" dirty="0" smtClean="0">
                <a:solidFill>
                  <a:prstClr val="black"/>
                </a:solidFill>
                <a:effectLst>
                  <a:glow rad="127000">
                    <a:srgbClr val="00FFCC"/>
                  </a:glow>
                </a:effectLst>
              </a:rPr>
              <a:t>to be fulfilled </a:t>
            </a:r>
            <a:r>
              <a:rPr lang="en-CA" sz="3200" b="1" dirty="0" smtClean="0">
                <a:solidFill>
                  <a:prstClr val="black"/>
                </a:solidFill>
                <a:effectLst>
                  <a:glow rad="127000">
                    <a:srgbClr val="00FFFF"/>
                  </a:glow>
                </a:effectLst>
                <a:latin typeface="Arial Black" panose="020B0A04020102020204" pitchFamily="34" charset="0"/>
              </a:rPr>
              <a:t>IMPECCABLY?</a:t>
            </a:r>
            <a:endParaRPr lang="en-CA" sz="3200" b="1" i="1" dirty="0">
              <a:solidFill>
                <a:srgbClr val="F735EE"/>
              </a:solidFill>
              <a:effectLst>
                <a:glow rad="127000">
                  <a:srgbClr val="00FFCC"/>
                </a:glow>
              </a:effectLst>
              <a:latin typeface="Comic Sans MS" panose="030F0702030302020204" pitchFamily="66" charset="0"/>
            </a:endParaRPr>
          </a:p>
        </p:txBody>
      </p:sp>
      <p:pic>
        <p:nvPicPr>
          <p:cNvPr id="4" name="Picture 2" descr="C:\Users\Rae\Desktop\yellow face clap clear.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83339" y="4930612"/>
            <a:ext cx="2681288" cy="2170112"/>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p:cNvSpPr/>
          <p:nvPr/>
        </p:nvSpPr>
        <p:spPr>
          <a:xfrm>
            <a:off x="1205707" y="-4866149"/>
            <a:ext cx="9768018" cy="2938336"/>
          </a:xfrm>
          <a:prstGeom prst="cloud">
            <a:avLst/>
          </a:prstGeom>
          <a:solidFill>
            <a:schemeClr val="tx2">
              <a:lumMod val="50000"/>
            </a:schemeClr>
          </a:solid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loud 5"/>
          <p:cNvSpPr/>
          <p:nvPr/>
        </p:nvSpPr>
        <p:spPr>
          <a:xfrm>
            <a:off x="1566583" y="836763"/>
            <a:ext cx="9046266" cy="2870517"/>
          </a:xfrm>
          <a:prstGeom prst="cloud">
            <a:avLst/>
          </a:prstGeom>
          <a:solidFill>
            <a:schemeClr val="tx2">
              <a:lumMod val="25000"/>
              <a:alpha val="52000"/>
            </a:schemeClr>
          </a:solid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7504782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outVertical)">
                                      <p:cBhvr>
                                        <p:cTn id="14" dur="500"/>
                                        <p:tgtEl>
                                          <p:spTgt spid="3">
                                            <p:txEl>
                                              <p:pRg st="2" end="2"/>
                                            </p:txEl>
                                          </p:spTgt>
                                        </p:tgtEl>
                                      </p:cBhvr>
                                    </p:animEffect>
                                  </p:childTnLst>
                                </p:cTn>
                              </p:par>
                            </p:childTnLst>
                          </p:cTn>
                        </p:par>
                        <p:par>
                          <p:cTn id="15" fill="hold">
                            <p:stCondLst>
                              <p:cond delay="500"/>
                            </p:stCondLst>
                            <p:childTnLst>
                              <p:par>
                                <p:cTn id="16" presetID="14" presetClass="entr" presetSubtype="10" fill="hold" nodeType="afterEffect">
                                  <p:stCondLst>
                                    <p:cond delay="300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Slide Number Placeholder 2"/>
          <p:cNvSpPr txBox="1">
            <a:spLocks/>
          </p:cNvSpPr>
          <p:nvPr/>
        </p:nvSpPr>
        <p:spPr>
          <a:xfrm>
            <a:off x="11800552" y="6401544"/>
            <a:ext cx="373214" cy="381929"/>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prstClr val="white">
                    <a:tint val="75000"/>
                  </a:prstClr>
                </a:solidFill>
              </a:rPr>
              <a:pPr/>
              <a:t>49</a:t>
            </a:fld>
            <a:endParaRPr lang="en-US" sz="1100" dirty="0">
              <a:solidFill>
                <a:prstClr val="white">
                  <a:tint val="75000"/>
                </a:prstClr>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02336"/>
            <a:ext cx="12192000" cy="6053328"/>
          </a:xfrm>
          <a:prstGeom prst="rect">
            <a:avLst/>
          </a:prstGeom>
        </p:spPr>
      </p:pic>
    </p:spTree>
    <p:extLst>
      <p:ext uri="{BB962C8B-B14F-4D97-AF65-F5344CB8AC3E}">
        <p14:creationId xmlns:p14="http://schemas.microsoft.com/office/powerpoint/2010/main" val="1146304016"/>
      </p:ext>
    </p:extLst>
  </p:cSld>
  <p:clrMapOvr>
    <a:masterClrMapping/>
  </p:clrMapOvr>
  <p:transition spd="med">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343" y="241540"/>
            <a:ext cx="11059065" cy="6418052"/>
          </a:xfrm>
          <a:gradFill>
            <a:gsLst>
              <a:gs pos="0">
                <a:schemeClr val="accent1">
                  <a:lumMod val="5000"/>
                  <a:lumOff val="95000"/>
                </a:schemeClr>
              </a:gs>
              <a:gs pos="52000">
                <a:srgbClr val="FF66FF">
                  <a:alpha val="20000"/>
                </a:srgbClr>
              </a:gs>
              <a:gs pos="83000">
                <a:schemeClr val="accent1">
                  <a:lumMod val="45000"/>
                  <a:lumOff val="55000"/>
                </a:schemeClr>
              </a:gs>
              <a:gs pos="100000">
                <a:srgbClr val="FF5050"/>
              </a:gs>
            </a:gsLst>
            <a:lin ang="5400000" scaled="1"/>
          </a:gradFill>
          <a:scene3d>
            <a:camera prst="orthographicFront"/>
            <a:lightRig rig="threePt" dir="t"/>
          </a:scene3d>
          <a:sp3d>
            <a:bevelT w="152400" h="50800" prst="softRound"/>
          </a:sp3d>
        </p:spPr>
        <p:txBody>
          <a:bodyPr anchor="ctr">
            <a:normAutofit/>
            <a:sp3d extrusionH="57150">
              <a:bevelT h="25400" prst="softRound"/>
            </a:sp3d>
          </a:bodyPr>
          <a:lstStyle/>
          <a:p>
            <a:pPr>
              <a:buClrTx/>
            </a:pPr>
            <a:r>
              <a:rPr lang="en-CA" sz="3200" dirty="0" smtClean="0">
                <a:solidFill>
                  <a:schemeClr val="bg1"/>
                </a:solidFill>
              </a:rPr>
              <a:t>This study is a </a:t>
            </a:r>
            <a:r>
              <a:rPr lang="en-CA" sz="3200" b="1" u="sng" dirty="0" smtClean="0">
                <a:ln w="28575">
                  <a:solidFill>
                    <a:srgbClr val="9966FF"/>
                  </a:solidFill>
                </a:ln>
                <a:latin typeface="Arial Black" panose="020B0A04020102020204" pitchFamily="34" charset="0"/>
              </a:rPr>
              <a:t>MAJOR</a:t>
            </a:r>
            <a:r>
              <a:rPr lang="en-CA" sz="3200" dirty="0" smtClean="0"/>
              <a:t> </a:t>
            </a:r>
            <a:r>
              <a:rPr lang="en-CA" sz="3200" dirty="0" smtClean="0">
                <a:solidFill>
                  <a:schemeClr val="bg1"/>
                </a:solidFill>
              </a:rPr>
              <a:t>lesson in the importance 				  of</a:t>
            </a:r>
            <a:r>
              <a:rPr lang="en-CA" sz="3200" dirty="0" smtClean="0"/>
              <a:t> </a:t>
            </a:r>
            <a:r>
              <a:rPr lang="en-CA" sz="3200" b="1" dirty="0" smtClean="0">
                <a:ln>
                  <a:solidFill>
                    <a:srgbClr val="FF9900"/>
                  </a:solidFill>
                </a:ln>
                <a:solidFill>
                  <a:srgbClr val="0000FF"/>
                </a:solidFill>
                <a:latin typeface="Comic Sans MS" panose="030F0702030302020204" pitchFamily="66" charset="0"/>
              </a:rPr>
              <a:t>Genesis 1 and Malachi 4:4.</a:t>
            </a:r>
            <a:r>
              <a:rPr lang="en-CA" sz="3200" b="1" dirty="0" smtClean="0">
                <a:ln>
                  <a:solidFill>
                    <a:srgbClr val="FF9900"/>
                  </a:solidFill>
                </a:ln>
                <a:solidFill>
                  <a:srgbClr val="00B050"/>
                </a:solidFill>
                <a:latin typeface="Comic Sans MS" panose="030F0702030302020204" pitchFamily="66" charset="0"/>
              </a:rPr>
              <a:t> </a:t>
            </a:r>
          </a:p>
          <a:p>
            <a:pPr marL="0" indent="0">
              <a:buNone/>
            </a:pPr>
            <a:r>
              <a:rPr lang="en-CA" sz="3200" b="1" dirty="0" smtClean="0">
                <a:ln>
                  <a:solidFill>
                    <a:srgbClr val="FF9900"/>
                  </a:solidFill>
                </a:ln>
                <a:solidFill>
                  <a:srgbClr val="00B050"/>
                </a:solidFill>
                <a:latin typeface="Comic Sans MS" panose="030F0702030302020204" pitchFamily="66" charset="0"/>
              </a:rPr>
              <a:t>	</a:t>
            </a:r>
            <a:r>
              <a:rPr lang="en-CA" sz="3200" b="1" dirty="0" smtClean="0">
                <a:ln>
                  <a:solidFill>
                    <a:schemeClr val="bg1"/>
                  </a:solidFill>
                </a:ln>
                <a:solidFill>
                  <a:schemeClr val="accent3">
                    <a:lumMod val="50000"/>
                  </a:schemeClr>
                </a:solidFill>
                <a:latin typeface="Comic Sans MS" panose="030F0702030302020204" pitchFamily="66" charset="0"/>
              </a:rPr>
              <a:t>Hold on! </a:t>
            </a:r>
            <a:r>
              <a:rPr lang="en-CA" sz="3200" b="1" dirty="0" smtClean="0">
                <a:ln>
                  <a:solidFill>
                    <a:schemeClr val="bg1"/>
                  </a:solidFill>
                </a:ln>
                <a:solidFill>
                  <a:srgbClr val="9966FF"/>
                </a:solidFill>
                <a:latin typeface="Comic Sans MS" panose="030F0702030302020204" pitchFamily="66" charset="0"/>
              </a:rPr>
              <a:t/>
            </a:r>
            <a:br>
              <a:rPr lang="en-CA" sz="3200" b="1" dirty="0" smtClean="0">
                <a:ln>
                  <a:solidFill>
                    <a:schemeClr val="bg1"/>
                  </a:solidFill>
                </a:ln>
                <a:solidFill>
                  <a:srgbClr val="9966FF"/>
                </a:solidFill>
                <a:latin typeface="Comic Sans MS" panose="030F0702030302020204" pitchFamily="66" charset="0"/>
              </a:rPr>
            </a:br>
            <a:r>
              <a:rPr lang="en-CA" sz="3200" b="1" dirty="0" smtClean="0">
                <a:ln>
                  <a:solidFill>
                    <a:schemeClr val="bg1"/>
                  </a:solidFill>
                </a:ln>
                <a:solidFill>
                  <a:srgbClr val="9966FF"/>
                </a:solidFill>
                <a:latin typeface="Comic Sans MS" panose="030F0702030302020204" pitchFamily="66" charset="0"/>
              </a:rPr>
              <a:t>Is this study not about the </a:t>
            </a:r>
            <a:r>
              <a:rPr lang="en-CA" sz="3200" b="1" u="sng" dirty="0" smtClean="0">
                <a:ln>
                  <a:solidFill>
                    <a:srgbClr val="FF9900"/>
                  </a:solidFill>
                </a:ln>
                <a:solidFill>
                  <a:srgbClr val="FF0000"/>
                </a:solidFill>
                <a:latin typeface="Comic Sans MS" panose="030F0702030302020204" pitchFamily="66" charset="0"/>
              </a:rPr>
              <a:t>Crucifixion</a:t>
            </a:r>
            <a:r>
              <a:rPr lang="en-CA" sz="3200" b="1" dirty="0" smtClean="0">
                <a:ln>
                  <a:solidFill>
                    <a:srgbClr val="FF9900"/>
                  </a:solidFill>
                </a:ln>
                <a:solidFill>
                  <a:srgbClr val="FF0000"/>
                </a:solidFill>
                <a:latin typeface="Comic Sans MS" panose="030F0702030302020204" pitchFamily="66" charset="0"/>
              </a:rPr>
              <a:t>?</a:t>
            </a:r>
            <a:r>
              <a:rPr lang="en-CA" sz="3200" b="1" dirty="0" smtClean="0">
                <a:ln>
                  <a:solidFill>
                    <a:srgbClr val="FF9900"/>
                  </a:solidFill>
                </a:ln>
                <a:solidFill>
                  <a:srgbClr val="FFCCFF"/>
                </a:solidFill>
                <a:latin typeface="Comic Sans MS" panose="030F0702030302020204" pitchFamily="66" charset="0"/>
              </a:rPr>
              <a:t> 	</a:t>
            </a:r>
            <a:br>
              <a:rPr lang="en-CA" sz="3200" b="1" dirty="0" smtClean="0">
                <a:ln>
                  <a:solidFill>
                    <a:srgbClr val="FF9900"/>
                  </a:solidFill>
                </a:ln>
                <a:solidFill>
                  <a:srgbClr val="FFCCFF"/>
                </a:solidFill>
                <a:latin typeface="Comic Sans MS" panose="030F0702030302020204" pitchFamily="66" charset="0"/>
              </a:rPr>
            </a:br>
            <a:r>
              <a:rPr lang="en-CA" sz="3200" b="1" dirty="0" smtClean="0">
                <a:ln>
                  <a:solidFill>
                    <a:srgbClr val="FF9900"/>
                  </a:solidFill>
                </a:ln>
                <a:solidFill>
                  <a:srgbClr val="FFCCFF"/>
                </a:solidFill>
                <a:latin typeface="Comic Sans MS" panose="030F0702030302020204" pitchFamily="66" charset="0"/>
              </a:rPr>
              <a:t>		</a:t>
            </a:r>
            <a:r>
              <a:rPr lang="en-CA" sz="3200" b="1" dirty="0" smtClean="0">
                <a:ln>
                  <a:solidFill>
                    <a:schemeClr val="bg1"/>
                  </a:solidFill>
                </a:ln>
                <a:solidFill>
                  <a:srgbClr val="9966FF"/>
                </a:solidFill>
                <a:latin typeface="Comic Sans MS" panose="030F0702030302020204" pitchFamily="66" charset="0"/>
              </a:rPr>
              <a:t>And now a reference to </a:t>
            </a:r>
            <a:r>
              <a:rPr lang="en-CA" sz="3200" b="1" dirty="0" smtClean="0">
                <a:ln>
                  <a:solidFill>
                    <a:srgbClr val="FF9900"/>
                  </a:solidFill>
                </a:ln>
                <a:solidFill>
                  <a:srgbClr val="00B050"/>
                </a:solidFill>
                <a:latin typeface="Comic Sans MS" panose="030F0702030302020204" pitchFamily="66" charset="0"/>
              </a:rPr>
              <a:t>Genesis </a:t>
            </a:r>
            <a:r>
              <a:rPr lang="en-CA" sz="3200" b="1" dirty="0" smtClean="0">
                <a:ln>
                  <a:solidFill>
                    <a:srgbClr val="FF9900"/>
                  </a:solidFill>
                </a:ln>
                <a:solidFill>
                  <a:srgbClr val="0000FF"/>
                </a:solidFill>
                <a:latin typeface="Comic Sans MS" panose="030F0702030302020204" pitchFamily="66" charset="0"/>
              </a:rPr>
              <a:t>&amp;</a:t>
            </a:r>
            <a:r>
              <a:rPr lang="en-CA" sz="3200" b="1" dirty="0" smtClean="0">
                <a:ln>
                  <a:solidFill>
                    <a:srgbClr val="FF9900"/>
                  </a:solidFill>
                </a:ln>
                <a:solidFill>
                  <a:srgbClr val="00B050"/>
                </a:solidFill>
                <a:latin typeface="Comic Sans MS" panose="030F0702030302020204" pitchFamily="66" charset="0"/>
              </a:rPr>
              <a:t> Malachi?</a:t>
            </a:r>
          </a:p>
          <a:p>
            <a:pPr marL="0" indent="0">
              <a:buNone/>
            </a:pPr>
            <a:endParaRPr lang="en-CA" sz="3200" b="1" dirty="0" smtClean="0">
              <a:ln>
                <a:solidFill>
                  <a:srgbClr val="FF9900"/>
                </a:solidFill>
              </a:ln>
              <a:solidFill>
                <a:srgbClr val="00B050"/>
              </a:solidFill>
              <a:latin typeface="Comic Sans MS" panose="030F0702030302020204" pitchFamily="66" charset="0"/>
            </a:endParaRPr>
          </a:p>
          <a:p>
            <a:pPr>
              <a:buClrTx/>
            </a:pPr>
            <a:r>
              <a:rPr lang="en-CA" sz="3200" b="1" u="sng" dirty="0" smtClean="0">
                <a:solidFill>
                  <a:srgbClr val="0000FF"/>
                </a:solidFill>
              </a:rPr>
              <a:t>Remember the Torah</a:t>
            </a:r>
            <a:r>
              <a:rPr lang="en-CA" sz="3200" b="1" dirty="0" smtClean="0">
                <a:solidFill>
                  <a:srgbClr val="0000FF"/>
                </a:solidFill>
              </a:rPr>
              <a:t> </a:t>
            </a:r>
            <a:r>
              <a:rPr lang="en-CA" sz="3200" dirty="0" smtClean="0">
                <a:solidFill>
                  <a:schemeClr val="bg1"/>
                </a:solidFill>
              </a:rPr>
              <a:t>… </a:t>
            </a:r>
            <a:r>
              <a:rPr lang="en-CA" sz="2400" dirty="0" smtClean="0">
                <a:solidFill>
                  <a:schemeClr val="bg1"/>
                </a:solidFill>
              </a:rPr>
              <a:t>Mal 4:4</a:t>
            </a:r>
            <a:r>
              <a:rPr lang="en-CA" sz="3200" dirty="0" smtClean="0">
                <a:solidFill>
                  <a:schemeClr val="bg1"/>
                </a:solidFill>
              </a:rPr>
              <a:t/>
            </a:r>
            <a:br>
              <a:rPr lang="en-CA" sz="3200" dirty="0" smtClean="0">
                <a:solidFill>
                  <a:schemeClr val="bg1"/>
                </a:solidFill>
              </a:rPr>
            </a:br>
            <a:r>
              <a:rPr lang="en-CA" sz="3200" dirty="0" smtClean="0">
                <a:solidFill>
                  <a:schemeClr val="bg1"/>
                </a:solidFill>
              </a:rPr>
              <a:t>Without</a:t>
            </a:r>
            <a:r>
              <a:rPr lang="en-CA" sz="3200" dirty="0" smtClean="0"/>
              <a:t> </a:t>
            </a:r>
            <a:r>
              <a:rPr lang="en-CA" sz="3200" b="1" i="1" dirty="0">
                <a:ln>
                  <a:solidFill>
                    <a:srgbClr val="0000FF"/>
                  </a:solidFill>
                </a:ln>
                <a:solidFill>
                  <a:srgbClr val="FF66FF"/>
                </a:solidFill>
                <a:latin typeface="Comic Sans MS" panose="030F0702030302020204" pitchFamily="66" charset="0"/>
              </a:rPr>
              <a:t>Dawn to Dawn </a:t>
            </a:r>
            <a:r>
              <a:rPr lang="en-CA" sz="3200" b="1" i="1" dirty="0" smtClean="0">
                <a:ln>
                  <a:solidFill>
                    <a:srgbClr val="0000FF"/>
                  </a:solidFill>
                </a:ln>
                <a:solidFill>
                  <a:srgbClr val="FF66FF"/>
                </a:solidFill>
                <a:latin typeface="Comic Sans MS" panose="030F0702030302020204" pitchFamily="66" charset="0"/>
              </a:rPr>
              <a:t>as explained starting with</a:t>
            </a:r>
            <a:r>
              <a:rPr lang="en-CA" sz="3200" dirty="0" smtClean="0"/>
              <a:t> </a:t>
            </a:r>
            <a:r>
              <a:rPr lang="en-CA" sz="3200" b="1" dirty="0" smtClean="0">
                <a:ln>
                  <a:solidFill>
                    <a:srgbClr val="FF9900"/>
                  </a:solidFill>
                </a:ln>
                <a:solidFill>
                  <a:srgbClr val="00B050"/>
                </a:solidFill>
                <a:latin typeface="Comic Sans MS" panose="030F0702030302020204" pitchFamily="66" charset="0"/>
              </a:rPr>
              <a:t>Genesis 1, </a:t>
            </a:r>
            <a:r>
              <a:rPr lang="en-CA" sz="3200" b="1" u="sng" dirty="0" smtClean="0">
                <a:ln>
                  <a:solidFill>
                    <a:srgbClr val="FF9900"/>
                  </a:solidFill>
                </a:ln>
                <a:solidFill>
                  <a:srgbClr val="00B050"/>
                </a:solidFill>
                <a:latin typeface="Comic Sans MS" panose="030F0702030302020204" pitchFamily="66" charset="0"/>
              </a:rPr>
              <a:t>correctl</a:t>
            </a:r>
            <a:r>
              <a:rPr lang="en-CA" sz="3200" b="1" dirty="0" smtClean="0">
                <a:ln>
                  <a:solidFill>
                    <a:srgbClr val="FF9900"/>
                  </a:solidFill>
                </a:ln>
                <a:solidFill>
                  <a:srgbClr val="00B050"/>
                </a:solidFill>
                <a:latin typeface="Comic Sans MS" panose="030F0702030302020204" pitchFamily="66" charset="0"/>
              </a:rPr>
              <a:t>y </a:t>
            </a:r>
            <a:r>
              <a:rPr lang="en-CA" sz="3200" dirty="0" smtClean="0">
                <a:solidFill>
                  <a:schemeClr val="bg1"/>
                </a:solidFill>
              </a:rPr>
              <a:t>understanding the</a:t>
            </a:r>
            <a:br>
              <a:rPr lang="en-CA" sz="3200" dirty="0" smtClean="0">
                <a:solidFill>
                  <a:schemeClr val="bg1"/>
                </a:solidFill>
              </a:rPr>
            </a:br>
            <a:r>
              <a:rPr lang="en-CA" sz="3200" dirty="0" smtClean="0">
                <a:solidFill>
                  <a:schemeClr val="bg1"/>
                </a:solidFill>
              </a:rPr>
              <a:t>crucifixion timing would be </a:t>
            </a:r>
            <a:r>
              <a:rPr lang="en-CA" sz="3200" b="1" u="sng" dirty="0" smtClean="0">
                <a:solidFill>
                  <a:schemeClr val="bg1"/>
                </a:solidFill>
              </a:rPr>
              <a:t>im</a:t>
            </a:r>
            <a:r>
              <a:rPr lang="en-CA" sz="3200" b="1" dirty="0" smtClean="0">
                <a:solidFill>
                  <a:schemeClr val="bg1"/>
                </a:solidFill>
              </a:rPr>
              <a:t>p</a:t>
            </a:r>
            <a:r>
              <a:rPr lang="en-CA" sz="3200" b="1" u="sng" dirty="0" smtClean="0">
                <a:solidFill>
                  <a:schemeClr val="bg1"/>
                </a:solidFill>
              </a:rPr>
              <a:t>ossible</a:t>
            </a:r>
            <a:r>
              <a:rPr lang="en-CA" sz="3200" dirty="0" smtClean="0">
                <a:solidFill>
                  <a:schemeClr val="bg1"/>
                </a:solidFill>
              </a:rPr>
              <a:t> to </a:t>
            </a:r>
            <a:br>
              <a:rPr lang="en-CA" sz="3200" dirty="0" smtClean="0">
                <a:solidFill>
                  <a:schemeClr val="bg1"/>
                </a:solidFill>
              </a:rPr>
            </a:br>
            <a:r>
              <a:rPr lang="en-CA" sz="3200" b="1" i="1" dirty="0" smtClean="0">
                <a:ln>
                  <a:solidFill>
                    <a:srgbClr val="0000FF"/>
                  </a:solidFill>
                </a:ln>
                <a:solidFill>
                  <a:srgbClr val="00FFFF"/>
                </a:solidFill>
              </a:rPr>
              <a:t>accomplish </a:t>
            </a:r>
            <a:r>
              <a:rPr lang="en-CA" sz="3200" b="1" i="1" u="sng" dirty="0" smtClean="0">
                <a:ln>
                  <a:solidFill>
                    <a:srgbClr val="0000FF"/>
                  </a:solidFill>
                </a:ln>
                <a:solidFill>
                  <a:srgbClr val="00FFFF"/>
                </a:solidFill>
              </a:rPr>
              <a:t>while amal</a:t>
            </a:r>
            <a:r>
              <a:rPr lang="en-CA" sz="3200" b="1" i="1" dirty="0" smtClean="0">
                <a:ln>
                  <a:solidFill>
                    <a:srgbClr val="0000FF"/>
                  </a:solidFill>
                </a:ln>
                <a:solidFill>
                  <a:srgbClr val="00FFFF"/>
                </a:solidFill>
              </a:rPr>
              <a:t>g</a:t>
            </a:r>
            <a:r>
              <a:rPr lang="en-CA" sz="3200" b="1" i="1" u="sng" dirty="0" smtClean="0">
                <a:ln>
                  <a:solidFill>
                    <a:srgbClr val="0000FF"/>
                  </a:solidFill>
                </a:ln>
                <a:solidFill>
                  <a:srgbClr val="00FFFF"/>
                </a:solidFill>
              </a:rPr>
              <a:t>amatin</a:t>
            </a:r>
            <a:r>
              <a:rPr lang="en-CA" sz="3200" b="1" i="1" dirty="0" smtClean="0">
                <a:ln>
                  <a:solidFill>
                    <a:srgbClr val="0000FF"/>
                  </a:solidFill>
                </a:ln>
                <a:solidFill>
                  <a:srgbClr val="00FFFF"/>
                </a:solidFill>
              </a:rPr>
              <a:t>g these next points </a:t>
            </a:r>
            <a:r>
              <a:rPr lang="en-CA" sz="3200" b="1" i="1" dirty="0">
                <a:ln>
                  <a:solidFill>
                    <a:srgbClr val="0000FF"/>
                  </a:solidFill>
                </a:ln>
                <a:solidFill>
                  <a:srgbClr val="00FFFF"/>
                </a:solidFill>
              </a:rPr>
              <a:t>-</a:t>
            </a:r>
            <a:endParaRPr lang="en-CA" sz="3200" b="1" i="1" dirty="0" smtClean="0">
              <a:ln>
                <a:solidFill>
                  <a:srgbClr val="0000FF"/>
                </a:solidFill>
              </a:ln>
              <a:solidFill>
                <a:srgbClr val="00FFFF"/>
              </a:solidFill>
            </a:endParaRPr>
          </a:p>
        </p:txBody>
      </p:sp>
      <p:sp>
        <p:nvSpPr>
          <p:cNvPr id="4" name="Slide Number Placeholder 3"/>
          <p:cNvSpPr>
            <a:spLocks noGrp="1"/>
          </p:cNvSpPr>
          <p:nvPr>
            <p:ph type="sldNum" sz="quarter" idx="12"/>
          </p:nvPr>
        </p:nvSpPr>
        <p:spPr>
          <a:xfrm>
            <a:off x="11731925" y="6452557"/>
            <a:ext cx="330082" cy="295665"/>
          </a:xfrm>
        </p:spPr>
        <p:txBody>
          <a:bodyPr/>
          <a:lstStyle/>
          <a:p>
            <a:fld id="{6D22F896-40B5-4ADD-8801-0D06FADFA095}" type="slidenum">
              <a:rPr lang="en-US" sz="1200" smtClean="0">
                <a:solidFill>
                  <a:schemeClr val="bg1"/>
                </a:solidFill>
              </a:rPr>
              <a:pPr/>
              <a:t>5</a:t>
            </a:fld>
            <a:endParaRPr lang="en-US" sz="1200" dirty="0">
              <a:solidFill>
                <a:schemeClr val="bg1"/>
              </a:solidFill>
            </a:endParaRPr>
          </a:p>
        </p:txBody>
      </p:sp>
    </p:spTree>
    <p:extLst>
      <p:ext uri="{BB962C8B-B14F-4D97-AF65-F5344CB8AC3E}">
        <p14:creationId xmlns:p14="http://schemas.microsoft.com/office/powerpoint/2010/main" val="302798852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Slide Number Placeholder 2"/>
          <p:cNvSpPr txBox="1">
            <a:spLocks/>
          </p:cNvSpPr>
          <p:nvPr/>
        </p:nvSpPr>
        <p:spPr>
          <a:xfrm>
            <a:off x="11800552" y="6401544"/>
            <a:ext cx="373214" cy="381929"/>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prstClr val="white">
                    <a:tint val="75000"/>
                  </a:prstClr>
                </a:solidFill>
              </a:rPr>
              <a:pPr/>
              <a:t>50</a:t>
            </a:fld>
            <a:endParaRPr lang="en-US" sz="1100" dirty="0">
              <a:solidFill>
                <a:prstClr val="white">
                  <a:tint val="75000"/>
                </a:prstClr>
              </a:solidFill>
            </a:endParaRPr>
          </a:p>
        </p:txBody>
      </p:sp>
      <p:sp>
        <p:nvSpPr>
          <p:cNvPr id="3" name="Oval 2"/>
          <p:cNvSpPr/>
          <p:nvPr/>
        </p:nvSpPr>
        <p:spPr>
          <a:xfrm>
            <a:off x="84842" y="584463"/>
            <a:ext cx="12009748" cy="5872898"/>
          </a:xfrm>
          <a:prstGeom prst="ellipse">
            <a:avLst/>
          </a:prstGeom>
          <a:solidFill>
            <a:schemeClr val="tx1">
              <a:lumMod val="85000"/>
            </a:schemeClr>
          </a:solidFill>
          <a:ln w="76200">
            <a:solidFill>
              <a:srgbClr val="9966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3200" b="1" dirty="0" smtClean="0">
                <a:solidFill>
                  <a:prstClr val="black"/>
                </a:solidFill>
              </a:rPr>
              <a:t>Did they hope to convince </a:t>
            </a:r>
            <a:br>
              <a:rPr lang="en-CA" sz="3200" b="1" dirty="0" smtClean="0">
                <a:solidFill>
                  <a:prstClr val="black"/>
                </a:solidFill>
              </a:rPr>
            </a:br>
            <a:r>
              <a:rPr lang="en-CA" sz="3200" b="1" dirty="0" smtClean="0">
                <a:solidFill>
                  <a:prstClr val="black"/>
                </a:solidFill>
              </a:rPr>
              <a:t>the believers of the </a:t>
            </a:r>
            <a:r>
              <a:rPr lang="en-CA" sz="3200" b="1" dirty="0" smtClean="0">
                <a:solidFill>
                  <a:srgbClr val="0000FF"/>
                </a:solidFill>
              </a:rPr>
              <a:t>Tequfah based Covenant Calendar, </a:t>
            </a:r>
            <a:r>
              <a:rPr lang="en-CA" sz="3200" b="1" dirty="0" smtClean="0">
                <a:solidFill>
                  <a:prstClr val="black"/>
                </a:solidFill>
              </a:rPr>
              <a:t>that the </a:t>
            </a:r>
            <a:br>
              <a:rPr lang="en-CA" sz="3200" b="1" dirty="0" smtClean="0">
                <a:solidFill>
                  <a:prstClr val="black"/>
                </a:solidFill>
              </a:rPr>
            </a:br>
            <a:r>
              <a:rPr lang="en-CA" sz="3200" b="1" dirty="0" smtClean="0">
                <a:solidFill>
                  <a:prstClr val="black"/>
                </a:solidFill>
              </a:rPr>
              <a:t>Jewish lunar system was victorious?</a:t>
            </a:r>
            <a:br>
              <a:rPr lang="en-CA" sz="3200" b="1" dirty="0" smtClean="0">
                <a:solidFill>
                  <a:prstClr val="black"/>
                </a:solidFill>
              </a:rPr>
            </a:br>
            <a:r>
              <a:rPr lang="en-CA" sz="1400" b="1" dirty="0" smtClean="0">
                <a:solidFill>
                  <a:prstClr val="black"/>
                </a:solidFill>
              </a:rPr>
              <a:t/>
            </a:r>
            <a:br>
              <a:rPr lang="en-CA" sz="1400" b="1" dirty="0" smtClean="0">
                <a:solidFill>
                  <a:prstClr val="black"/>
                </a:solidFill>
              </a:rPr>
            </a:br>
            <a:r>
              <a:rPr lang="en-CA" b="1" dirty="0" smtClean="0">
                <a:solidFill>
                  <a:prstClr val="black"/>
                </a:solidFill>
              </a:rPr>
              <a:t> </a:t>
            </a:r>
          </a:p>
          <a:p>
            <a:pPr algn="ctr" defTabSz="457200"/>
            <a:endParaRPr lang="en-CA" sz="3200" b="1" i="1" dirty="0">
              <a:solidFill>
                <a:prstClr val="black"/>
              </a:solidFill>
              <a:effectLst>
                <a:glow rad="127000">
                  <a:srgbClr val="00FFCC"/>
                </a:glow>
              </a:effectLst>
              <a:latin typeface="Comic Sans MS" panose="030F0702030302020204" pitchFamily="66" charset="0"/>
            </a:endParaRPr>
          </a:p>
          <a:p>
            <a:pPr algn="ctr" defTabSz="457200"/>
            <a:endParaRPr lang="en-CA" sz="3200" b="1" i="1" dirty="0" smtClean="0">
              <a:solidFill>
                <a:prstClr val="black"/>
              </a:solidFill>
              <a:effectLst>
                <a:glow rad="127000">
                  <a:srgbClr val="00FFCC"/>
                </a:glow>
              </a:effectLst>
              <a:latin typeface="Comic Sans MS" panose="030F0702030302020204" pitchFamily="66" charset="0"/>
            </a:endParaRPr>
          </a:p>
          <a:p>
            <a:pPr algn="ctr" defTabSz="457200"/>
            <a:endParaRPr lang="en-CA" sz="3200" b="1" i="1" dirty="0">
              <a:solidFill>
                <a:prstClr val="black"/>
              </a:solidFill>
              <a:effectLst>
                <a:glow rad="127000">
                  <a:srgbClr val="00FFCC"/>
                </a:glow>
              </a:effectLst>
              <a:latin typeface="Comic Sans MS" panose="030F0702030302020204" pitchFamily="66" charset="0"/>
            </a:endParaRPr>
          </a:p>
          <a:p>
            <a:pPr algn="ctr" defTabSz="457200"/>
            <a:endParaRPr lang="en-CA" sz="3200" b="1" i="1" dirty="0">
              <a:solidFill>
                <a:srgbClr val="F735EE"/>
              </a:solidFill>
              <a:effectLst>
                <a:glow rad="127000">
                  <a:srgbClr val="00FFCC"/>
                </a:glow>
              </a:effectLst>
              <a:latin typeface="Comic Sans MS" panose="030F0702030302020204" pitchFamily="66" charset="0"/>
            </a:endParaRPr>
          </a:p>
        </p:txBody>
      </p:sp>
      <p:pic>
        <p:nvPicPr>
          <p:cNvPr id="5" name="Picture 10" descr="C:\Users\Rae\Desktop\Art on Desktop\white man clip art\yellow-blue smiley faces\question face yellow png.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75793" y="4528990"/>
            <a:ext cx="3082925" cy="233045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258636" y="3311543"/>
            <a:ext cx="9458960" cy="22758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r>
              <a:rPr lang="en-CA" sz="3200" b="1" dirty="0">
                <a:solidFill>
                  <a:prstClr val="black"/>
                </a:solidFill>
                <a:effectLst>
                  <a:glow rad="127000">
                    <a:srgbClr val="00FFCC"/>
                  </a:glow>
                </a:effectLst>
              </a:rPr>
              <a:t>Was the </a:t>
            </a:r>
            <a:r>
              <a:rPr lang="en-CA" sz="3200" b="1" dirty="0">
                <a:ln>
                  <a:solidFill>
                    <a:sysClr val="windowText" lastClr="000000"/>
                  </a:solidFill>
                </a:ln>
                <a:solidFill>
                  <a:srgbClr val="FF0000"/>
                </a:solidFill>
              </a:rPr>
              <a:t>adversary</a:t>
            </a:r>
            <a:r>
              <a:rPr lang="en-CA" sz="3200" b="1" dirty="0">
                <a:solidFill>
                  <a:prstClr val="black"/>
                </a:solidFill>
                <a:effectLst>
                  <a:glow rad="127000">
                    <a:srgbClr val="00FFCC"/>
                  </a:glow>
                </a:effectLst>
              </a:rPr>
              <a:t> attempting a </a:t>
            </a:r>
            <a:br>
              <a:rPr lang="en-CA" sz="3200" b="1" dirty="0">
                <a:solidFill>
                  <a:prstClr val="black"/>
                </a:solidFill>
                <a:effectLst>
                  <a:glow rad="127000">
                    <a:srgbClr val="00FFCC"/>
                  </a:glow>
                </a:effectLst>
              </a:rPr>
            </a:br>
            <a:r>
              <a:rPr lang="en-CA" sz="3200" b="1" u="sng" dirty="0">
                <a:ln>
                  <a:solidFill>
                    <a:sysClr val="windowText" lastClr="000000"/>
                  </a:solidFill>
                </a:ln>
                <a:solidFill>
                  <a:srgbClr val="F735EE"/>
                </a:solidFill>
                <a:effectLst>
                  <a:glow rad="127000">
                    <a:prstClr val="black">
                      <a:lumMod val="50000"/>
                      <a:lumOff val="50000"/>
                    </a:prstClr>
                  </a:glow>
                </a:effectLst>
              </a:rPr>
              <a:t>SPIRITUAL</a:t>
            </a:r>
            <a:r>
              <a:rPr lang="en-CA" sz="3200" b="1" dirty="0">
                <a:ln>
                  <a:solidFill>
                    <a:sysClr val="windowText" lastClr="000000"/>
                  </a:solidFill>
                </a:ln>
                <a:solidFill>
                  <a:srgbClr val="F735EE"/>
                </a:solidFill>
                <a:effectLst>
                  <a:glow rad="127000">
                    <a:prstClr val="black">
                      <a:lumMod val="50000"/>
                      <a:lumOff val="50000"/>
                    </a:prstClr>
                  </a:glow>
                </a:effectLst>
              </a:rPr>
              <a:t> </a:t>
            </a:r>
            <a:r>
              <a:rPr lang="en-CA" sz="3200" b="1" u="sng" dirty="0">
                <a:ln>
                  <a:solidFill>
                    <a:sysClr val="windowText" lastClr="000000"/>
                  </a:solidFill>
                </a:ln>
                <a:solidFill>
                  <a:srgbClr val="F735EE"/>
                </a:solidFill>
                <a:effectLst>
                  <a:glow rad="127000">
                    <a:prstClr val="black">
                      <a:lumMod val="50000"/>
                      <a:lumOff val="50000"/>
                    </a:prstClr>
                  </a:glow>
                </a:effectLst>
              </a:rPr>
              <a:t>REVERSAL</a:t>
            </a:r>
            <a:r>
              <a:rPr lang="en-CA" sz="3200" b="1" dirty="0">
                <a:ln>
                  <a:solidFill>
                    <a:sysClr val="windowText" lastClr="000000"/>
                  </a:solidFill>
                </a:ln>
                <a:solidFill>
                  <a:srgbClr val="F735EE"/>
                </a:solidFill>
                <a:effectLst>
                  <a:glow rad="127000">
                    <a:prstClr val="black">
                      <a:lumMod val="50000"/>
                      <a:lumOff val="50000"/>
                    </a:prstClr>
                  </a:glow>
                </a:effectLst>
              </a:rPr>
              <a:t>, A </a:t>
            </a:r>
            <a:r>
              <a:rPr lang="en-CA" sz="3200" b="1" u="sng" dirty="0">
                <a:ln>
                  <a:solidFill>
                    <a:sysClr val="windowText" lastClr="000000"/>
                  </a:solidFill>
                </a:ln>
                <a:solidFill>
                  <a:srgbClr val="F735EE"/>
                </a:solidFill>
                <a:effectLst>
                  <a:glow rad="127000">
                    <a:prstClr val="black">
                      <a:lumMod val="50000"/>
                      <a:lumOff val="50000"/>
                    </a:prstClr>
                  </a:glow>
                </a:effectLst>
              </a:rPr>
              <a:t>REBUILDING</a:t>
            </a:r>
            <a:r>
              <a:rPr lang="en-CA" sz="3200" b="1" dirty="0">
                <a:ln>
                  <a:solidFill>
                    <a:sysClr val="windowText" lastClr="000000"/>
                  </a:solidFill>
                </a:ln>
                <a:solidFill>
                  <a:srgbClr val="F735EE"/>
                </a:solidFill>
                <a:effectLst>
                  <a:glow rad="127000">
                    <a:prstClr val="black">
                      <a:lumMod val="50000"/>
                      <a:lumOff val="50000"/>
                    </a:prstClr>
                  </a:glow>
                </a:effectLst>
              </a:rPr>
              <a:t> OF </a:t>
            </a:r>
            <a:r>
              <a:rPr lang="en-CA" sz="3200" b="1" dirty="0">
                <a:solidFill>
                  <a:prstClr val="black"/>
                </a:solidFill>
                <a:effectLst>
                  <a:glow rad="127000">
                    <a:srgbClr val="00FFCC"/>
                  </a:glow>
                </a:effectLst>
              </a:rPr>
              <a:t>the moon city’s CENTRAL BELIEF STRUCTURE?  </a:t>
            </a:r>
            <a:r>
              <a:rPr lang="en-CA" sz="3200" b="1" dirty="0" smtClean="0">
                <a:solidFill>
                  <a:prstClr val="black"/>
                </a:solidFill>
                <a:effectLst>
                  <a:glow rad="127000">
                    <a:srgbClr val="00FFCC"/>
                  </a:glow>
                </a:effectLst>
              </a:rPr>
              <a:t/>
            </a:r>
            <a:br>
              <a:rPr lang="en-CA" sz="3200" b="1" dirty="0" smtClean="0">
                <a:solidFill>
                  <a:prstClr val="black"/>
                </a:solidFill>
                <a:effectLst>
                  <a:glow rad="127000">
                    <a:srgbClr val="00FFCC"/>
                  </a:glow>
                </a:effectLst>
              </a:rPr>
            </a:br>
            <a:r>
              <a:rPr lang="en-CA" sz="3200" b="1" dirty="0" smtClean="0">
                <a:solidFill>
                  <a:prstClr val="black"/>
                </a:solidFill>
                <a:effectLst>
                  <a:glow rad="127000">
                    <a:srgbClr val="00FFCC"/>
                  </a:glow>
                </a:effectLst>
              </a:rPr>
              <a:t>{</a:t>
            </a:r>
            <a:r>
              <a:rPr lang="en-CA" sz="3200" dirty="0">
                <a:solidFill>
                  <a:prstClr val="black"/>
                </a:solidFill>
              </a:rPr>
              <a:t>re:</a:t>
            </a:r>
            <a:r>
              <a:rPr lang="en-CA" sz="3200" b="1" dirty="0">
                <a:solidFill>
                  <a:prstClr val="black"/>
                </a:solidFill>
                <a:effectLst>
                  <a:glow rad="127000">
                    <a:srgbClr val="00FFCC"/>
                  </a:glow>
                </a:effectLst>
              </a:rPr>
              <a:t> </a:t>
            </a:r>
            <a:r>
              <a:rPr lang="en-CA" sz="3200" b="1" dirty="0" err="1">
                <a:solidFill>
                  <a:prstClr val="black"/>
                </a:solidFill>
                <a:effectLst>
                  <a:glow rad="127000">
                    <a:srgbClr val="00FFCC"/>
                  </a:glow>
                </a:effectLst>
              </a:rPr>
              <a:t>Yericho’s</a:t>
            </a:r>
            <a:r>
              <a:rPr lang="en-CA" sz="3200" b="1" dirty="0">
                <a:solidFill>
                  <a:prstClr val="black"/>
                </a:solidFill>
                <a:effectLst>
                  <a:glow rad="127000">
                    <a:srgbClr val="00FFCC"/>
                  </a:glow>
                </a:effectLst>
              </a:rPr>
              <a:t> collapse?}</a:t>
            </a:r>
          </a:p>
        </p:txBody>
      </p:sp>
    </p:spTree>
    <p:extLst>
      <p:ext uri="{BB962C8B-B14F-4D97-AF65-F5344CB8AC3E}">
        <p14:creationId xmlns:p14="http://schemas.microsoft.com/office/powerpoint/2010/main" val="125737546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350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86492" y="6521414"/>
            <a:ext cx="405508" cy="336586"/>
          </a:xfrm>
        </p:spPr>
        <p:txBody>
          <a:bodyPr/>
          <a:lstStyle/>
          <a:p>
            <a:fld id="{6D22F896-40B5-4ADD-8801-0D06FADFA095}" type="slidenum">
              <a:rPr lang="en-US" sz="1200" smtClean="0">
                <a:solidFill>
                  <a:prstClr val="white">
                    <a:tint val="75000"/>
                  </a:prstClr>
                </a:solidFill>
              </a:rPr>
              <a:pPr/>
              <a:t>51</a:t>
            </a:fld>
            <a:endParaRPr lang="en-US" sz="1200" dirty="0">
              <a:solidFill>
                <a:prstClr val="white">
                  <a:tint val="75000"/>
                </a:prstClr>
              </a:solidFill>
            </a:endParaRPr>
          </a:p>
        </p:txBody>
      </p:sp>
      <p:sp>
        <p:nvSpPr>
          <p:cNvPr id="6" name="Rounded Rectangle 5"/>
          <p:cNvSpPr/>
          <p:nvPr/>
        </p:nvSpPr>
        <p:spPr>
          <a:xfrm>
            <a:off x="442279" y="266874"/>
            <a:ext cx="6160745" cy="6323110"/>
          </a:xfrm>
          <a:prstGeom prst="roundRect">
            <a:avLst>
              <a:gd name="adj" fmla="val 14506"/>
            </a:avLst>
          </a:prstGeom>
          <a:solidFill>
            <a:schemeClr val="accent1">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200" dirty="0" smtClean="0">
                <a:solidFill>
                  <a:schemeClr val="accent3">
                    <a:lumMod val="75000"/>
                  </a:schemeClr>
                </a:solidFill>
              </a:rPr>
              <a:t>It becomes quite interesting to realize </a:t>
            </a:r>
            <a:br>
              <a:rPr lang="en-CA" sz="3200" dirty="0" smtClean="0">
                <a:solidFill>
                  <a:schemeClr val="accent3">
                    <a:lumMod val="75000"/>
                  </a:schemeClr>
                </a:solidFill>
              </a:rPr>
            </a:br>
            <a:r>
              <a:rPr lang="en-CA" sz="3200" dirty="0" smtClean="0">
                <a:solidFill>
                  <a:schemeClr val="accent3">
                    <a:lumMod val="75000"/>
                  </a:schemeClr>
                </a:solidFill>
              </a:rPr>
              <a:t>that when the Jewish </a:t>
            </a:r>
            <a:r>
              <a:rPr lang="en-CA" sz="3200" b="1" u="sng" dirty="0" smtClean="0">
                <a:ln>
                  <a:solidFill>
                    <a:srgbClr val="002060"/>
                  </a:solidFill>
                </a:ln>
                <a:solidFill>
                  <a:srgbClr val="FF0000"/>
                </a:solidFill>
                <a:latin typeface="Arial Black" panose="020B0A04020102020204" pitchFamily="34" charset="0"/>
              </a:rPr>
              <a:t>CALCULATED</a:t>
            </a:r>
            <a:r>
              <a:rPr lang="en-CA" sz="3200" dirty="0" smtClean="0">
                <a:ln>
                  <a:solidFill>
                    <a:srgbClr val="002060"/>
                  </a:solidFill>
                </a:ln>
                <a:solidFill>
                  <a:schemeClr val="accent3">
                    <a:lumMod val="75000"/>
                  </a:schemeClr>
                </a:solidFill>
              </a:rPr>
              <a:t> </a:t>
            </a:r>
            <a:br>
              <a:rPr lang="en-CA" sz="3200" dirty="0" smtClean="0">
                <a:ln>
                  <a:solidFill>
                    <a:srgbClr val="002060"/>
                  </a:solidFill>
                </a:ln>
                <a:solidFill>
                  <a:schemeClr val="accent3">
                    <a:lumMod val="75000"/>
                  </a:schemeClr>
                </a:solidFill>
              </a:rPr>
            </a:br>
            <a:r>
              <a:rPr lang="en-CA" sz="3200" b="1" u="sng" dirty="0" smtClean="0">
                <a:ln>
                  <a:solidFill>
                    <a:srgbClr val="002060"/>
                  </a:solidFill>
                </a:ln>
                <a:solidFill>
                  <a:srgbClr val="9966FF"/>
                </a:solidFill>
              </a:rPr>
              <a:t>Lunar calendar</a:t>
            </a:r>
            <a:r>
              <a:rPr lang="en-CA" sz="3200" b="1" dirty="0" smtClean="0">
                <a:ln>
                  <a:solidFill>
                    <a:srgbClr val="002060"/>
                  </a:solidFill>
                </a:ln>
                <a:solidFill>
                  <a:srgbClr val="9966FF"/>
                </a:solidFill>
              </a:rPr>
              <a:t> </a:t>
            </a:r>
            <a:br>
              <a:rPr lang="en-CA" sz="3200" b="1" dirty="0" smtClean="0">
                <a:ln>
                  <a:solidFill>
                    <a:srgbClr val="002060"/>
                  </a:solidFill>
                </a:ln>
                <a:solidFill>
                  <a:srgbClr val="9966FF"/>
                </a:solidFill>
              </a:rPr>
            </a:br>
            <a:r>
              <a:rPr lang="en-CA" sz="3200" dirty="0" smtClean="0">
                <a:solidFill>
                  <a:schemeClr val="accent3">
                    <a:lumMod val="75000"/>
                  </a:schemeClr>
                </a:solidFill>
              </a:rPr>
              <a:t>is considered, the date </a:t>
            </a:r>
            <a:br>
              <a:rPr lang="en-CA" sz="3200" dirty="0" smtClean="0">
                <a:solidFill>
                  <a:schemeClr val="accent3">
                    <a:lumMod val="75000"/>
                  </a:schemeClr>
                </a:solidFill>
              </a:rPr>
            </a:br>
            <a:r>
              <a:rPr lang="en-CA" sz="3200" dirty="0" smtClean="0">
                <a:solidFill>
                  <a:schemeClr val="accent3">
                    <a:lumMod val="75000"/>
                  </a:schemeClr>
                </a:solidFill>
              </a:rPr>
              <a:t>of the sliver moon is </a:t>
            </a:r>
            <a:r>
              <a:rPr lang="en-CA" sz="3200" b="1" u="sng" dirty="0" smtClean="0">
                <a:solidFill>
                  <a:schemeClr val="accent3">
                    <a:lumMod val="75000"/>
                  </a:schemeClr>
                </a:solidFill>
              </a:rPr>
              <a:t>then</a:t>
            </a:r>
            <a:r>
              <a:rPr lang="en-CA" sz="3200" dirty="0" smtClean="0">
                <a:solidFill>
                  <a:schemeClr val="accent3">
                    <a:lumMod val="75000"/>
                  </a:schemeClr>
                </a:solidFill>
              </a:rPr>
              <a:t> </a:t>
            </a:r>
            <a:r>
              <a:rPr lang="en-CA" sz="3200" b="1" u="sng" dirty="0" smtClean="0">
                <a:solidFill>
                  <a:srgbClr val="FF0000"/>
                </a:solidFill>
              </a:rPr>
              <a:t>calculated</a:t>
            </a:r>
            <a:r>
              <a:rPr lang="en-CA" sz="3200" dirty="0" smtClean="0">
                <a:solidFill>
                  <a:schemeClr val="accent3">
                    <a:lumMod val="75000"/>
                  </a:schemeClr>
                </a:solidFill>
              </a:rPr>
              <a:t> to land </a:t>
            </a:r>
            <a:br>
              <a:rPr lang="en-CA" sz="3200" dirty="0" smtClean="0">
                <a:solidFill>
                  <a:schemeClr val="accent3">
                    <a:lumMod val="75000"/>
                  </a:schemeClr>
                </a:solidFill>
              </a:rPr>
            </a:br>
            <a:r>
              <a:rPr lang="en-CA" sz="3200" dirty="0" smtClean="0">
                <a:solidFill>
                  <a:schemeClr val="accent3">
                    <a:lumMod val="75000"/>
                  </a:schemeClr>
                </a:solidFill>
              </a:rPr>
              <a:t>upon Mar </a:t>
            </a:r>
            <a:r>
              <a:rPr lang="en-CA" sz="3200" b="1" u="sng" dirty="0" smtClean="0">
                <a:solidFill>
                  <a:schemeClr val="bg1"/>
                </a:solidFill>
              </a:rPr>
              <a:t>23</a:t>
            </a:r>
            <a:r>
              <a:rPr lang="en-CA" sz="3200" dirty="0" smtClean="0">
                <a:solidFill>
                  <a:schemeClr val="accent3">
                    <a:lumMod val="75000"/>
                  </a:schemeClr>
                </a:solidFill>
              </a:rPr>
              <a:t> – </a:t>
            </a:r>
            <a:r>
              <a:rPr lang="en-CA" sz="3200" b="1" dirty="0" smtClean="0">
                <a:solidFill>
                  <a:srgbClr val="0066FF"/>
                </a:solidFill>
              </a:rPr>
              <a:t>NOT </a:t>
            </a:r>
            <a:r>
              <a:rPr lang="en-CA" sz="3200" b="1" u="sng" dirty="0" smtClean="0">
                <a:solidFill>
                  <a:srgbClr val="0066FF"/>
                </a:solidFill>
              </a:rPr>
              <a:t>24</a:t>
            </a:r>
            <a:r>
              <a:rPr lang="en-CA" sz="3200" b="1" dirty="0" smtClean="0">
                <a:solidFill>
                  <a:srgbClr val="0066FF"/>
                </a:solidFill>
              </a:rPr>
              <a:t>! </a:t>
            </a:r>
            <a:br>
              <a:rPr lang="en-CA" sz="3200" b="1" dirty="0" smtClean="0">
                <a:solidFill>
                  <a:srgbClr val="0066FF"/>
                </a:solidFill>
              </a:rPr>
            </a:br>
            <a:r>
              <a:rPr lang="en-CA" sz="3200" b="1" dirty="0" smtClean="0">
                <a:solidFill>
                  <a:schemeClr val="tx2">
                    <a:lumMod val="25000"/>
                  </a:schemeClr>
                </a:solidFill>
              </a:rPr>
              <a:t>Would this factor facilitate </a:t>
            </a:r>
            <a:r>
              <a:rPr lang="en-CA" sz="3200" b="1" u="sng" dirty="0" smtClean="0">
                <a:solidFill>
                  <a:schemeClr val="accent6">
                    <a:lumMod val="75000"/>
                  </a:schemeClr>
                </a:solidFill>
              </a:rPr>
              <a:t>the Scri</a:t>
            </a:r>
            <a:r>
              <a:rPr lang="en-CA" sz="3200" b="1" dirty="0" smtClean="0">
                <a:solidFill>
                  <a:schemeClr val="accent6">
                    <a:lumMod val="75000"/>
                  </a:schemeClr>
                </a:solidFill>
              </a:rPr>
              <a:t>p</a:t>
            </a:r>
            <a:r>
              <a:rPr lang="en-CA" sz="3200" b="1" u="sng" dirty="0" smtClean="0">
                <a:solidFill>
                  <a:schemeClr val="accent6">
                    <a:lumMod val="75000"/>
                  </a:schemeClr>
                </a:solidFill>
              </a:rPr>
              <a:t>ture’s </a:t>
            </a:r>
            <a:r>
              <a:rPr lang="en-CA" sz="3200" b="1" dirty="0" smtClean="0">
                <a:solidFill>
                  <a:srgbClr val="FF9900"/>
                </a:solidFill>
              </a:rPr>
              <a:t/>
            </a:r>
            <a:br>
              <a:rPr lang="en-CA" sz="3200" b="1" dirty="0" smtClean="0">
                <a:solidFill>
                  <a:srgbClr val="FF9900"/>
                </a:solidFill>
              </a:rPr>
            </a:br>
            <a:r>
              <a:rPr lang="en-CA" sz="3200" b="1" u="sng" dirty="0" smtClean="0">
                <a:solidFill>
                  <a:srgbClr val="F735EE"/>
                </a:solidFill>
              </a:rPr>
              <a:t>12 hour Passover </a:t>
            </a:r>
            <a:r>
              <a:rPr lang="en-CA" sz="3200" b="1" u="sng" dirty="0" smtClean="0">
                <a:solidFill>
                  <a:srgbClr val="F735EE"/>
                </a:solidFill>
                <a:latin typeface="Arial Black" panose="020B0A04020102020204" pitchFamily="34" charset="0"/>
              </a:rPr>
              <a:t>OFFSET</a:t>
            </a:r>
            <a:r>
              <a:rPr lang="en-CA" sz="3200" b="1" dirty="0" smtClean="0">
                <a:solidFill>
                  <a:srgbClr val="F735EE"/>
                </a:solidFill>
              </a:rPr>
              <a:t>?</a:t>
            </a:r>
            <a:r>
              <a:rPr lang="en-CA" sz="3200" b="1" u="sng" dirty="0" smtClean="0">
                <a:solidFill>
                  <a:srgbClr val="F735EE"/>
                </a:solidFill>
              </a:rPr>
              <a:t> </a:t>
            </a:r>
            <a:endParaRPr lang="en-CA" sz="2800" b="1" dirty="0">
              <a:solidFill>
                <a:srgbClr val="F735EE"/>
              </a:solidFill>
            </a:endParaRPr>
          </a:p>
        </p:txBody>
      </p:sp>
      <p:pic>
        <p:nvPicPr>
          <p:cNvPr id="5122" name="Picture 2" descr="C:\Users\Rae\Desktop\March 30 CE croppe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94571" y="1003738"/>
            <a:ext cx="4740385" cy="4265084"/>
          </a:xfrm>
          <a:prstGeom prst="rect">
            <a:avLst/>
          </a:prstGeom>
          <a:noFill/>
          <a:ln w="762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9653953" y="3535606"/>
            <a:ext cx="747346" cy="587985"/>
          </a:xfrm>
          <a:prstGeom prst="roundRect">
            <a:avLst>
              <a:gd name="adj" fmla="val 33115"/>
            </a:avLst>
          </a:prstGeom>
          <a:noFill/>
          <a:ln w="76200">
            <a:solidFill>
              <a:srgbClr val="F735E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17" descr="F:\Art on Desktop - 1\All white man clip art\yellow-blue smiley faces\Smiley Face  jpe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651" y="2058497"/>
            <a:ext cx="1308734" cy="177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36226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0"/>
                                        <p:tgtEl>
                                          <p:spTgt spid="7"/>
                                        </p:tgtEl>
                                      </p:cBhvr>
                                    </p:animEffect>
                                    <p:anim calcmode="lin" valueType="num">
                                      <p:cBhvr>
                                        <p:cTn id="8" dur="2500" fill="hold"/>
                                        <p:tgtEl>
                                          <p:spTgt spid="7"/>
                                        </p:tgtEl>
                                        <p:attrNameLst>
                                          <p:attrName>ppt_x</p:attrName>
                                        </p:attrNameLst>
                                      </p:cBhvr>
                                      <p:tavLst>
                                        <p:tav tm="0">
                                          <p:val>
                                            <p:strVal val="#ppt_x"/>
                                          </p:val>
                                        </p:tav>
                                        <p:tav tm="100000">
                                          <p:val>
                                            <p:strVal val="#ppt_x"/>
                                          </p:val>
                                        </p:tav>
                                      </p:tavLst>
                                    </p:anim>
                                    <p:anim calcmode="lin" valueType="num">
                                      <p:cBhvr>
                                        <p:cTn id="9" dur="2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86492" y="6521414"/>
            <a:ext cx="405508" cy="336586"/>
          </a:xfrm>
        </p:spPr>
        <p:txBody>
          <a:bodyPr/>
          <a:lstStyle/>
          <a:p>
            <a:fld id="{6D22F896-40B5-4ADD-8801-0D06FADFA095}" type="slidenum">
              <a:rPr lang="en-US" sz="1200" smtClean="0">
                <a:solidFill>
                  <a:prstClr val="white">
                    <a:tint val="75000"/>
                  </a:prstClr>
                </a:solidFill>
              </a:rPr>
              <a:pPr/>
              <a:t>52</a:t>
            </a:fld>
            <a:endParaRPr lang="en-US" sz="1200" dirty="0">
              <a:solidFill>
                <a:prstClr val="white">
                  <a:tint val="75000"/>
                </a:prstClr>
              </a:solidFill>
            </a:endParaRPr>
          </a:p>
        </p:txBody>
      </p:sp>
      <p:sp>
        <p:nvSpPr>
          <p:cNvPr id="6" name="Rounded Rectangle 5"/>
          <p:cNvSpPr/>
          <p:nvPr/>
        </p:nvSpPr>
        <p:spPr>
          <a:xfrm>
            <a:off x="750033" y="329938"/>
            <a:ext cx="10695734" cy="6108569"/>
          </a:xfrm>
          <a:prstGeom prst="roundRect">
            <a:avLst>
              <a:gd name="adj" fmla="val 1450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2800" b="1" dirty="0" smtClean="0">
                <a:ln>
                  <a:solidFill>
                    <a:srgbClr val="002060"/>
                  </a:solidFill>
                </a:ln>
                <a:solidFill>
                  <a:srgbClr val="00B050"/>
                </a:solidFill>
              </a:rPr>
              <a:t>Question:  </a:t>
            </a:r>
            <a:r>
              <a:rPr lang="en-CA" sz="2800" b="1" u="sng" dirty="0" smtClean="0">
                <a:solidFill>
                  <a:schemeClr val="accent3">
                    <a:lumMod val="75000"/>
                  </a:schemeClr>
                </a:solidFill>
              </a:rPr>
              <a:t>If</a:t>
            </a:r>
            <a:r>
              <a:rPr lang="en-CA" sz="2800" b="1" dirty="0" smtClean="0">
                <a:solidFill>
                  <a:schemeClr val="accent3">
                    <a:lumMod val="75000"/>
                  </a:schemeClr>
                </a:solidFill>
              </a:rPr>
              <a:t> the sliver moon was </a:t>
            </a:r>
            <a:r>
              <a:rPr lang="en-CA" sz="2800" b="1" u="sng" dirty="0" smtClean="0">
                <a:solidFill>
                  <a:schemeClr val="accent3">
                    <a:lumMod val="75000"/>
                  </a:schemeClr>
                </a:solidFill>
              </a:rPr>
              <a:t>hidden due to cloud cover</a:t>
            </a:r>
            <a:r>
              <a:rPr lang="en-CA" sz="2800" b="1" dirty="0" smtClean="0">
                <a:solidFill>
                  <a:schemeClr val="accent3">
                    <a:lumMod val="75000"/>
                  </a:schemeClr>
                </a:solidFill>
              </a:rPr>
              <a:t>, is it possible that the conjunction and consequently the start of the new month </a:t>
            </a:r>
            <a:r>
              <a:rPr lang="en-CA" sz="2800" b="1" dirty="0" smtClean="0">
                <a:solidFill>
                  <a:schemeClr val="bg1"/>
                </a:solidFill>
              </a:rPr>
              <a:t>(March, </a:t>
            </a:r>
            <a:r>
              <a:rPr lang="en-CA" sz="1600" dirty="0" smtClean="0">
                <a:solidFill>
                  <a:schemeClr val="bg1"/>
                </a:solidFill>
              </a:rPr>
              <a:t>Gregorian</a:t>
            </a:r>
            <a:r>
              <a:rPr lang="en-CA" sz="2800" b="1" dirty="0" smtClean="0">
                <a:solidFill>
                  <a:schemeClr val="bg1"/>
                </a:solidFill>
              </a:rPr>
              <a:t>) </a:t>
            </a:r>
            <a:r>
              <a:rPr lang="en-CA" sz="2800" b="1" dirty="0" smtClean="0">
                <a:solidFill>
                  <a:schemeClr val="accent3">
                    <a:lumMod val="75000"/>
                  </a:schemeClr>
                </a:solidFill>
              </a:rPr>
              <a:t>was </a:t>
            </a:r>
            <a:r>
              <a:rPr lang="en-CA" sz="2800" b="1" u="sng" dirty="0" smtClean="0">
                <a:solidFill>
                  <a:schemeClr val="bg1"/>
                </a:solidFill>
                <a:effectLst>
                  <a:glow rad="127000">
                    <a:srgbClr val="00FFFF"/>
                  </a:glow>
                </a:effectLst>
              </a:rPr>
              <a:t>CALCULATED</a:t>
            </a:r>
            <a:r>
              <a:rPr lang="en-CA" sz="2800" b="1" dirty="0" smtClean="0">
                <a:solidFill>
                  <a:schemeClr val="accent3">
                    <a:lumMod val="75000"/>
                  </a:schemeClr>
                </a:solidFill>
              </a:rPr>
              <a:t> in CE 30?</a:t>
            </a:r>
          </a:p>
          <a:p>
            <a:pPr algn="ctr"/>
            <a:endParaRPr lang="en-CA" sz="2800" b="1" dirty="0">
              <a:solidFill>
                <a:schemeClr val="accent3">
                  <a:lumMod val="75000"/>
                </a:schemeClr>
              </a:solidFill>
            </a:endParaRPr>
          </a:p>
          <a:p>
            <a:pPr algn="ctr"/>
            <a:r>
              <a:rPr lang="en-CA" sz="3600" b="1" dirty="0" smtClean="0">
                <a:solidFill>
                  <a:schemeClr val="accent3">
                    <a:lumMod val="75000"/>
                  </a:schemeClr>
                </a:solidFill>
              </a:rPr>
              <a:t>Shall we look at the </a:t>
            </a:r>
            <a:r>
              <a:rPr lang="en-CA" sz="3600" b="1" dirty="0" smtClean="0">
                <a:solidFill>
                  <a:schemeClr val="bg1"/>
                </a:solidFill>
              </a:rPr>
              <a:t>CALCULATED PATTERN?</a:t>
            </a:r>
          </a:p>
          <a:p>
            <a:pPr algn="ctr"/>
            <a:endParaRPr lang="en-CA" sz="2800" b="1" dirty="0" smtClean="0">
              <a:solidFill>
                <a:schemeClr val="bg1"/>
              </a:solidFill>
            </a:endParaRPr>
          </a:p>
          <a:p>
            <a:pPr algn="ctr"/>
            <a:r>
              <a:rPr lang="en-CA" sz="2800" dirty="0" smtClean="0">
                <a:solidFill>
                  <a:schemeClr val="accent3">
                    <a:lumMod val="75000"/>
                  </a:schemeClr>
                </a:solidFill>
              </a:rPr>
              <a:t>In – </a:t>
            </a:r>
            <a:r>
              <a:rPr lang="en-CA" sz="2800" b="1" u="sng" dirty="0" smtClean="0">
                <a:solidFill>
                  <a:schemeClr val="tx2">
                    <a:lumMod val="10000"/>
                  </a:schemeClr>
                </a:solidFill>
                <a:effectLst>
                  <a:glow rad="127000">
                    <a:srgbClr val="FFCCFF"/>
                  </a:glow>
                </a:effectLst>
              </a:rPr>
              <a:t>The Moon and The Molad</a:t>
            </a:r>
            <a:r>
              <a:rPr lang="en-CA" sz="2800" b="1" dirty="0" smtClean="0">
                <a:solidFill>
                  <a:srgbClr val="C00000"/>
                </a:solidFill>
              </a:rPr>
              <a:t> </a:t>
            </a:r>
            <a:r>
              <a:rPr lang="en-CA" sz="2800" dirty="0" smtClean="0">
                <a:solidFill>
                  <a:schemeClr val="accent3">
                    <a:lumMod val="75000"/>
                  </a:schemeClr>
                </a:solidFill>
              </a:rPr>
              <a:t>– </a:t>
            </a:r>
            <a:br>
              <a:rPr lang="en-CA" sz="2800" dirty="0" smtClean="0">
                <a:solidFill>
                  <a:schemeClr val="accent3">
                    <a:lumMod val="75000"/>
                  </a:schemeClr>
                </a:solidFill>
              </a:rPr>
            </a:br>
            <a:r>
              <a:rPr lang="en-CA" sz="2000" dirty="0" smtClean="0">
                <a:solidFill>
                  <a:schemeClr val="bg1"/>
                </a:solidFill>
              </a:rPr>
              <a:t>(</a:t>
            </a:r>
            <a:r>
              <a:rPr lang="en-CA" sz="2000" b="1" u="sng" dirty="0" smtClean="0">
                <a:solidFill>
                  <a:schemeClr val="bg1"/>
                </a:solidFill>
              </a:rPr>
              <a:t>A VERY EXTENSIVE DOCUMENT</a:t>
            </a:r>
            <a:r>
              <a:rPr lang="en-CA" sz="2000" b="1" dirty="0" smtClean="0">
                <a:solidFill>
                  <a:schemeClr val="bg1"/>
                </a:solidFill>
              </a:rPr>
              <a:t> </a:t>
            </a:r>
            <a:r>
              <a:rPr lang="en-CA" sz="2000" dirty="0" smtClean="0">
                <a:solidFill>
                  <a:schemeClr val="bg1"/>
                </a:solidFill>
              </a:rPr>
              <a:t>on the Jewish </a:t>
            </a:r>
            <a:r>
              <a:rPr lang="en-CA" sz="2000" b="1" u="sng" dirty="0" smtClean="0">
                <a:solidFill>
                  <a:schemeClr val="bg1"/>
                </a:solidFill>
              </a:rPr>
              <a:t>Calculated</a:t>
            </a:r>
            <a:r>
              <a:rPr lang="en-CA" sz="2000" dirty="0" smtClean="0">
                <a:solidFill>
                  <a:schemeClr val="bg1"/>
                </a:solidFill>
              </a:rPr>
              <a:t> Lunar Calendar),</a:t>
            </a:r>
            <a:br>
              <a:rPr lang="en-CA" sz="2000" dirty="0" smtClean="0">
                <a:solidFill>
                  <a:schemeClr val="bg1"/>
                </a:solidFill>
              </a:rPr>
            </a:br>
            <a:r>
              <a:rPr lang="en-CA" sz="2800" dirty="0" smtClean="0">
                <a:solidFill>
                  <a:schemeClr val="bg1"/>
                </a:solidFill>
              </a:rPr>
              <a:t> </a:t>
            </a:r>
            <a:r>
              <a:rPr lang="en-CA" sz="2800" dirty="0" smtClean="0">
                <a:solidFill>
                  <a:schemeClr val="accent3">
                    <a:lumMod val="75000"/>
                  </a:schemeClr>
                </a:solidFill>
              </a:rPr>
              <a:t>it is declared that the months have an </a:t>
            </a:r>
            <a:br>
              <a:rPr lang="en-CA" sz="2800" dirty="0" smtClean="0">
                <a:solidFill>
                  <a:schemeClr val="accent3">
                    <a:lumMod val="75000"/>
                  </a:schemeClr>
                </a:solidFill>
              </a:rPr>
            </a:br>
            <a:r>
              <a:rPr lang="en-CA" sz="2800" b="1" dirty="0" smtClean="0">
                <a:solidFill>
                  <a:schemeClr val="bg1"/>
                </a:solidFill>
              </a:rPr>
              <a:t>alternating pattern</a:t>
            </a:r>
            <a:r>
              <a:rPr lang="en-CA" sz="2800" dirty="0" smtClean="0">
                <a:solidFill>
                  <a:schemeClr val="accent3">
                    <a:lumMod val="75000"/>
                  </a:schemeClr>
                </a:solidFill>
              </a:rPr>
              <a:t> </a:t>
            </a:r>
            <a:r>
              <a:rPr lang="en-CA" sz="2800" b="1" dirty="0" smtClean="0">
                <a:ln>
                  <a:solidFill>
                    <a:schemeClr val="bg2">
                      <a:lumMod val="50000"/>
                    </a:schemeClr>
                  </a:solidFill>
                </a:ln>
                <a:solidFill>
                  <a:schemeClr val="accent3">
                    <a:lumMod val="75000"/>
                  </a:schemeClr>
                </a:solidFill>
              </a:rPr>
              <a:t>of 29 &amp; 30 day/lunar months. </a:t>
            </a:r>
          </a:p>
          <a:p>
            <a:pPr algn="ctr"/>
            <a:endParaRPr lang="en-CA" sz="2800" dirty="0">
              <a:solidFill>
                <a:schemeClr val="accent3">
                  <a:lumMod val="75000"/>
                </a:schemeClr>
              </a:solidFill>
            </a:endParaRPr>
          </a:p>
          <a:p>
            <a:pPr algn="ctr"/>
            <a:r>
              <a:rPr lang="en-CA" sz="4400" b="1" dirty="0" smtClean="0">
                <a:ln>
                  <a:solidFill>
                    <a:schemeClr val="bg2">
                      <a:lumMod val="50000"/>
                    </a:schemeClr>
                  </a:solidFill>
                </a:ln>
                <a:solidFill>
                  <a:schemeClr val="accent1">
                    <a:lumMod val="75000"/>
                  </a:schemeClr>
                </a:solidFill>
              </a:rPr>
              <a:t>Is this so in CE 29 – CE 30?</a:t>
            </a:r>
            <a:endParaRPr lang="en-CA" sz="4400" b="1" dirty="0">
              <a:ln>
                <a:solidFill>
                  <a:schemeClr val="bg2">
                    <a:lumMod val="50000"/>
                  </a:schemeClr>
                </a:solidFill>
              </a:ln>
              <a:solidFill>
                <a:schemeClr val="accent1">
                  <a:lumMod val="75000"/>
                </a:schemeClr>
              </a:solidFill>
            </a:endParaRPr>
          </a:p>
        </p:txBody>
      </p:sp>
      <p:sp>
        <p:nvSpPr>
          <p:cNvPr id="3" name="Notched Right Arrow 2"/>
          <p:cNvSpPr/>
          <p:nvPr/>
        </p:nvSpPr>
        <p:spPr>
          <a:xfrm rot="10130379">
            <a:off x="8893563" y="3287540"/>
            <a:ext cx="2871809" cy="498817"/>
          </a:xfrm>
          <a:prstGeom prst="notchedRightArrow">
            <a:avLst>
              <a:gd name="adj1" fmla="val 50000"/>
              <a:gd name="adj2" fmla="val 116794"/>
            </a:avLst>
          </a:prstGeom>
          <a:solidFill>
            <a:schemeClr val="bg1"/>
          </a:solidFill>
          <a:ln>
            <a:solidFill>
              <a:srgbClr val="FF99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9157314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outVertical)">
                                      <p:cBhvr>
                                        <p:cTn id="7" dur="1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125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arn(inVertical)">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86492" y="6521414"/>
            <a:ext cx="405508" cy="336586"/>
          </a:xfrm>
        </p:spPr>
        <p:txBody>
          <a:bodyPr/>
          <a:lstStyle/>
          <a:p>
            <a:fld id="{6D22F896-40B5-4ADD-8801-0D06FADFA095}" type="slidenum">
              <a:rPr lang="en-US" sz="1200" smtClean="0">
                <a:solidFill>
                  <a:prstClr val="white">
                    <a:tint val="75000"/>
                  </a:prstClr>
                </a:solidFill>
              </a:rPr>
              <a:pPr/>
              <a:t>53</a:t>
            </a:fld>
            <a:endParaRPr lang="en-US" sz="1200" dirty="0">
              <a:solidFill>
                <a:prstClr val="white">
                  <a:tint val="75000"/>
                </a:prstClr>
              </a:solidFill>
            </a:endParaRPr>
          </a:p>
        </p:txBody>
      </p:sp>
      <p:sp>
        <p:nvSpPr>
          <p:cNvPr id="4" name="Rounded Rectangle 3"/>
          <p:cNvSpPr/>
          <p:nvPr/>
        </p:nvSpPr>
        <p:spPr>
          <a:xfrm>
            <a:off x="6472213" y="1455823"/>
            <a:ext cx="5517033" cy="5233884"/>
          </a:xfrm>
          <a:prstGeom prst="roundRect">
            <a:avLst/>
          </a:prstGeom>
          <a:solidFill>
            <a:schemeClr val="accent1">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b="1" i="1" dirty="0" smtClean="0">
                <a:solidFill>
                  <a:schemeClr val="bg1"/>
                </a:solidFill>
              </a:rPr>
              <a:t>Conjunction to Conjunction</a:t>
            </a:r>
          </a:p>
          <a:p>
            <a:pPr algn="ctr"/>
            <a:r>
              <a:rPr lang="en-CA" sz="2800" dirty="0" smtClean="0">
                <a:solidFill>
                  <a:schemeClr val="bg1"/>
                </a:solidFill>
              </a:rPr>
              <a:t>CE </a:t>
            </a:r>
            <a:r>
              <a:rPr lang="en-CA" sz="2800" u="sng" dirty="0" smtClean="0">
                <a:solidFill>
                  <a:schemeClr val="bg1"/>
                </a:solidFill>
              </a:rPr>
              <a:t>29</a:t>
            </a:r>
            <a:r>
              <a:rPr lang="en-CA" sz="2800" dirty="0" smtClean="0">
                <a:solidFill>
                  <a:schemeClr val="bg1"/>
                </a:solidFill>
              </a:rPr>
              <a:t> </a:t>
            </a:r>
            <a:r>
              <a:rPr lang="en-CA" sz="2800" dirty="0" smtClean="0">
                <a:solidFill>
                  <a:schemeClr val="accent3">
                    <a:lumMod val="50000"/>
                  </a:schemeClr>
                </a:solidFill>
              </a:rPr>
              <a:t>– June – July = </a:t>
            </a:r>
            <a:r>
              <a:rPr lang="en-CA" sz="2800" b="1" dirty="0" smtClean="0">
                <a:solidFill>
                  <a:srgbClr val="9966FF"/>
                </a:solidFill>
              </a:rPr>
              <a:t>29 </a:t>
            </a:r>
            <a:r>
              <a:rPr lang="en-CA" sz="1400" b="1" dirty="0" smtClean="0">
                <a:solidFill>
                  <a:srgbClr val="9966FF"/>
                </a:solidFill>
              </a:rPr>
              <a:t>cycles</a:t>
            </a:r>
          </a:p>
          <a:p>
            <a:pPr algn="ctr"/>
            <a:r>
              <a:rPr lang="en-CA" sz="2800" dirty="0" smtClean="0">
                <a:solidFill>
                  <a:schemeClr val="accent3">
                    <a:lumMod val="50000"/>
                  </a:schemeClr>
                </a:solidFill>
              </a:rPr>
              <a:t>July – Aug = </a:t>
            </a:r>
            <a:r>
              <a:rPr lang="en-CA" sz="2800" b="1" dirty="0" smtClean="0">
                <a:solidFill>
                  <a:schemeClr val="accent3">
                    <a:lumMod val="75000"/>
                  </a:schemeClr>
                </a:solidFill>
              </a:rPr>
              <a:t>30 </a:t>
            </a:r>
            <a:r>
              <a:rPr lang="en-CA" sz="1400" b="1" dirty="0" smtClean="0">
                <a:solidFill>
                  <a:schemeClr val="accent3">
                    <a:lumMod val="75000"/>
                  </a:schemeClr>
                </a:solidFill>
              </a:rPr>
              <a:t>c</a:t>
            </a:r>
          </a:p>
          <a:p>
            <a:pPr algn="ctr"/>
            <a:r>
              <a:rPr lang="en-CA" sz="2800" dirty="0" smtClean="0">
                <a:solidFill>
                  <a:schemeClr val="accent3">
                    <a:lumMod val="50000"/>
                  </a:schemeClr>
                </a:solidFill>
              </a:rPr>
              <a:t>Aug – Sept = </a:t>
            </a:r>
            <a:r>
              <a:rPr lang="en-CA" sz="2800" b="1" dirty="0" smtClean="0">
                <a:solidFill>
                  <a:srgbClr val="9966FF"/>
                </a:solidFill>
              </a:rPr>
              <a:t>29 </a:t>
            </a:r>
            <a:r>
              <a:rPr lang="en-CA" sz="1400" b="1" dirty="0" smtClean="0">
                <a:solidFill>
                  <a:srgbClr val="9966FF"/>
                </a:solidFill>
              </a:rPr>
              <a:t>c</a:t>
            </a:r>
          </a:p>
          <a:p>
            <a:pPr algn="ctr"/>
            <a:r>
              <a:rPr lang="en-CA" sz="2800" dirty="0" smtClean="0">
                <a:solidFill>
                  <a:schemeClr val="accent3">
                    <a:lumMod val="50000"/>
                  </a:schemeClr>
                </a:solidFill>
              </a:rPr>
              <a:t>Sept – Oct = </a:t>
            </a:r>
            <a:r>
              <a:rPr lang="en-CA" sz="2800" b="1" dirty="0" smtClean="0">
                <a:solidFill>
                  <a:schemeClr val="accent3">
                    <a:lumMod val="75000"/>
                  </a:schemeClr>
                </a:solidFill>
              </a:rPr>
              <a:t>30 </a:t>
            </a:r>
            <a:r>
              <a:rPr lang="en-CA" sz="1400" b="1" dirty="0" smtClean="0">
                <a:solidFill>
                  <a:schemeClr val="accent3">
                    <a:lumMod val="75000"/>
                  </a:schemeClr>
                </a:solidFill>
              </a:rPr>
              <a:t>c</a:t>
            </a:r>
            <a:endParaRPr lang="en-CA" sz="2800" b="1" dirty="0" smtClean="0">
              <a:solidFill>
                <a:schemeClr val="accent3">
                  <a:lumMod val="75000"/>
                </a:schemeClr>
              </a:solidFill>
            </a:endParaRPr>
          </a:p>
          <a:p>
            <a:pPr algn="ctr"/>
            <a:r>
              <a:rPr lang="en-CA" sz="2800" dirty="0" smtClean="0">
                <a:solidFill>
                  <a:schemeClr val="accent3">
                    <a:lumMod val="50000"/>
                  </a:schemeClr>
                </a:solidFill>
              </a:rPr>
              <a:t>Oct – Nov = </a:t>
            </a:r>
            <a:r>
              <a:rPr lang="en-CA" sz="2800" b="1" dirty="0" smtClean="0">
                <a:solidFill>
                  <a:srgbClr val="9966FF"/>
                </a:solidFill>
              </a:rPr>
              <a:t>29 </a:t>
            </a:r>
            <a:r>
              <a:rPr lang="en-CA" sz="1400" b="1" dirty="0" smtClean="0">
                <a:solidFill>
                  <a:srgbClr val="9966FF"/>
                </a:solidFill>
              </a:rPr>
              <a:t>c</a:t>
            </a:r>
          </a:p>
          <a:p>
            <a:pPr algn="ctr"/>
            <a:r>
              <a:rPr lang="en-CA" sz="2800" dirty="0" smtClean="0">
                <a:solidFill>
                  <a:schemeClr val="accent3">
                    <a:lumMod val="50000"/>
                  </a:schemeClr>
                </a:solidFill>
              </a:rPr>
              <a:t>Nov – Dec = </a:t>
            </a:r>
            <a:r>
              <a:rPr lang="en-CA" sz="2800" b="1" dirty="0" smtClean="0">
                <a:solidFill>
                  <a:schemeClr val="accent3">
                    <a:lumMod val="75000"/>
                  </a:schemeClr>
                </a:solidFill>
              </a:rPr>
              <a:t>30 </a:t>
            </a:r>
            <a:r>
              <a:rPr lang="en-CA" sz="1400" b="1" dirty="0" smtClean="0">
                <a:solidFill>
                  <a:schemeClr val="accent3">
                    <a:lumMod val="75000"/>
                  </a:schemeClr>
                </a:solidFill>
              </a:rPr>
              <a:t>c</a:t>
            </a:r>
            <a:endParaRPr lang="en-CA" sz="2800" b="1" dirty="0" smtClean="0">
              <a:solidFill>
                <a:schemeClr val="accent3">
                  <a:lumMod val="75000"/>
                </a:schemeClr>
              </a:solidFill>
            </a:endParaRPr>
          </a:p>
          <a:p>
            <a:pPr algn="ctr"/>
            <a:r>
              <a:rPr lang="en-CA" sz="2800" dirty="0" smtClean="0">
                <a:solidFill>
                  <a:schemeClr val="bg1"/>
                </a:solidFill>
              </a:rPr>
              <a:t>CE 29/</a:t>
            </a:r>
            <a:r>
              <a:rPr lang="en-CA" sz="2800" b="1" u="sng" dirty="0" smtClean="0">
                <a:solidFill>
                  <a:schemeClr val="bg1"/>
                </a:solidFill>
              </a:rPr>
              <a:t>30</a:t>
            </a:r>
            <a:r>
              <a:rPr lang="en-CA" sz="2800" dirty="0" smtClean="0">
                <a:solidFill>
                  <a:schemeClr val="bg1"/>
                </a:solidFill>
              </a:rPr>
              <a:t> </a:t>
            </a:r>
            <a:r>
              <a:rPr lang="en-CA" sz="2800" dirty="0" smtClean="0">
                <a:solidFill>
                  <a:schemeClr val="accent3">
                    <a:lumMod val="50000"/>
                  </a:schemeClr>
                </a:solidFill>
              </a:rPr>
              <a:t>– Dec – Jan = </a:t>
            </a:r>
            <a:r>
              <a:rPr lang="en-CA" sz="2800" b="1" dirty="0" smtClean="0">
                <a:solidFill>
                  <a:srgbClr val="9966FF"/>
                </a:solidFill>
              </a:rPr>
              <a:t>29 </a:t>
            </a:r>
            <a:r>
              <a:rPr lang="en-CA" sz="1400" b="1" dirty="0" smtClean="0">
                <a:solidFill>
                  <a:srgbClr val="9966FF"/>
                </a:solidFill>
              </a:rPr>
              <a:t>c</a:t>
            </a:r>
          </a:p>
          <a:p>
            <a:pPr algn="ctr"/>
            <a:r>
              <a:rPr lang="en-CA" sz="2800" dirty="0" smtClean="0">
                <a:solidFill>
                  <a:schemeClr val="bg1"/>
                </a:solidFill>
              </a:rPr>
              <a:t>CE </a:t>
            </a:r>
            <a:r>
              <a:rPr lang="en-CA" sz="2800" b="1" u="sng" dirty="0" smtClean="0">
                <a:solidFill>
                  <a:schemeClr val="bg1"/>
                </a:solidFill>
              </a:rPr>
              <a:t>30</a:t>
            </a:r>
            <a:r>
              <a:rPr lang="en-CA" sz="2800" dirty="0" smtClean="0">
                <a:solidFill>
                  <a:schemeClr val="bg1"/>
                </a:solidFill>
              </a:rPr>
              <a:t> </a:t>
            </a:r>
            <a:r>
              <a:rPr lang="en-CA" sz="2800" dirty="0" smtClean="0">
                <a:solidFill>
                  <a:schemeClr val="accent3">
                    <a:lumMod val="50000"/>
                  </a:schemeClr>
                </a:solidFill>
              </a:rPr>
              <a:t>– Jan – Feb = </a:t>
            </a:r>
            <a:r>
              <a:rPr lang="en-CA" sz="2800" b="1" dirty="0" smtClean="0">
                <a:solidFill>
                  <a:schemeClr val="accent3">
                    <a:lumMod val="75000"/>
                  </a:schemeClr>
                </a:solidFill>
              </a:rPr>
              <a:t>30 </a:t>
            </a:r>
            <a:r>
              <a:rPr lang="en-CA" sz="1400" b="1" dirty="0" smtClean="0">
                <a:solidFill>
                  <a:schemeClr val="accent3">
                    <a:lumMod val="75000"/>
                  </a:schemeClr>
                </a:solidFill>
              </a:rPr>
              <a:t>c</a:t>
            </a:r>
          </a:p>
          <a:p>
            <a:pPr algn="ctr"/>
            <a:r>
              <a:rPr lang="en-CA" sz="2800" dirty="0" smtClean="0">
                <a:solidFill>
                  <a:schemeClr val="bg1"/>
                </a:solidFill>
              </a:rPr>
              <a:t>CE </a:t>
            </a:r>
            <a:r>
              <a:rPr lang="en-CA" sz="2800" b="1" u="sng" dirty="0" smtClean="0">
                <a:solidFill>
                  <a:schemeClr val="bg1"/>
                </a:solidFill>
              </a:rPr>
              <a:t>30</a:t>
            </a:r>
            <a:r>
              <a:rPr lang="en-CA" sz="2800" dirty="0" smtClean="0">
                <a:solidFill>
                  <a:schemeClr val="bg1"/>
                </a:solidFill>
              </a:rPr>
              <a:t> </a:t>
            </a:r>
            <a:r>
              <a:rPr lang="en-CA" sz="2800" dirty="0" smtClean="0">
                <a:solidFill>
                  <a:schemeClr val="accent3">
                    <a:lumMod val="50000"/>
                  </a:schemeClr>
                </a:solidFill>
              </a:rPr>
              <a:t>– Feb – Mar = </a:t>
            </a:r>
            <a:r>
              <a:rPr lang="en-CA" sz="2800" b="1" dirty="0" smtClean="0">
                <a:solidFill>
                  <a:srgbClr val="9966FF"/>
                </a:solidFill>
              </a:rPr>
              <a:t>29 </a:t>
            </a:r>
            <a:r>
              <a:rPr lang="en-CA" sz="1400" b="1" dirty="0" smtClean="0">
                <a:solidFill>
                  <a:srgbClr val="9966FF"/>
                </a:solidFill>
              </a:rPr>
              <a:t>c</a:t>
            </a:r>
          </a:p>
          <a:p>
            <a:pPr algn="ctr"/>
            <a:r>
              <a:rPr lang="en-CA" sz="2800" dirty="0" smtClean="0">
                <a:solidFill>
                  <a:schemeClr val="bg1"/>
                </a:solidFill>
              </a:rPr>
              <a:t>CE </a:t>
            </a:r>
            <a:r>
              <a:rPr lang="en-CA" sz="2800" b="1" u="sng" dirty="0" smtClean="0">
                <a:solidFill>
                  <a:schemeClr val="bg1"/>
                </a:solidFill>
              </a:rPr>
              <a:t>30</a:t>
            </a:r>
            <a:r>
              <a:rPr lang="en-CA" sz="2800" dirty="0" smtClean="0">
                <a:solidFill>
                  <a:schemeClr val="bg1"/>
                </a:solidFill>
              </a:rPr>
              <a:t> </a:t>
            </a:r>
            <a:r>
              <a:rPr lang="en-CA" sz="2800" dirty="0" smtClean="0">
                <a:solidFill>
                  <a:schemeClr val="accent3">
                    <a:lumMod val="50000"/>
                  </a:schemeClr>
                </a:solidFill>
              </a:rPr>
              <a:t>– Mar – Apr = </a:t>
            </a:r>
            <a:r>
              <a:rPr lang="en-CA" sz="2800" b="1" dirty="0" smtClean="0">
                <a:solidFill>
                  <a:schemeClr val="accent3">
                    <a:lumMod val="75000"/>
                  </a:schemeClr>
                </a:solidFill>
              </a:rPr>
              <a:t>30 </a:t>
            </a:r>
            <a:r>
              <a:rPr lang="en-CA" sz="1400" b="1" dirty="0" smtClean="0">
                <a:solidFill>
                  <a:schemeClr val="accent3">
                    <a:lumMod val="75000"/>
                  </a:schemeClr>
                </a:solidFill>
              </a:rPr>
              <a:t>c</a:t>
            </a:r>
            <a:endParaRPr lang="en-CA" sz="1400" b="1" dirty="0">
              <a:solidFill>
                <a:schemeClr val="accent3">
                  <a:lumMod val="75000"/>
                </a:schemeClr>
              </a:solidFill>
            </a:endParaRPr>
          </a:p>
        </p:txBody>
      </p:sp>
      <p:sp>
        <p:nvSpPr>
          <p:cNvPr id="6" name="Rounded Rectangle 5"/>
          <p:cNvSpPr/>
          <p:nvPr/>
        </p:nvSpPr>
        <p:spPr>
          <a:xfrm>
            <a:off x="147852" y="243185"/>
            <a:ext cx="6276736" cy="6371630"/>
          </a:xfrm>
          <a:prstGeom prst="roundRect">
            <a:avLst/>
          </a:prstGeom>
          <a:solidFill>
            <a:schemeClr val="tx1">
              <a:lumMod val="85000"/>
            </a:schemeClr>
          </a:solidFill>
          <a:ln w="5715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dirty="0" smtClean="0">
                <a:solidFill>
                  <a:schemeClr val="accent3">
                    <a:lumMod val="75000"/>
                  </a:schemeClr>
                </a:solidFill>
              </a:rPr>
              <a:t>Here is the </a:t>
            </a:r>
            <a:r>
              <a:rPr lang="en-CA" sz="2800" b="1" dirty="0" smtClean="0">
                <a:solidFill>
                  <a:schemeClr val="bg1"/>
                </a:solidFill>
                <a:effectLst>
                  <a:glow rad="88900">
                    <a:srgbClr val="99FF33"/>
                  </a:glow>
                </a:effectLst>
              </a:rPr>
              <a:t>lunar - </a:t>
            </a:r>
            <a:r>
              <a:rPr lang="en-CA" sz="2800" b="1" u="sng" dirty="0" smtClean="0">
                <a:solidFill>
                  <a:schemeClr val="bg1"/>
                </a:solidFill>
                <a:effectLst>
                  <a:glow rad="88900">
                    <a:schemeClr val="accent3">
                      <a:lumMod val="60000"/>
                      <a:lumOff val="40000"/>
                    </a:schemeClr>
                  </a:glow>
                </a:effectLst>
              </a:rPr>
              <a:t>con</a:t>
            </a:r>
            <a:r>
              <a:rPr lang="en-CA" sz="2800" b="1" dirty="0" smtClean="0">
                <a:solidFill>
                  <a:schemeClr val="bg1"/>
                </a:solidFill>
                <a:effectLst>
                  <a:glow rad="88900">
                    <a:schemeClr val="accent3">
                      <a:lumMod val="60000"/>
                      <a:lumOff val="40000"/>
                    </a:schemeClr>
                  </a:glow>
                </a:effectLst>
              </a:rPr>
              <a:t>j</a:t>
            </a:r>
            <a:r>
              <a:rPr lang="en-CA" sz="2800" b="1" u="sng" dirty="0" smtClean="0">
                <a:solidFill>
                  <a:schemeClr val="bg1"/>
                </a:solidFill>
                <a:effectLst>
                  <a:glow rad="88900">
                    <a:schemeClr val="accent3">
                      <a:lumMod val="60000"/>
                      <a:lumOff val="40000"/>
                    </a:schemeClr>
                  </a:glow>
                </a:effectLst>
              </a:rPr>
              <a:t>unction to con</a:t>
            </a:r>
            <a:r>
              <a:rPr lang="en-CA" sz="2800" b="1" dirty="0" smtClean="0">
                <a:solidFill>
                  <a:schemeClr val="bg1"/>
                </a:solidFill>
                <a:effectLst>
                  <a:glow rad="88900">
                    <a:schemeClr val="accent3">
                      <a:lumMod val="60000"/>
                      <a:lumOff val="40000"/>
                    </a:schemeClr>
                  </a:glow>
                </a:effectLst>
              </a:rPr>
              <a:t>j</a:t>
            </a:r>
            <a:r>
              <a:rPr lang="en-CA" sz="2800" b="1" u="sng" dirty="0" smtClean="0">
                <a:solidFill>
                  <a:schemeClr val="bg1"/>
                </a:solidFill>
                <a:effectLst>
                  <a:glow rad="88900">
                    <a:schemeClr val="accent3">
                      <a:lumMod val="60000"/>
                      <a:lumOff val="40000"/>
                    </a:schemeClr>
                  </a:glow>
                </a:effectLst>
              </a:rPr>
              <a:t>unction</a:t>
            </a:r>
            <a:r>
              <a:rPr lang="en-CA" sz="2800" b="1" dirty="0" smtClean="0">
                <a:solidFill>
                  <a:schemeClr val="bg1"/>
                </a:solidFill>
                <a:effectLst>
                  <a:glow rad="88900">
                    <a:schemeClr val="accent3">
                      <a:lumMod val="60000"/>
                      <a:lumOff val="40000"/>
                    </a:schemeClr>
                  </a:glow>
                </a:effectLst>
              </a:rPr>
              <a:t> </a:t>
            </a:r>
            <a:r>
              <a:rPr lang="en-CA" sz="2800" b="1" dirty="0" smtClean="0">
                <a:solidFill>
                  <a:schemeClr val="bg1"/>
                </a:solidFill>
                <a:effectLst>
                  <a:glow rad="88900">
                    <a:srgbClr val="99FF33"/>
                  </a:glow>
                </a:effectLst>
              </a:rPr>
              <a:t>- </a:t>
            </a:r>
            <a:r>
              <a:rPr lang="en-CA" sz="2800" b="1" u="sng" dirty="0" smtClean="0">
                <a:solidFill>
                  <a:schemeClr val="bg1"/>
                </a:solidFill>
                <a:effectLst>
                  <a:glow rad="88900">
                    <a:srgbClr val="99FF33"/>
                  </a:glow>
                </a:effectLst>
              </a:rPr>
              <a:t>alternatin</a:t>
            </a:r>
            <a:r>
              <a:rPr lang="en-CA" sz="2800" b="1" dirty="0" smtClean="0">
                <a:solidFill>
                  <a:schemeClr val="bg1"/>
                </a:solidFill>
                <a:effectLst>
                  <a:glow rad="88900">
                    <a:srgbClr val="99FF33"/>
                  </a:glow>
                </a:effectLst>
              </a:rPr>
              <a:t>g p</a:t>
            </a:r>
            <a:r>
              <a:rPr lang="en-CA" sz="2800" b="1" u="sng" dirty="0" smtClean="0">
                <a:solidFill>
                  <a:schemeClr val="bg1"/>
                </a:solidFill>
                <a:effectLst>
                  <a:glow rad="88900">
                    <a:srgbClr val="99FF33"/>
                  </a:glow>
                </a:effectLst>
              </a:rPr>
              <a:t>attern</a:t>
            </a:r>
            <a:r>
              <a:rPr lang="en-CA" sz="2800" b="1" dirty="0" smtClean="0">
                <a:solidFill>
                  <a:schemeClr val="bg1"/>
                </a:solidFill>
                <a:effectLst>
                  <a:glow rad="88900">
                    <a:srgbClr val="99FF33"/>
                  </a:glow>
                </a:effectLst>
              </a:rPr>
              <a:t> </a:t>
            </a:r>
            <a:r>
              <a:rPr lang="en-CA" sz="2800" dirty="0" smtClean="0">
                <a:solidFill>
                  <a:schemeClr val="accent3">
                    <a:lumMod val="75000"/>
                  </a:schemeClr>
                </a:solidFill>
              </a:rPr>
              <a:t>from June CE 29 - through April of CE 30. </a:t>
            </a:r>
          </a:p>
          <a:p>
            <a:pPr algn="ctr"/>
            <a:r>
              <a:rPr lang="en-CA" sz="2800" dirty="0" smtClean="0">
                <a:solidFill>
                  <a:srgbClr val="0066FF"/>
                </a:solidFill>
              </a:rPr>
              <a:t>Next up, we will examine </a:t>
            </a:r>
            <a:r>
              <a:rPr lang="en-CA" sz="2800" u="sng" dirty="0" smtClean="0">
                <a:solidFill>
                  <a:srgbClr val="0066FF"/>
                </a:solidFill>
              </a:rPr>
              <a:t>the </a:t>
            </a:r>
            <a:r>
              <a:rPr lang="en-CA" sz="2800" b="1" u="sng" dirty="0" smtClean="0">
                <a:solidFill>
                  <a:srgbClr val="0066FF"/>
                </a:solidFill>
              </a:rPr>
              <a:t>result</a:t>
            </a:r>
            <a:r>
              <a:rPr lang="en-CA" sz="2800" dirty="0" smtClean="0">
                <a:solidFill>
                  <a:srgbClr val="0066FF"/>
                </a:solidFill>
              </a:rPr>
              <a:t> of applying this calendar.</a:t>
            </a:r>
          </a:p>
          <a:p>
            <a:pPr algn="ctr"/>
            <a:r>
              <a:rPr lang="en-CA" sz="2800" b="1" dirty="0" smtClean="0">
                <a:ln>
                  <a:solidFill>
                    <a:schemeClr val="bg2">
                      <a:lumMod val="50000"/>
                    </a:schemeClr>
                  </a:solidFill>
                </a:ln>
                <a:solidFill>
                  <a:srgbClr val="0066FF"/>
                </a:solidFill>
              </a:rPr>
              <a:t>Could this option have been used in CE 30?</a:t>
            </a:r>
          </a:p>
          <a:p>
            <a:pPr algn="ctr"/>
            <a:r>
              <a:rPr lang="en-CA" sz="2800" dirty="0" smtClean="0">
                <a:solidFill>
                  <a:schemeClr val="accent3">
                    <a:lumMod val="75000"/>
                  </a:schemeClr>
                </a:solidFill>
              </a:rPr>
              <a:t>Recall Yahusha’s words –</a:t>
            </a:r>
            <a:br>
              <a:rPr lang="en-CA" sz="2800" dirty="0" smtClean="0">
                <a:solidFill>
                  <a:schemeClr val="accent3">
                    <a:lumMod val="75000"/>
                  </a:schemeClr>
                </a:solidFill>
              </a:rPr>
            </a:br>
            <a:r>
              <a:rPr lang="en-CA" sz="2800" dirty="0" smtClean="0">
                <a:solidFill>
                  <a:schemeClr val="accent3">
                    <a:lumMod val="75000"/>
                  </a:schemeClr>
                </a:solidFill>
              </a:rPr>
              <a:t>John 7:7 - … </a:t>
            </a:r>
            <a:r>
              <a:rPr lang="en-CA" sz="2800" dirty="0" smtClean="0">
                <a:solidFill>
                  <a:srgbClr val="0000FF"/>
                </a:solidFill>
              </a:rPr>
              <a:t>My Time is not yet, but </a:t>
            </a:r>
            <a:r>
              <a:rPr lang="en-CA" sz="4000" b="1" u="sng" dirty="0" smtClean="0">
                <a:solidFill>
                  <a:srgbClr val="0000FF"/>
                </a:solidFill>
              </a:rPr>
              <a:t>YOUR TIME</a:t>
            </a:r>
            <a:r>
              <a:rPr lang="en-CA" sz="4000" dirty="0" smtClean="0">
                <a:solidFill>
                  <a:srgbClr val="0000FF"/>
                </a:solidFill>
              </a:rPr>
              <a:t> IS </a:t>
            </a:r>
            <a:r>
              <a:rPr lang="en-CA" sz="4000" b="1" u="sng" dirty="0" smtClean="0">
                <a:solidFill>
                  <a:srgbClr val="0000FF"/>
                </a:solidFill>
              </a:rPr>
              <a:t>ALWAYS</a:t>
            </a:r>
            <a:r>
              <a:rPr lang="en-CA" sz="4000" dirty="0" smtClean="0">
                <a:solidFill>
                  <a:srgbClr val="0000FF"/>
                </a:solidFill>
              </a:rPr>
              <a:t> READY.</a:t>
            </a:r>
            <a:endParaRPr lang="en-CA" sz="4000" dirty="0">
              <a:solidFill>
                <a:srgbClr val="0000FF"/>
              </a:solidFill>
            </a:endParaRPr>
          </a:p>
        </p:txBody>
      </p:sp>
      <p:sp>
        <p:nvSpPr>
          <p:cNvPr id="3" name="Rounded Rectangular Callout 2"/>
          <p:cNvSpPr/>
          <p:nvPr/>
        </p:nvSpPr>
        <p:spPr>
          <a:xfrm>
            <a:off x="7297271" y="180431"/>
            <a:ext cx="4704376" cy="1044346"/>
          </a:xfrm>
          <a:prstGeom prst="wedgeRoundRectCallout">
            <a:avLst>
              <a:gd name="adj1" fmla="val 23526"/>
              <a:gd name="adj2" fmla="val 100046"/>
              <a:gd name="adj3" fmla="val 16667"/>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3200" b="1" dirty="0" smtClean="0">
                <a:ln>
                  <a:solidFill>
                    <a:srgbClr val="F735EE"/>
                  </a:solidFill>
                </a:ln>
              </a:rPr>
              <a:t>Note the alternating number pattern!</a:t>
            </a:r>
            <a:endParaRPr lang="en-CA" sz="3200" b="1" dirty="0">
              <a:ln>
                <a:solidFill>
                  <a:srgbClr val="F735EE"/>
                </a:solidFill>
              </a:ln>
            </a:endParaRPr>
          </a:p>
        </p:txBody>
      </p:sp>
    </p:spTree>
    <p:extLst>
      <p:ext uri="{BB962C8B-B14F-4D97-AF65-F5344CB8AC3E}">
        <p14:creationId xmlns:p14="http://schemas.microsoft.com/office/powerpoint/2010/main" val="180574798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86492" y="6521414"/>
            <a:ext cx="405508" cy="336586"/>
          </a:xfrm>
        </p:spPr>
        <p:txBody>
          <a:bodyPr/>
          <a:lstStyle/>
          <a:p>
            <a:fld id="{6D22F896-40B5-4ADD-8801-0D06FADFA095}" type="slidenum">
              <a:rPr lang="en-US" sz="1200" smtClean="0">
                <a:solidFill>
                  <a:prstClr val="white">
                    <a:tint val="75000"/>
                  </a:prstClr>
                </a:solidFill>
              </a:rPr>
              <a:pPr/>
              <a:t>54</a:t>
            </a:fld>
            <a:endParaRPr lang="en-US" sz="1200" dirty="0">
              <a:solidFill>
                <a:prstClr val="white">
                  <a:tint val="75000"/>
                </a:prstClr>
              </a:solidFill>
            </a:endParaRPr>
          </a:p>
        </p:txBody>
      </p:sp>
      <p:sp>
        <p:nvSpPr>
          <p:cNvPr id="4" name="Rounded Rectangle 3"/>
          <p:cNvSpPr/>
          <p:nvPr/>
        </p:nvSpPr>
        <p:spPr>
          <a:xfrm>
            <a:off x="6472213" y="1455823"/>
            <a:ext cx="5517033" cy="5233884"/>
          </a:xfrm>
          <a:prstGeom prst="roundRect">
            <a:avLst/>
          </a:prstGeom>
          <a:solidFill>
            <a:schemeClr val="accent1">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b="1" i="1" dirty="0" smtClean="0">
                <a:solidFill>
                  <a:schemeClr val="bg1"/>
                </a:solidFill>
              </a:rPr>
              <a:t>Conjunction to Conjunction</a:t>
            </a:r>
          </a:p>
          <a:p>
            <a:pPr algn="ctr"/>
            <a:r>
              <a:rPr lang="en-CA" sz="2800" dirty="0" smtClean="0">
                <a:solidFill>
                  <a:schemeClr val="bg1"/>
                </a:solidFill>
              </a:rPr>
              <a:t>CE </a:t>
            </a:r>
            <a:r>
              <a:rPr lang="en-CA" sz="2800" u="sng" dirty="0" smtClean="0">
                <a:solidFill>
                  <a:schemeClr val="bg1"/>
                </a:solidFill>
              </a:rPr>
              <a:t>29</a:t>
            </a:r>
            <a:r>
              <a:rPr lang="en-CA" sz="2800" dirty="0" smtClean="0">
                <a:solidFill>
                  <a:schemeClr val="bg1"/>
                </a:solidFill>
              </a:rPr>
              <a:t> </a:t>
            </a:r>
            <a:r>
              <a:rPr lang="en-CA" sz="2800" dirty="0" smtClean="0">
                <a:solidFill>
                  <a:schemeClr val="accent3">
                    <a:lumMod val="50000"/>
                  </a:schemeClr>
                </a:solidFill>
              </a:rPr>
              <a:t>– June – July = </a:t>
            </a:r>
            <a:r>
              <a:rPr lang="en-CA" sz="2800" b="1" dirty="0" smtClean="0">
                <a:solidFill>
                  <a:srgbClr val="9966FF"/>
                </a:solidFill>
              </a:rPr>
              <a:t>29 </a:t>
            </a:r>
            <a:r>
              <a:rPr lang="en-CA" sz="1400" b="1" dirty="0" smtClean="0">
                <a:solidFill>
                  <a:srgbClr val="9966FF"/>
                </a:solidFill>
              </a:rPr>
              <a:t>cycles</a:t>
            </a:r>
          </a:p>
          <a:p>
            <a:pPr algn="ctr"/>
            <a:r>
              <a:rPr lang="en-CA" sz="2800" dirty="0" smtClean="0">
                <a:solidFill>
                  <a:schemeClr val="accent3">
                    <a:lumMod val="50000"/>
                  </a:schemeClr>
                </a:solidFill>
              </a:rPr>
              <a:t>July – Aug = </a:t>
            </a:r>
            <a:r>
              <a:rPr lang="en-CA" sz="2800" b="1" dirty="0" smtClean="0">
                <a:solidFill>
                  <a:schemeClr val="accent3">
                    <a:lumMod val="75000"/>
                  </a:schemeClr>
                </a:solidFill>
              </a:rPr>
              <a:t>30 </a:t>
            </a:r>
            <a:r>
              <a:rPr lang="en-CA" sz="1400" b="1" dirty="0" smtClean="0">
                <a:solidFill>
                  <a:schemeClr val="accent3">
                    <a:lumMod val="75000"/>
                  </a:schemeClr>
                </a:solidFill>
              </a:rPr>
              <a:t>c</a:t>
            </a:r>
          </a:p>
          <a:p>
            <a:pPr algn="ctr"/>
            <a:r>
              <a:rPr lang="en-CA" sz="2800" dirty="0" smtClean="0">
                <a:solidFill>
                  <a:schemeClr val="accent3">
                    <a:lumMod val="50000"/>
                  </a:schemeClr>
                </a:solidFill>
              </a:rPr>
              <a:t>Aug – Sept = </a:t>
            </a:r>
            <a:r>
              <a:rPr lang="en-CA" sz="2800" b="1" dirty="0" smtClean="0">
                <a:solidFill>
                  <a:srgbClr val="9966FF"/>
                </a:solidFill>
              </a:rPr>
              <a:t>29 </a:t>
            </a:r>
            <a:r>
              <a:rPr lang="en-CA" sz="1400" b="1" dirty="0" smtClean="0">
                <a:solidFill>
                  <a:srgbClr val="9966FF"/>
                </a:solidFill>
              </a:rPr>
              <a:t>c</a:t>
            </a:r>
          </a:p>
          <a:p>
            <a:pPr algn="ctr"/>
            <a:r>
              <a:rPr lang="en-CA" sz="2800" dirty="0" smtClean="0">
                <a:solidFill>
                  <a:schemeClr val="accent3">
                    <a:lumMod val="50000"/>
                  </a:schemeClr>
                </a:solidFill>
              </a:rPr>
              <a:t>Sept – Oct = </a:t>
            </a:r>
            <a:r>
              <a:rPr lang="en-CA" sz="2800" b="1" dirty="0" smtClean="0">
                <a:solidFill>
                  <a:schemeClr val="accent3">
                    <a:lumMod val="75000"/>
                  </a:schemeClr>
                </a:solidFill>
              </a:rPr>
              <a:t>30 </a:t>
            </a:r>
            <a:r>
              <a:rPr lang="en-CA" sz="1400" b="1" dirty="0" smtClean="0">
                <a:solidFill>
                  <a:schemeClr val="accent3">
                    <a:lumMod val="75000"/>
                  </a:schemeClr>
                </a:solidFill>
              </a:rPr>
              <a:t>c</a:t>
            </a:r>
            <a:endParaRPr lang="en-CA" sz="2800" b="1" dirty="0" smtClean="0">
              <a:solidFill>
                <a:schemeClr val="accent3">
                  <a:lumMod val="75000"/>
                </a:schemeClr>
              </a:solidFill>
            </a:endParaRPr>
          </a:p>
          <a:p>
            <a:pPr algn="ctr"/>
            <a:r>
              <a:rPr lang="en-CA" sz="2800" dirty="0" smtClean="0">
                <a:solidFill>
                  <a:schemeClr val="accent3">
                    <a:lumMod val="50000"/>
                  </a:schemeClr>
                </a:solidFill>
              </a:rPr>
              <a:t>Oct – Nov = </a:t>
            </a:r>
            <a:r>
              <a:rPr lang="en-CA" sz="2800" b="1" dirty="0" smtClean="0">
                <a:solidFill>
                  <a:srgbClr val="9966FF"/>
                </a:solidFill>
              </a:rPr>
              <a:t>29 </a:t>
            </a:r>
            <a:r>
              <a:rPr lang="en-CA" sz="1400" b="1" dirty="0" smtClean="0">
                <a:solidFill>
                  <a:srgbClr val="9966FF"/>
                </a:solidFill>
              </a:rPr>
              <a:t>c</a:t>
            </a:r>
          </a:p>
          <a:p>
            <a:pPr algn="ctr"/>
            <a:r>
              <a:rPr lang="en-CA" sz="2800" dirty="0" smtClean="0">
                <a:solidFill>
                  <a:schemeClr val="accent3">
                    <a:lumMod val="50000"/>
                  </a:schemeClr>
                </a:solidFill>
              </a:rPr>
              <a:t>Nov – Dec = </a:t>
            </a:r>
            <a:r>
              <a:rPr lang="en-CA" sz="2800" b="1" dirty="0" smtClean="0">
                <a:solidFill>
                  <a:schemeClr val="accent3">
                    <a:lumMod val="75000"/>
                  </a:schemeClr>
                </a:solidFill>
              </a:rPr>
              <a:t>30 </a:t>
            </a:r>
            <a:r>
              <a:rPr lang="en-CA" sz="1400" b="1" dirty="0" smtClean="0">
                <a:solidFill>
                  <a:schemeClr val="accent3">
                    <a:lumMod val="75000"/>
                  </a:schemeClr>
                </a:solidFill>
              </a:rPr>
              <a:t>c</a:t>
            </a:r>
            <a:endParaRPr lang="en-CA" sz="2800" b="1" dirty="0" smtClean="0">
              <a:solidFill>
                <a:schemeClr val="accent3">
                  <a:lumMod val="75000"/>
                </a:schemeClr>
              </a:solidFill>
            </a:endParaRPr>
          </a:p>
          <a:p>
            <a:pPr algn="ctr"/>
            <a:r>
              <a:rPr lang="en-CA" sz="2800" dirty="0" smtClean="0">
                <a:solidFill>
                  <a:schemeClr val="bg1"/>
                </a:solidFill>
              </a:rPr>
              <a:t>CE 29/</a:t>
            </a:r>
            <a:r>
              <a:rPr lang="en-CA" sz="2800" b="1" u="sng" dirty="0" smtClean="0">
                <a:solidFill>
                  <a:schemeClr val="bg1"/>
                </a:solidFill>
              </a:rPr>
              <a:t>30</a:t>
            </a:r>
            <a:r>
              <a:rPr lang="en-CA" sz="2800" dirty="0" smtClean="0">
                <a:solidFill>
                  <a:schemeClr val="bg1"/>
                </a:solidFill>
              </a:rPr>
              <a:t> </a:t>
            </a:r>
            <a:r>
              <a:rPr lang="en-CA" sz="2800" dirty="0" smtClean="0">
                <a:solidFill>
                  <a:schemeClr val="accent3">
                    <a:lumMod val="50000"/>
                  </a:schemeClr>
                </a:solidFill>
              </a:rPr>
              <a:t>– Dec – Jan = </a:t>
            </a:r>
            <a:r>
              <a:rPr lang="en-CA" sz="2800" b="1" dirty="0" smtClean="0">
                <a:solidFill>
                  <a:srgbClr val="9966FF"/>
                </a:solidFill>
              </a:rPr>
              <a:t>29 </a:t>
            </a:r>
            <a:r>
              <a:rPr lang="en-CA" sz="1400" b="1" dirty="0" smtClean="0">
                <a:solidFill>
                  <a:srgbClr val="9966FF"/>
                </a:solidFill>
              </a:rPr>
              <a:t>c</a:t>
            </a:r>
          </a:p>
          <a:p>
            <a:pPr algn="ctr"/>
            <a:r>
              <a:rPr lang="en-CA" sz="2800" dirty="0" smtClean="0">
                <a:solidFill>
                  <a:schemeClr val="bg1"/>
                </a:solidFill>
              </a:rPr>
              <a:t>CE </a:t>
            </a:r>
            <a:r>
              <a:rPr lang="en-CA" sz="2800" b="1" u="sng" dirty="0" smtClean="0">
                <a:solidFill>
                  <a:schemeClr val="bg1"/>
                </a:solidFill>
              </a:rPr>
              <a:t>30</a:t>
            </a:r>
            <a:r>
              <a:rPr lang="en-CA" sz="2800" dirty="0" smtClean="0">
                <a:solidFill>
                  <a:schemeClr val="bg1"/>
                </a:solidFill>
              </a:rPr>
              <a:t> </a:t>
            </a:r>
            <a:r>
              <a:rPr lang="en-CA" sz="2800" dirty="0" smtClean="0">
                <a:solidFill>
                  <a:schemeClr val="accent3">
                    <a:lumMod val="50000"/>
                  </a:schemeClr>
                </a:solidFill>
              </a:rPr>
              <a:t>– Jan – Feb = </a:t>
            </a:r>
            <a:r>
              <a:rPr lang="en-CA" sz="2800" b="1" dirty="0" smtClean="0">
                <a:solidFill>
                  <a:schemeClr val="accent3">
                    <a:lumMod val="75000"/>
                  </a:schemeClr>
                </a:solidFill>
              </a:rPr>
              <a:t>30 </a:t>
            </a:r>
            <a:r>
              <a:rPr lang="en-CA" sz="1400" b="1" dirty="0" smtClean="0">
                <a:solidFill>
                  <a:schemeClr val="accent3">
                    <a:lumMod val="75000"/>
                  </a:schemeClr>
                </a:solidFill>
              </a:rPr>
              <a:t>c</a:t>
            </a:r>
          </a:p>
          <a:p>
            <a:pPr algn="ctr"/>
            <a:r>
              <a:rPr lang="en-CA" sz="2800" dirty="0" smtClean="0">
                <a:solidFill>
                  <a:schemeClr val="bg1"/>
                </a:solidFill>
              </a:rPr>
              <a:t>CE </a:t>
            </a:r>
            <a:r>
              <a:rPr lang="en-CA" sz="2800" b="1" u="sng" dirty="0" smtClean="0">
                <a:solidFill>
                  <a:schemeClr val="bg1"/>
                </a:solidFill>
              </a:rPr>
              <a:t>30</a:t>
            </a:r>
            <a:r>
              <a:rPr lang="en-CA" sz="2800" dirty="0" smtClean="0">
                <a:solidFill>
                  <a:schemeClr val="bg1"/>
                </a:solidFill>
              </a:rPr>
              <a:t> </a:t>
            </a:r>
            <a:r>
              <a:rPr lang="en-CA" sz="2800" dirty="0" smtClean="0">
                <a:solidFill>
                  <a:schemeClr val="accent3">
                    <a:lumMod val="50000"/>
                  </a:schemeClr>
                </a:solidFill>
              </a:rPr>
              <a:t>– Feb – Mar = </a:t>
            </a:r>
            <a:r>
              <a:rPr lang="en-CA" sz="2800" b="1" dirty="0" smtClean="0">
                <a:solidFill>
                  <a:srgbClr val="9966FF"/>
                </a:solidFill>
              </a:rPr>
              <a:t>29 </a:t>
            </a:r>
            <a:r>
              <a:rPr lang="en-CA" sz="1400" b="1" dirty="0" smtClean="0">
                <a:solidFill>
                  <a:srgbClr val="9966FF"/>
                </a:solidFill>
              </a:rPr>
              <a:t>c</a:t>
            </a:r>
          </a:p>
          <a:p>
            <a:pPr algn="ctr"/>
            <a:r>
              <a:rPr lang="en-CA" sz="2800" dirty="0" smtClean="0">
                <a:solidFill>
                  <a:schemeClr val="bg1"/>
                </a:solidFill>
              </a:rPr>
              <a:t>CE </a:t>
            </a:r>
            <a:r>
              <a:rPr lang="en-CA" sz="2800" b="1" u="sng" dirty="0" smtClean="0">
                <a:solidFill>
                  <a:schemeClr val="bg1"/>
                </a:solidFill>
              </a:rPr>
              <a:t>30</a:t>
            </a:r>
            <a:r>
              <a:rPr lang="en-CA" sz="2800" dirty="0" smtClean="0">
                <a:solidFill>
                  <a:schemeClr val="bg1"/>
                </a:solidFill>
              </a:rPr>
              <a:t> </a:t>
            </a:r>
            <a:r>
              <a:rPr lang="en-CA" sz="2800" dirty="0" smtClean="0">
                <a:solidFill>
                  <a:schemeClr val="accent3">
                    <a:lumMod val="50000"/>
                  </a:schemeClr>
                </a:solidFill>
              </a:rPr>
              <a:t>– Mar – Apr = </a:t>
            </a:r>
            <a:r>
              <a:rPr lang="en-CA" sz="2800" b="1" dirty="0" smtClean="0">
                <a:solidFill>
                  <a:schemeClr val="accent3">
                    <a:lumMod val="75000"/>
                  </a:schemeClr>
                </a:solidFill>
              </a:rPr>
              <a:t>30 </a:t>
            </a:r>
            <a:r>
              <a:rPr lang="en-CA" sz="1400" b="1" dirty="0" smtClean="0">
                <a:solidFill>
                  <a:schemeClr val="accent3">
                    <a:lumMod val="75000"/>
                  </a:schemeClr>
                </a:solidFill>
              </a:rPr>
              <a:t>c</a:t>
            </a:r>
            <a:endParaRPr lang="en-CA" sz="1400" b="1" dirty="0">
              <a:solidFill>
                <a:schemeClr val="accent3">
                  <a:lumMod val="75000"/>
                </a:schemeClr>
              </a:solidFill>
            </a:endParaRPr>
          </a:p>
        </p:txBody>
      </p:sp>
      <p:sp>
        <p:nvSpPr>
          <p:cNvPr id="6" name="Rounded Rectangle 5"/>
          <p:cNvSpPr/>
          <p:nvPr/>
        </p:nvSpPr>
        <p:spPr>
          <a:xfrm>
            <a:off x="109948" y="702604"/>
            <a:ext cx="6276736" cy="5505254"/>
          </a:xfrm>
          <a:prstGeom prst="roundRect">
            <a:avLst/>
          </a:prstGeom>
          <a:solidFill>
            <a:schemeClr val="tx1">
              <a:lumMod val="85000"/>
            </a:schemeClr>
          </a:solidFill>
          <a:ln w="5715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dirty="0" smtClean="0">
                <a:solidFill>
                  <a:schemeClr val="accent3">
                    <a:lumMod val="75000"/>
                  </a:schemeClr>
                </a:solidFill>
              </a:rPr>
              <a:t>Could this Jewish </a:t>
            </a:r>
            <a:r>
              <a:rPr lang="en-CA" sz="2800" b="1" u="sng" dirty="0" smtClean="0">
                <a:solidFill>
                  <a:schemeClr val="accent3">
                    <a:lumMod val="75000"/>
                  </a:schemeClr>
                </a:solidFill>
              </a:rPr>
              <a:t>Moon and the </a:t>
            </a:r>
            <a:r>
              <a:rPr lang="en-CA" sz="2800" b="1" u="sng" dirty="0" err="1" smtClean="0">
                <a:solidFill>
                  <a:schemeClr val="accent3">
                    <a:lumMod val="75000"/>
                  </a:schemeClr>
                </a:solidFill>
              </a:rPr>
              <a:t>Molad</a:t>
            </a:r>
            <a:r>
              <a:rPr lang="en-CA" sz="2800" dirty="0" smtClean="0">
                <a:solidFill>
                  <a:schemeClr val="accent3">
                    <a:lumMod val="75000"/>
                  </a:schemeClr>
                </a:solidFill>
              </a:rPr>
              <a:t> system </a:t>
            </a:r>
            <a:r>
              <a:rPr lang="en-CA" sz="2800" b="1" u="sng" dirty="0" smtClean="0">
                <a:solidFill>
                  <a:schemeClr val="accent3">
                    <a:lumMod val="75000"/>
                  </a:schemeClr>
                </a:solidFill>
              </a:rPr>
              <a:t>COUNTING OUT THE DAYS</a:t>
            </a:r>
            <a:r>
              <a:rPr lang="en-CA" sz="2800" dirty="0" smtClean="0">
                <a:solidFill>
                  <a:schemeClr val="accent3">
                    <a:lumMod val="75000"/>
                  </a:schemeClr>
                </a:solidFill>
              </a:rPr>
              <a:t> of the</a:t>
            </a:r>
            <a:r>
              <a:rPr lang="en-CA" sz="2800" b="1" u="sng" dirty="0" smtClean="0">
                <a:solidFill>
                  <a:srgbClr val="C00000"/>
                </a:solidFill>
              </a:rPr>
              <a:t> Lunar</a:t>
            </a:r>
            <a:r>
              <a:rPr lang="en-CA" sz="2800" b="1" dirty="0" smtClean="0">
                <a:solidFill>
                  <a:srgbClr val="C00000"/>
                </a:solidFill>
              </a:rPr>
              <a:t> </a:t>
            </a:r>
            <a:r>
              <a:rPr lang="en-CA" sz="2800" dirty="0" smtClean="0">
                <a:solidFill>
                  <a:schemeClr val="accent3">
                    <a:lumMod val="75000"/>
                  </a:schemeClr>
                </a:solidFill>
              </a:rPr>
              <a:t>month option align to the </a:t>
            </a:r>
            <a:br>
              <a:rPr lang="en-CA" sz="2800" dirty="0" smtClean="0">
                <a:solidFill>
                  <a:schemeClr val="accent3">
                    <a:lumMod val="75000"/>
                  </a:schemeClr>
                </a:solidFill>
              </a:rPr>
            </a:br>
            <a:r>
              <a:rPr lang="en-CA" sz="2800" b="1" u="sng" dirty="0" smtClean="0">
                <a:solidFill>
                  <a:srgbClr val="0066FF"/>
                </a:solidFill>
              </a:rPr>
              <a:t>Scri</a:t>
            </a:r>
            <a:r>
              <a:rPr lang="en-CA" sz="2800" b="1" dirty="0" smtClean="0">
                <a:solidFill>
                  <a:srgbClr val="0066FF"/>
                </a:solidFill>
              </a:rPr>
              <a:t>p</a:t>
            </a:r>
            <a:r>
              <a:rPr lang="en-CA" sz="2800" b="1" u="sng" dirty="0" smtClean="0">
                <a:solidFill>
                  <a:srgbClr val="0066FF"/>
                </a:solidFill>
              </a:rPr>
              <a:t>tural 12 hour offset</a:t>
            </a:r>
            <a:r>
              <a:rPr lang="en-CA" sz="2800" b="1" dirty="0" smtClean="0">
                <a:solidFill>
                  <a:srgbClr val="0066FF"/>
                </a:solidFill>
              </a:rPr>
              <a:t>?</a:t>
            </a:r>
            <a:br>
              <a:rPr lang="en-CA" sz="2800" b="1" dirty="0" smtClean="0">
                <a:solidFill>
                  <a:srgbClr val="0066FF"/>
                </a:solidFill>
              </a:rPr>
            </a:br>
            <a:r>
              <a:rPr lang="en-CA" sz="2800" b="1" dirty="0" smtClean="0">
                <a:solidFill>
                  <a:srgbClr val="0066FF"/>
                </a:solidFill>
              </a:rPr>
              <a:t> </a:t>
            </a:r>
            <a:br>
              <a:rPr lang="en-CA" sz="2800" b="1" dirty="0" smtClean="0">
                <a:solidFill>
                  <a:srgbClr val="0066FF"/>
                </a:solidFill>
              </a:rPr>
            </a:br>
            <a:r>
              <a:rPr lang="en-CA" sz="2800" dirty="0" smtClean="0">
                <a:solidFill>
                  <a:schemeClr val="accent3">
                    <a:lumMod val="75000"/>
                  </a:schemeClr>
                </a:solidFill>
              </a:rPr>
              <a:t>And what of the inconsistent charts that produce various results including the </a:t>
            </a:r>
            <a:r>
              <a:rPr lang="en-CA" sz="2800" b="1" dirty="0" smtClean="0">
                <a:solidFill>
                  <a:schemeClr val="accent3">
                    <a:lumMod val="75000"/>
                  </a:schemeClr>
                </a:solidFill>
              </a:rPr>
              <a:t>“</a:t>
            </a:r>
            <a:r>
              <a:rPr lang="en-CA" sz="2800" b="1" u="sng" dirty="0" smtClean="0">
                <a:solidFill>
                  <a:schemeClr val="accent3">
                    <a:lumMod val="75000"/>
                  </a:schemeClr>
                </a:solidFill>
              </a:rPr>
              <a:t>late</a:t>
            </a:r>
            <a:r>
              <a:rPr lang="en-CA" sz="2800" b="1" dirty="0" smtClean="0">
                <a:solidFill>
                  <a:schemeClr val="accent3">
                    <a:lumMod val="75000"/>
                  </a:schemeClr>
                </a:solidFill>
              </a:rPr>
              <a:t>” </a:t>
            </a:r>
            <a:r>
              <a:rPr lang="en-CA" sz="2800" dirty="0" smtClean="0">
                <a:solidFill>
                  <a:schemeClr val="accent3">
                    <a:lumMod val="75000"/>
                  </a:schemeClr>
                </a:solidFill>
              </a:rPr>
              <a:t>conjunction</a:t>
            </a:r>
            <a:r>
              <a:rPr lang="en-CA" sz="2800" dirty="0" smtClean="0">
                <a:solidFill>
                  <a:schemeClr val="bg1"/>
                </a:solidFill>
              </a:rPr>
              <a:t> resulting in a “</a:t>
            </a:r>
            <a:r>
              <a:rPr lang="en-CA" sz="2800" b="1" u="sng" dirty="0" smtClean="0">
                <a:solidFill>
                  <a:schemeClr val="bg1"/>
                </a:solidFill>
              </a:rPr>
              <a:t>Frida</a:t>
            </a:r>
            <a:r>
              <a:rPr lang="en-CA" sz="2800" b="1" dirty="0" smtClean="0">
                <a:solidFill>
                  <a:schemeClr val="bg1"/>
                </a:solidFill>
              </a:rPr>
              <a:t>y</a:t>
            </a:r>
            <a:r>
              <a:rPr lang="en-CA" sz="2800" dirty="0" smtClean="0">
                <a:solidFill>
                  <a:schemeClr val="bg1"/>
                </a:solidFill>
              </a:rPr>
              <a:t> Crucifixion?”</a:t>
            </a:r>
            <a:endParaRPr lang="en-CA" sz="2800" dirty="0">
              <a:solidFill>
                <a:schemeClr val="bg1"/>
              </a:solidFill>
            </a:endParaRPr>
          </a:p>
        </p:txBody>
      </p:sp>
      <p:sp>
        <p:nvSpPr>
          <p:cNvPr id="3" name="Rounded Rectangular Callout 2"/>
          <p:cNvSpPr/>
          <p:nvPr/>
        </p:nvSpPr>
        <p:spPr>
          <a:xfrm>
            <a:off x="7297271" y="180431"/>
            <a:ext cx="4704376" cy="1044346"/>
          </a:xfrm>
          <a:prstGeom prst="wedgeRoundRectCallout">
            <a:avLst>
              <a:gd name="adj1" fmla="val 23526"/>
              <a:gd name="adj2" fmla="val 100046"/>
              <a:gd name="adj3" fmla="val 16667"/>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3200" b="1" dirty="0" smtClean="0">
                <a:ln>
                  <a:solidFill>
                    <a:srgbClr val="F735EE"/>
                  </a:solidFill>
                </a:ln>
              </a:rPr>
              <a:t>Note the alternating number pattern!</a:t>
            </a:r>
            <a:endParaRPr lang="en-CA" sz="3200" b="1" dirty="0">
              <a:ln>
                <a:solidFill>
                  <a:srgbClr val="F735EE"/>
                </a:solidFill>
              </a:ln>
            </a:endParaRPr>
          </a:p>
        </p:txBody>
      </p:sp>
    </p:spTree>
    <p:extLst>
      <p:ext uri="{BB962C8B-B14F-4D97-AF65-F5344CB8AC3E}">
        <p14:creationId xmlns:p14="http://schemas.microsoft.com/office/powerpoint/2010/main" val="97296823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49774" y="6506772"/>
            <a:ext cx="442226" cy="336386"/>
          </a:xfrm>
        </p:spPr>
        <p:txBody>
          <a:bodyPr/>
          <a:lstStyle/>
          <a:p>
            <a:fld id="{6D22F896-40B5-4ADD-8801-0D06FADFA095}" type="slidenum">
              <a:rPr lang="en-US" sz="1200" smtClean="0">
                <a:solidFill>
                  <a:prstClr val="white">
                    <a:tint val="75000"/>
                  </a:prstClr>
                </a:solidFill>
              </a:rPr>
              <a:pPr/>
              <a:t>55</a:t>
            </a:fld>
            <a:endParaRPr lang="en-US" sz="1200" dirty="0">
              <a:solidFill>
                <a:prstClr val="white">
                  <a:tint val="75000"/>
                </a:prstClr>
              </a:solidFill>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25472" t="15094" r="26981" b="22390"/>
          <a:stretch/>
        </p:blipFill>
        <p:spPr>
          <a:xfrm>
            <a:off x="414069" y="490540"/>
            <a:ext cx="8104780" cy="5994159"/>
          </a:xfrm>
          <a:prstGeom prst="rect">
            <a:avLst/>
          </a:prstGeom>
          <a:ln>
            <a:solidFill>
              <a:srgbClr val="FF5050"/>
            </a:solidFill>
          </a:ln>
        </p:spPr>
      </p:pic>
      <p:sp>
        <p:nvSpPr>
          <p:cNvPr id="5" name="Rounded Rectangle 4"/>
          <p:cNvSpPr/>
          <p:nvPr/>
        </p:nvSpPr>
        <p:spPr>
          <a:xfrm>
            <a:off x="398302" y="4468674"/>
            <a:ext cx="8104781" cy="1135799"/>
          </a:xfrm>
          <a:prstGeom prst="roundRect">
            <a:avLst>
              <a:gd name="adj" fmla="val 33682"/>
            </a:avLst>
          </a:prstGeom>
          <a:noFill/>
          <a:ln w="76200">
            <a:solidFill>
              <a:srgbClr val="FF5050"/>
            </a:solidFill>
          </a:ln>
          <a:effectLst>
            <a:glow rad="127000">
              <a:srgbClr val="99FF33"/>
            </a:glow>
          </a:effectLst>
          <a:scene3d>
            <a:camera prst="orthographicFront"/>
            <a:lightRig rig="freezing"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8703698" y="490539"/>
            <a:ext cx="3229684" cy="3607008"/>
          </a:xfrm>
          <a:prstGeom prst="roundRect">
            <a:avLst>
              <a:gd name="adj" fmla="val 4330"/>
            </a:avLst>
          </a:prstGeom>
          <a:noFill/>
          <a:ln w="76200">
            <a:solidFill>
              <a:srgbClr val="FF5050"/>
            </a:solidFill>
          </a:ln>
          <a:effectLst>
            <a:glow rad="127000">
              <a:srgbClr val="99FF33"/>
            </a:glow>
          </a:effectLst>
          <a:scene3d>
            <a:camera prst="orthographicFront"/>
            <a:lightRig rig="freezing"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WORKBOOK FOR CALCULATING THE HEBREW CALENDAR FOR 29-30 AND </a:t>
            </a:r>
            <a:r>
              <a:rPr lang="en-US" sz="2400" dirty="0" smtClean="0"/>
              <a:t/>
            </a:r>
            <a:br>
              <a:rPr lang="en-US" sz="2400" dirty="0" smtClean="0"/>
            </a:br>
            <a:r>
              <a:rPr lang="en-US" sz="2400" dirty="0" smtClean="0"/>
              <a:t>30-31 </a:t>
            </a:r>
            <a:r>
              <a:rPr lang="en-US" sz="2400" dirty="0"/>
              <a:t>AD </a:t>
            </a:r>
            <a:r>
              <a:rPr lang="en-US" sz="2400" dirty="0" smtClean="0"/>
              <a:t/>
            </a:r>
            <a:br>
              <a:rPr lang="en-US" sz="2400" dirty="0" smtClean="0"/>
            </a:br>
            <a:r>
              <a:rPr lang="en-US" sz="2400" dirty="0" smtClean="0"/>
              <a:t>(By  permission of) Marie </a:t>
            </a:r>
            <a:r>
              <a:rPr lang="en-US" sz="2400" dirty="0" err="1"/>
              <a:t>Casale</a:t>
            </a:r>
            <a:r>
              <a:rPr lang="en-US" sz="2400" dirty="0"/>
              <a:t> </a:t>
            </a:r>
            <a:r>
              <a:rPr lang="en-US" sz="2400" dirty="0" smtClean="0"/>
              <a:t/>
            </a:r>
            <a:br>
              <a:rPr lang="en-US" sz="2400" dirty="0" smtClean="0"/>
            </a:br>
            <a:r>
              <a:rPr lang="en-US" sz="2400" dirty="0" smtClean="0"/>
              <a:t>Copyright </a:t>
            </a:r>
            <a:r>
              <a:rPr lang="en-US" sz="2400" dirty="0"/>
              <a:t>© 2011</a:t>
            </a:r>
            <a:endParaRPr lang="en-CA" sz="2400" dirty="0"/>
          </a:p>
        </p:txBody>
      </p:sp>
      <p:pic>
        <p:nvPicPr>
          <p:cNvPr id="2052" name="Picture 4" descr="Crescent, Moon, Lunar, Astrophotography"/>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270975" y="4262039"/>
            <a:ext cx="2095130" cy="23081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82760690"/>
      </p:ext>
    </p:extLst>
  </p:cSld>
  <p:clrMapOvr>
    <a:masterClrMapping/>
  </p:clrMapOvr>
  <p:transition spd="med">
    <p:circl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C:\Users\Rae\Documents\A CF Desktop Feb 2021\3. New CCC Announcement for 24 May 19 in PPT\break time 2.jpg"/>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3156578" y="411996"/>
            <a:ext cx="5781431" cy="4336073"/>
          </a:xfrm>
          <a:prstGeom prst="rect">
            <a:avLst/>
          </a:prstGeom>
          <a:noFill/>
          <a:effectLst>
            <a:glow rad="1003300">
              <a:schemeClr val="accent5">
                <a:satMod val="175000"/>
                <a:alpha val="22000"/>
              </a:schemeClr>
            </a:glow>
            <a:softEdge rad="127000"/>
          </a:effectLst>
          <a:extLst>
            <a:ext uri="{909E8E84-426E-40DD-AFC4-6F175D3DCCD1}">
              <a14:hiddenFill xmlns:a14="http://schemas.microsoft.com/office/drawing/2010/main">
                <a:solidFill>
                  <a:srgbClr val="FFFFFF"/>
                </a:solidFill>
              </a14:hiddenFill>
            </a:ext>
          </a:extLst>
        </p:spPr>
      </p:pic>
      <p:sp>
        <p:nvSpPr>
          <p:cNvPr id="5" name="Slide Number Placeholder 3"/>
          <p:cNvSpPr>
            <a:spLocks noGrp="1"/>
          </p:cNvSpPr>
          <p:nvPr>
            <p:ph type="sldNum" sz="quarter" idx="12"/>
          </p:nvPr>
        </p:nvSpPr>
        <p:spPr>
          <a:xfrm>
            <a:off x="11690556" y="6431987"/>
            <a:ext cx="538150" cy="412785"/>
          </a:xfrm>
        </p:spPr>
        <p:txBody>
          <a:bodyPr/>
          <a:lstStyle/>
          <a:p>
            <a:fld id="{6D22F896-40B5-4ADD-8801-0D06FADFA095}" type="slidenum">
              <a:rPr lang="en-US" sz="1400" smtClean="0">
                <a:solidFill>
                  <a:prstClr val="white">
                    <a:tint val="75000"/>
                  </a:prstClr>
                </a:solidFill>
              </a:rPr>
              <a:pPr/>
              <a:t>56</a:t>
            </a:fld>
            <a:endParaRPr lang="en-US" sz="1400" dirty="0">
              <a:solidFill>
                <a:prstClr val="white">
                  <a:tint val="75000"/>
                </a:prstClr>
              </a:solidFill>
            </a:endParaRPr>
          </a:p>
        </p:txBody>
      </p:sp>
      <p:sp>
        <p:nvSpPr>
          <p:cNvPr id="2" name="Rounded Rectangle 1"/>
          <p:cNvSpPr/>
          <p:nvPr/>
        </p:nvSpPr>
        <p:spPr>
          <a:xfrm>
            <a:off x="509047" y="4789774"/>
            <a:ext cx="11076495" cy="1866507"/>
          </a:xfrm>
          <a:prstGeom prst="roundRect">
            <a:avLst>
              <a:gd name="adj" fmla="val 50000"/>
            </a:avLst>
          </a:prstGeom>
          <a:solidFill>
            <a:srgbClr val="FFCCFF"/>
          </a:solidFill>
          <a:ln w="76200">
            <a:solidFill>
              <a:srgbClr val="00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200" b="1" dirty="0" smtClean="0">
                <a:solidFill>
                  <a:srgbClr val="FF5050"/>
                </a:solidFill>
              </a:rPr>
              <a:t>When we reconvene </a:t>
            </a:r>
            <a:r>
              <a:rPr lang="en-CA" sz="3200" b="1" smtClean="0">
                <a:solidFill>
                  <a:srgbClr val="FF5050"/>
                </a:solidFill>
              </a:rPr>
              <a:t>in 10 </a:t>
            </a:r>
            <a:r>
              <a:rPr lang="en-CA" sz="3200" b="1" dirty="0" smtClean="0">
                <a:solidFill>
                  <a:srgbClr val="FF5050"/>
                </a:solidFill>
              </a:rPr>
              <a:t>minutes, your </a:t>
            </a:r>
            <a:r>
              <a:rPr lang="en-CA" sz="3200" b="1" dirty="0" smtClean="0">
                <a:solidFill>
                  <a:schemeClr val="bg1"/>
                </a:solidFill>
              </a:rPr>
              <a:t>FULL ATTENTION</a:t>
            </a:r>
            <a:r>
              <a:rPr lang="en-CA" sz="3200" b="1" dirty="0" smtClean="0">
                <a:solidFill>
                  <a:srgbClr val="FF5050"/>
                </a:solidFill>
              </a:rPr>
              <a:t> will be </a:t>
            </a:r>
            <a:r>
              <a:rPr lang="en-CA" sz="3200" b="1" dirty="0" smtClean="0">
                <a:solidFill>
                  <a:schemeClr val="bg1"/>
                </a:solidFill>
              </a:rPr>
              <a:t>imperative</a:t>
            </a:r>
            <a:r>
              <a:rPr lang="en-CA" sz="3200" b="1" dirty="0" smtClean="0">
                <a:solidFill>
                  <a:srgbClr val="FF5050"/>
                </a:solidFill>
              </a:rPr>
              <a:t> for the next slide to understand the remainder of the presentation. </a:t>
            </a:r>
            <a:endParaRPr lang="en-CA" sz="3200" b="1" dirty="0">
              <a:solidFill>
                <a:srgbClr val="FF5050"/>
              </a:solidFill>
            </a:endParaRPr>
          </a:p>
        </p:txBody>
      </p:sp>
    </p:spTree>
    <p:extLst>
      <p:ext uri="{BB962C8B-B14F-4D97-AF65-F5344CB8AC3E}">
        <p14:creationId xmlns:p14="http://schemas.microsoft.com/office/powerpoint/2010/main" val="3042391890"/>
      </p:ext>
    </p:extLst>
  </p:cSld>
  <p:clrMapOvr>
    <a:masterClrMapping/>
  </p:clrMapOvr>
  <p:transition spd="med">
    <p:circl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62708"/>
            <a:ext cx="9816734" cy="5685691"/>
          </a:xfrm>
        </p:spPr>
        <p:txBody>
          <a:bodyPr>
            <a:normAutofit/>
            <a:scene3d>
              <a:camera prst="orthographicFront"/>
              <a:lightRig rig="threePt" dir="t"/>
            </a:scene3d>
            <a:sp3d extrusionH="57150">
              <a:bevelT w="38100" h="38100" prst="convex"/>
            </a:sp3d>
          </a:bodyPr>
          <a:lstStyle/>
          <a:p>
            <a:r>
              <a:rPr lang="en-CA" sz="3600" u="sng" dirty="0" smtClean="0">
                <a:solidFill>
                  <a:schemeClr val="accent5">
                    <a:lumMod val="60000"/>
                    <a:lumOff val="40000"/>
                  </a:schemeClr>
                </a:solidFill>
              </a:rPr>
              <a:t>Please</a:t>
            </a:r>
            <a:r>
              <a:rPr lang="en-CA" sz="3600" dirty="0" smtClean="0">
                <a:solidFill>
                  <a:schemeClr val="accent5">
                    <a:lumMod val="60000"/>
                    <a:lumOff val="40000"/>
                  </a:schemeClr>
                </a:solidFill>
              </a:rPr>
              <a:t>, </a:t>
            </a:r>
            <a:r>
              <a:rPr lang="en-CA" sz="3600" b="1" u="sng" dirty="0" smtClean="0">
                <a:solidFill>
                  <a:srgbClr val="C00000"/>
                </a:solidFill>
                <a:effectLst>
                  <a:glow rad="127000">
                    <a:srgbClr val="FFCCFF"/>
                  </a:glow>
                </a:effectLst>
              </a:rPr>
              <a:t>remember</a:t>
            </a:r>
            <a:r>
              <a:rPr lang="en-CA" sz="3600" dirty="0" smtClean="0">
                <a:solidFill>
                  <a:schemeClr val="accent5">
                    <a:lumMod val="60000"/>
                    <a:lumOff val="40000"/>
                  </a:schemeClr>
                </a:solidFill>
              </a:rPr>
              <a:t> </a:t>
            </a:r>
            <a:r>
              <a:rPr lang="en-CA" sz="3600" u="sng" dirty="0" smtClean="0">
                <a:solidFill>
                  <a:schemeClr val="accent5">
                    <a:lumMod val="60000"/>
                    <a:lumOff val="40000"/>
                  </a:schemeClr>
                </a:solidFill>
              </a:rPr>
              <a:t>this</a:t>
            </a:r>
            <a:r>
              <a:rPr lang="en-CA" sz="3600" dirty="0" smtClean="0">
                <a:solidFill>
                  <a:schemeClr val="accent5">
                    <a:lumMod val="60000"/>
                    <a:lumOff val="40000"/>
                  </a:schemeClr>
                </a:solidFill>
              </a:rPr>
              <a:t> </a:t>
            </a:r>
            <a:r>
              <a:rPr lang="en-CA" sz="3600" b="1" i="1" u="sng" dirty="0" smtClean="0">
                <a:solidFill>
                  <a:schemeClr val="accent3">
                    <a:lumMod val="60000"/>
                    <a:lumOff val="40000"/>
                  </a:schemeClr>
                </a:solidFill>
              </a:rPr>
              <a:t>Sunset to Sunset </a:t>
            </a:r>
            <a:r>
              <a:rPr lang="en-CA" sz="3600" u="sng" dirty="0" smtClean="0">
                <a:solidFill>
                  <a:schemeClr val="accent5">
                    <a:lumMod val="60000"/>
                    <a:lumOff val="40000"/>
                  </a:schemeClr>
                </a:solidFill>
              </a:rPr>
              <a:t>dia</a:t>
            </a:r>
            <a:r>
              <a:rPr lang="en-CA" sz="3600" dirty="0" smtClean="0">
                <a:solidFill>
                  <a:schemeClr val="accent5">
                    <a:lumMod val="60000"/>
                    <a:lumOff val="40000"/>
                  </a:schemeClr>
                </a:solidFill>
              </a:rPr>
              <a:t>g</a:t>
            </a:r>
            <a:r>
              <a:rPr lang="en-CA" sz="3600" u="sng" dirty="0" smtClean="0">
                <a:solidFill>
                  <a:schemeClr val="accent5">
                    <a:lumMod val="60000"/>
                    <a:lumOff val="40000"/>
                  </a:schemeClr>
                </a:solidFill>
              </a:rPr>
              <a:t>ram</a:t>
            </a:r>
            <a:r>
              <a:rPr lang="en-CA" sz="3600" dirty="0" smtClean="0">
                <a:solidFill>
                  <a:schemeClr val="accent5">
                    <a:lumMod val="60000"/>
                    <a:lumOff val="40000"/>
                  </a:schemeClr>
                </a:solidFill>
              </a:rPr>
              <a:t>!</a:t>
            </a:r>
            <a:endParaRPr lang="en-CA" sz="3600" b="1" dirty="0">
              <a:ln>
                <a:solidFill>
                  <a:srgbClr val="0000FF"/>
                </a:solidFill>
              </a:ln>
              <a:solidFill>
                <a:schemeClr val="accent6">
                  <a:lumMod val="60000"/>
                  <a:lumOff val="40000"/>
                </a:schemeClr>
              </a:solidFill>
            </a:endParaRPr>
          </a:p>
        </p:txBody>
      </p:sp>
      <p:sp>
        <p:nvSpPr>
          <p:cNvPr id="4" name="Right Triangle 3"/>
          <p:cNvSpPr/>
          <p:nvPr/>
        </p:nvSpPr>
        <p:spPr>
          <a:xfrm flipH="1">
            <a:off x="5088758" y="2897520"/>
            <a:ext cx="874220" cy="1093136"/>
          </a:xfrm>
          <a:prstGeom prst="rtTriangle">
            <a:avLst/>
          </a:prstGeom>
          <a:solidFill>
            <a:schemeClr val="bg1">
              <a:lumMod val="95000"/>
              <a:lumOff val="5000"/>
              <a:alpha val="44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6" name="Rounded Rectangular Callout 5"/>
          <p:cNvSpPr/>
          <p:nvPr/>
        </p:nvSpPr>
        <p:spPr>
          <a:xfrm>
            <a:off x="3665538" y="5694894"/>
            <a:ext cx="3751007" cy="691620"/>
          </a:xfrm>
          <a:prstGeom prst="wedgeRoundRectCallout">
            <a:avLst>
              <a:gd name="adj1" fmla="val -22298"/>
              <a:gd name="adj2" fmla="val -159611"/>
              <a:gd name="adj3" fmla="val 16667"/>
            </a:avLst>
          </a:prstGeom>
          <a:solidFill>
            <a:schemeClr val="accent2">
              <a:lumMod val="60000"/>
              <a:lumOff val="40000"/>
            </a:schemeClr>
          </a:solidFill>
          <a:ln w="38100">
            <a:solidFill>
              <a:srgbClr val="6633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800" dirty="0" smtClean="0">
                <a:solidFill>
                  <a:prstClr val="black"/>
                </a:solidFill>
              </a:rPr>
              <a:t>Sunset to Sunset!</a:t>
            </a:r>
            <a:endParaRPr lang="en-CA" sz="2800" dirty="0">
              <a:solidFill>
                <a:prstClr val="black"/>
              </a:solidFill>
            </a:endParaRPr>
          </a:p>
        </p:txBody>
      </p:sp>
      <p:cxnSp>
        <p:nvCxnSpPr>
          <p:cNvPr id="7" name="Straight Connector 6"/>
          <p:cNvCxnSpPr/>
          <p:nvPr/>
        </p:nvCxnSpPr>
        <p:spPr>
          <a:xfrm flipV="1">
            <a:off x="4309232" y="2818676"/>
            <a:ext cx="1670573" cy="2043376"/>
          </a:xfrm>
          <a:prstGeom prst="line">
            <a:avLst/>
          </a:prstGeom>
          <a:ln w="76200">
            <a:solidFill>
              <a:srgbClr val="FF5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377125" y="4886997"/>
            <a:ext cx="889386" cy="0"/>
          </a:xfrm>
          <a:prstGeom prst="straightConnector1">
            <a:avLst/>
          </a:prstGeom>
          <a:ln w="76200">
            <a:solidFill>
              <a:srgbClr val="663300"/>
            </a:solidFill>
            <a:headEnd type="none" w="med" len="med"/>
            <a:tailEnd type="arrow"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 name="Right Triangle 9"/>
          <p:cNvSpPr/>
          <p:nvPr/>
        </p:nvSpPr>
        <p:spPr>
          <a:xfrm rot="10800000" flipH="1">
            <a:off x="5969645" y="2897520"/>
            <a:ext cx="889086" cy="1093136"/>
          </a:xfrm>
          <a:prstGeom prst="rtTriangle">
            <a:avLst/>
          </a:prstGeom>
          <a:solidFill>
            <a:schemeClr val="bg2">
              <a:lumMod val="20000"/>
              <a:lumOff val="80000"/>
              <a:alpha val="44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1" name="Straight Connector 10"/>
          <p:cNvCxnSpPr/>
          <p:nvPr/>
        </p:nvCxnSpPr>
        <p:spPr>
          <a:xfrm flipH="1" flipV="1">
            <a:off x="5969644" y="1858984"/>
            <a:ext cx="6666" cy="1225296"/>
          </a:xfrm>
          <a:prstGeom prst="line">
            <a:avLst/>
          </a:prstGeom>
          <a:ln w="76200">
            <a:solidFill>
              <a:srgbClr val="FF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5199956" y="1388754"/>
            <a:ext cx="1539375" cy="462072"/>
          </a:xfrm>
          <a:prstGeom prst="roundRect">
            <a:avLst>
              <a:gd name="adj" fmla="val 50000"/>
            </a:avLst>
          </a:prstGeom>
          <a:solidFill>
            <a:srgbClr val="00FFCC"/>
          </a:solidFill>
          <a:ln w="57150">
            <a:solidFill>
              <a:srgbClr val="0000FF"/>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convex"/>
            </a:sp3d>
          </a:bodyPr>
          <a:lstStyle/>
          <a:p>
            <a:pPr algn="ctr" defTabSz="457200"/>
            <a:r>
              <a:rPr lang="en-CA" sz="2800" b="1" dirty="0">
                <a:solidFill>
                  <a:srgbClr val="FF66FF"/>
                </a:solidFill>
              </a:rPr>
              <a:t>D</a:t>
            </a:r>
            <a:r>
              <a:rPr lang="en-CA" sz="2800" b="1" dirty="0" smtClean="0">
                <a:solidFill>
                  <a:srgbClr val="FF66FF"/>
                </a:solidFill>
              </a:rPr>
              <a:t>awn</a:t>
            </a:r>
            <a:endParaRPr lang="en-CA" sz="2800" b="1" dirty="0">
              <a:solidFill>
                <a:srgbClr val="FF66FF"/>
              </a:solidFill>
            </a:endParaRPr>
          </a:p>
        </p:txBody>
      </p:sp>
      <p:sp>
        <p:nvSpPr>
          <p:cNvPr id="13" name="Rounded Rectangular Callout 12"/>
          <p:cNvSpPr/>
          <p:nvPr/>
        </p:nvSpPr>
        <p:spPr>
          <a:xfrm>
            <a:off x="375792" y="2275136"/>
            <a:ext cx="4151343" cy="2068321"/>
          </a:xfrm>
          <a:prstGeom prst="wedgeRoundRectCallout">
            <a:avLst>
              <a:gd name="adj1" fmla="val 72218"/>
              <a:gd name="adj2" fmla="val 11363"/>
              <a:gd name="adj3" fmla="val 16667"/>
            </a:avLst>
          </a:prstGeom>
          <a:solidFill>
            <a:schemeClr val="bg1"/>
          </a:solidFill>
          <a:ln w="38100">
            <a:solidFill>
              <a:srgbClr val="6633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800" dirty="0" smtClean="0">
                <a:ln>
                  <a:solidFill>
                    <a:srgbClr val="996600"/>
                  </a:solidFill>
                </a:ln>
                <a:solidFill>
                  <a:srgbClr val="FFFF00"/>
                </a:solidFill>
              </a:rPr>
              <a:t>This </a:t>
            </a:r>
            <a:r>
              <a:rPr lang="en-CA" sz="2800" b="1" u="sng" dirty="0" smtClean="0">
                <a:ln>
                  <a:solidFill>
                    <a:srgbClr val="996600"/>
                  </a:solidFill>
                </a:ln>
                <a:solidFill>
                  <a:srgbClr val="FFFF00"/>
                </a:solidFill>
              </a:rPr>
              <a:t>dark</a:t>
            </a:r>
            <a:r>
              <a:rPr lang="en-CA" sz="2800" dirty="0" smtClean="0">
                <a:ln>
                  <a:solidFill>
                    <a:srgbClr val="996600"/>
                  </a:solidFill>
                </a:ln>
                <a:solidFill>
                  <a:srgbClr val="FFFF00"/>
                </a:solidFill>
              </a:rPr>
              <a:t> triangle represents the lunar based sunset to sunset Night Season.</a:t>
            </a:r>
            <a:endParaRPr lang="en-CA" sz="2800" dirty="0">
              <a:ln>
                <a:solidFill>
                  <a:srgbClr val="996600"/>
                </a:solidFill>
              </a:ln>
              <a:solidFill>
                <a:srgbClr val="FFFF00"/>
              </a:solidFill>
            </a:endParaRPr>
          </a:p>
        </p:txBody>
      </p:sp>
      <p:cxnSp>
        <p:nvCxnSpPr>
          <p:cNvPr id="5" name="Straight Connector 4"/>
          <p:cNvCxnSpPr/>
          <p:nvPr/>
        </p:nvCxnSpPr>
        <p:spPr>
          <a:xfrm flipV="1">
            <a:off x="5306703" y="2818676"/>
            <a:ext cx="1643111" cy="2051466"/>
          </a:xfrm>
          <a:prstGeom prst="line">
            <a:avLst/>
          </a:prstGeom>
          <a:ln w="76200">
            <a:solidFill>
              <a:srgbClr val="FF5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Rounded Rectangular Callout 13"/>
          <p:cNvSpPr/>
          <p:nvPr/>
        </p:nvSpPr>
        <p:spPr>
          <a:xfrm>
            <a:off x="7416545" y="2095129"/>
            <a:ext cx="4511132" cy="1656233"/>
          </a:xfrm>
          <a:prstGeom prst="wedgeRoundRectCallout">
            <a:avLst>
              <a:gd name="adj1" fmla="val -73501"/>
              <a:gd name="adj2" fmla="val 23761"/>
              <a:gd name="adj3" fmla="val 16667"/>
            </a:avLst>
          </a:prstGeom>
          <a:solidFill>
            <a:srgbClr val="FFCCCC"/>
          </a:solidFill>
          <a:ln w="38100">
            <a:solidFill>
              <a:schemeClr val="accent3">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800" dirty="0" smtClean="0">
                <a:ln>
                  <a:solidFill>
                    <a:srgbClr val="996600"/>
                  </a:solidFill>
                </a:ln>
                <a:solidFill>
                  <a:srgbClr val="CC00FF"/>
                </a:solidFill>
              </a:rPr>
              <a:t>This triangle represents the lunar based sunset to sunset Light Season.</a:t>
            </a:r>
            <a:endParaRPr lang="en-CA" sz="2800" dirty="0">
              <a:ln>
                <a:solidFill>
                  <a:srgbClr val="996600"/>
                </a:solidFill>
              </a:ln>
              <a:solidFill>
                <a:srgbClr val="CC00FF"/>
              </a:solidFill>
            </a:endParaRPr>
          </a:p>
        </p:txBody>
      </p:sp>
      <p:sp>
        <p:nvSpPr>
          <p:cNvPr id="2" name="Rounded Rectangle 1"/>
          <p:cNvSpPr/>
          <p:nvPr/>
        </p:nvSpPr>
        <p:spPr>
          <a:xfrm>
            <a:off x="7777017" y="3990656"/>
            <a:ext cx="3925456" cy="2668761"/>
          </a:xfrm>
          <a:prstGeom prst="roundRect">
            <a:avLst>
              <a:gd name="adj" fmla="val 24973"/>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FF9900"/>
                </a:solidFill>
              </a:rPr>
              <a:t>Next up:  </a:t>
            </a:r>
            <a:r>
              <a:rPr lang="en-CA" sz="2400" dirty="0" smtClean="0"/>
              <a:t>We will overlay the Sunset to Sunset format, overtop Creation’s day-start design of Dawn to Dawn from Yahuah.</a:t>
            </a:r>
            <a:endParaRPr lang="en-CA" sz="2400" dirty="0"/>
          </a:p>
        </p:txBody>
      </p:sp>
      <p:sp>
        <p:nvSpPr>
          <p:cNvPr id="16" name="Slide Number Placeholder 1"/>
          <p:cNvSpPr>
            <a:spLocks noGrp="1"/>
          </p:cNvSpPr>
          <p:nvPr>
            <p:ph type="sldNum" sz="quarter" idx="12"/>
          </p:nvPr>
        </p:nvSpPr>
        <p:spPr>
          <a:xfrm>
            <a:off x="11844596" y="6490218"/>
            <a:ext cx="347335" cy="312918"/>
          </a:xfrm>
        </p:spPr>
        <p:txBody>
          <a:bodyPr/>
          <a:lstStyle/>
          <a:p>
            <a:fld id="{6D22F896-40B5-4ADD-8801-0D06FADFA095}" type="slidenum">
              <a:rPr lang="en-US" sz="1100" smtClean="0">
                <a:solidFill>
                  <a:schemeClr val="tx1"/>
                </a:solidFill>
              </a:rPr>
              <a:pPr/>
              <a:t>57</a:t>
            </a:fld>
            <a:endParaRPr lang="en-US" sz="1100" dirty="0">
              <a:solidFill>
                <a:schemeClr val="tx1"/>
              </a:solidFill>
            </a:endParaRPr>
          </a:p>
        </p:txBody>
      </p:sp>
      <p:sp>
        <p:nvSpPr>
          <p:cNvPr id="8" name="Rectangle 7"/>
          <p:cNvSpPr/>
          <p:nvPr/>
        </p:nvSpPr>
        <p:spPr>
          <a:xfrm rot="18586525">
            <a:off x="4452478" y="3328823"/>
            <a:ext cx="2879107" cy="292568"/>
          </a:xfrm>
          <a:prstGeom prst="rect">
            <a:avLst/>
          </a:prstGeom>
          <a:solidFill>
            <a:schemeClr val="accent2"/>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FF0000"/>
                </a:solidFill>
              </a:rPr>
              <a:t>One “Sunset” Cycle</a:t>
            </a:r>
            <a:endParaRPr lang="en-CA" b="1" dirty="0">
              <a:solidFill>
                <a:prstClr val="white"/>
              </a:solidFill>
            </a:endParaRPr>
          </a:p>
        </p:txBody>
      </p:sp>
    </p:spTree>
    <p:extLst>
      <p:ext uri="{BB962C8B-B14F-4D97-AF65-F5344CB8AC3E}">
        <p14:creationId xmlns:p14="http://schemas.microsoft.com/office/powerpoint/2010/main" val="212464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0-#ppt_w/2"/>
                                          </p:val>
                                        </p:tav>
                                        <p:tav tm="100000">
                                          <p:val>
                                            <p:strVal val="#ppt_x"/>
                                          </p:val>
                                        </p:tav>
                                      </p:tavLst>
                                    </p:anim>
                                    <p:anim calcmode="lin" valueType="num">
                                      <p:cBhvr additive="base">
                                        <p:cTn id="8" dur="125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250" fill="hold"/>
                                        <p:tgtEl>
                                          <p:spTgt spid="10"/>
                                        </p:tgtEl>
                                        <p:attrNameLst>
                                          <p:attrName>ppt_x</p:attrName>
                                        </p:attrNameLst>
                                      </p:cBhvr>
                                      <p:tavLst>
                                        <p:tav tm="0">
                                          <p:val>
                                            <p:strVal val="#ppt_x"/>
                                          </p:val>
                                        </p:tav>
                                        <p:tav tm="100000">
                                          <p:val>
                                            <p:strVal val="#ppt_x"/>
                                          </p:val>
                                        </p:tav>
                                      </p:tavLst>
                                    </p:anim>
                                    <p:anim calcmode="lin" valueType="num">
                                      <p:cBhvr additive="base">
                                        <p:cTn id="18" dur="125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1000"/>
                                        <p:tgtEl>
                                          <p:spTgt spid="7"/>
                                        </p:tgtEl>
                                      </p:cBhvr>
                                    </p:animEffect>
                                  </p:childTnLst>
                                </p:cTn>
                              </p:par>
                              <p:par>
                                <p:cTn id="28" presetID="2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1250"/>
                                        <p:tgtEl>
                                          <p:spTgt spid="5"/>
                                        </p:tgtEl>
                                      </p:cBhvr>
                                    </p:animEffect>
                                  </p:childTnLst>
                                </p:cTn>
                              </p:par>
                            </p:childTnLst>
                          </p:cTn>
                        </p:par>
                        <p:par>
                          <p:cTn id="31" fill="hold">
                            <p:stCondLst>
                              <p:cond delay="125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1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heel(1)">
                                      <p:cBhvr>
                                        <p:cTn id="50"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3" grpId="0" animBg="1"/>
      <p:bldP spid="14" grpId="0" animBg="1"/>
      <p:bldP spid="2"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Straight Arrow Connector 8"/>
          <p:cNvCxnSpPr/>
          <p:nvPr/>
        </p:nvCxnSpPr>
        <p:spPr>
          <a:xfrm flipH="1" flipV="1">
            <a:off x="4358272" y="4869610"/>
            <a:ext cx="1301550" cy="416646"/>
          </a:xfrm>
          <a:prstGeom prst="straightConnector1">
            <a:avLst/>
          </a:prstGeom>
          <a:ln w="57150">
            <a:solidFill>
              <a:srgbClr val="6633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969652" y="2062657"/>
            <a:ext cx="868894" cy="1925683"/>
          </a:xfrm>
          <a:prstGeom prst="rect">
            <a:avLst/>
          </a:prstGeom>
          <a:noFill/>
          <a:ln w="57150">
            <a:solidFill>
              <a:srgbClr val="00B00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5990" y="162256"/>
            <a:ext cx="10784131" cy="1342526"/>
          </a:xfrm>
        </p:spPr>
        <p:txBody>
          <a:bodyPr>
            <a:normAutofit/>
            <a:scene3d>
              <a:camera prst="orthographicFront"/>
              <a:lightRig rig="threePt" dir="t"/>
            </a:scene3d>
            <a:sp3d extrusionH="57150">
              <a:bevelT w="38100" h="38100"/>
            </a:sp3d>
          </a:bodyPr>
          <a:lstStyle/>
          <a:p>
            <a:r>
              <a:rPr lang="en-CA" sz="3600" dirty="0" smtClean="0">
                <a:solidFill>
                  <a:schemeClr val="accent6">
                    <a:lumMod val="60000"/>
                    <a:lumOff val="40000"/>
                  </a:schemeClr>
                </a:solidFill>
              </a:rPr>
              <a:t>You are now going to see the </a:t>
            </a:r>
            <a:r>
              <a:rPr lang="en-CA" sz="3600" b="1" dirty="0" smtClean="0">
                <a:ln>
                  <a:solidFill>
                    <a:srgbClr val="00FF00"/>
                  </a:solidFill>
                </a:ln>
                <a:solidFill>
                  <a:schemeClr val="accent6">
                    <a:lumMod val="60000"/>
                    <a:lumOff val="40000"/>
                  </a:schemeClr>
                </a:solidFill>
                <a:effectLst>
                  <a:glow rad="228600">
                    <a:schemeClr val="accent3">
                      <a:alpha val="40000"/>
                    </a:schemeClr>
                  </a:glow>
                </a:effectLst>
              </a:rPr>
              <a:t>sunset to sunset</a:t>
            </a:r>
            <a:r>
              <a:rPr lang="en-CA" sz="3600" b="1" dirty="0" smtClean="0">
                <a:ln>
                  <a:solidFill>
                    <a:srgbClr val="00FF00"/>
                  </a:solidFill>
                </a:ln>
                <a:solidFill>
                  <a:schemeClr val="accent6">
                    <a:lumMod val="60000"/>
                    <a:lumOff val="40000"/>
                  </a:schemeClr>
                </a:solidFill>
                <a:effectLst>
                  <a:glow rad="76200">
                    <a:srgbClr val="CC00FF"/>
                  </a:glow>
                </a:effectLst>
              </a:rPr>
              <a:t> </a:t>
            </a:r>
            <a:r>
              <a:rPr lang="en-CA" sz="3600" b="1" dirty="0" smtClean="0">
                <a:ln>
                  <a:solidFill>
                    <a:srgbClr val="00FF00"/>
                  </a:solidFill>
                </a:ln>
                <a:solidFill>
                  <a:srgbClr val="FF66FF"/>
                </a:solidFill>
              </a:rPr>
              <a:t>triangle symbols </a:t>
            </a:r>
            <a:r>
              <a:rPr lang="en-CA" sz="3600" dirty="0" smtClean="0">
                <a:solidFill>
                  <a:schemeClr val="accent6">
                    <a:lumMod val="60000"/>
                    <a:lumOff val="40000"/>
                  </a:schemeClr>
                </a:solidFill>
              </a:rPr>
              <a:t>in this format.</a:t>
            </a:r>
            <a:endParaRPr lang="en-CA" sz="3600" dirty="0">
              <a:solidFill>
                <a:schemeClr val="accent6">
                  <a:lumMod val="60000"/>
                  <a:lumOff val="40000"/>
                </a:schemeClr>
              </a:solidFill>
            </a:endParaRPr>
          </a:p>
        </p:txBody>
      </p:sp>
      <p:sp>
        <p:nvSpPr>
          <p:cNvPr id="4" name="Right Triangle 3"/>
          <p:cNvSpPr/>
          <p:nvPr/>
        </p:nvSpPr>
        <p:spPr>
          <a:xfrm flipH="1">
            <a:off x="5088758" y="2897520"/>
            <a:ext cx="874220" cy="1093136"/>
          </a:xfrm>
          <a:prstGeom prst="rtTriangle">
            <a:avLst/>
          </a:prstGeom>
          <a:solidFill>
            <a:schemeClr val="bg1">
              <a:alpha val="44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6" name="Rounded Rectangular Callout 5"/>
          <p:cNvSpPr/>
          <p:nvPr/>
        </p:nvSpPr>
        <p:spPr>
          <a:xfrm>
            <a:off x="369651" y="3516489"/>
            <a:ext cx="3412377" cy="2423891"/>
          </a:xfrm>
          <a:prstGeom prst="wedgeRoundRectCallout">
            <a:avLst>
              <a:gd name="adj1" fmla="val 96283"/>
              <a:gd name="adj2" fmla="val -41497"/>
              <a:gd name="adj3" fmla="val 16667"/>
            </a:avLst>
          </a:prstGeom>
          <a:solidFill>
            <a:schemeClr val="accent1">
              <a:lumMod val="40000"/>
              <a:lumOff val="60000"/>
            </a:schemeClr>
          </a:solidFill>
          <a:ln w="38100">
            <a:solidFill>
              <a:srgbClr val="CC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7030A0"/>
                </a:solidFill>
                <a:effectLst>
                  <a:glow rad="127000">
                    <a:srgbClr val="FF9900"/>
                  </a:glow>
                </a:effectLst>
              </a:rPr>
              <a:t>After the sunset, </a:t>
            </a:r>
            <a:r>
              <a:rPr lang="en-CA" sz="2400" dirty="0" smtClean="0">
                <a:solidFill>
                  <a:srgbClr val="7030A0"/>
                </a:solidFill>
              </a:rPr>
              <a:t>this triangle </a:t>
            </a:r>
            <a:r>
              <a:rPr lang="en-CA" sz="2400" b="1" u="sng" dirty="0" smtClean="0">
                <a:solidFill>
                  <a:srgbClr val="7030A0"/>
                </a:solidFill>
              </a:rPr>
              <a:t>be</a:t>
            </a:r>
            <a:r>
              <a:rPr lang="en-CA" sz="2400" b="1" dirty="0" smtClean="0">
                <a:solidFill>
                  <a:srgbClr val="7030A0"/>
                </a:solidFill>
              </a:rPr>
              <a:t>g</a:t>
            </a:r>
            <a:r>
              <a:rPr lang="en-CA" sz="2400" b="1" u="sng" dirty="0" smtClean="0">
                <a:solidFill>
                  <a:srgbClr val="7030A0"/>
                </a:solidFill>
              </a:rPr>
              <a:t>ins</a:t>
            </a:r>
            <a:r>
              <a:rPr lang="en-CA" sz="2400" dirty="0" smtClean="0">
                <a:solidFill>
                  <a:srgbClr val="7030A0"/>
                </a:solidFill>
              </a:rPr>
              <a:t> the </a:t>
            </a:r>
            <a:r>
              <a:rPr lang="en-CA" sz="2400" b="1" u="sng" dirty="0" smtClean="0">
                <a:solidFill>
                  <a:srgbClr val="7030A0"/>
                </a:solidFill>
              </a:rPr>
              <a:t>first</a:t>
            </a:r>
            <a:r>
              <a:rPr lang="en-CA" sz="2400" dirty="0" smtClean="0">
                <a:solidFill>
                  <a:srgbClr val="7030A0"/>
                </a:solidFill>
              </a:rPr>
              <a:t> 12 hours with the </a:t>
            </a:r>
            <a:r>
              <a:rPr lang="en-CA" sz="2400" u="sng" dirty="0" smtClean="0">
                <a:solidFill>
                  <a:srgbClr val="7030A0"/>
                </a:solidFill>
              </a:rPr>
              <a:t>twili</a:t>
            </a:r>
            <a:r>
              <a:rPr lang="en-CA" sz="2400" dirty="0" smtClean="0">
                <a:solidFill>
                  <a:srgbClr val="7030A0"/>
                </a:solidFill>
              </a:rPr>
              <a:t>g</a:t>
            </a:r>
            <a:r>
              <a:rPr lang="en-CA" sz="2400" u="sng" dirty="0" smtClean="0">
                <a:solidFill>
                  <a:srgbClr val="7030A0"/>
                </a:solidFill>
              </a:rPr>
              <a:t>ht</a:t>
            </a:r>
            <a:r>
              <a:rPr lang="en-CA" sz="2400" dirty="0" smtClean="0">
                <a:solidFill>
                  <a:srgbClr val="7030A0"/>
                </a:solidFill>
              </a:rPr>
              <a:t> and </a:t>
            </a:r>
            <a:r>
              <a:rPr lang="en-CA" sz="2400" u="sng" dirty="0" smtClean="0">
                <a:solidFill>
                  <a:srgbClr val="7030A0"/>
                </a:solidFill>
              </a:rPr>
              <a:t>ni</a:t>
            </a:r>
            <a:r>
              <a:rPr lang="en-CA" sz="2400" dirty="0" smtClean="0">
                <a:solidFill>
                  <a:srgbClr val="7030A0"/>
                </a:solidFill>
              </a:rPr>
              <a:t>g</a:t>
            </a:r>
            <a:r>
              <a:rPr lang="en-CA" sz="2400" u="sng" dirty="0" smtClean="0">
                <a:solidFill>
                  <a:srgbClr val="7030A0"/>
                </a:solidFill>
              </a:rPr>
              <a:t>ht</a:t>
            </a:r>
            <a:r>
              <a:rPr lang="en-CA" sz="2400" dirty="0" smtClean="0">
                <a:solidFill>
                  <a:srgbClr val="7030A0"/>
                </a:solidFill>
              </a:rPr>
              <a:t> portion of </a:t>
            </a:r>
            <a:r>
              <a:rPr lang="en-CA" sz="2400" u="sng" dirty="0" smtClean="0">
                <a:solidFill>
                  <a:schemeClr val="bg1"/>
                </a:solidFill>
              </a:rPr>
              <a:t>their</a:t>
            </a:r>
            <a:r>
              <a:rPr lang="en-CA" sz="2400" dirty="0" smtClean="0">
                <a:solidFill>
                  <a:srgbClr val="7030A0"/>
                </a:solidFill>
              </a:rPr>
              <a:t> </a:t>
            </a:r>
            <a:br>
              <a:rPr lang="en-CA" sz="2400" dirty="0" smtClean="0">
                <a:solidFill>
                  <a:srgbClr val="7030A0"/>
                </a:solidFill>
              </a:rPr>
            </a:br>
            <a:r>
              <a:rPr lang="en-CA" sz="2400" dirty="0" smtClean="0">
                <a:solidFill>
                  <a:srgbClr val="7030A0"/>
                </a:solidFill>
              </a:rPr>
              <a:t>24 hour cycle.</a:t>
            </a:r>
            <a:endParaRPr lang="en-CA" sz="2400" dirty="0">
              <a:solidFill>
                <a:srgbClr val="7030A0"/>
              </a:solidFill>
            </a:endParaRPr>
          </a:p>
        </p:txBody>
      </p:sp>
      <p:sp>
        <p:nvSpPr>
          <p:cNvPr id="8" name="Rectangle 7"/>
          <p:cNvSpPr/>
          <p:nvPr/>
        </p:nvSpPr>
        <p:spPr>
          <a:xfrm>
            <a:off x="449625" y="6029607"/>
            <a:ext cx="11370899" cy="694321"/>
          </a:xfrm>
          <a:prstGeom prst="rect">
            <a:avLst/>
          </a:prstGeom>
          <a:solidFill>
            <a:schemeClr val="tx1">
              <a:lumMod val="85000"/>
            </a:schemeClr>
          </a:solidFill>
          <a:ln w="28575">
            <a:solidFill>
              <a:srgbClr val="CC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800" dirty="0" smtClean="0">
                <a:solidFill>
                  <a:sysClr val="windowText" lastClr="000000"/>
                </a:solidFill>
              </a:rPr>
              <a:t>Please </a:t>
            </a:r>
            <a:r>
              <a:rPr lang="en-CA" sz="2800" b="1" u="sng" dirty="0" smtClean="0">
                <a:solidFill>
                  <a:sysClr val="windowText" lastClr="000000"/>
                </a:solidFill>
              </a:rPr>
              <a:t>remember</a:t>
            </a:r>
            <a:r>
              <a:rPr lang="en-CA" sz="2800" dirty="0" smtClean="0">
                <a:solidFill>
                  <a:sysClr val="windowText" lastClr="000000"/>
                </a:solidFill>
              </a:rPr>
              <a:t> this </a:t>
            </a:r>
            <a:r>
              <a:rPr lang="en-CA" sz="2800" b="1" dirty="0" smtClean="0">
                <a:solidFill>
                  <a:sysClr val="windowText" lastClr="000000"/>
                </a:solidFill>
                <a:effectLst>
                  <a:glow rad="127000">
                    <a:srgbClr val="FF66FF"/>
                  </a:glow>
                </a:effectLst>
              </a:rPr>
              <a:t>format</a:t>
            </a:r>
            <a:r>
              <a:rPr lang="en-CA" sz="2800" dirty="0" smtClean="0">
                <a:solidFill>
                  <a:sysClr val="windowText" lastClr="000000"/>
                </a:solidFill>
              </a:rPr>
              <a:t> to understand the following charts.</a:t>
            </a:r>
            <a:endParaRPr lang="en-CA" sz="2800" dirty="0">
              <a:solidFill>
                <a:sysClr val="windowText" lastClr="000000"/>
              </a:solidFill>
            </a:endParaRPr>
          </a:p>
        </p:txBody>
      </p:sp>
      <p:sp>
        <p:nvSpPr>
          <p:cNvPr id="12" name="Rounded Rectangular Callout 11"/>
          <p:cNvSpPr/>
          <p:nvPr/>
        </p:nvSpPr>
        <p:spPr>
          <a:xfrm>
            <a:off x="5534343" y="4958479"/>
            <a:ext cx="2371529" cy="555092"/>
          </a:xfrm>
          <a:prstGeom prst="wedgeRoundRectCallout">
            <a:avLst>
              <a:gd name="adj1" fmla="val -56319"/>
              <a:gd name="adj2" fmla="val -52099"/>
              <a:gd name="adj3" fmla="val 16667"/>
            </a:avLst>
          </a:prstGeom>
          <a:solidFill>
            <a:schemeClr val="accent2">
              <a:lumMod val="60000"/>
              <a:lumOff val="40000"/>
            </a:schemeClr>
          </a:solidFill>
          <a:ln w="38100">
            <a:solidFill>
              <a:srgbClr val="6633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800" dirty="0" smtClean="0">
                <a:solidFill>
                  <a:prstClr val="black"/>
                </a:solidFill>
              </a:rPr>
              <a:t>Two Sunsets</a:t>
            </a:r>
            <a:endParaRPr lang="en-CA" sz="2800" dirty="0">
              <a:solidFill>
                <a:prstClr val="black"/>
              </a:solidFill>
            </a:endParaRPr>
          </a:p>
        </p:txBody>
      </p:sp>
      <p:cxnSp>
        <p:nvCxnSpPr>
          <p:cNvPr id="17" name="Straight Connector 16"/>
          <p:cNvCxnSpPr/>
          <p:nvPr/>
        </p:nvCxnSpPr>
        <p:spPr>
          <a:xfrm flipV="1">
            <a:off x="4309232" y="2818676"/>
            <a:ext cx="1670573" cy="2043376"/>
          </a:xfrm>
          <a:prstGeom prst="line">
            <a:avLst/>
          </a:prstGeom>
          <a:ln w="76200">
            <a:solidFill>
              <a:srgbClr val="FF5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Rounded Rectangular Callout 17"/>
          <p:cNvSpPr/>
          <p:nvPr/>
        </p:nvSpPr>
        <p:spPr>
          <a:xfrm>
            <a:off x="8128697" y="1658318"/>
            <a:ext cx="3838934" cy="4282063"/>
          </a:xfrm>
          <a:prstGeom prst="wedgeRoundRectCallout">
            <a:avLst>
              <a:gd name="adj1" fmla="val -86638"/>
              <a:gd name="adj2" fmla="val -26675"/>
              <a:gd name="adj3" fmla="val 16667"/>
            </a:avLst>
          </a:prstGeom>
          <a:solidFill>
            <a:schemeClr val="accent6">
              <a:lumMod val="40000"/>
              <a:lumOff val="60000"/>
            </a:schemeClr>
          </a:solidFill>
          <a:ln w="38100">
            <a:solidFill>
              <a:srgbClr val="6633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dirty="0" smtClean="0">
                <a:solidFill>
                  <a:prstClr val="black"/>
                </a:solidFill>
              </a:rPr>
              <a:t>This </a:t>
            </a:r>
            <a:r>
              <a:rPr lang="en-CA" sz="2400" b="1" u="sng" dirty="0" smtClean="0">
                <a:solidFill>
                  <a:prstClr val="black"/>
                </a:solidFill>
              </a:rPr>
              <a:t>calendar rectan</a:t>
            </a:r>
            <a:r>
              <a:rPr lang="en-CA" sz="2400" b="1" dirty="0" smtClean="0">
                <a:solidFill>
                  <a:prstClr val="black"/>
                </a:solidFill>
              </a:rPr>
              <a:t>g</a:t>
            </a:r>
            <a:r>
              <a:rPr lang="en-CA" sz="2400" b="1" u="sng" dirty="0" smtClean="0">
                <a:solidFill>
                  <a:prstClr val="black"/>
                </a:solidFill>
              </a:rPr>
              <a:t>le</a:t>
            </a:r>
            <a:r>
              <a:rPr lang="en-CA" sz="2400" dirty="0" smtClean="0">
                <a:solidFill>
                  <a:prstClr val="black"/>
                </a:solidFill>
              </a:rPr>
              <a:t> represents the Dawn to Dawn 24 hour cycle as Yahuah designed at Creation; </a:t>
            </a:r>
            <a:br>
              <a:rPr lang="en-CA" sz="2400" dirty="0" smtClean="0">
                <a:solidFill>
                  <a:prstClr val="black"/>
                </a:solidFill>
              </a:rPr>
            </a:br>
            <a:r>
              <a:rPr lang="en-CA" sz="2400" dirty="0" smtClean="0">
                <a:solidFill>
                  <a:prstClr val="black"/>
                </a:solidFill>
              </a:rPr>
              <a:t>but - </a:t>
            </a:r>
            <a:r>
              <a:rPr lang="en-CA" sz="2400" u="sng" dirty="0" smtClean="0">
                <a:solidFill>
                  <a:srgbClr val="FF0000"/>
                </a:solidFill>
              </a:rPr>
              <a:t>MINUS THE PAGAN NAME</a:t>
            </a:r>
            <a:r>
              <a:rPr lang="en-CA" sz="2400" dirty="0" smtClean="0">
                <a:solidFill>
                  <a:srgbClr val="FF0000"/>
                </a:solidFill>
              </a:rPr>
              <a:t>. </a:t>
            </a:r>
            <a:br>
              <a:rPr lang="en-CA" sz="2400" dirty="0" smtClean="0">
                <a:solidFill>
                  <a:srgbClr val="FF0000"/>
                </a:solidFill>
              </a:rPr>
            </a:br>
            <a:r>
              <a:rPr lang="en-CA" sz="2400" dirty="0" smtClean="0">
                <a:solidFill>
                  <a:prstClr val="black"/>
                </a:solidFill>
              </a:rPr>
              <a:t>It is here for your weekly cycle timing </a:t>
            </a:r>
            <a:r>
              <a:rPr lang="en-CA" sz="2400" i="1" u="sng" dirty="0" smtClean="0">
                <a:solidFill>
                  <a:srgbClr val="FF0000"/>
                </a:solidFill>
              </a:rPr>
              <a:t>reco</a:t>
            </a:r>
            <a:r>
              <a:rPr lang="en-CA" sz="2400" i="1" dirty="0" smtClean="0">
                <a:solidFill>
                  <a:srgbClr val="FF0000"/>
                </a:solidFill>
              </a:rPr>
              <a:t>g</a:t>
            </a:r>
            <a:r>
              <a:rPr lang="en-CA" sz="2400" i="1" u="sng" dirty="0" smtClean="0">
                <a:solidFill>
                  <a:srgbClr val="FF0000"/>
                </a:solidFill>
              </a:rPr>
              <a:t>nition </a:t>
            </a:r>
            <a:r>
              <a:rPr lang="en-CA" sz="2400" i="1" dirty="0" smtClean="0">
                <a:solidFill>
                  <a:srgbClr val="FF0000"/>
                </a:solidFill>
              </a:rPr>
              <a:t>p</a:t>
            </a:r>
            <a:r>
              <a:rPr lang="en-CA" sz="2400" i="1" u="sng" dirty="0" smtClean="0">
                <a:solidFill>
                  <a:srgbClr val="FF0000"/>
                </a:solidFill>
              </a:rPr>
              <a:t>ur</a:t>
            </a:r>
            <a:r>
              <a:rPr lang="en-CA" sz="2400" i="1" dirty="0" smtClean="0">
                <a:solidFill>
                  <a:srgbClr val="FF0000"/>
                </a:solidFill>
              </a:rPr>
              <a:t>p</a:t>
            </a:r>
            <a:r>
              <a:rPr lang="en-CA" sz="2400" i="1" u="sng" dirty="0" smtClean="0">
                <a:solidFill>
                  <a:srgbClr val="FF0000"/>
                </a:solidFill>
              </a:rPr>
              <a:t>oses </a:t>
            </a:r>
            <a:r>
              <a:rPr lang="en-CA" sz="2400" b="1" i="1" u="sng" dirty="0" smtClean="0">
                <a:ln>
                  <a:solidFill>
                    <a:srgbClr val="0000FF"/>
                  </a:solidFill>
                </a:ln>
                <a:solidFill>
                  <a:srgbClr val="FF0000"/>
                </a:solidFill>
                <a:latin typeface="Arial Black" panose="020B0A04020102020204" pitchFamily="34" charset="0"/>
              </a:rPr>
              <a:t>ONLY</a:t>
            </a:r>
            <a:r>
              <a:rPr lang="en-CA" sz="2400" i="1" dirty="0" smtClean="0">
                <a:ln>
                  <a:solidFill>
                    <a:srgbClr val="0000FF"/>
                  </a:solidFill>
                </a:ln>
                <a:solidFill>
                  <a:srgbClr val="FF0000"/>
                </a:solidFill>
                <a:latin typeface="Arial Black" panose="020B0A04020102020204" pitchFamily="34" charset="0"/>
              </a:rPr>
              <a:t>.</a:t>
            </a:r>
            <a:endParaRPr lang="en-CA" sz="2400" i="1" dirty="0">
              <a:ln>
                <a:solidFill>
                  <a:srgbClr val="0000FF"/>
                </a:solidFill>
              </a:ln>
              <a:solidFill>
                <a:srgbClr val="FF0000"/>
              </a:solidFill>
              <a:latin typeface="Arial Black" panose="020B0A04020102020204" pitchFamily="34" charset="0"/>
            </a:endParaRPr>
          </a:p>
        </p:txBody>
      </p:sp>
      <p:cxnSp>
        <p:nvCxnSpPr>
          <p:cNvPr id="24" name="Straight Connector 23"/>
          <p:cNvCxnSpPr/>
          <p:nvPr/>
        </p:nvCxnSpPr>
        <p:spPr>
          <a:xfrm flipV="1">
            <a:off x="5962978" y="1735667"/>
            <a:ext cx="0" cy="668866"/>
          </a:xfrm>
          <a:prstGeom prst="line">
            <a:avLst/>
          </a:prstGeom>
          <a:ln w="76200">
            <a:solidFill>
              <a:srgbClr val="FF66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852710" y="1735667"/>
            <a:ext cx="0" cy="668866"/>
          </a:xfrm>
          <a:prstGeom prst="line">
            <a:avLst/>
          </a:prstGeom>
          <a:ln w="76200">
            <a:solidFill>
              <a:srgbClr val="FF66F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Rounded Rectangular Callout 25"/>
          <p:cNvSpPr/>
          <p:nvPr/>
        </p:nvSpPr>
        <p:spPr>
          <a:xfrm>
            <a:off x="7905872" y="889930"/>
            <a:ext cx="3104249" cy="691620"/>
          </a:xfrm>
          <a:prstGeom prst="wedgeRoundRectCallout">
            <a:avLst>
              <a:gd name="adj1" fmla="val -83233"/>
              <a:gd name="adj2" fmla="val 93242"/>
              <a:gd name="adj3" fmla="val 16667"/>
            </a:avLst>
          </a:prstGeom>
          <a:solidFill>
            <a:schemeClr val="tx2">
              <a:lumMod val="90000"/>
            </a:schemeClr>
          </a:solidFill>
          <a:ln w="38100">
            <a:solidFill>
              <a:srgbClr val="CC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800" b="1" dirty="0" smtClean="0">
                <a:ln>
                  <a:solidFill>
                    <a:srgbClr val="0000FF"/>
                  </a:solidFill>
                </a:ln>
                <a:solidFill>
                  <a:srgbClr val="FFFF00"/>
                </a:solidFill>
              </a:rPr>
              <a:t>Dawn to Dawn</a:t>
            </a:r>
            <a:endParaRPr lang="en-CA" sz="2800" b="1" dirty="0">
              <a:ln>
                <a:solidFill>
                  <a:srgbClr val="0000FF"/>
                </a:solidFill>
              </a:ln>
              <a:solidFill>
                <a:srgbClr val="FFFF00"/>
              </a:solidFill>
            </a:endParaRPr>
          </a:p>
        </p:txBody>
      </p:sp>
      <p:cxnSp>
        <p:nvCxnSpPr>
          <p:cNvPr id="28" name="Straight Arrow Connector 27"/>
          <p:cNvCxnSpPr/>
          <p:nvPr/>
        </p:nvCxnSpPr>
        <p:spPr>
          <a:xfrm flipV="1">
            <a:off x="6070447" y="1834539"/>
            <a:ext cx="674795" cy="8039"/>
          </a:xfrm>
          <a:prstGeom prst="straightConnector1">
            <a:avLst/>
          </a:prstGeom>
          <a:ln w="38100">
            <a:solidFill>
              <a:srgbClr val="C00000"/>
            </a:solidFill>
            <a:tailEnd type="triangle"/>
          </a:ln>
          <a:effectLst>
            <a:glow rad="88900">
              <a:srgbClr val="FFFF00"/>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379855" y="701964"/>
            <a:ext cx="3362036" cy="923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Slide Number Placeholder 1"/>
          <p:cNvSpPr>
            <a:spLocks noGrp="1"/>
          </p:cNvSpPr>
          <p:nvPr>
            <p:ph type="sldNum" sz="quarter" idx="12"/>
          </p:nvPr>
        </p:nvSpPr>
        <p:spPr>
          <a:xfrm>
            <a:off x="11844596" y="6490218"/>
            <a:ext cx="347335" cy="312918"/>
          </a:xfrm>
        </p:spPr>
        <p:txBody>
          <a:bodyPr/>
          <a:lstStyle/>
          <a:p>
            <a:fld id="{6D22F896-40B5-4ADD-8801-0D06FADFA095}" type="slidenum">
              <a:rPr lang="en-US" sz="1100" smtClean="0">
                <a:solidFill>
                  <a:schemeClr val="tx1"/>
                </a:solidFill>
              </a:rPr>
              <a:pPr/>
              <a:t>58</a:t>
            </a:fld>
            <a:endParaRPr lang="en-US" sz="1100" dirty="0">
              <a:solidFill>
                <a:schemeClr val="tx1"/>
              </a:solidFill>
            </a:endParaRPr>
          </a:p>
        </p:txBody>
      </p:sp>
      <p:sp>
        <p:nvSpPr>
          <p:cNvPr id="5" name="Right Triangle 4"/>
          <p:cNvSpPr/>
          <p:nvPr/>
        </p:nvSpPr>
        <p:spPr>
          <a:xfrm rot="10800000" flipH="1">
            <a:off x="5969645" y="2897520"/>
            <a:ext cx="889086" cy="1093136"/>
          </a:xfrm>
          <a:prstGeom prst="rtTriangle">
            <a:avLst/>
          </a:prstGeom>
          <a:solidFill>
            <a:schemeClr val="bg2">
              <a:lumMod val="20000"/>
              <a:lumOff val="80000"/>
              <a:alpha val="44000"/>
            </a:schemeClr>
          </a:solidFill>
          <a:ln>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0" name="Straight Connector 9"/>
          <p:cNvCxnSpPr/>
          <p:nvPr/>
        </p:nvCxnSpPr>
        <p:spPr>
          <a:xfrm flipV="1">
            <a:off x="5188458" y="2898322"/>
            <a:ext cx="1694065" cy="2116667"/>
          </a:xfrm>
          <a:prstGeom prst="line">
            <a:avLst/>
          </a:prstGeom>
          <a:ln w="76200">
            <a:solidFill>
              <a:srgbClr val="FF5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Rounded Rectangular Callout 6"/>
          <p:cNvSpPr/>
          <p:nvPr/>
        </p:nvSpPr>
        <p:spPr>
          <a:xfrm>
            <a:off x="202834" y="1371600"/>
            <a:ext cx="4810816" cy="2055663"/>
          </a:xfrm>
          <a:prstGeom prst="wedgeRoundRectCallout">
            <a:avLst>
              <a:gd name="adj1" fmla="val 70454"/>
              <a:gd name="adj2" fmla="val 31489"/>
              <a:gd name="adj3" fmla="val 16667"/>
            </a:avLst>
          </a:prstGeom>
          <a:solidFill>
            <a:schemeClr val="accent6">
              <a:lumMod val="40000"/>
              <a:lumOff val="60000"/>
            </a:schemeClr>
          </a:solidFill>
          <a:ln w="38100">
            <a:solidFill>
              <a:srgbClr val="CC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dirty="0" smtClean="0">
                <a:solidFill>
                  <a:prstClr val="black"/>
                </a:solidFill>
              </a:rPr>
              <a:t>This triangle represents the </a:t>
            </a:r>
            <a:r>
              <a:rPr lang="en-CA" sz="2400" b="1" i="1" dirty="0" smtClean="0">
                <a:solidFill>
                  <a:srgbClr val="C00000"/>
                </a:solidFill>
              </a:rPr>
              <a:t>(</a:t>
            </a:r>
            <a:r>
              <a:rPr lang="en-CA" sz="2400" b="1" i="1" u="sng" dirty="0" smtClean="0">
                <a:solidFill>
                  <a:srgbClr val="C00000"/>
                </a:solidFill>
              </a:rPr>
              <a:t>followin</a:t>
            </a:r>
            <a:r>
              <a:rPr lang="en-CA" sz="2400" b="1" i="1" dirty="0" smtClean="0">
                <a:solidFill>
                  <a:srgbClr val="C00000"/>
                </a:solidFill>
              </a:rPr>
              <a:t>g)</a:t>
            </a:r>
            <a:r>
              <a:rPr lang="en-CA" sz="2400" dirty="0" smtClean="0">
                <a:solidFill>
                  <a:srgbClr val="C00000"/>
                </a:solidFill>
              </a:rPr>
              <a:t> </a:t>
            </a:r>
            <a:r>
              <a:rPr lang="en-CA" sz="2400" u="sng" dirty="0" smtClean="0">
                <a:solidFill>
                  <a:prstClr val="black"/>
                </a:solidFill>
              </a:rPr>
              <a:t>mornin</a:t>
            </a:r>
            <a:r>
              <a:rPr lang="en-CA" sz="2400" dirty="0" smtClean="0">
                <a:solidFill>
                  <a:prstClr val="black"/>
                </a:solidFill>
              </a:rPr>
              <a:t>g and </a:t>
            </a:r>
            <a:r>
              <a:rPr lang="en-CA" sz="2400" u="sng" dirty="0" smtClean="0">
                <a:solidFill>
                  <a:prstClr val="black"/>
                </a:solidFill>
              </a:rPr>
              <a:t>afternoon</a:t>
            </a:r>
            <a:r>
              <a:rPr lang="en-CA" sz="2400" dirty="0" smtClean="0">
                <a:solidFill>
                  <a:prstClr val="black"/>
                </a:solidFill>
              </a:rPr>
              <a:t> portion of 24 hours.</a:t>
            </a:r>
            <a:br>
              <a:rPr lang="en-CA" sz="2400" dirty="0" smtClean="0">
                <a:solidFill>
                  <a:prstClr val="black"/>
                </a:solidFill>
              </a:rPr>
            </a:br>
            <a:r>
              <a:rPr lang="en-CA" sz="2400" dirty="0" smtClean="0">
                <a:solidFill>
                  <a:srgbClr val="C00000"/>
                </a:solidFill>
              </a:rPr>
              <a:t>This format </a:t>
            </a:r>
            <a:r>
              <a:rPr lang="en-CA" sz="2400" b="1" u="sng" dirty="0" smtClean="0">
                <a:solidFill>
                  <a:srgbClr val="C00000"/>
                </a:solidFill>
              </a:rPr>
              <a:t>breaks</a:t>
            </a:r>
            <a:r>
              <a:rPr lang="en-CA" sz="2400" dirty="0" smtClean="0">
                <a:solidFill>
                  <a:srgbClr val="C00000"/>
                </a:solidFill>
              </a:rPr>
              <a:t> </a:t>
            </a:r>
            <a:r>
              <a:rPr lang="en-CA" sz="2400" dirty="0" smtClean="0">
                <a:solidFill>
                  <a:srgbClr val="0000FF"/>
                </a:solidFill>
              </a:rPr>
              <a:t>Yahuah’s</a:t>
            </a:r>
            <a:r>
              <a:rPr lang="en-CA" sz="2400" dirty="0" smtClean="0">
                <a:solidFill>
                  <a:srgbClr val="C00000"/>
                </a:solidFill>
              </a:rPr>
              <a:t> Covenant from Genesis 1.</a:t>
            </a:r>
            <a:endParaRPr lang="en-CA" sz="2400" dirty="0">
              <a:solidFill>
                <a:srgbClr val="C00000"/>
              </a:solidFill>
            </a:endParaRPr>
          </a:p>
        </p:txBody>
      </p:sp>
      <p:sp>
        <p:nvSpPr>
          <p:cNvPr id="19" name="Rectangle 18"/>
          <p:cNvSpPr/>
          <p:nvPr/>
        </p:nvSpPr>
        <p:spPr>
          <a:xfrm rot="18586525">
            <a:off x="4512494" y="3720721"/>
            <a:ext cx="2257564" cy="292568"/>
          </a:xfrm>
          <a:prstGeom prst="rect">
            <a:avLst/>
          </a:prstGeom>
          <a:solidFill>
            <a:schemeClr val="accent2"/>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FF0000"/>
                </a:solidFill>
              </a:rPr>
              <a:t>1 “Sunset” Cycle</a:t>
            </a:r>
            <a:endParaRPr lang="en-CA" b="1" dirty="0">
              <a:solidFill>
                <a:prstClr val="white"/>
              </a:solidFill>
            </a:endParaRPr>
          </a:p>
        </p:txBody>
      </p:sp>
    </p:spTree>
    <p:extLst>
      <p:ext uri="{BB962C8B-B14F-4D97-AF65-F5344CB8AC3E}">
        <p14:creationId xmlns:p14="http://schemas.microsoft.com/office/powerpoint/2010/main" val="429172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75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25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up)">
                                      <p:cBhvr>
                                        <p:cTn id="28" dur="1000"/>
                                        <p:tgtEl>
                                          <p:spTgt spid="3">
                                            <p:txEl>
                                              <p:pRg st="0" end="0"/>
                                            </p:txEl>
                                          </p:spTgt>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heckerboard(across)">
                                      <p:cBhvr>
                                        <p:cTn id="38" dur="1250"/>
                                        <p:tgtEl>
                                          <p:spTgt spid="6"/>
                                        </p:tgtEl>
                                      </p:cBhvr>
                                    </p:animEffect>
                                  </p:childTnLst>
                                </p:cTn>
                              </p:par>
                            </p:childTnLst>
                          </p:cTn>
                        </p:par>
                        <p:par>
                          <p:cTn id="39" fill="hold">
                            <p:stCondLst>
                              <p:cond delay="1250"/>
                            </p:stCondLst>
                            <p:childTnLst>
                              <p:par>
                                <p:cTn id="40" presetID="22" presetClass="entr" presetSubtype="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1750"/>
                            </p:stCondLst>
                            <p:childTnLst>
                              <p:par>
                                <p:cTn id="44" presetID="2" presetClass="entr" presetSubtype="9"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1250" fill="hold"/>
                                        <p:tgtEl>
                                          <p:spTgt spid="4"/>
                                        </p:tgtEl>
                                        <p:attrNameLst>
                                          <p:attrName>ppt_x</p:attrName>
                                        </p:attrNameLst>
                                      </p:cBhvr>
                                      <p:tavLst>
                                        <p:tav tm="0">
                                          <p:val>
                                            <p:strVal val="0-#ppt_w/2"/>
                                          </p:val>
                                        </p:tav>
                                        <p:tav tm="100000">
                                          <p:val>
                                            <p:strVal val="#ppt_x"/>
                                          </p:val>
                                        </p:tav>
                                      </p:tavLst>
                                    </p:anim>
                                    <p:anim calcmode="lin" valueType="num">
                                      <p:cBhvr additive="base">
                                        <p:cTn id="47" dur="125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1250" fill="hold"/>
                                        <p:tgtEl>
                                          <p:spTgt spid="5"/>
                                        </p:tgtEl>
                                        <p:attrNameLst>
                                          <p:attrName>ppt_x</p:attrName>
                                        </p:attrNameLst>
                                      </p:cBhvr>
                                      <p:tavLst>
                                        <p:tav tm="0">
                                          <p:val>
                                            <p:strVal val="#ppt_x"/>
                                          </p:val>
                                        </p:tav>
                                        <p:tav tm="100000">
                                          <p:val>
                                            <p:strVal val="#ppt_x"/>
                                          </p:val>
                                        </p:tav>
                                      </p:tavLst>
                                    </p:anim>
                                    <p:anim calcmode="lin" valueType="num">
                                      <p:cBhvr additive="base">
                                        <p:cTn id="53" dur="1250" fill="hold"/>
                                        <p:tgtEl>
                                          <p:spTgt spid="5"/>
                                        </p:tgtEl>
                                        <p:attrNameLst>
                                          <p:attrName>ppt_y</p:attrName>
                                        </p:attrNameLst>
                                      </p:cBhvr>
                                      <p:tavLst>
                                        <p:tav tm="0">
                                          <p:val>
                                            <p:strVal val="1+#ppt_h/2"/>
                                          </p:val>
                                        </p:tav>
                                        <p:tav tm="100000">
                                          <p:val>
                                            <p:strVal val="#ppt_y"/>
                                          </p:val>
                                        </p:tav>
                                      </p:tavLst>
                                    </p:anim>
                                  </p:childTnLst>
                                </p:cTn>
                              </p:par>
                            </p:childTnLst>
                          </p:cTn>
                        </p:par>
                        <p:par>
                          <p:cTn id="54" fill="hold">
                            <p:stCondLst>
                              <p:cond delay="1250"/>
                            </p:stCondLst>
                            <p:childTnLst>
                              <p:par>
                                <p:cTn id="55" presetID="18" presetClass="entr" presetSubtype="12"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strips(downLeft)">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500"/>
                                        <p:tgtEl>
                                          <p:spTgt spid="10"/>
                                        </p:tgtEl>
                                      </p:cBhvr>
                                    </p:animEffect>
                                  </p:childTnLst>
                                </p:cTn>
                              </p:par>
                              <p:par>
                                <p:cTn id="63" presetID="22" presetClass="entr" presetSubtype="2"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right)">
                                      <p:cBhvr>
                                        <p:cTn id="65" dur="500"/>
                                        <p:tgtEl>
                                          <p:spTgt spid="9"/>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right)">
                                      <p:cBhvr>
                                        <p:cTn id="68" dur="500"/>
                                        <p:tgtEl>
                                          <p:spTgt spid="12"/>
                                        </p:tgtEl>
                                      </p:cBhvr>
                                    </p:animEffect>
                                  </p:childTnLst>
                                </p:cTn>
                              </p:par>
                            </p:childTnLst>
                          </p:cTn>
                        </p:par>
                        <p:par>
                          <p:cTn id="69" fill="hold">
                            <p:stCondLst>
                              <p:cond delay="500"/>
                            </p:stCondLst>
                            <p:childTnLst>
                              <p:par>
                                <p:cTn id="70" presetID="31"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1000" fill="hold"/>
                                        <p:tgtEl>
                                          <p:spTgt spid="19"/>
                                        </p:tgtEl>
                                        <p:attrNameLst>
                                          <p:attrName>ppt_w</p:attrName>
                                        </p:attrNameLst>
                                      </p:cBhvr>
                                      <p:tavLst>
                                        <p:tav tm="0">
                                          <p:val>
                                            <p:fltVal val="0"/>
                                          </p:val>
                                        </p:tav>
                                        <p:tav tm="100000">
                                          <p:val>
                                            <p:strVal val="#ppt_w"/>
                                          </p:val>
                                        </p:tav>
                                      </p:tavLst>
                                    </p:anim>
                                    <p:anim calcmode="lin" valueType="num">
                                      <p:cBhvr>
                                        <p:cTn id="73" dur="1000" fill="hold"/>
                                        <p:tgtEl>
                                          <p:spTgt spid="19"/>
                                        </p:tgtEl>
                                        <p:attrNameLst>
                                          <p:attrName>ppt_h</p:attrName>
                                        </p:attrNameLst>
                                      </p:cBhvr>
                                      <p:tavLst>
                                        <p:tav tm="0">
                                          <p:val>
                                            <p:fltVal val="0"/>
                                          </p:val>
                                        </p:tav>
                                        <p:tav tm="100000">
                                          <p:val>
                                            <p:strVal val="#ppt_h"/>
                                          </p:val>
                                        </p:tav>
                                      </p:tavLst>
                                    </p:anim>
                                    <p:anim calcmode="lin" valueType="num">
                                      <p:cBhvr>
                                        <p:cTn id="74" dur="1000" fill="hold"/>
                                        <p:tgtEl>
                                          <p:spTgt spid="19"/>
                                        </p:tgtEl>
                                        <p:attrNameLst>
                                          <p:attrName>style.rotation</p:attrName>
                                        </p:attrNameLst>
                                      </p:cBhvr>
                                      <p:tavLst>
                                        <p:tav tm="0">
                                          <p:val>
                                            <p:fltVal val="90"/>
                                          </p:val>
                                        </p:tav>
                                        <p:tav tm="100000">
                                          <p:val>
                                            <p:fltVal val="0"/>
                                          </p:val>
                                        </p:tav>
                                      </p:tavLst>
                                    </p:anim>
                                    <p:animEffect transition="in" filter="fade">
                                      <p:cBhvr>
                                        <p:cTn id="75" dur="10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up)">
                                      <p:cBhvr>
                                        <p:cTn id="80"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8" grpId="0" animBg="1"/>
      <p:bldP spid="12" grpId="0" animBg="1"/>
      <p:bldP spid="26" grpId="0" animBg="1"/>
      <p:bldP spid="5" grpId="0" animBg="1"/>
      <p:bldP spid="7" grpId="0" animBg="1"/>
      <p:bldP spid="19"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64414" y="752926"/>
            <a:ext cx="7185152" cy="5318421"/>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229569" y="2689406"/>
            <a:ext cx="335110" cy="290067"/>
          </a:xfrm>
          <a:prstGeom prst="roundRect">
            <a:avLst/>
          </a:prstGeom>
          <a:no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 name="Rounded Rectangular Callout 4"/>
          <p:cNvSpPr/>
          <p:nvPr/>
        </p:nvSpPr>
        <p:spPr>
          <a:xfrm>
            <a:off x="5183573" y="1364562"/>
            <a:ext cx="1096433" cy="329014"/>
          </a:xfrm>
          <a:prstGeom prst="wedgeRoundRectCallout">
            <a:avLst>
              <a:gd name="adj1" fmla="val 47330"/>
              <a:gd name="adj2" fmla="val 303899"/>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srgbClr val="0000FF"/>
                </a:solidFill>
              </a:rPr>
              <a:t>Tequfah</a:t>
            </a:r>
          </a:p>
        </p:txBody>
      </p:sp>
      <p:sp>
        <p:nvSpPr>
          <p:cNvPr id="6" name="Rounded Rectangle 5"/>
          <p:cNvSpPr/>
          <p:nvPr/>
        </p:nvSpPr>
        <p:spPr>
          <a:xfrm>
            <a:off x="6484690" y="3295619"/>
            <a:ext cx="488519" cy="265124"/>
          </a:xfrm>
          <a:prstGeom prst="roundRect">
            <a:avLst/>
          </a:prstGeom>
          <a:noFill/>
          <a:ln w="38100">
            <a:solidFill>
              <a:srgbClr val="CC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8" name="Rounded Rectangular Callout 7"/>
          <p:cNvSpPr/>
          <p:nvPr/>
        </p:nvSpPr>
        <p:spPr>
          <a:xfrm>
            <a:off x="6305865" y="3692055"/>
            <a:ext cx="1448642" cy="1244176"/>
          </a:xfrm>
          <a:prstGeom prst="wedgeRoundRectCallout">
            <a:avLst>
              <a:gd name="adj1" fmla="val 2292"/>
              <a:gd name="adj2" fmla="val -104916"/>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prstClr val="white"/>
                </a:solidFill>
              </a:rPr>
              <a:t>New </a:t>
            </a:r>
            <a:r>
              <a:rPr lang="en-CA" sz="2400" b="1" dirty="0" err="1">
                <a:ln>
                  <a:solidFill>
                    <a:sysClr val="windowText" lastClr="000000"/>
                  </a:solidFill>
                </a:ln>
                <a:solidFill>
                  <a:prstClr val="white"/>
                </a:solidFill>
              </a:rPr>
              <a:t>Moonth</a:t>
            </a:r>
            <a:r>
              <a:rPr lang="en-CA" sz="2400" b="1" dirty="0">
                <a:ln>
                  <a:solidFill>
                    <a:sysClr val="windowText" lastClr="000000"/>
                  </a:solidFill>
                </a:ln>
                <a:solidFill>
                  <a:prstClr val="white"/>
                </a:solidFill>
              </a:rPr>
              <a:t> day!</a:t>
            </a:r>
          </a:p>
        </p:txBody>
      </p:sp>
      <p:sp>
        <p:nvSpPr>
          <p:cNvPr id="9" name="Rectangle 8"/>
          <p:cNvSpPr/>
          <p:nvPr/>
        </p:nvSpPr>
        <p:spPr>
          <a:xfrm>
            <a:off x="1629430" y="3948623"/>
            <a:ext cx="321012" cy="777118"/>
          </a:xfrm>
          <a:prstGeom prst="rect">
            <a:avLst/>
          </a:prstGeom>
          <a:noFill/>
          <a:ln w="38100">
            <a:solidFill>
              <a:srgbClr val="99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 name="Rounded Rectangular Callout 9"/>
          <p:cNvSpPr/>
          <p:nvPr/>
        </p:nvSpPr>
        <p:spPr>
          <a:xfrm>
            <a:off x="332074" y="4960407"/>
            <a:ext cx="7597584" cy="1585521"/>
          </a:xfrm>
          <a:prstGeom prst="wedgeRoundRectCallout">
            <a:avLst>
              <a:gd name="adj1" fmla="val -30407"/>
              <a:gd name="adj2" fmla="val -69808"/>
              <a:gd name="adj3" fmla="val 16667"/>
            </a:avLst>
          </a:prstGeom>
          <a:solidFill>
            <a:schemeClr val="tx1">
              <a:lumMod val="85000"/>
            </a:schemeClr>
          </a:solidFill>
          <a:ln w="38100">
            <a:solidFill>
              <a:srgbClr val="99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defTabSz="457200"/>
            <a:r>
              <a:rPr lang="en-CA" sz="2000" b="1" dirty="0">
                <a:solidFill>
                  <a:srgbClr val="663300"/>
                </a:solidFill>
              </a:rPr>
              <a:t>From New </a:t>
            </a:r>
            <a:r>
              <a:rPr lang="en-CA" sz="2000" b="1" dirty="0" err="1">
                <a:solidFill>
                  <a:srgbClr val="663300"/>
                </a:solidFill>
              </a:rPr>
              <a:t>Moonth</a:t>
            </a:r>
            <a:r>
              <a:rPr lang="en-CA" sz="2000" b="1" dirty="0">
                <a:solidFill>
                  <a:srgbClr val="663300"/>
                </a:solidFill>
              </a:rPr>
              <a:t> day, there are </a:t>
            </a:r>
            <a:r>
              <a:rPr lang="en-CA" sz="2000" b="1" u="sng" dirty="0">
                <a:solidFill>
                  <a:srgbClr val="FF0000"/>
                </a:solidFill>
              </a:rPr>
              <a:t>14</a:t>
            </a:r>
            <a:r>
              <a:rPr lang="en-CA" sz="2000" b="1" dirty="0">
                <a:solidFill>
                  <a:srgbClr val="663300"/>
                </a:solidFill>
              </a:rPr>
              <a:t> cycles to the </a:t>
            </a:r>
            <a:r>
              <a:rPr lang="en-CA" sz="2000" b="1" dirty="0" smtClean="0">
                <a:solidFill>
                  <a:srgbClr val="FF0000"/>
                </a:solidFill>
              </a:rPr>
              <a:t>Lunar</a:t>
            </a:r>
            <a:r>
              <a:rPr lang="en-CA" sz="3200" b="1" dirty="0" smtClean="0">
                <a:solidFill>
                  <a:srgbClr val="FF0000"/>
                </a:solidFill>
              </a:rPr>
              <a:t> </a:t>
            </a:r>
            <a:r>
              <a:rPr lang="en-CA" sz="2000" b="1" dirty="0" smtClean="0">
                <a:solidFill>
                  <a:srgbClr val="FF0000"/>
                </a:solidFill>
              </a:rPr>
              <a:t> </a:t>
            </a:r>
            <a:r>
              <a:rPr lang="en-CA" sz="2800" b="1" dirty="0" smtClean="0">
                <a:solidFill>
                  <a:srgbClr val="FF0000"/>
                </a:solidFill>
              </a:rPr>
              <a:t> </a:t>
            </a:r>
            <a:r>
              <a:rPr lang="en-CA" sz="2000" b="1" dirty="0" smtClean="0">
                <a:solidFill>
                  <a:srgbClr val="FF0000"/>
                </a:solidFill>
              </a:rPr>
              <a:t>Abib </a:t>
            </a:r>
            <a:r>
              <a:rPr lang="en-CA" sz="2000" b="1" dirty="0">
                <a:solidFill>
                  <a:srgbClr val="FF0000"/>
                </a:solidFill>
              </a:rPr>
              <a:t>14</a:t>
            </a:r>
            <a:r>
              <a:rPr lang="en-CA" sz="2000" b="1" baseline="30000" dirty="0">
                <a:solidFill>
                  <a:srgbClr val="FF0000"/>
                </a:solidFill>
              </a:rPr>
              <a:t>th</a:t>
            </a:r>
            <a:r>
              <a:rPr lang="en-CA" sz="2000" b="1" dirty="0">
                <a:solidFill>
                  <a:srgbClr val="FF0000"/>
                </a:solidFill>
              </a:rPr>
              <a:t>, </a:t>
            </a:r>
            <a:r>
              <a:rPr lang="en-CA" sz="2000" b="1" dirty="0">
                <a:solidFill>
                  <a:srgbClr val="663300"/>
                </a:solidFill>
              </a:rPr>
              <a:t>the </a:t>
            </a:r>
            <a:r>
              <a:rPr lang="en-CA" sz="2000" b="1" dirty="0">
                <a:solidFill>
                  <a:srgbClr val="663300"/>
                </a:solidFill>
                <a:effectLst>
                  <a:glow rad="127000">
                    <a:srgbClr val="00FF00"/>
                  </a:glow>
                </a:effectLst>
              </a:rPr>
              <a:t>5</a:t>
            </a:r>
            <a:r>
              <a:rPr lang="en-CA" sz="2000" b="1" baseline="30000" dirty="0">
                <a:solidFill>
                  <a:srgbClr val="663300"/>
                </a:solidFill>
                <a:effectLst>
                  <a:glow rad="127000">
                    <a:srgbClr val="00FF00"/>
                  </a:glow>
                </a:effectLst>
              </a:rPr>
              <a:t>th</a:t>
            </a:r>
            <a:r>
              <a:rPr lang="en-CA" sz="2000" b="1" dirty="0">
                <a:solidFill>
                  <a:srgbClr val="663300"/>
                </a:solidFill>
                <a:effectLst>
                  <a:glow rad="127000">
                    <a:srgbClr val="00FF00"/>
                  </a:glow>
                </a:effectLst>
              </a:rPr>
              <a:t> </a:t>
            </a:r>
            <a:r>
              <a:rPr lang="en-CA" sz="2000" b="1" dirty="0" smtClean="0">
                <a:solidFill>
                  <a:srgbClr val="663300"/>
                </a:solidFill>
              </a:rPr>
              <a:t>cycle, </a:t>
            </a:r>
            <a:endParaRPr lang="en-CA" sz="2000" b="1" dirty="0">
              <a:solidFill>
                <a:srgbClr val="663300"/>
              </a:solidFill>
              <a:effectLst>
                <a:glow rad="241300">
                  <a:schemeClr val="tx1">
                    <a:lumMod val="50000"/>
                  </a:schemeClr>
                </a:glow>
              </a:effectLst>
            </a:endParaRPr>
          </a:p>
          <a:p>
            <a:pPr algn="ctr" defTabSz="457200"/>
            <a:endParaRPr lang="en-CA" sz="2000" b="1" dirty="0" smtClean="0">
              <a:solidFill>
                <a:srgbClr val="663300"/>
              </a:solidFill>
              <a:effectLst>
                <a:glow rad="241300">
                  <a:schemeClr val="tx1">
                    <a:lumMod val="50000"/>
                  </a:schemeClr>
                </a:glow>
              </a:effectLst>
            </a:endParaRPr>
          </a:p>
          <a:p>
            <a:pPr algn="ctr" defTabSz="457200"/>
            <a:endParaRPr lang="en-CA" sz="2000" b="1" dirty="0">
              <a:solidFill>
                <a:srgbClr val="0000FF"/>
              </a:solidFill>
              <a:effectLst>
                <a:glow rad="241300">
                  <a:schemeClr val="tx1">
                    <a:lumMod val="50000"/>
                  </a:schemeClr>
                </a:glow>
              </a:effectLst>
            </a:endParaRPr>
          </a:p>
        </p:txBody>
      </p:sp>
      <p:sp>
        <p:nvSpPr>
          <p:cNvPr id="11" name="Rectangle 10"/>
          <p:cNvSpPr/>
          <p:nvPr/>
        </p:nvSpPr>
        <p:spPr>
          <a:xfrm>
            <a:off x="6177549" y="2619375"/>
            <a:ext cx="424685" cy="429733"/>
          </a:xfrm>
          <a:prstGeom prst="rect">
            <a:avLst/>
          </a:prstGeom>
          <a:noFill/>
          <a:ln w="57150">
            <a:solidFill>
              <a:srgbClr val="CC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3" name="Rounded Rectangular Callout 12"/>
          <p:cNvSpPr/>
          <p:nvPr/>
        </p:nvSpPr>
        <p:spPr>
          <a:xfrm>
            <a:off x="6354058" y="939042"/>
            <a:ext cx="1667409" cy="807593"/>
          </a:xfrm>
          <a:prstGeom prst="wedgeRoundRectCallout">
            <a:avLst>
              <a:gd name="adj1" fmla="val -23293"/>
              <a:gd name="adj2" fmla="val 150472"/>
              <a:gd name="adj3" fmla="val 16667"/>
            </a:avLst>
          </a:prstGeom>
          <a:ln w="38100">
            <a:solidFill>
              <a:schemeClr val="bg1"/>
            </a:solidFill>
          </a:ln>
          <a:effectLst>
            <a:glow rad="127000">
              <a:srgbClr val="FFCC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effectLst>
                  <a:glow rad="127000">
                    <a:srgbClr val="00FFFF"/>
                  </a:glow>
                </a:effectLst>
              </a:rPr>
              <a:t>Calculated</a:t>
            </a:r>
            <a:r>
              <a:rPr lang="en-CA" b="1" dirty="0" smtClean="0">
                <a:solidFill>
                  <a:prstClr val="black"/>
                </a:solidFill>
              </a:rPr>
              <a:t>     Sliver </a:t>
            </a:r>
            <a:r>
              <a:rPr lang="en-CA" b="1" dirty="0">
                <a:solidFill>
                  <a:prstClr val="black"/>
                </a:solidFill>
              </a:rPr>
              <a:t>Moon</a:t>
            </a:r>
          </a:p>
        </p:txBody>
      </p:sp>
      <p:sp>
        <p:nvSpPr>
          <p:cNvPr id="14" name="Rectangle 13"/>
          <p:cNvSpPr/>
          <p:nvPr/>
        </p:nvSpPr>
        <p:spPr>
          <a:xfrm>
            <a:off x="6585765" y="2698135"/>
            <a:ext cx="321012" cy="272373"/>
          </a:xfrm>
          <a:prstGeom prst="rect">
            <a:avLst/>
          </a:prstGeom>
          <a:noFill/>
          <a:ln w="57150">
            <a:solidFill>
              <a:srgbClr val="CC00FF"/>
            </a:solidFill>
          </a:ln>
          <a:effectLst>
            <a:glow rad="76200">
              <a:srgbClr val="00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6" name="Straight Connector 15"/>
          <p:cNvCxnSpPr/>
          <p:nvPr/>
        </p:nvCxnSpPr>
        <p:spPr>
          <a:xfrm flipH="1" flipV="1">
            <a:off x="6545627" y="3090561"/>
            <a:ext cx="183623" cy="176480"/>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8032937" y="109869"/>
            <a:ext cx="4093746" cy="6635260"/>
          </a:xfrm>
          <a:prstGeom prst="roundRect">
            <a:avLst/>
          </a:prstGeom>
          <a:solidFill>
            <a:schemeClr val="tx1">
              <a:lumMod val="85000"/>
            </a:schemeClr>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defTabSz="457200"/>
            <a:r>
              <a:rPr lang="en-CA" sz="2800" dirty="0" smtClean="0">
                <a:solidFill>
                  <a:prstClr val="black"/>
                </a:solidFill>
              </a:rPr>
              <a:t>The </a:t>
            </a:r>
            <a:r>
              <a:rPr lang="en-CA" sz="2800" dirty="0" smtClean="0">
                <a:solidFill>
                  <a:srgbClr val="FF0000"/>
                </a:solidFill>
              </a:rPr>
              <a:t>Calculated Conjunction </a:t>
            </a:r>
            <a:r>
              <a:rPr lang="en-CA" sz="2800" dirty="0" smtClean="0">
                <a:solidFill>
                  <a:prstClr val="black"/>
                </a:solidFill>
              </a:rPr>
              <a:t>and </a:t>
            </a:r>
            <a:r>
              <a:rPr lang="en-CA" sz="2800" dirty="0" smtClean="0">
                <a:solidFill>
                  <a:srgbClr val="FF0000"/>
                </a:solidFill>
              </a:rPr>
              <a:t>Sliver Moon </a:t>
            </a:r>
            <a:r>
              <a:rPr lang="en-CA" sz="2800" dirty="0" smtClean="0">
                <a:solidFill>
                  <a:prstClr val="black"/>
                </a:solidFill>
              </a:rPr>
              <a:t>provides for a </a:t>
            </a:r>
            <a:br>
              <a:rPr lang="en-CA" sz="2800" dirty="0" smtClean="0">
                <a:solidFill>
                  <a:prstClr val="black"/>
                </a:solidFill>
              </a:rPr>
            </a:br>
            <a:r>
              <a:rPr lang="en-CA" sz="2800" dirty="0" smtClean="0">
                <a:solidFill>
                  <a:prstClr val="black"/>
                </a:solidFill>
              </a:rPr>
              <a:t>Mar </a:t>
            </a:r>
            <a:r>
              <a:rPr lang="en-CA" sz="2800" b="1" u="sng" dirty="0" smtClean="0">
                <a:solidFill>
                  <a:prstClr val="black"/>
                </a:solidFill>
              </a:rPr>
              <a:t>23</a:t>
            </a:r>
            <a:r>
              <a:rPr lang="en-CA" sz="2800" dirty="0" smtClean="0">
                <a:solidFill>
                  <a:prstClr val="black"/>
                </a:solidFill>
              </a:rPr>
              <a:t> - after sunset sliver!  Hence the </a:t>
            </a:r>
            <a:br>
              <a:rPr lang="en-CA" sz="2800" dirty="0" smtClean="0">
                <a:solidFill>
                  <a:prstClr val="black"/>
                </a:solidFill>
              </a:rPr>
            </a:br>
            <a:r>
              <a:rPr lang="en-CA" sz="2800" dirty="0" smtClean="0">
                <a:solidFill>
                  <a:prstClr val="black"/>
                </a:solidFill>
              </a:rPr>
              <a:t>CE 30 New Lunar Month/Year </a:t>
            </a:r>
            <a:br>
              <a:rPr lang="en-CA" sz="2800" dirty="0" smtClean="0">
                <a:solidFill>
                  <a:prstClr val="black"/>
                </a:solidFill>
              </a:rPr>
            </a:br>
            <a:r>
              <a:rPr lang="en-CA" sz="2800" dirty="0" smtClean="0">
                <a:solidFill>
                  <a:prstClr val="black"/>
                </a:solidFill>
              </a:rPr>
              <a:t>started on Mar 24.</a:t>
            </a:r>
          </a:p>
          <a:p>
            <a:pPr algn="r" defTabSz="457200"/>
            <a:r>
              <a:rPr lang="en-CA" sz="2800" i="1" dirty="0" smtClean="0">
                <a:solidFill>
                  <a:prstClr val="black"/>
                </a:solidFill>
              </a:rPr>
              <a:t>Consequently; </a:t>
            </a:r>
            <a:r>
              <a:rPr lang="en-CA" sz="2800" dirty="0" smtClean="0">
                <a:solidFill>
                  <a:prstClr val="black"/>
                </a:solidFill>
              </a:rPr>
              <a:t>an</a:t>
            </a:r>
          </a:p>
          <a:p>
            <a:pPr algn="ctr" defTabSz="457200"/>
            <a:r>
              <a:rPr lang="en-CA" sz="2800" dirty="0" smtClean="0">
                <a:solidFill>
                  <a:prstClr val="black"/>
                </a:solidFill>
              </a:rPr>
              <a:t>(</a:t>
            </a:r>
            <a:r>
              <a:rPr lang="en-CA" sz="2800" u="sng" dirty="0" smtClean="0">
                <a:solidFill>
                  <a:prstClr val="black"/>
                </a:solidFill>
              </a:rPr>
              <a:t>after sunset</a:t>
            </a:r>
            <a:r>
              <a:rPr lang="en-CA" sz="2800" dirty="0" smtClean="0">
                <a:solidFill>
                  <a:prstClr val="black"/>
                </a:solidFill>
              </a:rPr>
              <a:t>)  </a:t>
            </a:r>
            <a:br>
              <a:rPr lang="en-CA" sz="2800" dirty="0" smtClean="0">
                <a:solidFill>
                  <a:prstClr val="black"/>
                </a:solidFill>
              </a:rPr>
            </a:br>
            <a:r>
              <a:rPr lang="en-CA" sz="2800" b="1" dirty="0" smtClean="0">
                <a:ln>
                  <a:solidFill>
                    <a:srgbClr val="9966FF"/>
                  </a:solidFill>
                </a:ln>
                <a:solidFill>
                  <a:srgbClr val="FF5050"/>
                </a:solidFill>
              </a:rPr>
              <a:t>MIDST OF THE WEEK</a:t>
            </a:r>
          </a:p>
          <a:p>
            <a:pPr algn="ctr" defTabSz="457200"/>
            <a:r>
              <a:rPr lang="en-CA" sz="2800" b="1" u="sng" dirty="0" smtClean="0">
                <a:solidFill>
                  <a:srgbClr val="0000FF"/>
                </a:solidFill>
                <a:effectLst>
                  <a:glow rad="127000">
                    <a:srgbClr val="FFFF00"/>
                  </a:glow>
                </a:effectLst>
                <a:latin typeface="Arial Black" panose="020B0A04020102020204" pitchFamily="34" charset="0"/>
              </a:rPr>
              <a:t>12</a:t>
            </a:r>
            <a:r>
              <a:rPr lang="en-CA" sz="2800" b="1" u="sng" dirty="0" smtClean="0">
                <a:solidFill>
                  <a:srgbClr val="0000FF"/>
                </a:solidFill>
                <a:effectLst>
                  <a:glow rad="127000">
                    <a:srgbClr val="FFFF00"/>
                  </a:glow>
                </a:effectLst>
              </a:rPr>
              <a:t> </a:t>
            </a:r>
            <a:r>
              <a:rPr lang="en-CA" sz="2800" b="1" u="sng" dirty="0" smtClean="0">
                <a:solidFill>
                  <a:srgbClr val="0000FF"/>
                </a:solidFill>
                <a:effectLst>
                  <a:glow rad="127000">
                    <a:srgbClr val="FFFF00"/>
                  </a:glow>
                </a:effectLst>
                <a:latin typeface="Arial Black" panose="020B0A04020102020204" pitchFamily="34" charset="0"/>
              </a:rPr>
              <a:t>HOUR OFFSET</a:t>
            </a:r>
            <a:r>
              <a:rPr lang="en-CA" sz="2800" b="1" dirty="0" smtClean="0">
                <a:solidFill>
                  <a:srgbClr val="0000FF"/>
                </a:solidFill>
                <a:effectLst>
                  <a:glow rad="127000">
                    <a:srgbClr val="FFFF00"/>
                  </a:glow>
                </a:effectLst>
                <a:latin typeface="Arial Black" panose="020B0A04020102020204" pitchFamily="34" charset="0"/>
              </a:rPr>
              <a:t> </a:t>
            </a:r>
            <a:r>
              <a:rPr lang="en-CA" sz="2800" b="1" dirty="0" smtClean="0">
                <a:solidFill>
                  <a:srgbClr val="0000FF"/>
                </a:solidFill>
                <a:effectLst>
                  <a:glow rad="127000">
                    <a:srgbClr val="FFFF00"/>
                  </a:glow>
                </a:effectLst>
              </a:rPr>
              <a:t>START</a:t>
            </a:r>
            <a:r>
              <a:rPr lang="en-CA" sz="2800" dirty="0" smtClean="0">
                <a:solidFill>
                  <a:prstClr val="black"/>
                </a:solidFill>
              </a:rPr>
              <a:t> TO THE </a:t>
            </a:r>
            <a:br>
              <a:rPr lang="en-CA" sz="2800" dirty="0" smtClean="0">
                <a:solidFill>
                  <a:prstClr val="black"/>
                </a:solidFill>
              </a:rPr>
            </a:br>
            <a:r>
              <a:rPr lang="en-CA" sz="2800" b="1" dirty="0" smtClean="0">
                <a:solidFill>
                  <a:srgbClr val="FF0000"/>
                </a:solidFill>
              </a:rPr>
              <a:t>LUNAR</a:t>
            </a:r>
            <a:r>
              <a:rPr lang="en-CA" sz="2800" dirty="0" smtClean="0">
                <a:solidFill>
                  <a:prstClr val="black"/>
                </a:solidFill>
              </a:rPr>
              <a:t> ABIB </a:t>
            </a:r>
            <a:r>
              <a:rPr lang="en-CA" sz="2800" b="1" dirty="0" smtClean="0">
                <a:solidFill>
                  <a:srgbClr val="FF0000"/>
                </a:solidFill>
              </a:rPr>
              <a:t>14!</a:t>
            </a:r>
            <a:r>
              <a:rPr lang="en-CA" sz="2800" dirty="0" smtClean="0">
                <a:solidFill>
                  <a:prstClr val="black"/>
                </a:solidFill>
              </a:rPr>
              <a:t> </a:t>
            </a:r>
            <a:endParaRPr lang="en-CA" sz="2800" b="1" dirty="0">
              <a:solidFill>
                <a:srgbClr val="CC00FF"/>
              </a:solidFill>
            </a:endParaRPr>
          </a:p>
        </p:txBody>
      </p:sp>
      <p:sp>
        <p:nvSpPr>
          <p:cNvPr id="7" name="Rectangle 6"/>
          <p:cNvSpPr/>
          <p:nvPr/>
        </p:nvSpPr>
        <p:spPr>
          <a:xfrm flipH="1">
            <a:off x="6922185" y="2683635"/>
            <a:ext cx="313614" cy="289170"/>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3" name="Rectangle 22"/>
          <p:cNvSpPr/>
          <p:nvPr/>
        </p:nvSpPr>
        <p:spPr>
          <a:xfrm>
            <a:off x="1302827" y="3944349"/>
            <a:ext cx="332334" cy="78425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61735" y="4064250"/>
            <a:ext cx="989649" cy="861140"/>
          </a:xfrm>
          <a:prstGeom prst="wedgeRoundRectCallout">
            <a:avLst>
              <a:gd name="adj1" fmla="val 70922"/>
              <a:gd name="adj2" fmla="val -2250"/>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srgbClr val="0000FF"/>
                </a:solidFill>
              </a:rPr>
              <a:t>CC </a:t>
            </a:r>
            <a:r>
              <a:rPr lang="en-CA" sz="1600" b="1" dirty="0" smtClean="0">
                <a:solidFill>
                  <a:srgbClr val="0000FF"/>
                </a:solidFill>
              </a:rPr>
              <a:t/>
            </a:r>
            <a:br>
              <a:rPr lang="en-CA" sz="1600" b="1" dirty="0" smtClean="0">
                <a:solidFill>
                  <a:srgbClr val="0000FF"/>
                </a:solidFill>
              </a:rPr>
            </a:br>
            <a:r>
              <a:rPr lang="en-CA" sz="1600" b="1" dirty="0" smtClean="0">
                <a:solidFill>
                  <a:srgbClr val="0000FF"/>
                </a:solidFill>
              </a:rPr>
              <a:t>Pesach</a:t>
            </a:r>
            <a:endParaRPr lang="en-CA" sz="1600" b="1" dirty="0">
              <a:solidFill>
                <a:srgbClr val="0000FF"/>
              </a:solidFill>
            </a:endParaRPr>
          </a:p>
        </p:txBody>
      </p:sp>
      <p:sp>
        <p:nvSpPr>
          <p:cNvPr id="2" name="Isosceles Triangle 1"/>
          <p:cNvSpPr/>
          <p:nvPr/>
        </p:nvSpPr>
        <p:spPr>
          <a:xfrm rot="16200000">
            <a:off x="1286607" y="4400246"/>
            <a:ext cx="307292" cy="326603"/>
          </a:xfrm>
          <a:prstGeom prst="triangle">
            <a:avLst>
              <a:gd name="adj" fmla="val 0"/>
            </a:avLst>
          </a:prstGeom>
          <a:solidFill>
            <a:schemeClr val="tx1">
              <a:lumMod val="50000"/>
              <a:alpha val="58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2" name="Rounded Rectangular Callout 11"/>
          <p:cNvSpPr/>
          <p:nvPr/>
        </p:nvSpPr>
        <p:spPr>
          <a:xfrm>
            <a:off x="457200" y="1190445"/>
            <a:ext cx="3939499" cy="2414965"/>
          </a:xfrm>
          <a:prstGeom prst="wedgeRoundRectCallout">
            <a:avLst>
              <a:gd name="adj1" fmla="val -17863"/>
              <a:gd name="adj2" fmla="val 82492"/>
              <a:gd name="adj3" fmla="val 16667"/>
            </a:avLst>
          </a:prstGeom>
          <a:solidFill>
            <a:srgbClr val="FFFF00"/>
          </a:solidFill>
          <a:ln w="381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400" b="1" dirty="0" smtClean="0">
                <a:solidFill>
                  <a:srgbClr val="7030A0"/>
                </a:solidFill>
              </a:rPr>
              <a:t>From this </a:t>
            </a:r>
            <a:r>
              <a:rPr lang="en-CA" sz="2400" b="1" u="sng" dirty="0" smtClean="0">
                <a:solidFill>
                  <a:srgbClr val="0066FF"/>
                </a:solidFill>
              </a:rPr>
              <a:t>Blue</a:t>
            </a:r>
            <a:r>
              <a:rPr lang="en-CA" sz="2400" b="1" dirty="0" smtClean="0">
                <a:solidFill>
                  <a:srgbClr val="7030A0"/>
                </a:solidFill>
              </a:rPr>
              <a:t> triangle we find </a:t>
            </a:r>
            <a:r>
              <a:rPr lang="en-CA" sz="2400" b="1" dirty="0" smtClean="0">
                <a:solidFill>
                  <a:srgbClr val="7030A0"/>
                </a:solidFill>
                <a:effectLst>
                  <a:glow rad="127000">
                    <a:srgbClr val="FFCCFF"/>
                  </a:glow>
                </a:effectLst>
              </a:rPr>
              <a:t>perfect Scriptural alignment </a:t>
            </a:r>
            <a:r>
              <a:rPr lang="en-CA" sz="2400" b="1" dirty="0" smtClean="0">
                <a:solidFill>
                  <a:srgbClr val="7030A0"/>
                </a:solidFill>
              </a:rPr>
              <a:t>for the </a:t>
            </a:r>
            <a:r>
              <a:rPr lang="en-CA" sz="2400" b="1" u="sng" dirty="0" smtClean="0">
                <a:solidFill>
                  <a:srgbClr val="7030A0"/>
                </a:solidFill>
              </a:rPr>
              <a:t>12 hour Festal offset </a:t>
            </a:r>
            <a:r>
              <a:rPr lang="en-CA" sz="2400" b="1" dirty="0" smtClean="0">
                <a:solidFill>
                  <a:srgbClr val="7030A0"/>
                </a:solidFill>
              </a:rPr>
              <a:t>as written in </a:t>
            </a:r>
            <a:r>
              <a:rPr lang="en-CA" sz="2400" b="1" dirty="0" smtClean="0">
                <a:solidFill>
                  <a:schemeClr val="accent6">
                    <a:lumMod val="50000"/>
                  </a:schemeClr>
                </a:solidFill>
              </a:rPr>
              <a:t>John 19:42 </a:t>
            </a:r>
            <a:r>
              <a:rPr lang="en-CA" sz="2400" b="1" dirty="0" smtClean="0">
                <a:solidFill>
                  <a:srgbClr val="7030A0"/>
                </a:solidFill>
              </a:rPr>
              <a:t>and </a:t>
            </a:r>
            <a:r>
              <a:rPr lang="en-CA" sz="2400" b="1" dirty="0" smtClean="0">
                <a:solidFill>
                  <a:schemeClr val="accent6">
                    <a:lumMod val="50000"/>
                  </a:schemeClr>
                </a:solidFill>
              </a:rPr>
              <a:t>Matt 26:5!</a:t>
            </a:r>
            <a:endParaRPr lang="en-CA" sz="2400" b="1" dirty="0">
              <a:solidFill>
                <a:schemeClr val="accent6">
                  <a:lumMod val="50000"/>
                </a:schemeClr>
              </a:solidFill>
            </a:endParaRPr>
          </a:p>
        </p:txBody>
      </p:sp>
      <p:sp>
        <p:nvSpPr>
          <p:cNvPr id="15" name="Slide Number Placeholder 14"/>
          <p:cNvSpPr>
            <a:spLocks noGrp="1"/>
          </p:cNvSpPr>
          <p:nvPr>
            <p:ph type="sldNum" sz="quarter" idx="12"/>
          </p:nvPr>
        </p:nvSpPr>
        <p:spPr>
          <a:xfrm>
            <a:off x="11739610" y="6532332"/>
            <a:ext cx="468031" cy="310490"/>
          </a:xfrm>
        </p:spPr>
        <p:txBody>
          <a:bodyPr/>
          <a:lstStyle/>
          <a:p>
            <a:fld id="{6D22F896-40B5-4ADD-8801-0D06FADFA095}" type="slidenum">
              <a:rPr lang="en-US" sz="1100" smtClean="0">
                <a:solidFill>
                  <a:prstClr val="white">
                    <a:tint val="75000"/>
                  </a:prstClr>
                </a:solidFill>
              </a:rPr>
              <a:pPr/>
              <a:t>59</a:t>
            </a:fld>
            <a:endParaRPr lang="en-US" sz="1100" dirty="0">
              <a:solidFill>
                <a:prstClr val="white">
                  <a:tint val="75000"/>
                </a:prstClr>
              </a:solidFill>
            </a:endParaRPr>
          </a:p>
        </p:txBody>
      </p:sp>
      <p:sp>
        <p:nvSpPr>
          <p:cNvPr id="21" name="Rounded Rectangle 20"/>
          <p:cNvSpPr/>
          <p:nvPr/>
        </p:nvSpPr>
        <p:spPr>
          <a:xfrm>
            <a:off x="1188442" y="47722"/>
            <a:ext cx="5701363"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b="1" dirty="0" smtClean="0">
                <a:solidFill>
                  <a:srgbClr val="FF0000"/>
                </a:solidFill>
              </a:rPr>
              <a:t>The</a:t>
            </a:r>
            <a:r>
              <a:rPr lang="en-CA" sz="2800" dirty="0" smtClean="0">
                <a:solidFill>
                  <a:srgbClr val="FF0000"/>
                </a:solidFill>
              </a:rPr>
              <a:t> </a:t>
            </a:r>
            <a:r>
              <a:rPr lang="en-CA" sz="2800" b="1" dirty="0" smtClean="0">
                <a:ln>
                  <a:solidFill>
                    <a:srgbClr val="0000FF"/>
                  </a:solidFill>
                </a:ln>
                <a:solidFill>
                  <a:srgbClr val="FFCCFF"/>
                </a:solidFill>
                <a:effectLst>
                  <a:glow rad="88900">
                    <a:srgbClr val="00FFFF"/>
                  </a:glow>
                </a:effectLst>
              </a:rPr>
              <a:t>CALCULATED</a:t>
            </a:r>
            <a:r>
              <a:rPr lang="en-CA" sz="2800" dirty="0" smtClean="0">
                <a:solidFill>
                  <a:srgbClr val="FF0000"/>
                </a:solidFill>
              </a:rPr>
              <a:t> </a:t>
            </a:r>
            <a:r>
              <a:rPr lang="en-CA" sz="2800" b="1" dirty="0" smtClean="0">
                <a:solidFill>
                  <a:srgbClr val="FF0000"/>
                </a:solidFill>
              </a:rPr>
              <a:t>Lunar View</a:t>
            </a:r>
            <a:endParaRPr lang="en-CA" sz="2800" b="1" dirty="0">
              <a:solidFill>
                <a:srgbClr val="FF0000"/>
              </a:solidFill>
            </a:endParaRPr>
          </a:p>
        </p:txBody>
      </p:sp>
      <p:cxnSp>
        <p:nvCxnSpPr>
          <p:cNvPr id="25" name="Straight Arrow Connector 24"/>
          <p:cNvCxnSpPr/>
          <p:nvPr/>
        </p:nvCxnSpPr>
        <p:spPr>
          <a:xfrm flipH="1">
            <a:off x="7292118" y="219792"/>
            <a:ext cx="803401" cy="853547"/>
          </a:xfrm>
          <a:prstGeom prst="straightConnector1">
            <a:avLst/>
          </a:prstGeom>
          <a:ln w="57150">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Isosceles Triangle 25"/>
          <p:cNvSpPr/>
          <p:nvPr/>
        </p:nvSpPr>
        <p:spPr>
          <a:xfrm rot="5400000">
            <a:off x="1631260" y="4408073"/>
            <a:ext cx="328821" cy="332482"/>
          </a:xfrm>
          <a:prstGeom prst="triangle">
            <a:avLst>
              <a:gd name="adj" fmla="val 0"/>
            </a:avLst>
          </a:prstGeom>
          <a:solidFill>
            <a:schemeClr val="bg2">
              <a:lumMod val="20000"/>
              <a:lumOff val="80000"/>
              <a:alpha val="58000"/>
            </a:schemeClr>
          </a:solidFill>
          <a:ln>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22" name="Straight Connector 21"/>
          <p:cNvCxnSpPr/>
          <p:nvPr/>
        </p:nvCxnSpPr>
        <p:spPr>
          <a:xfrm flipV="1">
            <a:off x="1119673" y="4264090"/>
            <a:ext cx="587829" cy="550506"/>
          </a:xfrm>
          <a:prstGeom prst="line">
            <a:avLst/>
          </a:prstGeom>
          <a:ln w="57150">
            <a:solidFill>
              <a:srgbClr val="FF5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68195" y="5394227"/>
            <a:ext cx="7561408" cy="1151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lvl="0" algn="ctr" defTabSz="457200"/>
            <a:r>
              <a:rPr lang="en-CA" sz="2000" b="1" dirty="0" smtClean="0">
                <a:solidFill>
                  <a:srgbClr val="663300"/>
                </a:solidFill>
                <a:effectLst>
                  <a:glow rad="127000">
                    <a:srgbClr val="00FFCC"/>
                  </a:glow>
                </a:effectLst>
              </a:rPr>
              <a:t>						which </a:t>
            </a:r>
            <a:r>
              <a:rPr lang="en-CA" sz="2000" b="1" dirty="0">
                <a:solidFill>
                  <a:srgbClr val="663300"/>
                </a:solidFill>
                <a:effectLst>
                  <a:glow rad="127000">
                    <a:srgbClr val="00FFCC"/>
                  </a:glow>
                </a:effectLst>
              </a:rPr>
              <a:t>would start </a:t>
            </a:r>
            <a:r>
              <a:rPr lang="en-CA" sz="3200" b="1" u="sng" dirty="0">
                <a:solidFill>
                  <a:srgbClr val="663300"/>
                </a:solidFill>
                <a:effectLst>
                  <a:glow rad="127000">
                    <a:srgbClr val="00FFCC"/>
                  </a:glow>
                </a:effectLst>
              </a:rPr>
              <a:t>at sunset</a:t>
            </a:r>
            <a:r>
              <a:rPr lang="en-CA" sz="3200" b="1" dirty="0">
                <a:solidFill>
                  <a:srgbClr val="663300"/>
                </a:solidFill>
                <a:effectLst>
                  <a:glow rad="127000">
                    <a:srgbClr val="00FFCC"/>
                  </a:glow>
                </a:effectLst>
              </a:rPr>
              <a:t> </a:t>
            </a:r>
            <a:br>
              <a:rPr lang="en-CA" sz="3200" b="1" dirty="0">
                <a:solidFill>
                  <a:srgbClr val="663300"/>
                </a:solidFill>
                <a:effectLst>
                  <a:glow rad="127000">
                    <a:srgbClr val="00FFCC"/>
                  </a:glow>
                </a:effectLst>
              </a:rPr>
            </a:br>
            <a:r>
              <a:rPr lang="en-CA" sz="2000" b="1" dirty="0">
                <a:solidFill>
                  <a:srgbClr val="663300"/>
                </a:solidFill>
                <a:effectLst>
                  <a:glow rad="127000">
                    <a:srgbClr val="00FFCC"/>
                  </a:glow>
                </a:effectLst>
              </a:rPr>
              <a:t>of the </a:t>
            </a:r>
            <a:r>
              <a:rPr lang="en-CA" sz="4000" b="1" dirty="0">
                <a:solidFill>
                  <a:srgbClr val="0000FF"/>
                </a:solidFill>
                <a:effectLst>
                  <a:glow rad="127000">
                    <a:srgbClr val="00FFCC"/>
                  </a:glow>
                </a:effectLst>
              </a:rPr>
              <a:t>4</a:t>
            </a:r>
            <a:r>
              <a:rPr lang="en-CA" sz="4000" b="1" baseline="30000" dirty="0">
                <a:solidFill>
                  <a:srgbClr val="0000FF"/>
                </a:solidFill>
                <a:effectLst>
                  <a:glow rad="127000">
                    <a:srgbClr val="00FFCC"/>
                  </a:glow>
                </a:effectLst>
              </a:rPr>
              <a:t>th</a:t>
            </a:r>
            <a:r>
              <a:rPr lang="en-CA" b="1" dirty="0">
                <a:solidFill>
                  <a:srgbClr val="663300"/>
                </a:solidFill>
                <a:effectLst>
                  <a:glow rad="127000">
                    <a:srgbClr val="00FFCC"/>
                  </a:glow>
                </a:effectLst>
              </a:rPr>
              <a:t> </a:t>
            </a:r>
            <a:r>
              <a:rPr lang="en-CA" sz="2000" b="1" dirty="0" smtClean="0">
                <a:solidFill>
                  <a:srgbClr val="663300"/>
                </a:solidFill>
                <a:effectLst>
                  <a:glow rad="127000">
                    <a:srgbClr val="00FFCC"/>
                  </a:glow>
                </a:effectLst>
              </a:rPr>
              <a:t>cycle, </a:t>
            </a:r>
            <a:r>
              <a:rPr lang="en-CA" sz="2000" b="1" dirty="0" smtClean="0">
                <a:solidFill>
                  <a:srgbClr val="663300"/>
                </a:solidFill>
                <a:effectLst>
                  <a:glow rad="127000">
                    <a:srgbClr val="FFFF00"/>
                  </a:glow>
                </a:effectLst>
              </a:rPr>
              <a:t>IN THE EVENING!  </a:t>
            </a:r>
            <a:r>
              <a:rPr lang="en-CA" sz="2000" b="1" dirty="0" smtClean="0">
                <a:solidFill>
                  <a:srgbClr val="663300"/>
                </a:solidFill>
              </a:rPr>
              <a:t>See </a:t>
            </a:r>
            <a:r>
              <a:rPr lang="en-CA" sz="2000" b="1" dirty="0">
                <a:solidFill>
                  <a:srgbClr val="663300"/>
                </a:solidFill>
              </a:rPr>
              <a:t>the </a:t>
            </a:r>
            <a:r>
              <a:rPr lang="en-CA" sz="2000" b="1" dirty="0">
                <a:solidFill>
                  <a:srgbClr val="0000FF"/>
                </a:solidFill>
                <a:effectLst>
                  <a:glow rad="241300">
                    <a:prstClr val="white">
                      <a:lumMod val="50000"/>
                    </a:prstClr>
                  </a:glow>
                </a:effectLst>
              </a:rPr>
              <a:t>GRAY triangle!</a:t>
            </a:r>
          </a:p>
        </p:txBody>
      </p:sp>
      <p:sp>
        <p:nvSpPr>
          <p:cNvPr id="4" name="Rounded Rectangular Callout 3"/>
          <p:cNvSpPr/>
          <p:nvPr/>
        </p:nvSpPr>
        <p:spPr>
          <a:xfrm>
            <a:off x="4408168" y="1874057"/>
            <a:ext cx="1616459" cy="589225"/>
          </a:xfrm>
          <a:prstGeom prst="wedgeRoundRectCallout">
            <a:avLst>
              <a:gd name="adj1" fmla="val 54707"/>
              <a:gd name="adj2" fmla="val 77658"/>
              <a:gd name="adj3" fmla="val 16667"/>
            </a:avLst>
          </a:prstGeom>
          <a:ln w="571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u="sng" dirty="0" smtClean="0">
                <a:solidFill>
                  <a:srgbClr val="FF0000"/>
                </a:solidFill>
                <a:effectLst>
                  <a:glow rad="127000">
                    <a:srgbClr val="00FFFF"/>
                  </a:glow>
                </a:effectLst>
              </a:rPr>
              <a:t>Calculated</a:t>
            </a:r>
            <a:r>
              <a:rPr lang="en-CA" sz="1600" b="1" u="sng" dirty="0" smtClean="0">
                <a:solidFill>
                  <a:srgbClr val="FF0000"/>
                </a:solidFill>
              </a:rPr>
              <a:t> </a:t>
            </a:r>
            <a:r>
              <a:rPr lang="en-CA" sz="1600" b="1" dirty="0" smtClean="0">
                <a:solidFill>
                  <a:prstClr val="black"/>
                </a:solidFill>
              </a:rPr>
              <a:t>Conjunction</a:t>
            </a:r>
            <a:endParaRPr lang="en-CA" sz="1600" b="1" dirty="0">
              <a:solidFill>
                <a:prstClr val="black"/>
              </a:solidFill>
            </a:endParaRPr>
          </a:p>
        </p:txBody>
      </p:sp>
      <p:cxnSp>
        <p:nvCxnSpPr>
          <p:cNvPr id="20" name="Straight Arrow Connector 19"/>
          <p:cNvCxnSpPr/>
          <p:nvPr/>
        </p:nvCxnSpPr>
        <p:spPr>
          <a:xfrm>
            <a:off x="4607216" y="1342838"/>
            <a:ext cx="426252" cy="531219"/>
          </a:xfrm>
          <a:prstGeom prst="straightConnector1">
            <a:avLst/>
          </a:prstGeom>
          <a:ln w="57150">
            <a:solidFill>
              <a:srgbClr val="FF00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47967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750"/>
                                        <p:tgtEl>
                                          <p:spTgt spid="21"/>
                                        </p:tgtEl>
                                      </p:cBhvr>
                                    </p:animEffect>
                                  </p:childTnLst>
                                </p:cTn>
                              </p:par>
                            </p:childTnLst>
                          </p:cTn>
                        </p:par>
                        <p:par>
                          <p:cTn id="8" fill="hold">
                            <p:stCondLst>
                              <p:cond delay="2000"/>
                            </p:stCondLst>
                            <p:childTnLst>
                              <p:par>
                                <p:cTn id="9" presetID="47"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250"/>
                                        <p:tgtEl>
                                          <p:spTgt spid="4"/>
                                        </p:tgtEl>
                                      </p:cBhvr>
                                    </p:animEffect>
                                    <p:anim calcmode="lin" valueType="num">
                                      <p:cBhvr>
                                        <p:cTn id="12" dur="1250" fill="hold"/>
                                        <p:tgtEl>
                                          <p:spTgt spid="4"/>
                                        </p:tgtEl>
                                        <p:attrNameLst>
                                          <p:attrName>ppt_x</p:attrName>
                                        </p:attrNameLst>
                                      </p:cBhvr>
                                      <p:tavLst>
                                        <p:tav tm="0">
                                          <p:val>
                                            <p:strVal val="#ppt_x"/>
                                          </p:val>
                                        </p:tav>
                                        <p:tav tm="100000">
                                          <p:val>
                                            <p:strVal val="#ppt_x"/>
                                          </p:val>
                                        </p:tav>
                                      </p:tavLst>
                                    </p:anim>
                                    <p:anim calcmode="lin" valueType="num">
                                      <p:cBhvr>
                                        <p:cTn id="13" dur="125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4250"/>
                            </p:stCondLst>
                            <p:childTnLst>
                              <p:par>
                                <p:cTn id="15" presetID="22" presetClass="entr" presetSubtype="1"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1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250" fill="hold"/>
                                        <p:tgtEl>
                                          <p:spTgt spid="13"/>
                                        </p:tgtEl>
                                        <p:attrNameLst>
                                          <p:attrName>ppt_x</p:attrName>
                                        </p:attrNameLst>
                                      </p:cBhvr>
                                      <p:tavLst>
                                        <p:tav tm="0">
                                          <p:val>
                                            <p:strVal val="0-#ppt_w/2"/>
                                          </p:val>
                                        </p:tav>
                                        <p:tav tm="100000">
                                          <p:val>
                                            <p:strVal val="#ppt_x"/>
                                          </p:val>
                                        </p:tav>
                                      </p:tavLst>
                                    </p:anim>
                                    <p:anim calcmode="lin" valueType="num">
                                      <p:cBhvr additive="base">
                                        <p:cTn id="36" dur="125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250" fill="hold"/>
                                        <p:tgtEl>
                                          <p:spTgt spid="14"/>
                                        </p:tgtEl>
                                        <p:attrNameLst>
                                          <p:attrName>ppt_x</p:attrName>
                                        </p:attrNameLst>
                                      </p:cBhvr>
                                      <p:tavLst>
                                        <p:tav tm="0">
                                          <p:val>
                                            <p:strVal val="0-#ppt_w/2"/>
                                          </p:val>
                                        </p:tav>
                                        <p:tav tm="100000">
                                          <p:val>
                                            <p:strVal val="#ppt_x"/>
                                          </p:val>
                                        </p:tav>
                                      </p:tavLst>
                                    </p:anim>
                                    <p:anim calcmode="lin" valueType="num">
                                      <p:cBhvr additive="base">
                                        <p:cTn id="40" dur="1250" fill="hold"/>
                                        <p:tgtEl>
                                          <p:spTgt spid="14"/>
                                        </p:tgtEl>
                                        <p:attrNameLst>
                                          <p:attrName>ppt_y</p:attrName>
                                        </p:attrNameLst>
                                      </p:cBhvr>
                                      <p:tavLst>
                                        <p:tav tm="0">
                                          <p:val>
                                            <p:strVal val="#ppt_y"/>
                                          </p:val>
                                        </p:tav>
                                        <p:tav tm="100000">
                                          <p:val>
                                            <p:strVal val="#ppt_y"/>
                                          </p:val>
                                        </p:tav>
                                      </p:tavLst>
                                    </p:anim>
                                  </p:childTnLst>
                                </p:cTn>
                              </p:par>
                            </p:childTnLst>
                          </p:cTn>
                        </p:par>
                        <p:par>
                          <p:cTn id="41" fill="hold">
                            <p:stCondLst>
                              <p:cond delay="1250"/>
                            </p:stCondLst>
                            <p:childTnLst>
                              <p:par>
                                <p:cTn id="42" presetID="22" presetClass="entr" presetSubtype="1"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par>
                          <p:cTn id="45" fill="hold">
                            <p:stCondLst>
                              <p:cond delay="1750"/>
                            </p:stCondLst>
                            <p:childTnLst>
                              <p:par>
                                <p:cTn id="46" presetID="42"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3"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1250" fill="hold"/>
                                        <p:tgtEl>
                                          <p:spTgt spid="9"/>
                                        </p:tgtEl>
                                        <p:attrNameLst>
                                          <p:attrName>ppt_x</p:attrName>
                                        </p:attrNameLst>
                                      </p:cBhvr>
                                      <p:tavLst>
                                        <p:tav tm="0">
                                          <p:val>
                                            <p:strVal val="1+#ppt_w/2"/>
                                          </p:val>
                                        </p:tav>
                                        <p:tav tm="100000">
                                          <p:val>
                                            <p:strVal val="#ppt_x"/>
                                          </p:val>
                                        </p:tav>
                                      </p:tavLst>
                                    </p:anim>
                                    <p:anim calcmode="lin" valueType="num">
                                      <p:cBhvr additive="base">
                                        <p:cTn id="61" dur="1250" fill="hold"/>
                                        <p:tgtEl>
                                          <p:spTgt spid="9"/>
                                        </p:tgtEl>
                                        <p:attrNameLst>
                                          <p:attrName>ppt_y</p:attrName>
                                        </p:attrNameLst>
                                      </p:cBhvr>
                                      <p:tavLst>
                                        <p:tav tm="0">
                                          <p:val>
                                            <p:strVal val="0-#ppt_h/2"/>
                                          </p:val>
                                        </p:tav>
                                        <p:tav tm="100000">
                                          <p:val>
                                            <p:strVal val="#ppt_y"/>
                                          </p:val>
                                        </p:tav>
                                      </p:tavLst>
                                    </p:anim>
                                  </p:childTnLst>
                                </p:cTn>
                              </p:par>
                            </p:childTnLst>
                          </p:cTn>
                        </p:par>
                        <p:par>
                          <p:cTn id="62" fill="hold">
                            <p:stCondLst>
                              <p:cond delay="1250"/>
                            </p:stCondLst>
                            <p:childTnLst>
                              <p:par>
                                <p:cTn id="63" presetID="47" presetClass="entr" presetSubtype="0" fill="hold" grpId="0"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fade">
                                      <p:cBhvr>
                                        <p:cTn id="65" dur="1000"/>
                                        <p:tgtEl>
                                          <p:spTgt spid="2"/>
                                        </p:tgtEl>
                                      </p:cBhvr>
                                    </p:animEffect>
                                    <p:anim calcmode="lin" valueType="num">
                                      <p:cBhvr>
                                        <p:cTn id="66" dur="1000" fill="hold"/>
                                        <p:tgtEl>
                                          <p:spTgt spid="2"/>
                                        </p:tgtEl>
                                        <p:attrNameLst>
                                          <p:attrName>ppt_x</p:attrName>
                                        </p:attrNameLst>
                                      </p:cBhvr>
                                      <p:tavLst>
                                        <p:tav tm="0">
                                          <p:val>
                                            <p:strVal val="#ppt_x"/>
                                          </p:val>
                                        </p:tav>
                                        <p:tav tm="100000">
                                          <p:val>
                                            <p:strVal val="#ppt_x"/>
                                          </p:val>
                                        </p:tav>
                                      </p:tavLst>
                                    </p:anim>
                                    <p:anim calcmode="lin" valueType="num">
                                      <p:cBhvr>
                                        <p:cTn id="67" dur="1000" fill="hold"/>
                                        <p:tgtEl>
                                          <p:spTgt spid="2"/>
                                        </p:tgtEl>
                                        <p:attrNameLst>
                                          <p:attrName>ppt_y</p:attrName>
                                        </p:attrNameLst>
                                      </p:cBhvr>
                                      <p:tavLst>
                                        <p:tav tm="0">
                                          <p:val>
                                            <p:strVal val="#ppt_y-.1"/>
                                          </p:val>
                                        </p:tav>
                                        <p:tav tm="100000">
                                          <p:val>
                                            <p:strVal val="#ppt_y"/>
                                          </p:val>
                                        </p:tav>
                                      </p:tavLst>
                                    </p:anim>
                                  </p:childTnLst>
                                </p:cTn>
                              </p:par>
                            </p:childTnLst>
                          </p:cTn>
                        </p:par>
                        <p:par>
                          <p:cTn id="68" fill="hold">
                            <p:stCondLst>
                              <p:cond delay="2250"/>
                            </p:stCondLst>
                            <p:childTnLst>
                              <p:par>
                                <p:cTn id="69" presetID="8" presetClass="emph" presetSubtype="0" repeatCount="3000" fill="hold" grpId="1" nodeType="afterEffect">
                                  <p:stCondLst>
                                    <p:cond delay="0"/>
                                  </p:stCondLst>
                                  <p:childTnLst>
                                    <p:animRot by="21600000">
                                      <p:cBhvr>
                                        <p:cTn id="70" dur="1000" fill="hold"/>
                                        <p:tgtEl>
                                          <p:spTgt spid="2"/>
                                        </p:tgtEl>
                                        <p:attrNameLst>
                                          <p:attrName>r</p:attrName>
                                        </p:attrNameLst>
                                      </p:cBhvr>
                                    </p:animRot>
                                  </p:childTnLst>
                                </p:cTn>
                              </p:par>
                            </p:childTnLst>
                          </p:cTn>
                        </p:par>
                        <p:par>
                          <p:cTn id="71" fill="hold">
                            <p:stCondLst>
                              <p:cond delay="5250"/>
                            </p:stCondLst>
                            <p:childTnLst>
                              <p:par>
                                <p:cTn id="72" presetID="47"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6250"/>
                            </p:stCondLst>
                            <p:childTnLst>
                              <p:par>
                                <p:cTn id="78" presetID="8" presetClass="emph" presetSubtype="0" repeatCount="3000" fill="hold" grpId="1" nodeType="afterEffect">
                                  <p:stCondLst>
                                    <p:cond delay="0"/>
                                  </p:stCondLst>
                                  <p:childTnLst>
                                    <p:animRot by="21600000">
                                      <p:cBhvr>
                                        <p:cTn id="79" dur="1000" fill="hold"/>
                                        <p:tgtEl>
                                          <p:spTgt spid="26"/>
                                        </p:tgtEl>
                                        <p:attrNameLst>
                                          <p:attrName>r</p:attrName>
                                        </p:attrNameLst>
                                      </p:cBhvr>
                                    </p:animRot>
                                  </p:childTnLst>
                                </p:cTn>
                              </p:par>
                            </p:childTnLst>
                          </p:cTn>
                        </p:par>
                        <p:par>
                          <p:cTn id="80" fill="hold">
                            <p:stCondLst>
                              <p:cond delay="9250"/>
                            </p:stCondLst>
                            <p:childTnLst>
                              <p:par>
                                <p:cTn id="81" presetID="18" presetClass="entr" presetSubtype="12" fill="hold" grpId="0" nodeType="afterEffect">
                                  <p:stCondLst>
                                    <p:cond delay="1000"/>
                                  </p:stCondLst>
                                  <p:childTnLst>
                                    <p:set>
                                      <p:cBhvr>
                                        <p:cTn id="82" dur="1" fill="hold">
                                          <p:stCondLst>
                                            <p:cond delay="0"/>
                                          </p:stCondLst>
                                        </p:cTn>
                                        <p:tgtEl>
                                          <p:spTgt spid="10"/>
                                        </p:tgtEl>
                                        <p:attrNameLst>
                                          <p:attrName>style.visibility</p:attrName>
                                        </p:attrNameLst>
                                      </p:cBhvr>
                                      <p:to>
                                        <p:strVal val="visible"/>
                                      </p:to>
                                    </p:set>
                                    <p:animEffect transition="in" filter="strips(downLeft)">
                                      <p:cBhvr>
                                        <p:cTn id="83" dur="500"/>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checkerboard(across)">
                                      <p:cBhvr>
                                        <p:cTn id="88" dur="1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down)">
                                      <p:cBhvr>
                                        <p:cTn id="93" dur="1250"/>
                                        <p:tgtEl>
                                          <p:spTgt spid="22"/>
                                        </p:tgtEl>
                                      </p:cBhvr>
                                    </p:animEffect>
                                  </p:childTnLst>
                                </p:cTn>
                              </p:par>
                            </p:childTnLst>
                          </p:cTn>
                        </p:par>
                        <p:par>
                          <p:cTn id="94" fill="hold">
                            <p:stCondLst>
                              <p:cond delay="1250"/>
                            </p:stCondLst>
                            <p:childTnLst>
                              <p:par>
                                <p:cTn id="95" presetID="35" presetClass="emph" presetSubtype="0" repeatCount="5000" fill="hold" nodeType="afterEffect">
                                  <p:stCondLst>
                                    <p:cond delay="500"/>
                                  </p:stCondLst>
                                  <p:childTnLst>
                                    <p:anim calcmode="discrete" valueType="str">
                                      <p:cBhvr>
                                        <p:cTn id="96" dur="1000" fill="hold"/>
                                        <p:tgtEl>
                                          <p:spTgt spid="22"/>
                                        </p:tgtEl>
                                        <p:attrNameLst>
                                          <p:attrName>style.visibility</p:attrName>
                                        </p:attrNameLst>
                                      </p:cBhvr>
                                      <p:tavLst>
                                        <p:tav tm="0">
                                          <p:val>
                                            <p:strVal val="hidden"/>
                                          </p:val>
                                        </p:tav>
                                        <p:tav tm="50000">
                                          <p:val>
                                            <p:strVal val="visible"/>
                                          </p:val>
                                        </p:tav>
                                      </p:tavLst>
                                    </p:anim>
                                  </p:childTnLst>
                                </p:cTn>
                              </p:par>
                              <p:par>
                                <p:cTn id="97" presetID="22" presetClass="entr" presetSubtype="1" fill="hold" grpId="0" nodeType="withEffect">
                                  <p:stCondLst>
                                    <p:cond delay="750"/>
                                  </p:stCondLst>
                                  <p:childTnLst>
                                    <p:set>
                                      <p:cBhvr>
                                        <p:cTn id="98" dur="1" fill="hold">
                                          <p:stCondLst>
                                            <p:cond delay="0"/>
                                          </p:stCondLst>
                                        </p:cTn>
                                        <p:tgtEl>
                                          <p:spTgt spid="27"/>
                                        </p:tgtEl>
                                        <p:attrNameLst>
                                          <p:attrName>style.visibility</p:attrName>
                                        </p:attrNameLst>
                                      </p:cBhvr>
                                      <p:to>
                                        <p:strVal val="visible"/>
                                      </p:to>
                                    </p:set>
                                    <p:animEffect transition="in" filter="wipe(up)">
                                      <p:cBhvr>
                                        <p:cTn id="99" dur="750"/>
                                        <p:tgtEl>
                                          <p:spTgt spid="27"/>
                                        </p:tgtEl>
                                      </p:cBhvr>
                                    </p:animEffect>
                                  </p:childTnLst>
                                </p:cTn>
                              </p:par>
                            </p:childTnLst>
                          </p:cTn>
                        </p:par>
                      </p:childTnLst>
                    </p:cTn>
                  </p:par>
                  <p:par>
                    <p:cTn id="100" fill="hold">
                      <p:stCondLst>
                        <p:cond delay="indefinite"/>
                      </p:stCondLst>
                      <p:childTnLst>
                        <p:par>
                          <p:cTn id="101" fill="hold">
                            <p:stCondLst>
                              <p:cond delay="0"/>
                            </p:stCondLst>
                            <p:childTnLst>
                              <p:par>
                                <p:cTn id="102" presetID="8" presetClass="entr" presetSubtype="16" fill="hold" grpId="0" nodeType="click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diamond(in)">
                                      <p:cBhvr>
                                        <p:cTn id="104"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3" grpId="0" animBg="1"/>
      <p:bldP spid="14" grpId="0" animBg="1"/>
      <p:bldP spid="17" grpId="0" animBg="1"/>
      <p:bldP spid="7" grpId="0" animBg="1"/>
      <p:bldP spid="2" grpId="0" animBg="1"/>
      <p:bldP spid="2" grpId="1" animBg="1"/>
      <p:bldP spid="12" grpId="0" animBg="1"/>
      <p:bldP spid="21" grpId="0" animBg="1"/>
      <p:bldP spid="26" grpId="0" animBg="1"/>
      <p:bldP spid="26" grpId="1" animBg="1"/>
      <p:bldP spid="27"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873" y="233654"/>
            <a:ext cx="11063518" cy="6418052"/>
          </a:xfrm>
          <a:gradFill>
            <a:gsLst>
              <a:gs pos="0">
                <a:schemeClr val="accent1">
                  <a:lumMod val="5000"/>
                  <a:lumOff val="95000"/>
                </a:schemeClr>
              </a:gs>
              <a:gs pos="52000">
                <a:srgbClr val="FF66FF">
                  <a:alpha val="20000"/>
                </a:srgbClr>
              </a:gs>
              <a:gs pos="83000">
                <a:schemeClr val="accent1">
                  <a:lumMod val="45000"/>
                  <a:lumOff val="55000"/>
                </a:schemeClr>
              </a:gs>
              <a:gs pos="100000">
                <a:srgbClr val="FF5050"/>
              </a:gs>
            </a:gsLst>
            <a:lin ang="5400000" scaled="1"/>
          </a:gradFill>
          <a:scene3d>
            <a:camera prst="orthographicFront"/>
            <a:lightRig rig="threePt" dir="t"/>
          </a:scene3d>
          <a:sp3d>
            <a:bevelT/>
          </a:sp3d>
        </p:spPr>
        <p:txBody>
          <a:bodyPr>
            <a:normAutofit/>
            <a:sp3d extrusionH="57150">
              <a:bevelT w="38100" h="38100"/>
            </a:sp3d>
          </a:bodyPr>
          <a:lstStyle/>
          <a:p>
            <a:pPr lvl="0">
              <a:buClr>
                <a:srgbClr val="F735EE"/>
              </a:buClr>
              <a:buFont typeface="Wingdings" panose="05000000000000000000" pitchFamily="2" charset="2"/>
              <a:buChar char="q"/>
            </a:pPr>
            <a:r>
              <a:rPr lang="en-CA" sz="3200" dirty="0">
                <a:solidFill>
                  <a:prstClr val="black"/>
                </a:solidFill>
              </a:rPr>
              <a:t>Abib 13 </a:t>
            </a:r>
            <a:r>
              <a:rPr lang="en-CA" sz="3200" dirty="0" smtClean="0">
                <a:solidFill>
                  <a:prstClr val="black"/>
                </a:solidFill>
              </a:rPr>
              <a:t>evening - </a:t>
            </a:r>
            <a:r>
              <a:rPr lang="en-CA" sz="3200" dirty="0">
                <a:solidFill>
                  <a:prstClr val="black"/>
                </a:solidFill>
              </a:rPr>
              <a:t>Last Supper with the disciples</a:t>
            </a:r>
            <a:r>
              <a:rPr lang="en-CA" sz="3200" dirty="0" smtClean="0">
                <a:solidFill>
                  <a:prstClr val="black"/>
                </a:solidFill>
              </a:rPr>
              <a:t>.</a:t>
            </a:r>
            <a:endParaRPr lang="en-CA" sz="3200" dirty="0" smtClean="0">
              <a:solidFill>
                <a:srgbClr val="7030A0"/>
              </a:solidFill>
            </a:endParaRPr>
          </a:p>
          <a:p>
            <a:pPr>
              <a:buClr>
                <a:srgbClr val="F735EE"/>
              </a:buClr>
              <a:buFont typeface="Wingdings" panose="05000000000000000000" pitchFamily="2" charset="2"/>
              <a:buChar char="q"/>
            </a:pPr>
            <a:r>
              <a:rPr lang="en-CA" sz="3200" dirty="0" smtClean="0">
                <a:solidFill>
                  <a:schemeClr val="bg1"/>
                </a:solidFill>
              </a:rPr>
              <a:t>A </a:t>
            </a:r>
            <a:r>
              <a:rPr lang="en-CA" sz="3200" b="1" u="sng" dirty="0" smtClean="0">
                <a:solidFill>
                  <a:srgbClr val="7030A0"/>
                </a:solidFill>
              </a:rPr>
              <a:t>Midst of the Week</a:t>
            </a:r>
            <a:r>
              <a:rPr lang="en-CA" sz="3200" b="1" dirty="0" smtClean="0">
                <a:solidFill>
                  <a:srgbClr val="7030A0"/>
                </a:solidFill>
              </a:rPr>
              <a:t> </a:t>
            </a:r>
            <a:r>
              <a:rPr lang="en-CA" sz="2400" dirty="0" smtClean="0">
                <a:solidFill>
                  <a:srgbClr val="FF5050"/>
                </a:solidFill>
              </a:rPr>
              <a:t>(Wed) </a:t>
            </a:r>
            <a:r>
              <a:rPr lang="en-CA" sz="3200" b="1" dirty="0" smtClean="0">
                <a:solidFill>
                  <a:srgbClr val="7030A0"/>
                </a:solidFill>
                <a:effectLst>
                  <a:glow rad="228600">
                    <a:schemeClr val="accent2">
                      <a:satMod val="175000"/>
                      <a:alpha val="40000"/>
                    </a:schemeClr>
                  </a:glow>
                </a:effectLst>
              </a:rPr>
              <a:t>Abib 14 </a:t>
            </a:r>
            <a:r>
              <a:rPr lang="en-CA" sz="3200" b="1" dirty="0" smtClean="0">
                <a:solidFill>
                  <a:srgbClr val="7030A0"/>
                </a:solidFill>
              </a:rPr>
              <a:t>Crucifixion 					</a:t>
            </a:r>
            <a:r>
              <a:rPr lang="en-CA" sz="3200" b="1" dirty="0">
                <a:solidFill>
                  <a:srgbClr val="7030A0"/>
                </a:solidFill>
              </a:rPr>
              <a:t> </a:t>
            </a:r>
            <a:r>
              <a:rPr lang="en-CA" sz="2600" dirty="0" smtClean="0">
                <a:ln>
                  <a:solidFill>
                    <a:sysClr val="windowText" lastClr="000000"/>
                  </a:solidFill>
                </a:ln>
                <a:solidFill>
                  <a:schemeClr val="accent6">
                    <a:lumMod val="75000"/>
                  </a:schemeClr>
                </a:solidFill>
              </a:rPr>
              <a:t>(Daniel’s prophecy)</a:t>
            </a:r>
            <a:r>
              <a:rPr lang="en-CA" sz="3200" b="1" dirty="0" smtClean="0">
                <a:solidFill>
                  <a:srgbClr val="7030A0"/>
                </a:solidFill>
              </a:rPr>
              <a:t> </a:t>
            </a:r>
            <a:r>
              <a:rPr lang="en-CA" sz="3200" dirty="0" smtClean="0">
                <a:solidFill>
                  <a:schemeClr val="bg1"/>
                </a:solidFill>
              </a:rPr>
              <a:t>	(</a:t>
            </a:r>
            <a:r>
              <a:rPr lang="en-CA" sz="3200" u="sng" dirty="0" smtClean="0">
                <a:solidFill>
                  <a:schemeClr val="bg1"/>
                </a:solidFill>
                <a:latin typeface="Cooper Black" panose="0208090404030B020404" pitchFamily="18" charset="0"/>
              </a:rPr>
              <a:t>combined with</a:t>
            </a:r>
            <a:r>
              <a:rPr lang="en-CA" sz="3200" dirty="0" smtClean="0">
                <a:solidFill>
                  <a:schemeClr val="bg1"/>
                </a:solidFill>
              </a:rPr>
              <a:t>)</a:t>
            </a:r>
          </a:p>
          <a:p>
            <a:pPr>
              <a:buClr>
                <a:srgbClr val="F735EE"/>
              </a:buClr>
              <a:buFont typeface="Wingdings" panose="05000000000000000000" pitchFamily="2" charset="2"/>
              <a:buChar char="q"/>
            </a:pPr>
            <a:r>
              <a:rPr lang="en-CA" sz="3200" b="1" i="1" dirty="0" smtClean="0">
                <a:solidFill>
                  <a:schemeClr val="accent3">
                    <a:lumMod val="50000"/>
                  </a:schemeClr>
                </a:solidFill>
                <a:effectLst>
                  <a:glow rad="127000">
                    <a:srgbClr val="FFFF00"/>
                  </a:glow>
                </a:effectLst>
              </a:rPr>
              <a:t> </a:t>
            </a:r>
            <a:r>
              <a:rPr lang="en-CA" sz="3200" b="1" i="1" dirty="0" smtClean="0">
                <a:solidFill>
                  <a:schemeClr val="accent3">
                    <a:lumMod val="50000"/>
                  </a:schemeClr>
                </a:solidFill>
                <a:effectLst>
                  <a:glow rad="76200">
                    <a:srgbClr val="FFFF00"/>
                  </a:glow>
                </a:effectLst>
              </a:rPr>
              <a:t>Matthew</a:t>
            </a:r>
            <a:r>
              <a:rPr lang="en-CA" sz="3200" b="1" i="1" dirty="0" smtClean="0">
                <a:solidFill>
                  <a:schemeClr val="accent3">
                    <a:lumMod val="50000"/>
                  </a:schemeClr>
                </a:solidFill>
                <a:effectLst>
                  <a:glow rad="127000">
                    <a:srgbClr val="FFFF00"/>
                  </a:glow>
                </a:effectLst>
              </a:rPr>
              <a:t> </a:t>
            </a:r>
            <a:r>
              <a:rPr lang="en-CA" sz="3200" i="1" dirty="0" smtClean="0">
                <a:solidFill>
                  <a:schemeClr val="accent3">
                    <a:lumMod val="50000"/>
                  </a:schemeClr>
                </a:solidFill>
                <a:effectLst/>
              </a:rPr>
              <a:t>and</a:t>
            </a:r>
            <a:r>
              <a:rPr lang="en-CA" sz="3200" b="1" i="1" dirty="0" smtClean="0">
                <a:solidFill>
                  <a:schemeClr val="accent3">
                    <a:lumMod val="50000"/>
                  </a:schemeClr>
                </a:solidFill>
                <a:effectLst>
                  <a:glow rad="127000">
                    <a:srgbClr val="FFFF00"/>
                  </a:glow>
                </a:effectLst>
              </a:rPr>
              <a:t> </a:t>
            </a:r>
            <a:r>
              <a:rPr lang="en-CA" sz="3200" b="1" i="1" dirty="0" smtClean="0">
                <a:solidFill>
                  <a:schemeClr val="accent3">
                    <a:lumMod val="50000"/>
                  </a:schemeClr>
                </a:solidFill>
                <a:effectLst>
                  <a:glow rad="76200">
                    <a:srgbClr val="FFFF00"/>
                  </a:glow>
                </a:effectLst>
              </a:rPr>
              <a:t>John’s</a:t>
            </a:r>
            <a:r>
              <a:rPr lang="en-CA" sz="3200" b="1" i="1" dirty="0" smtClean="0">
                <a:solidFill>
                  <a:schemeClr val="accent3">
                    <a:lumMod val="50000"/>
                  </a:schemeClr>
                </a:solidFill>
                <a:effectLst>
                  <a:glow rad="127000">
                    <a:srgbClr val="FFFF00"/>
                  </a:glow>
                </a:effectLst>
              </a:rPr>
              <a:t> </a:t>
            </a:r>
            <a:r>
              <a:rPr lang="en-CA" sz="3200" b="1" i="1" dirty="0" smtClean="0">
                <a:solidFill>
                  <a:schemeClr val="accent3">
                    <a:lumMod val="50000"/>
                  </a:schemeClr>
                </a:solidFill>
                <a:effectLst>
                  <a:glow rad="127000">
                    <a:srgbClr val="00FFFF"/>
                  </a:glow>
                </a:effectLst>
                <a:latin typeface="Arial Black" panose="020B0A04020102020204" pitchFamily="34" charset="0"/>
              </a:rPr>
              <a:t>WRITTEN</a:t>
            </a:r>
            <a:r>
              <a:rPr lang="en-CA" sz="3200" b="1" i="1" dirty="0" smtClean="0">
                <a:solidFill>
                  <a:schemeClr val="accent3">
                    <a:lumMod val="50000"/>
                  </a:schemeClr>
                </a:solidFill>
                <a:effectLst>
                  <a:glow rad="127000">
                    <a:srgbClr val="FFFF00"/>
                  </a:glow>
                </a:effectLst>
                <a:latin typeface="Arial Black" panose="020B0A04020102020204" pitchFamily="34" charset="0"/>
              </a:rPr>
              <a:t> </a:t>
            </a:r>
            <a:r>
              <a:rPr lang="en-CA" sz="3200" b="1" u="sng" dirty="0" smtClean="0">
                <a:solidFill>
                  <a:srgbClr val="0000FF"/>
                </a:solidFill>
                <a:effectLst>
                  <a:glow rad="127000">
                    <a:srgbClr val="FFFF00"/>
                  </a:glow>
                </a:effectLst>
              </a:rPr>
              <a:t>12 hour Festal offset</a:t>
            </a:r>
            <a:r>
              <a:rPr lang="en-CA" sz="3200" b="1" dirty="0" smtClean="0">
                <a:solidFill>
                  <a:srgbClr val="0000FF"/>
                </a:solidFill>
                <a:effectLst>
                  <a:glow rad="127000">
                    <a:srgbClr val="FFFF00"/>
                  </a:glow>
                </a:effectLst>
              </a:rPr>
              <a:t>.</a:t>
            </a:r>
          </a:p>
          <a:p>
            <a:pPr>
              <a:buClr>
                <a:srgbClr val="F735EE"/>
              </a:buClr>
              <a:buFont typeface="Wingdings" panose="05000000000000000000" pitchFamily="2" charset="2"/>
              <a:buChar char="q"/>
            </a:pPr>
            <a:r>
              <a:rPr lang="en-CA" sz="3200" dirty="0" smtClean="0">
                <a:solidFill>
                  <a:srgbClr val="7030A0"/>
                </a:solidFill>
              </a:rPr>
              <a:t> </a:t>
            </a:r>
            <a:r>
              <a:rPr lang="en-CA" sz="3200" dirty="0"/>
              <a:t>	</a:t>
            </a:r>
            <a:r>
              <a:rPr lang="en-CA" sz="3200" dirty="0" smtClean="0">
                <a:solidFill>
                  <a:srgbClr val="7030A0"/>
                </a:solidFill>
              </a:rPr>
              <a:t>The </a:t>
            </a:r>
            <a:r>
              <a:rPr lang="en-CA" sz="3200" b="1" dirty="0" smtClean="0">
                <a:solidFill>
                  <a:srgbClr val="FF0000"/>
                </a:solidFill>
              </a:rPr>
              <a:t>Lunar</a:t>
            </a:r>
            <a:r>
              <a:rPr lang="en-CA" sz="3200" dirty="0" smtClean="0">
                <a:solidFill>
                  <a:srgbClr val="7030A0"/>
                </a:solidFill>
              </a:rPr>
              <a:t> calendar of the </a:t>
            </a:r>
            <a:r>
              <a:rPr lang="en-CA" sz="3200" b="1" u="sng" dirty="0" smtClean="0">
                <a:solidFill>
                  <a:srgbClr val="7030A0"/>
                </a:solidFill>
              </a:rPr>
              <a:t>unbelievin</a:t>
            </a:r>
            <a:r>
              <a:rPr lang="en-CA" sz="3200" b="1" dirty="0" smtClean="0">
                <a:solidFill>
                  <a:srgbClr val="7030A0"/>
                </a:solidFill>
              </a:rPr>
              <a:t>g</a:t>
            </a:r>
            <a:r>
              <a:rPr lang="en-CA" sz="3200" dirty="0" smtClean="0">
                <a:solidFill>
                  <a:srgbClr val="7030A0"/>
                </a:solidFill>
              </a:rPr>
              <a:t> Jews </a:t>
            </a:r>
            <a:r>
              <a:rPr lang="en-CA" sz="3200" b="1" u="sng" dirty="0" smtClean="0">
                <a:solidFill>
                  <a:schemeClr val="bg1"/>
                </a:solidFill>
              </a:rPr>
              <a:t>&amp;</a:t>
            </a:r>
          </a:p>
          <a:p>
            <a:pPr>
              <a:buClr>
                <a:srgbClr val="F735EE"/>
              </a:buClr>
              <a:buFont typeface="Wingdings" panose="05000000000000000000" pitchFamily="2" charset="2"/>
              <a:buChar char="q"/>
            </a:pPr>
            <a:r>
              <a:rPr lang="en-CA" sz="3200" dirty="0" smtClean="0">
                <a:solidFill>
                  <a:schemeClr val="bg1"/>
                </a:solidFill>
              </a:rPr>
              <a:t> </a:t>
            </a:r>
            <a:r>
              <a:rPr lang="en-CA" sz="3200" b="1" i="1" dirty="0" smtClean="0">
                <a:solidFill>
                  <a:schemeClr val="accent3">
                    <a:lumMod val="50000"/>
                  </a:schemeClr>
                </a:solidFill>
                <a:latin typeface="Comic Sans MS" panose="030F0702030302020204" pitchFamily="66" charset="0"/>
              </a:rPr>
              <a:t>“</a:t>
            </a:r>
            <a:r>
              <a:rPr lang="en-CA" sz="3200" b="1" i="1" u="sng" dirty="0" smtClean="0">
                <a:solidFill>
                  <a:schemeClr val="accent3">
                    <a:lumMod val="50000"/>
                  </a:schemeClr>
                </a:solidFill>
                <a:latin typeface="Comic Sans MS" panose="030F0702030302020204" pitchFamily="66" charset="0"/>
              </a:rPr>
              <a:t>NOT AT THE FEAST</a:t>
            </a:r>
            <a:r>
              <a:rPr lang="en-CA" sz="3200" b="1" i="1" dirty="0" smtClean="0">
                <a:solidFill>
                  <a:schemeClr val="accent3">
                    <a:lumMod val="50000"/>
                  </a:schemeClr>
                </a:solidFill>
                <a:latin typeface="Comic Sans MS" panose="030F0702030302020204" pitchFamily="66" charset="0"/>
              </a:rPr>
              <a:t>” </a:t>
            </a:r>
            <a:r>
              <a:rPr lang="en-CA" sz="3200" b="1" i="1" dirty="0" smtClean="0">
                <a:solidFill>
                  <a:prstClr val="black"/>
                </a:solidFill>
              </a:rPr>
              <a:t>(</a:t>
            </a:r>
            <a:r>
              <a:rPr lang="en-CA" sz="3200" b="1" i="1" u="sng" dirty="0" smtClean="0">
                <a:solidFill>
                  <a:prstClr val="black"/>
                </a:solidFill>
              </a:rPr>
              <a:t>No crucifixion</a:t>
            </a:r>
            <a:r>
              <a:rPr lang="en-CA" sz="3200" b="1" i="1" dirty="0" smtClean="0">
                <a:solidFill>
                  <a:prstClr val="black"/>
                </a:solidFill>
              </a:rPr>
              <a:t>)</a:t>
            </a:r>
            <a:r>
              <a:rPr lang="en-CA" b="1" i="1" dirty="0" smtClean="0">
                <a:solidFill>
                  <a:prstClr val="black"/>
                </a:solidFill>
              </a:rPr>
              <a:t>-</a:t>
            </a:r>
            <a:r>
              <a:rPr lang="en-CA" dirty="0" smtClean="0">
                <a:solidFill>
                  <a:schemeClr val="bg1"/>
                </a:solidFill>
              </a:rPr>
              <a:t>(scribes &amp; Pharisees)</a:t>
            </a:r>
          </a:p>
          <a:p>
            <a:pPr lvl="0">
              <a:buClr>
                <a:srgbClr val="F735EE"/>
              </a:buClr>
              <a:buFont typeface="Wingdings" panose="05000000000000000000" pitchFamily="2" charset="2"/>
              <a:buChar char="q"/>
            </a:pPr>
            <a:r>
              <a:rPr lang="en-CA" sz="3200" dirty="0" smtClean="0">
                <a:solidFill>
                  <a:prstClr val="black"/>
                </a:solidFill>
              </a:rPr>
              <a:t>The</a:t>
            </a:r>
            <a:r>
              <a:rPr lang="en-CA" sz="3200" dirty="0" smtClean="0">
                <a:solidFill>
                  <a:srgbClr val="0000FF"/>
                </a:solidFill>
              </a:rPr>
              <a:t> </a:t>
            </a:r>
            <a:r>
              <a:rPr lang="en-CA" sz="3200" b="1" dirty="0" smtClean="0">
                <a:solidFill>
                  <a:schemeClr val="bg1"/>
                </a:solidFill>
                <a:effectLst>
                  <a:glow rad="127000">
                    <a:srgbClr val="99FF33"/>
                  </a:glow>
                </a:effectLst>
              </a:rPr>
              <a:t>4</a:t>
            </a:r>
            <a:r>
              <a:rPr lang="en-CA" sz="3200" dirty="0" smtClean="0">
                <a:solidFill>
                  <a:srgbClr val="0000FF"/>
                </a:solidFill>
              </a:rPr>
              <a:t> </a:t>
            </a:r>
            <a:r>
              <a:rPr lang="en-CA" sz="3200" dirty="0" smtClean="0">
                <a:solidFill>
                  <a:schemeClr val="bg1"/>
                </a:solidFill>
              </a:rPr>
              <a:t>types of – </a:t>
            </a:r>
            <a:r>
              <a:rPr lang="en-CA" sz="3200" b="1" i="1" u="sng" dirty="0" smtClean="0">
                <a:solidFill>
                  <a:srgbClr val="0000FF"/>
                </a:solidFill>
                <a:latin typeface="Comic Sans MS" panose="030F0702030302020204" pitchFamily="66" charset="0"/>
              </a:rPr>
              <a:t>Pre</a:t>
            </a:r>
            <a:r>
              <a:rPr lang="en-CA" sz="3200" b="1" i="1" dirty="0" smtClean="0">
                <a:solidFill>
                  <a:srgbClr val="0000FF"/>
                </a:solidFill>
                <a:latin typeface="Comic Sans MS" panose="030F0702030302020204" pitchFamily="66" charset="0"/>
              </a:rPr>
              <a:t>p</a:t>
            </a:r>
            <a:r>
              <a:rPr lang="en-CA" sz="3200" b="1" i="1" u="sng" dirty="0" smtClean="0">
                <a:solidFill>
                  <a:srgbClr val="0000FF"/>
                </a:solidFill>
                <a:latin typeface="Comic Sans MS" panose="030F0702030302020204" pitchFamily="66" charset="0"/>
              </a:rPr>
              <a:t>aration</a:t>
            </a:r>
            <a:r>
              <a:rPr lang="en-CA" sz="3200" dirty="0" smtClean="0">
                <a:solidFill>
                  <a:srgbClr val="0000FF"/>
                </a:solidFill>
              </a:rPr>
              <a:t> </a:t>
            </a:r>
            <a:r>
              <a:rPr lang="en-CA" sz="3200" dirty="0" smtClean="0">
                <a:solidFill>
                  <a:schemeClr val="bg1"/>
                </a:solidFill>
              </a:rPr>
              <a:t>– </a:t>
            </a:r>
            <a:r>
              <a:rPr lang="en-CA" sz="3200" u="sng" dirty="0" smtClean="0">
                <a:solidFill>
                  <a:schemeClr val="bg1"/>
                </a:solidFill>
              </a:rPr>
              <a:t>re</a:t>
            </a:r>
            <a:r>
              <a:rPr lang="en-CA" sz="3200" dirty="0" smtClean="0">
                <a:solidFill>
                  <a:schemeClr val="bg1"/>
                </a:solidFill>
              </a:rPr>
              <a:t>p</a:t>
            </a:r>
            <a:r>
              <a:rPr lang="en-CA" sz="3200" u="sng" dirty="0" smtClean="0">
                <a:solidFill>
                  <a:schemeClr val="bg1"/>
                </a:solidFill>
              </a:rPr>
              <a:t>resentation</a:t>
            </a:r>
            <a:r>
              <a:rPr lang="en-CA" sz="3200" dirty="0">
                <a:solidFill>
                  <a:schemeClr val="bg1"/>
                </a:solidFill>
              </a:rPr>
              <a:t>:</a:t>
            </a:r>
            <a:r>
              <a:rPr lang="en-CA" sz="3200" dirty="0" smtClean="0">
                <a:solidFill>
                  <a:schemeClr val="bg1"/>
                </a:solidFill>
              </a:rPr>
              <a:t> </a:t>
            </a:r>
            <a:r>
              <a:rPr lang="en-CA" sz="3200" dirty="0" smtClean="0">
                <a:solidFill>
                  <a:srgbClr val="0000FF"/>
                </a:solidFill>
              </a:rPr>
              <a:t/>
            </a:r>
            <a:br>
              <a:rPr lang="en-CA" sz="3200" dirty="0" smtClean="0">
                <a:solidFill>
                  <a:srgbClr val="0000FF"/>
                </a:solidFill>
              </a:rPr>
            </a:br>
            <a:r>
              <a:rPr lang="en-CA" sz="3200" dirty="0" smtClean="0">
                <a:solidFill>
                  <a:srgbClr val="0000FF"/>
                </a:solidFill>
              </a:rPr>
              <a:t>					</a:t>
            </a:r>
            <a:r>
              <a:rPr lang="en-CA" sz="3200" b="1" dirty="0">
                <a:solidFill>
                  <a:schemeClr val="bg1"/>
                </a:solidFill>
                <a:effectLst>
                  <a:glow rad="76200">
                    <a:srgbClr val="99FF33"/>
                  </a:glow>
                </a:effectLst>
              </a:rPr>
              <a:t> </a:t>
            </a:r>
            <a:r>
              <a:rPr lang="en-CA" sz="3200" b="1" dirty="0">
                <a:solidFill>
                  <a:schemeClr val="bg1"/>
                </a:solidFill>
                <a:effectLst>
                  <a:glow rad="127000">
                    <a:srgbClr val="99FF33"/>
                  </a:glow>
                </a:effectLst>
              </a:rPr>
              <a:t>2 </a:t>
            </a:r>
            <a:r>
              <a:rPr lang="en-CA" sz="3200" b="1" dirty="0" smtClean="0">
                <a:solidFill>
                  <a:schemeClr val="bg1"/>
                </a:solidFill>
                <a:effectLst>
                  <a:glow rad="127000">
                    <a:srgbClr val="99FF33"/>
                  </a:glow>
                </a:effectLst>
              </a:rPr>
              <a:t>Calendar</a:t>
            </a:r>
            <a:r>
              <a:rPr lang="en-CA" sz="3200" b="1" dirty="0">
                <a:solidFill>
                  <a:schemeClr val="bg1"/>
                </a:solidFill>
                <a:effectLst>
                  <a:glow rad="127000">
                    <a:srgbClr val="99FF33"/>
                  </a:glow>
                </a:effectLst>
              </a:rPr>
              <a:t>,</a:t>
            </a:r>
            <a:r>
              <a:rPr lang="en-CA" sz="3200" b="1" dirty="0" smtClean="0">
                <a:solidFill>
                  <a:schemeClr val="bg1"/>
                </a:solidFill>
                <a:effectLst>
                  <a:glow rad="127000">
                    <a:srgbClr val="99FF33"/>
                  </a:glow>
                </a:effectLst>
              </a:rPr>
              <a:t> </a:t>
            </a:r>
            <a:r>
              <a:rPr lang="en-CA" sz="3200" b="1" dirty="0" smtClean="0">
                <a:solidFill>
                  <a:schemeClr val="bg1"/>
                </a:solidFill>
                <a:effectLst>
                  <a:glow rad="127000">
                    <a:srgbClr val="FFFF00"/>
                  </a:glow>
                </a:effectLst>
              </a:rPr>
              <a:t>1 Burial,</a:t>
            </a:r>
            <a:r>
              <a:rPr lang="en-CA" sz="3200" dirty="0" smtClean="0">
                <a:solidFill>
                  <a:schemeClr val="bg1"/>
                </a:solidFill>
                <a:effectLst>
                  <a:glow rad="127000">
                    <a:srgbClr val="FFFF00"/>
                  </a:glow>
                </a:effectLst>
              </a:rPr>
              <a:t> </a:t>
            </a:r>
            <a:r>
              <a:rPr lang="en-CA" sz="3200" dirty="0" smtClean="0">
                <a:solidFill>
                  <a:schemeClr val="bg1"/>
                </a:solidFill>
              </a:rPr>
              <a:t>1 Spice</a:t>
            </a:r>
            <a:endParaRPr lang="en-CA" sz="2400" dirty="0" smtClean="0">
              <a:solidFill>
                <a:schemeClr val="bg1"/>
              </a:solidFill>
            </a:endParaRPr>
          </a:p>
          <a:p>
            <a:pPr>
              <a:buClr>
                <a:srgbClr val="F735EE"/>
              </a:buClr>
              <a:buFont typeface="Wingdings" panose="05000000000000000000" pitchFamily="2" charset="2"/>
              <a:buChar char="q"/>
            </a:pPr>
            <a:r>
              <a:rPr lang="en-CA" sz="3200" dirty="0" smtClean="0">
                <a:solidFill>
                  <a:srgbClr val="0000FF"/>
                </a:solidFill>
              </a:rPr>
              <a:t> 3 </a:t>
            </a:r>
            <a:r>
              <a:rPr lang="en-CA" sz="3200" dirty="0">
                <a:solidFill>
                  <a:srgbClr val="0000FF"/>
                </a:solidFill>
              </a:rPr>
              <a:t>days and 3 nights </a:t>
            </a:r>
            <a:r>
              <a:rPr lang="en-CA" sz="3200" b="1" dirty="0">
                <a:solidFill>
                  <a:srgbClr val="0000FF"/>
                </a:solidFill>
              </a:rPr>
              <a:t>Sign</a:t>
            </a:r>
            <a:r>
              <a:rPr lang="en-CA" sz="3200" dirty="0">
                <a:solidFill>
                  <a:srgbClr val="0000FF"/>
                </a:solidFill>
              </a:rPr>
              <a:t> </a:t>
            </a:r>
            <a:r>
              <a:rPr lang="en-CA" sz="3200" dirty="0" smtClean="0">
                <a:solidFill>
                  <a:srgbClr val="0000FF"/>
                </a:solidFill>
              </a:rPr>
              <a:t>fulfillment.</a:t>
            </a:r>
          </a:p>
          <a:p>
            <a:pPr>
              <a:buClr>
                <a:srgbClr val="F735EE"/>
              </a:buClr>
              <a:buFont typeface="Wingdings" panose="05000000000000000000" pitchFamily="2" charset="2"/>
              <a:buChar char="q"/>
            </a:pPr>
            <a:r>
              <a:rPr lang="en-CA" sz="3200" b="1" dirty="0" smtClean="0">
                <a:solidFill>
                  <a:schemeClr val="accent3">
                    <a:lumMod val="50000"/>
                  </a:schemeClr>
                </a:solidFill>
              </a:rPr>
              <a:t>1</a:t>
            </a:r>
            <a:r>
              <a:rPr lang="en-CA" sz="3200" b="1" baseline="30000" dirty="0" smtClean="0">
                <a:solidFill>
                  <a:schemeClr val="accent3">
                    <a:lumMod val="50000"/>
                  </a:schemeClr>
                </a:solidFill>
              </a:rPr>
              <a:t>st</a:t>
            </a:r>
            <a:r>
              <a:rPr lang="en-CA" sz="3200" b="1" dirty="0" smtClean="0">
                <a:solidFill>
                  <a:schemeClr val="accent3">
                    <a:lumMod val="50000"/>
                  </a:schemeClr>
                </a:solidFill>
              </a:rPr>
              <a:t> cycle at twilight - </a:t>
            </a:r>
            <a:r>
              <a:rPr lang="en-CA" sz="3200" b="1" dirty="0" smtClean="0">
                <a:solidFill>
                  <a:srgbClr val="0000FF"/>
                </a:solidFill>
              </a:rPr>
              <a:t>“</a:t>
            </a:r>
            <a:r>
              <a:rPr lang="en-CA" sz="3200" b="1" u="sng" dirty="0" smtClean="0">
                <a:solidFill>
                  <a:srgbClr val="0000FF"/>
                </a:solidFill>
              </a:rPr>
              <a:t>I am ascendin</a:t>
            </a:r>
            <a:r>
              <a:rPr lang="en-CA" sz="3200" b="1" dirty="0" smtClean="0">
                <a:solidFill>
                  <a:srgbClr val="0000FF"/>
                </a:solidFill>
              </a:rPr>
              <a:t>g to My Father”</a:t>
            </a:r>
            <a:r>
              <a:rPr lang="en-CA" sz="3200" dirty="0" smtClean="0">
                <a:solidFill>
                  <a:srgbClr val="0000FF"/>
                </a:solidFill>
              </a:rPr>
              <a:t> 							</a:t>
            </a:r>
            <a:r>
              <a:rPr lang="en-CA" sz="2400" dirty="0" smtClean="0">
                <a:solidFill>
                  <a:schemeClr val="bg1"/>
                </a:solidFill>
              </a:rPr>
              <a:t>(the </a:t>
            </a:r>
            <a:r>
              <a:rPr lang="en-CA" sz="2400" b="1" dirty="0" smtClean="0">
                <a:solidFill>
                  <a:srgbClr val="0000FF"/>
                </a:solidFill>
                <a:effectLst>
                  <a:glow rad="127000">
                    <a:srgbClr val="FFCCFF"/>
                  </a:glow>
                </a:effectLst>
              </a:rPr>
              <a:t>Eh-</a:t>
            </a:r>
            <a:r>
              <a:rPr lang="en-CA" sz="2400" b="1" dirty="0" err="1" smtClean="0">
                <a:solidFill>
                  <a:srgbClr val="0000FF"/>
                </a:solidFill>
                <a:effectLst>
                  <a:glow rad="127000">
                    <a:srgbClr val="FFCCFF"/>
                  </a:glow>
                </a:effectLst>
              </a:rPr>
              <a:t>tzem</a:t>
            </a:r>
            <a:r>
              <a:rPr lang="en-CA" sz="2400" dirty="0" smtClean="0">
                <a:solidFill>
                  <a:srgbClr val="0000FF"/>
                </a:solidFill>
              </a:rPr>
              <a:t>, </a:t>
            </a:r>
            <a:r>
              <a:rPr lang="en-CA" sz="2400" b="1" dirty="0" err="1" smtClean="0">
                <a:solidFill>
                  <a:srgbClr val="0000FF"/>
                </a:solidFill>
                <a:effectLst>
                  <a:glow rad="127000">
                    <a:srgbClr val="FFCCFF"/>
                  </a:glow>
                </a:effectLst>
              </a:rPr>
              <a:t>Firstfruit</a:t>
            </a:r>
            <a:r>
              <a:rPr lang="en-CA" sz="2400" dirty="0" smtClean="0">
                <a:solidFill>
                  <a:srgbClr val="0000FF"/>
                </a:solidFill>
              </a:rPr>
              <a:t> </a:t>
            </a:r>
            <a:r>
              <a:rPr lang="en-CA" sz="2400" dirty="0" smtClean="0">
                <a:solidFill>
                  <a:schemeClr val="bg1"/>
                </a:solidFill>
              </a:rPr>
              <a:t>fulfillment) </a:t>
            </a:r>
            <a:endParaRPr lang="en-CA" sz="2400" dirty="0">
              <a:solidFill>
                <a:schemeClr val="bg1"/>
              </a:solidFill>
            </a:endParaRPr>
          </a:p>
        </p:txBody>
      </p:sp>
      <p:sp>
        <p:nvSpPr>
          <p:cNvPr id="4" name="Slide Number Placeholder 3"/>
          <p:cNvSpPr>
            <a:spLocks noGrp="1"/>
          </p:cNvSpPr>
          <p:nvPr>
            <p:ph type="sldNum" sz="quarter" idx="12"/>
          </p:nvPr>
        </p:nvSpPr>
        <p:spPr>
          <a:xfrm>
            <a:off x="11731925" y="6452557"/>
            <a:ext cx="330082" cy="295665"/>
          </a:xfrm>
        </p:spPr>
        <p:txBody>
          <a:bodyPr/>
          <a:lstStyle/>
          <a:p>
            <a:fld id="{6D22F896-40B5-4ADD-8801-0D06FADFA095}" type="slidenum">
              <a:rPr lang="en-US" sz="1200" smtClean="0">
                <a:solidFill>
                  <a:prstClr val="black"/>
                </a:solidFill>
              </a:rPr>
              <a:pPr/>
              <a:t>6</a:t>
            </a:fld>
            <a:endParaRPr lang="en-US" sz="1200" dirty="0">
              <a:solidFill>
                <a:prstClr val="black"/>
              </a:solidFill>
            </a:endParaRPr>
          </a:p>
        </p:txBody>
      </p:sp>
      <p:sp>
        <p:nvSpPr>
          <p:cNvPr id="2" name="Notched Right Arrow 1"/>
          <p:cNvSpPr/>
          <p:nvPr/>
        </p:nvSpPr>
        <p:spPr>
          <a:xfrm rot="10800000">
            <a:off x="8714957" y="1458393"/>
            <a:ext cx="2743200" cy="484632"/>
          </a:xfrm>
          <a:prstGeom prst="notchedRightArrow">
            <a:avLst>
              <a:gd name="adj1" fmla="val 50000"/>
              <a:gd name="adj2" fmla="val 109684"/>
            </a:avLst>
          </a:prstGeom>
          <a:gradFill flip="none" rotWithShape="1">
            <a:gsLst>
              <a:gs pos="0">
                <a:srgbClr val="00FFFF"/>
              </a:gs>
              <a:gs pos="28000">
                <a:schemeClr val="accent6">
                  <a:lumMod val="60000"/>
                  <a:lumOff val="40000"/>
                </a:schemeClr>
              </a:gs>
              <a:gs pos="90000">
                <a:srgbClr val="FFFF00"/>
              </a:gs>
              <a:gs pos="54000">
                <a:srgbClr val="F735EE">
                  <a:alpha val="48000"/>
                </a:srgbClr>
              </a:gs>
            </a:gsLst>
            <a:lin ang="0" scaled="1"/>
            <a:tileRect/>
          </a:gradFill>
          <a:ln w="38100">
            <a:solidFill>
              <a:srgbClr val="7030A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5" name="Rounded Rectangular Callout 4"/>
          <p:cNvSpPr/>
          <p:nvPr/>
        </p:nvSpPr>
        <p:spPr>
          <a:xfrm>
            <a:off x="8791663" y="4511615"/>
            <a:ext cx="2589787" cy="1018090"/>
          </a:xfrm>
          <a:prstGeom prst="wedgeRoundRectCallout">
            <a:avLst>
              <a:gd name="adj1" fmla="val -112276"/>
              <a:gd name="adj2" fmla="val 62513"/>
              <a:gd name="adj3" fmla="val 16667"/>
            </a:avLst>
          </a:prstGeom>
          <a:solidFill>
            <a:schemeClr val="bg2">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ln>
                  <a:solidFill>
                    <a:sysClr val="windowText" lastClr="000000"/>
                  </a:solidFill>
                </a:ln>
                <a:solidFill>
                  <a:srgbClr val="99FF33"/>
                </a:solidFill>
              </a:rPr>
              <a:t>The </a:t>
            </a:r>
            <a:r>
              <a:rPr lang="en-CA" sz="3200" b="1" dirty="0" smtClean="0">
                <a:ln>
                  <a:solidFill>
                    <a:sysClr val="windowText" lastClr="000000"/>
                  </a:solidFill>
                </a:ln>
                <a:solidFill>
                  <a:srgbClr val="99FF33"/>
                </a:solidFill>
                <a:effectLst>
                  <a:glow rad="241300">
                    <a:srgbClr val="FFCCFF">
                      <a:alpha val="78000"/>
                    </a:srgbClr>
                  </a:glow>
                </a:effectLst>
              </a:rPr>
              <a:t>1</a:t>
            </a:r>
            <a:r>
              <a:rPr lang="en-CA" sz="3200" b="1" baseline="30000" dirty="0" smtClean="0">
                <a:ln>
                  <a:solidFill>
                    <a:sysClr val="windowText" lastClr="000000"/>
                  </a:solidFill>
                </a:ln>
                <a:solidFill>
                  <a:srgbClr val="99FF33"/>
                </a:solidFill>
                <a:effectLst>
                  <a:glow rad="241300">
                    <a:srgbClr val="FFCCFF">
                      <a:alpha val="78000"/>
                    </a:srgbClr>
                  </a:glow>
                </a:effectLst>
              </a:rPr>
              <a:t>st</a:t>
            </a:r>
            <a:r>
              <a:rPr lang="en-CA" sz="3200" b="1" dirty="0" smtClean="0">
                <a:ln>
                  <a:solidFill>
                    <a:sysClr val="windowText" lastClr="000000"/>
                  </a:solidFill>
                </a:ln>
                <a:solidFill>
                  <a:srgbClr val="99FF33"/>
                </a:solidFill>
                <a:effectLst>
                  <a:glow rad="241300">
                    <a:srgbClr val="FFCCFF">
                      <a:alpha val="78000"/>
                    </a:srgbClr>
                  </a:glow>
                </a:effectLst>
              </a:rPr>
              <a:t> </a:t>
            </a:r>
            <a:r>
              <a:rPr lang="en-CA" sz="3200" b="1" dirty="0" smtClean="0">
                <a:ln>
                  <a:solidFill>
                    <a:sysClr val="windowText" lastClr="000000"/>
                  </a:solidFill>
                </a:ln>
                <a:solidFill>
                  <a:srgbClr val="99FF33"/>
                </a:solidFill>
              </a:rPr>
              <a:t>Ascension!</a:t>
            </a:r>
            <a:endParaRPr lang="en-CA" sz="3200" b="1" dirty="0">
              <a:ln>
                <a:solidFill>
                  <a:sysClr val="windowText" lastClr="000000"/>
                </a:solidFill>
              </a:ln>
              <a:solidFill>
                <a:srgbClr val="99FF33"/>
              </a:solidFill>
            </a:endParaRPr>
          </a:p>
        </p:txBody>
      </p:sp>
    </p:spTree>
    <p:extLst>
      <p:ext uri="{BB962C8B-B14F-4D97-AF65-F5344CB8AC3E}">
        <p14:creationId xmlns:p14="http://schemas.microsoft.com/office/powerpoint/2010/main" val="20921885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par>
                          <p:cTn id="11" fill="hold">
                            <p:stCondLst>
                              <p:cond delay="2000"/>
                            </p:stCondLst>
                            <p:childTnLst>
                              <p:par>
                                <p:cTn id="12" presetID="22" presetClass="entr" presetSubtype="2" fill="hold" grpId="0" nodeType="afterEffect">
                                  <p:stCondLst>
                                    <p:cond delay="300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par>
                          <p:cTn id="25" fill="hold">
                            <p:stCondLst>
                              <p:cond delay="2000"/>
                            </p:stCondLst>
                            <p:childTnLst>
                              <p:par>
                                <p:cTn id="26" presetID="6" presetClass="entr" presetSubtype="16"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ircle(in)">
                                      <p:cBhvr>
                                        <p:cTn id="38" dur="2000"/>
                                        <p:tgtEl>
                                          <p:spTgt spid="3">
                                            <p:txEl>
                                              <p:pRg st="6" end="6"/>
                                            </p:txEl>
                                          </p:spTgt>
                                        </p:tgtEl>
                                      </p:cBhvr>
                                    </p:animEffect>
                                  </p:childTnLst>
                                </p:cTn>
                              </p:par>
                              <p:par>
                                <p:cTn id="39" presetID="6" presetClass="entr" presetSubtype="16"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ircle(in)">
                                      <p:cBhvr>
                                        <p:cTn id="41" dur="2000"/>
                                        <p:tgtEl>
                                          <p:spTgt spid="3">
                                            <p:txEl>
                                              <p:pRg st="7" end="7"/>
                                            </p:txEl>
                                          </p:spTgt>
                                        </p:tgtEl>
                                      </p:cBhvr>
                                    </p:animEffect>
                                  </p:childTnLst>
                                </p:cTn>
                              </p:par>
                            </p:childTnLst>
                          </p:cTn>
                        </p:par>
                        <p:par>
                          <p:cTn id="42" fill="hold">
                            <p:stCondLst>
                              <p:cond delay="2000"/>
                            </p:stCondLst>
                            <p:childTnLst>
                              <p:par>
                                <p:cTn id="43" presetID="6" presetClass="entr" presetSubtype="16" fill="hold" grpId="0" nodeType="afterEffect">
                                  <p:stCondLst>
                                    <p:cond delay="5000"/>
                                  </p:stCondLst>
                                  <p:childTnLst>
                                    <p:set>
                                      <p:cBhvr>
                                        <p:cTn id="44" dur="1" fill="hold">
                                          <p:stCondLst>
                                            <p:cond delay="0"/>
                                          </p:stCondLst>
                                        </p:cTn>
                                        <p:tgtEl>
                                          <p:spTgt spid="5"/>
                                        </p:tgtEl>
                                        <p:attrNameLst>
                                          <p:attrName>style.visibility</p:attrName>
                                        </p:attrNameLst>
                                      </p:cBhvr>
                                      <p:to>
                                        <p:strVal val="visible"/>
                                      </p:to>
                                    </p:set>
                                    <p:animEffect transition="in" filter="circle(in)">
                                      <p:cBhvr>
                                        <p:cTn id="45"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32162" y="1337105"/>
            <a:ext cx="7753900" cy="3800503"/>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094307" y="194428"/>
            <a:ext cx="4701396" cy="523782"/>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3" name="Rectangle 22"/>
          <p:cNvSpPr/>
          <p:nvPr/>
        </p:nvSpPr>
        <p:spPr>
          <a:xfrm>
            <a:off x="4866564" y="2372265"/>
            <a:ext cx="1190445" cy="2600870"/>
          </a:xfrm>
          <a:prstGeom prst="rect">
            <a:avLst/>
          </a:prstGeom>
          <a:noFill/>
          <a:ln w="57150">
            <a:solidFill>
              <a:srgbClr val="0000FF"/>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1376700" y="839253"/>
            <a:ext cx="4839836" cy="1003440"/>
          </a:xfrm>
          <a:prstGeom prst="wedgeRoundRectCallout">
            <a:avLst>
              <a:gd name="adj1" fmla="val 29234"/>
              <a:gd name="adj2" fmla="val 101402"/>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defTabSz="457200"/>
            <a:r>
              <a:rPr lang="en-CA" sz="2400" b="1" dirty="0">
                <a:solidFill>
                  <a:srgbClr val="0000FF"/>
                </a:solidFill>
              </a:rPr>
              <a:t>CC </a:t>
            </a:r>
            <a:r>
              <a:rPr lang="en-CA" sz="2400" b="1" dirty="0" smtClean="0">
                <a:solidFill>
                  <a:srgbClr val="0000FF"/>
                </a:solidFill>
              </a:rPr>
              <a:t>Pesach, </a:t>
            </a:r>
            <a:r>
              <a:rPr lang="en-CA" sz="2400" b="1" u="sng" dirty="0" smtClean="0">
                <a:solidFill>
                  <a:srgbClr val="FF0000"/>
                </a:solidFill>
                <a:effectLst>
                  <a:glow rad="127000">
                    <a:srgbClr val="FFCCFF"/>
                  </a:glow>
                </a:effectLst>
              </a:rPr>
              <a:t>Midst</a:t>
            </a:r>
            <a:r>
              <a:rPr lang="en-CA" sz="2400" b="1" dirty="0" smtClean="0">
                <a:solidFill>
                  <a:srgbClr val="FF0000"/>
                </a:solidFill>
              </a:rPr>
              <a:t> of the week.</a:t>
            </a:r>
            <a:br>
              <a:rPr lang="en-CA" sz="2400" b="1" dirty="0" smtClean="0">
                <a:solidFill>
                  <a:srgbClr val="FF0000"/>
                </a:solidFill>
              </a:rPr>
            </a:br>
            <a:r>
              <a:rPr lang="en-CA" sz="2400" b="1" u="sng" dirty="0" smtClean="0">
                <a:solidFill>
                  <a:srgbClr val="0000FF"/>
                </a:solidFill>
                <a:latin typeface="Arial Black" panose="020B0A04020102020204" pitchFamily="34" charset="0"/>
              </a:rPr>
              <a:t>DAWN TO DAWN</a:t>
            </a:r>
            <a:r>
              <a:rPr lang="en-CA" sz="2400" b="1" dirty="0" smtClean="0">
                <a:solidFill>
                  <a:srgbClr val="0000FF"/>
                </a:solidFill>
                <a:latin typeface="Arial Black" panose="020B0A04020102020204" pitchFamily="34" charset="0"/>
              </a:rPr>
              <a:t>!</a:t>
            </a:r>
            <a:endParaRPr lang="en-CA" sz="2400" b="1" dirty="0">
              <a:solidFill>
                <a:srgbClr val="0000FF"/>
              </a:solidFill>
              <a:latin typeface="Arial Black" panose="020B0A04020102020204" pitchFamily="34" charset="0"/>
            </a:endParaRPr>
          </a:p>
        </p:txBody>
      </p:sp>
      <p:sp>
        <p:nvSpPr>
          <p:cNvPr id="2" name="Isosceles Triangle 1"/>
          <p:cNvSpPr/>
          <p:nvPr/>
        </p:nvSpPr>
        <p:spPr>
          <a:xfrm rot="16200000">
            <a:off x="3823145" y="3982355"/>
            <a:ext cx="835796" cy="1163015"/>
          </a:xfrm>
          <a:prstGeom prst="triangle">
            <a:avLst>
              <a:gd name="adj" fmla="val 0"/>
            </a:avLst>
          </a:prstGeom>
          <a:solidFill>
            <a:schemeClr val="tx1">
              <a:lumMod val="50000"/>
              <a:alpha val="58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5" name="Slide Number Placeholder 14"/>
          <p:cNvSpPr>
            <a:spLocks noGrp="1"/>
          </p:cNvSpPr>
          <p:nvPr>
            <p:ph type="sldNum" sz="quarter" idx="12"/>
          </p:nvPr>
        </p:nvSpPr>
        <p:spPr>
          <a:xfrm>
            <a:off x="11653350" y="6532332"/>
            <a:ext cx="468031" cy="310490"/>
          </a:xfrm>
        </p:spPr>
        <p:txBody>
          <a:bodyPr/>
          <a:lstStyle/>
          <a:p>
            <a:fld id="{6D22F896-40B5-4ADD-8801-0D06FADFA095}" type="slidenum">
              <a:rPr lang="en-US" sz="1100" smtClean="0">
                <a:solidFill>
                  <a:prstClr val="white">
                    <a:tint val="75000"/>
                  </a:prstClr>
                </a:solidFill>
              </a:rPr>
              <a:pPr/>
              <a:t>60</a:t>
            </a:fld>
            <a:endParaRPr lang="en-US" sz="1100" dirty="0">
              <a:solidFill>
                <a:prstClr val="white">
                  <a:tint val="75000"/>
                </a:prstClr>
              </a:solidFill>
            </a:endParaRPr>
          </a:p>
        </p:txBody>
      </p:sp>
      <p:sp>
        <p:nvSpPr>
          <p:cNvPr id="21" name="Rounded Rectangle 20"/>
          <p:cNvSpPr/>
          <p:nvPr/>
        </p:nvSpPr>
        <p:spPr>
          <a:xfrm>
            <a:off x="141402" y="72247"/>
            <a:ext cx="6777872"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dirty="0" smtClean="0">
                <a:solidFill>
                  <a:srgbClr val="FF0000"/>
                </a:solidFill>
                <a:effectLst>
                  <a:glow rad="127000">
                    <a:srgbClr val="FFFF00"/>
                  </a:glow>
                </a:effectLst>
                <a:latin typeface="Arial Black" panose="020B0A04020102020204" pitchFamily="34" charset="0"/>
              </a:rPr>
              <a:t>Lunar / Sunset’s 12 Hour Offset!</a:t>
            </a:r>
            <a:endParaRPr lang="en-CA" sz="2800" dirty="0">
              <a:solidFill>
                <a:srgbClr val="FF0000"/>
              </a:solidFill>
              <a:effectLst>
                <a:glow rad="127000">
                  <a:srgbClr val="FFFF00"/>
                </a:glow>
              </a:effectLst>
              <a:latin typeface="Arial Black" panose="020B0A04020102020204" pitchFamily="34" charset="0"/>
            </a:endParaRPr>
          </a:p>
        </p:txBody>
      </p:sp>
      <p:sp>
        <p:nvSpPr>
          <p:cNvPr id="3" name="Rounded Rectangular Callout 2"/>
          <p:cNvSpPr/>
          <p:nvPr/>
        </p:nvSpPr>
        <p:spPr>
          <a:xfrm>
            <a:off x="0" y="1964889"/>
            <a:ext cx="4252823" cy="2676121"/>
          </a:xfrm>
          <a:prstGeom prst="wedgeRoundRectCallout">
            <a:avLst>
              <a:gd name="adj1" fmla="val 47206"/>
              <a:gd name="adj2" fmla="val 56249"/>
              <a:gd name="adj3" fmla="val 16667"/>
            </a:avLst>
          </a:prstGeom>
          <a:solidFill>
            <a:schemeClr val="accent1">
              <a:lumMod val="20000"/>
              <a:lumOff val="80000"/>
            </a:schemeClr>
          </a:solidFill>
          <a:ln w="762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400" b="1" dirty="0" smtClean="0">
                <a:solidFill>
                  <a:srgbClr val="0000FF"/>
                </a:solidFill>
              </a:rPr>
              <a:t>Matthew 26:5 </a:t>
            </a:r>
            <a:br>
              <a:rPr lang="en-CA" sz="2400" b="1" dirty="0" smtClean="0">
                <a:solidFill>
                  <a:srgbClr val="0000FF"/>
                </a:solidFill>
              </a:rPr>
            </a:br>
            <a:r>
              <a:rPr lang="en-CA" sz="2400" b="1" dirty="0" smtClean="0">
                <a:solidFill>
                  <a:schemeClr val="bg1"/>
                </a:solidFill>
                <a:latin typeface="Arial Black" panose="020B0A04020102020204" pitchFamily="34" charset="0"/>
              </a:rPr>
              <a:t> “</a:t>
            </a:r>
            <a:r>
              <a:rPr lang="en-CA" sz="2400" b="1" u="sng" dirty="0" smtClean="0">
                <a:solidFill>
                  <a:schemeClr val="bg1"/>
                </a:solidFill>
                <a:latin typeface="Arial Black" panose="020B0A04020102020204" pitchFamily="34" charset="0"/>
              </a:rPr>
              <a:t>Not at the Festival</a:t>
            </a:r>
            <a:r>
              <a:rPr lang="en-CA" sz="2400" b="1" dirty="0" smtClean="0">
                <a:solidFill>
                  <a:schemeClr val="bg1"/>
                </a:solidFill>
                <a:latin typeface="Arial Black" panose="020B0A04020102020204" pitchFamily="34" charset="0"/>
              </a:rPr>
              <a:t>!”</a:t>
            </a:r>
            <a:br>
              <a:rPr lang="en-CA" sz="2400" b="1" dirty="0" smtClean="0">
                <a:solidFill>
                  <a:schemeClr val="bg1"/>
                </a:solidFill>
                <a:latin typeface="Arial Black" panose="020B0A04020102020204" pitchFamily="34" charset="0"/>
              </a:rPr>
            </a:br>
            <a:r>
              <a:rPr lang="en-CA" sz="2400" b="1" dirty="0" smtClean="0">
                <a:solidFill>
                  <a:srgbClr val="0000FF"/>
                </a:solidFill>
              </a:rPr>
              <a:t>Yahusha</a:t>
            </a:r>
            <a:r>
              <a:rPr lang="en-CA" sz="2400" b="1" dirty="0" smtClean="0">
                <a:solidFill>
                  <a:srgbClr val="FF5050"/>
                </a:solidFill>
              </a:rPr>
              <a:t> </a:t>
            </a:r>
            <a:r>
              <a:rPr lang="en-CA" sz="2400" b="1" dirty="0" smtClean="0">
                <a:solidFill>
                  <a:srgbClr val="0000FF"/>
                </a:solidFill>
              </a:rPr>
              <a:t>volunteered His </a:t>
            </a:r>
            <a:r>
              <a:rPr lang="en-CA" sz="2400" b="1" i="1" dirty="0" smtClean="0">
                <a:solidFill>
                  <a:schemeClr val="bg1">
                    <a:lumMod val="95000"/>
                    <a:lumOff val="5000"/>
                  </a:schemeClr>
                </a:solidFill>
              </a:rPr>
              <a:t>“capture” </a:t>
            </a:r>
            <a:r>
              <a:rPr lang="en-CA" sz="2400" b="1" dirty="0" smtClean="0">
                <a:solidFill>
                  <a:srgbClr val="FF5050"/>
                </a:solidFill>
              </a:rPr>
              <a:t>in Gethsemane on Abib </a:t>
            </a:r>
            <a:r>
              <a:rPr lang="en-CA" sz="2400" b="1" u="sng" dirty="0" smtClean="0">
                <a:solidFill>
                  <a:srgbClr val="FF5050"/>
                </a:solidFill>
                <a:effectLst>
                  <a:glow rad="127000">
                    <a:srgbClr val="00FFFF"/>
                  </a:glow>
                </a:effectLst>
              </a:rPr>
              <a:t>13</a:t>
            </a:r>
            <a:r>
              <a:rPr lang="en-CA" sz="2400" b="1" dirty="0" smtClean="0">
                <a:solidFill>
                  <a:srgbClr val="FF5050"/>
                </a:solidFill>
              </a:rPr>
              <a:t>, </a:t>
            </a:r>
            <a:r>
              <a:rPr lang="en-CA" sz="2400" b="1" u="sng" dirty="0" smtClean="0">
                <a:solidFill>
                  <a:srgbClr val="FF5050"/>
                </a:solidFill>
              </a:rPr>
              <a:t>both</a:t>
            </a:r>
            <a:r>
              <a:rPr lang="en-CA" sz="2400" b="1" dirty="0" smtClean="0">
                <a:solidFill>
                  <a:srgbClr val="FF5050"/>
                </a:solidFill>
              </a:rPr>
              <a:t> – </a:t>
            </a:r>
            <a:r>
              <a:rPr lang="en-CA" sz="2400" b="1" dirty="0" smtClean="0">
                <a:solidFill>
                  <a:srgbClr val="0000FF"/>
                </a:solidFill>
              </a:rPr>
              <a:t>Covenant Calendar,</a:t>
            </a:r>
            <a:br>
              <a:rPr lang="en-CA" sz="2400" b="1" dirty="0" smtClean="0">
                <a:solidFill>
                  <a:srgbClr val="0000FF"/>
                </a:solidFill>
              </a:rPr>
            </a:br>
            <a:r>
              <a:rPr lang="en-CA" sz="2400" b="1" u="sng" dirty="0" smtClean="0">
                <a:solidFill>
                  <a:srgbClr val="FF5050"/>
                </a:solidFill>
                <a:effectLst>
                  <a:glow rad="127000">
                    <a:srgbClr val="00FFFF"/>
                  </a:glow>
                </a:effectLst>
              </a:rPr>
              <a:t>AND</a:t>
            </a:r>
            <a:r>
              <a:rPr lang="en-CA" sz="2400" b="1" dirty="0" smtClean="0">
                <a:solidFill>
                  <a:srgbClr val="FF5050"/>
                </a:solidFill>
              </a:rPr>
              <a:t> </a:t>
            </a:r>
            <a:r>
              <a:rPr lang="en-CA" sz="2400" b="1" u="sng" dirty="0" smtClean="0">
                <a:solidFill>
                  <a:schemeClr val="bg1"/>
                </a:solidFill>
              </a:rPr>
              <a:t>Lunar calendar</a:t>
            </a:r>
            <a:r>
              <a:rPr lang="en-CA" sz="2400" b="1" dirty="0" smtClean="0">
                <a:solidFill>
                  <a:schemeClr val="bg1"/>
                </a:solidFill>
              </a:rPr>
              <a:t>.</a:t>
            </a:r>
            <a:endParaRPr lang="en-CA" sz="2400" b="1" dirty="0">
              <a:solidFill>
                <a:schemeClr val="bg1"/>
              </a:solidFill>
            </a:endParaRPr>
          </a:p>
        </p:txBody>
      </p:sp>
      <p:sp>
        <p:nvSpPr>
          <p:cNvPr id="12" name="Rounded Rectangular Callout 11"/>
          <p:cNvSpPr/>
          <p:nvPr/>
        </p:nvSpPr>
        <p:spPr>
          <a:xfrm>
            <a:off x="6511530" y="1155941"/>
            <a:ext cx="5609851" cy="5574798"/>
          </a:xfrm>
          <a:prstGeom prst="wedgeRoundRectCallout">
            <a:avLst>
              <a:gd name="adj1" fmla="val -77880"/>
              <a:gd name="adj2" fmla="val -10448"/>
              <a:gd name="adj3" fmla="val 16667"/>
            </a:avLst>
          </a:prstGeom>
          <a:solidFill>
            <a:srgbClr val="FFFF00"/>
          </a:solidFill>
          <a:ln w="381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r>
              <a:rPr lang="en-US" sz="3200" dirty="0" smtClean="0">
                <a:solidFill>
                  <a:srgbClr val="0000FF"/>
                </a:solidFill>
                <a:effectLst>
                  <a:glow rad="127000">
                    <a:srgbClr val="FFCCFF"/>
                  </a:glow>
                </a:effectLst>
                <a:latin typeface="Arial Black" panose="020B0A04020102020204" pitchFamily="34" charset="0"/>
              </a:rPr>
              <a:t>At </a:t>
            </a:r>
            <a:r>
              <a:rPr lang="en-US" sz="3200" u="sng" dirty="0" smtClean="0">
                <a:solidFill>
                  <a:srgbClr val="0000FF"/>
                </a:solidFill>
                <a:effectLst>
                  <a:glow rad="127000">
                    <a:srgbClr val="FFCCFF"/>
                  </a:glow>
                </a:effectLst>
                <a:latin typeface="Arial Black" panose="020B0A04020102020204" pitchFamily="34" charset="0"/>
              </a:rPr>
              <a:t>DAWN</a:t>
            </a:r>
            <a:r>
              <a:rPr lang="en-US" sz="3200" dirty="0" smtClean="0">
                <a:solidFill>
                  <a:srgbClr val="0000FF"/>
                </a:solidFill>
                <a:effectLst>
                  <a:glow rad="127000">
                    <a:srgbClr val="FFCCFF"/>
                  </a:glow>
                </a:effectLst>
                <a:latin typeface="Arial Black" panose="020B0A04020102020204" pitchFamily="34" charset="0"/>
              </a:rPr>
              <a:t> </a:t>
            </a:r>
            <a:r>
              <a:rPr lang="en-US" sz="3200" dirty="0" smtClean="0">
                <a:solidFill>
                  <a:srgbClr val="0000FF"/>
                </a:solidFill>
                <a:latin typeface="Arial Black" panose="020B0A04020102020204" pitchFamily="34" charset="0"/>
              </a:rPr>
              <a:t>– </a:t>
            </a:r>
            <a:r>
              <a:rPr lang="en-US" sz="3200" dirty="0" smtClean="0">
                <a:solidFill>
                  <a:srgbClr val="008080"/>
                </a:solidFill>
                <a:latin typeface="Georgia" panose="02040502050405020303" pitchFamily="18" charset="0"/>
              </a:rPr>
              <a:t/>
            </a:r>
            <a:br>
              <a:rPr lang="en-US" sz="3200" dirty="0" smtClean="0">
                <a:solidFill>
                  <a:srgbClr val="008080"/>
                </a:solidFill>
                <a:latin typeface="Georgia" panose="02040502050405020303" pitchFamily="18" charset="0"/>
              </a:rPr>
            </a:br>
            <a:r>
              <a:rPr lang="en-US" sz="3200" dirty="0" smtClean="0">
                <a:solidFill>
                  <a:srgbClr val="008080"/>
                </a:solidFill>
                <a:latin typeface="Georgia" panose="02040502050405020303" pitchFamily="18" charset="0"/>
              </a:rPr>
              <a:t>John’s </a:t>
            </a:r>
            <a:r>
              <a:rPr lang="en-US" sz="4000" b="1" u="sng" dirty="0" smtClean="0">
                <a:solidFill>
                  <a:srgbClr val="0000FF"/>
                </a:solidFill>
                <a:latin typeface="Comic Sans MS" panose="030F0702030302020204" pitchFamily="66" charset="0"/>
              </a:rPr>
              <a:t>FIRST</a:t>
            </a:r>
            <a:r>
              <a:rPr lang="en-US" sz="3200" dirty="0" smtClean="0">
                <a:solidFill>
                  <a:srgbClr val="008080"/>
                </a:solidFill>
                <a:latin typeface="Georgia" panose="02040502050405020303" pitchFamily="18" charset="0"/>
              </a:rPr>
              <a:t> </a:t>
            </a:r>
            <a:r>
              <a:rPr lang="en-US" sz="3200" b="1" dirty="0" smtClean="0">
                <a:ln>
                  <a:solidFill>
                    <a:srgbClr val="0000FF"/>
                  </a:solidFill>
                </a:ln>
                <a:solidFill>
                  <a:srgbClr val="FF5050"/>
                </a:solidFill>
                <a:latin typeface="Georgia" panose="02040502050405020303" pitchFamily="18" charset="0"/>
              </a:rPr>
              <a:t>Preparation</a:t>
            </a:r>
            <a:r>
              <a:rPr lang="en-US" sz="3200" dirty="0" smtClean="0">
                <a:solidFill>
                  <a:srgbClr val="008080"/>
                </a:solidFill>
                <a:latin typeface="Georgia" panose="02040502050405020303" pitchFamily="18" charset="0"/>
              </a:rPr>
              <a:t> announcement!</a:t>
            </a:r>
          </a:p>
          <a:p>
            <a:pPr algn="ctr"/>
            <a:endParaRPr lang="en-US" sz="1200" dirty="0" smtClean="0">
              <a:solidFill>
                <a:srgbClr val="008080"/>
              </a:solidFill>
              <a:latin typeface="Georgia" panose="02040502050405020303" pitchFamily="18" charset="0"/>
            </a:endParaRPr>
          </a:p>
          <a:p>
            <a:pPr algn="ctr"/>
            <a:r>
              <a:rPr lang="en-US" sz="2400" dirty="0" smtClean="0">
                <a:solidFill>
                  <a:srgbClr val="008080"/>
                </a:solidFill>
                <a:latin typeface="Georgia" panose="02040502050405020303" pitchFamily="18" charset="0"/>
              </a:rPr>
              <a:t>John </a:t>
            </a:r>
            <a:r>
              <a:rPr lang="en-US" sz="2400" dirty="0">
                <a:solidFill>
                  <a:srgbClr val="008080"/>
                </a:solidFill>
                <a:latin typeface="Georgia" panose="02040502050405020303" pitchFamily="18" charset="0"/>
              </a:rPr>
              <a:t>19:14</a:t>
            </a:r>
            <a:r>
              <a:rPr lang="en-US" sz="2400" dirty="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And it was the </a:t>
            </a:r>
            <a:r>
              <a:rPr lang="en-US" sz="3200" b="1" u="sng" dirty="0">
                <a:ln>
                  <a:solidFill>
                    <a:srgbClr val="0000FF"/>
                  </a:solidFill>
                </a:ln>
                <a:solidFill>
                  <a:srgbClr val="FF5050"/>
                </a:solidFill>
                <a:latin typeface="Georgia" panose="02040502050405020303" pitchFamily="18" charset="0"/>
              </a:rPr>
              <a:t>Pre</a:t>
            </a:r>
            <a:r>
              <a:rPr lang="en-US" sz="3200" b="1" dirty="0">
                <a:ln>
                  <a:solidFill>
                    <a:srgbClr val="0000FF"/>
                  </a:solidFill>
                </a:ln>
                <a:solidFill>
                  <a:srgbClr val="FF5050"/>
                </a:solidFill>
                <a:latin typeface="Georgia" panose="02040502050405020303" pitchFamily="18" charset="0"/>
              </a:rPr>
              <a:t>p</a:t>
            </a:r>
            <a:r>
              <a:rPr lang="en-US" sz="3200" b="1" u="sng" dirty="0">
                <a:ln>
                  <a:solidFill>
                    <a:srgbClr val="0000FF"/>
                  </a:solidFill>
                </a:ln>
                <a:solidFill>
                  <a:srgbClr val="FF5050"/>
                </a:solidFill>
                <a:latin typeface="Georgia" panose="02040502050405020303" pitchFamily="18" charset="0"/>
              </a:rPr>
              <a:t>aration</a:t>
            </a:r>
            <a:r>
              <a:rPr lang="en-US" sz="3200" dirty="0">
                <a:solidFill>
                  <a:prstClr val="black"/>
                </a:solidFill>
                <a:latin typeface="Georgia" panose="02040502050405020303" pitchFamily="18" charset="0"/>
              </a:rPr>
              <a:t> of the </a:t>
            </a:r>
            <a:r>
              <a:rPr lang="en-US" sz="3200" b="1" u="sng" dirty="0" err="1">
                <a:solidFill>
                  <a:srgbClr val="0000FF"/>
                </a:solidFill>
                <a:latin typeface="Georgia" panose="02040502050405020303" pitchFamily="18" charset="0"/>
              </a:rPr>
              <a:t>Passeouer</a:t>
            </a:r>
            <a:r>
              <a:rPr lang="en-US" sz="3200" b="1" dirty="0">
                <a:solidFill>
                  <a:srgbClr val="0000FF"/>
                </a:solidFill>
                <a:latin typeface="Georgia" panose="02040502050405020303" pitchFamily="18" charset="0"/>
              </a:rPr>
              <a:t>,</a:t>
            </a:r>
            <a:r>
              <a:rPr lang="en-US" sz="3200" dirty="0">
                <a:solidFill>
                  <a:prstClr val="black"/>
                </a:solidFill>
                <a:latin typeface="Georgia" panose="02040502050405020303" pitchFamily="18" charset="0"/>
              </a:rPr>
              <a:t> and about the </a:t>
            </a:r>
            <a:r>
              <a:rPr lang="en-US" sz="3200" dirty="0" smtClean="0">
                <a:solidFill>
                  <a:prstClr val="black"/>
                </a:solidFill>
                <a:latin typeface="Georgia" panose="02040502050405020303" pitchFamily="18" charset="0"/>
              </a:rPr>
              <a:t/>
            </a:r>
            <a:br>
              <a:rPr lang="en-US" sz="3200" dirty="0" smtClean="0">
                <a:solidFill>
                  <a:prstClr val="black"/>
                </a:solidFill>
                <a:latin typeface="Georgia" panose="02040502050405020303" pitchFamily="18" charset="0"/>
              </a:rPr>
            </a:br>
            <a:r>
              <a:rPr lang="en-US" sz="3200" dirty="0" err="1" smtClean="0">
                <a:solidFill>
                  <a:prstClr val="black"/>
                </a:solidFill>
                <a:latin typeface="Georgia" panose="02040502050405020303" pitchFamily="18" charset="0"/>
              </a:rPr>
              <a:t>sixt</a:t>
            </a:r>
            <a:r>
              <a:rPr lang="en-US" sz="3200" dirty="0" smtClean="0">
                <a:solidFill>
                  <a:prstClr val="black"/>
                </a:solidFill>
                <a:latin typeface="Georgia" panose="02040502050405020303" pitchFamily="18" charset="0"/>
              </a:rPr>
              <a:t> </a:t>
            </a:r>
            <a:r>
              <a:rPr lang="en-US" sz="3200" dirty="0" err="1">
                <a:solidFill>
                  <a:prstClr val="black"/>
                </a:solidFill>
                <a:latin typeface="Georgia" panose="02040502050405020303" pitchFamily="18" charset="0"/>
              </a:rPr>
              <a:t>houre</a:t>
            </a:r>
            <a:r>
              <a:rPr lang="en-US" sz="3200" dirty="0">
                <a:solidFill>
                  <a:prstClr val="black"/>
                </a:solidFill>
                <a:latin typeface="Georgia" panose="02040502050405020303" pitchFamily="18" charset="0"/>
              </a:rPr>
              <a:t>: and </a:t>
            </a:r>
            <a:r>
              <a:rPr lang="en-US" sz="3200" dirty="0" err="1">
                <a:solidFill>
                  <a:prstClr val="black"/>
                </a:solidFill>
                <a:latin typeface="Georgia" panose="02040502050405020303" pitchFamily="18" charset="0"/>
              </a:rPr>
              <a:t>hee</a:t>
            </a:r>
            <a:r>
              <a:rPr lang="en-US" sz="3200" dirty="0">
                <a:solidFill>
                  <a:prstClr val="black"/>
                </a:solidFill>
                <a:latin typeface="Georgia" panose="02040502050405020303" pitchFamily="18" charset="0"/>
              </a:rPr>
              <a:t> </a:t>
            </a:r>
            <a:r>
              <a:rPr lang="en-US" sz="3200" dirty="0" err="1" smtClean="0">
                <a:solidFill>
                  <a:prstClr val="black"/>
                </a:solidFill>
                <a:latin typeface="Georgia" panose="02040502050405020303" pitchFamily="18" charset="0"/>
              </a:rPr>
              <a:t>sayde</a:t>
            </a:r>
            <a:r>
              <a:rPr lang="en-US" sz="3200" dirty="0">
                <a:solidFill>
                  <a:prstClr val="black"/>
                </a:solidFill>
                <a:latin typeface="Georgia" panose="02040502050405020303" pitchFamily="18" charset="0"/>
              </a:rPr>
              <a:t/>
            </a:r>
            <a:br>
              <a:rPr lang="en-US" sz="3200" dirty="0">
                <a:solidFill>
                  <a:prstClr val="black"/>
                </a:solidFill>
                <a:latin typeface="Georgia" panose="02040502050405020303" pitchFamily="18" charset="0"/>
              </a:rPr>
            </a:br>
            <a:r>
              <a:rPr lang="en-US" sz="3200" dirty="0" smtClean="0">
                <a:solidFill>
                  <a:prstClr val="black"/>
                </a:solidFill>
                <a:latin typeface="Georgia" panose="02040502050405020303" pitchFamily="18" charset="0"/>
              </a:rPr>
              <a:t>        </a:t>
            </a:r>
            <a:r>
              <a:rPr lang="en-US" sz="3200" dirty="0" err="1" smtClean="0">
                <a:solidFill>
                  <a:prstClr val="black"/>
                </a:solidFill>
                <a:latin typeface="Georgia" panose="02040502050405020303" pitchFamily="18" charset="0"/>
              </a:rPr>
              <a:t>vnto</a:t>
            </a:r>
            <a:r>
              <a:rPr lang="en-US" sz="3200" dirty="0" smtClean="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the </a:t>
            </a:r>
            <a:r>
              <a:rPr lang="en-US" sz="3200" dirty="0" err="1">
                <a:solidFill>
                  <a:prstClr val="black"/>
                </a:solidFill>
                <a:latin typeface="Georgia" panose="02040502050405020303" pitchFamily="18" charset="0"/>
              </a:rPr>
              <a:t>Iewes</a:t>
            </a:r>
            <a:r>
              <a:rPr lang="en-US" sz="3200" dirty="0">
                <a:solidFill>
                  <a:prstClr val="black"/>
                </a:solidFill>
                <a:latin typeface="Georgia" panose="02040502050405020303" pitchFamily="18" charset="0"/>
              </a:rPr>
              <a:t>, </a:t>
            </a:r>
            <a:r>
              <a:rPr lang="en-US" sz="3200" dirty="0" smtClean="0">
                <a:solidFill>
                  <a:prstClr val="black"/>
                </a:solidFill>
                <a:latin typeface="Georgia" panose="02040502050405020303" pitchFamily="18" charset="0"/>
              </a:rPr>
              <a:t/>
            </a:r>
            <a:br>
              <a:rPr lang="en-US" sz="3200" dirty="0" smtClean="0">
                <a:solidFill>
                  <a:prstClr val="black"/>
                </a:solidFill>
                <a:latin typeface="Georgia" panose="02040502050405020303" pitchFamily="18" charset="0"/>
              </a:rPr>
            </a:br>
            <a:r>
              <a:rPr lang="en-US" sz="3200" dirty="0" err="1" smtClean="0">
                <a:solidFill>
                  <a:prstClr val="black"/>
                </a:solidFill>
                <a:latin typeface="Georgia" panose="02040502050405020303" pitchFamily="18" charset="0"/>
              </a:rPr>
              <a:t>Beholde</a:t>
            </a:r>
            <a:r>
              <a:rPr lang="en-US" sz="3200" dirty="0" smtClean="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your King. </a:t>
            </a:r>
            <a:endParaRPr lang="en-CA" sz="3200" b="1" dirty="0">
              <a:solidFill>
                <a:srgbClr val="FF0000"/>
              </a:solidFill>
            </a:endParaRPr>
          </a:p>
        </p:txBody>
      </p:sp>
      <p:sp>
        <p:nvSpPr>
          <p:cNvPr id="4" name="Explosion 1 3"/>
          <p:cNvSpPr/>
          <p:nvPr/>
        </p:nvSpPr>
        <p:spPr>
          <a:xfrm>
            <a:off x="9651276" y="1028700"/>
            <a:ext cx="2540724" cy="2638425"/>
          </a:xfrm>
          <a:prstGeom prst="irregularSeal1">
            <a:avLst/>
          </a:prstGeom>
          <a:solidFill>
            <a:srgbClr val="99FF33"/>
          </a:solidFill>
          <a:ln>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7" descr="F:\Art on Desktop - 1\All white man clip art\yellow-blue smiley faces\Smiley Face  jpe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265779">
            <a:off x="10557430" y="1851931"/>
            <a:ext cx="615158" cy="8325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972965" y="5505849"/>
            <a:ext cx="104621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chemeClr val="bg1"/>
                </a:solidFill>
              </a:rPr>
              <a:t>Geneva 1587</a:t>
            </a:r>
            <a:endParaRPr lang="en-CA" sz="1600" dirty="0">
              <a:solidFill>
                <a:schemeClr val="bg1"/>
              </a:solidFill>
            </a:endParaRPr>
          </a:p>
        </p:txBody>
      </p:sp>
      <p:sp>
        <p:nvSpPr>
          <p:cNvPr id="7" name="Rounded Rectangle 6"/>
          <p:cNvSpPr/>
          <p:nvPr/>
        </p:nvSpPr>
        <p:spPr>
          <a:xfrm>
            <a:off x="4494455" y="1378050"/>
            <a:ext cx="1376700" cy="412036"/>
          </a:xfrm>
          <a:prstGeom prst="roundRect">
            <a:avLst>
              <a:gd name="adj" fmla="val 50000"/>
            </a:avLst>
          </a:prstGeom>
          <a:solidFill>
            <a:srgbClr val="FFCCFF"/>
          </a:solidFill>
          <a:ln w="28575">
            <a:solidFill>
              <a:srgbClr val="FF5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rgbClr val="0000FF"/>
                </a:solidFill>
              </a:rPr>
              <a:t>Dan 9:27</a:t>
            </a:r>
            <a:endParaRPr lang="en-CA" sz="1600" b="1" dirty="0">
              <a:solidFill>
                <a:srgbClr val="0000FF"/>
              </a:solidFill>
            </a:endParaRPr>
          </a:p>
        </p:txBody>
      </p:sp>
      <p:cxnSp>
        <p:nvCxnSpPr>
          <p:cNvPr id="9" name="Straight Connector 8"/>
          <p:cNvCxnSpPr/>
          <p:nvPr/>
        </p:nvCxnSpPr>
        <p:spPr>
          <a:xfrm flipH="1">
            <a:off x="4866564" y="2372265"/>
            <a:ext cx="1" cy="2609496"/>
          </a:xfrm>
          <a:prstGeom prst="line">
            <a:avLst/>
          </a:prstGeom>
          <a:ln w="146050">
            <a:solidFill>
              <a:srgbClr val="00FFFF"/>
            </a:solidFill>
          </a:ln>
          <a:effectLst>
            <a:glow rad="127000">
              <a:srgbClr val="FFFF00"/>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0" y="5065836"/>
            <a:ext cx="6297283" cy="1748978"/>
          </a:xfrm>
          <a:prstGeom prst="roundRect">
            <a:avLst>
              <a:gd name="adj" fmla="val 20184"/>
            </a:avLst>
          </a:prstGeom>
          <a:ln w="38100">
            <a:solidFill>
              <a:schemeClr val="bg1"/>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b="1" dirty="0" smtClean="0">
                <a:ln>
                  <a:solidFill>
                    <a:srgbClr val="0000FF"/>
                  </a:solidFill>
                </a:ln>
                <a:solidFill>
                  <a:prstClr val="white"/>
                </a:solidFill>
              </a:rPr>
              <a:t>Will John </a:t>
            </a:r>
            <a:r>
              <a:rPr lang="en-CA" sz="2800" b="1" u="sng" dirty="0" smtClean="0">
                <a:solidFill>
                  <a:srgbClr val="FF0000"/>
                </a:solidFill>
              </a:rPr>
              <a:t>announce</a:t>
            </a:r>
            <a:r>
              <a:rPr lang="en-CA" sz="2800" b="1" dirty="0" smtClean="0">
                <a:solidFill>
                  <a:srgbClr val="FF0000"/>
                </a:solidFill>
              </a:rPr>
              <a:t> </a:t>
            </a:r>
            <a:r>
              <a:rPr lang="en-CA" sz="2800" b="1" dirty="0" smtClean="0">
                <a:ln>
                  <a:solidFill>
                    <a:srgbClr val="0000FF"/>
                  </a:solidFill>
                </a:ln>
                <a:solidFill>
                  <a:prstClr val="white"/>
                </a:solidFill>
              </a:rPr>
              <a:t>a</a:t>
            </a:r>
            <a:r>
              <a:rPr lang="en-CA" sz="2800" b="1" dirty="0" smtClean="0">
                <a:solidFill>
                  <a:srgbClr val="FF0000"/>
                </a:solidFill>
              </a:rPr>
              <a:t> </a:t>
            </a:r>
            <a:r>
              <a:rPr lang="en-CA" sz="2800" b="1" u="sng" dirty="0" smtClean="0">
                <a:solidFill>
                  <a:sysClr val="windowText" lastClr="000000"/>
                </a:solidFill>
                <a:effectLst>
                  <a:glow rad="101600">
                    <a:srgbClr val="FFCCFF"/>
                  </a:glow>
                </a:effectLst>
                <a:latin typeface="Arial Black" panose="020B0A04020102020204" pitchFamily="34" charset="0"/>
              </a:rPr>
              <a:t>SECOND PREPARATION</a:t>
            </a:r>
            <a:r>
              <a:rPr lang="en-CA" sz="2800" b="1" dirty="0" smtClean="0">
                <a:solidFill>
                  <a:srgbClr val="FF0000"/>
                </a:solidFill>
              </a:rPr>
              <a:t> </a:t>
            </a:r>
            <a:r>
              <a:rPr lang="en-CA" sz="2800" b="1" dirty="0" smtClean="0">
                <a:ln>
                  <a:solidFill>
                    <a:srgbClr val="0000FF"/>
                  </a:solidFill>
                </a:ln>
                <a:solidFill>
                  <a:prstClr val="white"/>
                </a:solidFill>
              </a:rPr>
              <a:t>belonging to the </a:t>
            </a:r>
            <a:br>
              <a:rPr lang="en-CA" sz="2800" b="1" dirty="0" smtClean="0">
                <a:ln>
                  <a:solidFill>
                    <a:srgbClr val="0000FF"/>
                  </a:solidFill>
                </a:ln>
                <a:solidFill>
                  <a:prstClr val="white"/>
                </a:solidFill>
              </a:rPr>
            </a:br>
            <a:r>
              <a:rPr lang="en-CA" sz="2800" b="1" u="sng" dirty="0" smtClean="0">
                <a:solidFill>
                  <a:sysClr val="windowText" lastClr="000000"/>
                </a:solidFill>
                <a:effectLst>
                  <a:glow rad="101600">
                    <a:srgbClr val="FFCCFF"/>
                  </a:glow>
                </a:effectLst>
                <a:latin typeface="Arial Black" panose="020B0A04020102020204" pitchFamily="34" charset="0"/>
              </a:rPr>
              <a:t>LUNAR</a:t>
            </a:r>
            <a:r>
              <a:rPr lang="en-CA" sz="2800" b="1" dirty="0">
                <a:solidFill>
                  <a:prstClr val="black"/>
                </a:solidFill>
                <a:latin typeface="Comic Sans MS" panose="030F0702030302020204" pitchFamily="66" charset="0"/>
              </a:rPr>
              <a:t> </a:t>
            </a:r>
            <a:r>
              <a:rPr lang="en-CA" sz="2800" b="1" dirty="0" smtClean="0">
                <a:solidFill>
                  <a:prstClr val="black"/>
                </a:solidFill>
                <a:latin typeface="Comic Sans MS" panose="030F0702030302020204" pitchFamily="66" charset="0"/>
              </a:rPr>
              <a:t>Calendar </a:t>
            </a:r>
            <a:r>
              <a:rPr lang="en-CA" sz="2800" b="1" u="sng" dirty="0" smtClean="0">
                <a:solidFill>
                  <a:prstClr val="black"/>
                </a:solidFill>
                <a:latin typeface="Comic Sans MS" panose="030F0702030302020204" pitchFamily="66" charset="0"/>
              </a:rPr>
              <a:t>which started </a:t>
            </a:r>
            <a:r>
              <a:rPr lang="en-CA" sz="2800" dirty="0" smtClean="0">
                <a:solidFill>
                  <a:prstClr val="white"/>
                </a:solidFill>
              </a:rPr>
              <a:t/>
            </a:r>
            <a:br>
              <a:rPr lang="en-CA" sz="2800" dirty="0" smtClean="0">
                <a:solidFill>
                  <a:prstClr val="white"/>
                </a:solidFill>
              </a:rPr>
            </a:br>
            <a:r>
              <a:rPr lang="en-CA" sz="2800" b="1" dirty="0" smtClean="0">
                <a:ln>
                  <a:solidFill>
                    <a:srgbClr val="0000FF"/>
                  </a:solidFill>
                </a:ln>
                <a:solidFill>
                  <a:srgbClr val="FF5050"/>
                </a:solidFill>
                <a:effectLst>
                  <a:glow rad="330200">
                    <a:srgbClr val="FFCC00"/>
                  </a:glow>
                </a:effectLst>
              </a:rPr>
              <a:t>at sunset </a:t>
            </a:r>
            <a:r>
              <a:rPr lang="en-CA" sz="2800" b="1" dirty="0" smtClean="0">
                <a:ln>
                  <a:solidFill>
                    <a:srgbClr val="0000FF"/>
                  </a:solidFill>
                </a:ln>
                <a:solidFill>
                  <a:srgbClr val="FF5050"/>
                </a:solidFill>
              </a:rPr>
              <a:t>that same Light </a:t>
            </a:r>
            <a:r>
              <a:rPr lang="en-CA" sz="2800" b="1" dirty="0">
                <a:ln>
                  <a:solidFill>
                    <a:srgbClr val="0000FF"/>
                  </a:solidFill>
                </a:ln>
                <a:solidFill>
                  <a:srgbClr val="FF5050"/>
                </a:solidFill>
              </a:rPr>
              <a:t>S</a:t>
            </a:r>
            <a:r>
              <a:rPr lang="en-CA" sz="2800" b="1" dirty="0" smtClean="0">
                <a:ln>
                  <a:solidFill>
                    <a:srgbClr val="0000FF"/>
                  </a:solidFill>
                </a:ln>
                <a:solidFill>
                  <a:srgbClr val="FF5050"/>
                </a:solidFill>
              </a:rPr>
              <a:t>eason?</a:t>
            </a:r>
            <a:endParaRPr lang="en-CA" sz="2800" b="1" dirty="0">
              <a:ln>
                <a:solidFill>
                  <a:srgbClr val="0000FF"/>
                </a:solidFill>
              </a:ln>
              <a:solidFill>
                <a:srgbClr val="FF5050"/>
              </a:solidFill>
            </a:endParaRPr>
          </a:p>
        </p:txBody>
      </p:sp>
      <p:sp>
        <p:nvSpPr>
          <p:cNvPr id="19" name="Isosceles Triangle 18"/>
          <p:cNvSpPr/>
          <p:nvPr/>
        </p:nvSpPr>
        <p:spPr>
          <a:xfrm rot="5400000">
            <a:off x="5067915" y="3999360"/>
            <a:ext cx="752638" cy="1137522"/>
          </a:xfrm>
          <a:prstGeom prst="triangle">
            <a:avLst>
              <a:gd name="adj" fmla="val 0"/>
            </a:avLst>
          </a:prstGeom>
          <a:solidFill>
            <a:schemeClr val="bg2">
              <a:lumMod val="20000"/>
              <a:lumOff val="80000"/>
              <a:alpha val="58000"/>
            </a:schemeClr>
          </a:solidFill>
          <a:ln w="19050">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20" name="Straight Connector 19"/>
          <p:cNvCxnSpPr/>
          <p:nvPr/>
        </p:nvCxnSpPr>
        <p:spPr>
          <a:xfrm flipV="1">
            <a:off x="4866564" y="4191802"/>
            <a:ext cx="1192924" cy="789959"/>
          </a:xfrm>
          <a:prstGeom prst="line">
            <a:avLst/>
          </a:prstGeom>
          <a:ln w="133350">
            <a:solidFill>
              <a:srgbClr val="FF5050"/>
            </a:solidFill>
          </a:ln>
          <a:effectLst>
            <a:glow rad="127000">
              <a:srgbClr val="FFCC00"/>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6564029" y="5478872"/>
            <a:ext cx="1708699" cy="522433"/>
          </a:xfrm>
          <a:prstGeom prst="roundRect">
            <a:avLst>
              <a:gd name="adj" fmla="val 47008"/>
            </a:avLst>
          </a:prstGeom>
          <a:solidFill>
            <a:srgbClr val="FF5050"/>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solidFill>
                  <a:prstClr val="white"/>
                </a:solidFill>
              </a:rPr>
              <a:t>Roman Reckoning</a:t>
            </a:r>
            <a:br>
              <a:rPr lang="en-CA" sz="1200" b="1" dirty="0" smtClean="0">
                <a:solidFill>
                  <a:prstClr val="white"/>
                </a:solidFill>
              </a:rPr>
            </a:br>
            <a:r>
              <a:rPr lang="en-CA" sz="1200" b="1" dirty="0" smtClean="0">
                <a:solidFill>
                  <a:prstClr val="white"/>
                </a:solidFill>
              </a:rPr>
              <a:t>Matt 27:19</a:t>
            </a:r>
            <a:endParaRPr lang="en-CA" sz="1200" b="1" dirty="0">
              <a:solidFill>
                <a:prstClr val="white"/>
              </a:solidFill>
            </a:endParaRPr>
          </a:p>
        </p:txBody>
      </p:sp>
    </p:spTree>
    <p:extLst>
      <p:ext uri="{BB962C8B-B14F-4D97-AF65-F5344CB8AC3E}">
        <p14:creationId xmlns:p14="http://schemas.microsoft.com/office/powerpoint/2010/main" val="230005863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1250"/>
                                        <p:tgtEl>
                                          <p:spTgt spid="3"/>
                                        </p:tgtEl>
                                      </p:cBhvr>
                                    </p:animEffect>
                                  </p:childTnLst>
                                </p:cTn>
                              </p:par>
                            </p:childTnLst>
                          </p:cTn>
                        </p:par>
                        <p:par>
                          <p:cTn id="20" fill="hold">
                            <p:stCondLst>
                              <p:cond delay="1250"/>
                            </p:stCondLst>
                            <p:childTnLst>
                              <p:par>
                                <p:cTn id="21" presetID="47"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5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1750"/>
                            </p:stCondLst>
                            <p:childTnLst>
                              <p:par>
                                <p:cTn id="27" presetID="8" presetClass="emph" presetSubtype="0" repeatCount="2000" fill="hold" grpId="1" nodeType="afterEffect">
                                  <p:stCondLst>
                                    <p:cond delay="0"/>
                                  </p:stCondLst>
                                  <p:childTnLst>
                                    <p:animRot by="21600000">
                                      <p:cBhvr>
                                        <p:cTn id="28" dur="500" fill="hold"/>
                                        <p:tgtEl>
                                          <p:spTgt spid="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heckerboard(across)">
                                      <p:cBhvr>
                                        <p:cTn id="33" dur="1500"/>
                                        <p:tgtEl>
                                          <p:spTgt spid="12"/>
                                        </p:tgtEl>
                                      </p:cBhvr>
                                    </p:animEffect>
                                  </p:childTnLst>
                                </p:cTn>
                              </p:par>
                            </p:childTnLst>
                          </p:cTn>
                        </p:par>
                        <p:par>
                          <p:cTn id="34" fill="hold">
                            <p:stCondLst>
                              <p:cond delay="1500"/>
                            </p:stCondLst>
                            <p:childTnLst>
                              <p:par>
                                <p:cTn id="35" presetID="31"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par>
                          <p:cTn id="41" fill="hold">
                            <p:stCondLst>
                              <p:cond delay="2500"/>
                            </p:stCondLst>
                            <p:childTnLst>
                              <p:par>
                                <p:cTn id="42" presetID="47" presetClass="entr" presetSubtype="0"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6" presetClass="emph" presetSubtype="0" repeatCount="4000" fill="hold" grpId="1" nodeType="afterEffect">
                                  <p:stCondLst>
                                    <p:cond delay="0"/>
                                  </p:stCondLst>
                                  <p:childTnLst>
                                    <p:animEffect transition="out" filter="fade">
                                      <p:cBhvr>
                                        <p:cTn id="49" dur="500" tmFilter="0, 0; .2, .5; .8, .5; 1, 0"/>
                                        <p:tgtEl>
                                          <p:spTgt spid="4"/>
                                        </p:tgtEl>
                                      </p:cBhvr>
                                    </p:animEffect>
                                    <p:animScale>
                                      <p:cBhvr>
                                        <p:cTn id="50" dur="250" autoRev="1" fill="hold"/>
                                        <p:tgtEl>
                                          <p:spTgt spid="4"/>
                                        </p:tgtEl>
                                      </p:cBhvr>
                                      <p:by x="105000" y="105000"/>
                                    </p:animScale>
                                  </p:childTnLst>
                                </p:cTn>
                              </p:par>
                            </p:childTnLst>
                          </p:cTn>
                        </p:par>
                        <p:par>
                          <p:cTn id="51" fill="hold">
                            <p:stCondLst>
                              <p:cond delay="5500"/>
                            </p:stCondLst>
                            <p:childTnLst>
                              <p:par>
                                <p:cTn id="52" presetID="47" presetClass="entr" presetSubtype="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14" presetClass="entr" presetSubtype="1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randombar(horizontal)">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0"/>
                                        <p:tgtEl>
                                          <p:spTgt spid="19"/>
                                        </p:tgtEl>
                                      </p:cBhvr>
                                    </p:animEffect>
                                    <p:anim calcmode="lin" valueType="num">
                                      <p:cBhvr>
                                        <p:cTn id="66" dur="1000" fill="hold"/>
                                        <p:tgtEl>
                                          <p:spTgt spid="19"/>
                                        </p:tgtEl>
                                        <p:attrNameLst>
                                          <p:attrName>ppt_x</p:attrName>
                                        </p:attrNameLst>
                                      </p:cBhvr>
                                      <p:tavLst>
                                        <p:tav tm="0">
                                          <p:val>
                                            <p:strVal val="#ppt_x"/>
                                          </p:val>
                                        </p:tav>
                                        <p:tav tm="100000">
                                          <p:val>
                                            <p:strVal val="#ppt_x"/>
                                          </p:val>
                                        </p:tav>
                                      </p:tavLst>
                                    </p:anim>
                                    <p:anim calcmode="lin" valueType="num">
                                      <p:cBhvr>
                                        <p:cTn id="67" dur="1000" fill="hold"/>
                                        <p:tgtEl>
                                          <p:spTgt spid="19"/>
                                        </p:tgtEl>
                                        <p:attrNameLst>
                                          <p:attrName>ppt_y</p:attrName>
                                        </p:attrNameLst>
                                      </p:cBhvr>
                                      <p:tavLst>
                                        <p:tav tm="0">
                                          <p:val>
                                            <p:strVal val="#ppt_y-.1"/>
                                          </p:val>
                                        </p:tav>
                                        <p:tav tm="100000">
                                          <p:val>
                                            <p:strVal val="#ppt_y"/>
                                          </p:val>
                                        </p:tav>
                                      </p:tavLst>
                                    </p:anim>
                                  </p:childTnLst>
                                </p:cTn>
                              </p:par>
                            </p:childTnLst>
                          </p:cTn>
                        </p:par>
                        <p:par>
                          <p:cTn id="68" fill="hold">
                            <p:stCondLst>
                              <p:cond delay="1000"/>
                            </p:stCondLst>
                            <p:childTnLst>
                              <p:par>
                                <p:cTn id="69" presetID="22" presetClass="entr" presetSubtype="4" repeatCount="5000"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down)">
                                      <p:cBhvr>
                                        <p:cTn id="71" dur="500"/>
                                        <p:tgtEl>
                                          <p:spTgt spid="20"/>
                                        </p:tgtEl>
                                      </p:cBhvr>
                                    </p:animEffect>
                                  </p:childTnLst>
                                </p:cTn>
                              </p:par>
                            </p:childTnLst>
                          </p:cTn>
                        </p:par>
                        <p:par>
                          <p:cTn id="72" fill="hold">
                            <p:stCondLst>
                              <p:cond delay="3500"/>
                            </p:stCondLst>
                            <p:childTnLst>
                              <p:par>
                                <p:cTn id="73" presetID="31"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fltVal val="0"/>
                                          </p:val>
                                        </p:tav>
                                        <p:tav tm="100000">
                                          <p:val>
                                            <p:strVal val="#ppt_w"/>
                                          </p:val>
                                        </p:tav>
                                      </p:tavLst>
                                    </p:anim>
                                    <p:anim calcmode="lin" valueType="num">
                                      <p:cBhvr>
                                        <p:cTn id="76" dur="1000" fill="hold"/>
                                        <p:tgtEl>
                                          <p:spTgt spid="17"/>
                                        </p:tgtEl>
                                        <p:attrNameLst>
                                          <p:attrName>ppt_h</p:attrName>
                                        </p:attrNameLst>
                                      </p:cBhvr>
                                      <p:tavLst>
                                        <p:tav tm="0">
                                          <p:val>
                                            <p:fltVal val="0"/>
                                          </p:val>
                                        </p:tav>
                                        <p:tav tm="100000">
                                          <p:val>
                                            <p:strVal val="#ppt_h"/>
                                          </p:val>
                                        </p:tav>
                                      </p:tavLst>
                                    </p:anim>
                                    <p:anim calcmode="lin" valueType="num">
                                      <p:cBhvr>
                                        <p:cTn id="77" dur="1000" fill="hold"/>
                                        <p:tgtEl>
                                          <p:spTgt spid="17"/>
                                        </p:tgtEl>
                                        <p:attrNameLst>
                                          <p:attrName>style.rotation</p:attrName>
                                        </p:attrNameLst>
                                      </p:cBhvr>
                                      <p:tavLst>
                                        <p:tav tm="0">
                                          <p:val>
                                            <p:fltVal val="90"/>
                                          </p:val>
                                        </p:tav>
                                        <p:tav tm="100000">
                                          <p:val>
                                            <p:fltVal val="0"/>
                                          </p:val>
                                        </p:tav>
                                      </p:tavLst>
                                    </p:anim>
                                    <p:animEffect transition="in" filter="fade">
                                      <p:cBhvr>
                                        <p:cTn id="7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animBg="1"/>
      <p:bldP spid="2" grpId="1" animBg="1"/>
      <p:bldP spid="3" grpId="0" animBg="1"/>
      <p:bldP spid="12" grpId="0" animBg="1"/>
      <p:bldP spid="4" grpId="0" animBg="1"/>
      <p:bldP spid="4" grpId="1" animBg="1"/>
      <p:bldP spid="6" grpId="0"/>
      <p:bldP spid="7" grpId="0" animBg="1"/>
      <p:bldP spid="17" grpId="0" animBg="1"/>
      <p:bldP spid="19" grpId="0" animBg="1"/>
      <p:bldP spid="2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95521" y="6609750"/>
            <a:ext cx="468105" cy="248250"/>
          </a:xfrm>
        </p:spPr>
        <p:txBody>
          <a:bodyPr/>
          <a:lstStyle/>
          <a:p>
            <a:fld id="{6D22F896-40B5-4ADD-8801-0D06FADFA095}" type="slidenum">
              <a:rPr lang="en-US" sz="1100" smtClean="0">
                <a:solidFill>
                  <a:prstClr val="white">
                    <a:tint val="75000"/>
                  </a:prstClr>
                </a:solidFill>
              </a:rPr>
              <a:pPr/>
              <a:t>61</a:t>
            </a:fld>
            <a:endParaRPr lang="en-US" sz="1100" dirty="0">
              <a:solidFill>
                <a:prstClr val="white">
                  <a:tint val="75000"/>
                </a:prstClr>
              </a:solidFill>
            </a:endParaRPr>
          </a:p>
        </p:txBody>
      </p:sp>
      <p:sp>
        <p:nvSpPr>
          <p:cNvPr id="3" name="Oval 2"/>
          <p:cNvSpPr/>
          <p:nvPr/>
        </p:nvSpPr>
        <p:spPr>
          <a:xfrm>
            <a:off x="84842" y="345057"/>
            <a:ext cx="12009748" cy="6112304"/>
          </a:xfrm>
          <a:prstGeom prst="ellipse">
            <a:avLst/>
          </a:prstGeom>
          <a:solidFill>
            <a:schemeClr val="tx1">
              <a:lumMod val="85000"/>
            </a:schemeClr>
          </a:solidFill>
          <a:ln w="76200">
            <a:solidFill>
              <a:srgbClr val="9966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3200" b="1" i="1" dirty="0" smtClean="0">
                <a:solidFill>
                  <a:srgbClr val="F735EE"/>
                </a:solidFill>
                <a:effectLst>
                  <a:glow rad="127000">
                    <a:srgbClr val="00FFCC"/>
                  </a:glow>
                </a:effectLst>
                <a:latin typeface="Comic Sans MS" panose="030F0702030302020204" pitchFamily="66" charset="0"/>
              </a:rPr>
              <a:t>What is </a:t>
            </a:r>
            <a:r>
              <a:rPr lang="en-CA" sz="3200" b="1" i="1" dirty="0" smtClean="0">
                <a:solidFill>
                  <a:srgbClr val="C00000"/>
                </a:solidFill>
                <a:effectLst>
                  <a:glow rad="127000">
                    <a:srgbClr val="00FFCC"/>
                  </a:glow>
                </a:effectLst>
                <a:latin typeface="Comic Sans MS" panose="030F0702030302020204" pitchFamily="66" charset="0"/>
              </a:rPr>
              <a:t>a Preparation?  </a:t>
            </a:r>
            <a:r>
              <a:rPr lang="en-CA" sz="3200" b="1" i="1" dirty="0" smtClean="0">
                <a:solidFill>
                  <a:srgbClr val="F735EE"/>
                </a:solidFill>
                <a:effectLst>
                  <a:glow rad="127000">
                    <a:srgbClr val="00FFCC"/>
                  </a:glow>
                </a:effectLst>
                <a:latin typeface="Comic Sans MS" panose="030F0702030302020204" pitchFamily="66" charset="0"/>
              </a:rPr>
              <a:t>It is the cycle before any Shabbat!  John, </a:t>
            </a:r>
            <a:r>
              <a:rPr lang="en-CA" sz="3200" b="1" i="1" dirty="0" smtClean="0">
                <a:solidFill>
                  <a:srgbClr val="0000FF"/>
                </a:solidFill>
                <a:effectLst>
                  <a:glow rad="127000">
                    <a:srgbClr val="00FFCC"/>
                  </a:glow>
                </a:effectLst>
                <a:latin typeface="Comic Sans MS" panose="030F0702030302020204" pitchFamily="66" charset="0"/>
              </a:rPr>
              <a:t>at Dawn, &amp; in accordance </a:t>
            </a:r>
            <a:r>
              <a:rPr lang="en-CA" sz="3200" b="1" i="1" dirty="0">
                <a:solidFill>
                  <a:srgbClr val="0000FF"/>
                </a:solidFill>
                <a:effectLst>
                  <a:glow rad="127000">
                    <a:srgbClr val="00FFCC"/>
                  </a:glow>
                </a:effectLst>
                <a:latin typeface="Comic Sans MS" panose="030F0702030302020204" pitchFamily="66" charset="0"/>
              </a:rPr>
              <a:t>to </a:t>
            </a:r>
            <a:r>
              <a:rPr lang="en-CA" sz="3200" b="1" i="1" dirty="0" smtClean="0">
                <a:solidFill>
                  <a:srgbClr val="0000FF"/>
                </a:solidFill>
                <a:effectLst>
                  <a:glow rad="127000">
                    <a:srgbClr val="00FFCC"/>
                  </a:glow>
                </a:effectLst>
                <a:latin typeface="Comic Sans MS" panose="030F0702030302020204" pitchFamily="66" charset="0"/>
              </a:rPr>
              <a:t>Yahuah’s Covenant timing, </a:t>
            </a:r>
            <a:r>
              <a:rPr lang="en-CA" sz="3200" b="1" i="1" dirty="0" smtClean="0">
                <a:solidFill>
                  <a:srgbClr val="F735EE"/>
                </a:solidFill>
                <a:effectLst>
                  <a:glow rad="127000">
                    <a:srgbClr val="00FFCC"/>
                  </a:glow>
                </a:effectLst>
                <a:latin typeface="Comic Sans MS" panose="030F0702030302020204" pitchFamily="66" charset="0"/>
              </a:rPr>
              <a:t>announced the </a:t>
            </a:r>
            <a:br>
              <a:rPr lang="en-CA" sz="3200" b="1" i="1" dirty="0" smtClean="0">
                <a:solidFill>
                  <a:srgbClr val="F735EE"/>
                </a:solidFill>
                <a:effectLst>
                  <a:glow rad="127000">
                    <a:srgbClr val="00FFCC"/>
                  </a:glow>
                </a:effectLst>
                <a:latin typeface="Comic Sans MS" panose="030F0702030302020204" pitchFamily="66" charset="0"/>
              </a:rPr>
            </a:br>
            <a:r>
              <a:rPr lang="en-CA" sz="3200" b="1" i="1" dirty="0" smtClean="0">
                <a:solidFill>
                  <a:srgbClr val="F735EE"/>
                </a:solidFill>
                <a:effectLst>
                  <a:glow rad="127000">
                    <a:srgbClr val="00FFCC"/>
                  </a:glow>
                </a:effectLst>
                <a:latin typeface="Comic Sans MS" panose="030F0702030302020204" pitchFamily="66" charset="0"/>
              </a:rPr>
              <a:t>Covenant Preparation of the Passover. </a:t>
            </a:r>
          </a:p>
          <a:p>
            <a:pPr algn="ctr" defTabSz="457200"/>
            <a:r>
              <a:rPr lang="en-CA" sz="3200" b="1" i="1" dirty="0" smtClean="0">
                <a:solidFill>
                  <a:srgbClr val="F735EE"/>
                </a:solidFill>
                <a:effectLst>
                  <a:glow rad="127000">
                    <a:srgbClr val="00FFCC"/>
                  </a:glow>
                </a:effectLst>
                <a:latin typeface="Comic Sans MS" panose="030F0702030302020204" pitchFamily="66" charset="0"/>
              </a:rPr>
              <a:t>What need would John have to proclaim </a:t>
            </a:r>
            <a:r>
              <a:rPr lang="en-CA" sz="3200" b="1" i="1" u="sng" dirty="0" smtClean="0">
                <a:solidFill>
                  <a:schemeClr val="bg1"/>
                </a:solidFill>
                <a:effectLst/>
                <a:latin typeface="Arial Black" panose="020B0A04020102020204" pitchFamily="34" charset="0"/>
              </a:rPr>
              <a:t>ANOTHER PREPARATION</a:t>
            </a:r>
            <a:r>
              <a:rPr lang="en-CA" sz="3200" b="1" i="1" dirty="0" smtClean="0">
                <a:solidFill>
                  <a:schemeClr val="bg1"/>
                </a:solidFill>
                <a:effectLst/>
                <a:latin typeface="Arial Black" panose="020B0A04020102020204" pitchFamily="34" charset="0"/>
              </a:rPr>
              <a:t> </a:t>
            </a:r>
            <a:br>
              <a:rPr lang="en-CA" sz="3200" b="1" i="1" dirty="0" smtClean="0">
                <a:solidFill>
                  <a:schemeClr val="bg1"/>
                </a:solidFill>
                <a:effectLst/>
                <a:latin typeface="Arial Black" panose="020B0A04020102020204" pitchFamily="34" charset="0"/>
              </a:rPr>
            </a:br>
            <a:r>
              <a:rPr lang="en-CA" sz="3200" b="1" i="1" dirty="0" smtClean="0">
                <a:solidFill>
                  <a:schemeClr val="bg1"/>
                </a:solidFill>
                <a:effectLst/>
                <a:latin typeface="Comic Sans MS" panose="030F0702030302020204" pitchFamily="66" charset="0"/>
              </a:rPr>
              <a:t>(of the Yahudim) </a:t>
            </a:r>
            <a:r>
              <a:rPr lang="en-CA" sz="3200" b="1" i="1" u="sng" dirty="0" smtClean="0">
                <a:ln>
                  <a:solidFill>
                    <a:schemeClr val="bg1"/>
                  </a:solidFill>
                </a:ln>
                <a:solidFill>
                  <a:srgbClr val="C00000"/>
                </a:solidFill>
                <a:effectLst>
                  <a:glow rad="127000">
                    <a:srgbClr val="FFFF00"/>
                  </a:glow>
                </a:effectLst>
                <a:latin typeface="Comic Sans MS" panose="030F0702030302020204" pitchFamily="66" charset="0"/>
              </a:rPr>
              <a:t>12 hours later</a:t>
            </a:r>
            <a:r>
              <a:rPr lang="en-CA" sz="3200" b="1" i="1" dirty="0" smtClean="0">
                <a:ln>
                  <a:solidFill>
                    <a:schemeClr val="bg1"/>
                  </a:solidFill>
                </a:ln>
                <a:solidFill>
                  <a:srgbClr val="C00000"/>
                </a:solidFill>
                <a:effectLst>
                  <a:glow rad="127000">
                    <a:srgbClr val="FFFF00"/>
                  </a:glow>
                </a:effectLst>
                <a:latin typeface="Comic Sans MS" panose="030F0702030302020204" pitchFamily="66" charset="0"/>
              </a:rPr>
              <a:t> </a:t>
            </a:r>
            <a:r>
              <a:rPr lang="en-CA" sz="3200" b="1" i="1" dirty="0" smtClean="0">
                <a:ln>
                  <a:solidFill>
                    <a:schemeClr val="bg1"/>
                  </a:solidFill>
                </a:ln>
                <a:solidFill>
                  <a:srgbClr val="C00000"/>
                </a:solidFill>
                <a:effectLst/>
                <a:latin typeface="Comic Sans MS" panose="030F0702030302020204" pitchFamily="66" charset="0"/>
              </a:rPr>
              <a:t/>
            </a:r>
            <a:br>
              <a:rPr lang="en-CA" sz="3200" b="1" i="1" dirty="0" smtClean="0">
                <a:ln>
                  <a:solidFill>
                    <a:schemeClr val="bg1"/>
                  </a:solidFill>
                </a:ln>
                <a:solidFill>
                  <a:srgbClr val="C00000"/>
                </a:solidFill>
                <a:effectLst/>
                <a:latin typeface="Comic Sans MS" panose="030F0702030302020204" pitchFamily="66" charset="0"/>
              </a:rPr>
            </a:br>
            <a:r>
              <a:rPr lang="en-CA" sz="3200" b="1" i="1" dirty="0" smtClean="0">
                <a:ln>
                  <a:solidFill>
                    <a:schemeClr val="bg1"/>
                  </a:solidFill>
                </a:ln>
                <a:solidFill>
                  <a:srgbClr val="C00000"/>
                </a:solidFill>
                <a:effectLst/>
                <a:latin typeface="Comic Sans MS" panose="030F0702030302020204" pitchFamily="66" charset="0"/>
              </a:rPr>
              <a:t>- that same Light Season?</a:t>
            </a:r>
            <a:endParaRPr lang="en-CA" sz="3200" b="1" i="1" dirty="0">
              <a:ln>
                <a:solidFill>
                  <a:schemeClr val="bg1"/>
                </a:solidFill>
              </a:ln>
              <a:solidFill>
                <a:srgbClr val="C00000"/>
              </a:solidFill>
              <a:effectLst/>
              <a:latin typeface="Comic Sans MS" panose="030F0702030302020204" pitchFamily="66" charset="0"/>
            </a:endParaRPr>
          </a:p>
        </p:txBody>
      </p:sp>
      <p:sp>
        <p:nvSpPr>
          <p:cNvPr id="5" name="Rounded Rectangle 4"/>
          <p:cNvSpPr/>
          <p:nvPr/>
        </p:nvSpPr>
        <p:spPr>
          <a:xfrm>
            <a:off x="573354" y="5874589"/>
            <a:ext cx="10972267" cy="724980"/>
          </a:xfrm>
          <a:prstGeom prst="roundRect">
            <a:avLst>
              <a:gd name="adj" fmla="val 50000"/>
            </a:avLst>
          </a:prstGeom>
          <a:solidFill>
            <a:schemeClr val="accent3">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ysClr val="windowText" lastClr="000000"/>
                </a:solidFill>
              </a:rPr>
              <a:t>Look for John’s </a:t>
            </a:r>
            <a:r>
              <a:rPr lang="en-CA" sz="2800" b="1" u="sng" dirty="0" smtClean="0">
                <a:solidFill>
                  <a:sysClr val="windowText" lastClr="000000"/>
                </a:solidFill>
              </a:rPr>
              <a:t>second announcement</a:t>
            </a:r>
            <a:r>
              <a:rPr lang="en-CA" sz="2800" b="1" dirty="0" smtClean="0">
                <a:solidFill>
                  <a:sysClr val="windowText" lastClr="000000"/>
                </a:solidFill>
              </a:rPr>
              <a:t> </a:t>
            </a:r>
            <a:r>
              <a:rPr lang="en-CA" sz="2800" dirty="0" smtClean="0">
                <a:solidFill>
                  <a:sysClr val="windowText" lastClr="000000"/>
                </a:solidFill>
              </a:rPr>
              <a:t>coming up soon!</a:t>
            </a:r>
            <a:endParaRPr lang="en-CA" sz="2800" dirty="0">
              <a:solidFill>
                <a:sysClr val="windowText" lastClr="000000"/>
              </a:solidFill>
            </a:endParaRPr>
          </a:p>
        </p:txBody>
      </p:sp>
      <p:pic>
        <p:nvPicPr>
          <p:cNvPr id="7" name="Picture 10" descr="C:\Users\Rae\Desktop\Art on Desktop\white man clip art\yellow-blue smiley faces\question face yellow pn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09075" y="3544139"/>
            <a:ext cx="3082925" cy="233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75911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2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14" b="3561"/>
          <a:stretch/>
        </p:blipFill>
        <p:spPr bwMode="auto">
          <a:xfrm>
            <a:off x="1532162" y="1337105"/>
            <a:ext cx="7737344" cy="3665201"/>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60674" y="174629"/>
            <a:ext cx="4701396" cy="523782"/>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3" name="Rectangle 22"/>
          <p:cNvSpPr/>
          <p:nvPr/>
        </p:nvSpPr>
        <p:spPr>
          <a:xfrm>
            <a:off x="4866564" y="2372265"/>
            <a:ext cx="1190445" cy="2600870"/>
          </a:xfrm>
          <a:prstGeom prst="rect">
            <a:avLst/>
          </a:prstGeom>
          <a:noFill/>
          <a:ln w="57150">
            <a:solidFill>
              <a:srgbClr val="0000FF"/>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1376700" y="839253"/>
            <a:ext cx="4839836" cy="1003440"/>
          </a:xfrm>
          <a:prstGeom prst="wedgeRoundRectCallout">
            <a:avLst>
              <a:gd name="adj1" fmla="val 29234"/>
              <a:gd name="adj2" fmla="val 101402"/>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a:solidFill>
                  <a:srgbClr val="0000FF"/>
                </a:solidFill>
              </a:rPr>
              <a:t>CC </a:t>
            </a:r>
            <a:r>
              <a:rPr lang="en-CA" sz="2400" b="1" dirty="0" smtClean="0">
                <a:solidFill>
                  <a:srgbClr val="0000FF"/>
                </a:solidFill>
              </a:rPr>
              <a:t>Pesach, </a:t>
            </a:r>
            <a:r>
              <a:rPr lang="en-CA" sz="2400" b="1" u="sng" dirty="0" smtClean="0">
                <a:solidFill>
                  <a:srgbClr val="FF0000"/>
                </a:solidFill>
              </a:rPr>
              <a:t>Midst</a:t>
            </a:r>
            <a:r>
              <a:rPr lang="en-CA" sz="2400" b="1" dirty="0" smtClean="0">
                <a:solidFill>
                  <a:srgbClr val="FF0000"/>
                </a:solidFill>
              </a:rPr>
              <a:t> of the week.</a:t>
            </a:r>
            <a:br>
              <a:rPr lang="en-CA" sz="2400" b="1" dirty="0" smtClean="0">
                <a:solidFill>
                  <a:srgbClr val="FF0000"/>
                </a:solidFill>
              </a:rPr>
            </a:br>
            <a:r>
              <a:rPr lang="en-CA" sz="2400" b="1" u="sng" dirty="0" smtClean="0">
                <a:solidFill>
                  <a:srgbClr val="0000FF"/>
                </a:solidFill>
                <a:latin typeface="Arial Black" panose="020B0A04020102020204" pitchFamily="34" charset="0"/>
              </a:rPr>
              <a:t>DAWN TO DAWN</a:t>
            </a:r>
            <a:r>
              <a:rPr lang="en-CA" sz="2400" b="1" dirty="0" smtClean="0">
                <a:solidFill>
                  <a:srgbClr val="0000FF"/>
                </a:solidFill>
                <a:latin typeface="Arial Black" panose="020B0A04020102020204" pitchFamily="34" charset="0"/>
              </a:rPr>
              <a:t>!</a:t>
            </a:r>
            <a:endParaRPr lang="en-CA" sz="2400" b="1" dirty="0">
              <a:solidFill>
                <a:srgbClr val="0000FF"/>
              </a:solidFill>
              <a:latin typeface="Arial Black" panose="020B0A04020102020204" pitchFamily="34" charset="0"/>
            </a:endParaRPr>
          </a:p>
        </p:txBody>
      </p:sp>
      <p:sp>
        <p:nvSpPr>
          <p:cNvPr id="2" name="Isosceles Triangle 1"/>
          <p:cNvSpPr/>
          <p:nvPr/>
        </p:nvSpPr>
        <p:spPr>
          <a:xfrm rot="16200000">
            <a:off x="3823145" y="3982355"/>
            <a:ext cx="835796" cy="1163015"/>
          </a:xfrm>
          <a:prstGeom prst="triangle">
            <a:avLst>
              <a:gd name="adj" fmla="val 0"/>
            </a:avLst>
          </a:prstGeom>
          <a:solidFill>
            <a:schemeClr val="tx1">
              <a:lumMod val="50000"/>
              <a:alpha val="58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5" name="Slide Number Placeholder 14"/>
          <p:cNvSpPr>
            <a:spLocks noGrp="1"/>
          </p:cNvSpPr>
          <p:nvPr>
            <p:ph type="sldNum" sz="quarter" idx="12"/>
          </p:nvPr>
        </p:nvSpPr>
        <p:spPr>
          <a:xfrm>
            <a:off x="11653350" y="6532332"/>
            <a:ext cx="468031" cy="310490"/>
          </a:xfrm>
        </p:spPr>
        <p:txBody>
          <a:bodyPr/>
          <a:lstStyle/>
          <a:p>
            <a:fld id="{6D22F896-40B5-4ADD-8801-0D06FADFA095}" type="slidenum">
              <a:rPr lang="en-US" sz="1100" smtClean="0">
                <a:solidFill>
                  <a:prstClr val="white">
                    <a:tint val="75000"/>
                  </a:prstClr>
                </a:solidFill>
              </a:rPr>
              <a:pPr/>
              <a:t>62</a:t>
            </a:fld>
            <a:endParaRPr lang="en-US" sz="1100" dirty="0">
              <a:solidFill>
                <a:prstClr val="white">
                  <a:tint val="75000"/>
                </a:prstClr>
              </a:solidFill>
            </a:endParaRPr>
          </a:p>
        </p:txBody>
      </p:sp>
      <p:sp>
        <p:nvSpPr>
          <p:cNvPr id="21" name="Rounded Rectangle 20"/>
          <p:cNvSpPr/>
          <p:nvPr/>
        </p:nvSpPr>
        <p:spPr>
          <a:xfrm>
            <a:off x="512252" y="72247"/>
            <a:ext cx="5890970"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dirty="0" smtClean="0">
                <a:solidFill>
                  <a:srgbClr val="FF0000"/>
                </a:solidFill>
                <a:effectLst>
                  <a:glow rad="127000">
                    <a:srgbClr val="FFFF00"/>
                  </a:glow>
                </a:effectLst>
                <a:latin typeface="Arial Black" panose="020B0A04020102020204" pitchFamily="34" charset="0"/>
              </a:rPr>
              <a:t>Sunset’s 12 Hour Offset!</a:t>
            </a:r>
            <a:endParaRPr lang="en-CA" sz="2800" dirty="0">
              <a:solidFill>
                <a:srgbClr val="FF0000"/>
              </a:solidFill>
              <a:effectLst>
                <a:glow rad="127000">
                  <a:srgbClr val="FFFF00"/>
                </a:glow>
              </a:effectLst>
              <a:latin typeface="Arial Black" panose="020B0A04020102020204" pitchFamily="34" charset="0"/>
            </a:endParaRPr>
          </a:p>
        </p:txBody>
      </p:sp>
      <p:sp>
        <p:nvSpPr>
          <p:cNvPr id="26" name="Isosceles Triangle 25"/>
          <p:cNvSpPr/>
          <p:nvPr/>
        </p:nvSpPr>
        <p:spPr>
          <a:xfrm rot="5400000">
            <a:off x="5067915" y="3980310"/>
            <a:ext cx="752638" cy="1137522"/>
          </a:xfrm>
          <a:prstGeom prst="triangle">
            <a:avLst>
              <a:gd name="adj" fmla="val 0"/>
            </a:avLst>
          </a:prstGeom>
          <a:solidFill>
            <a:schemeClr val="bg2">
              <a:lumMod val="20000"/>
              <a:lumOff val="80000"/>
              <a:alpha val="58000"/>
            </a:schemeClr>
          </a:solidFill>
          <a:ln w="76200">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 name="Rounded Rectangular Callout 2"/>
          <p:cNvSpPr/>
          <p:nvPr/>
        </p:nvSpPr>
        <p:spPr>
          <a:xfrm>
            <a:off x="34942" y="1991981"/>
            <a:ext cx="3947135" cy="2584845"/>
          </a:xfrm>
          <a:prstGeom prst="wedgeRoundRectCallout">
            <a:avLst>
              <a:gd name="adj1" fmla="val 57803"/>
              <a:gd name="adj2" fmla="val 43234"/>
              <a:gd name="adj3" fmla="val 16667"/>
            </a:avLst>
          </a:prstGeom>
          <a:solidFill>
            <a:schemeClr val="accent1">
              <a:lumMod val="20000"/>
              <a:lumOff val="80000"/>
            </a:schemeClr>
          </a:solidFill>
          <a:ln w="762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000" b="1" dirty="0" smtClean="0">
                <a:solidFill>
                  <a:schemeClr val="bg1"/>
                </a:solidFill>
              </a:rPr>
              <a:t>Again - </a:t>
            </a:r>
            <a:r>
              <a:rPr lang="en-CA" sz="2000" b="1" dirty="0" smtClean="0">
                <a:solidFill>
                  <a:srgbClr val="0000FF"/>
                </a:solidFill>
              </a:rPr>
              <a:t>Matthew 26:5 </a:t>
            </a:r>
            <a:br>
              <a:rPr lang="en-CA" sz="2000" b="1" dirty="0" smtClean="0">
                <a:solidFill>
                  <a:srgbClr val="0000FF"/>
                </a:solidFill>
              </a:rPr>
            </a:br>
            <a:r>
              <a:rPr lang="en-CA" sz="2000" b="1" dirty="0" smtClean="0">
                <a:solidFill>
                  <a:schemeClr val="bg1"/>
                </a:solidFill>
                <a:latin typeface="Arial Black" panose="020B0A04020102020204" pitchFamily="34" charset="0"/>
              </a:rPr>
              <a:t> “</a:t>
            </a:r>
            <a:r>
              <a:rPr lang="en-CA" sz="2000" b="1" u="sng" dirty="0" smtClean="0">
                <a:solidFill>
                  <a:schemeClr val="bg1"/>
                </a:solidFill>
                <a:latin typeface="Arial Black" panose="020B0A04020102020204" pitchFamily="34" charset="0"/>
              </a:rPr>
              <a:t>Not at the Festival</a:t>
            </a:r>
            <a:r>
              <a:rPr lang="en-CA" sz="2000" b="1" dirty="0" smtClean="0">
                <a:solidFill>
                  <a:schemeClr val="bg1"/>
                </a:solidFill>
                <a:latin typeface="Arial Black" panose="020B0A04020102020204" pitchFamily="34" charset="0"/>
              </a:rPr>
              <a:t>!”</a:t>
            </a:r>
            <a:br>
              <a:rPr lang="en-CA" sz="2000" b="1" dirty="0" smtClean="0">
                <a:solidFill>
                  <a:schemeClr val="bg1"/>
                </a:solidFill>
                <a:latin typeface="Arial Black" panose="020B0A04020102020204" pitchFamily="34" charset="0"/>
              </a:rPr>
            </a:br>
            <a:r>
              <a:rPr lang="en-CA" sz="2000" b="1" dirty="0" smtClean="0">
                <a:solidFill>
                  <a:srgbClr val="0000FF"/>
                </a:solidFill>
              </a:rPr>
              <a:t>Yahusha</a:t>
            </a:r>
            <a:r>
              <a:rPr lang="en-CA" sz="2000" b="1" dirty="0" smtClean="0">
                <a:solidFill>
                  <a:srgbClr val="FF5050"/>
                </a:solidFill>
              </a:rPr>
              <a:t> volunteered His </a:t>
            </a:r>
            <a:r>
              <a:rPr lang="en-CA" sz="2000" b="1" dirty="0" smtClean="0">
                <a:solidFill>
                  <a:schemeClr val="bg1"/>
                </a:solidFill>
              </a:rPr>
              <a:t>“capture” </a:t>
            </a:r>
            <a:r>
              <a:rPr lang="en-CA" sz="2000" b="1" dirty="0" smtClean="0">
                <a:solidFill>
                  <a:srgbClr val="FF5050"/>
                </a:solidFill>
              </a:rPr>
              <a:t>in Gethsemane. </a:t>
            </a:r>
            <a:r>
              <a:rPr lang="en-CA" sz="2000" b="1" dirty="0" smtClean="0">
                <a:solidFill>
                  <a:schemeClr val="bg1"/>
                </a:solidFill>
              </a:rPr>
              <a:t> It was</a:t>
            </a:r>
            <a:r>
              <a:rPr lang="en-CA" sz="2000" b="1" dirty="0" smtClean="0">
                <a:solidFill>
                  <a:srgbClr val="FF5050"/>
                </a:solidFill>
              </a:rPr>
              <a:t> Abib </a:t>
            </a:r>
            <a:r>
              <a:rPr lang="en-CA" sz="2000" b="1" u="sng" dirty="0" smtClean="0">
                <a:solidFill>
                  <a:srgbClr val="FF5050"/>
                </a:solidFill>
                <a:effectLst>
                  <a:glow rad="127000">
                    <a:srgbClr val="00FFFF"/>
                  </a:glow>
                </a:effectLst>
              </a:rPr>
              <a:t>13</a:t>
            </a:r>
            <a:r>
              <a:rPr lang="en-CA" sz="2000" b="1" dirty="0" smtClean="0">
                <a:solidFill>
                  <a:srgbClr val="FF5050"/>
                </a:solidFill>
              </a:rPr>
              <a:t> on </a:t>
            </a:r>
            <a:r>
              <a:rPr lang="en-CA" sz="2000" b="1" u="sng" dirty="0" smtClean="0">
                <a:solidFill>
                  <a:srgbClr val="FF5050"/>
                </a:solidFill>
              </a:rPr>
              <a:t>both</a:t>
            </a:r>
            <a:r>
              <a:rPr lang="en-CA" sz="2000" b="1" dirty="0" smtClean="0">
                <a:solidFill>
                  <a:srgbClr val="FF5050"/>
                </a:solidFill>
              </a:rPr>
              <a:t> – </a:t>
            </a:r>
            <a:r>
              <a:rPr lang="en-CA" sz="2000" b="1" u="sng" dirty="0" smtClean="0">
                <a:solidFill>
                  <a:srgbClr val="0000FF"/>
                </a:solidFill>
              </a:rPr>
              <a:t>Covenant Calendar</a:t>
            </a:r>
            <a:r>
              <a:rPr lang="en-CA" sz="2000" b="1" dirty="0" smtClean="0">
                <a:solidFill>
                  <a:srgbClr val="0000FF"/>
                </a:solidFill>
              </a:rPr>
              <a:t> </a:t>
            </a:r>
            <a:r>
              <a:rPr lang="en-CA" sz="2000" b="1" u="sng" dirty="0" smtClean="0">
                <a:solidFill>
                  <a:srgbClr val="FF5050"/>
                </a:solidFill>
                <a:effectLst>
                  <a:glow rad="127000">
                    <a:srgbClr val="00FFFF"/>
                  </a:glow>
                </a:effectLst>
              </a:rPr>
              <a:t>AND</a:t>
            </a:r>
            <a:r>
              <a:rPr lang="en-CA" sz="2000" b="1" dirty="0" smtClean="0">
                <a:solidFill>
                  <a:srgbClr val="FF5050"/>
                </a:solidFill>
              </a:rPr>
              <a:t> the </a:t>
            </a:r>
            <a:r>
              <a:rPr lang="en-CA" sz="2000" b="1" u="sng" dirty="0" smtClean="0">
                <a:solidFill>
                  <a:srgbClr val="FF5050"/>
                </a:solidFill>
              </a:rPr>
              <a:t>Lunar</a:t>
            </a:r>
            <a:r>
              <a:rPr lang="en-CA" sz="2000" b="1" dirty="0">
                <a:solidFill>
                  <a:srgbClr val="FF5050"/>
                </a:solidFill>
              </a:rPr>
              <a:t> </a:t>
            </a:r>
            <a:r>
              <a:rPr lang="en-CA" sz="2000" b="1" dirty="0" smtClean="0">
                <a:solidFill>
                  <a:srgbClr val="FF5050"/>
                </a:solidFill>
              </a:rPr>
              <a:t>calendar.</a:t>
            </a:r>
            <a:endParaRPr lang="en-CA" sz="2000" b="1" dirty="0">
              <a:solidFill>
                <a:srgbClr val="FF5050"/>
              </a:solidFill>
            </a:endParaRPr>
          </a:p>
        </p:txBody>
      </p:sp>
      <p:sp>
        <p:nvSpPr>
          <p:cNvPr id="12" name="Rounded Rectangular Callout 11"/>
          <p:cNvSpPr/>
          <p:nvPr/>
        </p:nvSpPr>
        <p:spPr>
          <a:xfrm>
            <a:off x="6124624" y="839252"/>
            <a:ext cx="5957708" cy="3793133"/>
          </a:xfrm>
          <a:prstGeom prst="wedgeRoundRectCallout">
            <a:avLst>
              <a:gd name="adj1" fmla="val -64431"/>
              <a:gd name="adj2" fmla="val 43220"/>
              <a:gd name="adj3" fmla="val 16667"/>
            </a:avLst>
          </a:prstGeom>
          <a:solidFill>
            <a:srgbClr val="FFFF00"/>
          </a:solidFill>
          <a:ln w="381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7030A0"/>
                </a:solidFill>
                <a:effectLst>
                  <a:glow rad="127000">
                    <a:srgbClr val="00FFFF"/>
                  </a:glow>
                </a:effectLst>
              </a:rPr>
              <a:t> Abib </a:t>
            </a:r>
            <a:r>
              <a:rPr lang="en-CA" sz="2400" b="1" u="sng" dirty="0" smtClean="0">
                <a:solidFill>
                  <a:srgbClr val="7030A0"/>
                </a:solidFill>
                <a:effectLst>
                  <a:glow rad="127000">
                    <a:srgbClr val="00FFFF"/>
                  </a:glow>
                </a:effectLst>
              </a:rPr>
              <a:t>14</a:t>
            </a:r>
            <a:r>
              <a:rPr lang="en-CA" sz="2400" b="1" dirty="0" smtClean="0">
                <a:solidFill>
                  <a:srgbClr val="7030A0"/>
                </a:solidFill>
                <a:effectLst>
                  <a:glow rad="127000">
                    <a:srgbClr val="00FFFF"/>
                  </a:glow>
                </a:effectLst>
              </a:rPr>
              <a:t> </a:t>
            </a:r>
            <a:r>
              <a:rPr lang="en-CA" sz="2400" b="1" u="sng" dirty="0" smtClean="0">
                <a:solidFill>
                  <a:srgbClr val="7030A0"/>
                </a:solidFill>
                <a:effectLst>
                  <a:glow rad="127000">
                    <a:srgbClr val="00FFFF"/>
                  </a:glow>
                </a:effectLst>
                <a:latin typeface="Arial Black" panose="020B0A04020102020204" pitchFamily="34" charset="0"/>
              </a:rPr>
              <a:t>COVENANT CALENDAR </a:t>
            </a:r>
            <a:endParaRPr lang="en-CA" sz="2400" b="1" u="sng" dirty="0" smtClean="0">
              <a:solidFill>
                <a:schemeClr val="bg1"/>
              </a:solidFill>
              <a:latin typeface="Arial Black" panose="020B0A04020102020204" pitchFamily="34" charset="0"/>
            </a:endParaRPr>
          </a:p>
          <a:p>
            <a:pPr algn="ctr"/>
            <a:endParaRPr lang="en-CA" sz="2400" b="1" dirty="0">
              <a:solidFill>
                <a:schemeClr val="bg1"/>
              </a:solidFill>
            </a:endParaRPr>
          </a:p>
          <a:p>
            <a:pPr algn="ctr"/>
            <a:r>
              <a:rPr lang="en-CA" sz="2400" b="1" dirty="0" smtClean="0">
                <a:solidFill>
                  <a:srgbClr val="7030A0"/>
                </a:solidFill>
              </a:rPr>
              <a:t> </a:t>
            </a:r>
            <a:br>
              <a:rPr lang="en-CA" sz="2400" b="1" dirty="0" smtClean="0">
                <a:solidFill>
                  <a:srgbClr val="7030A0"/>
                </a:solidFill>
              </a:rPr>
            </a:br>
            <a:endParaRPr lang="en-CA" sz="2400" b="1" dirty="0" smtClean="0">
              <a:solidFill>
                <a:srgbClr val="7030A0"/>
              </a:solidFill>
            </a:endParaRPr>
          </a:p>
          <a:p>
            <a:pPr algn="ctr"/>
            <a:endParaRPr lang="en-CA" sz="2400" b="1" dirty="0">
              <a:solidFill>
                <a:srgbClr val="7030A0"/>
              </a:solidFill>
              <a:latin typeface="Arial Black" panose="020B0A04020102020204" pitchFamily="34" charset="0"/>
            </a:endParaRPr>
          </a:p>
          <a:p>
            <a:pPr algn="ctr"/>
            <a:r>
              <a:rPr lang="en-CA" sz="2800" b="1" dirty="0" smtClean="0">
                <a:solidFill>
                  <a:schemeClr val="bg1"/>
                </a:solidFill>
                <a:latin typeface="Arial Black" panose="020B0A04020102020204" pitchFamily="34" charset="0"/>
              </a:rPr>
              <a:t/>
            </a:r>
            <a:br>
              <a:rPr lang="en-CA" sz="2800" b="1" dirty="0" smtClean="0">
                <a:solidFill>
                  <a:schemeClr val="bg1"/>
                </a:solidFill>
                <a:latin typeface="Arial Black" panose="020B0A04020102020204" pitchFamily="34" charset="0"/>
              </a:rPr>
            </a:br>
            <a:endParaRPr lang="en-CA" sz="2800" b="1" dirty="0" smtClean="0">
              <a:solidFill>
                <a:schemeClr val="bg1"/>
              </a:solidFill>
              <a:latin typeface="Arial Black" panose="020B0A04020102020204" pitchFamily="34" charset="0"/>
            </a:endParaRPr>
          </a:p>
          <a:p>
            <a:pPr algn="ctr"/>
            <a:endParaRPr lang="en-CA" sz="2800" b="1" dirty="0">
              <a:solidFill>
                <a:schemeClr val="bg1"/>
              </a:solidFill>
              <a:latin typeface="Arial Black" panose="020B0A04020102020204" pitchFamily="34" charset="0"/>
            </a:endParaRPr>
          </a:p>
          <a:p>
            <a:pPr algn="ctr"/>
            <a:endParaRPr lang="en-CA" sz="2400" b="1" dirty="0">
              <a:solidFill>
                <a:srgbClr val="FF0000"/>
              </a:solidFill>
            </a:endParaRPr>
          </a:p>
        </p:txBody>
      </p:sp>
      <p:sp>
        <p:nvSpPr>
          <p:cNvPr id="28" name="Rounded Rectangular Callout 27"/>
          <p:cNvSpPr/>
          <p:nvPr/>
        </p:nvSpPr>
        <p:spPr>
          <a:xfrm>
            <a:off x="155934" y="5463309"/>
            <a:ext cx="9779518" cy="1267500"/>
          </a:xfrm>
          <a:prstGeom prst="wedgeRoundRectCallout">
            <a:avLst>
              <a:gd name="adj1" fmla="val -3857"/>
              <a:gd name="adj2" fmla="val -77804"/>
              <a:gd name="adj3" fmla="val 16667"/>
            </a:avLst>
          </a:prstGeom>
          <a:solidFill>
            <a:schemeClr val="tx1">
              <a:lumMod val="85000"/>
            </a:schemeClr>
          </a:solidFill>
          <a:ln w="76200">
            <a:solidFill>
              <a:srgbClr val="99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8800" b="1" dirty="0" smtClean="0">
                <a:solidFill>
                  <a:schemeClr val="bg1"/>
                </a:solidFill>
                <a:effectLst/>
              </a:rPr>
              <a:t>The </a:t>
            </a:r>
            <a:r>
              <a:rPr lang="en-CA" sz="8800" b="1" dirty="0" smtClean="0">
                <a:ln>
                  <a:solidFill>
                    <a:srgbClr val="002060"/>
                  </a:solidFill>
                </a:ln>
                <a:solidFill>
                  <a:srgbClr val="FF5050"/>
                </a:solidFill>
                <a:effectLst/>
              </a:rPr>
              <a:t>Sunset</a:t>
            </a:r>
            <a:r>
              <a:rPr lang="en-CA" sz="8800" b="1" dirty="0" smtClean="0">
                <a:solidFill>
                  <a:schemeClr val="bg1"/>
                </a:solidFill>
                <a:effectLst/>
              </a:rPr>
              <a:t> event!</a:t>
            </a:r>
            <a:endParaRPr lang="en-CA" sz="8800" b="1" dirty="0">
              <a:solidFill>
                <a:schemeClr val="bg1"/>
              </a:solidFill>
              <a:effectLst/>
            </a:endParaRPr>
          </a:p>
        </p:txBody>
      </p:sp>
      <p:sp>
        <p:nvSpPr>
          <p:cNvPr id="4" name="Explosion 1 3"/>
          <p:cNvSpPr/>
          <p:nvPr/>
        </p:nvSpPr>
        <p:spPr>
          <a:xfrm>
            <a:off x="6524745" y="3191505"/>
            <a:ext cx="1456279" cy="802379"/>
          </a:xfrm>
          <a:prstGeom prst="irregularSeal1">
            <a:avLst/>
          </a:prstGeom>
          <a:solidFill>
            <a:srgbClr val="99FF33"/>
          </a:solidFill>
          <a:ln>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6099986" y="3176437"/>
            <a:ext cx="6002097" cy="915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2700" b="1" dirty="0" smtClean="0">
                <a:solidFill>
                  <a:srgbClr val="FF0000"/>
                </a:solidFill>
              </a:rPr>
              <a:t/>
            </a:r>
            <a:br>
              <a:rPr lang="en-CA" sz="2700" b="1" dirty="0" smtClean="0">
                <a:solidFill>
                  <a:srgbClr val="FF0000"/>
                </a:solidFill>
              </a:rPr>
            </a:br>
            <a:r>
              <a:rPr lang="en-CA" sz="5400" b="1" dirty="0" smtClean="0">
                <a:solidFill>
                  <a:schemeClr val="bg1"/>
                </a:solidFill>
                <a:latin typeface="Arial Black" panose="020B0A04020102020204" pitchFamily="34" charset="0"/>
              </a:rPr>
              <a:t>BUT -</a:t>
            </a:r>
            <a:endParaRPr lang="en-CA" sz="5400" b="1" dirty="0">
              <a:solidFill>
                <a:schemeClr val="bg1"/>
              </a:solidFill>
              <a:latin typeface="Arial Black" panose="020B0A04020102020204" pitchFamily="34" charset="0"/>
            </a:endParaRPr>
          </a:p>
          <a:p>
            <a:pPr lvl="0" algn="ctr"/>
            <a:r>
              <a:rPr lang="en-CA" sz="2800" b="1" dirty="0" smtClean="0">
                <a:solidFill>
                  <a:prstClr val="black"/>
                </a:solidFill>
                <a:latin typeface="Arial Black" panose="020B0A04020102020204" pitchFamily="34" charset="0"/>
              </a:rPr>
              <a:t>NOT ON </a:t>
            </a:r>
            <a:r>
              <a:rPr lang="en-CA" sz="2800" b="1" u="sng" dirty="0" smtClean="0">
                <a:solidFill>
                  <a:prstClr val="black"/>
                </a:solidFill>
                <a:effectLst>
                  <a:glow rad="127000">
                    <a:srgbClr val="00FFFF"/>
                  </a:glow>
                </a:effectLst>
                <a:latin typeface="Arial Black" panose="020B0A04020102020204" pitchFamily="34" charset="0"/>
              </a:rPr>
              <a:t>THEIR</a:t>
            </a:r>
            <a:r>
              <a:rPr lang="en-CA" sz="2800" b="1" dirty="0" smtClean="0">
                <a:solidFill>
                  <a:prstClr val="black"/>
                </a:solidFill>
                <a:latin typeface="Arial Black" panose="020B0A04020102020204" pitchFamily="34" charset="0"/>
              </a:rPr>
              <a:t> FESTIVAL!!! </a:t>
            </a:r>
            <a:endParaRPr lang="en-CA" sz="2400" b="1" dirty="0">
              <a:solidFill>
                <a:srgbClr val="FF0000"/>
              </a:solidFill>
            </a:endParaRPr>
          </a:p>
        </p:txBody>
      </p:sp>
      <p:grpSp>
        <p:nvGrpSpPr>
          <p:cNvPr id="10" name="Group 9"/>
          <p:cNvGrpSpPr/>
          <p:nvPr/>
        </p:nvGrpSpPr>
        <p:grpSpPr>
          <a:xfrm>
            <a:off x="6311311" y="1438183"/>
            <a:ext cx="5756004" cy="1096440"/>
            <a:chOff x="6378143" y="1643497"/>
            <a:chExt cx="5687637" cy="856136"/>
          </a:xfrm>
        </p:grpSpPr>
        <p:sp>
          <p:nvSpPr>
            <p:cNvPr id="7" name="Rectangle 6"/>
            <p:cNvSpPr/>
            <p:nvPr/>
          </p:nvSpPr>
          <p:spPr>
            <a:xfrm>
              <a:off x="6378143" y="1643497"/>
              <a:ext cx="5687637" cy="848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lvl="0" algn="ctr"/>
              <a:r>
                <a:rPr lang="en-CA" sz="2400" b="1" dirty="0" smtClean="0">
                  <a:solidFill>
                    <a:schemeClr val="bg1"/>
                  </a:solidFill>
                </a:rPr>
                <a:t>&amp; yet</a:t>
              </a:r>
              <a:r>
                <a:rPr lang="en-CA" sz="2400" b="1" dirty="0" smtClean="0">
                  <a:solidFill>
                    <a:srgbClr val="FF0000"/>
                  </a:solidFill>
                </a:rPr>
                <a:t> – it was </a:t>
              </a:r>
              <a:r>
                <a:rPr lang="en-CA" sz="2400" b="1" u="sng" dirty="0" smtClean="0">
                  <a:solidFill>
                    <a:schemeClr val="bg1"/>
                  </a:solidFill>
                  <a:effectLst>
                    <a:glow rad="127000">
                      <a:schemeClr val="accent6">
                        <a:lumMod val="60000"/>
                        <a:lumOff val="40000"/>
                      </a:schemeClr>
                    </a:glow>
                  </a:effectLst>
                </a:rPr>
                <a:t>STILL</a:t>
              </a:r>
              <a:r>
                <a:rPr lang="en-CA" sz="2400" b="1" dirty="0" smtClean="0">
                  <a:solidFill>
                    <a:srgbClr val="FF0000"/>
                  </a:solidFill>
                </a:rPr>
                <a:t> the </a:t>
              </a:r>
              <a:r>
                <a:rPr lang="en-CA" sz="2400" b="1" u="sng" dirty="0">
                  <a:solidFill>
                    <a:srgbClr val="FF0000"/>
                  </a:solidFill>
                  <a:effectLst>
                    <a:glow rad="127000">
                      <a:schemeClr val="tx1">
                        <a:lumMod val="75000"/>
                      </a:schemeClr>
                    </a:glow>
                  </a:effectLst>
                </a:rPr>
                <a:t>LUNAR</a:t>
              </a:r>
              <a:r>
                <a:rPr lang="en-CA" sz="2400" b="1" dirty="0" smtClean="0">
                  <a:solidFill>
                    <a:srgbClr val="FF0000"/>
                  </a:solidFill>
                </a:rPr>
                <a:t> morning </a:t>
              </a:r>
              <a:br>
                <a:rPr lang="en-CA" sz="2400" b="1" dirty="0" smtClean="0">
                  <a:solidFill>
                    <a:srgbClr val="FF0000"/>
                  </a:solidFill>
                </a:rPr>
              </a:br>
              <a:r>
                <a:rPr lang="en-CA" sz="2400" b="1" dirty="0" smtClean="0">
                  <a:solidFill>
                    <a:srgbClr val="FF0000"/>
                  </a:solidFill>
                </a:rPr>
                <a:t>of Abib </a:t>
              </a:r>
              <a:r>
                <a:rPr lang="en-CA" sz="2400" b="1" u="sng" dirty="0" smtClean="0">
                  <a:solidFill>
                    <a:srgbClr val="FF0000"/>
                  </a:solidFill>
                </a:rPr>
                <a:t>13</a:t>
              </a:r>
              <a:r>
                <a:rPr lang="en-CA" sz="2400" b="1" dirty="0">
                  <a:solidFill>
                    <a:srgbClr val="FF0000"/>
                  </a:solidFill>
                </a:rPr>
                <a:t>:</a:t>
              </a:r>
              <a:r>
                <a:rPr lang="en-CA" sz="2400" b="1" dirty="0" smtClean="0">
                  <a:solidFill>
                    <a:srgbClr val="7030A0"/>
                  </a:solidFill>
                </a:rPr>
                <a:t> Matt 26:5 </a:t>
              </a:r>
              <a:r>
                <a:rPr lang="en-CA" sz="2400" b="1" u="sng" dirty="0" smtClean="0">
                  <a:solidFill>
                    <a:srgbClr val="7030A0"/>
                  </a:solidFill>
                </a:rPr>
                <a:t>It was</a:t>
              </a:r>
              <a:r>
                <a:rPr lang="en-CA" sz="2400" b="1" dirty="0" smtClean="0">
                  <a:solidFill>
                    <a:srgbClr val="7030A0"/>
                  </a:solidFill>
                </a:rPr>
                <a:t> -</a:t>
              </a:r>
              <a:r>
                <a:rPr lang="en-CA" sz="2400" b="1" dirty="0">
                  <a:solidFill>
                    <a:srgbClr val="7030A0"/>
                  </a:solidFill>
                </a:rPr>
                <a:t/>
              </a:r>
              <a:br>
                <a:rPr lang="en-CA" sz="2400" b="1" dirty="0">
                  <a:solidFill>
                    <a:srgbClr val="7030A0"/>
                  </a:solidFill>
                </a:rPr>
              </a:br>
              <a:r>
                <a:rPr lang="en-CA" sz="2800" b="1" dirty="0">
                  <a:solidFill>
                    <a:prstClr val="black"/>
                  </a:solidFill>
                  <a:latin typeface="Arial Black" panose="020B0A04020102020204" pitchFamily="34" charset="0"/>
                </a:rPr>
                <a:t>“NOT AT THE FESTIVAL</a:t>
              </a:r>
              <a:r>
                <a:rPr lang="en-CA" sz="2800" b="1" dirty="0" smtClean="0">
                  <a:solidFill>
                    <a:prstClr val="black"/>
                  </a:solidFill>
                  <a:latin typeface="Arial Black" panose="020B0A04020102020204" pitchFamily="34" charset="0"/>
                </a:rPr>
                <a:t>”</a:t>
              </a:r>
              <a:endParaRPr lang="en-CA" sz="2800" b="1" dirty="0">
                <a:solidFill>
                  <a:prstClr val="black"/>
                </a:solidFill>
                <a:latin typeface="Arial Black" panose="020B0A04020102020204" pitchFamily="34" charset="0"/>
              </a:endParaRPr>
            </a:p>
          </p:txBody>
        </p:sp>
        <p:cxnSp>
          <p:nvCxnSpPr>
            <p:cNvPr id="9" name="Straight Connector 8"/>
            <p:cNvCxnSpPr/>
            <p:nvPr/>
          </p:nvCxnSpPr>
          <p:spPr>
            <a:xfrm flipV="1">
              <a:off x="7068000" y="2491531"/>
              <a:ext cx="4329475" cy="8102"/>
            </a:xfrm>
            <a:prstGeom prst="line">
              <a:avLst/>
            </a:prstGeom>
            <a:ln w="57150">
              <a:solidFill>
                <a:srgbClr val="99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pic>
        <p:nvPicPr>
          <p:cNvPr id="25" name="Picture 4" descr="Crescent, Moon, Lunar, Astrophotography"/>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679790" y="3142108"/>
            <a:ext cx="733303" cy="8078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cxnSp>
        <p:nvCxnSpPr>
          <p:cNvPr id="13" name="Straight Arrow Connector 12"/>
          <p:cNvCxnSpPr/>
          <p:nvPr/>
        </p:nvCxnSpPr>
        <p:spPr>
          <a:xfrm flipV="1">
            <a:off x="9378655" y="3722914"/>
            <a:ext cx="1230251" cy="270970"/>
          </a:xfrm>
          <a:prstGeom prst="straightConnector1">
            <a:avLst/>
          </a:prstGeom>
          <a:ln w="139700">
            <a:solidFill>
              <a:srgbClr val="F735EE"/>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109317" y="2618025"/>
            <a:ext cx="5957996" cy="468096"/>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2700" b="1" dirty="0" err="1">
                <a:solidFill>
                  <a:srgbClr val="0000FF"/>
                </a:solidFill>
                <a:effectLst>
                  <a:glow rad="127000">
                    <a:srgbClr val="FFCCFF"/>
                  </a:glow>
                </a:effectLst>
              </a:rPr>
              <a:t>Yahusha</a:t>
            </a:r>
            <a:r>
              <a:rPr lang="en-CA" sz="2700" b="1" dirty="0">
                <a:solidFill>
                  <a:srgbClr val="FF0000"/>
                </a:solidFill>
              </a:rPr>
              <a:t> </a:t>
            </a:r>
            <a:r>
              <a:rPr lang="en-CA" sz="2700" b="1" u="sng" dirty="0">
                <a:solidFill>
                  <a:srgbClr val="FF0000"/>
                </a:solidFill>
              </a:rPr>
              <a:t>was bein</a:t>
            </a:r>
            <a:r>
              <a:rPr lang="en-CA" sz="2700" b="1" dirty="0">
                <a:solidFill>
                  <a:srgbClr val="FF0000"/>
                </a:solidFill>
              </a:rPr>
              <a:t>g </a:t>
            </a:r>
            <a:r>
              <a:rPr lang="en-CA" sz="2700" b="1" u="sng" dirty="0">
                <a:solidFill>
                  <a:srgbClr val="FF0000"/>
                </a:solidFill>
                <a:latin typeface="Arial Black" panose="020B0A04020102020204" pitchFamily="34" charset="0"/>
              </a:rPr>
              <a:t>CRUCIFIED</a:t>
            </a:r>
            <a:r>
              <a:rPr lang="en-CA" sz="2700" b="1" dirty="0">
                <a:solidFill>
                  <a:srgbClr val="FF0000"/>
                </a:solidFill>
                <a:latin typeface="Arial Black" panose="020B0A04020102020204" pitchFamily="34" charset="0"/>
              </a:rPr>
              <a:t>!!</a:t>
            </a:r>
            <a:endParaRPr lang="en-CA" dirty="0"/>
          </a:p>
        </p:txBody>
      </p:sp>
      <p:sp>
        <p:nvSpPr>
          <p:cNvPr id="11" name="Rectangle 10"/>
          <p:cNvSpPr/>
          <p:nvPr/>
        </p:nvSpPr>
        <p:spPr>
          <a:xfrm>
            <a:off x="6339169" y="1415220"/>
            <a:ext cx="319101" cy="381025"/>
          </a:xfrm>
          <a:prstGeom prst="rect">
            <a:avLst/>
          </a:prstGeom>
          <a:noFill/>
          <a:ln w="57150">
            <a:solidFill>
              <a:srgbClr val="FF5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2" descr="https://2.bp.blogspot.com/-sgNV2ayvjoQ/WOQzkEIDTmI/AAAAAAAACZc/alody8pDzJIueb-WEAkbg5-PmAb1j4kDwCEw/s1600/Annas%2B1.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035251" y="4849792"/>
            <a:ext cx="1986331" cy="17366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cxnSp>
        <p:nvCxnSpPr>
          <p:cNvPr id="30" name="Straight Arrow Connector 29"/>
          <p:cNvCxnSpPr/>
          <p:nvPr/>
        </p:nvCxnSpPr>
        <p:spPr>
          <a:xfrm>
            <a:off x="8975347" y="4532183"/>
            <a:ext cx="1440943" cy="786759"/>
          </a:xfrm>
          <a:prstGeom prst="straightConnector1">
            <a:avLst/>
          </a:prstGeom>
          <a:noFill/>
          <a:ln w="149225" cap="flat" cmpd="sng" algn="ctr">
            <a:solidFill>
              <a:srgbClr val="ED7D31">
                <a:lumMod val="75000"/>
              </a:srgbClr>
            </a:solidFill>
            <a:prstDash val="solid"/>
            <a:miter lim="800000"/>
            <a:tailEnd type="triangle"/>
          </a:ln>
          <a:effectLst/>
          <a:scene3d>
            <a:camera prst="orthographicFront"/>
            <a:lightRig rig="threePt" dir="t"/>
          </a:scene3d>
          <a:sp3d>
            <a:bevelT/>
          </a:sp3d>
        </p:spPr>
      </p:cxnSp>
      <p:cxnSp>
        <p:nvCxnSpPr>
          <p:cNvPr id="27" name="Straight Connector 26"/>
          <p:cNvCxnSpPr>
            <a:endCxn id="26" idx="4"/>
          </p:cNvCxnSpPr>
          <p:nvPr/>
        </p:nvCxnSpPr>
        <p:spPr>
          <a:xfrm>
            <a:off x="4866566" y="3376246"/>
            <a:ext cx="8907" cy="1549144"/>
          </a:xfrm>
          <a:prstGeom prst="line">
            <a:avLst/>
          </a:prstGeom>
          <a:ln w="142875">
            <a:solidFill>
              <a:srgbClr val="FFFF00"/>
            </a:solidFill>
          </a:ln>
          <a:effectLst>
            <a:glow rad="127000">
              <a:srgbClr val="00FFFF"/>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4102794" y="2871038"/>
            <a:ext cx="1547349" cy="503129"/>
          </a:xfrm>
          <a:prstGeom prst="roundRect">
            <a:avLst>
              <a:gd name="adj" fmla="val 44794"/>
            </a:avLst>
          </a:prstGeom>
          <a:solidFill>
            <a:srgbClr val="FF5050"/>
          </a:solid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ln>
                  <a:solidFill>
                    <a:srgbClr val="0000FF"/>
                  </a:solidFill>
                </a:ln>
              </a:rPr>
              <a:t>Dawn!</a:t>
            </a:r>
            <a:endParaRPr lang="en-CA" sz="2800" b="1" dirty="0">
              <a:ln>
                <a:solidFill>
                  <a:srgbClr val="0000FF"/>
                </a:solidFill>
              </a:ln>
            </a:endParaRPr>
          </a:p>
        </p:txBody>
      </p:sp>
      <p:cxnSp>
        <p:nvCxnSpPr>
          <p:cNvPr id="5" name="Straight Connector 4"/>
          <p:cNvCxnSpPr/>
          <p:nvPr/>
        </p:nvCxnSpPr>
        <p:spPr>
          <a:xfrm flipV="1">
            <a:off x="4705582" y="4080294"/>
            <a:ext cx="1462831" cy="993065"/>
          </a:xfrm>
          <a:prstGeom prst="line">
            <a:avLst/>
          </a:prstGeom>
          <a:ln w="76200">
            <a:solidFill>
              <a:srgbClr val="FF5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4" name="Rounded Rectangular Callout 13"/>
          <p:cNvSpPr/>
          <p:nvPr/>
        </p:nvSpPr>
        <p:spPr>
          <a:xfrm>
            <a:off x="5120641" y="5056538"/>
            <a:ext cx="3210560" cy="544700"/>
          </a:xfrm>
          <a:prstGeom prst="wedgeRoundRectCallout">
            <a:avLst>
              <a:gd name="adj1" fmla="val -72045"/>
              <a:gd name="adj2" fmla="val 69487"/>
              <a:gd name="adj3" fmla="val 16667"/>
            </a:avLst>
          </a:prstGeom>
          <a:solidFill>
            <a:srgbClr val="FF5050"/>
          </a:solidFill>
          <a:ln w="571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chemeClr val="bg1"/>
                </a:solidFill>
              </a:rPr>
              <a:t>The Key Factor</a:t>
            </a:r>
            <a:endParaRPr lang="en-CA" sz="3200" b="1" dirty="0">
              <a:solidFill>
                <a:schemeClr val="bg1"/>
              </a:solidFill>
            </a:endParaRPr>
          </a:p>
        </p:txBody>
      </p:sp>
    </p:spTree>
    <p:extLst>
      <p:ext uri="{BB962C8B-B14F-4D97-AF65-F5344CB8AC3E}">
        <p14:creationId xmlns:p14="http://schemas.microsoft.com/office/powerpoint/2010/main" val="49403600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250"/>
                                        <p:tgtEl>
                                          <p:spTgt spid="3"/>
                                        </p:tgtEl>
                                      </p:cBhvr>
                                    </p:animEffect>
                                  </p:childTnLst>
                                </p:cTn>
                              </p:par>
                            </p:childTnLst>
                          </p:cTn>
                        </p:par>
                        <p:par>
                          <p:cTn id="13" fill="hold">
                            <p:stCondLst>
                              <p:cond delay="1250"/>
                            </p:stCondLst>
                            <p:childTnLst>
                              <p:par>
                                <p:cTn id="14" presetID="47"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8" presetClass="emph" presetSubtype="0" repeatCount="2000" fill="hold" grpId="1" nodeType="afterEffect">
                                  <p:stCondLst>
                                    <p:cond delay="0"/>
                                  </p:stCondLst>
                                  <p:childTnLst>
                                    <p:animRot by="21600000">
                                      <p:cBhvr>
                                        <p:cTn id="21" dur="500" fill="hold"/>
                                        <p:tgtEl>
                                          <p:spTgt spid="2"/>
                                        </p:tgtEl>
                                        <p:attrNameLst>
                                          <p:attrName>r</p:attrName>
                                        </p:attrNameLst>
                                      </p:cBhvr>
                                    </p:animRot>
                                  </p:childTnLst>
                                </p:cTn>
                              </p:par>
                            </p:childTnLst>
                          </p:cTn>
                        </p:par>
                        <p:par>
                          <p:cTn id="22" fill="hold">
                            <p:stCondLst>
                              <p:cond delay="2750"/>
                            </p:stCondLst>
                            <p:childTnLst>
                              <p:par>
                                <p:cTn id="23" presetID="47"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47"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8" presetClass="emph" presetSubtype="0" repeatCount="2000" fill="hold" grpId="1" nodeType="afterEffect">
                                  <p:stCondLst>
                                    <p:cond delay="0"/>
                                  </p:stCondLst>
                                  <p:childTnLst>
                                    <p:animRot by="21600000">
                                      <p:cBhvr>
                                        <p:cTn id="43" dur="500" fill="hold"/>
                                        <p:tgtEl>
                                          <p:spTgt spid="26"/>
                                        </p:tgtEl>
                                        <p:attrNameLst>
                                          <p:attrName>r</p:attrName>
                                        </p:attrNameLst>
                                      </p:cBhvr>
                                    </p:animRot>
                                  </p:childTnLst>
                                </p:cTn>
                              </p:par>
                            </p:childTnLst>
                          </p:cTn>
                        </p:par>
                        <p:par>
                          <p:cTn id="44" fill="hold">
                            <p:stCondLst>
                              <p:cond delay="2000"/>
                            </p:stCondLst>
                            <p:childTnLst>
                              <p:par>
                                <p:cTn id="45" presetID="5" presetClass="entr" presetSubtype="1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heckerboard(across)">
                                      <p:cBhvr>
                                        <p:cTn id="47" dur="1500"/>
                                        <p:tgtEl>
                                          <p:spTgt spid="12"/>
                                        </p:tgtEl>
                                      </p:cBhvr>
                                    </p:animEffect>
                                  </p:childTnLst>
                                </p:cTn>
                              </p:par>
                            </p:childTnLst>
                          </p:cTn>
                        </p:par>
                        <p:par>
                          <p:cTn id="48" fill="hold">
                            <p:stCondLst>
                              <p:cond delay="3500"/>
                            </p:stCondLst>
                            <p:childTnLst>
                              <p:par>
                                <p:cTn id="49" presetID="31"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2000" fill="hold"/>
                                        <p:tgtEl>
                                          <p:spTgt spid="10"/>
                                        </p:tgtEl>
                                        <p:attrNameLst>
                                          <p:attrName>ppt_w</p:attrName>
                                        </p:attrNameLst>
                                      </p:cBhvr>
                                      <p:tavLst>
                                        <p:tav tm="0">
                                          <p:val>
                                            <p:fltVal val="0"/>
                                          </p:val>
                                        </p:tav>
                                        <p:tav tm="100000">
                                          <p:val>
                                            <p:strVal val="#ppt_w"/>
                                          </p:val>
                                        </p:tav>
                                      </p:tavLst>
                                    </p:anim>
                                    <p:anim calcmode="lin" valueType="num">
                                      <p:cBhvr>
                                        <p:cTn id="52" dur="2000" fill="hold"/>
                                        <p:tgtEl>
                                          <p:spTgt spid="10"/>
                                        </p:tgtEl>
                                        <p:attrNameLst>
                                          <p:attrName>ppt_h</p:attrName>
                                        </p:attrNameLst>
                                      </p:cBhvr>
                                      <p:tavLst>
                                        <p:tav tm="0">
                                          <p:val>
                                            <p:fltVal val="0"/>
                                          </p:val>
                                        </p:tav>
                                        <p:tav tm="100000">
                                          <p:val>
                                            <p:strVal val="#ppt_h"/>
                                          </p:val>
                                        </p:tav>
                                      </p:tavLst>
                                    </p:anim>
                                    <p:anim calcmode="lin" valueType="num">
                                      <p:cBhvr>
                                        <p:cTn id="53" dur="2000" fill="hold"/>
                                        <p:tgtEl>
                                          <p:spTgt spid="10"/>
                                        </p:tgtEl>
                                        <p:attrNameLst>
                                          <p:attrName>style.rotation</p:attrName>
                                        </p:attrNameLst>
                                      </p:cBhvr>
                                      <p:tavLst>
                                        <p:tav tm="0">
                                          <p:val>
                                            <p:fltVal val="90"/>
                                          </p:val>
                                        </p:tav>
                                        <p:tav tm="100000">
                                          <p:val>
                                            <p:fltVal val="0"/>
                                          </p:val>
                                        </p:tav>
                                      </p:tavLst>
                                    </p:anim>
                                    <p:animEffect transition="in" filter="fade">
                                      <p:cBhvr>
                                        <p:cTn id="54" dur="2000"/>
                                        <p:tgtEl>
                                          <p:spTgt spid="10"/>
                                        </p:tgtEl>
                                      </p:cBhvr>
                                    </p:animEffect>
                                  </p:childTnLst>
                                </p:cTn>
                              </p:par>
                            </p:childTnLst>
                          </p:cTn>
                        </p:par>
                        <p:par>
                          <p:cTn id="55" fill="hold">
                            <p:stCondLst>
                              <p:cond delay="5500"/>
                            </p:stCondLst>
                            <p:childTnLst>
                              <p:par>
                                <p:cTn id="56" presetID="14" presetClass="entr" presetSubtype="1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randombar(horizontal)">
                                      <p:cBhvr>
                                        <p:cTn id="58" dur="500"/>
                                        <p:tgtEl>
                                          <p:spTgt spid="11"/>
                                        </p:tgtEl>
                                      </p:cBhvr>
                                    </p:animEffect>
                                  </p:childTnLst>
                                </p:cTn>
                              </p:par>
                            </p:childTnLst>
                          </p:cTn>
                        </p:par>
                        <p:par>
                          <p:cTn id="59" fill="hold">
                            <p:stCondLst>
                              <p:cond delay="6000"/>
                            </p:stCondLst>
                            <p:childTnLst>
                              <p:par>
                                <p:cTn id="60" presetID="8" presetClass="emph" presetSubtype="0" repeatCount="3000" fill="hold" grpId="1" nodeType="afterEffect">
                                  <p:stCondLst>
                                    <p:cond delay="0"/>
                                  </p:stCondLst>
                                  <p:childTnLst>
                                    <p:animRot by="21600000">
                                      <p:cBhvr>
                                        <p:cTn id="61" dur="1000" fill="hold"/>
                                        <p:tgtEl>
                                          <p:spTgt spid="11"/>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20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1000"/>
                                        <p:tgtEl>
                                          <p:spTgt spid="4"/>
                                        </p:tgtEl>
                                      </p:cBhvr>
                                    </p:animEffect>
                                    <p:anim calcmode="lin" valueType="num">
                                      <p:cBhvr>
                                        <p:cTn id="72" dur="1000" fill="hold"/>
                                        <p:tgtEl>
                                          <p:spTgt spid="4"/>
                                        </p:tgtEl>
                                        <p:attrNameLst>
                                          <p:attrName>ppt_x</p:attrName>
                                        </p:attrNameLst>
                                      </p:cBhvr>
                                      <p:tavLst>
                                        <p:tav tm="0">
                                          <p:val>
                                            <p:strVal val="#ppt_x"/>
                                          </p:val>
                                        </p:tav>
                                        <p:tav tm="100000">
                                          <p:val>
                                            <p:strVal val="#ppt_x"/>
                                          </p:val>
                                        </p:tav>
                                      </p:tavLst>
                                    </p:anim>
                                    <p:anim calcmode="lin" valueType="num">
                                      <p:cBhvr>
                                        <p:cTn id="73" dur="1000" fill="hold"/>
                                        <p:tgtEl>
                                          <p:spTgt spid="4"/>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22" presetClass="entr" presetSubtype="1" fill="hold" grpId="0" nodeType="after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up)">
                                      <p:cBhvr>
                                        <p:cTn id="77" dur="2000"/>
                                        <p:tgtEl>
                                          <p:spTgt spid="6"/>
                                        </p:tgtEl>
                                      </p:cBhvr>
                                    </p:animEffect>
                                  </p:childTnLst>
                                </p:cTn>
                              </p:par>
                            </p:childTnLst>
                          </p:cTn>
                        </p:par>
                        <p:par>
                          <p:cTn id="78" fill="hold">
                            <p:stCondLst>
                              <p:cond delay="3000"/>
                            </p:stCondLst>
                            <p:childTnLst>
                              <p:par>
                                <p:cTn id="79" presetID="22" presetClass="entr" presetSubtype="4"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down)">
                                      <p:cBhvr>
                                        <p:cTn id="81" dur="1500"/>
                                        <p:tgtEl>
                                          <p:spTgt spid="25"/>
                                        </p:tgtEl>
                                      </p:cBhvr>
                                    </p:animEffect>
                                  </p:childTnLst>
                                </p:cTn>
                              </p:par>
                            </p:childTnLst>
                          </p:cTn>
                        </p:par>
                        <p:par>
                          <p:cTn id="82" fill="hold">
                            <p:stCondLst>
                              <p:cond delay="4500"/>
                            </p:stCondLst>
                            <p:childTnLst>
                              <p:par>
                                <p:cTn id="83" presetID="22" presetClass="entr" presetSubtype="4" fill="hold" nodeType="after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down)">
                                      <p:cBhvr>
                                        <p:cTn id="85" dur="1500"/>
                                        <p:tgtEl>
                                          <p:spTgt spid="13"/>
                                        </p:tgtEl>
                                      </p:cBhvr>
                                    </p:animEffect>
                                  </p:childTnLst>
                                </p:cTn>
                              </p:par>
                            </p:childTnLst>
                          </p:cTn>
                        </p:par>
                        <p:par>
                          <p:cTn id="86" fill="hold">
                            <p:stCondLst>
                              <p:cond delay="6000"/>
                            </p:stCondLst>
                            <p:childTnLst>
                              <p:par>
                                <p:cTn id="87" presetID="42" presetClass="entr" presetSubtype="0" fill="hold" nodeType="afterEffect">
                                  <p:stCondLst>
                                    <p:cond delay="25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750"/>
                                        <p:tgtEl>
                                          <p:spTgt spid="30"/>
                                        </p:tgtEl>
                                      </p:cBhvr>
                                    </p:animEffect>
                                    <p:anim calcmode="lin" valueType="num">
                                      <p:cBhvr>
                                        <p:cTn id="90" dur="1750" fill="hold"/>
                                        <p:tgtEl>
                                          <p:spTgt spid="30"/>
                                        </p:tgtEl>
                                        <p:attrNameLst>
                                          <p:attrName>ppt_x</p:attrName>
                                        </p:attrNameLst>
                                      </p:cBhvr>
                                      <p:tavLst>
                                        <p:tav tm="0">
                                          <p:val>
                                            <p:strVal val="#ppt_x"/>
                                          </p:val>
                                        </p:tav>
                                        <p:tav tm="100000">
                                          <p:val>
                                            <p:strVal val="#ppt_x"/>
                                          </p:val>
                                        </p:tav>
                                      </p:tavLst>
                                    </p:anim>
                                    <p:anim calcmode="lin" valueType="num">
                                      <p:cBhvr>
                                        <p:cTn id="91" dur="1750" fill="hold"/>
                                        <p:tgtEl>
                                          <p:spTgt spid="30"/>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250"/>
                                  </p:stCondLst>
                                  <p:childTnLst>
                                    <p:set>
                                      <p:cBhvr>
                                        <p:cTn id="93" dur="1" fill="hold">
                                          <p:stCondLst>
                                            <p:cond delay="0"/>
                                          </p:stCondLst>
                                        </p:cTn>
                                        <p:tgtEl>
                                          <p:spTgt spid="29"/>
                                        </p:tgtEl>
                                        <p:attrNameLst>
                                          <p:attrName>style.visibility</p:attrName>
                                        </p:attrNameLst>
                                      </p:cBhvr>
                                      <p:to>
                                        <p:strVal val="visible"/>
                                      </p:to>
                                    </p:set>
                                    <p:animEffect transition="in" filter="fade">
                                      <p:cBhvr>
                                        <p:cTn id="94" dur="1750"/>
                                        <p:tgtEl>
                                          <p:spTgt spid="29"/>
                                        </p:tgtEl>
                                      </p:cBhvr>
                                    </p:animEffect>
                                    <p:anim calcmode="lin" valueType="num">
                                      <p:cBhvr>
                                        <p:cTn id="95" dur="1750" fill="hold"/>
                                        <p:tgtEl>
                                          <p:spTgt spid="29"/>
                                        </p:tgtEl>
                                        <p:attrNameLst>
                                          <p:attrName>ppt_x</p:attrName>
                                        </p:attrNameLst>
                                      </p:cBhvr>
                                      <p:tavLst>
                                        <p:tav tm="0">
                                          <p:val>
                                            <p:strVal val="#ppt_x"/>
                                          </p:val>
                                        </p:tav>
                                        <p:tav tm="100000">
                                          <p:val>
                                            <p:strVal val="#ppt_x"/>
                                          </p:val>
                                        </p:tav>
                                      </p:tavLst>
                                    </p:anim>
                                    <p:anim calcmode="lin" valueType="num">
                                      <p:cBhvr>
                                        <p:cTn id="96" dur="1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0" presetClass="entr" presetSubtype="0" fill="hold" grpId="0" nodeType="click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edge">
                                      <p:cBhvr>
                                        <p:cTn id="101" dur="2000"/>
                                        <p:tgtEl>
                                          <p:spTgt spid="28"/>
                                        </p:tgtEl>
                                      </p:cBhvr>
                                    </p:animEffect>
                                  </p:childTnLst>
                                </p:cTn>
                              </p:par>
                            </p:childTnLst>
                          </p:cTn>
                        </p:par>
                        <p:par>
                          <p:cTn id="102" fill="hold">
                            <p:stCondLst>
                              <p:cond delay="2000"/>
                            </p:stCondLst>
                            <p:childTnLst>
                              <p:par>
                                <p:cTn id="103" presetID="22" presetClass="entr" presetSubtype="4" repeatCount="3000" fill="hold" nodeType="after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1000"/>
                                        <p:tgtEl>
                                          <p:spTgt spid="5"/>
                                        </p:tgtEl>
                                      </p:cBhvr>
                                    </p:animEffect>
                                  </p:childTnLst>
                                </p:cTn>
                              </p:par>
                            </p:childTnLst>
                          </p:cTn>
                        </p:par>
                        <p:par>
                          <p:cTn id="106" fill="hold">
                            <p:stCondLst>
                              <p:cond delay="5000"/>
                            </p:stCondLst>
                            <p:childTnLst>
                              <p:par>
                                <p:cTn id="107" presetID="3" presetClass="entr" presetSubtype="10" fill="hold" grpId="0" nodeType="afterEffect">
                                  <p:stCondLst>
                                    <p:cond delay="500"/>
                                  </p:stCondLst>
                                  <p:childTnLst>
                                    <p:set>
                                      <p:cBhvr>
                                        <p:cTn id="108" dur="1" fill="hold">
                                          <p:stCondLst>
                                            <p:cond delay="0"/>
                                          </p:stCondLst>
                                        </p:cTn>
                                        <p:tgtEl>
                                          <p:spTgt spid="14"/>
                                        </p:tgtEl>
                                        <p:attrNameLst>
                                          <p:attrName>style.visibility</p:attrName>
                                        </p:attrNameLst>
                                      </p:cBhvr>
                                      <p:to>
                                        <p:strVal val="visible"/>
                                      </p:to>
                                    </p:set>
                                    <p:animEffect transition="in" filter="blinds(horizontal)">
                                      <p:cBhvr>
                                        <p:cTn id="109"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animBg="1"/>
      <p:bldP spid="2" grpId="1" animBg="1"/>
      <p:bldP spid="26" grpId="0" animBg="1"/>
      <p:bldP spid="26" grpId="1" animBg="1"/>
      <p:bldP spid="3" grpId="0" animBg="1"/>
      <p:bldP spid="12" grpId="0" animBg="1"/>
      <p:bldP spid="28" grpId="0" animBg="1"/>
      <p:bldP spid="4" grpId="0" animBg="1"/>
      <p:bldP spid="6" grpId="0"/>
      <p:bldP spid="8" grpId="0" animBg="1"/>
      <p:bldP spid="11" grpId="0" animBg="1"/>
      <p:bldP spid="11" grpId="1" animBg="1"/>
      <p:bldP spid="32"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405252" y="1317888"/>
            <a:ext cx="7930672" cy="3947063"/>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455217" y="752927"/>
            <a:ext cx="4701396" cy="523782"/>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3" name="Rectangle 22"/>
          <p:cNvSpPr/>
          <p:nvPr/>
        </p:nvSpPr>
        <p:spPr>
          <a:xfrm>
            <a:off x="4839405" y="2372265"/>
            <a:ext cx="1190445" cy="2600870"/>
          </a:xfrm>
          <a:prstGeom prst="rect">
            <a:avLst/>
          </a:prstGeom>
          <a:noFill/>
          <a:ln w="57150">
            <a:solidFill>
              <a:srgbClr val="0000FF"/>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372862" y="1355577"/>
            <a:ext cx="6081204" cy="527983"/>
          </a:xfrm>
          <a:prstGeom prst="wedgeRoundRectCallout">
            <a:avLst>
              <a:gd name="adj1" fmla="val 29338"/>
              <a:gd name="adj2" fmla="val 139186"/>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Abib 14, CC Pesach, </a:t>
            </a:r>
            <a:r>
              <a:rPr lang="en-CA" sz="2400" b="1" u="sng" dirty="0" smtClean="0">
                <a:solidFill>
                  <a:srgbClr val="F735EE"/>
                </a:solidFill>
              </a:rPr>
              <a:t>Midst of the week</a:t>
            </a:r>
            <a:r>
              <a:rPr lang="en-CA" sz="2400" b="1" dirty="0" smtClean="0">
                <a:solidFill>
                  <a:srgbClr val="F735EE"/>
                </a:solidFill>
              </a:rPr>
              <a:t>.</a:t>
            </a:r>
            <a:endParaRPr lang="en-CA" sz="2400" b="1" dirty="0">
              <a:solidFill>
                <a:srgbClr val="F735EE"/>
              </a:solidFill>
            </a:endParaRPr>
          </a:p>
        </p:txBody>
      </p:sp>
      <p:sp>
        <p:nvSpPr>
          <p:cNvPr id="2" name="Isosceles Triangle 1"/>
          <p:cNvSpPr/>
          <p:nvPr/>
        </p:nvSpPr>
        <p:spPr>
          <a:xfrm rot="16200000">
            <a:off x="5060083" y="3995318"/>
            <a:ext cx="835796" cy="1163015"/>
          </a:xfrm>
          <a:prstGeom prst="triangle">
            <a:avLst>
              <a:gd name="adj" fmla="val 0"/>
            </a:avLst>
          </a:prstGeom>
          <a:solidFill>
            <a:schemeClr val="tx1">
              <a:lumMod val="50000"/>
              <a:alpha val="58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5" name="Slide Number Placeholder 14"/>
          <p:cNvSpPr>
            <a:spLocks noGrp="1"/>
          </p:cNvSpPr>
          <p:nvPr>
            <p:ph type="sldNum" sz="quarter" idx="12"/>
          </p:nvPr>
        </p:nvSpPr>
        <p:spPr>
          <a:xfrm>
            <a:off x="11653350" y="6532332"/>
            <a:ext cx="468031" cy="310490"/>
          </a:xfrm>
        </p:spPr>
        <p:txBody>
          <a:bodyPr/>
          <a:lstStyle/>
          <a:p>
            <a:fld id="{6D22F896-40B5-4ADD-8801-0D06FADFA095}" type="slidenum">
              <a:rPr lang="en-US" sz="1100" smtClean="0">
                <a:solidFill>
                  <a:prstClr val="white">
                    <a:tint val="75000"/>
                  </a:prstClr>
                </a:solidFill>
              </a:rPr>
              <a:pPr/>
              <a:t>63</a:t>
            </a:fld>
            <a:endParaRPr lang="en-US" sz="1100" dirty="0">
              <a:solidFill>
                <a:prstClr val="white">
                  <a:tint val="75000"/>
                </a:prstClr>
              </a:solidFill>
            </a:endParaRPr>
          </a:p>
        </p:txBody>
      </p:sp>
      <p:sp>
        <p:nvSpPr>
          <p:cNvPr id="21" name="Rounded Rectangle 20"/>
          <p:cNvSpPr/>
          <p:nvPr/>
        </p:nvSpPr>
        <p:spPr>
          <a:xfrm>
            <a:off x="2615363" y="65024"/>
            <a:ext cx="6888252"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dirty="0" smtClean="0">
                <a:solidFill>
                  <a:srgbClr val="FF0000"/>
                </a:solidFill>
                <a:latin typeface="Arial Black" panose="020B0A04020102020204" pitchFamily="34" charset="0"/>
              </a:rPr>
              <a:t>Lunar Abib 14 began </a:t>
            </a:r>
            <a:r>
              <a:rPr lang="en-CA" sz="2800" u="sng" dirty="0" smtClean="0">
                <a:solidFill>
                  <a:srgbClr val="FF0000"/>
                </a:solidFill>
                <a:latin typeface="Arial Black" panose="020B0A04020102020204" pitchFamily="34" charset="0"/>
              </a:rPr>
              <a:t>at Sunset</a:t>
            </a:r>
            <a:r>
              <a:rPr lang="en-CA" sz="2800" dirty="0" smtClean="0">
                <a:solidFill>
                  <a:srgbClr val="FF0000"/>
                </a:solidFill>
                <a:latin typeface="Arial Black" panose="020B0A04020102020204" pitchFamily="34" charset="0"/>
              </a:rPr>
              <a:t>!</a:t>
            </a:r>
            <a:endParaRPr lang="en-CA" sz="2800" dirty="0">
              <a:solidFill>
                <a:srgbClr val="FF0000"/>
              </a:solidFill>
              <a:latin typeface="Arial Black" panose="020B0A04020102020204" pitchFamily="34" charset="0"/>
            </a:endParaRPr>
          </a:p>
        </p:txBody>
      </p:sp>
      <p:sp>
        <p:nvSpPr>
          <p:cNvPr id="3" name="Rounded Rectangular Callout 2"/>
          <p:cNvSpPr/>
          <p:nvPr/>
        </p:nvSpPr>
        <p:spPr>
          <a:xfrm>
            <a:off x="296137" y="1983784"/>
            <a:ext cx="4036073" cy="3226571"/>
          </a:xfrm>
          <a:prstGeom prst="wedgeRoundRectCallout">
            <a:avLst>
              <a:gd name="adj1" fmla="val 76875"/>
              <a:gd name="adj2" fmla="val 34813"/>
              <a:gd name="adj3" fmla="val 16667"/>
            </a:avLst>
          </a:prstGeom>
          <a:solidFill>
            <a:schemeClr val="tx1">
              <a:lumMod val="50000"/>
            </a:schemeClr>
          </a:solidFill>
          <a:ln w="762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200" b="1" u="sng" dirty="0" smtClean="0">
                <a:solidFill>
                  <a:srgbClr val="0000FF"/>
                </a:solidFill>
                <a:effectLst>
                  <a:glow rad="88900">
                    <a:srgbClr val="FFFF00"/>
                  </a:glow>
                </a:effectLst>
              </a:rPr>
              <a:t>After the sun had set</a:t>
            </a:r>
            <a:r>
              <a:rPr lang="en-CA" sz="3200" b="1" dirty="0" smtClean="0">
                <a:solidFill>
                  <a:srgbClr val="0000FF"/>
                </a:solidFill>
                <a:effectLst>
                  <a:glow rad="88900">
                    <a:srgbClr val="FFFF00"/>
                  </a:glow>
                </a:effectLst>
              </a:rPr>
              <a:t> </a:t>
            </a:r>
            <a:r>
              <a:rPr lang="en-CA" sz="2800" b="1" dirty="0" smtClean="0">
                <a:ln>
                  <a:solidFill>
                    <a:srgbClr val="0000FF"/>
                  </a:solidFill>
                </a:ln>
                <a:solidFill>
                  <a:srgbClr val="FFCCFF"/>
                </a:solidFill>
              </a:rPr>
              <a:t>(Matt 26:57-61, Mark 1:</a:t>
            </a:r>
            <a:r>
              <a:rPr lang="en-CA" sz="2800" b="1" dirty="0" smtClean="0">
                <a:ln>
                  <a:solidFill>
                    <a:srgbClr val="0000FF"/>
                  </a:solidFill>
                </a:ln>
                <a:solidFill>
                  <a:srgbClr val="FFCCFF"/>
                </a:solidFill>
                <a:effectLst>
                  <a:glow rad="127000">
                    <a:srgbClr val="FFFF00"/>
                  </a:glow>
                </a:effectLst>
              </a:rPr>
              <a:t>32</a:t>
            </a:r>
            <a:r>
              <a:rPr lang="en-CA" sz="2800" b="1" dirty="0" smtClean="0">
                <a:ln>
                  <a:solidFill>
                    <a:srgbClr val="0000FF"/>
                  </a:solidFill>
                </a:ln>
                <a:solidFill>
                  <a:srgbClr val="FFCCFF"/>
                </a:solidFill>
              </a:rPr>
              <a:t>, 15:42-47) </a:t>
            </a:r>
            <a:r>
              <a:rPr lang="en-CA" sz="3200" b="1" dirty="0" err="1" smtClean="0">
                <a:solidFill>
                  <a:srgbClr val="0000FF"/>
                </a:solidFill>
              </a:rPr>
              <a:t>Yoseph</a:t>
            </a:r>
            <a:r>
              <a:rPr lang="en-CA" sz="3200" b="1" dirty="0" smtClean="0">
                <a:solidFill>
                  <a:srgbClr val="0000FF"/>
                </a:solidFill>
              </a:rPr>
              <a:t> requested the body of Yahusha.</a:t>
            </a:r>
            <a:endParaRPr lang="en-CA" sz="2400" b="1" dirty="0">
              <a:solidFill>
                <a:srgbClr val="FF5050"/>
              </a:solidFill>
            </a:endParaRPr>
          </a:p>
        </p:txBody>
      </p:sp>
      <p:cxnSp>
        <p:nvCxnSpPr>
          <p:cNvPr id="5" name="Straight Connector 4"/>
          <p:cNvCxnSpPr/>
          <p:nvPr/>
        </p:nvCxnSpPr>
        <p:spPr>
          <a:xfrm flipV="1">
            <a:off x="4705582" y="4080294"/>
            <a:ext cx="1462831" cy="993065"/>
          </a:xfrm>
          <a:prstGeom prst="line">
            <a:avLst/>
          </a:prstGeom>
          <a:ln w="76200">
            <a:solidFill>
              <a:srgbClr val="FF5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6587889" y="1773836"/>
            <a:ext cx="5373731" cy="3588286"/>
          </a:xfrm>
          <a:prstGeom prst="wedgeRoundRectCallout">
            <a:avLst>
              <a:gd name="adj1" fmla="val -63491"/>
              <a:gd name="adj2" fmla="val 31946"/>
              <a:gd name="adj3" fmla="val 16667"/>
            </a:avLst>
          </a:prstGeom>
          <a:solidFill>
            <a:schemeClr val="bg1"/>
          </a:solidFill>
          <a:ln w="381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400" b="1" dirty="0" smtClean="0">
                <a:solidFill>
                  <a:srgbClr val="7030A0"/>
                </a:solidFill>
                <a:effectLst>
                  <a:glow rad="127000">
                    <a:srgbClr val="00FFFF"/>
                  </a:glow>
                </a:effectLst>
              </a:rPr>
              <a:t>Abib </a:t>
            </a:r>
            <a:r>
              <a:rPr lang="en-CA" sz="2400" b="1" u="sng" dirty="0" smtClean="0">
                <a:solidFill>
                  <a:srgbClr val="7030A0"/>
                </a:solidFill>
                <a:effectLst>
                  <a:glow rad="127000">
                    <a:srgbClr val="00FFFF"/>
                  </a:glow>
                </a:effectLst>
              </a:rPr>
              <a:t>14</a:t>
            </a:r>
            <a:r>
              <a:rPr lang="en-CA" sz="2400" b="1" dirty="0" smtClean="0">
                <a:solidFill>
                  <a:srgbClr val="7030A0"/>
                </a:solidFill>
                <a:effectLst>
                  <a:glow rad="127000">
                    <a:srgbClr val="00FFFF"/>
                  </a:glow>
                </a:effectLst>
              </a:rPr>
              <a:t> Covenant Calendar </a:t>
            </a:r>
            <a:r>
              <a:rPr lang="en-CA" sz="2400" b="1" dirty="0" smtClean="0">
                <a:solidFill>
                  <a:srgbClr val="7030A0"/>
                </a:solidFill>
              </a:rPr>
              <a:t>/ </a:t>
            </a:r>
            <a:br>
              <a:rPr lang="en-CA" sz="2400" b="1" dirty="0" smtClean="0">
                <a:solidFill>
                  <a:srgbClr val="7030A0"/>
                </a:solidFill>
              </a:rPr>
            </a:br>
            <a:r>
              <a:rPr lang="en-CA" sz="2400" b="1" dirty="0" smtClean="0">
                <a:solidFill>
                  <a:srgbClr val="7030A0"/>
                </a:solidFill>
                <a:effectLst>
                  <a:glow rad="127000">
                    <a:srgbClr val="FFFF00"/>
                  </a:glow>
                </a:effectLst>
              </a:rPr>
              <a:t>&amp;</a:t>
            </a:r>
            <a:r>
              <a:rPr lang="en-CA" sz="2400" b="1" dirty="0" smtClean="0">
                <a:solidFill>
                  <a:srgbClr val="7030A0"/>
                </a:solidFill>
              </a:rPr>
              <a:t>  </a:t>
            </a:r>
            <a:r>
              <a:rPr lang="en-CA" sz="2400" b="1" dirty="0" smtClean="0">
                <a:solidFill>
                  <a:srgbClr val="FF0000"/>
                </a:solidFill>
              </a:rPr>
              <a:t>Abib </a:t>
            </a:r>
            <a:r>
              <a:rPr lang="en-CA" sz="2400" b="1" u="sng" dirty="0" smtClean="0">
                <a:solidFill>
                  <a:srgbClr val="FF0000"/>
                </a:solidFill>
              </a:rPr>
              <a:t>14</a:t>
            </a:r>
            <a:r>
              <a:rPr lang="en-CA" sz="2400" b="1" dirty="0" smtClean="0">
                <a:solidFill>
                  <a:srgbClr val="FF0000"/>
                </a:solidFill>
              </a:rPr>
              <a:t> LUNAR – </a:t>
            </a:r>
            <a:r>
              <a:rPr lang="en-CA" sz="2400" b="1" dirty="0" smtClean="0">
                <a:solidFill>
                  <a:srgbClr val="FFCCFF"/>
                </a:solidFill>
              </a:rPr>
              <a:t>John 19:42</a:t>
            </a:r>
          </a:p>
          <a:p>
            <a:pPr algn="ctr"/>
            <a:endParaRPr lang="en-CA" sz="2400" b="1" dirty="0">
              <a:solidFill>
                <a:srgbClr val="FFCCFF"/>
              </a:solidFill>
            </a:endParaRPr>
          </a:p>
          <a:p>
            <a:pPr algn="ctr"/>
            <a:endParaRPr lang="en-CA" sz="2400" b="1" dirty="0" smtClean="0">
              <a:solidFill>
                <a:srgbClr val="FFCCFF"/>
              </a:solidFill>
            </a:endParaRPr>
          </a:p>
          <a:p>
            <a:pPr algn="ctr"/>
            <a:endParaRPr lang="en-CA" sz="2400" b="1" dirty="0">
              <a:solidFill>
                <a:srgbClr val="FFCCFF"/>
              </a:solidFill>
            </a:endParaRPr>
          </a:p>
          <a:p>
            <a:pPr algn="ctr"/>
            <a:endParaRPr lang="en-CA" sz="2400" b="1" dirty="0" smtClean="0">
              <a:solidFill>
                <a:srgbClr val="FFCCFF"/>
              </a:solidFill>
            </a:endParaRPr>
          </a:p>
          <a:p>
            <a:pPr algn="ctr"/>
            <a:endParaRPr lang="en-CA" sz="2400" b="1" dirty="0">
              <a:solidFill>
                <a:srgbClr val="FFCCFF"/>
              </a:solidFill>
            </a:endParaRPr>
          </a:p>
          <a:p>
            <a:pPr algn="ctr"/>
            <a:endParaRPr lang="en-CA" sz="2400" b="1" dirty="0" smtClean="0">
              <a:solidFill>
                <a:srgbClr val="FFCCFF"/>
              </a:solidFill>
            </a:endParaRPr>
          </a:p>
          <a:p>
            <a:pPr algn="ctr"/>
            <a:endParaRPr lang="en-CA" sz="2400" b="1" dirty="0">
              <a:solidFill>
                <a:srgbClr val="FF0000"/>
              </a:solidFill>
            </a:endParaRPr>
          </a:p>
        </p:txBody>
      </p:sp>
      <p:sp>
        <p:nvSpPr>
          <p:cNvPr id="28" name="Rounded Rectangular Callout 27"/>
          <p:cNvSpPr/>
          <p:nvPr/>
        </p:nvSpPr>
        <p:spPr>
          <a:xfrm>
            <a:off x="1339931" y="5513888"/>
            <a:ext cx="9779518" cy="1267500"/>
          </a:xfrm>
          <a:prstGeom prst="wedgeRoundRectCallout">
            <a:avLst>
              <a:gd name="adj1" fmla="val -15761"/>
              <a:gd name="adj2" fmla="val -80526"/>
              <a:gd name="adj3" fmla="val 16667"/>
            </a:avLst>
          </a:prstGeom>
          <a:solidFill>
            <a:schemeClr val="tx1">
              <a:lumMod val="50000"/>
            </a:schemeClr>
          </a:solidFill>
          <a:ln w="76200">
            <a:solidFill>
              <a:srgbClr val="99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8800" b="1" dirty="0" smtClean="0">
                <a:ln>
                  <a:solidFill>
                    <a:srgbClr val="002060"/>
                  </a:solidFill>
                </a:ln>
                <a:solidFill>
                  <a:srgbClr val="FF5050"/>
                </a:solidFill>
                <a:effectLst/>
              </a:rPr>
              <a:t>Sunset</a:t>
            </a:r>
            <a:r>
              <a:rPr lang="en-CA" sz="8800" b="1" dirty="0" smtClean="0">
                <a:solidFill>
                  <a:schemeClr val="bg1"/>
                </a:solidFill>
                <a:effectLst/>
              </a:rPr>
              <a:t> occurr</a:t>
            </a:r>
            <a:r>
              <a:rPr lang="en-CA" sz="8800" b="1" u="sng" dirty="0" smtClean="0">
                <a:ln>
                  <a:solidFill>
                    <a:sysClr val="windowText" lastClr="000000"/>
                  </a:solidFill>
                </a:ln>
                <a:solidFill>
                  <a:srgbClr val="FF5050"/>
                </a:solidFill>
                <a:effectLst/>
              </a:rPr>
              <a:t>ed</a:t>
            </a:r>
            <a:r>
              <a:rPr lang="en-CA" sz="8800" b="1" dirty="0" smtClean="0">
                <a:ln>
                  <a:solidFill>
                    <a:sysClr val="windowText" lastClr="000000"/>
                  </a:solidFill>
                </a:ln>
                <a:solidFill>
                  <a:srgbClr val="FF5050"/>
                </a:solidFill>
                <a:effectLst/>
              </a:rPr>
              <a:t>!</a:t>
            </a:r>
            <a:endParaRPr lang="en-CA" sz="8800" b="1" dirty="0">
              <a:ln>
                <a:solidFill>
                  <a:sysClr val="windowText" lastClr="000000"/>
                </a:solidFill>
              </a:ln>
              <a:solidFill>
                <a:srgbClr val="FF5050"/>
              </a:solidFill>
              <a:effectLst/>
            </a:endParaRPr>
          </a:p>
        </p:txBody>
      </p:sp>
      <p:sp>
        <p:nvSpPr>
          <p:cNvPr id="4" name="Explosion 1 3"/>
          <p:cNvSpPr/>
          <p:nvPr/>
        </p:nvSpPr>
        <p:spPr>
          <a:xfrm>
            <a:off x="10343071" y="65024"/>
            <a:ext cx="1778309" cy="1559209"/>
          </a:xfrm>
          <a:prstGeom prst="irregularSeal1">
            <a:avLst/>
          </a:prstGeom>
          <a:solidFill>
            <a:srgbClr val="99FF33"/>
          </a:solidFill>
          <a:ln w="38100">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Explosion 1 5"/>
          <p:cNvSpPr/>
          <p:nvPr/>
        </p:nvSpPr>
        <p:spPr>
          <a:xfrm>
            <a:off x="10757140" y="548233"/>
            <a:ext cx="948906" cy="523782"/>
          </a:xfrm>
          <a:prstGeom prst="irregularSeal1">
            <a:avLst/>
          </a:prstGeom>
          <a:solidFill>
            <a:schemeClr val="accent5">
              <a:lumMod val="75000"/>
            </a:schemeClr>
          </a:solidFill>
          <a:ln>
            <a:solidFill>
              <a:srgbClr val="FF505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ight Brace 6"/>
          <p:cNvSpPr/>
          <p:nvPr/>
        </p:nvSpPr>
        <p:spPr>
          <a:xfrm>
            <a:off x="11398646" y="3303916"/>
            <a:ext cx="307399" cy="1224951"/>
          </a:xfrm>
          <a:prstGeom prst="rightBrace">
            <a:avLst>
              <a:gd name="adj1" fmla="val 44814"/>
              <a:gd name="adj2" fmla="val 50000"/>
            </a:avLst>
          </a:prstGeom>
          <a:ln w="57150">
            <a:solidFill>
              <a:srgbClr val="00FF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Bent Arrow 7"/>
          <p:cNvSpPr/>
          <p:nvPr/>
        </p:nvSpPr>
        <p:spPr>
          <a:xfrm rot="4598404" flipH="1">
            <a:off x="10663482" y="2417120"/>
            <a:ext cx="2381719" cy="650921"/>
          </a:xfrm>
          <a:prstGeom prst="bentArrow">
            <a:avLst>
              <a:gd name="adj1" fmla="val 25000"/>
              <a:gd name="adj2" fmla="val 50000"/>
              <a:gd name="adj3" fmla="val 50000"/>
              <a:gd name="adj4" fmla="val 62500"/>
            </a:avLst>
          </a:prstGeom>
          <a:gradFill flip="none" rotWithShape="1">
            <a:gsLst>
              <a:gs pos="0">
                <a:srgbClr val="00FFFF"/>
              </a:gs>
              <a:gs pos="40000">
                <a:srgbClr val="FFCCFF"/>
              </a:gs>
              <a:gs pos="66000">
                <a:srgbClr val="FF5050"/>
              </a:gs>
              <a:gs pos="100000">
                <a:srgbClr val="F735EE"/>
              </a:gs>
            </a:gsLst>
            <a:lin ang="0" scaled="1"/>
            <a:tileRect/>
          </a:gradFill>
          <a:ln>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Rectangle 8"/>
          <p:cNvSpPr/>
          <p:nvPr/>
        </p:nvSpPr>
        <p:spPr>
          <a:xfrm>
            <a:off x="6835824" y="2559746"/>
            <a:ext cx="4798510" cy="2684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lvl="0" algn="ctr"/>
            <a:r>
              <a:rPr lang="en-CA" sz="2400" b="1" dirty="0">
                <a:solidFill>
                  <a:srgbClr val="FF0000"/>
                </a:solidFill>
              </a:rPr>
              <a:t>“There then, </a:t>
            </a:r>
            <a:r>
              <a:rPr lang="en-CA" sz="3600" b="1" dirty="0">
                <a:solidFill>
                  <a:srgbClr val="FF0000"/>
                </a:solidFill>
              </a:rPr>
              <a:t>BECAUSE</a:t>
            </a:r>
            <a:r>
              <a:rPr lang="en-CA" sz="4000" b="1" dirty="0">
                <a:solidFill>
                  <a:srgbClr val="FF0000"/>
                </a:solidFill>
              </a:rPr>
              <a:t> </a:t>
            </a:r>
            <a:r>
              <a:rPr lang="en-CA" sz="3600" b="1" dirty="0">
                <a:solidFill>
                  <a:srgbClr val="FF0000"/>
                </a:solidFill>
              </a:rPr>
              <a:t>OF</a:t>
            </a:r>
            <a:r>
              <a:rPr lang="en-CA" sz="4000" b="1" dirty="0">
                <a:solidFill>
                  <a:srgbClr val="FF0000"/>
                </a:solidFill>
              </a:rPr>
              <a:t> THE </a:t>
            </a:r>
            <a:r>
              <a:rPr lang="en-CA" sz="4000" b="1" dirty="0">
                <a:solidFill>
                  <a:srgbClr val="00FFFF"/>
                </a:solidFill>
              </a:rPr>
              <a:t>PREPARATION</a:t>
            </a:r>
            <a:r>
              <a:rPr lang="en-CA" sz="4000" b="1" dirty="0">
                <a:solidFill>
                  <a:srgbClr val="FF0000"/>
                </a:solidFill>
              </a:rPr>
              <a:t> </a:t>
            </a:r>
            <a:r>
              <a:rPr lang="en-CA" sz="4000" b="1" u="sng" dirty="0">
                <a:solidFill>
                  <a:srgbClr val="FF0000"/>
                </a:solidFill>
              </a:rPr>
              <a:t>OF THE</a:t>
            </a:r>
            <a:r>
              <a:rPr lang="en-CA" sz="4000" b="1" dirty="0">
                <a:solidFill>
                  <a:srgbClr val="FF0000"/>
                </a:solidFill>
              </a:rPr>
              <a:t> </a:t>
            </a:r>
            <a:r>
              <a:rPr lang="en-CA" sz="4000" b="1" u="sng" dirty="0">
                <a:solidFill>
                  <a:srgbClr val="FF0000"/>
                </a:solidFill>
                <a:effectLst>
                  <a:glow rad="88900">
                    <a:srgbClr val="FFCCFF"/>
                  </a:glow>
                </a:effectLst>
              </a:rPr>
              <a:t>YAHUDIM</a:t>
            </a:r>
            <a:r>
              <a:rPr lang="en-CA" sz="4000" b="1" u="sng" dirty="0">
                <a:solidFill>
                  <a:srgbClr val="FF0000"/>
                </a:solidFill>
              </a:rPr>
              <a:t> </a:t>
            </a:r>
            <a:r>
              <a:rPr lang="en-CA" sz="2400" b="1" dirty="0">
                <a:solidFill>
                  <a:srgbClr val="FF0000"/>
                </a:solidFill>
              </a:rPr>
              <a:t>they laid </a:t>
            </a:r>
            <a:r>
              <a:rPr lang="en-CA" sz="2400" b="1" u="sng" dirty="0">
                <a:solidFill>
                  <a:srgbClr val="0000FF"/>
                </a:solidFill>
              </a:rPr>
              <a:t>Yahusha</a:t>
            </a:r>
            <a:r>
              <a:rPr lang="en-CA" sz="2400" b="1" dirty="0">
                <a:solidFill>
                  <a:srgbClr val="0000FF"/>
                </a:solidFill>
              </a:rPr>
              <a:t> </a:t>
            </a:r>
            <a:r>
              <a:rPr lang="en-CA" sz="2400" b="1" dirty="0">
                <a:solidFill>
                  <a:srgbClr val="FF0000"/>
                </a:solidFill>
              </a:rPr>
              <a:t>because</a:t>
            </a:r>
            <a:br>
              <a:rPr lang="en-CA" sz="2400" b="1" dirty="0">
                <a:solidFill>
                  <a:srgbClr val="FF0000"/>
                </a:solidFill>
              </a:rPr>
            </a:br>
            <a:r>
              <a:rPr lang="en-CA" sz="2400" b="1" dirty="0">
                <a:solidFill>
                  <a:srgbClr val="FF0000"/>
                </a:solidFill>
              </a:rPr>
              <a:t> the tomb was near.” </a:t>
            </a:r>
          </a:p>
        </p:txBody>
      </p:sp>
      <p:cxnSp>
        <p:nvCxnSpPr>
          <p:cNvPr id="20" name="Straight Connector 19"/>
          <p:cNvCxnSpPr/>
          <p:nvPr/>
        </p:nvCxnSpPr>
        <p:spPr>
          <a:xfrm>
            <a:off x="8075733" y="3849532"/>
            <a:ext cx="3322913" cy="4736"/>
          </a:xfrm>
          <a:prstGeom prst="line">
            <a:avLst/>
          </a:prstGeom>
          <a:ln w="38100">
            <a:solidFill>
              <a:srgbClr val="9966FF"/>
            </a:solidFill>
          </a:ln>
          <a:effectLst>
            <a:glow rad="127000">
              <a:srgbClr val="FFFF00"/>
            </a:glow>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929147" y="2290685"/>
            <a:ext cx="420560" cy="388218"/>
          </a:xfrm>
          <a:prstGeom prst="rect">
            <a:avLst/>
          </a:prstGeom>
          <a:noFill/>
          <a:ln w="57150">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Explosion 1 21"/>
          <p:cNvSpPr/>
          <p:nvPr/>
        </p:nvSpPr>
        <p:spPr>
          <a:xfrm>
            <a:off x="8876415" y="606397"/>
            <a:ext cx="1489024" cy="1325220"/>
          </a:xfrm>
          <a:prstGeom prst="irregularSeal1">
            <a:avLst/>
          </a:prstGeom>
          <a:solidFill>
            <a:srgbClr val="99FF33"/>
          </a:solidFill>
          <a:ln w="38100">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chemeClr val="bg1"/>
                </a:solidFill>
              </a:rPr>
              <a:t>#2!</a:t>
            </a:r>
            <a:endParaRPr lang="en-CA" sz="3200" b="1" dirty="0">
              <a:solidFill>
                <a:schemeClr val="bg1"/>
              </a:solidFill>
            </a:endParaRPr>
          </a:p>
        </p:txBody>
      </p:sp>
    </p:spTree>
    <p:extLst>
      <p:ext uri="{BB962C8B-B14F-4D97-AF65-F5344CB8AC3E}">
        <p14:creationId xmlns:p14="http://schemas.microsoft.com/office/powerpoint/2010/main" val="180166703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par>
                          <p:cTn id="16" fill="hold">
                            <p:stCondLst>
                              <p:cond delay="1000"/>
                            </p:stCondLst>
                            <p:childTnLst>
                              <p:par>
                                <p:cTn id="17" presetID="8" presetClass="emph" presetSubtype="0" fill="hold" nodeType="afterEffect">
                                  <p:stCondLst>
                                    <p:cond delay="0"/>
                                  </p:stCondLst>
                                  <p:childTnLst>
                                    <p:animRot by="21600000">
                                      <p:cBhvr>
                                        <p:cTn id="18" dur="1250" fill="hold"/>
                                        <p:tgtEl>
                                          <p:spTgt spid="5"/>
                                        </p:tgtEl>
                                        <p:attrNameLst>
                                          <p:attrName>r</p:attrName>
                                        </p:attrNameLst>
                                      </p:cBhvr>
                                    </p:animRot>
                                  </p:childTnLst>
                                </p:cTn>
                              </p:par>
                            </p:childTnLst>
                          </p:cTn>
                        </p:par>
                        <p:par>
                          <p:cTn id="19" fill="hold">
                            <p:stCondLst>
                              <p:cond delay="2250"/>
                            </p:stCondLst>
                            <p:childTnLst>
                              <p:par>
                                <p:cTn id="20" presetID="18" presetClass="entr" presetSubtype="12"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strips(down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par>
                          <p:cTn id="28" fill="hold">
                            <p:stCondLst>
                              <p:cond delay="500"/>
                            </p:stCondLst>
                            <p:childTnLst>
                              <p:par>
                                <p:cTn id="29" presetID="47"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8" presetClass="emph" presetSubtype="0" repeatCount="3000" fill="hold" grpId="1" nodeType="afterEffect">
                                  <p:stCondLst>
                                    <p:cond delay="0"/>
                                  </p:stCondLst>
                                  <p:childTnLst>
                                    <p:animRot by="21600000">
                                      <p:cBhvr>
                                        <p:cTn id="36" dur="1000" fill="hold"/>
                                        <p:tgtEl>
                                          <p:spTgt spid="2"/>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1500"/>
                                        <p:tgtEl>
                                          <p:spTgt spid="12"/>
                                        </p:tgtEl>
                                      </p:cBhvr>
                                    </p:animEffect>
                                  </p:childTnLst>
                                </p:cTn>
                              </p:par>
                            </p:childTnLst>
                          </p:cTn>
                        </p:par>
                        <p:par>
                          <p:cTn id="42" fill="hold">
                            <p:stCondLst>
                              <p:cond delay="1500"/>
                            </p:stCondLst>
                            <p:childTnLst>
                              <p:par>
                                <p:cTn id="43" presetID="21" presetClass="entr" presetSubtype="1" repeatCount="300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heel(1)">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1000"/>
                                        <p:tgtEl>
                                          <p:spTgt spid="9"/>
                                        </p:tgtEl>
                                      </p:cBhvr>
                                    </p:animEffect>
                                  </p:childTnLst>
                                </p:cTn>
                              </p:par>
                            </p:childTnLst>
                          </p:cTn>
                        </p:par>
                        <p:par>
                          <p:cTn id="51" fill="hold">
                            <p:stCondLst>
                              <p:cond delay="1000"/>
                            </p:stCondLst>
                            <p:childTnLst>
                              <p:par>
                                <p:cTn id="52" presetID="31" presetClass="entr" presetSubtype="0"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1000" fill="hold"/>
                                        <p:tgtEl>
                                          <p:spTgt spid="20"/>
                                        </p:tgtEl>
                                        <p:attrNameLst>
                                          <p:attrName>ppt_w</p:attrName>
                                        </p:attrNameLst>
                                      </p:cBhvr>
                                      <p:tavLst>
                                        <p:tav tm="0">
                                          <p:val>
                                            <p:fltVal val="0"/>
                                          </p:val>
                                        </p:tav>
                                        <p:tav tm="100000">
                                          <p:val>
                                            <p:strVal val="#ppt_w"/>
                                          </p:val>
                                        </p:tav>
                                      </p:tavLst>
                                    </p:anim>
                                    <p:anim calcmode="lin" valueType="num">
                                      <p:cBhvr>
                                        <p:cTn id="55" dur="1000" fill="hold"/>
                                        <p:tgtEl>
                                          <p:spTgt spid="20"/>
                                        </p:tgtEl>
                                        <p:attrNameLst>
                                          <p:attrName>ppt_h</p:attrName>
                                        </p:attrNameLst>
                                      </p:cBhvr>
                                      <p:tavLst>
                                        <p:tav tm="0">
                                          <p:val>
                                            <p:fltVal val="0"/>
                                          </p:val>
                                        </p:tav>
                                        <p:tav tm="100000">
                                          <p:val>
                                            <p:strVal val="#ppt_h"/>
                                          </p:val>
                                        </p:tav>
                                      </p:tavLst>
                                    </p:anim>
                                    <p:anim calcmode="lin" valueType="num">
                                      <p:cBhvr>
                                        <p:cTn id="56" dur="1000" fill="hold"/>
                                        <p:tgtEl>
                                          <p:spTgt spid="20"/>
                                        </p:tgtEl>
                                        <p:attrNameLst>
                                          <p:attrName>style.rotation</p:attrName>
                                        </p:attrNameLst>
                                      </p:cBhvr>
                                      <p:tavLst>
                                        <p:tav tm="0">
                                          <p:val>
                                            <p:fltVal val="90"/>
                                          </p:val>
                                        </p:tav>
                                        <p:tav tm="100000">
                                          <p:val>
                                            <p:fltVal val="0"/>
                                          </p:val>
                                        </p:tav>
                                      </p:tavLst>
                                    </p:anim>
                                    <p:animEffect transition="in" filter="fade">
                                      <p:cBhvr>
                                        <p:cTn id="57" dur="1000"/>
                                        <p:tgtEl>
                                          <p:spTgt spid="20"/>
                                        </p:tgtEl>
                                      </p:cBhvr>
                                    </p:animEffect>
                                  </p:childTnLst>
                                </p:cTn>
                              </p:par>
                            </p:childTnLst>
                          </p:cTn>
                        </p:par>
                        <p:par>
                          <p:cTn id="58" fill="hold">
                            <p:stCondLst>
                              <p:cond delay="2000"/>
                            </p:stCondLst>
                            <p:childTnLst>
                              <p:par>
                                <p:cTn id="59" presetID="42" presetClass="entr" presetSubtype="0" fill="hold" grpId="0" nodeType="afterEffect">
                                  <p:stCondLst>
                                    <p:cond delay="200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1000"/>
                                        <p:tgtEl>
                                          <p:spTgt spid="8"/>
                                        </p:tgtEl>
                                      </p:cBhvr>
                                    </p:animEffect>
                                  </p:childTnLst>
                                </p:cTn>
                              </p:par>
                              <p:par>
                                <p:cTn id="68" presetID="8" presetClass="entr" presetSubtype="16" fill="hold" grpId="0" nodeType="withEffect">
                                  <p:stCondLst>
                                    <p:cond delay="500"/>
                                  </p:stCondLst>
                                  <p:childTnLst>
                                    <p:set>
                                      <p:cBhvr>
                                        <p:cTn id="69" dur="1" fill="hold">
                                          <p:stCondLst>
                                            <p:cond delay="0"/>
                                          </p:stCondLst>
                                        </p:cTn>
                                        <p:tgtEl>
                                          <p:spTgt spid="4"/>
                                        </p:tgtEl>
                                        <p:attrNameLst>
                                          <p:attrName>style.visibility</p:attrName>
                                        </p:attrNameLst>
                                      </p:cBhvr>
                                      <p:to>
                                        <p:strVal val="visible"/>
                                      </p:to>
                                    </p:set>
                                    <p:animEffect transition="in" filter="diamond(in)">
                                      <p:cBhvr>
                                        <p:cTn id="70" dur="750"/>
                                        <p:tgtEl>
                                          <p:spTgt spid="4"/>
                                        </p:tgtEl>
                                      </p:cBhvr>
                                    </p:animEffect>
                                  </p:childTnLst>
                                </p:cTn>
                              </p:par>
                              <p:par>
                                <p:cTn id="71" presetID="4" presetClass="entr" presetSubtype="16" repeatCount="5000" fill="hold" grpId="0" nodeType="withEffect">
                                  <p:stCondLst>
                                    <p:cond delay="250"/>
                                  </p:stCondLst>
                                  <p:childTnLst>
                                    <p:set>
                                      <p:cBhvr>
                                        <p:cTn id="72" dur="1" fill="hold">
                                          <p:stCondLst>
                                            <p:cond delay="0"/>
                                          </p:stCondLst>
                                        </p:cTn>
                                        <p:tgtEl>
                                          <p:spTgt spid="6"/>
                                        </p:tgtEl>
                                        <p:attrNameLst>
                                          <p:attrName>style.visibility</p:attrName>
                                        </p:attrNameLst>
                                      </p:cBhvr>
                                      <p:to>
                                        <p:strVal val="visible"/>
                                      </p:to>
                                    </p:set>
                                    <p:animEffect transition="in" filter="box(in)">
                                      <p:cBhvr>
                                        <p:cTn id="73" dur="750"/>
                                        <p:tgtEl>
                                          <p:spTgt spid="6"/>
                                        </p:tgtEl>
                                      </p:cBhvr>
                                    </p:animEffect>
                                  </p:childTnLst>
                                </p:cTn>
                              </p:par>
                              <p:par>
                                <p:cTn id="74" presetID="8" presetClass="entr" presetSubtype="16" fill="hold" grpId="0" nodeType="withEffect">
                                  <p:stCondLst>
                                    <p:cond delay="500"/>
                                  </p:stCondLst>
                                  <p:childTnLst>
                                    <p:set>
                                      <p:cBhvr>
                                        <p:cTn id="75" dur="1" fill="hold">
                                          <p:stCondLst>
                                            <p:cond delay="0"/>
                                          </p:stCondLst>
                                        </p:cTn>
                                        <p:tgtEl>
                                          <p:spTgt spid="22"/>
                                        </p:tgtEl>
                                        <p:attrNameLst>
                                          <p:attrName>style.visibility</p:attrName>
                                        </p:attrNameLst>
                                      </p:cBhvr>
                                      <p:to>
                                        <p:strVal val="visible"/>
                                      </p:to>
                                    </p:set>
                                    <p:animEffect transition="in" filter="diamond(in)">
                                      <p:cBhvr>
                                        <p:cTn id="76"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animBg="1"/>
      <p:bldP spid="2" grpId="1" animBg="1"/>
      <p:bldP spid="3" grpId="0" animBg="1"/>
      <p:bldP spid="12" grpId="0" animBg="1"/>
      <p:bldP spid="28" grpId="0" animBg="1"/>
      <p:bldP spid="4" grpId="0" animBg="1"/>
      <p:bldP spid="6" grpId="0" animBg="1"/>
      <p:bldP spid="7" grpId="0" animBg="1"/>
      <p:bldP spid="8" grpId="0" animBg="1"/>
      <p:bldP spid="9" grpId="0"/>
      <p:bldP spid="10" grpId="0" animBg="1"/>
      <p:bldP spid="22"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5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69959" y="6466114"/>
            <a:ext cx="488527" cy="298306"/>
          </a:xfrm>
        </p:spPr>
        <p:txBody>
          <a:bodyPr/>
          <a:lstStyle/>
          <a:p>
            <a:fld id="{6D22F896-40B5-4ADD-8801-0D06FADFA095}" type="slidenum">
              <a:rPr lang="en-US" sz="1200" smtClean="0">
                <a:solidFill>
                  <a:schemeClr val="bg1"/>
                </a:solidFill>
              </a:rPr>
              <a:pPr/>
              <a:t>64</a:t>
            </a:fld>
            <a:endParaRPr lang="en-US" sz="1200" dirty="0">
              <a:solidFill>
                <a:schemeClr val="bg1"/>
              </a:solidFill>
            </a:endParaRPr>
          </a:p>
        </p:txBody>
      </p:sp>
      <p:sp>
        <p:nvSpPr>
          <p:cNvPr id="3" name="Cloud Callout 2"/>
          <p:cNvSpPr/>
          <p:nvPr/>
        </p:nvSpPr>
        <p:spPr>
          <a:xfrm>
            <a:off x="215155" y="206188"/>
            <a:ext cx="11752730" cy="6029242"/>
          </a:xfrm>
          <a:prstGeom prst="cloudCallout">
            <a:avLst>
              <a:gd name="adj1" fmla="val 41718"/>
              <a:gd name="adj2" fmla="val 54554"/>
            </a:avLst>
          </a:prstGeom>
          <a:solidFill>
            <a:srgbClr val="0066FF"/>
          </a:solidFill>
          <a:ln w="76200">
            <a:solidFill>
              <a:srgbClr val="0000FF"/>
            </a:solidFill>
          </a:ln>
          <a:effectLst>
            <a:glow rad="1270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4000" b="1" i="1" u="sng" dirty="0" smtClean="0">
                <a:ln w="38100">
                  <a:noFill/>
                </a:ln>
                <a:solidFill>
                  <a:sysClr val="windowText" lastClr="000000"/>
                </a:solidFill>
                <a:effectLst>
                  <a:glow rad="127000">
                    <a:srgbClr val="FFCCFF"/>
                  </a:glow>
                </a:effectLst>
                <a:latin typeface="Arial Black" panose="020B0A04020102020204" pitchFamily="34" charset="0"/>
              </a:rPr>
              <a:t>How many Pre</a:t>
            </a:r>
            <a:r>
              <a:rPr lang="en-CA" sz="4000" b="1" i="1" dirty="0" smtClean="0">
                <a:ln w="38100">
                  <a:noFill/>
                </a:ln>
                <a:solidFill>
                  <a:sysClr val="windowText" lastClr="000000"/>
                </a:solidFill>
                <a:effectLst>
                  <a:glow rad="127000">
                    <a:srgbClr val="FFCCFF"/>
                  </a:glow>
                </a:effectLst>
                <a:latin typeface="Arial Black" panose="020B0A04020102020204" pitchFamily="34" charset="0"/>
              </a:rPr>
              <a:t>p</a:t>
            </a:r>
            <a:r>
              <a:rPr lang="en-CA" sz="4000" b="1" i="1" u="sng" dirty="0" smtClean="0">
                <a:ln w="38100">
                  <a:noFill/>
                </a:ln>
                <a:solidFill>
                  <a:sysClr val="windowText" lastClr="000000"/>
                </a:solidFill>
                <a:effectLst>
                  <a:glow rad="127000">
                    <a:srgbClr val="FFCCFF"/>
                  </a:glow>
                </a:effectLst>
                <a:latin typeface="Arial Black" panose="020B0A04020102020204" pitchFamily="34" charset="0"/>
              </a:rPr>
              <a:t>arations</a:t>
            </a:r>
            <a:r>
              <a:rPr lang="en-CA" sz="4000" b="1" i="1" dirty="0" smtClean="0">
                <a:ln w="38100">
                  <a:noFill/>
                </a:ln>
                <a:solidFill>
                  <a:sysClr val="windowText" lastClr="000000"/>
                </a:solidFill>
                <a:effectLst>
                  <a:glow rad="127000">
                    <a:srgbClr val="FFCCFF"/>
                  </a:glow>
                </a:effectLst>
                <a:latin typeface="Arial Black" panose="020B0A04020102020204" pitchFamily="34" charset="0"/>
              </a:rPr>
              <a:t> </a:t>
            </a:r>
            <a:r>
              <a:rPr lang="en-CA" sz="4000" b="1" i="1" u="sng" dirty="0" smtClean="0">
                <a:ln w="38100">
                  <a:noFill/>
                </a:ln>
                <a:solidFill>
                  <a:sysClr val="windowText" lastClr="000000"/>
                </a:solidFill>
                <a:latin typeface="Comic Sans MS" panose="030F0702030302020204" pitchFamily="66" charset="0"/>
              </a:rPr>
              <a:t>were there</a:t>
            </a:r>
            <a:r>
              <a:rPr lang="en-CA" sz="4000" b="1" i="1" dirty="0" smtClean="0">
                <a:ln w="38100">
                  <a:noFill/>
                </a:ln>
                <a:solidFill>
                  <a:sysClr val="windowText" lastClr="000000"/>
                </a:solidFill>
                <a:latin typeface="Comic Sans MS" panose="030F0702030302020204" pitchFamily="66" charset="0"/>
              </a:rPr>
              <a:t> </a:t>
            </a:r>
            <a:r>
              <a:rPr lang="en-CA" sz="4000" b="1" i="1" dirty="0" smtClean="0">
                <a:ln w="38100">
                  <a:noFill/>
                </a:ln>
                <a:solidFill>
                  <a:sysClr val="windowText" lastClr="000000"/>
                </a:solidFill>
                <a:effectLst>
                  <a:glow rad="127000">
                    <a:srgbClr val="FFFF00"/>
                  </a:glow>
                </a:effectLst>
                <a:latin typeface="Comic Sans MS" panose="030F0702030302020204" pitchFamily="66" charset="0"/>
              </a:rPr>
              <a:t>on the Light </a:t>
            </a:r>
            <a:r>
              <a:rPr lang="en-CA" sz="4000" b="1" i="1" dirty="0">
                <a:ln w="38100">
                  <a:noFill/>
                </a:ln>
                <a:solidFill>
                  <a:sysClr val="windowText" lastClr="000000"/>
                </a:solidFill>
                <a:effectLst>
                  <a:glow rad="127000">
                    <a:srgbClr val="FFFF00"/>
                  </a:glow>
                </a:effectLst>
                <a:latin typeface="Comic Sans MS" panose="030F0702030302020204" pitchFamily="66" charset="0"/>
              </a:rPr>
              <a:t>S</a:t>
            </a:r>
            <a:r>
              <a:rPr lang="en-CA" sz="4000" b="1" i="1" dirty="0" smtClean="0">
                <a:ln w="38100">
                  <a:noFill/>
                </a:ln>
                <a:solidFill>
                  <a:sysClr val="windowText" lastClr="000000"/>
                </a:solidFill>
                <a:effectLst>
                  <a:glow rad="127000">
                    <a:srgbClr val="FFFF00"/>
                  </a:glow>
                </a:effectLst>
                <a:latin typeface="Comic Sans MS" panose="030F0702030302020204" pitchFamily="66" charset="0"/>
              </a:rPr>
              <a:t>eason of the Crucifixion?</a:t>
            </a:r>
          </a:p>
          <a:p>
            <a:pPr algn="ctr"/>
            <a:r>
              <a:rPr lang="en-CA" sz="4000" b="1" i="1" dirty="0" smtClean="0">
                <a:ln w="38100">
                  <a:noFill/>
                </a:ln>
                <a:solidFill>
                  <a:sysClr val="windowText" lastClr="000000"/>
                </a:solidFill>
                <a:latin typeface="Comic Sans MS" panose="030F0702030302020204" pitchFamily="66" charset="0"/>
              </a:rPr>
              <a:t>Had not John already announced the </a:t>
            </a:r>
            <a:r>
              <a:rPr lang="en-CA" sz="4000" b="1" i="1" u="sng" dirty="0" smtClean="0">
                <a:ln w="38100">
                  <a:solidFill>
                    <a:srgbClr val="0000FF"/>
                  </a:solidFill>
                </a:ln>
                <a:solidFill>
                  <a:srgbClr val="FFFF00"/>
                </a:solidFill>
                <a:effectLst>
                  <a:glow rad="127000">
                    <a:srgbClr val="00FFFF"/>
                  </a:glow>
                </a:effectLst>
                <a:latin typeface="Comic Sans MS" panose="030F0702030302020204" pitchFamily="66" charset="0"/>
              </a:rPr>
              <a:t>Covenant Calendar Pre</a:t>
            </a:r>
            <a:r>
              <a:rPr lang="en-CA" sz="4000" b="1" i="1" dirty="0" smtClean="0">
                <a:ln w="38100">
                  <a:solidFill>
                    <a:srgbClr val="0000FF"/>
                  </a:solidFill>
                </a:ln>
                <a:solidFill>
                  <a:srgbClr val="FFFF00"/>
                </a:solidFill>
                <a:effectLst>
                  <a:glow rad="127000">
                    <a:srgbClr val="00FFFF"/>
                  </a:glow>
                </a:effectLst>
                <a:latin typeface="Comic Sans MS" panose="030F0702030302020204" pitchFamily="66" charset="0"/>
              </a:rPr>
              <a:t>p</a:t>
            </a:r>
            <a:r>
              <a:rPr lang="en-CA" sz="4000" b="1" i="1" u="sng" dirty="0" smtClean="0">
                <a:ln w="38100">
                  <a:solidFill>
                    <a:srgbClr val="0000FF"/>
                  </a:solidFill>
                </a:ln>
                <a:solidFill>
                  <a:srgbClr val="FFFF00"/>
                </a:solidFill>
                <a:effectLst>
                  <a:glow rad="127000">
                    <a:srgbClr val="00FFFF"/>
                  </a:glow>
                </a:effectLst>
                <a:latin typeface="Comic Sans MS" panose="030F0702030302020204" pitchFamily="66" charset="0"/>
              </a:rPr>
              <a:t>aration</a:t>
            </a:r>
            <a:r>
              <a:rPr lang="en-CA" sz="4000" b="1" i="1" dirty="0" smtClean="0">
                <a:ln w="38100">
                  <a:solidFill>
                    <a:srgbClr val="0000FF"/>
                  </a:solidFill>
                </a:ln>
                <a:solidFill>
                  <a:srgbClr val="FFFF00"/>
                </a:solidFill>
                <a:effectLst>
                  <a:glow rad="127000">
                    <a:srgbClr val="00FFFF"/>
                  </a:glow>
                </a:effectLst>
                <a:latin typeface="Comic Sans MS" panose="030F0702030302020204" pitchFamily="66" charset="0"/>
              </a:rPr>
              <a:t> </a:t>
            </a:r>
            <a:r>
              <a:rPr lang="en-CA" sz="4000" b="1" i="1" dirty="0" smtClean="0">
                <a:ln w="38100">
                  <a:noFill/>
                </a:ln>
                <a:solidFill>
                  <a:sysClr val="windowText" lastClr="000000"/>
                </a:solidFill>
                <a:latin typeface="Comic Sans MS" panose="030F0702030302020204" pitchFamily="66" charset="0"/>
              </a:rPr>
              <a:t>as written in John 19:14? </a:t>
            </a:r>
            <a:endParaRPr lang="en-CA" sz="4000" b="1" dirty="0" smtClean="0">
              <a:ln w="6350">
                <a:solidFill>
                  <a:srgbClr val="7030A0"/>
                </a:solidFill>
              </a:ln>
              <a:solidFill>
                <a:srgbClr val="99FF33"/>
              </a:solidFill>
              <a:latin typeface="Comic Sans MS" panose="030F0702030302020204" pitchFamily="66" charset="0"/>
            </a:endParaRPr>
          </a:p>
        </p:txBody>
      </p:sp>
      <p:pic>
        <p:nvPicPr>
          <p:cNvPr id="4" name="Picture 10" descr="C:\Users\Rae\Desktop\Art on Desktop\white man clip art\yellow-blue smiley faces\question face yellow pn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84960" y="2855097"/>
            <a:ext cx="3082925" cy="23304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03605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69959" y="6466114"/>
            <a:ext cx="488527" cy="298306"/>
          </a:xfrm>
        </p:spPr>
        <p:txBody>
          <a:bodyPr/>
          <a:lstStyle/>
          <a:p>
            <a:fld id="{6D22F896-40B5-4ADD-8801-0D06FADFA095}" type="slidenum">
              <a:rPr lang="en-US" sz="1200" smtClean="0">
                <a:solidFill>
                  <a:schemeClr val="bg1"/>
                </a:solidFill>
              </a:rPr>
              <a:pPr/>
              <a:t>65</a:t>
            </a:fld>
            <a:endParaRPr lang="en-US" sz="1200" dirty="0">
              <a:solidFill>
                <a:schemeClr val="bg1"/>
              </a:solidFill>
            </a:endParaRPr>
          </a:p>
        </p:txBody>
      </p:sp>
      <p:sp>
        <p:nvSpPr>
          <p:cNvPr id="3" name="Cloud Callout 2"/>
          <p:cNvSpPr/>
          <p:nvPr/>
        </p:nvSpPr>
        <p:spPr>
          <a:xfrm>
            <a:off x="215155" y="206188"/>
            <a:ext cx="11752730" cy="6029242"/>
          </a:xfrm>
          <a:prstGeom prst="cloudCallout">
            <a:avLst>
              <a:gd name="adj1" fmla="val 41718"/>
              <a:gd name="adj2" fmla="val 54554"/>
            </a:avLst>
          </a:prstGeom>
          <a:solidFill>
            <a:srgbClr val="0066FF"/>
          </a:solidFill>
          <a:ln w="76200">
            <a:noFill/>
          </a:ln>
          <a:effectLst>
            <a:glow rad="127000">
              <a:srgbClr val="FFFF00"/>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b="1" i="1" dirty="0" smtClean="0">
                <a:ln w="12700">
                  <a:solidFill>
                    <a:srgbClr val="0000FF"/>
                  </a:solidFill>
                </a:ln>
                <a:solidFill>
                  <a:srgbClr val="FFCCFF"/>
                </a:solidFill>
                <a:latin typeface="Comic Sans MS" panose="030F0702030302020204" pitchFamily="66" charset="0"/>
              </a:rPr>
              <a:t>John 19:</a:t>
            </a:r>
            <a:r>
              <a:rPr lang="en-CA" sz="2800" b="1" i="1" u="sng" dirty="0" smtClean="0">
                <a:ln w="12700">
                  <a:solidFill>
                    <a:srgbClr val="0000FF"/>
                  </a:solidFill>
                </a:ln>
                <a:solidFill>
                  <a:srgbClr val="FFCCFF"/>
                </a:solidFill>
                <a:latin typeface="Comic Sans MS" panose="030F0702030302020204" pitchFamily="66" charset="0"/>
              </a:rPr>
              <a:t>14</a:t>
            </a:r>
            <a:r>
              <a:rPr lang="en-CA" sz="2800" b="1" i="1" dirty="0" smtClean="0">
                <a:ln w="12700">
                  <a:solidFill>
                    <a:srgbClr val="0000FF"/>
                  </a:solidFill>
                </a:ln>
                <a:solidFill>
                  <a:srgbClr val="FFCCFF"/>
                </a:solidFill>
                <a:latin typeface="Comic Sans MS" panose="030F0702030302020204" pitchFamily="66" charset="0"/>
              </a:rPr>
              <a:t> </a:t>
            </a:r>
            <a:r>
              <a:rPr lang="en-CA" sz="2800" b="1" i="1" dirty="0" smtClean="0">
                <a:ln w="12700">
                  <a:solidFill>
                    <a:srgbClr val="0000FF"/>
                  </a:solidFill>
                </a:ln>
                <a:solidFill>
                  <a:srgbClr val="00FFFF"/>
                </a:solidFill>
                <a:latin typeface="Comic Sans MS" panose="030F0702030302020204" pitchFamily="66" charset="0"/>
              </a:rPr>
              <a:t>-Therefore since it was </a:t>
            </a:r>
            <a:br>
              <a:rPr lang="en-CA" sz="2800" b="1" i="1" dirty="0" smtClean="0">
                <a:ln w="12700">
                  <a:solidFill>
                    <a:srgbClr val="0000FF"/>
                  </a:solidFill>
                </a:ln>
                <a:solidFill>
                  <a:srgbClr val="00FFFF"/>
                </a:solidFill>
                <a:latin typeface="Comic Sans MS" panose="030F0702030302020204" pitchFamily="66" charset="0"/>
              </a:rPr>
            </a:br>
            <a:r>
              <a:rPr lang="en-CA" sz="2800" b="1" i="1" u="sng" dirty="0" smtClean="0">
                <a:ln w="12700">
                  <a:solidFill>
                    <a:srgbClr val="0000FF"/>
                  </a:solidFill>
                </a:ln>
                <a:solidFill>
                  <a:srgbClr val="FFFF00"/>
                </a:solidFill>
                <a:latin typeface="Arial Black" panose="020B0A04020102020204" pitchFamily="34" charset="0"/>
              </a:rPr>
              <a:t>the Pre</a:t>
            </a:r>
            <a:r>
              <a:rPr lang="en-CA" sz="2800" b="1" i="1" dirty="0" smtClean="0">
                <a:ln w="12700">
                  <a:solidFill>
                    <a:srgbClr val="0000FF"/>
                  </a:solidFill>
                </a:ln>
                <a:solidFill>
                  <a:srgbClr val="FFFF00"/>
                </a:solidFill>
                <a:latin typeface="Arial Black" panose="020B0A04020102020204" pitchFamily="34" charset="0"/>
              </a:rPr>
              <a:t>p</a:t>
            </a:r>
            <a:r>
              <a:rPr lang="en-CA" sz="2800" b="1" i="1" u="sng" dirty="0" smtClean="0">
                <a:ln w="12700">
                  <a:solidFill>
                    <a:srgbClr val="0000FF"/>
                  </a:solidFill>
                </a:ln>
                <a:solidFill>
                  <a:srgbClr val="FFFF00"/>
                </a:solidFill>
                <a:latin typeface="Arial Black" panose="020B0A04020102020204" pitchFamily="34" charset="0"/>
              </a:rPr>
              <a:t>aration</a:t>
            </a:r>
            <a:r>
              <a:rPr lang="en-CA" sz="2800" b="1" i="1" dirty="0" smtClean="0">
                <a:ln w="12700">
                  <a:solidFill>
                    <a:srgbClr val="0000FF"/>
                  </a:solidFill>
                </a:ln>
                <a:solidFill>
                  <a:srgbClr val="FFFF00"/>
                </a:solidFill>
                <a:latin typeface="Comic Sans MS" panose="030F0702030302020204" pitchFamily="66" charset="0"/>
              </a:rPr>
              <a:t> …</a:t>
            </a:r>
          </a:p>
          <a:p>
            <a:pPr algn="ctr"/>
            <a:endParaRPr lang="en-CA" sz="2800" b="1" i="1" dirty="0" smtClean="0">
              <a:ln w="12700">
                <a:solidFill>
                  <a:srgbClr val="0000FF"/>
                </a:solidFill>
              </a:ln>
              <a:solidFill>
                <a:srgbClr val="00FFFF"/>
              </a:solidFill>
              <a:latin typeface="Comic Sans MS" panose="030F0702030302020204" pitchFamily="66" charset="0"/>
            </a:endParaRPr>
          </a:p>
          <a:p>
            <a:pPr algn="ctr"/>
            <a:endParaRPr lang="en-CA" sz="2800" b="1" i="1" dirty="0" smtClean="0">
              <a:ln w="12700">
                <a:solidFill>
                  <a:srgbClr val="0000FF"/>
                </a:solidFill>
              </a:ln>
              <a:solidFill>
                <a:srgbClr val="00FFFF"/>
              </a:solidFill>
              <a:latin typeface="Comic Sans MS" panose="030F0702030302020204" pitchFamily="66" charset="0"/>
            </a:endParaRPr>
          </a:p>
          <a:p>
            <a:pPr algn="ctr"/>
            <a:endParaRPr lang="en-CA" sz="2800" b="1" i="1" dirty="0">
              <a:ln w="12700">
                <a:solidFill>
                  <a:srgbClr val="0000FF"/>
                </a:solidFill>
              </a:ln>
              <a:solidFill>
                <a:srgbClr val="00FFFF"/>
              </a:solidFill>
              <a:latin typeface="Comic Sans MS" panose="030F0702030302020204" pitchFamily="66" charset="0"/>
            </a:endParaRPr>
          </a:p>
          <a:p>
            <a:pPr algn="ctr"/>
            <a:endParaRPr lang="en-CA" sz="2800" b="1" i="1" dirty="0">
              <a:ln w="12700">
                <a:solidFill>
                  <a:srgbClr val="0000FF"/>
                </a:solidFill>
              </a:ln>
              <a:solidFill>
                <a:srgbClr val="00FFFF"/>
              </a:solidFill>
              <a:latin typeface="Comic Sans MS" panose="030F0702030302020204" pitchFamily="66" charset="0"/>
            </a:endParaRPr>
          </a:p>
          <a:p>
            <a:pPr algn="ctr"/>
            <a:r>
              <a:rPr lang="en-CA" sz="2800" b="1" i="1" dirty="0" smtClean="0">
                <a:ln w="12700">
                  <a:solidFill>
                    <a:srgbClr val="0000FF"/>
                  </a:solidFill>
                </a:ln>
                <a:solidFill>
                  <a:srgbClr val="FFCCFF"/>
                </a:solidFill>
                <a:latin typeface="Comic Sans MS" panose="030F0702030302020204" pitchFamily="66" charset="0"/>
              </a:rPr>
              <a:t>John 19:</a:t>
            </a:r>
            <a:r>
              <a:rPr lang="en-CA" sz="2800" b="1" i="1" u="sng" dirty="0" smtClean="0">
                <a:ln w="12700">
                  <a:solidFill>
                    <a:srgbClr val="0000FF"/>
                  </a:solidFill>
                </a:ln>
                <a:solidFill>
                  <a:srgbClr val="FFCCFF"/>
                </a:solidFill>
                <a:latin typeface="Comic Sans MS" panose="030F0702030302020204" pitchFamily="66" charset="0"/>
              </a:rPr>
              <a:t>42</a:t>
            </a:r>
            <a:r>
              <a:rPr lang="en-CA" sz="2800" b="1" i="1" dirty="0" smtClean="0">
                <a:ln w="12700">
                  <a:solidFill>
                    <a:srgbClr val="0000FF"/>
                  </a:solidFill>
                </a:ln>
                <a:solidFill>
                  <a:srgbClr val="FFCCFF"/>
                </a:solidFill>
                <a:latin typeface="Comic Sans MS" panose="030F0702030302020204" pitchFamily="66" charset="0"/>
              </a:rPr>
              <a:t> </a:t>
            </a:r>
            <a:r>
              <a:rPr lang="en-CA" sz="2800" b="1" i="1" dirty="0" smtClean="0">
                <a:ln w="12700">
                  <a:solidFill>
                    <a:srgbClr val="0000FF"/>
                  </a:solidFill>
                </a:ln>
                <a:solidFill>
                  <a:srgbClr val="00FFFF"/>
                </a:solidFill>
                <a:latin typeface="Comic Sans MS" panose="030F0702030302020204" pitchFamily="66" charset="0"/>
              </a:rPr>
              <a:t>– Therefore then because of</a:t>
            </a:r>
            <a:br>
              <a:rPr lang="en-CA" sz="2800" b="1" i="1" dirty="0" smtClean="0">
                <a:ln w="12700">
                  <a:solidFill>
                    <a:srgbClr val="0000FF"/>
                  </a:solidFill>
                </a:ln>
                <a:solidFill>
                  <a:srgbClr val="00FFFF"/>
                </a:solidFill>
                <a:latin typeface="Comic Sans MS" panose="030F0702030302020204" pitchFamily="66" charset="0"/>
              </a:rPr>
            </a:br>
            <a:r>
              <a:rPr lang="en-CA" sz="2800" b="1" i="1" dirty="0" smtClean="0">
                <a:ln w="12700">
                  <a:solidFill>
                    <a:srgbClr val="0000FF"/>
                  </a:solidFill>
                </a:ln>
                <a:solidFill>
                  <a:srgbClr val="00FFFF"/>
                </a:solidFill>
                <a:latin typeface="Comic Sans MS" panose="030F0702030302020204" pitchFamily="66" charset="0"/>
              </a:rPr>
              <a:t>	  the </a:t>
            </a:r>
            <a:r>
              <a:rPr lang="en-CA" sz="2800" b="1" i="1" u="sng" dirty="0" smtClean="0">
                <a:ln w="12700">
                  <a:solidFill>
                    <a:srgbClr val="0000FF"/>
                  </a:solidFill>
                </a:ln>
                <a:solidFill>
                  <a:schemeClr val="bg1"/>
                </a:solidFill>
                <a:latin typeface="Comic Sans MS" panose="030F0702030302020204" pitchFamily="66" charset="0"/>
              </a:rPr>
              <a:t>Pre</a:t>
            </a:r>
            <a:r>
              <a:rPr lang="en-CA" sz="2800" b="1" i="1" dirty="0" smtClean="0">
                <a:ln w="12700">
                  <a:solidFill>
                    <a:srgbClr val="0000FF"/>
                  </a:solidFill>
                </a:ln>
                <a:solidFill>
                  <a:schemeClr val="bg1"/>
                </a:solidFill>
                <a:latin typeface="Comic Sans MS" panose="030F0702030302020204" pitchFamily="66" charset="0"/>
              </a:rPr>
              <a:t>p</a:t>
            </a:r>
            <a:r>
              <a:rPr lang="en-CA" sz="2800" b="1" i="1" u="sng" dirty="0" smtClean="0">
                <a:ln w="12700">
                  <a:solidFill>
                    <a:srgbClr val="0000FF"/>
                  </a:solidFill>
                </a:ln>
                <a:solidFill>
                  <a:schemeClr val="bg1"/>
                </a:solidFill>
                <a:latin typeface="Comic Sans MS" panose="030F0702030302020204" pitchFamily="66" charset="0"/>
              </a:rPr>
              <a:t>aration</a:t>
            </a:r>
            <a:r>
              <a:rPr lang="en-CA" sz="2800" b="1" i="1" dirty="0" smtClean="0">
                <a:ln w="12700">
                  <a:solidFill>
                    <a:srgbClr val="0000FF"/>
                  </a:solidFill>
                </a:ln>
                <a:solidFill>
                  <a:srgbClr val="00FFFF"/>
                </a:solidFill>
                <a:latin typeface="Comic Sans MS" panose="030F0702030302020204" pitchFamily="66" charset="0"/>
              </a:rPr>
              <a:t> of the </a:t>
            </a:r>
            <a:r>
              <a:rPr lang="en-CA" sz="2800" b="1" i="1" dirty="0" smtClean="0">
                <a:ln w="12700">
                  <a:solidFill>
                    <a:srgbClr val="0000FF"/>
                  </a:solidFill>
                </a:ln>
                <a:solidFill>
                  <a:srgbClr val="FF0000"/>
                </a:solidFill>
                <a:effectLst>
                  <a:glow rad="127000">
                    <a:srgbClr val="99FF33"/>
                  </a:glow>
                </a:effectLst>
                <a:latin typeface="Comic Sans MS" panose="030F0702030302020204" pitchFamily="66" charset="0"/>
              </a:rPr>
              <a:t>Yahudim …</a:t>
            </a:r>
            <a:r>
              <a:rPr lang="en-CA" sz="2800" b="1" i="1" dirty="0" smtClean="0">
                <a:ln w="12700">
                  <a:solidFill>
                    <a:srgbClr val="0000FF"/>
                  </a:solidFill>
                </a:ln>
                <a:solidFill>
                  <a:srgbClr val="00FFFF"/>
                </a:solidFill>
                <a:latin typeface="Comic Sans MS" panose="030F0702030302020204" pitchFamily="66" charset="0"/>
              </a:rPr>
              <a:t> … </a:t>
            </a:r>
            <a:endParaRPr lang="en-CA" sz="2800" b="1" dirty="0" smtClean="0">
              <a:ln w="12700">
                <a:solidFill>
                  <a:srgbClr val="0000FF"/>
                </a:solidFill>
              </a:ln>
              <a:solidFill>
                <a:srgbClr val="00FFFF"/>
              </a:solidFill>
              <a:latin typeface="Comic Sans MS" panose="030F0702030302020204" pitchFamily="66" charset="0"/>
            </a:endParaRPr>
          </a:p>
        </p:txBody>
      </p:sp>
      <p:sp>
        <p:nvSpPr>
          <p:cNvPr id="4" name="Rounded Rectangle 3"/>
          <p:cNvSpPr/>
          <p:nvPr/>
        </p:nvSpPr>
        <p:spPr>
          <a:xfrm>
            <a:off x="7520473" y="1894981"/>
            <a:ext cx="3704252" cy="492775"/>
          </a:xfrm>
          <a:prstGeom prst="roundRect">
            <a:avLst>
              <a:gd name="adj" fmla="val 50000"/>
            </a:avLst>
          </a:prstGeom>
          <a:solidFill>
            <a:srgbClr val="FF9900"/>
          </a:solidFill>
          <a:ln w="57150">
            <a:solidFill>
              <a:srgbClr val="9966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i="1" dirty="0">
                <a:ln w="12700">
                  <a:solidFill>
                    <a:srgbClr val="0000FF"/>
                  </a:solidFill>
                </a:ln>
                <a:solidFill>
                  <a:srgbClr val="FFFF00"/>
                </a:solidFill>
                <a:latin typeface="Comic Sans MS" panose="030F0702030302020204" pitchFamily="66" charset="0"/>
              </a:rPr>
              <a:t>(</a:t>
            </a:r>
            <a:r>
              <a:rPr lang="en-CA" b="1" i="1" u="sng" dirty="0">
                <a:ln w="12700">
                  <a:solidFill>
                    <a:srgbClr val="0000FF"/>
                  </a:solidFill>
                </a:ln>
                <a:solidFill>
                  <a:srgbClr val="00FFFF"/>
                </a:solidFill>
                <a:latin typeface="Comic Sans MS" panose="030F0702030302020204" pitchFamily="66" charset="0"/>
              </a:rPr>
              <a:t>Dawn</a:t>
            </a:r>
            <a:r>
              <a:rPr lang="en-CA" b="1" i="1" dirty="0">
                <a:ln w="12700">
                  <a:solidFill>
                    <a:srgbClr val="0000FF"/>
                  </a:solidFill>
                </a:ln>
                <a:solidFill>
                  <a:srgbClr val="FFFF00"/>
                </a:solidFill>
                <a:latin typeface="Comic Sans MS" panose="030F0702030302020204" pitchFamily="66" charset="0"/>
              </a:rPr>
              <a:t> - Covenant Calendar)</a:t>
            </a:r>
          </a:p>
        </p:txBody>
      </p:sp>
      <p:sp>
        <p:nvSpPr>
          <p:cNvPr id="5" name="Rounded Rectangle 4"/>
          <p:cNvSpPr/>
          <p:nvPr/>
        </p:nvSpPr>
        <p:spPr>
          <a:xfrm>
            <a:off x="2450938" y="3375102"/>
            <a:ext cx="6426679" cy="501815"/>
          </a:xfrm>
          <a:prstGeom prst="roundRect">
            <a:avLst>
              <a:gd name="adj" fmla="val 50000"/>
            </a:avLst>
          </a:prstGeom>
          <a:solidFill>
            <a:srgbClr val="FF9900"/>
          </a:solidFill>
          <a:ln w="57150">
            <a:solidFill>
              <a:srgbClr val="9966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i="1" dirty="0" smtClean="0">
                <a:ln w="12700">
                  <a:noFill/>
                </a:ln>
                <a:solidFill>
                  <a:schemeClr val="bg1"/>
                </a:solidFill>
                <a:latin typeface="Comic Sans MS" panose="030F0702030302020204" pitchFamily="66" charset="0"/>
              </a:rPr>
              <a:t>(</a:t>
            </a:r>
            <a:r>
              <a:rPr lang="en-CA" b="1" i="1" u="sng" dirty="0" smtClean="0">
                <a:ln w="12700">
                  <a:noFill/>
                </a:ln>
                <a:solidFill>
                  <a:schemeClr val="bg1"/>
                </a:solidFill>
                <a:latin typeface="Comic Sans MS" panose="030F0702030302020204" pitchFamily="66" charset="0"/>
              </a:rPr>
              <a:t>12 hours after Dawn</a:t>
            </a:r>
            <a:r>
              <a:rPr lang="en-CA" b="1" i="1" dirty="0" smtClean="0">
                <a:ln w="12700">
                  <a:noFill/>
                </a:ln>
                <a:solidFill>
                  <a:schemeClr val="bg1"/>
                </a:solidFill>
                <a:latin typeface="Comic Sans MS" panose="030F0702030302020204" pitchFamily="66" charset="0"/>
              </a:rPr>
              <a:t> - </a:t>
            </a:r>
            <a:r>
              <a:rPr lang="en-CA" b="1" i="1" dirty="0" smtClean="0">
                <a:ln w="12700">
                  <a:noFill/>
                </a:ln>
                <a:solidFill>
                  <a:schemeClr val="bg1"/>
                </a:solidFill>
                <a:effectLst>
                  <a:glow rad="127000">
                    <a:srgbClr val="99FF33"/>
                  </a:glow>
                </a:effectLst>
                <a:latin typeface="Arial Black" panose="020B0A04020102020204" pitchFamily="34" charset="0"/>
              </a:rPr>
              <a:t>Sunset</a:t>
            </a:r>
            <a:r>
              <a:rPr lang="en-CA" b="1" i="1" dirty="0" smtClean="0">
                <a:ln w="12700">
                  <a:noFill/>
                </a:ln>
                <a:solidFill>
                  <a:schemeClr val="bg1"/>
                </a:solidFill>
                <a:latin typeface="Arial Black" panose="020B0A04020102020204" pitchFamily="34" charset="0"/>
              </a:rPr>
              <a:t>,</a:t>
            </a:r>
            <a:r>
              <a:rPr lang="en-CA" b="1" i="1" dirty="0" smtClean="0">
                <a:ln w="12700">
                  <a:noFill/>
                </a:ln>
                <a:solidFill>
                  <a:schemeClr val="bg1"/>
                </a:solidFill>
                <a:latin typeface="Comic Sans MS" panose="030F0702030302020204" pitchFamily="66" charset="0"/>
              </a:rPr>
              <a:t> Lunar Calendar)</a:t>
            </a:r>
            <a:endParaRPr lang="en-CA" b="1" i="1" dirty="0">
              <a:ln w="12700">
                <a:noFill/>
              </a:ln>
              <a:solidFill>
                <a:schemeClr val="bg1"/>
              </a:solidFill>
              <a:latin typeface="Comic Sans MS" panose="030F0702030302020204" pitchFamily="66" charset="0"/>
            </a:endParaRPr>
          </a:p>
        </p:txBody>
      </p:sp>
      <p:sp>
        <p:nvSpPr>
          <p:cNvPr id="6" name="Oval 5"/>
          <p:cNvSpPr/>
          <p:nvPr/>
        </p:nvSpPr>
        <p:spPr>
          <a:xfrm>
            <a:off x="9372599" y="895836"/>
            <a:ext cx="914400" cy="914400"/>
          </a:xfrm>
          <a:prstGeom prst="ellipse">
            <a:avLst/>
          </a:prstGeom>
          <a:solidFill>
            <a:schemeClr val="accent1">
              <a:lumMod val="20000"/>
              <a:lumOff val="80000"/>
            </a:schemeClr>
          </a:solidFill>
          <a:ln w="57150">
            <a:solidFill>
              <a:srgbClr val="F735EE"/>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200" dirty="0" smtClean="0">
                <a:solidFill>
                  <a:srgbClr val="0000FF"/>
                </a:solidFill>
                <a:latin typeface="Arial Black" panose="020B0A04020102020204" pitchFamily="34" charset="0"/>
              </a:rPr>
              <a:t>1</a:t>
            </a:r>
            <a:endParaRPr lang="en-CA" sz="3200" dirty="0">
              <a:solidFill>
                <a:srgbClr val="0000FF"/>
              </a:solidFill>
              <a:latin typeface="Arial Black" panose="020B0A04020102020204" pitchFamily="34" charset="0"/>
            </a:endParaRPr>
          </a:p>
        </p:txBody>
      </p:sp>
      <p:sp>
        <p:nvSpPr>
          <p:cNvPr id="8" name="Oval 7"/>
          <p:cNvSpPr/>
          <p:nvPr/>
        </p:nvSpPr>
        <p:spPr>
          <a:xfrm>
            <a:off x="4652429" y="4827289"/>
            <a:ext cx="914400" cy="914400"/>
          </a:xfrm>
          <a:prstGeom prst="ellipse">
            <a:avLst/>
          </a:prstGeom>
          <a:solidFill>
            <a:schemeClr val="tx1">
              <a:lumMod val="50000"/>
            </a:schemeClr>
          </a:solidFill>
          <a:ln w="5715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200" dirty="0" smtClean="0">
                <a:ln>
                  <a:solidFill>
                    <a:schemeClr val="bg1"/>
                  </a:solidFill>
                </a:ln>
                <a:solidFill>
                  <a:srgbClr val="FF9900"/>
                </a:solidFill>
                <a:latin typeface="Arial Black" panose="020B0A04020102020204" pitchFamily="34" charset="0"/>
              </a:rPr>
              <a:t>2</a:t>
            </a:r>
            <a:endParaRPr lang="en-CA" sz="3200" dirty="0">
              <a:ln>
                <a:solidFill>
                  <a:schemeClr val="bg1"/>
                </a:solidFill>
              </a:ln>
              <a:solidFill>
                <a:srgbClr val="FF9900"/>
              </a:solidFill>
              <a:latin typeface="Arial Black" panose="020B0A04020102020204" pitchFamily="34" charset="0"/>
            </a:endParaRPr>
          </a:p>
        </p:txBody>
      </p:sp>
      <p:sp>
        <p:nvSpPr>
          <p:cNvPr id="9" name="Rectangle 8"/>
          <p:cNvSpPr/>
          <p:nvPr/>
        </p:nvSpPr>
        <p:spPr>
          <a:xfrm>
            <a:off x="1772875" y="2340382"/>
            <a:ext cx="8712125"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lvl="0" algn="ctr"/>
            <a:r>
              <a:rPr lang="en-CA" sz="3600" b="1" i="1" u="sng" dirty="0">
                <a:ln w="12700">
                  <a:solidFill>
                    <a:srgbClr val="0000FF"/>
                  </a:solidFill>
                </a:ln>
                <a:solidFill>
                  <a:srgbClr val="FF0000"/>
                </a:solidFill>
                <a:effectLst>
                  <a:glow rad="127000">
                    <a:srgbClr val="FFCCFF"/>
                  </a:glow>
                </a:effectLst>
                <a:latin typeface="Arial Black" panose="020B0A04020102020204" pitchFamily="34" charset="0"/>
              </a:rPr>
              <a:t>YAHUSHA</a:t>
            </a:r>
            <a:r>
              <a:rPr lang="en-CA" sz="3600" b="1" i="1" dirty="0">
                <a:ln w="12700">
                  <a:solidFill>
                    <a:srgbClr val="0000FF"/>
                  </a:solidFill>
                </a:ln>
                <a:solidFill>
                  <a:srgbClr val="FF0000"/>
                </a:solidFill>
                <a:effectLst>
                  <a:glow rad="127000">
                    <a:srgbClr val="FFCCFF"/>
                  </a:glow>
                </a:effectLst>
                <a:latin typeface="Arial Black" panose="020B0A04020102020204" pitchFamily="34" charset="0"/>
              </a:rPr>
              <a:t> </a:t>
            </a:r>
            <a:r>
              <a:rPr lang="en-CA" sz="3600" dirty="0" smtClean="0">
                <a:ln w="12700">
                  <a:solidFill>
                    <a:srgbClr val="0000FF"/>
                  </a:solidFill>
                </a:ln>
                <a:solidFill>
                  <a:schemeClr val="bg1"/>
                </a:solidFill>
                <a:effectLst/>
                <a:latin typeface="Arial Black" panose="020B0A04020102020204" pitchFamily="34" charset="0"/>
              </a:rPr>
              <a:t>was then </a:t>
            </a:r>
            <a:r>
              <a:rPr lang="en-CA" sz="3600" b="1" i="1" u="sng" dirty="0" smtClean="0">
                <a:ln w="12700">
                  <a:solidFill>
                    <a:srgbClr val="0000FF"/>
                  </a:solidFill>
                </a:ln>
                <a:solidFill>
                  <a:srgbClr val="FF0000"/>
                </a:solidFill>
                <a:effectLst>
                  <a:glow rad="127000">
                    <a:srgbClr val="FFCCFF"/>
                  </a:glow>
                </a:effectLst>
                <a:latin typeface="Arial Black" panose="020B0A04020102020204" pitchFamily="34" charset="0"/>
              </a:rPr>
              <a:t>CRUCIFIED</a:t>
            </a:r>
            <a:r>
              <a:rPr lang="en-CA" sz="3600" b="1" i="1" dirty="0">
                <a:ln w="12700">
                  <a:solidFill>
                    <a:srgbClr val="0000FF"/>
                  </a:solidFill>
                </a:ln>
                <a:solidFill>
                  <a:srgbClr val="FF0000"/>
                </a:solidFill>
                <a:effectLst>
                  <a:glow rad="127000">
                    <a:srgbClr val="FFCCFF"/>
                  </a:glow>
                </a:effectLst>
                <a:latin typeface="Arial Black" panose="020B0A04020102020204" pitchFamily="34" charset="0"/>
              </a:rPr>
              <a:t>! </a:t>
            </a:r>
          </a:p>
        </p:txBody>
      </p:sp>
      <p:sp>
        <p:nvSpPr>
          <p:cNvPr id="10" name="Curved Down Arrow 9"/>
          <p:cNvSpPr/>
          <p:nvPr/>
        </p:nvSpPr>
        <p:spPr>
          <a:xfrm rot="5696683">
            <a:off x="8830570" y="3605328"/>
            <a:ext cx="1522212" cy="1301755"/>
          </a:xfrm>
          <a:prstGeom prst="curvedDownArrow">
            <a:avLst>
              <a:gd name="adj1" fmla="val 25000"/>
              <a:gd name="adj2" fmla="val 50000"/>
              <a:gd name="adj3" fmla="val 34190"/>
            </a:avLst>
          </a:prstGeom>
          <a:gradFill flip="none" rotWithShape="1">
            <a:gsLst>
              <a:gs pos="0">
                <a:schemeClr val="accent3">
                  <a:lumMod val="80000"/>
                </a:schemeClr>
              </a:gs>
              <a:gs pos="58000">
                <a:srgbClr val="FFCCFF"/>
              </a:gs>
              <a:gs pos="100000">
                <a:schemeClr val="bg1"/>
              </a:gs>
            </a:gsLst>
            <a:lin ang="10800000" scaled="1"/>
            <a:tileRect/>
          </a:gradFill>
          <a:ln>
            <a:solidFill>
              <a:srgbClr val="F735E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1" name="Picture 3"/>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587387" y="5070754"/>
            <a:ext cx="1634836" cy="167143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rot="20653252">
            <a:off x="-42215" y="5324544"/>
            <a:ext cx="4285278" cy="969067"/>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2800" b="1" dirty="0" smtClean="0">
                <a:solidFill>
                  <a:srgbClr val="FFFF00"/>
                </a:solidFill>
              </a:rPr>
              <a:t>The </a:t>
            </a:r>
            <a:r>
              <a:rPr lang="en-CA" sz="2800" b="1" dirty="0" smtClean="0">
                <a:ln>
                  <a:solidFill>
                    <a:srgbClr val="0000FF"/>
                  </a:solidFill>
                </a:ln>
                <a:solidFill>
                  <a:srgbClr val="FFFF00"/>
                </a:solidFill>
                <a:effectLst>
                  <a:glow rad="76200">
                    <a:srgbClr val="FFCCFF"/>
                  </a:glow>
                </a:effectLst>
                <a:latin typeface="Arial Black" panose="020B0A04020102020204" pitchFamily="34" charset="0"/>
              </a:rPr>
              <a:t>2</a:t>
            </a:r>
            <a:r>
              <a:rPr lang="en-CA" sz="2800" b="1" baseline="30000" dirty="0" smtClean="0">
                <a:ln>
                  <a:solidFill>
                    <a:srgbClr val="0000FF"/>
                  </a:solidFill>
                </a:ln>
                <a:solidFill>
                  <a:srgbClr val="FFFF00"/>
                </a:solidFill>
                <a:effectLst>
                  <a:glow rad="76200">
                    <a:srgbClr val="FFCCFF"/>
                  </a:glow>
                </a:effectLst>
                <a:latin typeface="Arial Black" panose="020B0A04020102020204" pitchFamily="34" charset="0"/>
              </a:rPr>
              <a:t>nd</a:t>
            </a:r>
            <a:r>
              <a:rPr lang="en-CA" sz="2800" b="1" dirty="0" smtClean="0">
                <a:ln>
                  <a:solidFill>
                    <a:srgbClr val="0000FF"/>
                  </a:solidFill>
                </a:ln>
                <a:solidFill>
                  <a:srgbClr val="FFFF00"/>
                </a:solidFill>
                <a:effectLst>
                  <a:glow rad="76200">
                    <a:srgbClr val="FFCCFF"/>
                  </a:glow>
                </a:effectLst>
                <a:latin typeface="Arial Black" panose="020B0A04020102020204" pitchFamily="34" charset="0"/>
              </a:rPr>
              <a:t> Preparation </a:t>
            </a:r>
            <a:r>
              <a:rPr lang="en-CA" sz="2800" b="1" dirty="0" smtClean="0">
                <a:solidFill>
                  <a:srgbClr val="FFFF00"/>
                </a:solidFill>
              </a:rPr>
              <a:t>of the Crucifixion! </a:t>
            </a:r>
            <a:r>
              <a:rPr lang="en-CA" sz="2800" b="1" dirty="0" smtClean="0">
                <a:solidFill>
                  <a:srgbClr val="F735EE"/>
                </a:solidFill>
              </a:rPr>
              <a:t>!!</a:t>
            </a:r>
            <a:endParaRPr lang="en-CA" sz="2800" b="1" dirty="0">
              <a:solidFill>
                <a:srgbClr val="F735EE"/>
              </a:solidFill>
            </a:endParaRPr>
          </a:p>
        </p:txBody>
      </p:sp>
      <p:sp>
        <p:nvSpPr>
          <p:cNvPr id="12" name="Rounded Rectangle 11"/>
          <p:cNvSpPr/>
          <p:nvPr/>
        </p:nvSpPr>
        <p:spPr>
          <a:xfrm>
            <a:off x="800495" y="244117"/>
            <a:ext cx="7454984" cy="914400"/>
          </a:xfrm>
          <a:prstGeom prst="roundRect">
            <a:avLst>
              <a:gd name="adj" fmla="val 50000"/>
            </a:avLst>
          </a:prstGeom>
          <a:solidFill>
            <a:srgbClr val="FFFF00"/>
          </a:solidFill>
          <a:ln w="57150">
            <a:solidFill>
              <a:srgbClr val="F735E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4800" dirty="0" smtClean="0">
                <a:solidFill>
                  <a:srgbClr val="FF5050"/>
                </a:solidFill>
                <a:latin typeface="Comic Sans MS" panose="030F0702030302020204" pitchFamily="66" charset="0"/>
              </a:rPr>
              <a:t>2 Preparations? </a:t>
            </a:r>
            <a:r>
              <a:rPr lang="en-CA" sz="4800" u="sng" dirty="0" smtClean="0">
                <a:solidFill>
                  <a:schemeClr val="bg1"/>
                </a:solidFill>
                <a:latin typeface="Comic Sans MS" panose="030F0702030302020204" pitchFamily="66" charset="0"/>
              </a:rPr>
              <a:t>When</a:t>
            </a:r>
            <a:r>
              <a:rPr lang="en-CA" sz="4800" dirty="0" smtClean="0">
                <a:solidFill>
                  <a:schemeClr val="bg1"/>
                </a:solidFill>
                <a:latin typeface="Comic Sans MS" panose="030F0702030302020204" pitchFamily="66" charset="0"/>
              </a:rPr>
              <a:t>?</a:t>
            </a:r>
            <a:endParaRPr lang="en-CA" sz="4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11312894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125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750"/>
                                        <p:tgtEl>
                                          <p:spTgt spid="5"/>
                                        </p:tgtEl>
                                      </p:cBhvr>
                                    </p:animEffect>
                                  </p:childTnLst>
                                </p:cTn>
                              </p:par>
                            </p:childTnLst>
                          </p:cTn>
                        </p:par>
                        <p:par>
                          <p:cTn id="25" fill="hold">
                            <p:stCondLst>
                              <p:cond delay="75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175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up)">
                                      <p:cBhvr>
                                        <p:cTn id="33" dur="750"/>
                                        <p:tgtEl>
                                          <p:spTgt spid="3">
                                            <p:txEl>
                                              <p:pRg st="5" end="5"/>
                                            </p:txEl>
                                          </p:spTgt>
                                        </p:tgtEl>
                                      </p:cBhvr>
                                    </p:animEffect>
                                  </p:childTnLst>
                                </p:cTn>
                              </p:par>
                            </p:childTnLst>
                          </p:cTn>
                        </p:par>
                        <p:par>
                          <p:cTn id="34" fill="hold">
                            <p:stCondLst>
                              <p:cond delay="750"/>
                            </p:stCondLst>
                            <p:childTnLst>
                              <p:par>
                                <p:cTn id="35" presetID="14" presetClass="entr" presetSubtype="10" fill="hold" grpId="0" nodeType="afterEffect">
                                  <p:stCondLst>
                                    <p:cond delay="150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par>
                          <p:cTn id="38" fill="hold">
                            <p:stCondLst>
                              <p:cond delay="2750"/>
                            </p:stCondLst>
                            <p:childTnLst>
                              <p:par>
                                <p:cTn id="39" presetID="31"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fltVal val="0"/>
                                          </p:val>
                                        </p:tav>
                                        <p:tav tm="100000">
                                          <p:val>
                                            <p:strVal val="#ppt_w"/>
                                          </p:val>
                                        </p:tav>
                                      </p:tavLst>
                                    </p:anim>
                                    <p:anim calcmode="lin" valueType="num">
                                      <p:cBhvr>
                                        <p:cTn id="42" dur="1000" fill="hold"/>
                                        <p:tgtEl>
                                          <p:spTgt spid="11"/>
                                        </p:tgtEl>
                                        <p:attrNameLst>
                                          <p:attrName>ppt_h</p:attrName>
                                        </p:attrNameLst>
                                      </p:cBhvr>
                                      <p:tavLst>
                                        <p:tav tm="0">
                                          <p:val>
                                            <p:fltVal val="0"/>
                                          </p:val>
                                        </p:tav>
                                        <p:tav tm="100000">
                                          <p:val>
                                            <p:strVal val="#ppt_h"/>
                                          </p:val>
                                        </p:tav>
                                      </p:tavLst>
                                    </p:anim>
                                    <p:anim calcmode="lin" valueType="num">
                                      <p:cBhvr>
                                        <p:cTn id="43" dur="1000" fill="hold"/>
                                        <p:tgtEl>
                                          <p:spTgt spid="11"/>
                                        </p:tgtEl>
                                        <p:attrNameLst>
                                          <p:attrName>style.rotation</p:attrName>
                                        </p:attrNameLst>
                                      </p:cBhvr>
                                      <p:tavLst>
                                        <p:tav tm="0">
                                          <p:val>
                                            <p:fltVal val="90"/>
                                          </p:val>
                                        </p:tav>
                                        <p:tav tm="100000">
                                          <p:val>
                                            <p:fltVal val="0"/>
                                          </p:val>
                                        </p:tav>
                                      </p:tavLst>
                                    </p:anim>
                                    <p:animEffect transition="in" filter="fade">
                                      <p:cBhvr>
                                        <p:cTn id="44" dur="1000"/>
                                        <p:tgtEl>
                                          <p:spTgt spid="11"/>
                                        </p:tgtEl>
                                      </p:cBhvr>
                                    </p:animEffect>
                                  </p:childTnLst>
                                </p:cTn>
                              </p:par>
                            </p:childTnLst>
                          </p:cTn>
                        </p:par>
                        <p:par>
                          <p:cTn id="45" fill="hold">
                            <p:stCondLst>
                              <p:cond delay="3750"/>
                            </p:stCondLst>
                            <p:childTnLst>
                              <p:par>
                                <p:cTn id="46" presetID="14" presetClass="entr" presetSubtype="1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randombar(horizontal)">
                                      <p:cBhvr>
                                        <p:cTn id="4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p:bldP spid="10" grpId="0" animBg="1"/>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3000">
              <a:schemeClr val="bg1">
                <a:lumMod val="50000"/>
              </a:schemeClr>
            </a:gs>
            <a:gs pos="85000">
              <a:schemeClr val="accent1">
                <a:lumMod val="45000"/>
                <a:lumOff val="55000"/>
              </a:schemeClr>
            </a:gs>
            <a:gs pos="56000">
              <a:srgbClr val="FF5050"/>
            </a:gs>
            <a:gs pos="100000">
              <a:srgbClr val="FFFF00">
                <a:alpha val="56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69959" y="6466114"/>
            <a:ext cx="488527" cy="298306"/>
          </a:xfrm>
        </p:spPr>
        <p:txBody>
          <a:bodyPr/>
          <a:lstStyle/>
          <a:p>
            <a:fld id="{6D22F896-40B5-4ADD-8801-0D06FADFA095}" type="slidenum">
              <a:rPr lang="en-US" sz="1200" smtClean="0">
                <a:solidFill>
                  <a:schemeClr val="bg1"/>
                </a:solidFill>
              </a:rPr>
              <a:pPr/>
              <a:t>66</a:t>
            </a:fld>
            <a:endParaRPr lang="en-US" sz="1200" dirty="0">
              <a:solidFill>
                <a:schemeClr val="bg1"/>
              </a:solidFill>
            </a:endParaRPr>
          </a:p>
        </p:txBody>
      </p:sp>
      <p:sp>
        <p:nvSpPr>
          <p:cNvPr id="4" name="Vertical Scroll 3"/>
          <p:cNvSpPr/>
          <p:nvPr/>
        </p:nvSpPr>
        <p:spPr>
          <a:xfrm>
            <a:off x="0" y="346668"/>
            <a:ext cx="12058485" cy="6119446"/>
          </a:xfrm>
          <a:prstGeom prst="verticalScroll">
            <a:avLst>
              <a:gd name="adj" fmla="val 11172"/>
            </a:avLst>
          </a:prstGeom>
          <a:solidFill>
            <a:schemeClr val="accent3">
              <a:lumMod val="40000"/>
              <a:lumOff val="60000"/>
            </a:schemeClr>
          </a:solidFill>
          <a:ln w="38100">
            <a:solidFill>
              <a:srgbClr val="0000FF"/>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bg1"/>
                </a:solidFill>
              </a:rPr>
              <a:t>John </a:t>
            </a:r>
            <a:r>
              <a:rPr lang="en-CA" sz="2000" dirty="0" smtClean="0">
                <a:solidFill>
                  <a:schemeClr val="bg1"/>
                </a:solidFill>
              </a:rPr>
              <a:t>(&amp; Matt) </a:t>
            </a:r>
            <a:r>
              <a:rPr lang="en-CA" sz="2800" dirty="0" smtClean="0">
                <a:solidFill>
                  <a:schemeClr val="bg1"/>
                </a:solidFill>
              </a:rPr>
              <a:t>have exposed </a:t>
            </a:r>
            <a:r>
              <a:rPr lang="en-CA" sz="2800" u="sng" dirty="0" smtClean="0">
                <a:solidFill>
                  <a:schemeClr val="bg1"/>
                </a:solidFill>
              </a:rPr>
              <a:t>in the Scri</a:t>
            </a:r>
            <a:r>
              <a:rPr lang="en-CA" sz="2800" dirty="0" smtClean="0">
                <a:solidFill>
                  <a:schemeClr val="bg1"/>
                </a:solidFill>
              </a:rPr>
              <a:t>p</a:t>
            </a:r>
            <a:r>
              <a:rPr lang="en-CA" sz="2800" u="sng" dirty="0" smtClean="0">
                <a:solidFill>
                  <a:schemeClr val="bg1"/>
                </a:solidFill>
              </a:rPr>
              <a:t>tures</a:t>
            </a:r>
            <a:r>
              <a:rPr lang="en-CA" sz="2800" dirty="0" smtClean="0">
                <a:solidFill>
                  <a:schemeClr val="bg1"/>
                </a:solidFill>
              </a:rPr>
              <a:t> that there were </a:t>
            </a:r>
            <a:br>
              <a:rPr lang="en-CA" sz="2800" dirty="0" smtClean="0">
                <a:solidFill>
                  <a:schemeClr val="bg1"/>
                </a:solidFill>
              </a:rPr>
            </a:br>
            <a:r>
              <a:rPr lang="en-CA" sz="3600" b="1" dirty="0" smtClean="0">
                <a:solidFill>
                  <a:srgbClr val="7030A0"/>
                </a:solidFill>
              </a:rPr>
              <a:t>EXACTLY </a:t>
            </a:r>
            <a:r>
              <a:rPr lang="en-CA" sz="3600" b="1" u="sng" dirty="0" smtClean="0">
                <a:solidFill>
                  <a:srgbClr val="7030A0"/>
                </a:solidFill>
                <a:effectLst>
                  <a:glow rad="127000">
                    <a:srgbClr val="FFFF00"/>
                  </a:glow>
                </a:effectLst>
              </a:rPr>
              <a:t>TWO</a:t>
            </a:r>
            <a:r>
              <a:rPr lang="en-CA" sz="3600" b="1" dirty="0" smtClean="0">
                <a:solidFill>
                  <a:srgbClr val="7030A0"/>
                </a:solidFill>
              </a:rPr>
              <a:t> DIFFERENT PREPARATION CYCLES, </a:t>
            </a:r>
            <a:br>
              <a:rPr lang="en-CA" sz="3600" b="1" dirty="0" smtClean="0">
                <a:solidFill>
                  <a:srgbClr val="7030A0"/>
                </a:solidFill>
              </a:rPr>
            </a:br>
            <a:r>
              <a:rPr lang="en-CA" sz="4000" b="1" dirty="0" smtClean="0">
                <a:solidFill>
                  <a:schemeClr val="bg1"/>
                </a:solidFill>
              </a:rPr>
              <a:t>EACH FROM A SEPARATE CALENDAR; </a:t>
            </a:r>
            <a:r>
              <a:rPr lang="en-CA" sz="4000" b="1" u="sng" dirty="0" smtClean="0">
                <a:solidFill>
                  <a:srgbClr val="7030A0"/>
                </a:solidFill>
              </a:rPr>
              <a:t>INDIVIDUALLY</a:t>
            </a:r>
            <a:r>
              <a:rPr lang="en-CA" sz="4000" b="1" dirty="0" smtClean="0">
                <a:solidFill>
                  <a:srgbClr val="7030A0"/>
                </a:solidFill>
              </a:rPr>
              <a:t> but </a:t>
            </a:r>
            <a:r>
              <a:rPr lang="en-CA" sz="4000" b="1" u="sng" dirty="0" smtClean="0">
                <a:solidFill>
                  <a:srgbClr val="7030A0"/>
                </a:solidFill>
              </a:rPr>
              <a:t>SIMULTANEOUSLY FUNCTIONING</a:t>
            </a:r>
            <a:r>
              <a:rPr lang="en-CA" sz="4000" b="1" dirty="0" smtClean="0">
                <a:solidFill>
                  <a:srgbClr val="7030A0"/>
                </a:solidFill>
              </a:rPr>
              <a:t> DURING THE </a:t>
            </a:r>
            <a:br>
              <a:rPr lang="en-CA" sz="4000" b="1" dirty="0" smtClean="0">
                <a:solidFill>
                  <a:srgbClr val="7030A0"/>
                </a:solidFill>
              </a:rPr>
            </a:br>
            <a:r>
              <a:rPr lang="en-CA" sz="4000" b="1" dirty="0" smtClean="0">
                <a:solidFill>
                  <a:schemeClr val="bg1"/>
                </a:solidFill>
              </a:rPr>
              <a:t>BURIAL </a:t>
            </a:r>
            <a:r>
              <a:rPr lang="en-CA" sz="4000" b="1" u="sng" dirty="0" smtClean="0">
                <a:ln>
                  <a:solidFill>
                    <a:srgbClr val="0000FF"/>
                  </a:solidFill>
                </a:ln>
                <a:solidFill>
                  <a:srgbClr val="FF0000"/>
                </a:solidFill>
              </a:rPr>
              <a:t>PREPARATION</a:t>
            </a:r>
            <a:r>
              <a:rPr lang="en-CA" sz="4000" b="1" dirty="0" smtClean="0">
                <a:solidFill>
                  <a:schemeClr val="bg1"/>
                </a:solidFill>
              </a:rPr>
              <a:t> NIGHT </a:t>
            </a:r>
            <a:r>
              <a:rPr lang="en-CA" sz="4000" b="1" dirty="0">
                <a:solidFill>
                  <a:schemeClr val="bg1"/>
                </a:solidFill>
              </a:rPr>
              <a:t>SEASON  </a:t>
            </a:r>
            <a:r>
              <a:rPr lang="en-CA" sz="4000" b="1" dirty="0" smtClean="0">
                <a:solidFill>
                  <a:schemeClr val="bg1"/>
                </a:solidFill>
              </a:rPr>
              <a:t/>
            </a:r>
            <a:br>
              <a:rPr lang="en-CA" sz="4000" b="1" dirty="0" smtClean="0">
                <a:solidFill>
                  <a:schemeClr val="bg1"/>
                </a:solidFill>
              </a:rPr>
            </a:br>
            <a:r>
              <a:rPr lang="en-CA" sz="4000" b="1" dirty="0" smtClean="0">
                <a:solidFill>
                  <a:srgbClr val="7030A0"/>
                </a:solidFill>
              </a:rPr>
              <a:t>OF YAHUSHA’S BODY! </a:t>
            </a:r>
          </a:p>
          <a:p>
            <a:pPr algn="ctr"/>
            <a:r>
              <a:rPr lang="en-CA" sz="4000" b="1" dirty="0" smtClean="0">
                <a:solidFill>
                  <a:srgbClr val="0000FF"/>
                </a:solidFill>
                <a:effectLst>
                  <a:glow rad="127000">
                    <a:srgbClr val="FFFF00"/>
                  </a:glow>
                </a:effectLst>
              </a:rPr>
              <a:t>Two calendars, </a:t>
            </a:r>
            <a:r>
              <a:rPr lang="en-CA" sz="4000" b="1" u="sng" dirty="0" smtClean="0">
                <a:solidFill>
                  <a:srgbClr val="0000FF"/>
                </a:solidFill>
                <a:effectLst>
                  <a:glow rad="127000">
                    <a:srgbClr val="FFFF00"/>
                  </a:glow>
                </a:effectLst>
                <a:latin typeface="Arial Black" panose="020B0A04020102020204" pitchFamily="34" charset="0"/>
              </a:rPr>
              <a:t>12 HOURS OFFSET</a:t>
            </a:r>
            <a:r>
              <a:rPr lang="en-CA" sz="4000" b="1" dirty="0" smtClean="0">
                <a:solidFill>
                  <a:srgbClr val="0000FF"/>
                </a:solidFill>
                <a:effectLst>
                  <a:glow rad="127000">
                    <a:srgbClr val="FFFF00"/>
                  </a:glow>
                </a:effectLst>
                <a:latin typeface="Arial Black" panose="020B0A04020102020204" pitchFamily="34" charset="0"/>
              </a:rPr>
              <a:t>!</a:t>
            </a:r>
            <a:endParaRPr lang="en-CA" sz="4000" b="1" dirty="0">
              <a:solidFill>
                <a:srgbClr val="0000FF"/>
              </a:solidFill>
              <a:effectLst>
                <a:glow rad="127000">
                  <a:srgbClr val="FFFF00"/>
                </a:glow>
              </a:effectLst>
              <a:latin typeface="Arial Black" panose="020B0A04020102020204" pitchFamily="34" charset="0"/>
            </a:endParaRPr>
          </a:p>
        </p:txBody>
      </p:sp>
      <p:sp>
        <p:nvSpPr>
          <p:cNvPr id="5" name="Slide Number Placeholder 1"/>
          <p:cNvSpPr txBox="1">
            <a:spLocks/>
          </p:cNvSpPr>
          <p:nvPr/>
        </p:nvSpPr>
        <p:spPr>
          <a:xfrm>
            <a:off x="11715184" y="6502744"/>
            <a:ext cx="476747" cy="312918"/>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schemeClr val="tx1"/>
                </a:solidFill>
              </a:rPr>
              <a:pPr/>
              <a:t>66</a:t>
            </a:fld>
            <a:endParaRPr lang="en-US" sz="1100" dirty="0">
              <a:solidFill>
                <a:schemeClr val="tx1"/>
              </a:solidFill>
            </a:endParaRPr>
          </a:p>
        </p:txBody>
      </p:sp>
      <p:sp>
        <p:nvSpPr>
          <p:cNvPr id="3" name="Explosion 1 2"/>
          <p:cNvSpPr/>
          <p:nvPr/>
        </p:nvSpPr>
        <p:spPr>
          <a:xfrm>
            <a:off x="5255263" y="5884368"/>
            <a:ext cx="914400" cy="914400"/>
          </a:xfrm>
          <a:prstGeom prst="irregularSeal1">
            <a:avLst/>
          </a:prstGeom>
          <a:solidFill>
            <a:srgbClr val="FFFF00"/>
          </a:solidFill>
          <a:ln>
            <a:solidFill>
              <a:srgbClr val="0066FF"/>
            </a:solidFill>
          </a:ln>
          <a:effectLst>
            <a:glow rad="101600">
              <a:srgbClr val="99FF33"/>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Explosion 1 5"/>
          <p:cNvSpPr/>
          <p:nvPr/>
        </p:nvSpPr>
        <p:spPr>
          <a:xfrm>
            <a:off x="6383129" y="5874592"/>
            <a:ext cx="914400" cy="914400"/>
          </a:xfrm>
          <a:prstGeom prst="irregularSeal1">
            <a:avLst/>
          </a:prstGeom>
          <a:solidFill>
            <a:srgbClr val="FFFF00"/>
          </a:solidFill>
          <a:ln>
            <a:solidFill>
              <a:srgbClr val="0066FF"/>
            </a:solidFill>
          </a:ln>
          <a:effectLst>
            <a:glow rad="101600">
              <a:srgbClr val="99FF33"/>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Explosion 1 6"/>
          <p:cNvSpPr/>
          <p:nvPr/>
        </p:nvSpPr>
        <p:spPr>
          <a:xfrm>
            <a:off x="7510995" y="5874592"/>
            <a:ext cx="914400" cy="914400"/>
          </a:xfrm>
          <a:prstGeom prst="irregularSeal1">
            <a:avLst/>
          </a:prstGeom>
          <a:solidFill>
            <a:srgbClr val="FFFF00"/>
          </a:solidFill>
          <a:ln>
            <a:solidFill>
              <a:srgbClr val="0066FF"/>
            </a:solidFill>
          </a:ln>
          <a:effectLst>
            <a:glow rad="101600">
              <a:srgbClr val="99FF33"/>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Explosion 1 7"/>
          <p:cNvSpPr/>
          <p:nvPr/>
        </p:nvSpPr>
        <p:spPr>
          <a:xfrm>
            <a:off x="8638988" y="5874592"/>
            <a:ext cx="914400" cy="914400"/>
          </a:xfrm>
          <a:prstGeom prst="irregularSeal1">
            <a:avLst/>
          </a:prstGeom>
          <a:solidFill>
            <a:srgbClr val="FFFF00"/>
          </a:solidFill>
          <a:ln>
            <a:solidFill>
              <a:srgbClr val="0066FF"/>
            </a:solidFill>
          </a:ln>
          <a:effectLst>
            <a:glow rad="101600">
              <a:srgbClr val="99FF33"/>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Explosion 1 8"/>
          <p:cNvSpPr/>
          <p:nvPr/>
        </p:nvSpPr>
        <p:spPr>
          <a:xfrm>
            <a:off x="9758435" y="5874592"/>
            <a:ext cx="914400" cy="914400"/>
          </a:xfrm>
          <a:prstGeom prst="irregularSeal1">
            <a:avLst/>
          </a:prstGeom>
          <a:solidFill>
            <a:srgbClr val="FFFF00"/>
          </a:solidFill>
          <a:ln>
            <a:solidFill>
              <a:srgbClr val="0066FF"/>
            </a:solidFill>
          </a:ln>
          <a:effectLst>
            <a:glow rad="101600">
              <a:srgbClr val="99FF33"/>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ular Callout 9"/>
          <p:cNvSpPr/>
          <p:nvPr/>
        </p:nvSpPr>
        <p:spPr>
          <a:xfrm>
            <a:off x="435005" y="4805265"/>
            <a:ext cx="2784055" cy="416705"/>
          </a:xfrm>
          <a:prstGeom prst="wedgeRoundRectCallout">
            <a:avLst>
              <a:gd name="adj1" fmla="val 58321"/>
              <a:gd name="adj2" fmla="val -91404"/>
              <a:gd name="adj3" fmla="val 16667"/>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400" b="1" u="sng" dirty="0" smtClean="0">
                <a:solidFill>
                  <a:srgbClr val="FF0000"/>
                </a:solidFill>
              </a:rPr>
              <a:t>Tri</a:t>
            </a:r>
            <a:r>
              <a:rPr lang="en-CA" sz="2400" b="1" dirty="0" smtClean="0">
                <a:solidFill>
                  <a:srgbClr val="FF0000"/>
                </a:solidFill>
              </a:rPr>
              <a:t>p</a:t>
            </a:r>
            <a:r>
              <a:rPr lang="en-CA" sz="2400" b="1" u="sng" dirty="0" smtClean="0">
                <a:solidFill>
                  <a:srgbClr val="FF0000"/>
                </a:solidFill>
              </a:rPr>
              <a:t>le</a:t>
            </a:r>
            <a:r>
              <a:rPr lang="en-CA" sz="2400" b="1" dirty="0" smtClean="0">
                <a:solidFill>
                  <a:srgbClr val="002060"/>
                </a:solidFill>
              </a:rPr>
              <a:t> Operative!</a:t>
            </a:r>
            <a:endParaRPr lang="en-CA" sz="2400" b="1" dirty="0">
              <a:solidFill>
                <a:srgbClr val="002060"/>
              </a:solidFill>
            </a:endParaRPr>
          </a:p>
        </p:txBody>
      </p:sp>
      <p:sp>
        <p:nvSpPr>
          <p:cNvPr id="11" name="Rounded Rectangle 10"/>
          <p:cNvSpPr/>
          <p:nvPr/>
        </p:nvSpPr>
        <p:spPr>
          <a:xfrm>
            <a:off x="1978815" y="213064"/>
            <a:ext cx="8194090" cy="763479"/>
          </a:xfrm>
          <a:prstGeom prst="roundRect">
            <a:avLst>
              <a:gd name="adj" fmla="val 50000"/>
            </a:avLst>
          </a:prstGeom>
          <a:ln>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600" b="1" dirty="0" smtClean="0">
                <a:ln>
                  <a:solidFill>
                    <a:srgbClr val="0000FF"/>
                  </a:solidFill>
                </a:ln>
              </a:rPr>
              <a:t>The </a:t>
            </a:r>
            <a:r>
              <a:rPr lang="en-CA" sz="3600" b="1" u="sng" dirty="0" smtClean="0">
                <a:ln>
                  <a:solidFill>
                    <a:srgbClr val="FFFF00"/>
                  </a:solidFill>
                </a:ln>
                <a:solidFill>
                  <a:srgbClr val="7030A0"/>
                </a:solidFill>
                <a:latin typeface="Comic Sans MS" panose="030F0702030302020204" pitchFamily="66" charset="0"/>
              </a:rPr>
              <a:t>TRIPLE</a:t>
            </a:r>
            <a:r>
              <a:rPr lang="en-CA" sz="3600" b="1" dirty="0" smtClean="0">
                <a:ln>
                  <a:solidFill>
                    <a:srgbClr val="0000FF"/>
                  </a:solidFill>
                </a:ln>
              </a:rPr>
              <a:t> Purposed Preparation!</a:t>
            </a:r>
            <a:endParaRPr lang="en-CA" sz="3600" b="1" dirty="0">
              <a:ln>
                <a:solidFill>
                  <a:srgbClr val="0000FF"/>
                </a:solidFill>
              </a:ln>
            </a:endParaRPr>
          </a:p>
        </p:txBody>
      </p:sp>
      <p:sp>
        <p:nvSpPr>
          <p:cNvPr id="13" name="Rounded Rectangle 12"/>
          <p:cNvSpPr/>
          <p:nvPr/>
        </p:nvSpPr>
        <p:spPr>
          <a:xfrm>
            <a:off x="731455" y="5949848"/>
            <a:ext cx="2360774" cy="758892"/>
          </a:xfrm>
          <a:prstGeom prst="roundRect">
            <a:avLst>
              <a:gd name="adj" fmla="val 50000"/>
            </a:avLst>
          </a:prstGeom>
          <a:solidFill>
            <a:schemeClr val="accent3">
              <a:lumMod val="75000"/>
            </a:schemeClr>
          </a:solidFill>
          <a:ln>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ln>
                  <a:solidFill>
                    <a:srgbClr val="0000FF"/>
                  </a:solidFill>
                </a:ln>
              </a:rPr>
              <a:t>One Burial - Two Calendars</a:t>
            </a:r>
            <a:endParaRPr lang="en-CA" sz="2000" b="1" dirty="0">
              <a:ln>
                <a:solidFill>
                  <a:srgbClr val="0000FF"/>
                </a:solidFill>
              </a:ln>
            </a:endParaRPr>
          </a:p>
        </p:txBody>
      </p:sp>
      <p:cxnSp>
        <p:nvCxnSpPr>
          <p:cNvPr id="15" name="Straight Arrow Connector 14"/>
          <p:cNvCxnSpPr/>
          <p:nvPr/>
        </p:nvCxnSpPr>
        <p:spPr>
          <a:xfrm>
            <a:off x="958788" y="5299969"/>
            <a:ext cx="213064" cy="64987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8768080" y="4609322"/>
            <a:ext cx="3185477" cy="612648"/>
          </a:xfrm>
          <a:prstGeom prst="wedgeRoundRectCallout">
            <a:avLst>
              <a:gd name="adj1" fmla="val -37777"/>
              <a:gd name="adj2" fmla="val 69133"/>
              <a:gd name="adj3" fmla="val 16667"/>
            </a:avLst>
          </a:prstGeom>
          <a:solidFill>
            <a:srgbClr val="00FFFF"/>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3600" b="1" dirty="0" smtClean="0">
                <a:solidFill>
                  <a:schemeClr val="bg1"/>
                </a:solidFill>
                <a:effectLst>
                  <a:glow rad="127000">
                    <a:srgbClr val="FFFF00"/>
                  </a:glow>
                </a:effectLst>
              </a:rPr>
              <a:t>CE 30 </a:t>
            </a:r>
            <a:r>
              <a:rPr lang="en-CA" sz="3600" b="1" dirty="0" smtClean="0">
                <a:ln w="19050">
                  <a:solidFill>
                    <a:srgbClr val="FF5050"/>
                  </a:solidFill>
                </a:ln>
                <a:solidFill>
                  <a:schemeClr val="bg1"/>
                </a:solidFill>
                <a:effectLst>
                  <a:glow rad="368300">
                    <a:srgbClr val="FFFF00"/>
                  </a:glow>
                </a:effectLst>
                <a:latin typeface="Arial Black" panose="020B0A04020102020204" pitchFamily="34" charset="0"/>
              </a:rPr>
              <a:t>ONLY!</a:t>
            </a:r>
            <a:endParaRPr lang="en-CA" sz="3600" b="1" dirty="0">
              <a:ln w="19050">
                <a:solidFill>
                  <a:srgbClr val="FF5050"/>
                </a:solidFill>
              </a:ln>
              <a:solidFill>
                <a:schemeClr val="bg1"/>
              </a:solidFill>
              <a:effectLst>
                <a:glow rad="368300">
                  <a:srgbClr val="FFFF00"/>
                </a:glow>
              </a:effectLst>
              <a:latin typeface="Arial Black" panose="020B0A04020102020204" pitchFamily="34" charset="0"/>
            </a:endParaRPr>
          </a:p>
        </p:txBody>
      </p:sp>
    </p:spTree>
    <p:extLst>
      <p:ext uri="{BB962C8B-B14F-4D97-AF65-F5344CB8AC3E}">
        <p14:creationId xmlns:p14="http://schemas.microsoft.com/office/powerpoint/2010/main" val="233310597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2000"/>
                                        <p:tgtEl>
                                          <p:spTgt spid="4">
                                            <p:txEl>
                                              <p:pRg st="1" end="1"/>
                                            </p:txEl>
                                          </p:spTgt>
                                        </p:tgtEl>
                                      </p:cBhvr>
                                    </p:animEffect>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25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5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75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0-#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35" presetClass="emph" presetSubtype="0" repeatCount="4000" fill="hold" grpId="1" nodeType="afterEffect">
                                  <p:stCondLst>
                                    <p:cond delay="0"/>
                                  </p:stCondLst>
                                  <p:childTnLst>
                                    <p:anim calcmode="discrete" valueType="str">
                                      <p:cBhvr>
                                        <p:cTn id="37" dur="500" fill="hold"/>
                                        <p:tgtEl>
                                          <p:spTgt spid="9"/>
                                        </p:tgtEl>
                                        <p:attrNameLst>
                                          <p:attrName>style.visibility</p:attrName>
                                        </p:attrNameLst>
                                      </p:cBhvr>
                                      <p:tavLst>
                                        <p:tav tm="0">
                                          <p:val>
                                            <p:strVal val="hidden"/>
                                          </p:val>
                                        </p:tav>
                                        <p:tav tm="50000">
                                          <p:val>
                                            <p:strVal val="visible"/>
                                          </p:val>
                                        </p:tav>
                                      </p:tavLst>
                                    </p:anim>
                                  </p:childTnLst>
                                </p:cTn>
                              </p:par>
                              <p:par>
                                <p:cTn id="38" presetID="35" presetClass="emph" presetSubtype="0" repeatCount="4000" fill="hold" grpId="1" nodeType="withEffect">
                                  <p:stCondLst>
                                    <p:cond delay="0"/>
                                  </p:stCondLst>
                                  <p:childTnLst>
                                    <p:anim calcmode="discrete" valueType="str">
                                      <p:cBhvr>
                                        <p:cTn id="39" dur="500" fill="hold"/>
                                        <p:tgtEl>
                                          <p:spTgt spid="8"/>
                                        </p:tgtEl>
                                        <p:attrNameLst>
                                          <p:attrName>style.visibility</p:attrName>
                                        </p:attrNameLst>
                                      </p:cBhvr>
                                      <p:tavLst>
                                        <p:tav tm="0">
                                          <p:val>
                                            <p:strVal val="hidden"/>
                                          </p:val>
                                        </p:tav>
                                        <p:tav tm="50000">
                                          <p:val>
                                            <p:strVal val="visible"/>
                                          </p:val>
                                        </p:tav>
                                      </p:tavLst>
                                    </p:anim>
                                  </p:childTnLst>
                                </p:cTn>
                              </p:par>
                              <p:par>
                                <p:cTn id="40" presetID="35" presetClass="emph" presetSubtype="0" repeatCount="4000" fill="hold" grpId="1" nodeType="withEffect">
                                  <p:stCondLst>
                                    <p:cond delay="0"/>
                                  </p:stCondLst>
                                  <p:childTnLst>
                                    <p:anim calcmode="discrete" valueType="str">
                                      <p:cBhvr>
                                        <p:cTn id="41" dur="500" fill="hold"/>
                                        <p:tgtEl>
                                          <p:spTgt spid="7"/>
                                        </p:tgtEl>
                                        <p:attrNameLst>
                                          <p:attrName>style.visibility</p:attrName>
                                        </p:attrNameLst>
                                      </p:cBhvr>
                                      <p:tavLst>
                                        <p:tav tm="0">
                                          <p:val>
                                            <p:strVal val="hidden"/>
                                          </p:val>
                                        </p:tav>
                                        <p:tav tm="50000">
                                          <p:val>
                                            <p:strVal val="visible"/>
                                          </p:val>
                                        </p:tav>
                                      </p:tavLst>
                                    </p:anim>
                                  </p:childTnLst>
                                </p:cTn>
                              </p:par>
                              <p:par>
                                <p:cTn id="42" presetID="35" presetClass="emph" presetSubtype="0" repeatCount="4000" fill="hold" grpId="1" nodeType="withEffect">
                                  <p:stCondLst>
                                    <p:cond delay="0"/>
                                  </p:stCondLst>
                                  <p:childTnLst>
                                    <p:anim calcmode="discrete" valueType="str">
                                      <p:cBhvr>
                                        <p:cTn id="43" dur="500" fill="hold"/>
                                        <p:tgtEl>
                                          <p:spTgt spid="6"/>
                                        </p:tgtEl>
                                        <p:attrNameLst>
                                          <p:attrName>style.visibility</p:attrName>
                                        </p:attrNameLst>
                                      </p:cBhvr>
                                      <p:tavLst>
                                        <p:tav tm="0">
                                          <p:val>
                                            <p:strVal val="hidden"/>
                                          </p:val>
                                        </p:tav>
                                        <p:tav tm="50000">
                                          <p:val>
                                            <p:strVal val="visible"/>
                                          </p:val>
                                        </p:tav>
                                      </p:tavLst>
                                    </p:anim>
                                  </p:childTnLst>
                                </p:cTn>
                              </p:par>
                              <p:par>
                                <p:cTn id="44" presetID="35" presetClass="emph" presetSubtype="0" repeatCount="4000" fill="hold" grpId="1" nodeType="withEffect">
                                  <p:stCondLst>
                                    <p:cond delay="0"/>
                                  </p:stCondLst>
                                  <p:childTnLst>
                                    <p:anim calcmode="discrete" valueType="str">
                                      <p:cBhvr>
                                        <p:cTn id="45" dur="5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circle(in)">
                                      <p:cBhvr>
                                        <p:cTn id="50" dur="2000"/>
                                        <p:tgtEl>
                                          <p:spTgt spid="10"/>
                                        </p:tgtEl>
                                      </p:cBhvr>
                                    </p:animEffect>
                                  </p:childTnLst>
                                </p:cTn>
                              </p:par>
                            </p:childTnLst>
                          </p:cTn>
                        </p:par>
                        <p:par>
                          <p:cTn id="51" fill="hold">
                            <p:stCondLst>
                              <p:cond delay="2000"/>
                            </p:stCondLst>
                            <p:childTnLst>
                              <p:par>
                                <p:cTn id="52" presetID="6" presetClass="entr" presetSubtype="16"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circle(in)">
                                      <p:cBhvr>
                                        <p:cTn id="54" dur="2000"/>
                                        <p:tgtEl>
                                          <p:spTgt spid="13"/>
                                        </p:tgtEl>
                                      </p:cBhvr>
                                    </p:animEffect>
                                  </p:childTnLst>
                                </p:cTn>
                              </p:par>
                              <p:par>
                                <p:cTn id="55" presetID="22" presetClass="entr" presetSubtype="1"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repeatCount="300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heckerboard(across)">
                                      <p:cBhvr>
                                        <p:cTn id="62" dur="500"/>
                                        <p:tgtEl>
                                          <p:spTgt spid="12"/>
                                        </p:tgtEl>
                                      </p:cBhvr>
                                    </p:animEffect>
                                  </p:childTnLst>
                                </p:cTn>
                              </p:par>
                            </p:childTnLst>
                          </p:cTn>
                        </p:par>
                        <p:par>
                          <p:cTn id="63" fill="hold">
                            <p:stCondLst>
                              <p:cond delay="1500"/>
                            </p:stCondLst>
                            <p:childTnLst>
                              <p:par>
                                <p:cTn id="64" presetID="35" presetClass="emph" presetSubtype="0" repeatCount="3000" fill="hold" grpId="1" nodeType="afterEffect">
                                  <p:stCondLst>
                                    <p:cond delay="0"/>
                                  </p:stCondLst>
                                  <p:childTnLst>
                                    <p:anim calcmode="discrete" valueType="str">
                                      <p:cBhvr>
                                        <p:cTn id="65"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P spid="8" grpId="0" animBg="1"/>
      <p:bldP spid="8" grpId="1" animBg="1"/>
      <p:bldP spid="9" grpId="0" animBg="1"/>
      <p:bldP spid="9" grpId="1" animBg="1"/>
      <p:bldP spid="10" grpId="0" animBg="1"/>
      <p:bldP spid="13" grpId="0" animBg="1"/>
      <p:bldP spid="12" grpId="0" animBg="1"/>
      <p:bldP spid="12" grpId="1"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69959" y="6466114"/>
            <a:ext cx="488527" cy="298306"/>
          </a:xfrm>
        </p:spPr>
        <p:txBody>
          <a:bodyPr/>
          <a:lstStyle/>
          <a:p>
            <a:fld id="{6D22F896-40B5-4ADD-8801-0D06FADFA095}" type="slidenum">
              <a:rPr lang="en-US" sz="1200" smtClean="0">
                <a:solidFill>
                  <a:schemeClr val="bg1"/>
                </a:solidFill>
              </a:rPr>
              <a:pPr/>
              <a:t>67</a:t>
            </a:fld>
            <a:endParaRPr lang="en-US" sz="1200" dirty="0">
              <a:solidFill>
                <a:schemeClr val="bg1"/>
              </a:solidFill>
            </a:endParaRPr>
          </a:p>
        </p:txBody>
      </p:sp>
      <p:sp>
        <p:nvSpPr>
          <p:cNvPr id="3" name="Cloud Callout 2"/>
          <p:cNvSpPr/>
          <p:nvPr/>
        </p:nvSpPr>
        <p:spPr>
          <a:xfrm>
            <a:off x="215155" y="206188"/>
            <a:ext cx="11752730" cy="6029242"/>
          </a:xfrm>
          <a:prstGeom prst="cloudCallout">
            <a:avLst>
              <a:gd name="adj1" fmla="val 41718"/>
              <a:gd name="adj2" fmla="val 54554"/>
            </a:avLst>
          </a:prstGeom>
          <a:solidFill>
            <a:srgbClr val="0066FF"/>
          </a:solidFill>
          <a:ln w="76200">
            <a:solidFill>
              <a:srgbClr val="0000FF"/>
            </a:solidFill>
          </a:ln>
          <a:effectLst>
            <a:glow rad="1270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5400" b="1" i="1" dirty="0" smtClean="0">
                <a:ln w="38100">
                  <a:solidFill>
                    <a:srgbClr val="7030A0"/>
                  </a:solidFill>
                </a:ln>
                <a:solidFill>
                  <a:srgbClr val="F735EE"/>
                </a:solidFill>
                <a:latin typeface="Comic Sans MS" panose="030F0702030302020204" pitchFamily="66" charset="0"/>
              </a:rPr>
              <a:t>A </a:t>
            </a:r>
            <a:r>
              <a:rPr lang="en-CA" sz="5400" b="1" i="1" dirty="0" smtClean="0">
                <a:ln w="38100">
                  <a:solidFill>
                    <a:srgbClr val="7030A0"/>
                  </a:solidFill>
                </a:ln>
                <a:solidFill>
                  <a:srgbClr val="FFCCFF"/>
                </a:solidFill>
                <a:latin typeface="Comic Sans MS" panose="030F0702030302020204" pitchFamily="66" charset="0"/>
              </a:rPr>
              <a:t>Preparation</a:t>
            </a:r>
            <a:r>
              <a:rPr lang="en-CA" sz="5400" b="1" i="1" dirty="0" smtClean="0">
                <a:ln w="38100">
                  <a:solidFill>
                    <a:srgbClr val="7030A0"/>
                  </a:solidFill>
                </a:ln>
                <a:solidFill>
                  <a:srgbClr val="F735EE"/>
                </a:solidFill>
                <a:latin typeface="Comic Sans MS" panose="030F0702030302020204" pitchFamily="66" charset="0"/>
              </a:rPr>
              <a:t> cycle </a:t>
            </a:r>
            <a:r>
              <a:rPr lang="en-CA" sz="5400" b="1" i="1" dirty="0" smtClean="0">
                <a:ln w="38100">
                  <a:solidFill>
                    <a:srgbClr val="7030A0"/>
                  </a:solidFill>
                </a:ln>
                <a:solidFill>
                  <a:srgbClr val="00FFFF"/>
                </a:solidFill>
                <a:latin typeface="Comic Sans MS" panose="030F0702030302020204" pitchFamily="66" charset="0"/>
              </a:rPr>
              <a:t>always</a:t>
            </a:r>
            <a:r>
              <a:rPr lang="en-CA" sz="5400" b="1" i="1" dirty="0" smtClean="0">
                <a:ln w="38100">
                  <a:solidFill>
                    <a:srgbClr val="7030A0"/>
                  </a:solidFill>
                </a:ln>
                <a:solidFill>
                  <a:srgbClr val="F735EE"/>
                </a:solidFill>
                <a:latin typeface="Comic Sans MS" panose="030F0702030302020204" pitchFamily="66" charset="0"/>
              </a:rPr>
              <a:t> precedes an </a:t>
            </a:r>
            <a:r>
              <a:rPr lang="en-CA" sz="5400" b="1" i="1" u="sng" dirty="0" smtClean="0">
                <a:ln w="38100">
                  <a:solidFill>
                    <a:srgbClr val="7030A0"/>
                  </a:solidFill>
                </a:ln>
                <a:solidFill>
                  <a:srgbClr val="F735EE"/>
                </a:solidFill>
                <a:latin typeface="Comic Sans MS" panose="030F0702030302020204" pitchFamily="66" charset="0"/>
              </a:rPr>
              <a:t>Annual</a:t>
            </a:r>
            <a:r>
              <a:rPr lang="en-CA" sz="5400" b="1" i="1" dirty="0" smtClean="0">
                <a:ln w="38100">
                  <a:solidFill>
                    <a:srgbClr val="7030A0"/>
                  </a:solidFill>
                </a:ln>
                <a:solidFill>
                  <a:srgbClr val="F735EE"/>
                </a:solidFill>
                <a:latin typeface="Comic Sans MS" panose="030F0702030302020204" pitchFamily="66" charset="0"/>
              </a:rPr>
              <a:t> Shabbat, just like every 7</a:t>
            </a:r>
            <a:r>
              <a:rPr lang="en-CA" sz="5400" b="1" i="1" baseline="30000" dirty="0" smtClean="0">
                <a:ln w="38100">
                  <a:solidFill>
                    <a:srgbClr val="7030A0"/>
                  </a:solidFill>
                </a:ln>
                <a:solidFill>
                  <a:srgbClr val="F735EE"/>
                </a:solidFill>
                <a:latin typeface="Comic Sans MS" panose="030F0702030302020204" pitchFamily="66" charset="0"/>
              </a:rPr>
              <a:t>th</a:t>
            </a:r>
            <a:r>
              <a:rPr lang="en-CA" sz="5400" b="1" i="1" dirty="0" smtClean="0">
                <a:ln w="38100">
                  <a:solidFill>
                    <a:srgbClr val="7030A0"/>
                  </a:solidFill>
                </a:ln>
                <a:solidFill>
                  <a:srgbClr val="F735EE"/>
                </a:solidFill>
                <a:latin typeface="Comic Sans MS" panose="030F0702030302020204" pitchFamily="66" charset="0"/>
              </a:rPr>
              <a:t> day Shabbat! </a:t>
            </a:r>
            <a:r>
              <a:rPr lang="en-CA" sz="5400" b="1" dirty="0" smtClean="0">
                <a:ln w="6350">
                  <a:solidFill>
                    <a:srgbClr val="7030A0"/>
                  </a:solidFill>
                </a:ln>
                <a:solidFill>
                  <a:srgbClr val="99FF33"/>
                </a:solidFill>
                <a:latin typeface="Comic Sans MS" panose="030F0702030302020204" pitchFamily="66" charset="0"/>
                <a:sym typeface="Wingdings" panose="05000000000000000000" pitchFamily="2" charset="2"/>
              </a:rPr>
              <a:t></a:t>
            </a:r>
            <a:endParaRPr lang="en-CA" sz="3200" b="1" dirty="0" smtClean="0">
              <a:ln w="6350">
                <a:solidFill>
                  <a:srgbClr val="7030A0"/>
                </a:solidFill>
              </a:ln>
              <a:solidFill>
                <a:srgbClr val="99FF33"/>
              </a:solidFill>
              <a:latin typeface="Comic Sans MS" panose="030F0702030302020204" pitchFamily="66" charset="0"/>
            </a:endParaRPr>
          </a:p>
        </p:txBody>
      </p:sp>
      <p:sp>
        <p:nvSpPr>
          <p:cNvPr id="4" name="Slide Number Placeholder 1"/>
          <p:cNvSpPr txBox="1">
            <a:spLocks/>
          </p:cNvSpPr>
          <p:nvPr/>
        </p:nvSpPr>
        <p:spPr>
          <a:xfrm>
            <a:off x="11715184" y="6502744"/>
            <a:ext cx="476747" cy="312918"/>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schemeClr val="tx1"/>
                </a:solidFill>
              </a:rPr>
              <a:pPr/>
              <a:t>67</a:t>
            </a:fld>
            <a:endParaRPr lang="en-US" sz="1100" dirty="0">
              <a:solidFill>
                <a:schemeClr val="tx1"/>
              </a:solidFill>
            </a:endParaRPr>
          </a:p>
        </p:txBody>
      </p:sp>
    </p:spTree>
    <p:extLst>
      <p:ext uri="{BB962C8B-B14F-4D97-AF65-F5344CB8AC3E}">
        <p14:creationId xmlns:p14="http://schemas.microsoft.com/office/powerpoint/2010/main" val="4120340139"/>
      </p:ext>
    </p:extLst>
  </p:cSld>
  <p:clrMapOvr>
    <a:masterClrMapping/>
  </p:clrMapOvr>
  <p:transition spd="med">
    <p:circl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32162" y="1337105"/>
            <a:ext cx="7753900" cy="3800503"/>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455217" y="752927"/>
            <a:ext cx="4701396" cy="523782"/>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3" name="Rectangle 22"/>
          <p:cNvSpPr/>
          <p:nvPr/>
        </p:nvSpPr>
        <p:spPr>
          <a:xfrm>
            <a:off x="4884670" y="2372265"/>
            <a:ext cx="1190445" cy="2600870"/>
          </a:xfrm>
          <a:prstGeom prst="rect">
            <a:avLst/>
          </a:prstGeom>
          <a:noFill/>
          <a:ln w="57150">
            <a:solidFill>
              <a:srgbClr val="0000FF"/>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372862" y="1355577"/>
            <a:ext cx="6081204" cy="527983"/>
          </a:xfrm>
          <a:prstGeom prst="wedgeRoundRectCallout">
            <a:avLst>
              <a:gd name="adj1" fmla="val 29338"/>
              <a:gd name="adj2" fmla="val 139186"/>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Abib 14, CC Pesach, </a:t>
            </a:r>
            <a:r>
              <a:rPr lang="en-CA" sz="2400" b="1" u="sng" dirty="0" smtClean="0">
                <a:solidFill>
                  <a:srgbClr val="F735EE"/>
                </a:solidFill>
              </a:rPr>
              <a:t>Midst of the week</a:t>
            </a:r>
            <a:r>
              <a:rPr lang="en-CA" sz="2400" b="1" dirty="0" smtClean="0">
                <a:solidFill>
                  <a:srgbClr val="F735EE"/>
                </a:solidFill>
              </a:rPr>
              <a:t>.</a:t>
            </a:r>
            <a:endParaRPr lang="en-CA" sz="2400" b="1" dirty="0">
              <a:solidFill>
                <a:srgbClr val="F735EE"/>
              </a:solidFill>
            </a:endParaRPr>
          </a:p>
        </p:txBody>
      </p:sp>
      <p:sp>
        <p:nvSpPr>
          <p:cNvPr id="2" name="Isosceles Triangle 1"/>
          <p:cNvSpPr/>
          <p:nvPr/>
        </p:nvSpPr>
        <p:spPr>
          <a:xfrm rot="16200000">
            <a:off x="5060083" y="3995318"/>
            <a:ext cx="835796" cy="1163015"/>
          </a:xfrm>
          <a:prstGeom prst="triangle">
            <a:avLst>
              <a:gd name="adj" fmla="val 0"/>
            </a:avLst>
          </a:prstGeom>
          <a:solidFill>
            <a:schemeClr val="tx1">
              <a:lumMod val="50000"/>
              <a:alpha val="58000"/>
            </a:schemeClr>
          </a:solidFill>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5" name="Slide Number Placeholder 14"/>
          <p:cNvSpPr>
            <a:spLocks noGrp="1"/>
          </p:cNvSpPr>
          <p:nvPr>
            <p:ph type="sldNum" sz="quarter" idx="12"/>
          </p:nvPr>
        </p:nvSpPr>
        <p:spPr>
          <a:xfrm>
            <a:off x="11653350" y="6532332"/>
            <a:ext cx="468031" cy="310490"/>
          </a:xfrm>
        </p:spPr>
        <p:txBody>
          <a:bodyPr/>
          <a:lstStyle/>
          <a:p>
            <a:fld id="{6D22F896-40B5-4ADD-8801-0D06FADFA095}" type="slidenum">
              <a:rPr lang="en-US" sz="1100" smtClean="0">
                <a:solidFill>
                  <a:prstClr val="white">
                    <a:tint val="75000"/>
                  </a:prstClr>
                </a:solidFill>
              </a:rPr>
              <a:pPr/>
              <a:t>68</a:t>
            </a:fld>
            <a:endParaRPr lang="en-US" sz="1100" dirty="0">
              <a:solidFill>
                <a:prstClr val="white">
                  <a:tint val="75000"/>
                </a:prstClr>
              </a:solidFill>
            </a:endParaRPr>
          </a:p>
        </p:txBody>
      </p:sp>
      <p:sp>
        <p:nvSpPr>
          <p:cNvPr id="21" name="Rounded Rectangle 20"/>
          <p:cNvSpPr/>
          <p:nvPr/>
        </p:nvSpPr>
        <p:spPr>
          <a:xfrm>
            <a:off x="2061709" y="65024"/>
            <a:ext cx="7890475"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rgbClr val="FF0000"/>
                </a:solidFill>
                <a:latin typeface="Arial Black" panose="020B0A04020102020204" pitchFamily="34" charset="0"/>
              </a:rPr>
              <a:t>The Lunar Abib 14 began </a:t>
            </a:r>
            <a:r>
              <a:rPr lang="en-CA" sz="2800" u="sng" dirty="0" smtClean="0">
                <a:solidFill>
                  <a:srgbClr val="FF0000"/>
                </a:solidFill>
                <a:latin typeface="Arial Black" panose="020B0A04020102020204" pitchFamily="34" charset="0"/>
              </a:rPr>
              <a:t>at Sunset</a:t>
            </a:r>
            <a:r>
              <a:rPr lang="en-CA" sz="2800" dirty="0" smtClean="0">
                <a:solidFill>
                  <a:srgbClr val="FF0000"/>
                </a:solidFill>
                <a:latin typeface="Arial Black" panose="020B0A04020102020204" pitchFamily="34" charset="0"/>
              </a:rPr>
              <a:t>!</a:t>
            </a:r>
            <a:endParaRPr lang="en-CA" sz="2800" dirty="0">
              <a:solidFill>
                <a:srgbClr val="FF0000"/>
              </a:solidFill>
              <a:latin typeface="Arial Black" panose="020B0A04020102020204" pitchFamily="34" charset="0"/>
            </a:endParaRPr>
          </a:p>
        </p:txBody>
      </p:sp>
      <p:sp>
        <p:nvSpPr>
          <p:cNvPr id="3" name="Rounded Rectangular Callout 2"/>
          <p:cNvSpPr/>
          <p:nvPr/>
        </p:nvSpPr>
        <p:spPr>
          <a:xfrm>
            <a:off x="296137" y="2311977"/>
            <a:ext cx="4036073" cy="2838090"/>
          </a:xfrm>
          <a:prstGeom prst="wedgeRoundRectCallout">
            <a:avLst>
              <a:gd name="adj1" fmla="val 76875"/>
              <a:gd name="adj2" fmla="val 34813"/>
              <a:gd name="adj3" fmla="val 16667"/>
            </a:avLst>
          </a:prstGeom>
          <a:solidFill>
            <a:schemeClr val="tx1">
              <a:lumMod val="50000"/>
            </a:schemeClr>
          </a:solidFill>
          <a:ln w="762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en-CA" sz="2400" b="1" dirty="0" smtClean="0">
                <a:ln>
                  <a:solidFill>
                    <a:schemeClr val="bg1"/>
                  </a:solidFill>
                </a:ln>
                <a:solidFill>
                  <a:srgbClr val="99FF33"/>
                </a:solidFill>
                <a:effectLst>
                  <a:glow rad="127000">
                    <a:srgbClr val="FFFF00"/>
                  </a:glow>
                </a:effectLst>
              </a:rPr>
              <a:t>After </a:t>
            </a:r>
            <a:r>
              <a:rPr lang="en-CA" sz="2400" b="1" dirty="0">
                <a:ln>
                  <a:solidFill>
                    <a:schemeClr val="bg1"/>
                  </a:solidFill>
                </a:ln>
                <a:solidFill>
                  <a:srgbClr val="99FF33"/>
                </a:solidFill>
                <a:effectLst>
                  <a:glow rad="127000">
                    <a:srgbClr val="FFFF00"/>
                  </a:glow>
                </a:effectLst>
              </a:rPr>
              <a:t>the sun had set, </a:t>
            </a:r>
            <a:r>
              <a:rPr lang="en-CA" sz="2400" b="1" dirty="0">
                <a:ln>
                  <a:solidFill>
                    <a:srgbClr val="002060"/>
                  </a:solidFill>
                </a:ln>
                <a:solidFill>
                  <a:srgbClr val="99FF33"/>
                </a:solidFill>
              </a:rPr>
              <a:t>w</a:t>
            </a:r>
            <a:r>
              <a:rPr lang="en-CA" sz="2400" b="1" dirty="0" smtClean="0">
                <a:ln>
                  <a:solidFill>
                    <a:srgbClr val="002060"/>
                  </a:solidFill>
                </a:ln>
                <a:solidFill>
                  <a:srgbClr val="99FF33"/>
                </a:solidFill>
              </a:rPr>
              <a:t>hen </a:t>
            </a:r>
            <a:r>
              <a:rPr lang="en-CA" sz="2400" b="1" dirty="0" err="1" smtClean="0">
                <a:ln>
                  <a:solidFill>
                    <a:srgbClr val="002060"/>
                  </a:solidFill>
                </a:ln>
                <a:solidFill>
                  <a:srgbClr val="99FF33"/>
                </a:solidFill>
              </a:rPr>
              <a:t>Yoseph</a:t>
            </a:r>
            <a:r>
              <a:rPr lang="en-CA" sz="2400" b="1" dirty="0" smtClean="0">
                <a:ln>
                  <a:solidFill>
                    <a:srgbClr val="002060"/>
                  </a:solidFill>
                </a:ln>
                <a:solidFill>
                  <a:srgbClr val="99FF33"/>
                </a:solidFill>
              </a:rPr>
              <a:t> was retrieving </a:t>
            </a:r>
            <a:r>
              <a:rPr lang="en-CA" sz="2400" b="1" dirty="0" err="1" smtClean="0">
                <a:ln>
                  <a:solidFill>
                    <a:srgbClr val="002060"/>
                  </a:solidFill>
                </a:ln>
                <a:solidFill>
                  <a:srgbClr val="00FFFF"/>
                </a:solidFill>
              </a:rPr>
              <a:t>Yahusha’s</a:t>
            </a:r>
            <a:r>
              <a:rPr lang="en-CA" sz="2400" b="1" dirty="0" smtClean="0">
                <a:ln>
                  <a:solidFill>
                    <a:srgbClr val="002060"/>
                  </a:solidFill>
                </a:ln>
                <a:solidFill>
                  <a:srgbClr val="99FF33"/>
                </a:solidFill>
              </a:rPr>
              <a:t> body from the tree, the </a:t>
            </a:r>
            <a:r>
              <a:rPr lang="en-CA" sz="2400" b="1" u="sng" dirty="0" smtClean="0">
                <a:ln>
                  <a:solidFill>
                    <a:srgbClr val="002060"/>
                  </a:solidFill>
                </a:ln>
                <a:solidFill>
                  <a:srgbClr val="FF9900"/>
                </a:solidFill>
                <a:latin typeface="Arial Black" panose="020B0A04020102020204" pitchFamily="34" charset="0"/>
              </a:rPr>
              <a:t>Jewish Passover</a:t>
            </a:r>
            <a:r>
              <a:rPr lang="en-CA" sz="2400" b="1" dirty="0" smtClean="0">
                <a:ln>
                  <a:solidFill>
                    <a:srgbClr val="002060"/>
                  </a:solidFill>
                </a:ln>
                <a:solidFill>
                  <a:srgbClr val="FF9900"/>
                </a:solidFill>
                <a:latin typeface="Arial Black" panose="020B0A04020102020204" pitchFamily="34" charset="0"/>
              </a:rPr>
              <a:t> </a:t>
            </a:r>
            <a:r>
              <a:rPr lang="en-CA" sz="2400" b="1" dirty="0" smtClean="0">
                <a:ln>
                  <a:solidFill>
                    <a:srgbClr val="002060"/>
                  </a:solidFill>
                </a:ln>
                <a:solidFill>
                  <a:srgbClr val="99FF33"/>
                </a:solidFill>
              </a:rPr>
              <a:t>– </a:t>
            </a:r>
            <a:br>
              <a:rPr lang="en-CA" sz="2400" b="1" dirty="0" smtClean="0">
                <a:ln>
                  <a:solidFill>
                    <a:srgbClr val="002060"/>
                  </a:solidFill>
                </a:ln>
                <a:solidFill>
                  <a:srgbClr val="99FF33"/>
                </a:solidFill>
              </a:rPr>
            </a:br>
            <a:r>
              <a:rPr lang="en-CA" sz="2400" b="1" dirty="0" smtClean="0">
                <a:ln>
                  <a:solidFill>
                    <a:srgbClr val="002060"/>
                  </a:solidFill>
                </a:ln>
                <a:solidFill>
                  <a:srgbClr val="99FF33"/>
                </a:solidFill>
              </a:rPr>
              <a:t>Abib 14 (</a:t>
            </a:r>
            <a:r>
              <a:rPr lang="en-CA" sz="2400" b="1" dirty="0" smtClean="0">
                <a:ln>
                  <a:solidFill>
                    <a:srgbClr val="002060"/>
                  </a:solidFill>
                </a:ln>
                <a:solidFill>
                  <a:srgbClr val="C00000"/>
                </a:solidFill>
              </a:rPr>
              <a:t>Lunar/sunset</a:t>
            </a:r>
            <a:r>
              <a:rPr lang="en-CA" sz="2400" b="1" dirty="0" smtClean="0">
                <a:ln>
                  <a:solidFill>
                    <a:srgbClr val="002060"/>
                  </a:solidFill>
                </a:ln>
                <a:solidFill>
                  <a:srgbClr val="99FF33"/>
                </a:solidFill>
              </a:rPr>
              <a:t>) had begun! </a:t>
            </a:r>
            <a:endParaRPr lang="en-CA" sz="2400" b="1" dirty="0">
              <a:ln>
                <a:solidFill>
                  <a:srgbClr val="002060"/>
                </a:solidFill>
              </a:ln>
              <a:solidFill>
                <a:srgbClr val="99FF33"/>
              </a:solidFill>
            </a:endParaRPr>
          </a:p>
        </p:txBody>
      </p:sp>
      <p:cxnSp>
        <p:nvCxnSpPr>
          <p:cNvPr id="5" name="Straight Connector 4"/>
          <p:cNvCxnSpPr/>
          <p:nvPr/>
        </p:nvCxnSpPr>
        <p:spPr>
          <a:xfrm flipV="1">
            <a:off x="4705582" y="4080294"/>
            <a:ext cx="1462831" cy="993065"/>
          </a:xfrm>
          <a:prstGeom prst="line">
            <a:avLst/>
          </a:prstGeom>
          <a:ln w="76200">
            <a:solidFill>
              <a:srgbClr val="FF5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6746252" y="760713"/>
            <a:ext cx="5373731" cy="4632126"/>
          </a:xfrm>
          <a:prstGeom prst="wedgeRoundRectCallout">
            <a:avLst>
              <a:gd name="adj1" fmla="val -69507"/>
              <a:gd name="adj2" fmla="val 34525"/>
              <a:gd name="adj3" fmla="val 16667"/>
            </a:avLst>
          </a:prstGeom>
          <a:solidFill>
            <a:schemeClr val="bg1"/>
          </a:solidFill>
          <a:ln w="381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rgbClr val="FF0000"/>
                </a:solidFill>
              </a:rPr>
              <a:t>Abib </a:t>
            </a:r>
            <a:r>
              <a:rPr lang="en-CA" sz="2400" b="1" u="sng" dirty="0" smtClean="0">
                <a:solidFill>
                  <a:srgbClr val="FF0000"/>
                </a:solidFill>
              </a:rPr>
              <a:t>14</a:t>
            </a:r>
            <a:r>
              <a:rPr lang="en-CA" sz="2400" b="1" dirty="0" smtClean="0">
                <a:solidFill>
                  <a:srgbClr val="FF0000"/>
                </a:solidFill>
              </a:rPr>
              <a:t> LUNAR – It was </a:t>
            </a:r>
            <a:br>
              <a:rPr lang="en-CA" sz="2400" b="1" dirty="0" smtClean="0">
                <a:solidFill>
                  <a:srgbClr val="FF0000"/>
                </a:solidFill>
              </a:rPr>
            </a:br>
            <a:r>
              <a:rPr lang="en-CA" sz="2400" b="1" dirty="0" smtClean="0">
                <a:solidFill>
                  <a:srgbClr val="FFCCFF"/>
                </a:solidFill>
              </a:rPr>
              <a:t>(John 19:42)  </a:t>
            </a:r>
            <a:r>
              <a:rPr lang="en-CA" sz="4000" b="1" dirty="0" smtClean="0">
                <a:solidFill>
                  <a:srgbClr val="FF0000"/>
                </a:solidFill>
              </a:rPr>
              <a:t>THE </a:t>
            </a:r>
            <a:r>
              <a:rPr lang="en-CA" sz="4000" b="1" u="sng" dirty="0" smtClean="0">
                <a:solidFill>
                  <a:srgbClr val="00FFFF"/>
                </a:solidFill>
              </a:rPr>
              <a:t>PREPARATION</a:t>
            </a:r>
            <a:r>
              <a:rPr lang="en-CA" sz="4000" b="1" dirty="0" smtClean="0">
                <a:solidFill>
                  <a:srgbClr val="FF0000"/>
                </a:solidFill>
              </a:rPr>
              <a:t> OF THE </a:t>
            </a:r>
            <a:r>
              <a:rPr lang="en-CA" sz="4000" b="1" u="sng" dirty="0" smtClean="0">
                <a:solidFill>
                  <a:srgbClr val="FF0000"/>
                </a:solidFill>
                <a:effectLst>
                  <a:glow rad="88900">
                    <a:srgbClr val="FFCCFF"/>
                  </a:glow>
                </a:effectLst>
              </a:rPr>
              <a:t>YAHUDIM</a:t>
            </a:r>
            <a:r>
              <a:rPr lang="en-CA" sz="4000" b="1" dirty="0">
                <a:solidFill>
                  <a:srgbClr val="FF0000"/>
                </a:solidFill>
                <a:effectLst>
                  <a:glow rad="88900">
                    <a:srgbClr val="FFCCFF"/>
                  </a:glow>
                </a:effectLst>
              </a:rPr>
              <a:t> </a:t>
            </a:r>
            <a:r>
              <a:rPr lang="en-CA" sz="4000" b="1" dirty="0" smtClean="0">
                <a:solidFill>
                  <a:srgbClr val="FF0000"/>
                </a:solidFill>
                <a:effectLst>
                  <a:glow rad="88900">
                    <a:srgbClr val="FFCCFF"/>
                  </a:glow>
                </a:effectLst>
              </a:rPr>
              <a:t>- </a:t>
            </a:r>
            <a:r>
              <a:rPr lang="en-CA" sz="2800" u="sng" dirty="0" smtClean="0">
                <a:solidFill>
                  <a:srgbClr val="FFCCFF"/>
                </a:solidFill>
                <a:effectLst/>
              </a:rPr>
              <a:t>immediatel</a:t>
            </a:r>
            <a:r>
              <a:rPr lang="en-CA" sz="2800" dirty="0" smtClean="0">
                <a:solidFill>
                  <a:srgbClr val="FFCCFF"/>
                </a:solidFill>
                <a:effectLst/>
              </a:rPr>
              <a:t>y p</a:t>
            </a:r>
            <a:r>
              <a:rPr lang="en-CA" sz="2800" u="sng" dirty="0" smtClean="0">
                <a:solidFill>
                  <a:srgbClr val="FFCCFF"/>
                </a:solidFill>
                <a:effectLst/>
              </a:rPr>
              <a:t>rior to their 1</a:t>
            </a:r>
            <a:r>
              <a:rPr lang="en-CA" sz="2800" u="sng" baseline="30000" dirty="0" smtClean="0">
                <a:solidFill>
                  <a:srgbClr val="FFCCFF"/>
                </a:solidFill>
                <a:effectLst/>
              </a:rPr>
              <a:t>st </a:t>
            </a:r>
            <a:r>
              <a:rPr lang="en-CA" sz="2800" u="sng" dirty="0" smtClean="0">
                <a:solidFill>
                  <a:srgbClr val="FFCCFF"/>
                </a:solidFill>
                <a:effectLst/>
              </a:rPr>
              <a:t> Shabbat of Unleavened Bread</a:t>
            </a:r>
            <a:r>
              <a:rPr lang="en-CA" sz="2800" dirty="0" smtClean="0">
                <a:solidFill>
                  <a:srgbClr val="FFCCFF"/>
                </a:solidFill>
                <a:effectLst/>
              </a:rPr>
              <a:t> which was to arrive with the </a:t>
            </a:r>
            <a:r>
              <a:rPr lang="en-CA" sz="2800" u="sng" dirty="0" smtClean="0">
                <a:solidFill>
                  <a:srgbClr val="FFCCFF"/>
                </a:solidFill>
                <a:effectLst/>
              </a:rPr>
              <a:t>followin</a:t>
            </a:r>
            <a:r>
              <a:rPr lang="en-CA" sz="2800" dirty="0" smtClean="0">
                <a:solidFill>
                  <a:srgbClr val="FFCCFF"/>
                </a:solidFill>
                <a:effectLst/>
              </a:rPr>
              <a:t>g </a:t>
            </a:r>
            <a:r>
              <a:rPr lang="en-CA" sz="2800" b="1" i="1" u="sng" dirty="0" smtClean="0">
                <a:ln>
                  <a:solidFill>
                    <a:srgbClr val="0000FF"/>
                  </a:solidFill>
                </a:ln>
                <a:solidFill>
                  <a:srgbClr val="FFCCFF"/>
                </a:solidFill>
                <a:effectLst/>
                <a:latin typeface="Comic Sans MS" panose="030F0702030302020204" pitchFamily="66" charset="0"/>
              </a:rPr>
              <a:t>sunset</a:t>
            </a:r>
            <a:r>
              <a:rPr lang="en-CA" sz="2800" dirty="0" smtClean="0">
                <a:solidFill>
                  <a:srgbClr val="FFCCFF"/>
                </a:solidFill>
                <a:effectLst/>
              </a:rPr>
              <a:t> - </a:t>
            </a:r>
            <a:br>
              <a:rPr lang="en-CA" sz="2800" dirty="0" smtClean="0">
                <a:solidFill>
                  <a:srgbClr val="FFCCFF"/>
                </a:solidFill>
                <a:effectLst/>
              </a:rPr>
            </a:br>
            <a:r>
              <a:rPr lang="en-CA" sz="2800" dirty="0" smtClean="0">
                <a:ln>
                  <a:solidFill>
                    <a:srgbClr val="0000FF"/>
                  </a:solidFill>
                </a:ln>
                <a:solidFill>
                  <a:srgbClr val="FFCCFF"/>
                </a:solidFill>
                <a:effectLst>
                  <a:glow rad="127000">
                    <a:srgbClr val="FFFF00"/>
                  </a:glow>
                </a:effectLst>
              </a:rPr>
              <a:t>(</a:t>
            </a:r>
            <a:r>
              <a:rPr lang="en-CA" sz="2800" dirty="0" smtClean="0">
                <a:ln>
                  <a:solidFill>
                    <a:srgbClr val="0000FF"/>
                  </a:solidFill>
                </a:ln>
                <a:solidFill>
                  <a:srgbClr val="FFCCFF"/>
                </a:solidFill>
                <a:effectLst>
                  <a:glow rad="127000">
                    <a:srgbClr val="FFFF00"/>
                  </a:glow>
                </a:effectLst>
                <a:latin typeface="Arial Black" panose="020B0A04020102020204" pitchFamily="34" charset="0"/>
              </a:rPr>
              <a:t>Sunset to Sunset</a:t>
            </a:r>
            <a:r>
              <a:rPr lang="en-CA" sz="2800" dirty="0" smtClean="0">
                <a:ln>
                  <a:solidFill>
                    <a:srgbClr val="0000FF"/>
                  </a:solidFill>
                </a:ln>
                <a:solidFill>
                  <a:srgbClr val="FFCCFF"/>
                </a:solidFill>
                <a:effectLst>
                  <a:glow rad="127000">
                    <a:srgbClr val="FFFF00"/>
                  </a:glow>
                </a:effectLst>
              </a:rPr>
              <a:t>).</a:t>
            </a:r>
            <a:r>
              <a:rPr lang="en-CA" sz="2800" baseline="30000" dirty="0" smtClean="0">
                <a:ln>
                  <a:solidFill>
                    <a:srgbClr val="0000FF"/>
                  </a:solidFill>
                </a:ln>
                <a:solidFill>
                  <a:srgbClr val="FFCCFF"/>
                </a:solidFill>
                <a:effectLst>
                  <a:glow rad="127000">
                    <a:srgbClr val="FFFF00"/>
                  </a:glow>
                </a:effectLst>
              </a:rPr>
              <a:t> </a:t>
            </a:r>
            <a:r>
              <a:rPr lang="en-CA" sz="2800" dirty="0" smtClean="0">
                <a:ln>
                  <a:solidFill>
                    <a:srgbClr val="0000FF"/>
                  </a:solidFill>
                </a:ln>
                <a:solidFill>
                  <a:srgbClr val="FFCCFF"/>
                </a:solidFill>
                <a:effectLst>
                  <a:glow rad="127000">
                    <a:srgbClr val="FFFF00"/>
                  </a:glow>
                </a:effectLst>
              </a:rPr>
              <a:t> </a:t>
            </a:r>
            <a:r>
              <a:rPr lang="en-CA" sz="2800" b="1" u="sng" dirty="0" smtClean="0">
                <a:ln>
                  <a:solidFill>
                    <a:srgbClr val="0000FF"/>
                  </a:solidFill>
                </a:ln>
                <a:solidFill>
                  <a:srgbClr val="FF0000"/>
                </a:solidFill>
                <a:effectLst>
                  <a:glow rad="127000">
                    <a:srgbClr val="FFFF00"/>
                  </a:glow>
                </a:effectLst>
              </a:rPr>
              <a:t> </a:t>
            </a:r>
            <a:endParaRPr lang="en-CA" sz="2800" b="1" dirty="0">
              <a:ln>
                <a:solidFill>
                  <a:srgbClr val="0000FF"/>
                </a:solidFill>
              </a:ln>
              <a:solidFill>
                <a:srgbClr val="FF0000"/>
              </a:solidFill>
              <a:effectLst>
                <a:glow rad="127000">
                  <a:srgbClr val="FFFF00"/>
                </a:glow>
              </a:effectLst>
            </a:endParaRPr>
          </a:p>
        </p:txBody>
      </p:sp>
      <p:sp>
        <p:nvSpPr>
          <p:cNvPr id="17" name="Rounded Rectangular Callout 16"/>
          <p:cNvSpPr/>
          <p:nvPr/>
        </p:nvSpPr>
        <p:spPr>
          <a:xfrm>
            <a:off x="277976" y="5523566"/>
            <a:ext cx="9779518" cy="1267500"/>
          </a:xfrm>
          <a:prstGeom prst="wedgeRoundRectCallout">
            <a:avLst>
              <a:gd name="adj1" fmla="val 4615"/>
              <a:gd name="adj2" fmla="val -105709"/>
              <a:gd name="adj3" fmla="val 16667"/>
            </a:avLst>
          </a:prstGeom>
          <a:solidFill>
            <a:schemeClr val="tx1">
              <a:lumMod val="50000"/>
            </a:schemeClr>
          </a:solidFill>
          <a:ln w="76200">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8800" b="1" dirty="0" smtClean="0">
                <a:solidFill>
                  <a:schemeClr val="bg1"/>
                </a:solidFill>
                <a:effectLst>
                  <a:glow rad="127000">
                    <a:srgbClr val="00FFFF"/>
                  </a:glow>
                </a:effectLst>
              </a:rPr>
              <a:t>12 hour offset!  </a:t>
            </a:r>
            <a:r>
              <a:rPr lang="en-CA" sz="8800" b="1" dirty="0" smtClean="0">
                <a:solidFill>
                  <a:schemeClr val="bg1"/>
                </a:solidFill>
                <a:effectLst>
                  <a:glow rad="508000">
                    <a:srgbClr val="FFFF00"/>
                  </a:glow>
                </a:effectLst>
              </a:rPr>
              <a:t>!!</a:t>
            </a:r>
            <a:endParaRPr lang="en-CA" sz="8800" b="1" dirty="0">
              <a:ln>
                <a:solidFill>
                  <a:sysClr val="windowText" lastClr="000000"/>
                </a:solidFill>
              </a:ln>
              <a:solidFill>
                <a:srgbClr val="FF5050"/>
              </a:solidFill>
              <a:effectLst>
                <a:glow rad="508000">
                  <a:srgbClr val="FFFF00"/>
                </a:glow>
              </a:effectLst>
            </a:endParaRPr>
          </a:p>
        </p:txBody>
      </p:sp>
    </p:spTree>
    <p:extLst>
      <p:ext uri="{BB962C8B-B14F-4D97-AF65-F5344CB8AC3E}">
        <p14:creationId xmlns:p14="http://schemas.microsoft.com/office/powerpoint/2010/main" val="254863759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6" presetClass="path" presetSubtype="0" accel="50000" decel="50000" fill="hold" grpId="1" nodeType="withEffect">
                                  <p:stCondLst>
                                    <p:cond delay="500"/>
                                  </p:stCondLst>
                                  <p:childTnLst>
                                    <p:animMotion origin="layout" path="M -0.00013 -0.00023 C -0.01432 0.00972 -0.0293 0.01736 -0.0444 0.01736 C -0.11471 0.01736 -0.16979 -0.09282 -0.16979 -0.22639 C -0.16979 -0.35787 -0.11471 -0.4662 -0.0444 -0.4662 C -0.0293 -0.4662 -0.01432 -0.46042 -0.00013 -0.45116 C -0.0474 -0.4162 -0.08047 -0.32893 -0.08047 -0.22639 C -0.08047 -0.12199 -0.0474 -0.03518 -0.00013 -0.00023 Z " pathEditMode="relative" rAng="0" ptsTypes="AAAAAAA">
                                      <p:cBhvr>
                                        <p:cTn id="21" dur="3250" fill="hold"/>
                                        <p:tgtEl>
                                          <p:spTgt spid="2"/>
                                        </p:tgtEl>
                                        <p:attrNameLst>
                                          <p:attrName>ppt_x</p:attrName>
                                          <p:attrName>ppt_y</p:attrName>
                                        </p:attrNameLst>
                                      </p:cBhvr>
                                      <p:rCtr x="-8490" y="-22431"/>
                                    </p:animMotion>
                                  </p:childTnLst>
                                </p:cTn>
                              </p:par>
                            </p:childTnLst>
                          </p:cTn>
                        </p:par>
                        <p:par>
                          <p:cTn id="22" fill="hold">
                            <p:stCondLst>
                              <p:cond delay="3750"/>
                            </p:stCondLst>
                            <p:childTnLst>
                              <p:par>
                                <p:cTn id="23" presetID="16" presetClass="entr" presetSubtype="21" fill="hold" grpId="0" nodeType="afterEffect">
                                  <p:stCondLst>
                                    <p:cond delay="25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1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heckerboard(across)">
                                      <p:cBhvr>
                                        <p:cTn id="30" dur="1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strips(downLeft)">
                                      <p:cBhvr>
                                        <p:cTn id="35" dur="500"/>
                                        <p:tgtEl>
                                          <p:spTgt spid="17"/>
                                        </p:tgtEl>
                                      </p:cBhvr>
                                    </p:animEffect>
                                  </p:childTnLst>
                                </p:cTn>
                              </p:par>
                            </p:childTnLst>
                          </p:cTn>
                        </p:par>
                        <p:par>
                          <p:cTn id="36" fill="hold">
                            <p:stCondLst>
                              <p:cond delay="500"/>
                            </p:stCondLst>
                            <p:childTnLst>
                              <p:par>
                                <p:cTn id="37" presetID="35" presetClass="emph" presetSubtype="0" repeatCount="5000" fill="hold" grpId="1" nodeType="afterEffect">
                                  <p:stCondLst>
                                    <p:cond delay="250"/>
                                  </p:stCondLst>
                                  <p:childTnLst>
                                    <p:anim calcmode="discrete" valueType="str">
                                      <p:cBhvr>
                                        <p:cTn id="38" dur="1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animBg="1"/>
      <p:bldP spid="2" grpId="1" animBg="1"/>
      <p:bldP spid="3" grpId="0" animBg="1"/>
      <p:bldP spid="12" grpId="0" animBg="1"/>
      <p:bldP spid="17" grpId="0" animBg="1"/>
      <p:bldP spid="17" grpId="1"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69959" y="6466114"/>
            <a:ext cx="488527" cy="298306"/>
          </a:xfrm>
        </p:spPr>
        <p:txBody>
          <a:bodyPr/>
          <a:lstStyle/>
          <a:p>
            <a:fld id="{6D22F896-40B5-4ADD-8801-0D06FADFA095}" type="slidenum">
              <a:rPr lang="en-US" sz="1200" smtClean="0">
                <a:solidFill>
                  <a:schemeClr val="bg1"/>
                </a:solidFill>
              </a:rPr>
              <a:pPr/>
              <a:t>69</a:t>
            </a:fld>
            <a:endParaRPr lang="en-US" sz="1200" dirty="0">
              <a:solidFill>
                <a:schemeClr val="bg1"/>
              </a:solidFill>
            </a:endParaRPr>
          </a:p>
        </p:txBody>
      </p:sp>
      <p:sp>
        <p:nvSpPr>
          <p:cNvPr id="3" name="Cloud Callout 2"/>
          <p:cNvSpPr/>
          <p:nvPr/>
        </p:nvSpPr>
        <p:spPr>
          <a:xfrm>
            <a:off x="215155" y="206188"/>
            <a:ext cx="11752730" cy="5647765"/>
          </a:xfrm>
          <a:prstGeom prst="cloudCallout">
            <a:avLst>
              <a:gd name="adj1" fmla="val 43622"/>
              <a:gd name="adj2" fmla="val 62817"/>
            </a:avLst>
          </a:prstGeom>
          <a:solidFill>
            <a:srgbClr val="0066FF"/>
          </a:solidFill>
          <a:ln w="76200">
            <a:solidFill>
              <a:srgbClr val="0000FF"/>
            </a:solidFill>
          </a:ln>
          <a:effectLst>
            <a:glow rad="1270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5400" b="1" i="1" dirty="0" smtClean="0">
                <a:ln w="38100">
                  <a:solidFill>
                    <a:srgbClr val="7030A0"/>
                  </a:solidFill>
                </a:ln>
                <a:solidFill>
                  <a:srgbClr val="F735EE"/>
                </a:solidFill>
                <a:latin typeface="Comic Sans MS" panose="030F0702030302020204" pitchFamily="66" charset="0"/>
              </a:rPr>
              <a:t>The Scriptural </a:t>
            </a:r>
            <a:br>
              <a:rPr lang="en-CA" sz="5400" b="1" i="1" dirty="0" smtClean="0">
                <a:ln w="38100">
                  <a:solidFill>
                    <a:srgbClr val="7030A0"/>
                  </a:solidFill>
                </a:ln>
                <a:solidFill>
                  <a:srgbClr val="F735EE"/>
                </a:solidFill>
                <a:latin typeface="Comic Sans MS" panose="030F0702030302020204" pitchFamily="66" charset="0"/>
              </a:rPr>
            </a:br>
            <a:r>
              <a:rPr lang="en-CA" sz="5400" b="1" i="1" dirty="0" smtClean="0">
                <a:ln w="38100">
                  <a:solidFill>
                    <a:srgbClr val="7030A0"/>
                  </a:solidFill>
                </a:ln>
                <a:solidFill>
                  <a:srgbClr val="F735EE"/>
                </a:solidFill>
                <a:latin typeface="Comic Sans MS" panose="030F0702030302020204" pitchFamily="66" charset="0"/>
              </a:rPr>
              <a:t>12 hour Lunar calendar </a:t>
            </a:r>
            <a:r>
              <a:rPr lang="en-CA" sz="5400" b="1" i="1" u="sng" dirty="0" smtClean="0">
                <a:ln w="38100">
                  <a:solidFill>
                    <a:srgbClr val="7030A0"/>
                  </a:solidFill>
                </a:ln>
                <a:solidFill>
                  <a:srgbClr val="F735EE"/>
                </a:solidFill>
                <a:latin typeface="Comic Sans MS" panose="030F0702030302020204" pitchFamily="66" charset="0"/>
              </a:rPr>
              <a:t>Abib 14</a:t>
            </a:r>
            <a:r>
              <a:rPr lang="en-CA" sz="5400" b="1" i="1" dirty="0" smtClean="0">
                <a:ln w="38100">
                  <a:solidFill>
                    <a:srgbClr val="7030A0"/>
                  </a:solidFill>
                </a:ln>
                <a:solidFill>
                  <a:srgbClr val="F735EE"/>
                </a:solidFill>
                <a:latin typeface="Comic Sans MS" panose="030F0702030302020204" pitchFamily="66" charset="0"/>
              </a:rPr>
              <a:t> </a:t>
            </a:r>
            <a:r>
              <a:rPr lang="en-CA" sz="5400" b="1" i="1" dirty="0" smtClean="0">
                <a:ln w="38100">
                  <a:solidFill>
                    <a:srgbClr val="7030A0"/>
                  </a:solidFill>
                </a:ln>
                <a:solidFill>
                  <a:srgbClr val="00FFFF"/>
                </a:solidFill>
                <a:latin typeface="Arial Black" panose="020B0A04020102020204" pitchFamily="34" charset="0"/>
              </a:rPr>
              <a:t>OFFSET </a:t>
            </a:r>
            <a:r>
              <a:rPr lang="en-CA" sz="5400" b="1" i="1" dirty="0" smtClean="0">
                <a:ln w="38100">
                  <a:solidFill>
                    <a:srgbClr val="7030A0"/>
                  </a:solidFill>
                </a:ln>
                <a:solidFill>
                  <a:srgbClr val="00FFFF"/>
                </a:solidFill>
                <a:latin typeface="Comic Sans MS" panose="030F0702030302020204" pitchFamily="66" charset="0"/>
              </a:rPr>
              <a:t>-</a:t>
            </a:r>
          </a:p>
          <a:p>
            <a:pPr algn="ctr"/>
            <a:r>
              <a:rPr lang="en-CA" sz="5400" b="1" i="1" u="sng" dirty="0" smtClean="0">
                <a:ln w="38100">
                  <a:solidFill>
                    <a:srgbClr val="7030A0"/>
                  </a:solidFill>
                </a:ln>
                <a:solidFill>
                  <a:srgbClr val="F735EE"/>
                </a:solidFill>
                <a:latin typeface="Comic Sans MS" panose="030F0702030302020204" pitchFamily="66" charset="0"/>
              </a:rPr>
              <a:t>REALIZED</a:t>
            </a:r>
            <a:r>
              <a:rPr lang="en-CA" sz="5400" b="1" i="1" dirty="0" smtClean="0">
                <a:ln w="38100">
                  <a:solidFill>
                    <a:srgbClr val="7030A0"/>
                  </a:solidFill>
                </a:ln>
                <a:solidFill>
                  <a:srgbClr val="F735EE"/>
                </a:solidFill>
                <a:latin typeface="Comic Sans MS" panose="030F0702030302020204" pitchFamily="66" charset="0"/>
              </a:rPr>
              <a:t>!</a:t>
            </a:r>
            <a:endParaRPr lang="en-CA" sz="3200" b="1" i="1" dirty="0" smtClean="0">
              <a:ln w="19050">
                <a:solidFill>
                  <a:schemeClr val="bg1"/>
                </a:solidFill>
              </a:ln>
              <a:solidFill>
                <a:srgbClr val="00FFFF"/>
              </a:solidFill>
              <a:latin typeface="Comic Sans MS" panose="030F0702030302020204" pitchFamily="66" charset="0"/>
            </a:endParaRPr>
          </a:p>
        </p:txBody>
      </p:sp>
      <p:sp>
        <p:nvSpPr>
          <p:cNvPr id="4" name="Slide Number Placeholder 1"/>
          <p:cNvSpPr txBox="1">
            <a:spLocks/>
          </p:cNvSpPr>
          <p:nvPr/>
        </p:nvSpPr>
        <p:spPr>
          <a:xfrm>
            <a:off x="11715184" y="6502744"/>
            <a:ext cx="476747" cy="312918"/>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schemeClr val="tx1"/>
                </a:solidFill>
              </a:rPr>
              <a:pPr/>
              <a:t>69</a:t>
            </a:fld>
            <a:endParaRPr lang="en-US" sz="1100" dirty="0">
              <a:solidFill>
                <a:schemeClr val="tx1"/>
              </a:solidFill>
            </a:endParaRPr>
          </a:p>
        </p:txBody>
      </p:sp>
    </p:spTree>
    <p:extLst>
      <p:ext uri="{BB962C8B-B14F-4D97-AF65-F5344CB8AC3E}">
        <p14:creationId xmlns:p14="http://schemas.microsoft.com/office/powerpoint/2010/main" val="1511179261"/>
      </p:ext>
    </p:extLst>
  </p:cSld>
  <p:clrMapOvr>
    <a:masterClrMapping/>
  </p:clrMapOvr>
  <p:transition spd="med">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472952" y="662115"/>
            <a:ext cx="7129882" cy="527751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32-Point Star 1"/>
          <p:cNvSpPr/>
          <p:nvPr/>
        </p:nvSpPr>
        <p:spPr>
          <a:xfrm>
            <a:off x="1518356" y="2924356"/>
            <a:ext cx="9477727" cy="3891063"/>
          </a:xfrm>
          <a:prstGeom prst="star32">
            <a:avLst>
              <a:gd name="adj" fmla="val 23707"/>
            </a:avLst>
          </a:prstGeom>
          <a:ln>
            <a:solidFill>
              <a:srgbClr val="FF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defTabSz="457200"/>
            <a:r>
              <a:rPr lang="en-CA" sz="4000" i="1" dirty="0" smtClean="0">
                <a:solidFill>
                  <a:srgbClr val="0000FF"/>
                </a:solidFill>
                <a:effectLst>
                  <a:glow rad="127000">
                    <a:srgbClr val="FFCCFF"/>
                  </a:glow>
                </a:effectLst>
                <a:latin typeface="Comic Sans MS" panose="030F0702030302020204" pitchFamily="66" charset="0"/>
              </a:rPr>
              <a:t>Matt 26:5 &amp; John 19:42</a:t>
            </a:r>
            <a:endParaRPr lang="en-CA" sz="4000" i="1" dirty="0">
              <a:solidFill>
                <a:srgbClr val="0000FF"/>
              </a:solidFill>
              <a:effectLst>
                <a:glow rad="127000">
                  <a:srgbClr val="FFCCFF"/>
                </a:glow>
              </a:effectLst>
              <a:latin typeface="Comic Sans MS" panose="030F0702030302020204" pitchFamily="66" charset="0"/>
            </a:endParaRPr>
          </a:p>
        </p:txBody>
      </p:sp>
      <p:sp>
        <p:nvSpPr>
          <p:cNvPr id="3" name="Rectangle 2"/>
          <p:cNvSpPr/>
          <p:nvPr/>
        </p:nvSpPr>
        <p:spPr>
          <a:xfrm rot="19489187">
            <a:off x="272956" y="2874629"/>
            <a:ext cx="3472774" cy="1359376"/>
          </a:xfrm>
          <a:prstGeom prst="rect">
            <a:avLst/>
          </a:prstGeom>
          <a:noFill/>
          <a:ln>
            <a:solidFill>
              <a:srgbClr val="0000FF"/>
            </a:solidFill>
          </a:ln>
          <a:effectLst>
            <a:glow rad="127000">
              <a:srgbClr val="00FFCC"/>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b="1" dirty="0">
                <a:solidFill>
                  <a:prstClr val="black"/>
                </a:solidFill>
                <a:effectLst>
                  <a:glow rad="127000">
                    <a:srgbClr val="FFCCFF"/>
                  </a:glow>
                </a:effectLst>
              </a:rPr>
              <a:t>Will </a:t>
            </a:r>
            <a:r>
              <a:rPr lang="en-CA" sz="3200" b="1" dirty="0" smtClean="0">
                <a:solidFill>
                  <a:prstClr val="black"/>
                </a:solidFill>
                <a:effectLst>
                  <a:glow rad="127000">
                    <a:srgbClr val="FFCCFF"/>
                  </a:glow>
                </a:effectLst>
              </a:rPr>
              <a:t>CE 30 </a:t>
            </a:r>
            <a:br>
              <a:rPr lang="en-CA" sz="3200" b="1" dirty="0" smtClean="0">
                <a:solidFill>
                  <a:prstClr val="black"/>
                </a:solidFill>
                <a:effectLst>
                  <a:glow rad="127000">
                    <a:srgbClr val="FFCCFF"/>
                  </a:glow>
                </a:effectLst>
              </a:rPr>
            </a:br>
            <a:r>
              <a:rPr lang="en-CA" sz="3200" b="1" dirty="0" smtClean="0">
                <a:solidFill>
                  <a:prstClr val="black"/>
                </a:solidFill>
                <a:effectLst>
                  <a:glow rad="127000">
                    <a:srgbClr val="FFCCFF"/>
                  </a:glow>
                </a:effectLst>
              </a:rPr>
              <a:t>align with  -</a:t>
            </a:r>
            <a:endParaRPr lang="en-CA" sz="3200" b="1" dirty="0">
              <a:solidFill>
                <a:prstClr val="black"/>
              </a:solidFill>
              <a:effectLst>
                <a:glow rad="127000">
                  <a:srgbClr val="FFCCFF"/>
                </a:glow>
              </a:effectLst>
            </a:endParaRPr>
          </a:p>
        </p:txBody>
      </p:sp>
      <p:sp>
        <p:nvSpPr>
          <p:cNvPr id="5" name="Slide Number Placeholder 4"/>
          <p:cNvSpPr>
            <a:spLocks noGrp="1"/>
          </p:cNvSpPr>
          <p:nvPr>
            <p:ph type="sldNum" sz="quarter" idx="12"/>
          </p:nvPr>
        </p:nvSpPr>
        <p:spPr>
          <a:xfrm>
            <a:off x="11754339" y="6599569"/>
            <a:ext cx="366431" cy="258431"/>
          </a:xfrm>
        </p:spPr>
        <p:txBody>
          <a:bodyPr/>
          <a:lstStyle/>
          <a:p>
            <a:fld id="{6D22F896-40B5-4ADD-8801-0D06FADFA095}" type="slidenum">
              <a:rPr lang="en-US" sz="1100" smtClean="0">
                <a:solidFill>
                  <a:prstClr val="white">
                    <a:tint val="75000"/>
                  </a:prstClr>
                </a:solidFill>
              </a:rPr>
              <a:pPr/>
              <a:t>7</a:t>
            </a:fld>
            <a:endParaRPr lang="en-US" sz="1100" dirty="0">
              <a:solidFill>
                <a:prstClr val="white">
                  <a:tint val="75000"/>
                </a:prstClr>
              </a:solidFill>
            </a:endParaRPr>
          </a:p>
        </p:txBody>
      </p:sp>
      <p:sp>
        <p:nvSpPr>
          <p:cNvPr id="4" name="Oval 3"/>
          <p:cNvSpPr/>
          <p:nvPr/>
        </p:nvSpPr>
        <p:spPr>
          <a:xfrm>
            <a:off x="386624" y="260952"/>
            <a:ext cx="4786625" cy="1649724"/>
          </a:xfrm>
          <a:prstGeom prst="ellipse">
            <a:avLst/>
          </a:prstGeom>
          <a:solidFill>
            <a:schemeClr val="tx1">
              <a:lumMod val="85000"/>
            </a:schemeClr>
          </a:solidFill>
          <a:ln w="76200">
            <a:solidFill>
              <a:srgbClr val="0000FF"/>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defTabSz="457200"/>
            <a:r>
              <a:rPr lang="en-CA" sz="3200" b="1" dirty="0" smtClean="0">
                <a:ln>
                  <a:solidFill>
                    <a:prstClr val="black"/>
                  </a:solidFill>
                </a:ln>
                <a:solidFill>
                  <a:srgbClr val="CC00FF"/>
                </a:solidFill>
              </a:rPr>
              <a:t>OK! Let’s - </a:t>
            </a:r>
            <a:br>
              <a:rPr lang="en-CA" sz="3200" b="1" dirty="0" smtClean="0">
                <a:ln>
                  <a:solidFill>
                    <a:prstClr val="black"/>
                  </a:solidFill>
                </a:ln>
                <a:solidFill>
                  <a:srgbClr val="CC00FF"/>
                </a:solidFill>
              </a:rPr>
            </a:br>
            <a:r>
              <a:rPr lang="en-CA" sz="3200" b="1" dirty="0" smtClean="0">
                <a:ln>
                  <a:solidFill>
                    <a:prstClr val="black"/>
                  </a:solidFill>
                </a:ln>
                <a:solidFill>
                  <a:srgbClr val="CC00FF"/>
                </a:solidFill>
              </a:rPr>
              <a:t>open </a:t>
            </a:r>
            <a:r>
              <a:rPr lang="en-CA" sz="3200" b="1" u="sng" dirty="0" smtClean="0">
                <a:ln>
                  <a:solidFill>
                    <a:prstClr val="black"/>
                  </a:solidFill>
                </a:ln>
                <a:solidFill>
                  <a:srgbClr val="CC00FF"/>
                </a:solidFill>
              </a:rPr>
              <a:t>CE </a:t>
            </a:r>
            <a:r>
              <a:rPr lang="en-CA" sz="3200" b="1" u="sng" dirty="0">
                <a:ln>
                  <a:solidFill>
                    <a:prstClr val="black"/>
                  </a:solidFill>
                </a:ln>
                <a:solidFill>
                  <a:srgbClr val="CC00FF"/>
                </a:solidFill>
                <a:effectLst>
                  <a:glow rad="127000">
                    <a:srgbClr val="FFFF00"/>
                  </a:glow>
                </a:effectLst>
              </a:rPr>
              <a:t>30</a:t>
            </a:r>
            <a:r>
              <a:rPr lang="en-CA" sz="3200" b="1" dirty="0">
                <a:ln>
                  <a:solidFill>
                    <a:prstClr val="black"/>
                  </a:solidFill>
                </a:ln>
                <a:solidFill>
                  <a:srgbClr val="CC00FF"/>
                </a:solidFill>
                <a:effectLst>
                  <a:glow rad="127000">
                    <a:srgbClr val="FFFF00"/>
                  </a:glow>
                </a:effectLst>
              </a:rPr>
              <a:t>!</a:t>
            </a:r>
          </a:p>
        </p:txBody>
      </p:sp>
      <p:sp>
        <p:nvSpPr>
          <p:cNvPr id="6" name="Wave 5"/>
          <p:cNvSpPr/>
          <p:nvPr/>
        </p:nvSpPr>
        <p:spPr>
          <a:xfrm>
            <a:off x="4537495" y="1147314"/>
            <a:ext cx="6771736" cy="1794294"/>
          </a:xfrm>
          <a:prstGeom prst="wave">
            <a:avLst>
              <a:gd name="adj1" fmla="val 12500"/>
              <a:gd name="adj2" fmla="val -10000"/>
            </a:avLst>
          </a:prstGeom>
          <a:solidFill>
            <a:schemeClr val="accent6">
              <a:lumMod val="75000"/>
            </a:schemeClr>
          </a:solidFill>
          <a:ln w="76200">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400" b="1" dirty="0" smtClean="0">
                <a:solidFill>
                  <a:srgbClr val="FF5050"/>
                </a:solidFill>
                <a:effectLst>
                  <a:glow rad="127000">
                    <a:srgbClr val="002060"/>
                  </a:glow>
                </a:effectLst>
              </a:rPr>
              <a:t>Why did </a:t>
            </a:r>
            <a:r>
              <a:rPr lang="en-CA" sz="2400" b="1" dirty="0" smtClean="0">
                <a:solidFill>
                  <a:srgbClr val="0000FF"/>
                </a:solidFill>
              </a:rPr>
              <a:t>Yahuah</a:t>
            </a:r>
            <a:r>
              <a:rPr lang="en-CA" sz="2400" b="1" dirty="0" smtClean="0">
                <a:solidFill>
                  <a:srgbClr val="FF5050"/>
                </a:solidFill>
              </a:rPr>
              <a:t> </a:t>
            </a:r>
            <a:r>
              <a:rPr lang="en-CA" sz="2400" b="1" dirty="0" smtClean="0">
                <a:solidFill>
                  <a:srgbClr val="FF5050"/>
                </a:solidFill>
                <a:effectLst>
                  <a:glow rad="127000">
                    <a:srgbClr val="002060"/>
                  </a:glow>
                </a:effectLst>
              </a:rPr>
              <a:t>inspire</a:t>
            </a:r>
            <a:r>
              <a:rPr lang="en-CA" sz="2400" b="1" dirty="0" smtClean="0">
                <a:solidFill>
                  <a:srgbClr val="FF5050"/>
                </a:solidFill>
              </a:rPr>
              <a:t> </a:t>
            </a:r>
            <a:r>
              <a:rPr lang="en-CA" sz="2400" b="1" dirty="0" smtClean="0">
                <a:solidFill>
                  <a:srgbClr val="0000FF"/>
                </a:solidFill>
              </a:rPr>
              <a:t>Genesis 1:1-13 </a:t>
            </a:r>
            <a:r>
              <a:rPr lang="en-CA" sz="2400" b="1" dirty="0" smtClean="0">
                <a:solidFill>
                  <a:srgbClr val="FF5050"/>
                </a:solidFill>
                <a:effectLst>
                  <a:glow rad="127000">
                    <a:srgbClr val="002060"/>
                  </a:glow>
                </a:effectLst>
              </a:rPr>
              <a:t>to be at the </a:t>
            </a:r>
            <a:r>
              <a:rPr lang="en-CA" sz="2400" b="1" u="sng" dirty="0" smtClean="0">
                <a:solidFill>
                  <a:srgbClr val="FF5050"/>
                </a:solidFill>
                <a:effectLst>
                  <a:glow rad="127000">
                    <a:srgbClr val="002060"/>
                  </a:glow>
                </a:effectLst>
              </a:rPr>
              <a:t>ver</a:t>
            </a:r>
            <a:r>
              <a:rPr lang="en-CA" sz="2400" b="1" dirty="0" smtClean="0">
                <a:solidFill>
                  <a:srgbClr val="FF5050"/>
                </a:solidFill>
                <a:effectLst>
                  <a:glow rad="127000">
                    <a:srgbClr val="002060"/>
                  </a:glow>
                </a:effectLst>
              </a:rPr>
              <a:t>y </a:t>
            </a:r>
            <a:r>
              <a:rPr lang="en-CA" sz="2400" b="1" u="sng" dirty="0" smtClean="0">
                <a:solidFill>
                  <a:srgbClr val="FF5050"/>
                </a:solidFill>
                <a:effectLst>
                  <a:glow rad="127000">
                    <a:srgbClr val="002060"/>
                  </a:glow>
                </a:effectLst>
              </a:rPr>
              <a:t>be</a:t>
            </a:r>
            <a:r>
              <a:rPr lang="en-CA" sz="2400" b="1" dirty="0" smtClean="0">
                <a:solidFill>
                  <a:srgbClr val="FF5050"/>
                </a:solidFill>
                <a:effectLst>
                  <a:glow rad="127000">
                    <a:srgbClr val="002060"/>
                  </a:glow>
                </a:effectLst>
              </a:rPr>
              <a:t>g</a:t>
            </a:r>
            <a:r>
              <a:rPr lang="en-CA" sz="2400" b="1" u="sng" dirty="0" smtClean="0">
                <a:solidFill>
                  <a:srgbClr val="FF5050"/>
                </a:solidFill>
                <a:effectLst>
                  <a:glow rad="127000">
                    <a:srgbClr val="002060"/>
                  </a:glow>
                </a:effectLst>
              </a:rPr>
              <a:t>innin</a:t>
            </a:r>
            <a:r>
              <a:rPr lang="en-CA" sz="2400" b="1" dirty="0" smtClean="0">
                <a:solidFill>
                  <a:srgbClr val="FF5050"/>
                </a:solidFill>
                <a:effectLst>
                  <a:glow rad="127000">
                    <a:srgbClr val="002060"/>
                  </a:glow>
                </a:effectLst>
              </a:rPr>
              <a:t>g?</a:t>
            </a:r>
            <a:endParaRPr lang="en-CA" sz="2400" b="1" dirty="0">
              <a:solidFill>
                <a:srgbClr val="FF5050"/>
              </a:solidFill>
              <a:effectLst>
                <a:glow rad="127000">
                  <a:srgbClr val="002060"/>
                </a:glow>
              </a:effectLst>
            </a:endParaRPr>
          </a:p>
        </p:txBody>
      </p:sp>
    </p:spTree>
    <p:extLst>
      <p:ext uri="{BB962C8B-B14F-4D97-AF65-F5344CB8AC3E}">
        <p14:creationId xmlns:p14="http://schemas.microsoft.com/office/powerpoint/2010/main" val="290546455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500"/>
                            </p:stCondLst>
                            <p:childTnLst>
                              <p:par>
                                <p:cTn id="14" presetID="21" presetClass="entr" presetSubtype="8" repeatCount="300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8)">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84000" y="6463867"/>
            <a:ext cx="544705" cy="412785"/>
          </a:xfrm>
        </p:spPr>
        <p:txBody>
          <a:bodyPr/>
          <a:lstStyle/>
          <a:p>
            <a:fld id="{6D22F896-40B5-4ADD-8801-0D06FADFA095}" type="slidenum">
              <a:rPr lang="en-US" sz="1400" smtClean="0">
                <a:solidFill>
                  <a:prstClr val="white">
                    <a:tint val="75000"/>
                  </a:prstClr>
                </a:solidFill>
              </a:rPr>
              <a:pPr/>
              <a:t>70</a:t>
            </a:fld>
            <a:endParaRPr lang="en-US" sz="1400" dirty="0">
              <a:solidFill>
                <a:prstClr val="white">
                  <a:tint val="75000"/>
                </a:prstClr>
              </a:solidFill>
            </a:endParaRPr>
          </a:p>
        </p:txBody>
      </p:sp>
      <p:sp>
        <p:nvSpPr>
          <p:cNvPr id="3" name="Rounded Rectangle 2"/>
          <p:cNvSpPr/>
          <p:nvPr/>
        </p:nvSpPr>
        <p:spPr>
          <a:xfrm>
            <a:off x="559837" y="86264"/>
            <a:ext cx="11028783" cy="6659593"/>
          </a:xfrm>
          <a:prstGeom prst="roundRect">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800" dirty="0" smtClean="0">
                <a:solidFill>
                  <a:srgbClr val="7030A0"/>
                </a:solidFill>
              </a:rPr>
              <a:t>The vast majority of people depended upon the religious leaders to teach them truth.  They were taught that the lunar system of worship was TRUTH!  </a:t>
            </a:r>
            <a:r>
              <a:rPr lang="en-CA" sz="2800" b="1" i="1" dirty="0" smtClean="0">
                <a:solidFill>
                  <a:prstClr val="black"/>
                </a:solidFill>
              </a:rPr>
              <a:t>We </a:t>
            </a:r>
            <a:r>
              <a:rPr lang="en-CA" sz="2800" b="1" i="1" dirty="0">
                <a:solidFill>
                  <a:prstClr val="black"/>
                </a:solidFill>
              </a:rPr>
              <a:t>must recall that even the parents of Yahusha did </a:t>
            </a:r>
            <a:r>
              <a:rPr lang="en-CA" sz="2800" b="1" i="1" dirty="0" smtClean="0">
                <a:solidFill>
                  <a:prstClr val="black"/>
                </a:solidFill>
              </a:rPr>
              <a:t>not fully understand </a:t>
            </a:r>
            <a:br>
              <a:rPr lang="en-CA" sz="2800" b="1" i="1" dirty="0" smtClean="0">
                <a:solidFill>
                  <a:prstClr val="black"/>
                </a:solidFill>
              </a:rPr>
            </a:br>
            <a:r>
              <a:rPr lang="en-CA" sz="2800" i="1" dirty="0" smtClean="0">
                <a:solidFill>
                  <a:schemeClr val="accent3">
                    <a:lumMod val="75000"/>
                  </a:schemeClr>
                </a:solidFill>
              </a:rPr>
              <a:t>(Luke 2:49,50). </a:t>
            </a:r>
            <a:r>
              <a:rPr lang="en-CA" sz="2800" b="1" i="1" dirty="0" smtClean="0">
                <a:solidFill>
                  <a:srgbClr val="7030A0"/>
                </a:solidFill>
              </a:rPr>
              <a:t> </a:t>
            </a:r>
            <a:r>
              <a:rPr lang="en-CA" sz="2800" dirty="0" smtClean="0">
                <a:solidFill>
                  <a:srgbClr val="7030A0"/>
                </a:solidFill>
              </a:rPr>
              <a:t>So most people had no idea that Yahusha was captured Abib 13, and crucified on Abib 14, </a:t>
            </a:r>
            <a:br>
              <a:rPr lang="en-CA" sz="2800" dirty="0" smtClean="0">
                <a:solidFill>
                  <a:srgbClr val="7030A0"/>
                </a:solidFill>
              </a:rPr>
            </a:br>
            <a:r>
              <a:rPr lang="en-CA" sz="2800" dirty="0" smtClean="0">
                <a:solidFill>
                  <a:srgbClr val="7030A0"/>
                </a:solidFill>
              </a:rPr>
              <a:t>the day of the </a:t>
            </a:r>
            <a:r>
              <a:rPr lang="en-CA" sz="2800" b="1" u="sng" dirty="0" smtClean="0">
                <a:solidFill>
                  <a:srgbClr val="0000FF"/>
                </a:solidFill>
              </a:rPr>
              <a:t>Pesach</a:t>
            </a:r>
            <a:r>
              <a:rPr lang="en-CA" sz="2800" dirty="0" smtClean="0">
                <a:solidFill>
                  <a:srgbClr val="7030A0"/>
                </a:solidFill>
              </a:rPr>
              <a:t> in </a:t>
            </a:r>
            <a:r>
              <a:rPr lang="en-CA" sz="2800" b="1" dirty="0" smtClean="0">
                <a:solidFill>
                  <a:srgbClr val="0000FF"/>
                </a:solidFill>
              </a:rPr>
              <a:t>Yahuah’s Covenant.</a:t>
            </a:r>
          </a:p>
          <a:p>
            <a:pPr algn="ctr" defTabSz="457200"/>
            <a:r>
              <a:rPr lang="en-CA" sz="2800" b="1" dirty="0" smtClean="0">
                <a:solidFill>
                  <a:srgbClr val="0000FF"/>
                </a:solidFill>
              </a:rPr>
              <a:t> </a:t>
            </a:r>
          </a:p>
          <a:p>
            <a:pPr algn="ctr" defTabSz="457200"/>
            <a:r>
              <a:rPr lang="en-CA" sz="2800" b="1" u="sng" dirty="0" smtClean="0">
                <a:ln>
                  <a:solidFill>
                    <a:schemeClr val="bg2">
                      <a:lumMod val="50000"/>
                    </a:schemeClr>
                  </a:solidFill>
                </a:ln>
                <a:solidFill>
                  <a:srgbClr val="FF0000"/>
                </a:solidFill>
                <a:effectLst>
                  <a:glow rad="127000">
                    <a:srgbClr val="FFCCFF"/>
                  </a:glow>
                </a:effectLst>
              </a:rPr>
              <a:t>Most</a:t>
            </a:r>
            <a:r>
              <a:rPr lang="en-CA" sz="2800" b="1" dirty="0" smtClean="0">
                <a:ln>
                  <a:solidFill>
                    <a:schemeClr val="bg2">
                      <a:lumMod val="50000"/>
                    </a:schemeClr>
                  </a:solidFill>
                </a:ln>
                <a:solidFill>
                  <a:srgbClr val="FF0000"/>
                </a:solidFill>
                <a:effectLst>
                  <a:glow rad="127000">
                    <a:srgbClr val="FFCCFF"/>
                  </a:glow>
                </a:effectLst>
              </a:rPr>
              <a:t> thought Yahusha was another problematic criminal.</a:t>
            </a:r>
            <a:r>
              <a:rPr lang="en-CA" sz="2800" dirty="0" smtClean="0">
                <a:solidFill>
                  <a:srgbClr val="FF0000"/>
                </a:solidFill>
                <a:effectLst>
                  <a:glow rad="127000">
                    <a:srgbClr val="FFCCFF"/>
                  </a:glow>
                </a:effectLst>
              </a:rPr>
              <a:t>  </a:t>
            </a:r>
            <a:r>
              <a:rPr lang="en-CA" sz="2800" dirty="0" smtClean="0">
                <a:solidFill>
                  <a:srgbClr val="7030A0"/>
                </a:solidFill>
              </a:rPr>
              <a:t>Nature’s surreal events at the time were designed to wake the people out of their </a:t>
            </a:r>
            <a:r>
              <a:rPr lang="en-CA" sz="2800" b="1" u="sng" dirty="0" smtClean="0">
                <a:ln>
                  <a:solidFill>
                    <a:srgbClr val="002060"/>
                  </a:solidFill>
                </a:ln>
                <a:solidFill>
                  <a:srgbClr val="FF0000"/>
                </a:solidFill>
              </a:rPr>
              <a:t>lunar induced slumber</a:t>
            </a:r>
            <a:r>
              <a:rPr lang="en-CA" sz="2800" dirty="0" smtClean="0">
                <a:ln>
                  <a:solidFill>
                    <a:srgbClr val="002060"/>
                  </a:solidFill>
                </a:ln>
                <a:solidFill>
                  <a:srgbClr val="7030A0"/>
                </a:solidFill>
              </a:rPr>
              <a:t> </a:t>
            </a:r>
            <a:r>
              <a:rPr lang="en-CA" sz="2800" dirty="0" smtClean="0">
                <a:solidFill>
                  <a:srgbClr val="7030A0"/>
                </a:solidFill>
              </a:rPr>
              <a:t>and recognize the Mashiach for who He was - </a:t>
            </a:r>
            <a:r>
              <a:rPr lang="en-CA" sz="2800" b="1" u="sng" dirty="0" smtClean="0">
                <a:solidFill>
                  <a:srgbClr val="7030A0"/>
                </a:solidFill>
              </a:rPr>
              <a:t>AND IS</a:t>
            </a:r>
            <a:r>
              <a:rPr lang="en-CA" sz="2800" b="1" dirty="0" smtClean="0">
                <a:solidFill>
                  <a:srgbClr val="7030A0"/>
                </a:solidFill>
              </a:rPr>
              <a:t>!</a:t>
            </a:r>
          </a:p>
          <a:p>
            <a:pPr algn="ctr" defTabSz="457200"/>
            <a:r>
              <a:rPr lang="en-CA" sz="2800" b="1" dirty="0" smtClean="0">
                <a:solidFill>
                  <a:srgbClr val="7030A0"/>
                </a:solidFill>
              </a:rPr>
              <a:t>Is it becoming a bit clearer why so many did not recognize Yahusha for who He was - </a:t>
            </a:r>
            <a:r>
              <a:rPr lang="en-CA" sz="2800" b="1" u="sng" dirty="0" smtClean="0">
                <a:solidFill>
                  <a:srgbClr val="7030A0"/>
                </a:solidFill>
              </a:rPr>
              <a:t>AND IS</a:t>
            </a:r>
            <a:r>
              <a:rPr lang="en-CA" sz="2800" b="1" dirty="0" smtClean="0">
                <a:solidFill>
                  <a:srgbClr val="7030A0"/>
                </a:solidFill>
              </a:rPr>
              <a:t>?</a:t>
            </a:r>
          </a:p>
          <a:p>
            <a:pPr algn="ctr" defTabSz="457200"/>
            <a:r>
              <a:rPr lang="en-CA" sz="2000" dirty="0" smtClean="0">
                <a:solidFill>
                  <a:prstClr val="black"/>
                </a:solidFill>
              </a:rPr>
              <a:t>Let’s continue -</a:t>
            </a:r>
            <a:endParaRPr lang="en-CA" sz="2000" dirty="0">
              <a:solidFill>
                <a:prstClr val="black"/>
              </a:solidFill>
            </a:endParaRPr>
          </a:p>
        </p:txBody>
      </p:sp>
    </p:spTree>
    <p:extLst>
      <p:ext uri="{BB962C8B-B14F-4D97-AF65-F5344CB8AC3E}">
        <p14:creationId xmlns:p14="http://schemas.microsoft.com/office/powerpoint/2010/main" val="323431713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39742" y="1230922"/>
            <a:ext cx="3547719" cy="2794713"/>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619346" y="6463867"/>
            <a:ext cx="609360" cy="412785"/>
          </a:xfrm>
        </p:spPr>
        <p:txBody>
          <a:bodyPr/>
          <a:lstStyle/>
          <a:p>
            <a:fld id="{6D22F896-40B5-4ADD-8801-0D06FADFA095}" type="slidenum">
              <a:rPr lang="en-US" sz="1400" smtClean="0">
                <a:solidFill>
                  <a:prstClr val="white">
                    <a:tint val="75000"/>
                  </a:prstClr>
                </a:solidFill>
              </a:rPr>
              <a:pPr/>
              <a:t>71</a:t>
            </a:fld>
            <a:endParaRPr lang="en-US" sz="1400" dirty="0">
              <a:solidFill>
                <a:prstClr val="white">
                  <a:tint val="75000"/>
                </a:prstClr>
              </a:solidFill>
            </a:endParaRPr>
          </a:p>
        </p:txBody>
      </p:sp>
      <p:sp>
        <p:nvSpPr>
          <p:cNvPr id="45" name="Rounded Rectangle 44"/>
          <p:cNvSpPr/>
          <p:nvPr/>
        </p:nvSpPr>
        <p:spPr>
          <a:xfrm>
            <a:off x="1822482" y="54865"/>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3064603" y="1967349"/>
            <a:ext cx="814638" cy="516771"/>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3018422" y="1306618"/>
            <a:ext cx="909685" cy="1889473"/>
          </a:xfrm>
          <a:prstGeom prst="rect">
            <a:avLst/>
          </a:prstGeom>
          <a:noFill/>
          <a:ln w="57150">
            <a:solidFill>
              <a:srgbClr val="0000FF"/>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4" name="Right Triangle 103"/>
          <p:cNvSpPr/>
          <p:nvPr/>
        </p:nvSpPr>
        <p:spPr>
          <a:xfrm flipH="1">
            <a:off x="3018421" y="2484120"/>
            <a:ext cx="906999" cy="711971"/>
          </a:xfrm>
          <a:prstGeom prst="rtTriangle">
            <a:avLst/>
          </a:prstGeom>
          <a:solidFill>
            <a:schemeClr val="bg1">
              <a:alpha val="36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5" name="Rounded Rectangular Callout 104"/>
          <p:cNvSpPr/>
          <p:nvPr/>
        </p:nvSpPr>
        <p:spPr>
          <a:xfrm>
            <a:off x="46180" y="3362406"/>
            <a:ext cx="3339902" cy="3398933"/>
          </a:xfrm>
          <a:prstGeom prst="wedgeRoundRectCallout">
            <a:avLst>
              <a:gd name="adj1" fmla="val 53709"/>
              <a:gd name="adj2" fmla="val -57103"/>
              <a:gd name="adj3" fmla="val 16667"/>
            </a:avLst>
          </a:prstGeom>
          <a:solidFill>
            <a:schemeClr val="tx1">
              <a:lumMod val="85000"/>
            </a:schemeClr>
          </a:solidFill>
          <a:ln w="57150">
            <a:solidFill>
              <a:srgbClr val="FF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000" b="1" dirty="0" smtClean="0">
                <a:solidFill>
                  <a:srgbClr val="002060"/>
                </a:solidFill>
                <a:effectLst>
                  <a:glow rad="88900">
                    <a:srgbClr val="00FF00"/>
                  </a:glow>
                </a:effectLst>
                <a:latin typeface="Arial Black" panose="020B0A04020102020204" pitchFamily="34" charset="0"/>
              </a:rPr>
              <a:t>AFTER SUNSET, </a:t>
            </a:r>
            <a:br>
              <a:rPr lang="en-CA" sz="2000" b="1" dirty="0" smtClean="0">
                <a:solidFill>
                  <a:srgbClr val="002060"/>
                </a:solidFill>
                <a:effectLst>
                  <a:glow rad="88900">
                    <a:srgbClr val="00FF00"/>
                  </a:glow>
                </a:effectLst>
                <a:latin typeface="Arial Black" panose="020B0A04020102020204" pitchFamily="34" charset="0"/>
              </a:rPr>
            </a:br>
            <a:r>
              <a:rPr lang="en-CA" sz="2000" b="1" dirty="0" smtClean="0">
                <a:solidFill>
                  <a:srgbClr val="5AA0F5">
                    <a:lumMod val="75000"/>
                  </a:srgbClr>
                </a:solidFill>
              </a:rPr>
              <a:t>(Matt 27:57, 58; </a:t>
            </a:r>
            <a:br>
              <a:rPr lang="en-CA" sz="2000" b="1" dirty="0" smtClean="0">
                <a:solidFill>
                  <a:srgbClr val="5AA0F5">
                    <a:lumMod val="75000"/>
                  </a:srgbClr>
                </a:solidFill>
              </a:rPr>
            </a:br>
            <a:r>
              <a:rPr lang="en-CA" sz="2000" b="1" dirty="0" smtClean="0">
                <a:solidFill>
                  <a:srgbClr val="5AA0F5">
                    <a:lumMod val="75000"/>
                  </a:srgbClr>
                </a:solidFill>
              </a:rPr>
              <a:t>Mark 1:</a:t>
            </a:r>
            <a:r>
              <a:rPr lang="en-CA" sz="2000" b="1" dirty="0" smtClean="0">
                <a:ln>
                  <a:solidFill>
                    <a:schemeClr val="bg1"/>
                  </a:solidFill>
                </a:ln>
                <a:solidFill>
                  <a:srgbClr val="5AA0F5">
                    <a:lumMod val="75000"/>
                  </a:srgbClr>
                </a:solidFill>
                <a:effectLst>
                  <a:glow rad="127000">
                    <a:srgbClr val="FF9900"/>
                  </a:glow>
                </a:effectLst>
              </a:rPr>
              <a:t>32</a:t>
            </a:r>
            <a:r>
              <a:rPr lang="en-CA" sz="2000" b="1" dirty="0" smtClean="0">
                <a:solidFill>
                  <a:srgbClr val="5AA0F5">
                    <a:lumMod val="75000"/>
                  </a:srgbClr>
                </a:solidFill>
              </a:rPr>
              <a:t>;15:42, 43) – </a:t>
            </a:r>
            <a:br>
              <a:rPr lang="en-CA" sz="2000" b="1" dirty="0" smtClean="0">
                <a:solidFill>
                  <a:srgbClr val="5AA0F5">
                    <a:lumMod val="75000"/>
                  </a:srgbClr>
                </a:solidFill>
              </a:rPr>
            </a:br>
            <a:r>
              <a:rPr lang="en-CA" sz="2400" b="1" u="sng" dirty="0" smtClean="0">
                <a:solidFill>
                  <a:srgbClr val="FF0000"/>
                </a:solidFill>
              </a:rPr>
              <a:t>their Lunar Abib 14  Passover be</a:t>
            </a:r>
            <a:r>
              <a:rPr lang="en-CA" sz="2400" b="1" dirty="0" smtClean="0">
                <a:solidFill>
                  <a:srgbClr val="FF0000"/>
                </a:solidFill>
              </a:rPr>
              <a:t>g</a:t>
            </a:r>
            <a:r>
              <a:rPr lang="en-CA" sz="2400" b="1" u="sng" dirty="0">
                <a:solidFill>
                  <a:srgbClr val="FF0000"/>
                </a:solidFill>
              </a:rPr>
              <a:t>a</a:t>
            </a:r>
            <a:r>
              <a:rPr lang="en-CA" sz="2400" b="1" u="sng" dirty="0" smtClean="0">
                <a:solidFill>
                  <a:srgbClr val="FF0000"/>
                </a:solidFill>
              </a:rPr>
              <a:t>n</a:t>
            </a:r>
            <a:r>
              <a:rPr lang="en-CA" sz="2400" b="1" dirty="0" smtClean="0">
                <a:solidFill>
                  <a:srgbClr val="FF0000"/>
                </a:solidFill>
              </a:rPr>
              <a:t> </a:t>
            </a:r>
            <a:r>
              <a:rPr lang="en-CA" sz="2400" b="1" dirty="0" smtClean="0">
                <a:solidFill>
                  <a:srgbClr val="002060"/>
                </a:solidFill>
              </a:rPr>
              <a:t/>
            </a:r>
            <a:br>
              <a:rPr lang="en-CA" sz="2400" b="1" dirty="0" smtClean="0">
                <a:solidFill>
                  <a:srgbClr val="002060"/>
                </a:solidFill>
              </a:rPr>
            </a:br>
            <a:r>
              <a:rPr lang="en-CA" sz="2400" b="1" dirty="0" smtClean="0">
                <a:solidFill>
                  <a:srgbClr val="002060"/>
                </a:solidFill>
              </a:rPr>
              <a:t>just as </a:t>
            </a:r>
            <a:r>
              <a:rPr lang="en-CA" sz="2400" b="1" dirty="0" err="1" smtClean="0">
                <a:solidFill>
                  <a:srgbClr val="002060"/>
                </a:solidFill>
              </a:rPr>
              <a:t>Yoseph</a:t>
            </a:r>
            <a:r>
              <a:rPr lang="en-CA" sz="2400" b="1" dirty="0" smtClean="0">
                <a:solidFill>
                  <a:srgbClr val="002060"/>
                </a:solidFill>
              </a:rPr>
              <a:t> was requesting </a:t>
            </a:r>
            <a:r>
              <a:rPr lang="en-CA" sz="2400" b="1" dirty="0">
                <a:solidFill>
                  <a:srgbClr val="002060"/>
                </a:solidFill>
              </a:rPr>
              <a:t>the body </a:t>
            </a:r>
            <a:r>
              <a:rPr lang="en-CA" sz="2400" b="1" dirty="0" smtClean="0">
                <a:solidFill>
                  <a:srgbClr val="002060"/>
                </a:solidFill>
              </a:rPr>
              <a:t>of </a:t>
            </a:r>
            <a:r>
              <a:rPr lang="en-CA" sz="2400" b="1" dirty="0">
                <a:solidFill>
                  <a:srgbClr val="0000FF"/>
                </a:solidFill>
              </a:rPr>
              <a:t>Yahusha </a:t>
            </a:r>
            <a:r>
              <a:rPr lang="en-CA" sz="2400" b="1" dirty="0" smtClean="0">
                <a:solidFill>
                  <a:srgbClr val="002060"/>
                </a:solidFill>
              </a:rPr>
              <a:t>from Pilate.</a:t>
            </a:r>
            <a:r>
              <a:rPr lang="en-CA" sz="2400" b="1" dirty="0" smtClean="0">
                <a:solidFill>
                  <a:srgbClr val="0000FF"/>
                </a:solidFill>
              </a:rPr>
              <a:t>  </a:t>
            </a:r>
            <a:endParaRPr lang="en-CA" sz="2400" b="1" dirty="0">
              <a:solidFill>
                <a:srgbClr val="0000FF"/>
              </a:solidFill>
            </a:endParaRPr>
          </a:p>
        </p:txBody>
      </p:sp>
      <p:sp>
        <p:nvSpPr>
          <p:cNvPr id="2" name="Rounded Rectangular Callout 1"/>
          <p:cNvSpPr/>
          <p:nvPr/>
        </p:nvSpPr>
        <p:spPr>
          <a:xfrm>
            <a:off x="5062951" y="135465"/>
            <a:ext cx="7018982" cy="5156199"/>
          </a:xfrm>
          <a:prstGeom prst="wedgeRoundRectCallout">
            <a:avLst>
              <a:gd name="adj1" fmla="val -66865"/>
              <a:gd name="adj2" fmla="val 9010"/>
              <a:gd name="adj3" fmla="val 16667"/>
            </a:avLst>
          </a:prstGeom>
          <a:solidFill>
            <a:schemeClr val="accent6">
              <a:lumMod val="20000"/>
              <a:lumOff val="80000"/>
            </a:schemeClr>
          </a:solidFill>
          <a:ln>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defTabSz="457200"/>
            <a:r>
              <a:rPr lang="en-US" sz="2400" dirty="0" smtClean="0">
                <a:solidFill>
                  <a:srgbClr val="008080"/>
                </a:solidFill>
                <a:latin typeface="TITUS Cyberbit Basic" panose="02020603050405020304" pitchFamily="18" charset="0"/>
              </a:rPr>
              <a:t>Luke </a:t>
            </a:r>
            <a:r>
              <a:rPr lang="en-US" sz="2400" dirty="0">
                <a:solidFill>
                  <a:srgbClr val="008080"/>
                </a:solidFill>
                <a:latin typeface="TITUS Cyberbit Basic" panose="02020603050405020304" pitchFamily="18" charset="0"/>
              </a:rPr>
              <a:t>23:50</a:t>
            </a:r>
            <a:r>
              <a:rPr lang="en-US" sz="2400" dirty="0">
                <a:solidFill>
                  <a:prstClr val="black"/>
                </a:solidFill>
                <a:latin typeface="TITUS Cyberbit Basic" panose="02020603050405020304" pitchFamily="18" charset="0"/>
              </a:rPr>
              <a:t>  And see, a man named </a:t>
            </a:r>
            <a:r>
              <a:rPr lang="en-US" sz="2400" dirty="0" err="1">
                <a:solidFill>
                  <a:prstClr val="black"/>
                </a:solidFill>
                <a:latin typeface="TITUS Cyberbit Basic" panose="02020603050405020304" pitchFamily="18" charset="0"/>
              </a:rPr>
              <a:t>Yosĕph</a:t>
            </a:r>
            <a:r>
              <a:rPr lang="en-US" sz="2400" dirty="0">
                <a:solidFill>
                  <a:prstClr val="black"/>
                </a:solidFill>
                <a:latin typeface="TITUS Cyberbit Basic" panose="02020603050405020304" pitchFamily="18" charset="0"/>
              </a:rPr>
              <a:t>, a </a:t>
            </a:r>
            <a:r>
              <a:rPr lang="en-US" sz="2400" dirty="0" smtClean="0">
                <a:solidFill>
                  <a:prstClr val="black"/>
                </a:solidFill>
                <a:latin typeface="TITUS Cyberbit Basic" panose="02020603050405020304" pitchFamily="18" charset="0"/>
              </a:rPr>
              <a:t>	council </a:t>
            </a:r>
            <a:r>
              <a:rPr lang="en-US" sz="2400" dirty="0">
                <a:solidFill>
                  <a:prstClr val="black"/>
                </a:solidFill>
                <a:latin typeface="TITUS Cyberbit Basic" panose="02020603050405020304" pitchFamily="18" charset="0"/>
              </a:rPr>
              <a:t>member, a good and righteous </a:t>
            </a:r>
            <a:r>
              <a:rPr lang="en-US" sz="2400" dirty="0" smtClean="0">
                <a:solidFill>
                  <a:prstClr val="black"/>
                </a:solidFill>
                <a:latin typeface="TITUS Cyberbit Basic" panose="02020603050405020304" pitchFamily="18" charset="0"/>
              </a:rPr>
              <a:t>man  </a:t>
            </a:r>
            <a:endParaRPr lang="en-US" sz="2400" dirty="0">
              <a:solidFill>
                <a:prstClr val="black"/>
              </a:solidFill>
              <a:latin typeface="TITUS Cyberbit Basic" panose="02020603050405020304" pitchFamily="18" charset="0"/>
            </a:endParaRPr>
          </a:p>
          <a:p>
            <a:pPr defTabSz="457200"/>
            <a:r>
              <a:rPr lang="en-US" sz="2400" dirty="0" smtClean="0">
                <a:solidFill>
                  <a:srgbClr val="008080"/>
                </a:solidFill>
                <a:latin typeface="TITUS Cyberbit Basic" panose="02020603050405020304" pitchFamily="18" charset="0"/>
              </a:rPr>
              <a:t>Luke </a:t>
            </a:r>
            <a:r>
              <a:rPr lang="en-US" sz="2400" dirty="0">
                <a:solidFill>
                  <a:srgbClr val="008080"/>
                </a:solidFill>
                <a:latin typeface="TITUS Cyberbit Basic" panose="02020603050405020304" pitchFamily="18" charset="0"/>
              </a:rPr>
              <a:t>23:51</a:t>
            </a:r>
            <a:r>
              <a:rPr lang="en-US" sz="2400" dirty="0">
                <a:solidFill>
                  <a:prstClr val="black"/>
                </a:solidFill>
                <a:latin typeface="TITUS Cyberbit Basic" panose="02020603050405020304" pitchFamily="18" charset="0"/>
              </a:rPr>
              <a:t>  he was not agreeing with their </a:t>
            </a:r>
            <a:r>
              <a:rPr lang="en-US" sz="2400" dirty="0" smtClean="0">
                <a:solidFill>
                  <a:prstClr val="black"/>
                </a:solidFill>
                <a:latin typeface="TITUS Cyberbit Basic" panose="02020603050405020304" pitchFamily="18" charset="0"/>
              </a:rPr>
              <a:t>	counsel </a:t>
            </a:r>
            <a:r>
              <a:rPr lang="en-US" sz="2400" dirty="0">
                <a:solidFill>
                  <a:prstClr val="black"/>
                </a:solidFill>
                <a:latin typeface="TITUS Cyberbit Basic" panose="02020603050405020304" pitchFamily="18" charset="0"/>
              </a:rPr>
              <a:t>and deed – from </a:t>
            </a:r>
            <a:r>
              <a:rPr lang="en-US" sz="2400" dirty="0" err="1">
                <a:solidFill>
                  <a:prstClr val="black"/>
                </a:solidFill>
                <a:latin typeface="TITUS Cyberbit Basic" panose="02020603050405020304" pitchFamily="18" charset="0"/>
              </a:rPr>
              <a:t>Ramathayim</a:t>
            </a:r>
            <a:r>
              <a:rPr lang="en-US" sz="2400" dirty="0">
                <a:solidFill>
                  <a:prstClr val="black"/>
                </a:solidFill>
                <a:latin typeface="TITUS Cyberbit Basic" panose="02020603050405020304" pitchFamily="18" charset="0"/>
              </a:rPr>
              <a:t>, a </a:t>
            </a:r>
            <a:r>
              <a:rPr lang="en-US" sz="2400" dirty="0" smtClean="0">
                <a:solidFill>
                  <a:prstClr val="black"/>
                </a:solidFill>
                <a:latin typeface="TITUS Cyberbit Basic" panose="02020603050405020304" pitchFamily="18" charset="0"/>
              </a:rPr>
              <a:t>	city 	of </a:t>
            </a:r>
            <a:r>
              <a:rPr lang="en-US" sz="2400" dirty="0">
                <a:solidFill>
                  <a:prstClr val="black"/>
                </a:solidFill>
                <a:latin typeface="TITUS Cyberbit Basic" panose="02020603050405020304" pitchFamily="18" charset="0"/>
              </a:rPr>
              <a:t>the Yehuḏim, who himself was also </a:t>
            </a:r>
            <a:r>
              <a:rPr lang="en-US" sz="2400" dirty="0" smtClean="0">
                <a:solidFill>
                  <a:prstClr val="black"/>
                </a:solidFill>
                <a:latin typeface="TITUS Cyberbit Basic" panose="02020603050405020304" pitchFamily="18" charset="0"/>
              </a:rPr>
              <a:t>	waiting </a:t>
            </a:r>
            <a:r>
              <a:rPr lang="en-US" sz="2400" dirty="0">
                <a:solidFill>
                  <a:prstClr val="black"/>
                </a:solidFill>
                <a:latin typeface="TITUS Cyberbit Basic" panose="02020603050405020304" pitchFamily="18" charset="0"/>
              </a:rPr>
              <a:t>for the reign of Elohim, </a:t>
            </a:r>
          </a:p>
          <a:p>
            <a:pPr defTabSz="457200"/>
            <a:r>
              <a:rPr lang="en-US" sz="2400" dirty="0" smtClean="0">
                <a:solidFill>
                  <a:srgbClr val="008080"/>
                </a:solidFill>
                <a:latin typeface="TITUS Cyberbit Basic" panose="02020603050405020304" pitchFamily="18" charset="0"/>
              </a:rPr>
              <a:t>Luke </a:t>
            </a:r>
            <a:r>
              <a:rPr lang="en-US" sz="2400" dirty="0">
                <a:solidFill>
                  <a:srgbClr val="008080"/>
                </a:solidFill>
                <a:latin typeface="TITUS Cyberbit Basic" panose="02020603050405020304" pitchFamily="18" charset="0"/>
              </a:rPr>
              <a:t>23:52</a:t>
            </a:r>
            <a:r>
              <a:rPr lang="en-US" sz="2400" dirty="0">
                <a:solidFill>
                  <a:prstClr val="black"/>
                </a:solidFill>
                <a:latin typeface="TITUS Cyberbit Basic" panose="02020603050405020304" pitchFamily="18" charset="0"/>
              </a:rPr>
              <a:t>  he, going to Pilate, asked for the </a:t>
            </a:r>
            <a:r>
              <a:rPr lang="en-US" sz="2400" dirty="0" smtClean="0">
                <a:solidFill>
                  <a:prstClr val="black"/>
                </a:solidFill>
                <a:latin typeface="TITUS Cyberbit Basic" panose="02020603050405020304" pitchFamily="18" charset="0"/>
              </a:rPr>
              <a:t>body </a:t>
            </a:r>
            <a:br>
              <a:rPr lang="en-US" sz="2400" dirty="0" smtClean="0">
                <a:solidFill>
                  <a:prstClr val="black"/>
                </a:solidFill>
                <a:latin typeface="TITUS Cyberbit Basic" panose="02020603050405020304" pitchFamily="18" charset="0"/>
              </a:rPr>
            </a:br>
            <a:r>
              <a:rPr lang="en-US" sz="2400" dirty="0" smtClean="0">
                <a:solidFill>
                  <a:prstClr val="black"/>
                </a:solidFill>
                <a:latin typeface="TITUS Cyberbit Basic" panose="02020603050405020304" pitchFamily="18" charset="0"/>
              </a:rPr>
              <a:t>      of </a:t>
            </a:r>
            <a:r>
              <a:rPr lang="he-IL" sz="2400" dirty="0" smtClean="0">
                <a:solidFill>
                  <a:prstClr val="black"/>
                </a:solidFill>
                <a:latin typeface="Arial" panose="020B0604020202020204" pitchFamily="34" charset="0"/>
              </a:rPr>
              <a:t>יהושע</a:t>
            </a:r>
            <a:r>
              <a:rPr lang="en-US" sz="2400" dirty="0" smtClean="0">
                <a:solidFill>
                  <a:prstClr val="black"/>
                </a:solidFill>
                <a:latin typeface="TITUS Cyberbit Basic" panose="02020603050405020304" pitchFamily="18" charset="0"/>
              </a:rPr>
              <a:t>. </a:t>
            </a:r>
            <a:endParaRPr lang="en-US" sz="2400" dirty="0">
              <a:solidFill>
                <a:prstClr val="black"/>
              </a:solidFill>
              <a:latin typeface="TITUS Cyberbit Basic" panose="02020603050405020304" pitchFamily="18" charset="0"/>
            </a:endParaRPr>
          </a:p>
          <a:p>
            <a:pPr defTabSz="457200"/>
            <a:r>
              <a:rPr lang="en-US" sz="2400" dirty="0" smtClean="0">
                <a:solidFill>
                  <a:srgbClr val="008080"/>
                </a:solidFill>
                <a:latin typeface="TITUS Cyberbit Basic" panose="02020603050405020304" pitchFamily="18" charset="0"/>
              </a:rPr>
              <a:t>Luke </a:t>
            </a:r>
            <a:r>
              <a:rPr lang="en-US" sz="2400" dirty="0">
                <a:solidFill>
                  <a:srgbClr val="008080"/>
                </a:solidFill>
                <a:latin typeface="TITUS Cyberbit Basic" panose="02020603050405020304" pitchFamily="18" charset="0"/>
              </a:rPr>
              <a:t>23:53</a:t>
            </a:r>
            <a:r>
              <a:rPr lang="en-US" sz="2400" dirty="0">
                <a:solidFill>
                  <a:prstClr val="black"/>
                </a:solidFill>
                <a:latin typeface="TITUS Cyberbit Basic" panose="02020603050405020304" pitchFamily="18" charset="0"/>
              </a:rPr>
              <a:t>  And taking it down, he wrapped it </a:t>
            </a:r>
            <a:r>
              <a:rPr lang="en-US" sz="2400" dirty="0" smtClean="0">
                <a:solidFill>
                  <a:prstClr val="black"/>
                </a:solidFill>
                <a:latin typeface="TITUS Cyberbit Basic" panose="02020603050405020304" pitchFamily="18" charset="0"/>
              </a:rPr>
              <a:t>in 	linen</a:t>
            </a:r>
            <a:r>
              <a:rPr lang="en-US" sz="2400" dirty="0">
                <a:solidFill>
                  <a:prstClr val="black"/>
                </a:solidFill>
                <a:latin typeface="TITUS Cyberbit Basic" panose="02020603050405020304" pitchFamily="18" charset="0"/>
              </a:rPr>
              <a:t>, and laid it in a tomb hewn out of </a:t>
            </a:r>
            <a:r>
              <a:rPr lang="en-US" sz="2400" dirty="0" smtClean="0">
                <a:solidFill>
                  <a:prstClr val="black"/>
                </a:solidFill>
                <a:latin typeface="TITUS Cyberbit Basic" panose="02020603050405020304" pitchFamily="18" charset="0"/>
              </a:rPr>
              <a:t>the 	rock</a:t>
            </a:r>
            <a:r>
              <a:rPr lang="en-US" sz="2400" dirty="0">
                <a:solidFill>
                  <a:prstClr val="black"/>
                </a:solidFill>
                <a:latin typeface="TITUS Cyberbit Basic" panose="02020603050405020304" pitchFamily="18" charset="0"/>
              </a:rPr>
              <a:t>, where no one was yet laid. </a:t>
            </a:r>
          </a:p>
          <a:p>
            <a:pPr defTabSz="457200"/>
            <a:r>
              <a:rPr lang="en-US" sz="2400" dirty="0" smtClean="0">
                <a:solidFill>
                  <a:srgbClr val="008080"/>
                </a:solidFill>
                <a:latin typeface="TITUS Cyberbit Basic" panose="02020603050405020304" pitchFamily="18" charset="0"/>
              </a:rPr>
              <a:t>Luke </a:t>
            </a:r>
            <a:r>
              <a:rPr lang="en-US" sz="2400" dirty="0">
                <a:solidFill>
                  <a:srgbClr val="008080"/>
                </a:solidFill>
                <a:latin typeface="TITUS Cyberbit Basic" panose="02020603050405020304" pitchFamily="18" charset="0"/>
              </a:rPr>
              <a:t>23:54</a:t>
            </a:r>
            <a:r>
              <a:rPr lang="en-US" sz="2400" dirty="0">
                <a:solidFill>
                  <a:prstClr val="black"/>
                </a:solidFill>
                <a:latin typeface="TITUS Cyberbit Basic" panose="02020603050405020304" pitchFamily="18" charset="0"/>
              </a:rPr>
              <a:t>  </a:t>
            </a:r>
            <a:r>
              <a:rPr lang="en-US" sz="2400" b="1" u="sng" dirty="0">
                <a:solidFill>
                  <a:prstClr val="black"/>
                </a:solidFill>
                <a:effectLst>
                  <a:glow rad="127000">
                    <a:srgbClr val="FFFF00"/>
                  </a:glow>
                </a:effectLst>
                <a:latin typeface="TITUS Cyberbit Basic" panose="02020603050405020304" pitchFamily="18" charset="0"/>
              </a:rPr>
              <a:t>And it was </a:t>
            </a:r>
            <a:r>
              <a:rPr lang="en-US" sz="2400" b="1" u="sng" dirty="0" smtClean="0">
                <a:solidFill>
                  <a:prstClr val="black"/>
                </a:solidFill>
                <a:effectLst>
                  <a:glow rad="127000">
                    <a:srgbClr val="FFFF00"/>
                  </a:glow>
                </a:effectLst>
                <a:latin typeface="Arial Black" panose="020B0A04020102020204" pitchFamily="34" charset="0"/>
              </a:rPr>
              <a:t>PREPARATION DAY</a:t>
            </a:r>
            <a:r>
              <a:rPr lang="en-US" sz="2400" b="1" dirty="0" smtClean="0">
                <a:solidFill>
                  <a:prstClr val="black"/>
                </a:solidFill>
                <a:effectLst>
                  <a:glow rad="127000">
                    <a:srgbClr val="FFFF00"/>
                  </a:glow>
                </a:effectLst>
                <a:latin typeface="Arial Black" panose="020B0A04020102020204" pitchFamily="34" charset="0"/>
              </a:rPr>
              <a:t>, </a:t>
            </a:r>
            <a:br>
              <a:rPr lang="en-US" sz="2400" b="1" dirty="0" smtClean="0">
                <a:solidFill>
                  <a:prstClr val="black"/>
                </a:solidFill>
                <a:effectLst>
                  <a:glow rad="127000">
                    <a:srgbClr val="FFFF00"/>
                  </a:glow>
                </a:effectLst>
                <a:latin typeface="Arial Black" panose="020B0A04020102020204" pitchFamily="34" charset="0"/>
              </a:rPr>
            </a:br>
            <a:r>
              <a:rPr lang="en-US" sz="2400" b="1" dirty="0">
                <a:solidFill>
                  <a:prstClr val="black"/>
                </a:solidFill>
                <a:effectLst>
                  <a:glow rad="127000">
                    <a:srgbClr val="FFFF00"/>
                  </a:glow>
                </a:effectLst>
                <a:latin typeface="TITUS Cyberbit Basic" panose="02020603050405020304" pitchFamily="18" charset="0"/>
              </a:rPr>
              <a:t> </a:t>
            </a:r>
            <a:r>
              <a:rPr lang="en-US" sz="2400" b="1" dirty="0" smtClean="0">
                <a:solidFill>
                  <a:prstClr val="black"/>
                </a:solidFill>
                <a:effectLst>
                  <a:glow rad="127000">
                    <a:srgbClr val="FFFF00"/>
                  </a:glow>
                </a:effectLst>
                <a:latin typeface="TITUS Cyberbit Basic" panose="02020603050405020304" pitchFamily="18" charset="0"/>
              </a:rPr>
              <a:t> </a:t>
            </a:r>
            <a:r>
              <a:rPr lang="en-US" sz="2400" b="1" dirty="0" smtClean="0">
                <a:ln>
                  <a:solidFill>
                    <a:srgbClr val="336699"/>
                  </a:solidFill>
                </a:ln>
                <a:solidFill>
                  <a:srgbClr val="CC00FF"/>
                </a:solidFill>
                <a:latin typeface="TITUS Cyberbit Basic" panose="02020603050405020304" pitchFamily="18" charset="0"/>
              </a:rPr>
              <a:t>AND THE SABBATH WAS </a:t>
            </a:r>
            <a:r>
              <a:rPr lang="en-US" sz="2400" b="1" dirty="0" smtClean="0">
                <a:ln>
                  <a:solidFill>
                    <a:srgbClr val="336699"/>
                  </a:solidFill>
                </a:ln>
                <a:solidFill>
                  <a:srgbClr val="CC00FF"/>
                </a:solidFill>
                <a:effectLst>
                  <a:glow rad="127000">
                    <a:srgbClr val="F735EE">
                      <a:alpha val="64000"/>
                    </a:srgbClr>
                  </a:glow>
                </a:effectLst>
                <a:latin typeface="TITUS Cyberbit Basic" panose="02020603050405020304" pitchFamily="18" charset="0"/>
              </a:rPr>
              <a:t>APPROACHING. </a:t>
            </a:r>
            <a:endParaRPr lang="en-US" sz="2400" b="1" dirty="0">
              <a:ln>
                <a:solidFill>
                  <a:srgbClr val="336699"/>
                </a:solidFill>
              </a:ln>
              <a:solidFill>
                <a:srgbClr val="CC00FF"/>
              </a:solidFill>
              <a:effectLst>
                <a:glow rad="127000">
                  <a:srgbClr val="F735EE">
                    <a:alpha val="64000"/>
                  </a:srgbClr>
                </a:glow>
              </a:effectLst>
              <a:latin typeface="TITUS Cyberbit Basic" panose="02020603050405020304" pitchFamily="18" charset="0"/>
            </a:endParaRPr>
          </a:p>
        </p:txBody>
      </p:sp>
      <p:sp>
        <p:nvSpPr>
          <p:cNvPr id="16" name="Rounded Rectangular Callout 15"/>
          <p:cNvSpPr/>
          <p:nvPr/>
        </p:nvSpPr>
        <p:spPr>
          <a:xfrm>
            <a:off x="46180" y="780716"/>
            <a:ext cx="2777051" cy="2017901"/>
          </a:xfrm>
          <a:prstGeom prst="wedgeRoundRectCallout">
            <a:avLst>
              <a:gd name="adj1" fmla="val 64081"/>
              <a:gd name="adj2" fmla="val 19593"/>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3200" b="1" dirty="0" smtClean="0">
                <a:solidFill>
                  <a:srgbClr val="0000FF"/>
                </a:solidFill>
              </a:rPr>
              <a:t>CC Abib 14. Yahusha </a:t>
            </a:r>
            <a:r>
              <a:rPr lang="en-CA" sz="3200" b="1" dirty="0" smtClean="0">
                <a:solidFill>
                  <a:srgbClr val="FF0000"/>
                </a:solidFill>
              </a:rPr>
              <a:t>Crucified!</a:t>
            </a:r>
            <a:endParaRPr lang="en-CA" sz="3200" b="1" dirty="0">
              <a:solidFill>
                <a:srgbClr val="FF0000"/>
              </a:solidFill>
            </a:endParaRPr>
          </a:p>
        </p:txBody>
      </p:sp>
      <p:cxnSp>
        <p:nvCxnSpPr>
          <p:cNvPr id="6" name="Straight Connector 5"/>
          <p:cNvCxnSpPr/>
          <p:nvPr/>
        </p:nvCxnSpPr>
        <p:spPr>
          <a:xfrm>
            <a:off x="4011145" y="1306618"/>
            <a:ext cx="0" cy="3153239"/>
          </a:xfrm>
          <a:prstGeom prst="line">
            <a:avLst/>
          </a:prstGeom>
          <a:ln w="244475">
            <a:solidFill>
              <a:srgbClr val="00FFFF"/>
            </a:solidFill>
          </a:ln>
          <a:effectLst>
            <a:glow rad="127000">
              <a:srgbClr val="FFCC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a:off x="3471920" y="5557951"/>
            <a:ext cx="7110355" cy="1155939"/>
          </a:xfrm>
          <a:prstGeom prst="wedgeRoundRectCallout">
            <a:avLst>
              <a:gd name="adj1" fmla="val -41706"/>
              <a:gd name="adj2" fmla="val -138181"/>
              <a:gd name="adj3" fmla="val 16667"/>
            </a:avLst>
          </a:prstGeom>
          <a:solidFill>
            <a:schemeClr val="tx1">
              <a:lumMod val="50000"/>
            </a:schemeClr>
          </a:solidFill>
          <a:ln>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600" b="1" dirty="0" smtClean="0"/>
              <a:t>Approaching: </a:t>
            </a:r>
            <a:r>
              <a:rPr lang="en-CA" sz="3600" b="1" dirty="0" err="1" smtClean="0">
                <a:ln>
                  <a:solidFill>
                    <a:srgbClr val="F735EE"/>
                  </a:solidFill>
                </a:ln>
                <a:effectLst>
                  <a:glow rad="127000">
                    <a:srgbClr val="00FFFF"/>
                  </a:glow>
                </a:effectLst>
              </a:rPr>
              <a:t>Epiphosko</a:t>
            </a:r>
            <a:r>
              <a:rPr lang="en-CA" sz="3600" b="1" dirty="0" smtClean="0"/>
              <a:t> – to </a:t>
            </a:r>
            <a:r>
              <a:rPr lang="en-CA" sz="3600" b="1" dirty="0" smtClean="0">
                <a:ln>
                  <a:solidFill>
                    <a:srgbClr val="0000FF"/>
                  </a:solidFill>
                </a:ln>
                <a:solidFill>
                  <a:srgbClr val="00FFFF"/>
                </a:solidFill>
                <a:effectLst>
                  <a:glow rad="101600">
                    <a:srgbClr val="FFCCFF"/>
                  </a:glow>
                </a:effectLst>
              </a:rPr>
              <a:t>GROW LIGHT! – Dawn!</a:t>
            </a:r>
            <a:endParaRPr lang="en-CA" sz="3600" b="1" dirty="0">
              <a:ln>
                <a:solidFill>
                  <a:srgbClr val="0000FF"/>
                </a:solidFill>
              </a:ln>
              <a:solidFill>
                <a:srgbClr val="00FFFF"/>
              </a:solidFill>
              <a:effectLst>
                <a:glow rad="101600">
                  <a:srgbClr val="FFCCFF"/>
                </a:glow>
              </a:effectLst>
            </a:endParaRPr>
          </a:p>
        </p:txBody>
      </p:sp>
      <p:sp>
        <p:nvSpPr>
          <p:cNvPr id="10" name="Bent Arrow 9"/>
          <p:cNvSpPr/>
          <p:nvPr/>
        </p:nvSpPr>
        <p:spPr>
          <a:xfrm rot="16200000" flipH="1">
            <a:off x="9415962" y="3655239"/>
            <a:ext cx="624479" cy="3383283"/>
          </a:xfrm>
          <a:prstGeom prst="bentArrow">
            <a:avLst>
              <a:gd name="adj1" fmla="val 25000"/>
              <a:gd name="adj2" fmla="val 50000"/>
              <a:gd name="adj3" fmla="val 44524"/>
              <a:gd name="adj4" fmla="val 55476"/>
            </a:avLst>
          </a:prstGeom>
          <a:solidFill>
            <a:srgbClr val="00FFFF"/>
          </a:solidFill>
          <a:ln>
            <a:solidFill>
              <a:srgbClr val="F735EE"/>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44974616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repeatCount="400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heel(8)">
                                      <p:cBhvr>
                                        <p:cTn id="7" dur="1000"/>
                                        <p:tgtEl>
                                          <p:spTgt spid="10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1500"/>
                                        <p:tgtEl>
                                          <p:spTgt spid="16"/>
                                        </p:tgtEl>
                                      </p:cBhvr>
                                    </p:animEffect>
                                  </p:childTnLst>
                                </p:cTn>
                              </p:par>
                            </p:childTnLst>
                          </p:cTn>
                        </p:par>
                        <p:par>
                          <p:cTn id="11" fill="hold">
                            <p:stCondLst>
                              <p:cond delay="4000"/>
                            </p:stCondLst>
                            <p:childTnLst>
                              <p:par>
                                <p:cTn id="12" presetID="42" presetClass="entr" presetSubtype="0" fill="hold" grpId="0" nodeType="afterEffect">
                                  <p:stCondLst>
                                    <p:cond delay="0"/>
                                  </p:stCondLst>
                                  <p:childTnLst>
                                    <p:set>
                                      <p:cBhvr>
                                        <p:cTn id="13" dur="1" fill="hold">
                                          <p:stCondLst>
                                            <p:cond delay="0"/>
                                          </p:stCondLst>
                                        </p:cTn>
                                        <p:tgtEl>
                                          <p:spTgt spid="104"/>
                                        </p:tgtEl>
                                        <p:attrNameLst>
                                          <p:attrName>style.visibility</p:attrName>
                                        </p:attrNameLst>
                                      </p:cBhvr>
                                      <p:to>
                                        <p:strVal val="visible"/>
                                      </p:to>
                                    </p:set>
                                    <p:animEffect transition="in" filter="fade">
                                      <p:cBhvr>
                                        <p:cTn id="14" dur="1000"/>
                                        <p:tgtEl>
                                          <p:spTgt spid="104"/>
                                        </p:tgtEl>
                                      </p:cBhvr>
                                    </p:animEffect>
                                    <p:anim calcmode="lin" valueType="num">
                                      <p:cBhvr>
                                        <p:cTn id="15" dur="1000" fill="hold"/>
                                        <p:tgtEl>
                                          <p:spTgt spid="104"/>
                                        </p:tgtEl>
                                        <p:attrNameLst>
                                          <p:attrName>ppt_x</p:attrName>
                                        </p:attrNameLst>
                                      </p:cBhvr>
                                      <p:tavLst>
                                        <p:tav tm="0">
                                          <p:val>
                                            <p:strVal val="#ppt_x"/>
                                          </p:val>
                                        </p:tav>
                                        <p:tav tm="100000">
                                          <p:val>
                                            <p:strVal val="#ppt_x"/>
                                          </p:val>
                                        </p:tav>
                                      </p:tavLst>
                                    </p:anim>
                                    <p:anim calcmode="lin" valueType="num">
                                      <p:cBhvr>
                                        <p:cTn id="16" dur="1000" fill="hold"/>
                                        <p:tgtEl>
                                          <p:spTgt spid="104"/>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750"/>
                                  </p:stCondLst>
                                  <p:childTnLst>
                                    <p:set>
                                      <p:cBhvr>
                                        <p:cTn id="18" dur="1" fill="hold">
                                          <p:stCondLst>
                                            <p:cond delay="0"/>
                                          </p:stCondLst>
                                        </p:cTn>
                                        <p:tgtEl>
                                          <p:spTgt spid="105"/>
                                        </p:tgtEl>
                                        <p:attrNameLst>
                                          <p:attrName>style.visibility</p:attrName>
                                        </p:attrNameLst>
                                      </p:cBhvr>
                                      <p:to>
                                        <p:strVal val="visible"/>
                                      </p:to>
                                    </p:set>
                                    <p:animEffect transition="in" filter="barn(inVertical)">
                                      <p:cBhvr>
                                        <p:cTn id="19" dur="1000"/>
                                        <p:tgtEl>
                                          <p:spTgt spid="10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750" fill="hold"/>
                                        <p:tgtEl>
                                          <p:spTgt spid="6"/>
                                        </p:tgtEl>
                                        <p:attrNameLst>
                                          <p:attrName>ppt_w</p:attrName>
                                        </p:attrNameLst>
                                      </p:cBhvr>
                                      <p:tavLst>
                                        <p:tav tm="0">
                                          <p:val>
                                            <p:fltVal val="0"/>
                                          </p:val>
                                        </p:tav>
                                        <p:tav tm="100000">
                                          <p:val>
                                            <p:strVal val="#ppt_w"/>
                                          </p:val>
                                        </p:tav>
                                      </p:tavLst>
                                    </p:anim>
                                    <p:anim calcmode="lin" valueType="num">
                                      <p:cBhvr>
                                        <p:cTn id="30" dur="1750" fill="hold"/>
                                        <p:tgtEl>
                                          <p:spTgt spid="6"/>
                                        </p:tgtEl>
                                        <p:attrNameLst>
                                          <p:attrName>ppt_h</p:attrName>
                                        </p:attrNameLst>
                                      </p:cBhvr>
                                      <p:tavLst>
                                        <p:tav tm="0">
                                          <p:val>
                                            <p:fltVal val="0"/>
                                          </p:val>
                                        </p:tav>
                                        <p:tav tm="100000">
                                          <p:val>
                                            <p:strVal val="#ppt_h"/>
                                          </p:val>
                                        </p:tav>
                                      </p:tavLst>
                                    </p:anim>
                                    <p:anim calcmode="lin" valueType="num">
                                      <p:cBhvr>
                                        <p:cTn id="31" dur="1750" fill="hold"/>
                                        <p:tgtEl>
                                          <p:spTgt spid="6"/>
                                        </p:tgtEl>
                                        <p:attrNameLst>
                                          <p:attrName>style.rotation</p:attrName>
                                        </p:attrNameLst>
                                      </p:cBhvr>
                                      <p:tavLst>
                                        <p:tav tm="0">
                                          <p:val>
                                            <p:fltVal val="90"/>
                                          </p:val>
                                        </p:tav>
                                        <p:tav tm="100000">
                                          <p:val>
                                            <p:fltVal val="0"/>
                                          </p:val>
                                        </p:tav>
                                      </p:tavLst>
                                    </p:anim>
                                    <p:animEffect transition="in" filter="fade">
                                      <p:cBhvr>
                                        <p:cTn id="32" dur="1750"/>
                                        <p:tgtEl>
                                          <p:spTgt spid="6"/>
                                        </p:tgtEl>
                                      </p:cBhvr>
                                    </p:animEffect>
                                  </p:childTnLst>
                                </p:cTn>
                              </p:par>
                            </p:childTnLst>
                          </p:cTn>
                        </p:par>
                        <p:par>
                          <p:cTn id="33" fill="hold">
                            <p:stCondLst>
                              <p:cond delay="1750"/>
                            </p:stCondLst>
                            <p:childTnLst>
                              <p:par>
                                <p:cTn id="34" presetID="14" presetClass="entr" presetSubtype="1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par>
                          <p:cTn id="37" fill="hold">
                            <p:stCondLst>
                              <p:cond delay="2250"/>
                            </p:stCondLst>
                            <p:childTnLst>
                              <p:par>
                                <p:cTn id="38" presetID="22" presetClass="entr" presetSubtype="2"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right)">
                                      <p:cBhvr>
                                        <p:cTn id="40"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animBg="1"/>
      <p:bldP spid="2" grpId="0" animBg="1"/>
      <p:bldP spid="16" grpId="0" animBg="1"/>
      <p:bldP spid="9"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39742" y="1230922"/>
            <a:ext cx="3547719" cy="2794713"/>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737528" y="6463233"/>
            <a:ext cx="491178" cy="412785"/>
          </a:xfrm>
        </p:spPr>
        <p:txBody>
          <a:bodyPr/>
          <a:lstStyle/>
          <a:p>
            <a:fld id="{6D22F896-40B5-4ADD-8801-0D06FADFA095}" type="slidenum">
              <a:rPr lang="en-US" sz="1400" smtClean="0">
                <a:solidFill>
                  <a:prstClr val="white">
                    <a:tint val="75000"/>
                  </a:prstClr>
                </a:solidFill>
              </a:rPr>
              <a:pPr/>
              <a:t>72</a:t>
            </a:fld>
            <a:endParaRPr lang="en-US" sz="1400" dirty="0">
              <a:solidFill>
                <a:prstClr val="white">
                  <a:tint val="75000"/>
                </a:prstClr>
              </a:solidFill>
            </a:endParaRPr>
          </a:p>
        </p:txBody>
      </p:sp>
      <p:sp>
        <p:nvSpPr>
          <p:cNvPr id="45" name="Rounded Rectangle 44"/>
          <p:cNvSpPr/>
          <p:nvPr/>
        </p:nvSpPr>
        <p:spPr>
          <a:xfrm>
            <a:off x="1822482" y="54865"/>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3064603" y="1810327"/>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u="sng" dirty="0" smtClean="0">
                <a:solidFill>
                  <a:srgbClr val="002060"/>
                </a:solidFill>
              </a:rPr>
              <a:t>4</a:t>
            </a:r>
            <a:r>
              <a:rPr lang="en-CA" u="sng" baseline="30000" dirty="0" smtClean="0">
                <a:solidFill>
                  <a:srgbClr val="00206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3018422" y="1306618"/>
            <a:ext cx="909685" cy="1819136"/>
          </a:xfrm>
          <a:prstGeom prst="rect">
            <a:avLst/>
          </a:prstGeom>
          <a:noFill/>
          <a:ln w="57150">
            <a:solidFill>
              <a:srgbClr val="00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4" name="Right Triangle 103"/>
          <p:cNvSpPr/>
          <p:nvPr/>
        </p:nvSpPr>
        <p:spPr>
          <a:xfrm flipH="1">
            <a:off x="3018420" y="2537309"/>
            <a:ext cx="909686" cy="588445"/>
          </a:xfrm>
          <a:prstGeom prst="rtTriangle">
            <a:avLst/>
          </a:prstGeom>
          <a:solidFill>
            <a:schemeClr val="bg1">
              <a:alpha val="34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5" name="Rounded Rectangular Callout 104"/>
          <p:cNvSpPr/>
          <p:nvPr/>
        </p:nvSpPr>
        <p:spPr>
          <a:xfrm>
            <a:off x="95140" y="3282143"/>
            <a:ext cx="2777051" cy="3575857"/>
          </a:xfrm>
          <a:prstGeom prst="wedgeRoundRectCallout">
            <a:avLst>
              <a:gd name="adj1" fmla="val 76583"/>
              <a:gd name="adj2" fmla="val -55698"/>
              <a:gd name="adj3" fmla="val 16667"/>
            </a:avLst>
          </a:prstGeom>
          <a:solidFill>
            <a:schemeClr val="tx1">
              <a:lumMod val="85000"/>
            </a:schemeClr>
          </a:solidFill>
          <a:ln w="57150">
            <a:solidFill>
              <a:srgbClr val="FF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000" b="1" dirty="0" smtClean="0">
                <a:solidFill>
                  <a:srgbClr val="002060"/>
                </a:solidFill>
                <a:effectLst>
                  <a:glow rad="88900">
                    <a:srgbClr val="00FF00"/>
                  </a:glow>
                </a:effectLst>
                <a:latin typeface="Arial Black" panose="020B0A04020102020204" pitchFamily="34" charset="0"/>
              </a:rPr>
              <a:t>Preparation </a:t>
            </a:r>
            <a:r>
              <a:rPr lang="en-CA" sz="2000" b="1" dirty="0">
                <a:solidFill>
                  <a:srgbClr val="002060"/>
                </a:solidFill>
                <a:latin typeface="Arial Black" panose="020B0A04020102020204" pitchFamily="34" charset="0"/>
              </a:rPr>
              <a:t>N</a:t>
            </a:r>
            <a:r>
              <a:rPr lang="en-CA" sz="2000" b="1" dirty="0" smtClean="0">
                <a:solidFill>
                  <a:srgbClr val="002060"/>
                </a:solidFill>
                <a:effectLst/>
                <a:latin typeface="Arial Black" panose="020B0A04020102020204" pitchFamily="34" charset="0"/>
              </a:rPr>
              <a:t>ight Season! The body of </a:t>
            </a:r>
            <a:br>
              <a:rPr lang="en-CA" sz="2000" b="1" dirty="0" smtClean="0">
                <a:solidFill>
                  <a:srgbClr val="002060"/>
                </a:solidFill>
                <a:effectLst/>
                <a:latin typeface="Arial Black" panose="020B0A04020102020204" pitchFamily="34" charset="0"/>
              </a:rPr>
            </a:br>
            <a:r>
              <a:rPr lang="en-CA" sz="2000" b="1" dirty="0" smtClean="0">
                <a:solidFill>
                  <a:srgbClr val="002060"/>
                </a:solidFill>
                <a:effectLst/>
                <a:latin typeface="Arial Black" panose="020B0A04020102020204" pitchFamily="34" charset="0"/>
              </a:rPr>
              <a:t>the Mashiach was being </a:t>
            </a:r>
            <a:r>
              <a:rPr lang="en-CA" sz="2000" b="1" dirty="0" smtClean="0">
                <a:solidFill>
                  <a:srgbClr val="002060"/>
                </a:solidFill>
                <a:effectLst>
                  <a:glow rad="88900">
                    <a:srgbClr val="00FF00"/>
                  </a:glow>
                </a:effectLst>
                <a:latin typeface="Arial Black" panose="020B0A04020102020204" pitchFamily="34" charset="0"/>
              </a:rPr>
              <a:t>PREPARED </a:t>
            </a:r>
            <a:br>
              <a:rPr lang="en-CA" sz="2000" b="1" dirty="0" smtClean="0">
                <a:solidFill>
                  <a:srgbClr val="002060"/>
                </a:solidFill>
                <a:effectLst>
                  <a:glow rad="88900">
                    <a:srgbClr val="00FF00"/>
                  </a:glow>
                </a:effectLst>
                <a:latin typeface="Arial Black" panose="020B0A04020102020204" pitchFamily="34" charset="0"/>
              </a:rPr>
            </a:br>
            <a:r>
              <a:rPr lang="en-CA" sz="2000" b="1" dirty="0" smtClean="0">
                <a:solidFill>
                  <a:srgbClr val="002060"/>
                </a:solidFill>
                <a:effectLst/>
                <a:latin typeface="Arial Black" panose="020B0A04020102020204" pitchFamily="34" charset="0"/>
              </a:rPr>
              <a:t>for burial!</a:t>
            </a:r>
            <a:r>
              <a:rPr lang="en-CA" sz="2000" b="1" dirty="0" smtClean="0">
                <a:solidFill>
                  <a:srgbClr val="002060"/>
                </a:solidFill>
                <a:effectLst>
                  <a:glow rad="88900">
                    <a:srgbClr val="00FF00"/>
                  </a:glow>
                </a:effectLst>
                <a:latin typeface="Arial Black" panose="020B0A04020102020204" pitchFamily="34" charset="0"/>
              </a:rPr>
              <a:t> </a:t>
            </a:r>
            <a:br>
              <a:rPr lang="en-CA" sz="2000" b="1" dirty="0" smtClean="0">
                <a:solidFill>
                  <a:srgbClr val="002060"/>
                </a:solidFill>
                <a:effectLst>
                  <a:glow rad="88900">
                    <a:srgbClr val="00FF00"/>
                  </a:glow>
                </a:effectLst>
                <a:latin typeface="Arial Black" panose="020B0A04020102020204" pitchFamily="34" charset="0"/>
              </a:rPr>
            </a:br>
            <a:r>
              <a:rPr lang="en-CA" sz="2000" b="1" dirty="0" smtClean="0">
                <a:solidFill>
                  <a:srgbClr val="002060"/>
                </a:solidFill>
                <a:effectLst>
                  <a:glow rad="127000">
                    <a:srgbClr val="00FFFF"/>
                  </a:glow>
                </a:effectLst>
                <a:latin typeface="Arial Black" panose="020B0A04020102020204" pitchFamily="34" charset="0"/>
              </a:rPr>
              <a:t>Was there any better time to </a:t>
            </a:r>
            <a:r>
              <a:rPr lang="en-CA" sz="2000" b="1" u="sng" dirty="0" smtClean="0">
                <a:solidFill>
                  <a:srgbClr val="002060"/>
                </a:solidFill>
                <a:effectLst>
                  <a:glow rad="127000">
                    <a:srgbClr val="00FFFF"/>
                  </a:glow>
                </a:effectLst>
                <a:latin typeface="Arial Black" panose="020B0A04020102020204" pitchFamily="34" charset="0"/>
              </a:rPr>
              <a:t>PREPARE</a:t>
            </a:r>
            <a:r>
              <a:rPr lang="en-CA" sz="2000" b="1" dirty="0" smtClean="0">
                <a:solidFill>
                  <a:srgbClr val="002060"/>
                </a:solidFill>
                <a:effectLst>
                  <a:glow rad="127000">
                    <a:srgbClr val="00FFFF"/>
                  </a:glow>
                </a:effectLst>
                <a:latin typeface="Arial Black" panose="020B0A04020102020204" pitchFamily="34" charset="0"/>
              </a:rPr>
              <a:t> - than this???????</a:t>
            </a:r>
            <a:endParaRPr lang="en-CA" sz="2000" b="1" dirty="0">
              <a:solidFill>
                <a:srgbClr val="0000FF"/>
              </a:solidFill>
              <a:effectLst>
                <a:glow rad="127000">
                  <a:srgbClr val="00FFFF"/>
                </a:glow>
              </a:effectLst>
            </a:endParaRPr>
          </a:p>
        </p:txBody>
      </p:sp>
      <p:sp>
        <p:nvSpPr>
          <p:cNvPr id="2" name="Rounded Rectangular Callout 1"/>
          <p:cNvSpPr/>
          <p:nvPr/>
        </p:nvSpPr>
        <p:spPr>
          <a:xfrm>
            <a:off x="5545693" y="649430"/>
            <a:ext cx="6568760" cy="698669"/>
          </a:xfrm>
          <a:prstGeom prst="wedgeRoundRectCallout">
            <a:avLst>
              <a:gd name="adj1" fmla="val -77623"/>
              <a:gd name="adj2" fmla="val 265124"/>
              <a:gd name="adj3" fmla="val 16667"/>
            </a:avLst>
          </a:prstGeom>
          <a:solidFill>
            <a:schemeClr val="accent6">
              <a:lumMod val="20000"/>
              <a:lumOff val="80000"/>
            </a:schemeClr>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sz="2400" dirty="0" smtClean="0">
                <a:solidFill>
                  <a:srgbClr val="008080"/>
                </a:solidFill>
                <a:latin typeface="TITUS Cyberbit Basic" panose="02020603050405020304" pitchFamily="18" charset="0"/>
              </a:rPr>
              <a:t>Luke </a:t>
            </a:r>
            <a:r>
              <a:rPr lang="en-US" sz="2400" dirty="0">
                <a:solidFill>
                  <a:srgbClr val="008080"/>
                </a:solidFill>
                <a:latin typeface="TITUS Cyberbit Basic" panose="02020603050405020304" pitchFamily="18" charset="0"/>
              </a:rPr>
              <a:t>23:54</a:t>
            </a:r>
            <a:r>
              <a:rPr lang="en-US" sz="2400" dirty="0">
                <a:solidFill>
                  <a:prstClr val="black"/>
                </a:solidFill>
                <a:latin typeface="TITUS Cyberbit Basic" panose="02020603050405020304" pitchFamily="18" charset="0"/>
              </a:rPr>
              <a:t>  </a:t>
            </a:r>
            <a:r>
              <a:rPr lang="en-US" sz="2400" b="1" u="sng" dirty="0">
                <a:solidFill>
                  <a:prstClr val="black"/>
                </a:solidFill>
                <a:effectLst>
                  <a:glow rad="127000">
                    <a:srgbClr val="FFFF00"/>
                  </a:glow>
                </a:effectLst>
                <a:latin typeface="TITUS Cyberbit Basic" panose="02020603050405020304" pitchFamily="18" charset="0"/>
              </a:rPr>
              <a:t>And it was </a:t>
            </a:r>
            <a:r>
              <a:rPr lang="en-US" sz="2400" b="1" u="sng" dirty="0" smtClean="0">
                <a:solidFill>
                  <a:prstClr val="black"/>
                </a:solidFill>
                <a:effectLst>
                  <a:glow rad="127000">
                    <a:srgbClr val="FFFF00"/>
                  </a:glow>
                </a:effectLst>
                <a:latin typeface="Arial Black" panose="020B0A04020102020204" pitchFamily="34" charset="0"/>
              </a:rPr>
              <a:t>PREPARATION DAY</a:t>
            </a:r>
            <a:r>
              <a:rPr lang="en-US" sz="1400" b="1" dirty="0" smtClean="0">
                <a:solidFill>
                  <a:prstClr val="black"/>
                </a:solidFill>
                <a:effectLst>
                  <a:glow rad="127000">
                    <a:srgbClr val="FFFF00"/>
                  </a:glow>
                </a:effectLst>
                <a:latin typeface="Arial Black" panose="020B0A04020102020204" pitchFamily="34" charset="0"/>
              </a:rPr>
              <a:t>,</a:t>
            </a:r>
            <a:r>
              <a:rPr lang="en-US" sz="2400" b="1" dirty="0" smtClean="0">
                <a:solidFill>
                  <a:prstClr val="black"/>
                </a:solidFill>
                <a:effectLst>
                  <a:glow rad="127000">
                    <a:srgbClr val="FFFF00"/>
                  </a:glow>
                </a:effectLst>
                <a:latin typeface="Arial Black" panose="020B0A04020102020204" pitchFamily="34" charset="0"/>
              </a:rPr>
              <a:t> </a:t>
            </a:r>
            <a:endParaRPr lang="en-US" sz="2400" b="1" dirty="0">
              <a:ln>
                <a:solidFill>
                  <a:srgbClr val="336699"/>
                </a:solidFill>
              </a:ln>
              <a:solidFill>
                <a:srgbClr val="CC00FF"/>
              </a:solidFill>
              <a:latin typeface="TITUS Cyberbit Basic" panose="02020603050405020304" pitchFamily="18" charset="0"/>
            </a:endParaRPr>
          </a:p>
        </p:txBody>
      </p:sp>
      <p:sp>
        <p:nvSpPr>
          <p:cNvPr id="7" name="Rounded Rectangle 6"/>
          <p:cNvSpPr/>
          <p:nvPr/>
        </p:nvSpPr>
        <p:spPr>
          <a:xfrm>
            <a:off x="3403598" y="3720867"/>
            <a:ext cx="8632286" cy="2915525"/>
          </a:xfrm>
          <a:prstGeom prst="roundRect">
            <a:avLst/>
          </a:prstGeom>
          <a:solidFill>
            <a:schemeClr val="accent3">
              <a:lumMod val="20000"/>
              <a:lumOff val="80000"/>
            </a:schemeClr>
          </a:solidFill>
          <a:ln w="38100">
            <a:solidFill>
              <a:schemeClr val="bg1"/>
            </a:solidFill>
          </a:ln>
          <a:effectLst>
            <a:glow rad="127000">
              <a:srgbClr val="FF66FF"/>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800" dirty="0" smtClean="0">
                <a:solidFill>
                  <a:prstClr val="black"/>
                </a:solidFill>
              </a:rPr>
              <a:t>Their </a:t>
            </a:r>
            <a:r>
              <a:rPr lang="en-CA" sz="2800" b="1" u="sng" dirty="0" smtClean="0">
                <a:solidFill>
                  <a:srgbClr val="FF0000"/>
                </a:solidFill>
              </a:rPr>
              <a:t>Lunar</a:t>
            </a:r>
            <a:r>
              <a:rPr lang="en-CA" sz="2800" dirty="0" smtClean="0">
                <a:solidFill>
                  <a:prstClr val="black"/>
                </a:solidFill>
              </a:rPr>
              <a:t> Passover had begun. </a:t>
            </a:r>
            <a:r>
              <a:rPr lang="en-CA" sz="2800" u="sng" dirty="0" smtClean="0">
                <a:solidFill>
                  <a:prstClr val="black"/>
                </a:solidFill>
                <a:effectLst>
                  <a:glow rad="101600">
                    <a:srgbClr val="00FF00"/>
                  </a:glow>
                </a:effectLst>
                <a:latin typeface="Arial Black" panose="020B0A04020102020204" pitchFamily="34" charset="0"/>
              </a:rPr>
              <a:t>What DEED </a:t>
            </a:r>
            <a:r>
              <a:rPr lang="en-CA" sz="2800" dirty="0" smtClean="0">
                <a:solidFill>
                  <a:prstClr val="black"/>
                </a:solidFill>
              </a:rPr>
              <a:t>  </a:t>
            </a:r>
            <a:r>
              <a:rPr lang="en-CA" sz="2800" u="sng" dirty="0" smtClean="0">
                <a:solidFill>
                  <a:srgbClr val="C00000"/>
                </a:solidFill>
              </a:rPr>
              <a:t>were the Pharisees and scribes doin</a:t>
            </a:r>
            <a:r>
              <a:rPr lang="en-CA" sz="2800" dirty="0" smtClean="0">
                <a:solidFill>
                  <a:srgbClr val="C00000"/>
                </a:solidFill>
              </a:rPr>
              <a:t>g </a:t>
            </a:r>
            <a:r>
              <a:rPr lang="en-CA" sz="2800" b="1" u="sng" dirty="0" smtClean="0">
                <a:ln>
                  <a:solidFill>
                    <a:prstClr val="black"/>
                  </a:solidFill>
                </a:ln>
                <a:solidFill>
                  <a:srgbClr val="C00000"/>
                </a:solidFill>
                <a:effectLst>
                  <a:glow rad="101600">
                    <a:srgbClr val="0E5580">
                      <a:lumMod val="60000"/>
                      <a:lumOff val="40000"/>
                    </a:srgbClr>
                  </a:glow>
                </a:effectLst>
              </a:rPr>
              <a:t>the next mornin</a:t>
            </a:r>
            <a:r>
              <a:rPr lang="en-CA" sz="2800" b="1" dirty="0" smtClean="0">
                <a:ln>
                  <a:solidFill>
                    <a:prstClr val="black"/>
                  </a:solidFill>
                </a:ln>
                <a:solidFill>
                  <a:srgbClr val="C00000"/>
                </a:solidFill>
                <a:effectLst>
                  <a:glow rad="101600">
                    <a:srgbClr val="0E5580">
                      <a:lumMod val="60000"/>
                      <a:lumOff val="40000"/>
                    </a:srgbClr>
                  </a:glow>
                </a:effectLst>
              </a:rPr>
              <a:t>g?  </a:t>
            </a:r>
            <a:r>
              <a:rPr lang="en-CA" sz="2800" b="1" dirty="0" smtClean="0">
                <a:ln>
                  <a:solidFill>
                    <a:prstClr val="black"/>
                  </a:solidFill>
                </a:ln>
                <a:solidFill>
                  <a:sysClr val="windowText" lastClr="000000"/>
                </a:solidFill>
              </a:rPr>
              <a:t>Remember: </a:t>
            </a:r>
            <a:r>
              <a:rPr lang="en-CA" sz="2800" dirty="0" smtClean="0">
                <a:ln>
                  <a:solidFill>
                    <a:prstClr val="black"/>
                  </a:solidFill>
                </a:ln>
                <a:solidFill>
                  <a:sysClr val="windowText" lastClr="000000"/>
                </a:solidFill>
              </a:rPr>
              <a:t>The Pharisees were </a:t>
            </a:r>
            <a:r>
              <a:rPr lang="en-CA" sz="2800" u="sng" dirty="0" smtClean="0">
                <a:ln>
                  <a:solidFill>
                    <a:prstClr val="black"/>
                  </a:solidFill>
                </a:ln>
                <a:solidFill>
                  <a:sysClr val="windowText" lastClr="000000"/>
                </a:solidFill>
              </a:rPr>
              <a:t>extremel</a:t>
            </a:r>
            <a:r>
              <a:rPr lang="en-CA" sz="2800" dirty="0" smtClean="0">
                <a:ln>
                  <a:solidFill>
                    <a:prstClr val="black"/>
                  </a:solidFill>
                </a:ln>
                <a:solidFill>
                  <a:sysClr val="windowText" lastClr="000000"/>
                </a:solidFill>
              </a:rPr>
              <a:t>y </a:t>
            </a:r>
            <a:r>
              <a:rPr lang="en-CA" sz="2800" u="sng" dirty="0" smtClean="0">
                <a:ln>
                  <a:solidFill>
                    <a:prstClr val="black"/>
                  </a:solidFill>
                </a:ln>
                <a:solidFill>
                  <a:sysClr val="windowText" lastClr="000000"/>
                </a:solidFill>
              </a:rPr>
              <a:t>dili</a:t>
            </a:r>
            <a:r>
              <a:rPr lang="en-CA" sz="2800" dirty="0" smtClean="0">
                <a:ln>
                  <a:solidFill>
                    <a:prstClr val="black"/>
                  </a:solidFill>
                </a:ln>
                <a:solidFill>
                  <a:sysClr val="windowText" lastClr="000000"/>
                </a:solidFill>
              </a:rPr>
              <a:t>g</a:t>
            </a:r>
            <a:r>
              <a:rPr lang="en-CA" sz="2800" u="sng" dirty="0" smtClean="0">
                <a:ln>
                  <a:solidFill>
                    <a:prstClr val="black"/>
                  </a:solidFill>
                </a:ln>
                <a:solidFill>
                  <a:sysClr val="windowText" lastClr="000000"/>
                </a:solidFill>
              </a:rPr>
              <a:t>ent and devout to their own belief s</a:t>
            </a:r>
            <a:r>
              <a:rPr lang="en-CA" sz="2800" dirty="0" smtClean="0">
                <a:ln>
                  <a:solidFill>
                    <a:prstClr val="black"/>
                  </a:solidFill>
                </a:ln>
                <a:solidFill>
                  <a:sysClr val="windowText" lastClr="000000"/>
                </a:solidFill>
              </a:rPr>
              <a:t>y</a:t>
            </a:r>
            <a:r>
              <a:rPr lang="en-CA" sz="2800" u="sng" dirty="0" smtClean="0">
                <a:ln>
                  <a:solidFill>
                    <a:prstClr val="black"/>
                  </a:solidFill>
                </a:ln>
                <a:solidFill>
                  <a:sysClr val="windowText" lastClr="000000"/>
                </a:solidFill>
              </a:rPr>
              <a:t>stem</a:t>
            </a:r>
            <a:r>
              <a:rPr lang="en-CA" sz="2800" dirty="0" smtClean="0">
                <a:ln>
                  <a:solidFill>
                    <a:prstClr val="black"/>
                  </a:solidFill>
                </a:ln>
                <a:solidFill>
                  <a:sysClr val="windowText" lastClr="000000"/>
                </a:solidFill>
              </a:rPr>
              <a:t>. </a:t>
            </a:r>
            <a:r>
              <a:rPr lang="en-CA" sz="2800" dirty="0">
                <a:ln>
                  <a:solidFill>
                    <a:prstClr val="black"/>
                  </a:solidFill>
                </a:ln>
                <a:solidFill>
                  <a:srgbClr val="7030A0"/>
                </a:solidFill>
                <a:latin typeface="Comic Sans MS" panose="030F0702030302020204" pitchFamily="66" charset="0"/>
              </a:rPr>
              <a:t>Would they </a:t>
            </a:r>
            <a:r>
              <a:rPr lang="en-CA" sz="2800" u="sng" dirty="0">
                <a:ln>
                  <a:solidFill>
                    <a:prstClr val="black"/>
                  </a:solidFill>
                </a:ln>
                <a:solidFill>
                  <a:srgbClr val="7030A0"/>
                </a:solidFill>
                <a:latin typeface="Comic Sans MS" panose="030F0702030302020204" pitchFamily="66" charset="0"/>
              </a:rPr>
              <a:t>defile</a:t>
            </a:r>
            <a:r>
              <a:rPr lang="en-CA" sz="2800" dirty="0">
                <a:ln>
                  <a:solidFill>
                    <a:prstClr val="black"/>
                  </a:solidFill>
                </a:ln>
                <a:solidFill>
                  <a:srgbClr val="7030A0"/>
                </a:solidFill>
                <a:latin typeface="Comic Sans MS" panose="030F0702030302020204" pitchFamily="66" charset="0"/>
              </a:rPr>
              <a:t> </a:t>
            </a:r>
            <a:r>
              <a:rPr lang="en-CA" sz="2800" u="sng" dirty="0">
                <a:ln>
                  <a:solidFill>
                    <a:prstClr val="black"/>
                  </a:solidFill>
                </a:ln>
                <a:solidFill>
                  <a:srgbClr val="FF0000"/>
                </a:solidFill>
                <a:latin typeface="Comic Sans MS" panose="030F0702030302020204" pitchFamily="66" charset="0"/>
              </a:rPr>
              <a:t>their</a:t>
            </a:r>
            <a:r>
              <a:rPr lang="en-CA" sz="2800" dirty="0">
                <a:ln>
                  <a:solidFill>
                    <a:prstClr val="black"/>
                  </a:solidFill>
                </a:ln>
                <a:solidFill>
                  <a:srgbClr val="FF0000"/>
                </a:solidFill>
                <a:latin typeface="Comic Sans MS" panose="030F0702030302020204" pitchFamily="66" charset="0"/>
              </a:rPr>
              <a:t> lunar Abib 15 Shabbat</a:t>
            </a:r>
            <a:r>
              <a:rPr lang="en-CA" sz="2800" dirty="0">
                <a:ln>
                  <a:solidFill>
                    <a:prstClr val="black"/>
                  </a:solidFill>
                </a:ln>
                <a:solidFill>
                  <a:srgbClr val="7030A0"/>
                </a:solidFill>
                <a:latin typeface="Comic Sans MS" panose="030F0702030302020204" pitchFamily="66" charset="0"/>
              </a:rPr>
              <a:t> by negotiating a deal with Pilate?  </a:t>
            </a:r>
          </a:p>
        </p:txBody>
      </p:sp>
      <p:sp>
        <p:nvSpPr>
          <p:cNvPr id="16" name="Rounded Rectangular Callout 15"/>
          <p:cNvSpPr/>
          <p:nvPr/>
        </p:nvSpPr>
        <p:spPr>
          <a:xfrm>
            <a:off x="46180" y="780716"/>
            <a:ext cx="2777051" cy="2017901"/>
          </a:xfrm>
          <a:prstGeom prst="wedgeRoundRectCallout">
            <a:avLst>
              <a:gd name="adj1" fmla="val 64081"/>
              <a:gd name="adj2" fmla="val 19593"/>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3200" b="1" dirty="0" smtClean="0">
                <a:solidFill>
                  <a:srgbClr val="0000FF"/>
                </a:solidFill>
              </a:rPr>
              <a:t>CC Abib 14. Yahusha </a:t>
            </a:r>
            <a:r>
              <a:rPr lang="en-CA" sz="3200" b="1" dirty="0" smtClean="0">
                <a:solidFill>
                  <a:srgbClr val="FF0000"/>
                </a:solidFill>
              </a:rPr>
              <a:t>Crucified!</a:t>
            </a:r>
            <a:endParaRPr lang="en-CA" sz="3200" b="1" dirty="0">
              <a:solidFill>
                <a:srgbClr val="FF0000"/>
              </a:solidFill>
            </a:endParaRPr>
          </a:p>
        </p:txBody>
      </p:sp>
      <p:sp>
        <p:nvSpPr>
          <p:cNvPr id="3" name="Rounded Rectangular Callout 2"/>
          <p:cNvSpPr/>
          <p:nvPr/>
        </p:nvSpPr>
        <p:spPr>
          <a:xfrm>
            <a:off x="4033229" y="633052"/>
            <a:ext cx="1512463" cy="1177276"/>
          </a:xfrm>
          <a:prstGeom prst="wedgeRoundRectCallout">
            <a:avLst>
              <a:gd name="adj1" fmla="val -73548"/>
              <a:gd name="adj2" fmla="val 56463"/>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dirty="0" smtClean="0">
                <a:solidFill>
                  <a:srgbClr val="002060"/>
                </a:solidFill>
              </a:rPr>
              <a:t>Dan 9:27, </a:t>
            </a:r>
            <a:r>
              <a:rPr lang="en-CA" b="1" u="sng" dirty="0" smtClean="0">
                <a:solidFill>
                  <a:srgbClr val="002060"/>
                </a:solidFill>
              </a:rPr>
              <a:t>midst</a:t>
            </a:r>
            <a:r>
              <a:rPr lang="en-CA" u="sng" dirty="0" smtClean="0">
                <a:solidFill>
                  <a:srgbClr val="002060"/>
                </a:solidFill>
              </a:rPr>
              <a:t> of the week</a:t>
            </a:r>
            <a:r>
              <a:rPr lang="en-CA" dirty="0" smtClean="0">
                <a:solidFill>
                  <a:srgbClr val="002060"/>
                </a:solidFill>
              </a:rPr>
              <a:t>!</a:t>
            </a:r>
            <a:endParaRPr lang="en-CA" dirty="0">
              <a:solidFill>
                <a:srgbClr val="002060"/>
              </a:solidFill>
            </a:endParaRPr>
          </a:p>
        </p:txBody>
      </p:sp>
      <p:sp>
        <p:nvSpPr>
          <p:cNvPr id="11" name="Rectangle 10"/>
          <p:cNvSpPr/>
          <p:nvPr/>
        </p:nvSpPr>
        <p:spPr>
          <a:xfrm>
            <a:off x="4723341" y="2612454"/>
            <a:ext cx="7304075" cy="669689"/>
          </a:xfrm>
          <a:prstGeom prst="rect">
            <a:avLst/>
          </a:prstGeom>
          <a:ln w="381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US" sz="2400" b="1" dirty="0">
                <a:solidFill>
                  <a:prstClr val="black"/>
                </a:solidFill>
                <a:effectLst>
                  <a:glow rad="127000">
                    <a:srgbClr val="FFFF00"/>
                  </a:glow>
                </a:effectLst>
                <a:latin typeface="TITUS Cyberbit Basic" panose="02020603050405020304" pitchFamily="18" charset="0"/>
              </a:rPr>
              <a:t> </a:t>
            </a:r>
            <a:r>
              <a:rPr lang="en-US" sz="2400" b="1" u="sng" dirty="0">
                <a:ln>
                  <a:solidFill>
                    <a:srgbClr val="336699"/>
                  </a:solidFill>
                </a:ln>
                <a:solidFill>
                  <a:srgbClr val="CC00FF"/>
                </a:solidFill>
                <a:latin typeface="TITUS Cyberbit Basic" panose="02020603050405020304" pitchFamily="18" charset="0"/>
              </a:rPr>
              <a:t>AND THE </a:t>
            </a:r>
            <a:r>
              <a:rPr lang="en-US" sz="3600" b="1" u="sng" dirty="0" smtClean="0">
                <a:ln>
                  <a:solidFill>
                    <a:srgbClr val="336699"/>
                  </a:solidFill>
                </a:ln>
                <a:solidFill>
                  <a:srgbClr val="0000FF"/>
                </a:solidFill>
                <a:latin typeface="Arial Black" panose="020B0A04020102020204" pitchFamily="34" charset="0"/>
              </a:rPr>
              <a:t>SABBATH</a:t>
            </a:r>
            <a:r>
              <a:rPr lang="en-US" sz="2400" b="1" u="sng" dirty="0" smtClean="0">
                <a:ln>
                  <a:solidFill>
                    <a:srgbClr val="336699"/>
                  </a:solidFill>
                </a:ln>
                <a:solidFill>
                  <a:srgbClr val="CC00FF"/>
                </a:solidFill>
                <a:latin typeface="TITUS Cyberbit Basic" panose="02020603050405020304" pitchFamily="18" charset="0"/>
              </a:rPr>
              <a:t> </a:t>
            </a:r>
            <a:r>
              <a:rPr lang="en-US" sz="2400" b="1" u="sng" dirty="0">
                <a:ln>
                  <a:solidFill>
                    <a:srgbClr val="336699"/>
                  </a:solidFill>
                </a:ln>
                <a:solidFill>
                  <a:srgbClr val="CC00FF"/>
                </a:solidFill>
                <a:latin typeface="TITUS Cyberbit Basic" panose="02020603050405020304" pitchFamily="18" charset="0"/>
              </a:rPr>
              <a:t>WAS APPROACHING</a:t>
            </a:r>
            <a:r>
              <a:rPr lang="en-US" sz="2400" b="1" dirty="0">
                <a:ln>
                  <a:solidFill>
                    <a:srgbClr val="336699"/>
                  </a:solidFill>
                </a:ln>
                <a:solidFill>
                  <a:srgbClr val="CC00FF"/>
                </a:solidFill>
                <a:latin typeface="TITUS Cyberbit Basic" panose="02020603050405020304" pitchFamily="18" charset="0"/>
              </a:rPr>
              <a:t>. </a:t>
            </a:r>
            <a:endParaRPr lang="en-CA" dirty="0">
              <a:solidFill>
                <a:prstClr val="white"/>
              </a:solidFill>
            </a:endParaRPr>
          </a:p>
        </p:txBody>
      </p:sp>
      <p:sp>
        <p:nvSpPr>
          <p:cNvPr id="6" name="Rounded Rectangular Callout 5"/>
          <p:cNvSpPr/>
          <p:nvPr/>
        </p:nvSpPr>
        <p:spPr>
          <a:xfrm>
            <a:off x="8310836" y="1480760"/>
            <a:ext cx="3426691" cy="966707"/>
          </a:xfrm>
          <a:prstGeom prst="wedgeRoundRectCallout">
            <a:avLst>
              <a:gd name="adj1" fmla="val -43205"/>
              <a:gd name="adj2" fmla="val 79145"/>
              <a:gd name="adj3" fmla="val 16667"/>
            </a:avLst>
          </a:prstGeom>
          <a:solidFill>
            <a:schemeClr val="tx1">
              <a:lumMod val="85000"/>
            </a:schemeClr>
          </a:solidFill>
          <a:ln w="38100">
            <a:solidFill>
              <a:srgbClr val="99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b="1" u="sng" dirty="0" smtClean="0">
                <a:solidFill>
                  <a:srgbClr val="663300"/>
                </a:solidFill>
              </a:rPr>
              <a:t>Abib 15 Hi</a:t>
            </a:r>
            <a:r>
              <a:rPr lang="en-CA" b="1" dirty="0" smtClean="0">
                <a:solidFill>
                  <a:srgbClr val="663300"/>
                </a:solidFill>
              </a:rPr>
              <a:t>g</a:t>
            </a:r>
            <a:r>
              <a:rPr lang="en-CA" b="1" u="sng" dirty="0" smtClean="0">
                <a:solidFill>
                  <a:srgbClr val="663300"/>
                </a:solidFill>
              </a:rPr>
              <a:t>h Shabbat</a:t>
            </a:r>
            <a:r>
              <a:rPr lang="en-CA" b="1" dirty="0" smtClean="0">
                <a:solidFill>
                  <a:srgbClr val="663300"/>
                </a:solidFill>
              </a:rPr>
              <a:t> </a:t>
            </a:r>
            <a:r>
              <a:rPr lang="en-CA" dirty="0" smtClean="0">
                <a:solidFill>
                  <a:srgbClr val="663300"/>
                </a:solidFill>
              </a:rPr>
              <a:t>of Unleavened Bread! </a:t>
            </a:r>
            <a:br>
              <a:rPr lang="en-CA" dirty="0" smtClean="0">
                <a:solidFill>
                  <a:srgbClr val="663300"/>
                </a:solidFill>
              </a:rPr>
            </a:br>
            <a:r>
              <a:rPr lang="en-CA" dirty="0" smtClean="0">
                <a:solidFill>
                  <a:srgbClr val="663300"/>
                </a:solidFill>
              </a:rPr>
              <a:t>The 5</a:t>
            </a:r>
            <a:r>
              <a:rPr lang="en-CA" baseline="30000" dirty="0" smtClean="0">
                <a:solidFill>
                  <a:srgbClr val="663300"/>
                </a:solidFill>
              </a:rPr>
              <a:t>th</a:t>
            </a:r>
            <a:r>
              <a:rPr lang="en-CA" dirty="0" smtClean="0">
                <a:solidFill>
                  <a:srgbClr val="663300"/>
                </a:solidFill>
              </a:rPr>
              <a:t> cycle of the week.</a:t>
            </a:r>
            <a:endParaRPr lang="en-CA" dirty="0">
              <a:solidFill>
                <a:srgbClr val="663300"/>
              </a:solidFill>
            </a:endParaRPr>
          </a:p>
        </p:txBody>
      </p:sp>
    </p:spTree>
    <p:extLst>
      <p:ext uri="{BB962C8B-B14F-4D97-AF65-F5344CB8AC3E}">
        <p14:creationId xmlns:p14="http://schemas.microsoft.com/office/powerpoint/2010/main" val="316043201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repeatCount="400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heel(8)">
                                      <p:cBhvr>
                                        <p:cTn id="7" dur="1000"/>
                                        <p:tgtEl>
                                          <p:spTgt spid="103"/>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14" presetClass="entr" presetSubtype="10" fill="hold" grpId="0" nodeType="withEffect">
                                  <p:stCondLst>
                                    <p:cond delay="125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grpId="0" nodeType="clickEffect">
                                  <p:stCondLst>
                                    <p:cond delay="0"/>
                                  </p:stCondLst>
                                  <p:childTnLst>
                                    <p:set>
                                      <p:cBhvr>
                                        <p:cTn id="19" dur="1" fill="hold">
                                          <p:stCondLst>
                                            <p:cond delay="0"/>
                                          </p:stCondLst>
                                        </p:cTn>
                                        <p:tgtEl>
                                          <p:spTgt spid="104"/>
                                        </p:tgtEl>
                                        <p:attrNameLst>
                                          <p:attrName>style.visibility</p:attrName>
                                        </p:attrNameLst>
                                      </p:cBhvr>
                                      <p:to>
                                        <p:strVal val="visible"/>
                                      </p:to>
                                    </p:set>
                                    <p:anim calcmode="lin" valueType="num">
                                      <p:cBhvr additive="base">
                                        <p:cTn id="20" dur="750" fill="hold"/>
                                        <p:tgtEl>
                                          <p:spTgt spid="104"/>
                                        </p:tgtEl>
                                        <p:attrNameLst>
                                          <p:attrName>ppt_x</p:attrName>
                                        </p:attrNameLst>
                                      </p:cBhvr>
                                      <p:tavLst>
                                        <p:tav tm="0">
                                          <p:val>
                                            <p:strVal val="1+#ppt_w/2"/>
                                          </p:val>
                                        </p:tav>
                                        <p:tav tm="100000">
                                          <p:val>
                                            <p:strVal val="#ppt_x"/>
                                          </p:val>
                                        </p:tav>
                                      </p:tavLst>
                                    </p:anim>
                                    <p:anim calcmode="lin" valueType="num">
                                      <p:cBhvr additive="base">
                                        <p:cTn id="21" dur="750" fill="hold"/>
                                        <p:tgtEl>
                                          <p:spTgt spid="104"/>
                                        </p:tgtEl>
                                        <p:attrNameLst>
                                          <p:attrName>ppt_y</p:attrName>
                                        </p:attrNameLst>
                                      </p:cBhvr>
                                      <p:tavLst>
                                        <p:tav tm="0">
                                          <p:val>
                                            <p:strVal val="1+#ppt_h/2"/>
                                          </p:val>
                                        </p:tav>
                                        <p:tav tm="100000">
                                          <p:val>
                                            <p:strVal val="#ppt_y"/>
                                          </p:val>
                                        </p:tav>
                                      </p:tavLst>
                                    </p:anim>
                                  </p:childTnLst>
                                </p:cTn>
                              </p:par>
                            </p:childTnLst>
                          </p:cTn>
                        </p:par>
                        <p:par>
                          <p:cTn id="22" fill="hold">
                            <p:stCondLst>
                              <p:cond delay="750"/>
                            </p:stCondLst>
                            <p:childTnLst>
                              <p:par>
                                <p:cTn id="23" presetID="18" presetClass="entr" presetSubtype="12"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strips(downLeft)">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barn(inVertical)">
                                      <p:cBhvr>
                                        <p:cTn id="30" dur="1000"/>
                                        <p:tgtEl>
                                          <p:spTgt spid="10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250"/>
                                        <p:tgtEl>
                                          <p:spTgt spid="11"/>
                                        </p:tgtEl>
                                      </p:cBhvr>
                                    </p:animEffect>
                                  </p:childTnLst>
                                </p:cTn>
                              </p:par>
                            </p:childTnLst>
                          </p:cTn>
                        </p:par>
                        <p:par>
                          <p:cTn id="36" fill="hold">
                            <p:stCondLst>
                              <p:cond delay="1250"/>
                            </p:stCondLst>
                            <p:childTnLst>
                              <p:par>
                                <p:cTn id="37" presetID="21" presetClass="entr" presetSubtype="1"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heel(1)">
                                      <p:cBhvr>
                                        <p:cTn id="39" dur="1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animBg="1"/>
      <p:bldP spid="2" grpId="0" animBg="1"/>
      <p:bldP spid="7" grpId="0" animBg="1"/>
      <p:bldP spid="16" grpId="0" animBg="1"/>
      <p:bldP spid="3" grpId="0" animBg="1"/>
      <p:bldP spid="11" grpId="0" animBg="1"/>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39742" y="1230922"/>
            <a:ext cx="3547719" cy="2794713"/>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690556" y="6431987"/>
            <a:ext cx="538150" cy="412785"/>
          </a:xfrm>
        </p:spPr>
        <p:txBody>
          <a:bodyPr/>
          <a:lstStyle/>
          <a:p>
            <a:fld id="{6D22F896-40B5-4ADD-8801-0D06FADFA095}" type="slidenum">
              <a:rPr lang="en-US" sz="1400" smtClean="0">
                <a:solidFill>
                  <a:prstClr val="white">
                    <a:tint val="75000"/>
                  </a:prstClr>
                </a:solidFill>
              </a:rPr>
              <a:pPr/>
              <a:t>73</a:t>
            </a:fld>
            <a:endParaRPr lang="en-US" sz="1400" dirty="0">
              <a:solidFill>
                <a:prstClr val="white">
                  <a:tint val="75000"/>
                </a:prstClr>
              </a:solidFill>
            </a:endParaRPr>
          </a:p>
        </p:txBody>
      </p:sp>
      <p:sp>
        <p:nvSpPr>
          <p:cNvPr id="45" name="Rounded Rectangle 44"/>
          <p:cNvSpPr/>
          <p:nvPr/>
        </p:nvSpPr>
        <p:spPr>
          <a:xfrm>
            <a:off x="1822482" y="54865"/>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3064603" y="1810327"/>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3018422" y="1306618"/>
            <a:ext cx="909685" cy="1903113"/>
          </a:xfrm>
          <a:prstGeom prst="rect">
            <a:avLst/>
          </a:prstGeom>
          <a:noFill/>
          <a:ln w="57150">
            <a:solidFill>
              <a:srgbClr val="00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4" name="Right Triangle 103"/>
          <p:cNvSpPr/>
          <p:nvPr/>
        </p:nvSpPr>
        <p:spPr>
          <a:xfrm flipH="1">
            <a:off x="3018421" y="2499303"/>
            <a:ext cx="890396" cy="710428"/>
          </a:xfrm>
          <a:prstGeom prst="rtTriangle">
            <a:avLst/>
          </a:prstGeom>
          <a:solidFill>
            <a:schemeClr val="bg1">
              <a:alpha val="36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 name="Rounded Rectangular Callout 1"/>
          <p:cNvSpPr/>
          <p:nvPr/>
        </p:nvSpPr>
        <p:spPr>
          <a:xfrm>
            <a:off x="5494913" y="54865"/>
            <a:ext cx="6587020" cy="5031925"/>
          </a:xfrm>
          <a:prstGeom prst="wedgeRoundRectCallout">
            <a:avLst>
              <a:gd name="adj1" fmla="val -71064"/>
              <a:gd name="adj2" fmla="val -358"/>
              <a:gd name="adj3" fmla="val 16667"/>
            </a:avLst>
          </a:prstGeom>
          <a:solidFill>
            <a:schemeClr val="accent6">
              <a:lumMod val="20000"/>
              <a:lumOff val="80000"/>
            </a:schemeClr>
          </a:solidFill>
          <a:ln>
            <a:solidFill>
              <a:srgbClr val="00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defTabSz="457200"/>
            <a:r>
              <a:rPr lang="en-US" sz="2400" dirty="0" smtClean="0">
                <a:solidFill>
                  <a:srgbClr val="008080"/>
                </a:solidFill>
                <a:latin typeface="TITUS Cyberbit Basic" panose="02020603050405020304" pitchFamily="18" charset="0"/>
              </a:rPr>
              <a:t>Matt </a:t>
            </a:r>
            <a:r>
              <a:rPr lang="en-US" sz="2400" dirty="0">
                <a:solidFill>
                  <a:srgbClr val="008080"/>
                </a:solidFill>
                <a:latin typeface="TITUS Cyberbit Basic" panose="02020603050405020304" pitchFamily="18" charset="0"/>
              </a:rPr>
              <a:t>27:62</a:t>
            </a:r>
            <a:r>
              <a:rPr lang="en-US" sz="2400" dirty="0">
                <a:solidFill>
                  <a:prstClr val="black"/>
                </a:solidFill>
                <a:latin typeface="TITUS Cyberbit Basic" panose="02020603050405020304" pitchFamily="18" charset="0"/>
              </a:rPr>
              <a:t>  </a:t>
            </a:r>
            <a:r>
              <a:rPr lang="en-US" sz="2400" b="1" dirty="0">
                <a:solidFill>
                  <a:prstClr val="black"/>
                </a:solidFill>
                <a:latin typeface="TITUS Cyberbit Basic" panose="02020603050405020304" pitchFamily="18" charset="0"/>
              </a:rPr>
              <a:t>On the </a:t>
            </a:r>
            <a:r>
              <a:rPr lang="en-US" sz="2400" b="1" dirty="0" smtClean="0">
                <a:solidFill>
                  <a:prstClr val="black"/>
                </a:solidFill>
                <a:effectLst>
                  <a:glow rad="127000">
                    <a:srgbClr val="00FF00"/>
                  </a:glow>
                </a:effectLst>
                <a:latin typeface="TITUS Cyberbit Basic" panose="02020603050405020304" pitchFamily="18" charset="0"/>
              </a:rPr>
              <a:t>NEXT DAY, </a:t>
            </a:r>
            <a:r>
              <a:rPr lang="en-US" sz="2400" b="1" dirty="0" smtClean="0">
                <a:solidFill>
                  <a:prstClr val="black"/>
                </a:solidFill>
                <a:latin typeface="TITUS Cyberbit Basic" panose="02020603050405020304" pitchFamily="18" charset="0"/>
              </a:rPr>
              <a:t>which </a:t>
            </a:r>
            <a:r>
              <a:rPr lang="en-US" sz="2400" b="1" dirty="0">
                <a:solidFill>
                  <a:prstClr val="black"/>
                </a:solidFill>
                <a:latin typeface="TITUS Cyberbit Basic" panose="02020603050405020304" pitchFamily="18" charset="0"/>
              </a:rPr>
              <a:t>was </a:t>
            </a:r>
            <a:r>
              <a:rPr lang="en-US" sz="2400" b="1" dirty="0" smtClean="0">
                <a:solidFill>
                  <a:prstClr val="black"/>
                </a:solidFill>
                <a:latin typeface="TITUS Cyberbit Basic" panose="02020603050405020304" pitchFamily="18" charset="0"/>
              </a:rPr>
              <a:t>	</a:t>
            </a:r>
            <a:r>
              <a:rPr lang="en-US" sz="2400" b="1" u="sng" dirty="0" smtClean="0">
                <a:solidFill>
                  <a:prstClr val="black"/>
                </a:solidFill>
                <a:effectLst>
                  <a:glow rad="127000">
                    <a:srgbClr val="FFFF00"/>
                  </a:glow>
                </a:effectLst>
                <a:latin typeface="Arial Black" panose="020B0A04020102020204" pitchFamily="34" charset="0"/>
              </a:rPr>
              <a:t>AFTER THE PREPARATION</a:t>
            </a:r>
            <a:r>
              <a:rPr lang="en-US" sz="2400" b="1" dirty="0" smtClean="0">
                <a:solidFill>
                  <a:prstClr val="black"/>
                </a:solidFill>
                <a:effectLst>
                  <a:glow rad="127000">
                    <a:srgbClr val="FFFF00"/>
                  </a:glow>
                </a:effectLst>
                <a:latin typeface="Arial Black" panose="020B0A04020102020204" pitchFamily="34" charset="0"/>
              </a:rPr>
              <a:t>,</a:t>
            </a:r>
            <a:r>
              <a:rPr lang="en-US" sz="2400" b="1" dirty="0" smtClean="0">
                <a:solidFill>
                  <a:prstClr val="black"/>
                </a:solidFill>
                <a:latin typeface="Arial Black" panose="020B0A04020102020204" pitchFamily="34" charset="0"/>
              </a:rPr>
              <a:t> </a:t>
            </a:r>
            <a:r>
              <a:rPr lang="en-US" sz="2400" b="1" i="1" u="sng" dirty="0">
                <a:solidFill>
                  <a:srgbClr val="CC00FF"/>
                </a:solidFill>
                <a:latin typeface="TITUS Cyberbit Basic" panose="02020603050405020304" pitchFamily="18" charset="0"/>
              </a:rPr>
              <a:t>the </a:t>
            </a:r>
            <a:r>
              <a:rPr lang="en-US" sz="2400" b="1" i="1" dirty="0" smtClean="0">
                <a:solidFill>
                  <a:srgbClr val="CC00FF"/>
                </a:solidFill>
                <a:latin typeface="TITUS Cyberbit Basic" panose="02020603050405020304" pitchFamily="18" charset="0"/>
              </a:rPr>
              <a:t>	</a:t>
            </a:r>
            <a:r>
              <a:rPr lang="en-US" sz="2400" b="1" i="1" u="sng" dirty="0" smtClean="0">
                <a:solidFill>
                  <a:srgbClr val="CC00FF"/>
                </a:solidFill>
                <a:latin typeface="TITUS Cyberbit Basic" panose="02020603050405020304" pitchFamily="18" charset="0"/>
              </a:rPr>
              <a:t>chief </a:t>
            </a:r>
            <a:r>
              <a:rPr lang="en-US" sz="2400" b="1" i="1" dirty="0">
                <a:solidFill>
                  <a:srgbClr val="CC00FF"/>
                </a:solidFill>
                <a:latin typeface="TITUS Cyberbit Basic" panose="02020603050405020304" pitchFamily="18" charset="0"/>
              </a:rPr>
              <a:t>p</a:t>
            </a:r>
            <a:r>
              <a:rPr lang="en-US" sz="2400" b="1" i="1" u="sng" dirty="0">
                <a:solidFill>
                  <a:srgbClr val="CC00FF"/>
                </a:solidFill>
                <a:latin typeface="TITUS Cyberbit Basic" panose="02020603050405020304" pitchFamily="18" charset="0"/>
              </a:rPr>
              <a:t>riests </a:t>
            </a:r>
            <a:r>
              <a:rPr lang="en-US" sz="2400" b="1" i="1" u="sng" dirty="0" smtClean="0">
                <a:solidFill>
                  <a:srgbClr val="CC00FF"/>
                </a:solidFill>
                <a:latin typeface="TITUS Cyberbit Basic" panose="02020603050405020304" pitchFamily="18" charset="0"/>
              </a:rPr>
              <a:t>and </a:t>
            </a:r>
            <a:r>
              <a:rPr lang="en-US" sz="2400" b="1" i="1" u="sng" dirty="0">
                <a:solidFill>
                  <a:srgbClr val="CC00FF"/>
                </a:solidFill>
                <a:latin typeface="TITUS Cyberbit Basic" panose="02020603050405020304" pitchFamily="18" charset="0"/>
              </a:rPr>
              <a:t>Pharisees </a:t>
            </a:r>
            <a:r>
              <a:rPr lang="en-US" sz="2400" b="1" i="1" dirty="0" smtClean="0">
                <a:solidFill>
                  <a:srgbClr val="CC00FF"/>
                </a:solidFill>
                <a:latin typeface="TITUS Cyberbit Basic" panose="02020603050405020304" pitchFamily="18" charset="0"/>
              </a:rPr>
              <a:t>g</a:t>
            </a:r>
            <a:r>
              <a:rPr lang="en-US" sz="2400" b="1" i="1" u="sng" dirty="0" smtClean="0">
                <a:solidFill>
                  <a:srgbClr val="CC00FF"/>
                </a:solidFill>
                <a:latin typeface="TITUS Cyberbit Basic" panose="02020603050405020304" pitchFamily="18" charset="0"/>
              </a:rPr>
              <a:t>athered </a:t>
            </a:r>
            <a:r>
              <a:rPr lang="en-US" sz="2400" b="1" i="1" dirty="0" smtClean="0">
                <a:solidFill>
                  <a:srgbClr val="CC00FF"/>
                </a:solidFill>
                <a:latin typeface="TITUS Cyberbit Basic" panose="02020603050405020304" pitchFamily="18" charset="0"/>
              </a:rPr>
              <a:t>	</a:t>
            </a:r>
            <a:r>
              <a:rPr lang="en-US" sz="2400" b="1" i="1" u="sng" dirty="0" smtClean="0">
                <a:solidFill>
                  <a:srgbClr val="CC00FF"/>
                </a:solidFill>
                <a:latin typeface="TITUS Cyberbit Basic" panose="02020603050405020304" pitchFamily="18" charset="0"/>
              </a:rPr>
              <a:t>to</a:t>
            </a:r>
            <a:r>
              <a:rPr lang="en-US" sz="2400" b="1" i="1" dirty="0" smtClean="0">
                <a:solidFill>
                  <a:srgbClr val="CC00FF"/>
                </a:solidFill>
                <a:latin typeface="TITUS Cyberbit Basic" panose="02020603050405020304" pitchFamily="18" charset="0"/>
              </a:rPr>
              <a:t>g</a:t>
            </a:r>
            <a:r>
              <a:rPr lang="en-US" sz="2400" b="1" i="1" u="sng" dirty="0" smtClean="0">
                <a:solidFill>
                  <a:srgbClr val="CC00FF"/>
                </a:solidFill>
                <a:latin typeface="TITUS Cyberbit Basic" panose="02020603050405020304" pitchFamily="18" charset="0"/>
              </a:rPr>
              <a:t>ether </a:t>
            </a:r>
            <a:r>
              <a:rPr lang="en-US" sz="2400" b="1" i="1" u="sng" dirty="0">
                <a:solidFill>
                  <a:srgbClr val="CC00FF"/>
                </a:solidFill>
                <a:latin typeface="TITUS Cyberbit Basic" panose="02020603050405020304" pitchFamily="18" charset="0"/>
              </a:rPr>
              <a:t>to Pilate</a:t>
            </a:r>
            <a:r>
              <a:rPr lang="en-US" sz="2400" b="1" i="1" dirty="0">
                <a:solidFill>
                  <a:srgbClr val="CC00FF"/>
                </a:solidFill>
                <a:latin typeface="TITUS Cyberbit Basic" panose="02020603050405020304" pitchFamily="18" charset="0"/>
              </a:rPr>
              <a:t>,</a:t>
            </a:r>
            <a:r>
              <a:rPr lang="en-US" sz="2400" b="1" i="1" u="sng" dirty="0">
                <a:solidFill>
                  <a:srgbClr val="CC00FF"/>
                </a:solidFill>
                <a:latin typeface="TITUS Cyberbit Basic" panose="02020603050405020304" pitchFamily="18" charset="0"/>
              </a:rPr>
              <a:t> </a:t>
            </a:r>
          </a:p>
          <a:p>
            <a:pPr defTabSz="457200"/>
            <a:r>
              <a:rPr lang="en-US" sz="2400" dirty="0" smtClean="0">
                <a:solidFill>
                  <a:srgbClr val="008080"/>
                </a:solidFill>
                <a:latin typeface="TITUS Cyberbit Basic" panose="02020603050405020304" pitchFamily="18" charset="0"/>
              </a:rPr>
              <a:t>Matt </a:t>
            </a:r>
            <a:r>
              <a:rPr lang="en-US" sz="2400" dirty="0">
                <a:solidFill>
                  <a:srgbClr val="008080"/>
                </a:solidFill>
                <a:latin typeface="TITUS Cyberbit Basic" panose="02020603050405020304" pitchFamily="18" charset="0"/>
              </a:rPr>
              <a:t>27:63</a:t>
            </a:r>
            <a:r>
              <a:rPr lang="en-US" sz="2400" dirty="0">
                <a:solidFill>
                  <a:prstClr val="black"/>
                </a:solidFill>
                <a:latin typeface="TITUS Cyberbit Basic" panose="02020603050405020304" pitchFamily="18" charset="0"/>
              </a:rPr>
              <a:t>  saying, “Master, we remember, </a:t>
            </a:r>
            <a:r>
              <a:rPr lang="en-US" sz="2400" dirty="0" smtClean="0">
                <a:solidFill>
                  <a:prstClr val="black"/>
                </a:solidFill>
                <a:latin typeface="TITUS Cyberbit Basic" panose="02020603050405020304" pitchFamily="18" charset="0"/>
              </a:rPr>
              <a:t/>
            </a:r>
            <a:br>
              <a:rPr lang="en-US" sz="2400" dirty="0" smtClean="0">
                <a:solidFill>
                  <a:prstClr val="black"/>
                </a:solidFill>
                <a:latin typeface="TITUS Cyberbit Basic" panose="02020603050405020304" pitchFamily="18" charset="0"/>
              </a:rPr>
            </a:br>
            <a:r>
              <a:rPr lang="en-US" sz="2400" dirty="0" smtClean="0">
                <a:solidFill>
                  <a:prstClr val="black"/>
                </a:solidFill>
                <a:latin typeface="TITUS Cyberbit Basic" panose="02020603050405020304" pitchFamily="18" charset="0"/>
              </a:rPr>
              <a:t>       while He </a:t>
            </a:r>
            <a:r>
              <a:rPr lang="en-US" sz="2400" dirty="0">
                <a:solidFill>
                  <a:prstClr val="black"/>
                </a:solidFill>
                <a:latin typeface="TITUS Cyberbit Basic" panose="02020603050405020304" pitchFamily="18" charset="0"/>
              </a:rPr>
              <a:t>was still alive, how that deceiver </a:t>
            </a:r>
            <a:r>
              <a:rPr lang="en-US" sz="2400" dirty="0" smtClean="0">
                <a:solidFill>
                  <a:prstClr val="black"/>
                </a:solidFill>
                <a:latin typeface="TITUS Cyberbit Basic" panose="02020603050405020304" pitchFamily="18" charset="0"/>
              </a:rPr>
              <a:t/>
            </a:r>
            <a:br>
              <a:rPr lang="en-US" sz="2400" dirty="0" smtClean="0">
                <a:solidFill>
                  <a:prstClr val="black"/>
                </a:solidFill>
                <a:latin typeface="TITUS Cyberbit Basic" panose="02020603050405020304" pitchFamily="18" charset="0"/>
              </a:rPr>
            </a:br>
            <a:r>
              <a:rPr lang="en-US" sz="2400" dirty="0" smtClean="0">
                <a:solidFill>
                  <a:prstClr val="black"/>
                </a:solidFill>
                <a:latin typeface="TITUS Cyberbit Basic" panose="02020603050405020304" pitchFamily="18" charset="0"/>
              </a:rPr>
              <a:t>       said</a:t>
            </a:r>
            <a:r>
              <a:rPr lang="en-US" sz="2400" dirty="0">
                <a:solidFill>
                  <a:prstClr val="black"/>
                </a:solidFill>
                <a:latin typeface="TITUS Cyberbit Basic" panose="02020603050405020304" pitchFamily="18" charset="0"/>
              </a:rPr>
              <a:t>, </a:t>
            </a:r>
            <a:r>
              <a:rPr lang="en-US" sz="2400" dirty="0" smtClean="0">
                <a:solidFill>
                  <a:srgbClr val="0000FF"/>
                </a:solidFill>
                <a:latin typeface="TITUS Cyberbit Basic" panose="02020603050405020304" pitchFamily="18" charset="0"/>
              </a:rPr>
              <a:t>‘</a:t>
            </a:r>
            <a:r>
              <a:rPr lang="en-US" sz="2400" dirty="0">
                <a:solidFill>
                  <a:srgbClr val="0000FF"/>
                </a:solidFill>
                <a:latin typeface="TITUS Cyberbit Basic" panose="02020603050405020304" pitchFamily="18" charset="0"/>
              </a:rPr>
              <a:t>After three days I am raised.’ </a:t>
            </a:r>
          </a:p>
          <a:p>
            <a:pPr defTabSz="457200"/>
            <a:r>
              <a:rPr lang="en-US" sz="2400" dirty="0" smtClean="0">
                <a:solidFill>
                  <a:srgbClr val="008080"/>
                </a:solidFill>
                <a:latin typeface="TITUS Cyberbit Basic" panose="02020603050405020304" pitchFamily="18" charset="0"/>
              </a:rPr>
              <a:t>Matt </a:t>
            </a:r>
            <a:r>
              <a:rPr lang="en-US" sz="2400" dirty="0">
                <a:solidFill>
                  <a:srgbClr val="008080"/>
                </a:solidFill>
                <a:latin typeface="TITUS Cyberbit Basic" panose="02020603050405020304" pitchFamily="18" charset="0"/>
              </a:rPr>
              <a:t>27:64</a:t>
            </a:r>
            <a:r>
              <a:rPr lang="en-US" sz="2400" dirty="0">
                <a:solidFill>
                  <a:prstClr val="black"/>
                </a:solidFill>
                <a:latin typeface="TITUS Cyberbit Basic" panose="02020603050405020304" pitchFamily="18" charset="0"/>
              </a:rPr>
              <a:t>  </a:t>
            </a:r>
            <a:r>
              <a:rPr lang="en-US" sz="2400" dirty="0">
                <a:solidFill>
                  <a:srgbClr val="FF0000"/>
                </a:solidFill>
                <a:latin typeface="TITUS Cyberbit Basic" panose="02020603050405020304" pitchFamily="18" charset="0"/>
              </a:rPr>
              <a:t>“Command, then, that the tomb be </a:t>
            </a:r>
            <a:r>
              <a:rPr lang="en-US" sz="2400" dirty="0" smtClean="0">
                <a:solidFill>
                  <a:srgbClr val="FF0000"/>
                </a:solidFill>
                <a:latin typeface="TITUS Cyberbit Basic" panose="02020603050405020304" pitchFamily="18" charset="0"/>
              </a:rPr>
              <a:t>	safeguarded </a:t>
            </a:r>
            <a:r>
              <a:rPr lang="en-US" sz="2400" u="sng" dirty="0">
                <a:solidFill>
                  <a:srgbClr val="FF0000"/>
                </a:solidFill>
                <a:latin typeface="TITUS Cyberbit Basic" panose="02020603050405020304" pitchFamily="18" charset="0"/>
              </a:rPr>
              <a:t>until the third da</a:t>
            </a:r>
            <a:r>
              <a:rPr lang="en-US" sz="2400" dirty="0">
                <a:solidFill>
                  <a:srgbClr val="FF0000"/>
                </a:solidFill>
                <a:latin typeface="TITUS Cyberbit Basic" panose="02020603050405020304" pitchFamily="18" charset="0"/>
              </a:rPr>
              <a:t>y, lest His </a:t>
            </a:r>
            <a:r>
              <a:rPr lang="en-US" sz="2400" dirty="0" smtClean="0">
                <a:solidFill>
                  <a:srgbClr val="FF0000"/>
                </a:solidFill>
                <a:latin typeface="TITUS Cyberbit Basic" panose="02020603050405020304" pitchFamily="18" charset="0"/>
              </a:rPr>
              <a:t>	taught </a:t>
            </a:r>
            <a:r>
              <a:rPr lang="en-US" sz="2400" dirty="0">
                <a:solidFill>
                  <a:srgbClr val="FF0000"/>
                </a:solidFill>
                <a:latin typeface="TITUS Cyberbit Basic" panose="02020603050405020304" pitchFamily="18" charset="0"/>
              </a:rPr>
              <a:t>ones come by night and steal Him </a:t>
            </a:r>
            <a:r>
              <a:rPr lang="en-US" sz="2400" dirty="0" smtClean="0">
                <a:solidFill>
                  <a:srgbClr val="FF0000"/>
                </a:solidFill>
                <a:latin typeface="TITUS Cyberbit Basic" panose="02020603050405020304" pitchFamily="18" charset="0"/>
              </a:rPr>
              <a:t>	away</a:t>
            </a:r>
            <a:r>
              <a:rPr lang="en-US" sz="2400" dirty="0">
                <a:solidFill>
                  <a:srgbClr val="FF0000"/>
                </a:solidFill>
                <a:latin typeface="TITUS Cyberbit Basic" panose="02020603050405020304" pitchFamily="18" charset="0"/>
              </a:rPr>
              <a:t>, and should say to the people, </a:t>
            </a:r>
            <a:r>
              <a:rPr lang="en-US" sz="2400" dirty="0" smtClean="0">
                <a:solidFill>
                  <a:srgbClr val="FF0000"/>
                </a:solidFill>
                <a:latin typeface="TITUS Cyberbit Basic" panose="02020603050405020304" pitchFamily="18" charset="0"/>
              </a:rPr>
              <a:t/>
            </a:r>
            <a:br>
              <a:rPr lang="en-US" sz="2400" dirty="0" smtClean="0">
                <a:solidFill>
                  <a:srgbClr val="FF0000"/>
                </a:solidFill>
                <a:latin typeface="TITUS Cyberbit Basic" panose="02020603050405020304" pitchFamily="18" charset="0"/>
              </a:rPr>
            </a:br>
            <a:r>
              <a:rPr lang="en-US" sz="2400" dirty="0" smtClean="0">
                <a:solidFill>
                  <a:srgbClr val="FF0000"/>
                </a:solidFill>
                <a:latin typeface="TITUS Cyberbit Basic" panose="02020603050405020304" pitchFamily="18" charset="0"/>
              </a:rPr>
              <a:t>      ‘</a:t>
            </a:r>
            <a:r>
              <a:rPr lang="en-US" sz="2400" dirty="0">
                <a:solidFill>
                  <a:srgbClr val="FF0000"/>
                </a:solidFill>
                <a:latin typeface="TITUS Cyberbit Basic" panose="02020603050405020304" pitchFamily="18" charset="0"/>
              </a:rPr>
              <a:t>He was </a:t>
            </a:r>
            <a:r>
              <a:rPr lang="en-US" sz="2400" dirty="0" smtClean="0">
                <a:solidFill>
                  <a:srgbClr val="FF0000"/>
                </a:solidFill>
                <a:latin typeface="TITUS Cyberbit Basic" panose="02020603050405020304" pitchFamily="18" charset="0"/>
              </a:rPr>
              <a:t>raised </a:t>
            </a:r>
            <a:r>
              <a:rPr lang="en-US" sz="2400" dirty="0">
                <a:solidFill>
                  <a:srgbClr val="FF0000"/>
                </a:solidFill>
                <a:latin typeface="TITUS Cyberbit Basic" panose="02020603050405020304" pitchFamily="18" charset="0"/>
              </a:rPr>
              <a:t>from the dead.’ </a:t>
            </a:r>
            <a:r>
              <a:rPr lang="en-US" sz="2400" dirty="0" smtClean="0">
                <a:solidFill>
                  <a:srgbClr val="FF0000"/>
                </a:solidFill>
                <a:latin typeface="TITUS Cyberbit Basic" panose="02020603050405020304" pitchFamily="18" charset="0"/>
              </a:rPr>
              <a:t> And </a:t>
            </a:r>
            <a:r>
              <a:rPr lang="en-US" sz="2400" dirty="0">
                <a:solidFill>
                  <a:srgbClr val="FF0000"/>
                </a:solidFill>
                <a:latin typeface="TITUS Cyberbit Basic" panose="02020603050405020304" pitchFamily="18" charset="0"/>
              </a:rPr>
              <a:t>the last </a:t>
            </a:r>
            <a:r>
              <a:rPr lang="en-US" sz="2400" dirty="0" smtClean="0">
                <a:solidFill>
                  <a:srgbClr val="FF0000"/>
                </a:solidFill>
                <a:latin typeface="TITUS Cyberbit Basic" panose="02020603050405020304" pitchFamily="18" charset="0"/>
              </a:rPr>
              <a:t>	deception </a:t>
            </a:r>
            <a:r>
              <a:rPr lang="en-US" sz="2400" dirty="0">
                <a:solidFill>
                  <a:srgbClr val="FF0000"/>
                </a:solidFill>
                <a:latin typeface="TITUS Cyberbit Basic" panose="02020603050405020304" pitchFamily="18" charset="0"/>
              </a:rPr>
              <a:t>shall be worse than the first.” </a:t>
            </a:r>
          </a:p>
        </p:txBody>
      </p:sp>
      <p:sp>
        <p:nvSpPr>
          <p:cNvPr id="7" name="Rounded Rectangle 6"/>
          <p:cNvSpPr/>
          <p:nvPr/>
        </p:nvSpPr>
        <p:spPr>
          <a:xfrm>
            <a:off x="559197" y="5182981"/>
            <a:ext cx="10681458" cy="1586846"/>
          </a:xfrm>
          <a:prstGeom prst="roundRect">
            <a:avLst/>
          </a:prstGeom>
          <a:solidFill>
            <a:schemeClr val="accent3">
              <a:lumMod val="20000"/>
              <a:lumOff val="80000"/>
            </a:schemeClr>
          </a:solidFill>
          <a:ln w="38100">
            <a:solidFill>
              <a:schemeClr val="bg1"/>
            </a:solidFill>
          </a:ln>
          <a:effectLst>
            <a:glow rad="127000">
              <a:srgbClr val="FF66FF"/>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dirty="0">
                <a:solidFill>
                  <a:srgbClr val="002060"/>
                </a:solidFill>
              </a:rPr>
              <a:t>The </a:t>
            </a:r>
            <a:r>
              <a:rPr lang="en-CA" sz="2400" u="sng" dirty="0">
                <a:solidFill>
                  <a:srgbClr val="002060"/>
                </a:solidFill>
              </a:rPr>
              <a:t>Pharisees and scribes</a:t>
            </a:r>
            <a:r>
              <a:rPr lang="en-CA" sz="2400" dirty="0">
                <a:solidFill>
                  <a:srgbClr val="002060"/>
                </a:solidFill>
              </a:rPr>
              <a:t> who were extremely adamant </a:t>
            </a:r>
            <a:r>
              <a:rPr lang="en-CA" sz="2400" dirty="0" smtClean="0">
                <a:solidFill>
                  <a:srgbClr val="002060"/>
                </a:solidFill>
              </a:rPr>
              <a:t>about observing </a:t>
            </a:r>
            <a:r>
              <a:rPr lang="en-CA" sz="2400" b="1" u="sng" dirty="0" smtClean="0">
                <a:solidFill>
                  <a:srgbClr val="CC00FF"/>
                </a:solidFill>
              </a:rPr>
              <a:t>their</a:t>
            </a:r>
            <a:r>
              <a:rPr lang="en-CA" sz="2400" dirty="0" smtClean="0">
                <a:solidFill>
                  <a:srgbClr val="002060"/>
                </a:solidFill>
              </a:rPr>
              <a:t> Sabbaths correctly to the point of ultra extremism, </a:t>
            </a:r>
            <a:br>
              <a:rPr lang="en-CA" sz="2400" dirty="0" smtClean="0">
                <a:solidFill>
                  <a:srgbClr val="002060"/>
                </a:solidFill>
              </a:rPr>
            </a:br>
            <a:r>
              <a:rPr lang="en-CA" sz="2400" dirty="0" smtClean="0">
                <a:solidFill>
                  <a:srgbClr val="002060"/>
                </a:solidFill>
              </a:rPr>
              <a:t>yet somehow, they found it acceptable to be </a:t>
            </a:r>
            <a:r>
              <a:rPr lang="en-CA" sz="2400" b="1" dirty="0" smtClean="0">
                <a:solidFill>
                  <a:srgbClr val="002060"/>
                </a:solidFill>
                <a:effectLst>
                  <a:glow rad="127000">
                    <a:srgbClr val="FF9900"/>
                  </a:glow>
                </a:effectLst>
              </a:rPr>
              <a:t>IN PILATE’S COURT </a:t>
            </a:r>
            <a:r>
              <a:rPr lang="en-CA" sz="2400" dirty="0" smtClean="0">
                <a:solidFill>
                  <a:srgbClr val="002060"/>
                </a:solidFill>
              </a:rPr>
              <a:t>negotiating an agreement for a 3 day guard over Yahusha’s tomb.  </a:t>
            </a:r>
            <a:endParaRPr lang="en-CA" sz="2400" dirty="0">
              <a:solidFill>
                <a:srgbClr val="002060"/>
              </a:solidFill>
            </a:endParaRPr>
          </a:p>
        </p:txBody>
      </p:sp>
      <p:sp>
        <p:nvSpPr>
          <p:cNvPr id="16" name="Rounded Rectangular Callout 15"/>
          <p:cNvSpPr/>
          <p:nvPr/>
        </p:nvSpPr>
        <p:spPr>
          <a:xfrm>
            <a:off x="152399" y="808235"/>
            <a:ext cx="2777051" cy="1621847"/>
          </a:xfrm>
          <a:prstGeom prst="wedgeRoundRectCallout">
            <a:avLst>
              <a:gd name="adj1" fmla="val 61642"/>
              <a:gd name="adj2" fmla="val 36552"/>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3200" b="1" dirty="0" smtClean="0">
                <a:solidFill>
                  <a:srgbClr val="0000FF"/>
                </a:solidFill>
              </a:rPr>
              <a:t>CC Abib 14. Yahusha </a:t>
            </a:r>
            <a:r>
              <a:rPr lang="en-CA" sz="3200" b="1" dirty="0" smtClean="0">
                <a:solidFill>
                  <a:srgbClr val="FF0000"/>
                </a:solidFill>
              </a:rPr>
              <a:t>Crucified!</a:t>
            </a:r>
            <a:endParaRPr lang="en-CA" sz="3200" b="1" dirty="0">
              <a:solidFill>
                <a:srgbClr val="FF0000"/>
              </a:solidFill>
            </a:endParaRPr>
          </a:p>
        </p:txBody>
      </p:sp>
      <p:sp>
        <p:nvSpPr>
          <p:cNvPr id="3" name="Rounded Rectangular Callout 2"/>
          <p:cNvSpPr/>
          <p:nvPr/>
        </p:nvSpPr>
        <p:spPr>
          <a:xfrm>
            <a:off x="3954595" y="624029"/>
            <a:ext cx="914400" cy="1077769"/>
          </a:xfrm>
          <a:prstGeom prst="wedgeRoundRectCallout">
            <a:avLst>
              <a:gd name="adj1" fmla="val -83460"/>
              <a:gd name="adj2" fmla="val 66608"/>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dirty="0" smtClean="0">
                <a:solidFill>
                  <a:srgbClr val="002060"/>
                </a:solidFill>
              </a:rPr>
              <a:t>Dan 9:27,</a:t>
            </a:r>
            <a:r>
              <a:rPr lang="en-CA" b="1" u="sng" dirty="0" smtClean="0">
                <a:solidFill>
                  <a:srgbClr val="FF0000"/>
                </a:solidFill>
              </a:rPr>
              <a:t>midst</a:t>
            </a:r>
            <a:endParaRPr lang="en-CA" b="1" u="sng" dirty="0">
              <a:solidFill>
                <a:srgbClr val="FF0000"/>
              </a:solidFill>
            </a:endParaRPr>
          </a:p>
        </p:txBody>
      </p:sp>
      <p:sp>
        <p:nvSpPr>
          <p:cNvPr id="17" name="Right Triangle 16"/>
          <p:cNvSpPr/>
          <p:nvPr/>
        </p:nvSpPr>
        <p:spPr>
          <a:xfrm rot="10630883" flipH="1">
            <a:off x="3944160" y="2490159"/>
            <a:ext cx="880108" cy="710428"/>
          </a:xfrm>
          <a:prstGeom prst="rtTriangle">
            <a:avLst/>
          </a:prstGeom>
          <a:solidFill>
            <a:srgbClr val="00B0F0">
              <a:alpha val="43000"/>
            </a:srgbClr>
          </a:solidFill>
          <a:ln>
            <a:solidFill>
              <a:schemeClr val="bg2">
                <a:lumMod val="60000"/>
                <a:lumOff val="40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0" name="Straight Arrow Connector 9"/>
          <p:cNvCxnSpPr/>
          <p:nvPr/>
        </p:nvCxnSpPr>
        <p:spPr>
          <a:xfrm flipH="1" flipV="1">
            <a:off x="3993897" y="2682054"/>
            <a:ext cx="674258" cy="2500928"/>
          </a:xfrm>
          <a:prstGeom prst="straightConnector1">
            <a:avLst/>
          </a:prstGeom>
          <a:ln w="76200">
            <a:solidFill>
              <a:schemeClr val="bg1"/>
            </a:solidFill>
            <a:tailEnd type="triangle"/>
          </a:ln>
          <a:effectLst>
            <a:glow rad="50800">
              <a:srgbClr val="CC00FF"/>
            </a:glow>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61802" y="2535821"/>
            <a:ext cx="3590794" cy="2610642"/>
          </a:xfrm>
          <a:prstGeom prst="rect">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000" dirty="0" smtClean="0">
                <a:solidFill>
                  <a:srgbClr val="002060"/>
                </a:solidFill>
              </a:rPr>
              <a:t>Were they obedient to </a:t>
            </a:r>
            <a:r>
              <a:rPr lang="en-CA" sz="2000" b="1" dirty="0" smtClean="0">
                <a:solidFill>
                  <a:srgbClr val="0000FF"/>
                </a:solidFill>
              </a:rPr>
              <a:t>Yahuah’s statutes </a:t>
            </a:r>
            <a:r>
              <a:rPr lang="en-CA" sz="2000" dirty="0" smtClean="0">
                <a:solidFill>
                  <a:srgbClr val="002060"/>
                </a:solidFill>
              </a:rPr>
              <a:t>by presenting themselves in </a:t>
            </a:r>
            <a:r>
              <a:rPr lang="en-CA" sz="2000" b="1" u="sng" dirty="0" smtClean="0">
                <a:solidFill>
                  <a:srgbClr val="0000FF"/>
                </a:solidFill>
              </a:rPr>
              <a:t>Yahuah’s Tabernacle</a:t>
            </a:r>
            <a:r>
              <a:rPr lang="en-CA" sz="2000" b="1" dirty="0" smtClean="0">
                <a:solidFill>
                  <a:srgbClr val="0000FF"/>
                </a:solidFill>
              </a:rPr>
              <a:t> </a:t>
            </a:r>
            <a:r>
              <a:rPr lang="en-CA" sz="2000" b="1" dirty="0" smtClean="0">
                <a:solidFill>
                  <a:srgbClr val="002060"/>
                </a:solidFill>
              </a:rPr>
              <a:t/>
            </a:r>
            <a:br>
              <a:rPr lang="en-CA" sz="2000" b="1" dirty="0" smtClean="0">
                <a:solidFill>
                  <a:srgbClr val="002060"/>
                </a:solidFill>
              </a:rPr>
            </a:br>
            <a:r>
              <a:rPr lang="en-CA" sz="2000" dirty="0" smtClean="0">
                <a:solidFill>
                  <a:srgbClr val="002060"/>
                </a:solidFill>
              </a:rPr>
              <a:t>at </a:t>
            </a:r>
            <a:r>
              <a:rPr lang="en-CA" sz="2000" b="1" u="sng" dirty="0" smtClean="0">
                <a:solidFill>
                  <a:srgbClr val="0000FF"/>
                </a:solidFill>
              </a:rPr>
              <a:t>HIS</a:t>
            </a:r>
            <a:r>
              <a:rPr lang="en-CA" sz="2000" dirty="0" smtClean="0">
                <a:solidFill>
                  <a:srgbClr val="002060"/>
                </a:solidFill>
              </a:rPr>
              <a:t> Feast?  Or was their allegiance DIRECTED to ANOTHER (earthly) king?</a:t>
            </a:r>
            <a:br>
              <a:rPr lang="en-CA" sz="2000" dirty="0" smtClean="0">
                <a:solidFill>
                  <a:srgbClr val="002060"/>
                </a:solidFill>
              </a:rPr>
            </a:br>
            <a:r>
              <a:rPr lang="en-CA" sz="2000" dirty="0" smtClean="0">
                <a:solidFill>
                  <a:srgbClr val="002060"/>
                </a:solidFill>
              </a:rPr>
              <a:t>See - </a:t>
            </a:r>
            <a:r>
              <a:rPr lang="en-CA" sz="2000" b="1" dirty="0" err="1" smtClean="0">
                <a:solidFill>
                  <a:srgbClr val="002060"/>
                </a:solidFill>
              </a:rPr>
              <a:t>Deut</a:t>
            </a:r>
            <a:r>
              <a:rPr lang="en-CA" sz="2000" b="1" dirty="0" smtClean="0">
                <a:solidFill>
                  <a:srgbClr val="002060"/>
                </a:solidFill>
              </a:rPr>
              <a:t> 31:20!</a:t>
            </a:r>
            <a:endParaRPr lang="en-CA" sz="2000" b="1" dirty="0">
              <a:solidFill>
                <a:srgbClr val="002060"/>
              </a:solidFill>
            </a:endParaRPr>
          </a:p>
        </p:txBody>
      </p:sp>
      <p:sp>
        <p:nvSpPr>
          <p:cNvPr id="15" name="Rectangle 14"/>
          <p:cNvSpPr/>
          <p:nvPr/>
        </p:nvSpPr>
        <p:spPr>
          <a:xfrm>
            <a:off x="3923728" y="1303189"/>
            <a:ext cx="909685" cy="1906542"/>
          </a:xfrm>
          <a:prstGeom prst="rect">
            <a:avLst/>
          </a:prstGeom>
          <a:noFill/>
          <a:ln w="57150">
            <a:solidFill>
              <a:srgbClr val="663300"/>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Tree>
    <p:extLst>
      <p:ext uri="{BB962C8B-B14F-4D97-AF65-F5344CB8AC3E}">
        <p14:creationId xmlns:p14="http://schemas.microsoft.com/office/powerpoint/2010/main" val="4319023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repeatCount="4000"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heel(8)">
                                      <p:cBhvr>
                                        <p:cTn id="7" dur="1000"/>
                                        <p:tgtEl>
                                          <p:spTgt spid="103"/>
                                        </p:tgtEl>
                                      </p:cBhvr>
                                    </p:animEffect>
                                  </p:childTnLst>
                                </p:cTn>
                              </p:par>
                              <p:par>
                                <p:cTn id="8" presetID="47" presetClass="entr" presetSubtype="0" fill="hold" grpId="0"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14" presetClass="entr" presetSubtype="10" fill="hold" grpId="0" nodeType="withEffect">
                                  <p:stCondLst>
                                    <p:cond delay="125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2" presetClass="entr" presetSubtype="6" fill="hold" grpId="0" nodeType="withEffect">
                                  <p:stCondLst>
                                    <p:cond delay="1250"/>
                                  </p:stCondLst>
                                  <p:childTnLst>
                                    <p:set>
                                      <p:cBhvr>
                                        <p:cTn id="17" dur="1" fill="hold">
                                          <p:stCondLst>
                                            <p:cond delay="0"/>
                                          </p:stCondLst>
                                        </p:cTn>
                                        <p:tgtEl>
                                          <p:spTgt spid="104"/>
                                        </p:tgtEl>
                                        <p:attrNameLst>
                                          <p:attrName>style.visibility</p:attrName>
                                        </p:attrNameLst>
                                      </p:cBhvr>
                                      <p:to>
                                        <p:strVal val="visible"/>
                                      </p:to>
                                    </p:set>
                                    <p:anim calcmode="lin" valueType="num">
                                      <p:cBhvr additive="base">
                                        <p:cTn id="18" dur="750" fill="hold"/>
                                        <p:tgtEl>
                                          <p:spTgt spid="104"/>
                                        </p:tgtEl>
                                        <p:attrNameLst>
                                          <p:attrName>ppt_x</p:attrName>
                                        </p:attrNameLst>
                                      </p:cBhvr>
                                      <p:tavLst>
                                        <p:tav tm="0">
                                          <p:val>
                                            <p:strVal val="1+#ppt_w/2"/>
                                          </p:val>
                                        </p:tav>
                                        <p:tav tm="100000">
                                          <p:val>
                                            <p:strVal val="#ppt_x"/>
                                          </p:val>
                                        </p:tav>
                                      </p:tavLst>
                                    </p:anim>
                                    <p:anim calcmode="lin" valueType="num">
                                      <p:cBhvr additive="base">
                                        <p:cTn id="19" dur="75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downLeft)">
                                      <p:cBhvr>
                                        <p:cTn id="24" dur="1000"/>
                                        <p:tgtEl>
                                          <p:spTgt spid="2"/>
                                        </p:tgtEl>
                                      </p:cBhvr>
                                    </p:animEffect>
                                  </p:childTnLst>
                                </p:cTn>
                              </p:par>
                            </p:childTnLst>
                          </p:cTn>
                        </p:par>
                        <p:par>
                          <p:cTn id="25" fill="hold">
                            <p:stCondLst>
                              <p:cond delay="1000"/>
                            </p:stCondLst>
                            <p:childTnLst>
                              <p:par>
                                <p:cTn id="26" presetID="21" presetClass="entr" presetSubtype="8" repeatCount="400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8)">
                                      <p:cBhvr>
                                        <p:cTn id="28" dur="1000"/>
                                        <p:tgtEl>
                                          <p:spTgt spid="15"/>
                                        </p:tgtEl>
                                      </p:cBhvr>
                                    </p:animEffect>
                                  </p:childTnLst>
                                </p:cTn>
                              </p:par>
                              <p:par>
                                <p:cTn id="29" presetID="2" presetClass="entr" presetSubtype="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750" fill="hold"/>
                                        <p:tgtEl>
                                          <p:spTgt spid="17"/>
                                        </p:tgtEl>
                                        <p:attrNameLst>
                                          <p:attrName>ppt_x</p:attrName>
                                        </p:attrNameLst>
                                      </p:cBhvr>
                                      <p:tavLst>
                                        <p:tav tm="0">
                                          <p:val>
                                            <p:strVal val="1+#ppt_w/2"/>
                                          </p:val>
                                        </p:tav>
                                        <p:tav tm="100000">
                                          <p:val>
                                            <p:strVal val="#ppt_x"/>
                                          </p:val>
                                        </p:tav>
                                      </p:tavLst>
                                    </p:anim>
                                    <p:anim calcmode="lin" valueType="num">
                                      <p:cBhvr additive="base">
                                        <p:cTn id="32"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par>
                                <p:cTn id="38" presetID="22" presetClass="entr" presetSubtype="4"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2" grpId="0" animBg="1"/>
      <p:bldP spid="7" grpId="0" animBg="1"/>
      <p:bldP spid="16" grpId="0" animBg="1"/>
      <p:bldP spid="3" grpId="0" animBg="1"/>
      <p:bldP spid="17" grpId="0" animBg="1"/>
      <p:bldP spid="9" grpId="0" animBg="1"/>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email">
            <a:duotone>
              <a:schemeClr val="bg2">
                <a:shade val="62000"/>
                <a:hueMod val="108000"/>
                <a:satMod val="164000"/>
                <a:lumMod val="69000"/>
              </a:schemeClr>
              <a:schemeClr val="bg2">
                <a:tint val="96000"/>
                <a:hueMod val="90000"/>
                <a:satMod val="130000"/>
                <a:lumMod val="134000"/>
              </a:schemeClr>
            </a:duotone>
            <a:extLst>
              <a:ext uri="{BEBA8EAE-BF5A-486C-A8C5-ECC9F3942E4B}">
                <a14:imgProps xmlns:a14="http://schemas.microsoft.com/office/drawing/2010/main">
                  <a14:imgLayer r:embed="rId3">
                    <a14:imgEffect>
                      <a14:artisticLightScreen gridSize="10"/>
                    </a14:imgEffect>
                  </a14:imgLayer>
                </a14:imgProps>
              </a:ex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7587" y="659202"/>
            <a:ext cx="10119654" cy="5627297"/>
          </a:xfrm>
          <a:blipFill>
            <a:blip r:embed="rId4"/>
            <a:tile tx="0" ty="0" sx="100000" sy="100000" flip="none" algn="tl"/>
          </a:blipFill>
          <a:effectLst>
            <a:glow rad="127000">
              <a:schemeClr val="accent1">
                <a:lumMod val="60000"/>
                <a:lumOff val="40000"/>
              </a:schemeClr>
            </a:glow>
          </a:effectLst>
          <a:scene3d>
            <a:camera prst="orthographicFront"/>
            <a:lightRig rig="threePt" dir="t"/>
          </a:scene3d>
          <a:sp3d>
            <a:bevelT/>
          </a:sp3d>
        </p:spPr>
        <p:txBody>
          <a:bodyPr>
            <a:normAutofit/>
            <a:sp3d extrusionH="57150">
              <a:bevelT w="82550" h="38100" prst="coolSlant"/>
            </a:sp3d>
          </a:bodyPr>
          <a:lstStyle/>
          <a:p>
            <a:pPr marL="0" indent="0">
              <a:buNone/>
            </a:pPr>
            <a:r>
              <a:rPr lang="en-CA" sz="2800" dirty="0" smtClean="0">
                <a:solidFill>
                  <a:srgbClr val="FF5050"/>
                </a:solidFill>
              </a:rPr>
              <a:t>	</a:t>
            </a:r>
            <a:r>
              <a:rPr lang="en-CA" sz="2800" b="1" dirty="0" err="1" smtClean="0">
                <a:solidFill>
                  <a:schemeClr val="bg1"/>
                </a:solidFill>
              </a:rPr>
              <a:t>Deut</a:t>
            </a:r>
            <a:r>
              <a:rPr lang="en-CA" sz="2800" b="1" dirty="0" smtClean="0">
                <a:solidFill>
                  <a:schemeClr val="bg1"/>
                </a:solidFill>
              </a:rPr>
              <a:t> 31:20</a:t>
            </a:r>
          </a:p>
          <a:p>
            <a:pPr marL="0" indent="0" algn="ctr">
              <a:buNone/>
            </a:pPr>
            <a:r>
              <a:rPr lang="en-CA" sz="2800" b="1" dirty="0" smtClean="0">
                <a:solidFill>
                  <a:schemeClr val="accent3">
                    <a:lumMod val="75000"/>
                  </a:schemeClr>
                </a:solidFill>
              </a:rPr>
              <a:t>And I shall bring them into the land flowing with milk and honey, of which I swore to their fathers, and they shall eat and be satisfied and be fat, </a:t>
            </a:r>
            <a:r>
              <a:rPr lang="en-CA" sz="4800" b="1" dirty="0" smtClean="0">
                <a:ln>
                  <a:solidFill>
                    <a:srgbClr val="0000FF"/>
                  </a:solidFill>
                </a:ln>
                <a:solidFill>
                  <a:srgbClr val="FF5050"/>
                </a:solidFill>
              </a:rPr>
              <a:t>THEN THEY SHALL TURN </a:t>
            </a:r>
            <a:r>
              <a:rPr lang="en-CA" sz="4800" b="1" dirty="0" smtClean="0">
                <a:ln w="38100">
                  <a:solidFill>
                    <a:srgbClr val="0000FF"/>
                  </a:solidFill>
                </a:ln>
                <a:solidFill>
                  <a:srgbClr val="F735EE"/>
                </a:solidFill>
              </a:rPr>
              <a:t>TO OTHER MIGHTY ONES, </a:t>
            </a:r>
            <a:r>
              <a:rPr lang="en-CA" sz="4800" b="1" dirty="0" smtClean="0">
                <a:ln>
                  <a:solidFill>
                    <a:srgbClr val="0000FF"/>
                  </a:solidFill>
                </a:ln>
                <a:solidFill>
                  <a:srgbClr val="FF5050"/>
                </a:solidFill>
              </a:rPr>
              <a:t>AND </a:t>
            </a:r>
            <a:r>
              <a:rPr lang="en-CA" sz="4800" b="1" u="sng" dirty="0" smtClean="0">
                <a:ln>
                  <a:solidFill>
                    <a:srgbClr val="0000FF"/>
                  </a:solidFill>
                </a:ln>
                <a:solidFill>
                  <a:srgbClr val="FF5050"/>
                </a:solidFill>
              </a:rPr>
              <a:t>THEY SHALL SERVE THEM</a:t>
            </a:r>
            <a:r>
              <a:rPr lang="en-CA" sz="4800" b="1" dirty="0" smtClean="0">
                <a:ln>
                  <a:solidFill>
                    <a:srgbClr val="0000FF"/>
                  </a:solidFill>
                </a:ln>
                <a:solidFill>
                  <a:srgbClr val="FF5050"/>
                </a:solidFill>
              </a:rPr>
              <a:t>, AND SCORN ME, </a:t>
            </a:r>
            <a:r>
              <a:rPr lang="en-CA" sz="4800" b="1" dirty="0" smtClean="0">
                <a:solidFill>
                  <a:srgbClr val="FF5050"/>
                </a:solidFill>
              </a:rPr>
              <a:t/>
            </a:r>
            <a:br>
              <a:rPr lang="en-CA" sz="4800" b="1" dirty="0" smtClean="0">
                <a:solidFill>
                  <a:srgbClr val="FF5050"/>
                </a:solidFill>
              </a:rPr>
            </a:br>
            <a:r>
              <a:rPr lang="en-CA" sz="4800" b="1" u="sng" dirty="0" smtClean="0">
                <a:solidFill>
                  <a:srgbClr val="0000FF"/>
                </a:solidFill>
              </a:rPr>
              <a:t>AND BREAK MY COVENANT</a:t>
            </a:r>
            <a:r>
              <a:rPr lang="en-CA" sz="4800" b="1" dirty="0" smtClean="0">
                <a:solidFill>
                  <a:srgbClr val="0000FF"/>
                </a:solidFill>
              </a:rPr>
              <a:t>!</a:t>
            </a:r>
            <a:endParaRPr lang="en-CA" sz="4800" b="1" dirty="0">
              <a:solidFill>
                <a:srgbClr val="0000FF"/>
              </a:solidFill>
            </a:endParaRPr>
          </a:p>
        </p:txBody>
      </p:sp>
      <p:grpSp>
        <p:nvGrpSpPr>
          <p:cNvPr id="4" name="Group 3"/>
          <p:cNvGrpSpPr/>
          <p:nvPr/>
        </p:nvGrpSpPr>
        <p:grpSpPr>
          <a:xfrm>
            <a:off x="10216553" y="3936008"/>
            <a:ext cx="1841376" cy="2004768"/>
            <a:chOff x="3326594" y="3260030"/>
            <a:chExt cx="1363653" cy="1389710"/>
          </a:xfrm>
        </p:grpSpPr>
        <p:sp>
          <p:nvSpPr>
            <p:cNvPr id="5" name="Oval 4"/>
            <p:cNvSpPr/>
            <p:nvPr/>
          </p:nvSpPr>
          <p:spPr>
            <a:xfrm>
              <a:off x="3600844" y="3536137"/>
              <a:ext cx="775115" cy="4187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Users\Rae\Desktop\blue face small mouth.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26594" y="3260030"/>
              <a:ext cx="1363653" cy="138971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Slide Number Placeholder 3"/>
          <p:cNvSpPr>
            <a:spLocks noGrp="1"/>
          </p:cNvSpPr>
          <p:nvPr>
            <p:ph type="sldNum" sz="quarter" idx="12"/>
          </p:nvPr>
        </p:nvSpPr>
        <p:spPr>
          <a:xfrm>
            <a:off x="11690556" y="6431987"/>
            <a:ext cx="538150" cy="412785"/>
          </a:xfrm>
        </p:spPr>
        <p:txBody>
          <a:bodyPr/>
          <a:lstStyle/>
          <a:p>
            <a:fld id="{6D22F896-40B5-4ADD-8801-0D06FADFA095}" type="slidenum">
              <a:rPr lang="en-US" sz="1400" smtClean="0">
                <a:solidFill>
                  <a:prstClr val="white">
                    <a:tint val="75000"/>
                  </a:prstClr>
                </a:solidFill>
              </a:rPr>
              <a:pPr/>
              <a:t>74</a:t>
            </a:fld>
            <a:endParaRPr lang="en-US" sz="1400" dirty="0">
              <a:solidFill>
                <a:prstClr val="white">
                  <a:tint val="75000"/>
                </a:prstClr>
              </a:solidFill>
            </a:endParaRPr>
          </a:p>
        </p:txBody>
      </p:sp>
    </p:spTree>
    <p:extLst>
      <p:ext uri="{BB962C8B-B14F-4D97-AF65-F5344CB8AC3E}">
        <p14:creationId xmlns:p14="http://schemas.microsoft.com/office/powerpoint/2010/main" val="353593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8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1+#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778372" y="1301261"/>
            <a:ext cx="3288323" cy="2724373"/>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719253" y="6004894"/>
            <a:ext cx="547396" cy="412785"/>
          </a:xfrm>
        </p:spPr>
        <p:txBody>
          <a:bodyPr/>
          <a:lstStyle/>
          <a:p>
            <a:fld id="{6D22F896-40B5-4ADD-8801-0D06FADFA095}" type="slidenum">
              <a:rPr lang="en-US" sz="1400" smtClean="0">
                <a:solidFill>
                  <a:prstClr val="white">
                    <a:tint val="75000"/>
                  </a:prstClr>
                </a:solidFill>
              </a:rPr>
              <a:pPr/>
              <a:t>75</a:t>
            </a:fld>
            <a:endParaRPr lang="en-US" sz="1400" dirty="0">
              <a:solidFill>
                <a:prstClr val="white">
                  <a:tint val="75000"/>
                </a:prstClr>
              </a:solidFill>
            </a:endParaRPr>
          </a:p>
        </p:txBody>
      </p:sp>
      <p:sp>
        <p:nvSpPr>
          <p:cNvPr id="45" name="Rounded Rectangle 44"/>
          <p:cNvSpPr/>
          <p:nvPr/>
        </p:nvSpPr>
        <p:spPr>
          <a:xfrm>
            <a:off x="52368" y="137667"/>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3047019" y="1907039"/>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3018422" y="1306619"/>
            <a:ext cx="909685" cy="1889164"/>
          </a:xfrm>
          <a:prstGeom prst="rect">
            <a:avLst/>
          </a:prstGeom>
          <a:noFill/>
          <a:ln w="57150">
            <a:solidFill>
              <a:srgbClr val="00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4" name="Right Triangle 103"/>
          <p:cNvSpPr/>
          <p:nvPr/>
        </p:nvSpPr>
        <p:spPr>
          <a:xfrm flipH="1">
            <a:off x="3018421" y="2488382"/>
            <a:ext cx="875727" cy="696383"/>
          </a:xfrm>
          <a:prstGeom prst="rtTriangle">
            <a:avLst/>
          </a:prstGeom>
          <a:solidFill>
            <a:schemeClr val="bg1">
              <a:alpha val="36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le 6"/>
          <p:cNvSpPr/>
          <p:nvPr/>
        </p:nvSpPr>
        <p:spPr>
          <a:xfrm>
            <a:off x="5360188" y="137667"/>
            <a:ext cx="6705366" cy="6115351"/>
          </a:xfrm>
          <a:prstGeom prst="roundRect">
            <a:avLst>
              <a:gd name="adj" fmla="val 10837"/>
            </a:avLst>
          </a:prstGeom>
          <a:solidFill>
            <a:schemeClr val="accent3">
              <a:lumMod val="20000"/>
              <a:lumOff val="80000"/>
            </a:schemeClr>
          </a:solidFill>
          <a:ln w="38100">
            <a:solidFill>
              <a:schemeClr val="bg1"/>
            </a:solidFill>
          </a:ln>
          <a:effectLst>
            <a:glow rad="127000">
              <a:srgbClr val="FF66FF"/>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defTabSz="457200"/>
            <a:r>
              <a:rPr lang="en-CA" sz="2400" b="1" u="sng" dirty="0" smtClean="0">
                <a:solidFill>
                  <a:srgbClr val="002060"/>
                </a:solidFill>
              </a:rPr>
              <a:t>What</a:t>
            </a:r>
            <a:r>
              <a:rPr lang="en-CA" sz="2400" dirty="0" smtClean="0">
                <a:solidFill>
                  <a:srgbClr val="002060"/>
                </a:solidFill>
              </a:rPr>
              <a:t> were the </a:t>
            </a:r>
            <a:r>
              <a:rPr lang="en-CA" sz="2400" u="sng" dirty="0">
                <a:solidFill>
                  <a:srgbClr val="002060"/>
                </a:solidFill>
              </a:rPr>
              <a:t>Pharisees and </a:t>
            </a:r>
            <a:r>
              <a:rPr lang="en-CA" sz="2400" u="sng" dirty="0" smtClean="0">
                <a:solidFill>
                  <a:srgbClr val="002060"/>
                </a:solidFill>
              </a:rPr>
              <a:t>scribes doin</a:t>
            </a:r>
            <a:r>
              <a:rPr lang="en-CA" sz="2400" dirty="0" smtClean="0">
                <a:solidFill>
                  <a:srgbClr val="002060"/>
                </a:solidFill>
              </a:rPr>
              <a:t>g</a:t>
            </a:r>
            <a:r>
              <a:rPr lang="en-CA" sz="2400" u="sng" dirty="0" smtClean="0">
                <a:solidFill>
                  <a:srgbClr val="002060"/>
                </a:solidFill>
              </a:rPr>
              <a:t> ne</a:t>
            </a:r>
            <a:r>
              <a:rPr lang="en-CA" sz="2400" dirty="0" smtClean="0">
                <a:solidFill>
                  <a:srgbClr val="002060"/>
                </a:solidFill>
              </a:rPr>
              <a:t>g</a:t>
            </a:r>
            <a:r>
              <a:rPr lang="en-CA" sz="2400" u="sng" dirty="0" smtClean="0">
                <a:solidFill>
                  <a:srgbClr val="002060"/>
                </a:solidFill>
              </a:rPr>
              <a:t>otiatin</a:t>
            </a:r>
            <a:r>
              <a:rPr lang="en-CA" sz="2400" dirty="0" smtClean="0">
                <a:solidFill>
                  <a:srgbClr val="002060"/>
                </a:solidFill>
              </a:rPr>
              <a:t>g </a:t>
            </a:r>
            <a:r>
              <a:rPr lang="en-CA" sz="2400" u="sng" dirty="0" smtClean="0">
                <a:solidFill>
                  <a:srgbClr val="002060"/>
                </a:solidFill>
              </a:rPr>
              <a:t>with</a:t>
            </a:r>
            <a:r>
              <a:rPr lang="en-CA" sz="2400" dirty="0" smtClean="0">
                <a:solidFill>
                  <a:srgbClr val="002060"/>
                </a:solidFill>
              </a:rPr>
              <a:t> </a:t>
            </a:r>
            <a:r>
              <a:rPr lang="en-CA" sz="2400" b="1" u="sng" dirty="0" smtClean="0">
                <a:solidFill>
                  <a:srgbClr val="CC00FF"/>
                </a:solidFill>
              </a:rPr>
              <a:t>Pilate</a:t>
            </a:r>
            <a:r>
              <a:rPr lang="en-CA" sz="2400" dirty="0" smtClean="0">
                <a:solidFill>
                  <a:srgbClr val="002060"/>
                </a:solidFill>
              </a:rPr>
              <a:t> </a:t>
            </a:r>
            <a:r>
              <a:rPr lang="en-CA" sz="2400" b="1" u="sng" dirty="0">
                <a:solidFill>
                  <a:srgbClr val="FF0000"/>
                </a:solidFill>
              </a:rPr>
              <a:t>IN HIS </a:t>
            </a:r>
            <a:r>
              <a:rPr lang="en-CA" sz="2400" b="1" u="sng" dirty="0" smtClean="0">
                <a:solidFill>
                  <a:srgbClr val="FF0000"/>
                </a:solidFill>
              </a:rPr>
              <a:t>COURT</a:t>
            </a:r>
            <a:r>
              <a:rPr lang="en-CA" sz="2400" b="1" dirty="0" smtClean="0">
                <a:solidFill>
                  <a:srgbClr val="FF0000"/>
                </a:solidFill>
              </a:rPr>
              <a:t>, </a:t>
            </a:r>
            <a:r>
              <a:rPr lang="en-CA" sz="2400" b="1" u="sng" dirty="0" smtClean="0">
                <a:solidFill>
                  <a:srgbClr val="0000FF"/>
                </a:solidFill>
              </a:rPr>
              <a:t>on the U/B Shabbat</a:t>
            </a:r>
            <a:r>
              <a:rPr lang="en-CA" sz="2400" b="1" dirty="0" smtClean="0">
                <a:solidFill>
                  <a:srgbClr val="FF0000"/>
                </a:solidFill>
              </a:rPr>
              <a:t>?  </a:t>
            </a:r>
            <a:r>
              <a:rPr lang="en-CA" sz="2400" dirty="0" smtClean="0">
                <a:solidFill>
                  <a:prstClr val="black"/>
                </a:solidFill>
              </a:rPr>
              <a:t>Recall how they shunned entering the court at </a:t>
            </a:r>
            <a:r>
              <a:rPr lang="en-CA" sz="2400" b="1" dirty="0" smtClean="0">
                <a:solidFill>
                  <a:srgbClr val="0000FF"/>
                </a:solidFill>
              </a:rPr>
              <a:t>Yahusha’s</a:t>
            </a:r>
            <a:r>
              <a:rPr lang="en-CA" sz="2400" dirty="0" smtClean="0">
                <a:solidFill>
                  <a:prstClr val="black"/>
                </a:solidFill>
              </a:rPr>
              <a:t> night trials so they would be </a:t>
            </a:r>
            <a:r>
              <a:rPr lang="en-CA" sz="2400" b="1" u="sng" dirty="0" smtClean="0">
                <a:solidFill>
                  <a:prstClr val="black"/>
                </a:solidFill>
              </a:rPr>
              <a:t>undefiled</a:t>
            </a:r>
            <a:r>
              <a:rPr lang="en-CA" sz="2400" dirty="0" smtClean="0">
                <a:solidFill>
                  <a:prstClr val="black"/>
                </a:solidFill>
              </a:rPr>
              <a:t> to observe </a:t>
            </a:r>
            <a:r>
              <a:rPr lang="en-CA" sz="2400" b="1" u="sng" dirty="0" smtClean="0">
                <a:solidFill>
                  <a:srgbClr val="FF0000"/>
                </a:solidFill>
              </a:rPr>
              <a:t>their Passover</a:t>
            </a:r>
            <a:r>
              <a:rPr lang="en-CA" sz="2400" b="1" dirty="0" smtClean="0">
                <a:solidFill>
                  <a:srgbClr val="FF0000"/>
                </a:solidFill>
              </a:rPr>
              <a:t>!</a:t>
            </a:r>
          </a:p>
          <a:p>
            <a:pPr algn="ctr" defTabSz="457200"/>
            <a:r>
              <a:rPr lang="en-US" sz="2400" dirty="0" smtClean="0">
                <a:solidFill>
                  <a:srgbClr val="EF7A24">
                    <a:lumMod val="50000"/>
                  </a:srgbClr>
                </a:solidFill>
              </a:rPr>
              <a:t>John </a:t>
            </a:r>
            <a:r>
              <a:rPr lang="en-US" sz="2400" dirty="0">
                <a:solidFill>
                  <a:srgbClr val="EF7A24">
                    <a:lumMod val="50000"/>
                  </a:srgbClr>
                </a:solidFill>
              </a:rPr>
              <a:t>18:28  </a:t>
            </a:r>
            <a:r>
              <a:rPr lang="en-US" sz="2400" dirty="0" smtClean="0">
                <a:solidFill>
                  <a:srgbClr val="65D6A0">
                    <a:lumMod val="50000"/>
                  </a:srgbClr>
                </a:solidFill>
              </a:rPr>
              <a:t>“Then </a:t>
            </a:r>
            <a:r>
              <a:rPr lang="en-US" sz="2400" dirty="0">
                <a:solidFill>
                  <a:srgbClr val="65D6A0">
                    <a:lumMod val="50000"/>
                  </a:srgbClr>
                </a:solidFill>
              </a:rPr>
              <a:t>they led </a:t>
            </a:r>
            <a:r>
              <a:rPr lang="he-IL" sz="2400" dirty="0">
                <a:solidFill>
                  <a:srgbClr val="65D6A0">
                    <a:lumMod val="50000"/>
                  </a:srgbClr>
                </a:solidFill>
              </a:rPr>
              <a:t>יהושע</a:t>
            </a:r>
            <a:r>
              <a:rPr lang="en-US" sz="2400" dirty="0">
                <a:solidFill>
                  <a:srgbClr val="65D6A0">
                    <a:lumMod val="50000"/>
                  </a:srgbClr>
                </a:solidFill>
              </a:rPr>
              <a:t> from </a:t>
            </a:r>
            <a:r>
              <a:rPr lang="en-US" sz="2400" dirty="0" err="1">
                <a:solidFill>
                  <a:srgbClr val="65D6A0">
                    <a:lumMod val="50000"/>
                  </a:srgbClr>
                </a:solidFill>
              </a:rPr>
              <a:t>Qayapha</a:t>
            </a:r>
            <a:r>
              <a:rPr lang="en-US" sz="2400" dirty="0">
                <a:solidFill>
                  <a:srgbClr val="65D6A0">
                    <a:lumMod val="50000"/>
                  </a:srgbClr>
                </a:solidFill>
              </a:rPr>
              <a:t> </a:t>
            </a:r>
            <a:r>
              <a:rPr lang="en-US" sz="2400" b="1" u="sng" dirty="0">
                <a:solidFill>
                  <a:srgbClr val="002060"/>
                </a:solidFill>
              </a:rPr>
              <a:t>to the </a:t>
            </a:r>
            <a:r>
              <a:rPr lang="en-US" sz="2400" b="1" dirty="0">
                <a:solidFill>
                  <a:srgbClr val="002060"/>
                </a:solidFill>
              </a:rPr>
              <a:t>p</a:t>
            </a:r>
            <a:r>
              <a:rPr lang="en-US" sz="2400" b="1" u="sng" dirty="0">
                <a:solidFill>
                  <a:srgbClr val="002060"/>
                </a:solidFill>
              </a:rPr>
              <a:t>alace</a:t>
            </a:r>
            <a:r>
              <a:rPr lang="en-US" sz="2400" b="1" dirty="0">
                <a:solidFill>
                  <a:srgbClr val="002060"/>
                </a:solidFill>
              </a:rPr>
              <a:t>, </a:t>
            </a:r>
            <a:r>
              <a:rPr lang="en-US" sz="2400" dirty="0">
                <a:solidFill>
                  <a:srgbClr val="65D6A0">
                    <a:lumMod val="50000"/>
                  </a:srgbClr>
                </a:solidFill>
              </a:rPr>
              <a:t>and it was early. </a:t>
            </a:r>
            <a:r>
              <a:rPr lang="en-US" sz="2400" u="sng" dirty="0">
                <a:solidFill>
                  <a:srgbClr val="65D6A0">
                    <a:lumMod val="50000"/>
                  </a:srgbClr>
                </a:solidFill>
              </a:rPr>
              <a:t>And the</a:t>
            </a:r>
            <a:r>
              <a:rPr lang="en-US" sz="2400" dirty="0">
                <a:solidFill>
                  <a:srgbClr val="65D6A0">
                    <a:lumMod val="50000"/>
                  </a:srgbClr>
                </a:solidFill>
              </a:rPr>
              <a:t>y </a:t>
            </a:r>
            <a:r>
              <a:rPr lang="en-US" sz="2400" u="sng" dirty="0">
                <a:solidFill>
                  <a:srgbClr val="65D6A0">
                    <a:lumMod val="50000"/>
                  </a:srgbClr>
                </a:solidFill>
              </a:rPr>
              <a:t>themselves did not </a:t>
            </a:r>
            <a:r>
              <a:rPr lang="en-US" sz="2400" dirty="0">
                <a:solidFill>
                  <a:srgbClr val="65D6A0">
                    <a:lumMod val="50000"/>
                  </a:srgbClr>
                </a:solidFill>
              </a:rPr>
              <a:t>g</a:t>
            </a:r>
            <a:r>
              <a:rPr lang="en-US" sz="2400" u="sng" dirty="0">
                <a:solidFill>
                  <a:srgbClr val="65D6A0">
                    <a:lumMod val="50000"/>
                  </a:srgbClr>
                </a:solidFill>
              </a:rPr>
              <a:t>o into the </a:t>
            </a:r>
            <a:r>
              <a:rPr lang="en-US" sz="2400" dirty="0">
                <a:solidFill>
                  <a:srgbClr val="65D6A0">
                    <a:lumMod val="50000"/>
                  </a:srgbClr>
                </a:solidFill>
              </a:rPr>
              <a:t>p</a:t>
            </a:r>
            <a:r>
              <a:rPr lang="en-US" sz="2400" u="sng" dirty="0">
                <a:solidFill>
                  <a:srgbClr val="65D6A0">
                    <a:lumMod val="50000"/>
                  </a:srgbClr>
                </a:solidFill>
              </a:rPr>
              <a:t>alace</a:t>
            </a:r>
            <a:r>
              <a:rPr lang="en-US" sz="2400" dirty="0">
                <a:solidFill>
                  <a:srgbClr val="65D6A0">
                    <a:lumMod val="50000"/>
                  </a:srgbClr>
                </a:solidFill>
              </a:rPr>
              <a:t>, </a:t>
            </a:r>
            <a:r>
              <a:rPr lang="en-US" sz="2400" b="1" u="sng" dirty="0">
                <a:solidFill>
                  <a:srgbClr val="65D6A0">
                    <a:lumMod val="50000"/>
                  </a:srgbClr>
                </a:solidFill>
                <a:effectLst>
                  <a:glow rad="76200">
                    <a:srgbClr val="5AA0F5">
                      <a:lumMod val="60000"/>
                      <a:lumOff val="40000"/>
                    </a:srgbClr>
                  </a:glow>
                </a:effectLst>
              </a:rPr>
              <a:t>lest the</a:t>
            </a:r>
            <a:r>
              <a:rPr lang="en-US" sz="2400" b="1" dirty="0">
                <a:solidFill>
                  <a:srgbClr val="65D6A0">
                    <a:lumMod val="50000"/>
                  </a:srgbClr>
                </a:solidFill>
                <a:effectLst>
                  <a:glow rad="76200">
                    <a:srgbClr val="5AA0F5">
                      <a:lumMod val="60000"/>
                      <a:lumOff val="40000"/>
                    </a:srgbClr>
                  </a:glow>
                </a:effectLst>
              </a:rPr>
              <a:t>y</a:t>
            </a:r>
            <a:r>
              <a:rPr lang="en-US" sz="2400" b="1" u="sng" dirty="0">
                <a:solidFill>
                  <a:srgbClr val="65D6A0">
                    <a:lumMod val="50000"/>
                  </a:srgbClr>
                </a:solidFill>
                <a:effectLst>
                  <a:glow rad="76200">
                    <a:srgbClr val="5AA0F5">
                      <a:lumMod val="60000"/>
                      <a:lumOff val="40000"/>
                    </a:srgbClr>
                  </a:glow>
                </a:effectLst>
              </a:rPr>
              <a:t> should be defiled</a:t>
            </a:r>
            <a:r>
              <a:rPr lang="en-US" sz="2400" b="1" dirty="0">
                <a:solidFill>
                  <a:srgbClr val="65D6A0">
                    <a:lumMod val="50000"/>
                  </a:srgbClr>
                </a:solidFill>
                <a:effectLst>
                  <a:glow rad="76200">
                    <a:srgbClr val="5AA0F5">
                      <a:lumMod val="60000"/>
                      <a:lumOff val="40000"/>
                    </a:srgbClr>
                  </a:glow>
                </a:effectLst>
              </a:rPr>
              <a:t>, </a:t>
            </a:r>
            <a:r>
              <a:rPr lang="en-US" sz="2400" dirty="0">
                <a:solidFill>
                  <a:srgbClr val="65D6A0">
                    <a:lumMod val="50000"/>
                  </a:srgbClr>
                </a:solidFill>
              </a:rPr>
              <a:t>but that they might eat the Passover</a:t>
            </a:r>
            <a:r>
              <a:rPr lang="en-US" sz="2400" dirty="0" smtClean="0">
                <a:solidFill>
                  <a:srgbClr val="65D6A0">
                    <a:lumMod val="50000"/>
                  </a:srgbClr>
                </a:solidFill>
              </a:rPr>
              <a:t>.”</a:t>
            </a:r>
          </a:p>
          <a:p>
            <a:pPr algn="ctr" defTabSz="457200"/>
            <a:r>
              <a:rPr lang="en-US" sz="2400" dirty="0" smtClean="0">
                <a:solidFill>
                  <a:srgbClr val="002060"/>
                </a:solidFill>
              </a:rPr>
              <a:t>Yet they had no problem </a:t>
            </a:r>
            <a:r>
              <a:rPr lang="en-US" sz="2400" b="1" u="sng" dirty="0" smtClean="0">
                <a:solidFill>
                  <a:srgbClr val="002060"/>
                </a:solidFill>
              </a:rPr>
              <a:t>def</a:t>
            </a:r>
            <a:r>
              <a:rPr lang="en-US" sz="2400" b="1" dirty="0" smtClean="0">
                <a:solidFill>
                  <a:srgbClr val="002060"/>
                </a:solidFill>
              </a:rPr>
              <a:t>y</a:t>
            </a:r>
            <a:r>
              <a:rPr lang="en-US" sz="2400" b="1" u="sng" dirty="0" smtClean="0">
                <a:solidFill>
                  <a:srgbClr val="002060"/>
                </a:solidFill>
              </a:rPr>
              <a:t>in</a:t>
            </a:r>
            <a:r>
              <a:rPr lang="en-US" sz="2400" b="1" dirty="0" smtClean="0">
                <a:solidFill>
                  <a:srgbClr val="002060"/>
                </a:solidFill>
              </a:rPr>
              <a:t>g </a:t>
            </a:r>
            <a:r>
              <a:rPr lang="en-US" sz="2400" b="1" u="sng" dirty="0" smtClean="0">
                <a:solidFill>
                  <a:srgbClr val="002060"/>
                </a:solidFill>
              </a:rPr>
              <a:t>the statute</a:t>
            </a:r>
            <a:r>
              <a:rPr lang="en-US" sz="2400" dirty="0" smtClean="0">
                <a:solidFill>
                  <a:srgbClr val="002060"/>
                </a:solidFill>
              </a:rPr>
              <a:t>; </a:t>
            </a:r>
            <a:r>
              <a:rPr lang="en-US" sz="2400" b="1" i="1" dirty="0" smtClean="0">
                <a:solidFill>
                  <a:srgbClr val="0000FF"/>
                </a:solidFill>
                <a:effectLst>
                  <a:glow rad="127000">
                    <a:srgbClr val="FFFF00"/>
                  </a:glow>
                </a:effectLst>
                <a:latin typeface="Comic Sans MS" panose="030F0702030302020204" pitchFamily="66" charset="0"/>
              </a:rPr>
              <a:t>to present themselves </a:t>
            </a:r>
            <a:r>
              <a:rPr lang="en-US" sz="2400" b="1" i="1" u="sng" dirty="0" smtClean="0">
                <a:solidFill>
                  <a:srgbClr val="0000FF"/>
                </a:solidFill>
                <a:effectLst>
                  <a:glow rad="127000">
                    <a:srgbClr val="FFFF00"/>
                  </a:glow>
                </a:effectLst>
                <a:latin typeface="Comic Sans MS" panose="030F0702030302020204" pitchFamily="66" charset="0"/>
              </a:rPr>
              <a:t>before Yahuah</a:t>
            </a:r>
            <a:r>
              <a:rPr lang="en-US" sz="2400" b="1" i="1" dirty="0" smtClean="0">
                <a:solidFill>
                  <a:srgbClr val="0000FF"/>
                </a:solidFill>
                <a:effectLst>
                  <a:glow rad="127000">
                    <a:srgbClr val="FFFF00"/>
                  </a:glow>
                </a:effectLst>
                <a:latin typeface="Comic Sans MS" panose="030F0702030302020204" pitchFamily="66" charset="0"/>
              </a:rPr>
              <a:t>, </a:t>
            </a:r>
            <a:r>
              <a:rPr lang="en-US" sz="2400" b="1" i="1" u="sng" dirty="0" smtClean="0">
                <a:solidFill>
                  <a:srgbClr val="0000FF"/>
                </a:solidFill>
                <a:latin typeface="Comic Sans MS" panose="030F0702030302020204" pitchFamily="66" charset="0"/>
              </a:rPr>
              <a:t>in the</a:t>
            </a:r>
            <a:r>
              <a:rPr lang="en-US" sz="2400" b="1" i="1" dirty="0" smtClean="0">
                <a:solidFill>
                  <a:srgbClr val="0000FF"/>
                </a:solidFill>
                <a:latin typeface="Comic Sans MS" panose="030F0702030302020204" pitchFamily="66" charset="0"/>
              </a:rPr>
              <a:t> p</a:t>
            </a:r>
            <a:r>
              <a:rPr lang="en-US" sz="2400" b="1" i="1" u="sng" dirty="0" smtClean="0">
                <a:solidFill>
                  <a:srgbClr val="0000FF"/>
                </a:solidFill>
                <a:latin typeface="Comic Sans MS" panose="030F0702030302020204" pitchFamily="66" charset="0"/>
              </a:rPr>
              <a:t>lace where He chooses His Name to dwell</a:t>
            </a:r>
            <a:r>
              <a:rPr lang="en-US" sz="2400" b="1" dirty="0" smtClean="0">
                <a:solidFill>
                  <a:srgbClr val="0000FF"/>
                </a:solidFill>
              </a:rPr>
              <a:t>, on the premier Shabbat of the U/B Festival?    </a:t>
            </a:r>
            <a:r>
              <a:rPr lang="en-US" sz="2400" b="1" u="sng" dirty="0" smtClean="0">
                <a:solidFill>
                  <a:srgbClr val="CC00FF"/>
                </a:solidFill>
                <a:latin typeface="Arial Black" panose="020B0A04020102020204" pitchFamily="34" charset="0"/>
              </a:rPr>
              <a:t>Reall</a:t>
            </a:r>
            <a:r>
              <a:rPr lang="en-US" sz="2400" b="1" dirty="0" smtClean="0">
                <a:solidFill>
                  <a:srgbClr val="CC00FF"/>
                </a:solidFill>
                <a:latin typeface="Arial Black" panose="020B0A04020102020204" pitchFamily="34" charset="0"/>
              </a:rPr>
              <a:t>y?</a:t>
            </a:r>
            <a:r>
              <a:rPr lang="en-US" sz="2400" b="1" dirty="0" smtClean="0">
                <a:solidFill>
                  <a:srgbClr val="CC00FF"/>
                </a:solidFill>
              </a:rPr>
              <a:t> </a:t>
            </a:r>
            <a:endParaRPr lang="en-CA" sz="2400" b="1" dirty="0">
              <a:solidFill>
                <a:srgbClr val="CC00FF"/>
              </a:solidFill>
            </a:endParaRPr>
          </a:p>
        </p:txBody>
      </p:sp>
      <p:sp>
        <p:nvSpPr>
          <p:cNvPr id="16" name="Rounded Rectangular Callout 15"/>
          <p:cNvSpPr/>
          <p:nvPr/>
        </p:nvSpPr>
        <p:spPr>
          <a:xfrm>
            <a:off x="173854" y="1120795"/>
            <a:ext cx="2673166" cy="1118845"/>
          </a:xfrm>
          <a:prstGeom prst="wedgeRoundRectCallout">
            <a:avLst>
              <a:gd name="adj1" fmla="val 64820"/>
              <a:gd name="adj2" fmla="val 31822"/>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sp>
        <p:nvSpPr>
          <p:cNvPr id="17" name="Right Triangle 16"/>
          <p:cNvSpPr/>
          <p:nvPr/>
        </p:nvSpPr>
        <p:spPr>
          <a:xfrm rot="10800000" flipH="1">
            <a:off x="3923726" y="2484434"/>
            <a:ext cx="889609" cy="711346"/>
          </a:xfrm>
          <a:prstGeom prst="rtTriangle">
            <a:avLst/>
          </a:prstGeom>
          <a:solidFill>
            <a:srgbClr val="00B0F0">
              <a:alpha val="37000"/>
            </a:srgbClr>
          </a:solidFill>
          <a:ln>
            <a:solidFill>
              <a:schemeClr val="bg2">
                <a:lumMod val="60000"/>
                <a:lumOff val="40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5" name="Rectangle 14"/>
          <p:cNvSpPr/>
          <p:nvPr/>
        </p:nvSpPr>
        <p:spPr>
          <a:xfrm>
            <a:off x="3923728" y="1303189"/>
            <a:ext cx="909685" cy="1892593"/>
          </a:xfrm>
          <a:prstGeom prst="rect">
            <a:avLst/>
          </a:prstGeom>
          <a:noFill/>
          <a:ln w="57150">
            <a:solidFill>
              <a:srgbClr val="663300"/>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8" name="Straight Arrow Connector 17"/>
          <p:cNvCxnSpPr/>
          <p:nvPr/>
        </p:nvCxnSpPr>
        <p:spPr>
          <a:xfrm flipH="1">
            <a:off x="4352192" y="1383846"/>
            <a:ext cx="1485190" cy="1218730"/>
          </a:xfrm>
          <a:prstGeom prst="straightConnector1">
            <a:avLst/>
          </a:prstGeom>
          <a:ln w="76200">
            <a:solidFill>
              <a:schemeClr val="bg1"/>
            </a:solidFill>
            <a:tailEnd type="triangle"/>
          </a:ln>
          <a:effectLst>
            <a:glow rad="50800">
              <a:srgbClr val="CC00FF"/>
            </a:glow>
          </a:effectLst>
        </p:spPr>
        <p:style>
          <a:lnRef idx="1">
            <a:schemeClr val="accent1"/>
          </a:lnRef>
          <a:fillRef idx="0">
            <a:schemeClr val="accent1"/>
          </a:fillRef>
          <a:effectRef idx="0">
            <a:schemeClr val="accent1"/>
          </a:effectRef>
          <a:fontRef idx="minor">
            <a:schemeClr val="tx1"/>
          </a:fontRef>
        </p:style>
      </p:cxnSp>
      <p:sp>
        <p:nvSpPr>
          <p:cNvPr id="20" name="Rounded Rectangular Callout 19"/>
          <p:cNvSpPr/>
          <p:nvPr/>
        </p:nvSpPr>
        <p:spPr>
          <a:xfrm>
            <a:off x="173854" y="2602576"/>
            <a:ext cx="2777051" cy="963550"/>
          </a:xfrm>
          <a:prstGeom prst="wedgeRoundRectCallout">
            <a:avLst>
              <a:gd name="adj1" fmla="val 83485"/>
              <a:gd name="adj2" fmla="val -40495"/>
              <a:gd name="adj3" fmla="val 16667"/>
            </a:avLst>
          </a:prstGeom>
          <a:solidFill>
            <a:schemeClr val="accent5">
              <a:lumMod val="60000"/>
              <a:lumOff val="40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800" b="1" u="sng" dirty="0" smtClean="0">
                <a:solidFill>
                  <a:srgbClr val="7030A0"/>
                </a:solidFill>
              </a:rPr>
              <a:t>Lunar</a:t>
            </a:r>
            <a:r>
              <a:rPr lang="en-CA" sz="2800" b="1" dirty="0" smtClean="0">
                <a:solidFill>
                  <a:srgbClr val="7030A0"/>
                </a:solidFill>
              </a:rPr>
              <a:t> Abib 14 Light </a:t>
            </a:r>
            <a:r>
              <a:rPr lang="en-CA" sz="2800" b="1" dirty="0">
                <a:solidFill>
                  <a:srgbClr val="7030A0"/>
                </a:solidFill>
              </a:rPr>
              <a:t>S</a:t>
            </a:r>
            <a:r>
              <a:rPr lang="en-CA" sz="2800" b="1" dirty="0" smtClean="0">
                <a:solidFill>
                  <a:srgbClr val="7030A0"/>
                </a:solidFill>
              </a:rPr>
              <a:t>eason!</a:t>
            </a:r>
            <a:endParaRPr lang="en-CA" sz="2800" b="1" dirty="0">
              <a:solidFill>
                <a:srgbClr val="7030A0"/>
              </a:solidFill>
            </a:endParaRPr>
          </a:p>
        </p:txBody>
      </p:sp>
      <p:sp>
        <p:nvSpPr>
          <p:cNvPr id="19" name="Oval 18"/>
          <p:cNvSpPr/>
          <p:nvPr/>
        </p:nvSpPr>
        <p:spPr>
          <a:xfrm>
            <a:off x="3998697" y="1787262"/>
            <a:ext cx="814638" cy="516771"/>
          </a:xfrm>
          <a:prstGeom prst="ellipse">
            <a:avLst/>
          </a:prstGeom>
          <a:solidFill>
            <a:srgbClr val="0000FF"/>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15</a:t>
            </a:r>
            <a:endParaRPr lang="en-CA" b="1" dirty="0">
              <a:solidFill>
                <a:srgbClr val="00FFCC"/>
              </a:solidFill>
              <a:latin typeface="Arial Black" panose="020B0A04020102020204" pitchFamily="34" charset="0"/>
            </a:endParaRPr>
          </a:p>
        </p:txBody>
      </p:sp>
      <p:sp>
        <p:nvSpPr>
          <p:cNvPr id="3" name="Rounded Rectangular Callout 2"/>
          <p:cNvSpPr/>
          <p:nvPr/>
        </p:nvSpPr>
        <p:spPr>
          <a:xfrm>
            <a:off x="3209845" y="25979"/>
            <a:ext cx="1991420" cy="1241473"/>
          </a:xfrm>
          <a:prstGeom prst="wedgeRoundRectCallout">
            <a:avLst>
              <a:gd name="adj1" fmla="val 15400"/>
              <a:gd name="adj2" fmla="val 90410"/>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dirty="0" smtClean="0">
                <a:solidFill>
                  <a:srgbClr val="002060"/>
                </a:solidFill>
              </a:rPr>
              <a:t>CC Abib </a:t>
            </a:r>
            <a:r>
              <a:rPr lang="en-CA" b="1" u="sng" dirty="0" smtClean="0">
                <a:solidFill>
                  <a:srgbClr val="002060"/>
                </a:solidFill>
              </a:rPr>
              <a:t>15 </a:t>
            </a:r>
            <a:r>
              <a:rPr lang="en-CA" b="1" dirty="0" smtClean="0">
                <a:solidFill>
                  <a:srgbClr val="002060"/>
                </a:solidFill>
                <a:effectLst>
                  <a:glow rad="127000">
                    <a:srgbClr val="00FFCC"/>
                  </a:glow>
                </a:effectLst>
              </a:rPr>
              <a:t>High Shabbat </a:t>
            </a:r>
            <a:r>
              <a:rPr lang="en-CA" dirty="0" smtClean="0">
                <a:solidFill>
                  <a:srgbClr val="002060"/>
                </a:solidFill>
              </a:rPr>
              <a:t>of Unleavened Bread</a:t>
            </a:r>
            <a:endParaRPr lang="en-CA" b="1" u="sng" dirty="0">
              <a:solidFill>
                <a:srgbClr val="FF0000"/>
              </a:solidFill>
            </a:endParaRPr>
          </a:p>
        </p:txBody>
      </p:sp>
      <p:sp>
        <p:nvSpPr>
          <p:cNvPr id="6" name="Rectangle 5"/>
          <p:cNvSpPr/>
          <p:nvPr/>
        </p:nvSpPr>
        <p:spPr>
          <a:xfrm>
            <a:off x="5478161" y="6369412"/>
            <a:ext cx="6682002" cy="488588"/>
          </a:xfrm>
          <a:prstGeom prst="rect">
            <a:avLst/>
          </a:prstGeom>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800" dirty="0" smtClean="0">
                <a:solidFill>
                  <a:srgbClr val="CC00FF"/>
                </a:solidFill>
              </a:rPr>
              <a:t>To </a:t>
            </a:r>
            <a:r>
              <a:rPr lang="en-CA" sz="2800" b="1" u="sng" dirty="0" smtClean="0">
                <a:solidFill>
                  <a:srgbClr val="CC00FF"/>
                </a:solidFill>
              </a:rPr>
              <a:t>WHOM</a:t>
            </a:r>
            <a:r>
              <a:rPr lang="en-CA" sz="2800" dirty="0" smtClean="0">
                <a:solidFill>
                  <a:srgbClr val="CC00FF"/>
                </a:solidFill>
              </a:rPr>
              <a:t> was </a:t>
            </a:r>
            <a:r>
              <a:rPr lang="en-CA" sz="2800" u="sng" dirty="0" smtClean="0">
                <a:solidFill>
                  <a:srgbClr val="CC00FF"/>
                </a:solidFill>
              </a:rPr>
              <a:t>their</a:t>
            </a:r>
            <a:r>
              <a:rPr lang="en-CA" sz="2800" dirty="0" smtClean="0">
                <a:solidFill>
                  <a:srgbClr val="CC00FF"/>
                </a:solidFill>
              </a:rPr>
              <a:t> allegiance? </a:t>
            </a:r>
            <a:r>
              <a:rPr lang="en-CA" sz="1600" b="1" dirty="0" smtClean="0">
                <a:solidFill>
                  <a:prstClr val="black"/>
                </a:solidFill>
              </a:rPr>
              <a:t>Isa 14:13</a:t>
            </a:r>
            <a:r>
              <a:rPr lang="en-CA" sz="2800" b="1" dirty="0" smtClean="0">
                <a:solidFill>
                  <a:prstClr val="black"/>
                </a:solidFill>
              </a:rPr>
              <a:t> </a:t>
            </a:r>
            <a:endParaRPr lang="en-CA" sz="2800" b="1" dirty="0">
              <a:solidFill>
                <a:prstClr val="black"/>
              </a:solidFill>
            </a:endParaRPr>
          </a:p>
        </p:txBody>
      </p:sp>
      <p:sp>
        <p:nvSpPr>
          <p:cNvPr id="2" name="Rounded Rectangular Callout 1"/>
          <p:cNvSpPr/>
          <p:nvPr/>
        </p:nvSpPr>
        <p:spPr>
          <a:xfrm>
            <a:off x="0" y="3843239"/>
            <a:ext cx="5478161" cy="2917779"/>
          </a:xfrm>
          <a:prstGeom prst="wedgeRoundRectCallout">
            <a:avLst>
              <a:gd name="adj1" fmla="val 25735"/>
              <a:gd name="adj2" fmla="val -86351"/>
              <a:gd name="adj3" fmla="val 16667"/>
            </a:avLst>
          </a:prstGeom>
          <a:solidFill>
            <a:schemeClr val="accent6">
              <a:lumMod val="20000"/>
              <a:lumOff val="80000"/>
            </a:schemeClr>
          </a:solidFill>
          <a:ln w="57150">
            <a:solidFill>
              <a:srgbClr val="99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defTabSz="457200"/>
            <a:r>
              <a:rPr lang="en-US" sz="2400" dirty="0" smtClean="0">
                <a:solidFill>
                  <a:srgbClr val="008080"/>
                </a:solidFill>
                <a:latin typeface="TITUS Cyberbit Basic" panose="02020603050405020304" pitchFamily="18" charset="0"/>
              </a:rPr>
              <a:t>Does </a:t>
            </a:r>
            <a:r>
              <a:rPr lang="en-US" sz="2400" b="1" u="sng" dirty="0" smtClean="0">
                <a:solidFill>
                  <a:srgbClr val="FF0000"/>
                </a:solidFill>
                <a:latin typeface="TITUS Cyberbit Basic" panose="02020603050405020304" pitchFamily="18" charset="0"/>
              </a:rPr>
              <a:t>their lunar </a:t>
            </a:r>
            <a:r>
              <a:rPr lang="en-US" sz="2400" u="sng" dirty="0" smtClean="0">
                <a:solidFill>
                  <a:srgbClr val="FF0000"/>
                </a:solidFill>
                <a:latin typeface="TITUS Cyberbit Basic" panose="02020603050405020304" pitchFamily="18" charset="0"/>
              </a:rPr>
              <a:t>Abib 14 </a:t>
            </a:r>
            <a:r>
              <a:rPr lang="en-US" sz="2400" b="1" u="sng" dirty="0">
                <a:solidFill>
                  <a:prstClr val="black"/>
                </a:solidFill>
                <a:effectLst>
                  <a:glow rad="88900">
                    <a:srgbClr val="00FF00"/>
                  </a:glow>
                </a:effectLst>
                <a:latin typeface="TITUS Cyberbit Basic" panose="02020603050405020304" pitchFamily="18" charset="0"/>
              </a:rPr>
              <a:t>L</a:t>
            </a:r>
            <a:r>
              <a:rPr lang="en-US" sz="2400" b="1" u="sng" dirty="0" smtClean="0">
                <a:solidFill>
                  <a:prstClr val="black"/>
                </a:solidFill>
                <a:effectLst>
                  <a:glow rad="88900">
                    <a:srgbClr val="00FF00"/>
                  </a:glow>
                </a:effectLst>
                <a:latin typeface="TITUS Cyberbit Basic" panose="02020603050405020304" pitchFamily="18" charset="0"/>
              </a:rPr>
              <a:t>i</a:t>
            </a:r>
            <a:r>
              <a:rPr lang="en-US" sz="2400" b="1" dirty="0" smtClean="0">
                <a:solidFill>
                  <a:prstClr val="black"/>
                </a:solidFill>
                <a:effectLst>
                  <a:glow rad="88900">
                    <a:srgbClr val="00FF00"/>
                  </a:glow>
                </a:effectLst>
                <a:latin typeface="TITUS Cyberbit Basic" panose="02020603050405020304" pitchFamily="18" charset="0"/>
              </a:rPr>
              <a:t>g</a:t>
            </a:r>
            <a:r>
              <a:rPr lang="en-US" sz="2400" b="1" u="sng" dirty="0" smtClean="0">
                <a:solidFill>
                  <a:prstClr val="black"/>
                </a:solidFill>
                <a:effectLst>
                  <a:glow rad="88900">
                    <a:srgbClr val="00FF00"/>
                  </a:glow>
                </a:effectLst>
                <a:latin typeface="TITUS Cyberbit Basic" panose="02020603050405020304" pitchFamily="18" charset="0"/>
              </a:rPr>
              <a:t>ht</a:t>
            </a:r>
            <a:r>
              <a:rPr lang="en-US" sz="2400" u="sng" dirty="0" smtClean="0">
                <a:solidFill>
                  <a:srgbClr val="FF0000"/>
                </a:solidFill>
                <a:latin typeface="TITUS Cyberbit Basic" panose="02020603050405020304" pitchFamily="18" charset="0"/>
              </a:rPr>
              <a:t> Season </a:t>
            </a:r>
            <a:r>
              <a:rPr lang="en-US" sz="2400" dirty="0" smtClean="0">
                <a:solidFill>
                  <a:srgbClr val="008080"/>
                </a:solidFill>
                <a:latin typeface="TITUS Cyberbit Basic" panose="02020603050405020304" pitchFamily="18" charset="0"/>
              </a:rPr>
              <a:t>compliment the context of this verse? </a:t>
            </a:r>
          </a:p>
          <a:p>
            <a:pPr defTabSz="457200"/>
            <a:r>
              <a:rPr lang="en-US" sz="2400" dirty="0" smtClean="0">
                <a:solidFill>
                  <a:srgbClr val="663300"/>
                </a:solidFill>
                <a:latin typeface="TITUS Cyberbit Basic" panose="02020603050405020304" pitchFamily="18" charset="0"/>
              </a:rPr>
              <a:t>Matt 27:62  </a:t>
            </a:r>
            <a:r>
              <a:rPr lang="en-US" sz="2400" b="1" dirty="0" smtClean="0">
                <a:solidFill>
                  <a:prstClr val="black"/>
                </a:solidFill>
                <a:latin typeface="TITUS Cyberbit Basic" panose="02020603050405020304" pitchFamily="18" charset="0"/>
              </a:rPr>
              <a:t>“On </a:t>
            </a:r>
            <a:r>
              <a:rPr lang="en-US" sz="2400" b="1" dirty="0">
                <a:solidFill>
                  <a:prstClr val="black"/>
                </a:solidFill>
                <a:latin typeface="TITUS Cyberbit Basic" panose="02020603050405020304" pitchFamily="18" charset="0"/>
              </a:rPr>
              <a:t>the </a:t>
            </a:r>
            <a:r>
              <a:rPr lang="en-US" sz="2400" b="1" dirty="0" smtClean="0">
                <a:solidFill>
                  <a:prstClr val="black"/>
                </a:solidFill>
                <a:effectLst>
                  <a:glow rad="736600">
                    <a:srgbClr val="00FF00"/>
                  </a:glow>
                </a:effectLst>
                <a:latin typeface="Arial Black" panose="020B0A04020102020204" pitchFamily="34" charset="0"/>
              </a:rPr>
              <a:t>NEXT</a:t>
            </a:r>
            <a:r>
              <a:rPr lang="en-US" sz="2400" b="1" dirty="0" smtClean="0">
                <a:solidFill>
                  <a:prstClr val="black"/>
                </a:solidFill>
                <a:effectLst>
                  <a:glow rad="127000">
                    <a:srgbClr val="00FF00"/>
                  </a:glow>
                </a:effectLst>
                <a:latin typeface="TITUS Cyberbit Basic" panose="02020603050405020304" pitchFamily="18" charset="0"/>
              </a:rPr>
              <a:t> </a:t>
            </a:r>
            <a:r>
              <a:rPr lang="en-US" sz="2400" b="1" dirty="0">
                <a:solidFill>
                  <a:prstClr val="black"/>
                </a:solidFill>
                <a:effectLst>
                  <a:glow rad="127000">
                    <a:srgbClr val="00FF00"/>
                  </a:glow>
                </a:effectLst>
                <a:latin typeface="TITUS Cyberbit Basic" panose="02020603050405020304" pitchFamily="18" charset="0"/>
              </a:rPr>
              <a:t>day, </a:t>
            </a:r>
            <a:r>
              <a:rPr lang="en-US" sz="2400" b="1" dirty="0">
                <a:solidFill>
                  <a:prstClr val="black"/>
                </a:solidFill>
                <a:latin typeface="TITUS Cyberbit Basic" panose="02020603050405020304" pitchFamily="18" charset="0"/>
              </a:rPr>
              <a:t>which </a:t>
            </a:r>
            <a:br>
              <a:rPr lang="en-US" sz="2400" b="1" dirty="0">
                <a:solidFill>
                  <a:prstClr val="black"/>
                </a:solidFill>
                <a:latin typeface="TITUS Cyberbit Basic" panose="02020603050405020304" pitchFamily="18" charset="0"/>
              </a:rPr>
            </a:br>
            <a:r>
              <a:rPr lang="en-US" sz="2400" b="1" dirty="0">
                <a:solidFill>
                  <a:prstClr val="black"/>
                </a:solidFill>
                <a:latin typeface="TITUS Cyberbit Basic" panose="02020603050405020304" pitchFamily="18" charset="0"/>
              </a:rPr>
              <a:t>was </a:t>
            </a:r>
            <a:r>
              <a:rPr lang="en-US" sz="2400" b="1" u="sng" dirty="0">
                <a:solidFill>
                  <a:prstClr val="black"/>
                </a:solidFill>
                <a:effectLst>
                  <a:glow rad="127000">
                    <a:srgbClr val="FFFF00"/>
                  </a:glow>
                </a:effectLst>
                <a:latin typeface="TITUS Cyberbit Basic" panose="02020603050405020304" pitchFamily="18" charset="0"/>
              </a:rPr>
              <a:t>AFTER THE </a:t>
            </a:r>
            <a:r>
              <a:rPr lang="en-US" sz="2400" b="1" u="sng" dirty="0" smtClean="0">
                <a:solidFill>
                  <a:prstClr val="black"/>
                </a:solidFill>
                <a:effectLst>
                  <a:glow rad="127000">
                    <a:srgbClr val="FFFF00"/>
                  </a:glow>
                </a:effectLst>
                <a:latin typeface="TITUS Cyberbit Basic" panose="02020603050405020304" pitchFamily="18" charset="0"/>
              </a:rPr>
              <a:t>PREPARATION</a:t>
            </a:r>
            <a:r>
              <a:rPr lang="en-US" sz="2400" b="1" dirty="0" smtClean="0">
                <a:solidFill>
                  <a:prstClr val="black"/>
                </a:solidFill>
                <a:effectLst>
                  <a:glow rad="127000">
                    <a:srgbClr val="FFFF00"/>
                  </a:glow>
                </a:effectLst>
                <a:latin typeface="TITUS Cyberbit Basic" panose="02020603050405020304" pitchFamily="18" charset="0"/>
              </a:rPr>
              <a:t>...” </a:t>
            </a:r>
            <a:r>
              <a:rPr lang="en-US" sz="2400" dirty="0" smtClean="0">
                <a:solidFill>
                  <a:prstClr val="black"/>
                </a:solidFill>
                <a:latin typeface="TITUS Cyberbit Basic" panose="02020603050405020304" pitchFamily="18" charset="0"/>
              </a:rPr>
              <a:t> </a:t>
            </a:r>
            <a:endParaRPr lang="en-US" sz="2400" dirty="0">
              <a:solidFill>
                <a:srgbClr val="FF0000"/>
              </a:solidFill>
              <a:latin typeface="TITUS Cyberbit Basic" panose="02020603050405020304" pitchFamily="18" charset="0"/>
            </a:endParaRPr>
          </a:p>
          <a:p>
            <a:pPr defTabSz="457200"/>
            <a:r>
              <a:rPr lang="en-US" sz="2400" dirty="0" smtClean="0">
                <a:solidFill>
                  <a:srgbClr val="008080"/>
                </a:solidFill>
                <a:latin typeface="TITUS Cyberbit Basic" panose="02020603050405020304" pitchFamily="18" charset="0"/>
              </a:rPr>
              <a:t>Was it </a:t>
            </a:r>
            <a:r>
              <a:rPr lang="en-US" sz="2400" b="1" u="sng" dirty="0" smtClean="0">
                <a:solidFill>
                  <a:srgbClr val="FF0000"/>
                </a:solidFill>
                <a:latin typeface="TITUS Cyberbit Basic" panose="02020603050405020304" pitchFamily="18" charset="0"/>
              </a:rPr>
              <a:t>AFTER</a:t>
            </a:r>
            <a:r>
              <a:rPr lang="en-US" sz="2400" dirty="0" smtClean="0">
                <a:solidFill>
                  <a:srgbClr val="008080"/>
                </a:solidFill>
                <a:latin typeface="TITUS Cyberbit Basic" panose="02020603050405020304" pitchFamily="18" charset="0"/>
              </a:rPr>
              <a:t> </a:t>
            </a:r>
            <a:r>
              <a:rPr lang="en-US" sz="2400" b="1" u="sng" dirty="0" smtClean="0">
                <a:solidFill>
                  <a:srgbClr val="0000FF"/>
                </a:solidFill>
                <a:latin typeface="TITUS Cyberbit Basic" panose="02020603050405020304" pitchFamily="18" charset="0"/>
              </a:rPr>
              <a:t>THE</a:t>
            </a:r>
            <a:r>
              <a:rPr lang="en-US" sz="2400" dirty="0" smtClean="0">
                <a:solidFill>
                  <a:srgbClr val="008080"/>
                </a:solidFill>
                <a:latin typeface="TITUS Cyberbit Basic" panose="02020603050405020304" pitchFamily="18" charset="0"/>
              </a:rPr>
              <a:t> Preparation? </a:t>
            </a:r>
            <a:br>
              <a:rPr lang="en-US" sz="2400" dirty="0" smtClean="0">
                <a:solidFill>
                  <a:srgbClr val="008080"/>
                </a:solidFill>
                <a:latin typeface="TITUS Cyberbit Basic" panose="02020603050405020304" pitchFamily="18" charset="0"/>
              </a:rPr>
            </a:br>
            <a:r>
              <a:rPr lang="en-US" sz="2400" dirty="0" smtClean="0">
                <a:solidFill>
                  <a:srgbClr val="008080"/>
                </a:solidFill>
                <a:latin typeface="TITUS Cyberbit Basic" panose="02020603050405020304" pitchFamily="18" charset="0"/>
              </a:rPr>
              <a:t>Or was </a:t>
            </a:r>
            <a:r>
              <a:rPr lang="en-US" sz="2400" u="sng" dirty="0" smtClean="0">
                <a:solidFill>
                  <a:srgbClr val="FF0000"/>
                </a:solidFill>
                <a:latin typeface="TITUS Cyberbit Basic" panose="02020603050405020304" pitchFamily="18" charset="0"/>
              </a:rPr>
              <a:t>their Abib 14</a:t>
            </a:r>
            <a:r>
              <a:rPr lang="en-US" sz="2400" dirty="0" smtClean="0">
                <a:solidFill>
                  <a:srgbClr val="FF0000"/>
                </a:solidFill>
                <a:latin typeface="TITUS Cyberbit Basic" panose="02020603050405020304" pitchFamily="18" charset="0"/>
              </a:rPr>
              <a:t> </a:t>
            </a:r>
            <a:r>
              <a:rPr lang="en-US" sz="2400" u="sng" dirty="0" smtClean="0">
                <a:ln>
                  <a:solidFill>
                    <a:prstClr val="black"/>
                  </a:solidFill>
                </a:ln>
                <a:solidFill>
                  <a:srgbClr val="FF0000"/>
                </a:solidFill>
                <a:latin typeface="Arial Black" panose="020B0A04020102020204" pitchFamily="34" charset="0"/>
              </a:rPr>
              <a:t>DURING</a:t>
            </a:r>
            <a:r>
              <a:rPr lang="en-US" sz="2400" dirty="0" smtClean="0">
                <a:solidFill>
                  <a:srgbClr val="0000FF"/>
                </a:solidFill>
                <a:latin typeface="TITUS Cyberbit Basic" panose="02020603050405020304" pitchFamily="18" charset="0"/>
              </a:rPr>
              <a:t> </a:t>
            </a:r>
            <a:r>
              <a:rPr lang="en-US" sz="2400" b="1" dirty="0" smtClean="0">
                <a:solidFill>
                  <a:srgbClr val="0000FF"/>
                </a:solidFill>
                <a:latin typeface="TITUS Cyberbit Basic" panose="02020603050405020304" pitchFamily="18" charset="0"/>
              </a:rPr>
              <a:t>YAHUAH’S ABIB 15 </a:t>
            </a:r>
            <a:r>
              <a:rPr lang="en-US" sz="2400" b="1" u="sng" dirty="0" smtClean="0">
                <a:solidFill>
                  <a:srgbClr val="663300"/>
                </a:solidFill>
                <a:latin typeface="TITUS Cyberbit Basic" panose="02020603050405020304" pitchFamily="18" charset="0"/>
              </a:rPr>
              <a:t>U/B</a:t>
            </a:r>
            <a:r>
              <a:rPr lang="en-US" sz="2400" b="1" dirty="0" smtClean="0">
                <a:solidFill>
                  <a:srgbClr val="0000FF"/>
                </a:solidFill>
                <a:latin typeface="TITUS Cyberbit Basic" panose="02020603050405020304" pitchFamily="18" charset="0"/>
              </a:rPr>
              <a:t> SHABBAT?</a:t>
            </a:r>
          </a:p>
        </p:txBody>
      </p:sp>
    </p:spTree>
    <p:extLst>
      <p:ext uri="{BB962C8B-B14F-4D97-AF65-F5344CB8AC3E}">
        <p14:creationId xmlns:p14="http://schemas.microsoft.com/office/powerpoint/2010/main" val="223160895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500"/>
                                  </p:stCondLst>
                                  <p:childTnLst>
                                    <p:set>
                                      <p:cBhvr>
                                        <p:cTn id="11" dur="1" fill="hold">
                                          <p:stCondLst>
                                            <p:cond delay="0"/>
                                          </p:stCondLst>
                                        </p:cTn>
                                        <p:tgtEl>
                                          <p:spTgt spid="104"/>
                                        </p:tgtEl>
                                        <p:attrNameLst>
                                          <p:attrName>style.visibility</p:attrName>
                                        </p:attrNameLst>
                                      </p:cBhvr>
                                      <p:to>
                                        <p:strVal val="visible"/>
                                      </p:to>
                                    </p:set>
                                    <p:anim calcmode="lin" valueType="num">
                                      <p:cBhvr additive="base">
                                        <p:cTn id="12" dur="750" fill="hold"/>
                                        <p:tgtEl>
                                          <p:spTgt spid="104"/>
                                        </p:tgtEl>
                                        <p:attrNameLst>
                                          <p:attrName>ppt_x</p:attrName>
                                        </p:attrNameLst>
                                      </p:cBhvr>
                                      <p:tavLst>
                                        <p:tav tm="0">
                                          <p:val>
                                            <p:strVal val="0-#ppt_w/2"/>
                                          </p:val>
                                        </p:tav>
                                        <p:tav tm="100000">
                                          <p:val>
                                            <p:strVal val="#ppt_x"/>
                                          </p:val>
                                        </p:tav>
                                      </p:tavLst>
                                    </p:anim>
                                    <p:anim calcmode="lin" valueType="num">
                                      <p:cBhvr additive="base">
                                        <p:cTn id="13" dur="750" fill="hold"/>
                                        <p:tgtEl>
                                          <p:spTgt spid="104"/>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1" presetClass="entr" presetSubtype="8" repeatCount="400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8)">
                                      <p:cBhvr>
                                        <p:cTn id="17" dur="1000"/>
                                        <p:tgtEl>
                                          <p:spTgt spid="1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50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750" fill="hold"/>
                                        <p:tgtEl>
                                          <p:spTgt spid="17"/>
                                        </p:tgtEl>
                                        <p:attrNameLst>
                                          <p:attrName>ppt_x</p:attrName>
                                        </p:attrNameLst>
                                      </p:cBhvr>
                                      <p:tavLst>
                                        <p:tav tm="0">
                                          <p:val>
                                            <p:strVal val="1+#ppt_w/2"/>
                                          </p:val>
                                        </p:tav>
                                        <p:tav tm="100000">
                                          <p:val>
                                            <p:strVal val="#ppt_x"/>
                                          </p:val>
                                        </p:tav>
                                      </p:tavLst>
                                    </p:anim>
                                    <p:anim calcmode="lin" valueType="num">
                                      <p:cBhvr additive="base">
                                        <p:cTn id="31" dur="750" fill="hold"/>
                                        <p:tgtEl>
                                          <p:spTgt spid="17"/>
                                        </p:tgtEl>
                                        <p:attrNameLst>
                                          <p:attrName>ppt_y</p:attrName>
                                        </p:attrNameLst>
                                      </p:cBhvr>
                                      <p:tavLst>
                                        <p:tav tm="0">
                                          <p:val>
                                            <p:strVal val="1+#ppt_h/2"/>
                                          </p:val>
                                        </p:tav>
                                        <p:tav tm="100000">
                                          <p:val>
                                            <p:strVal val="#ppt_y"/>
                                          </p:val>
                                        </p:tav>
                                      </p:tavLst>
                                    </p:anim>
                                  </p:childTnLst>
                                </p:cTn>
                              </p:par>
                              <p:par>
                                <p:cTn id="32" presetID="42" presetClass="entr" presetSubtype="0" fill="hold" grpId="0" nodeType="withEffect">
                                  <p:stCondLst>
                                    <p:cond delay="25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strips(downLeft)">
                                      <p:cBhvr>
                                        <p:cTn id="41" dur="10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up)">
                                      <p:cBhvr>
                                        <p:cTn id="46" dur="500"/>
                                        <p:tgtEl>
                                          <p:spTgt spid="7"/>
                                        </p:tgtEl>
                                      </p:cBhvr>
                                    </p:animEffect>
                                  </p:childTnLst>
                                </p:cTn>
                              </p:par>
                              <p:par>
                                <p:cTn id="47" presetID="22" presetClass="entr" presetSubtype="2"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right)">
                                      <p:cBhvr>
                                        <p:cTn id="49" dur="125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up)">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7" grpId="0" animBg="1"/>
      <p:bldP spid="16" grpId="0" animBg="1"/>
      <p:bldP spid="17" grpId="0" animBg="1"/>
      <p:bldP spid="15" grpId="0" animBg="1"/>
      <p:bldP spid="20" grpId="0" animBg="1"/>
      <p:bldP spid="19" grpId="0" animBg="1"/>
      <p:bldP spid="3" grpId="0" animBg="1"/>
      <p:bldP spid="6" grpId="0" animBg="1"/>
      <p:bldP spid="2"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778372" y="1301261"/>
            <a:ext cx="3288323" cy="2724373"/>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671541" y="6445215"/>
            <a:ext cx="520460" cy="412785"/>
          </a:xfrm>
        </p:spPr>
        <p:txBody>
          <a:bodyPr/>
          <a:lstStyle/>
          <a:p>
            <a:fld id="{6D22F896-40B5-4ADD-8801-0D06FADFA095}" type="slidenum">
              <a:rPr lang="en-US" sz="1400" smtClean="0">
                <a:solidFill>
                  <a:prstClr val="white">
                    <a:tint val="75000"/>
                  </a:prstClr>
                </a:solidFill>
              </a:rPr>
              <a:pPr/>
              <a:t>76</a:t>
            </a:fld>
            <a:endParaRPr lang="en-US" sz="1400" dirty="0">
              <a:solidFill>
                <a:prstClr val="white">
                  <a:tint val="75000"/>
                </a:prstClr>
              </a:solidFill>
            </a:endParaRPr>
          </a:p>
        </p:txBody>
      </p:sp>
      <p:sp>
        <p:nvSpPr>
          <p:cNvPr id="45" name="Rounded Rectangle 44"/>
          <p:cNvSpPr/>
          <p:nvPr/>
        </p:nvSpPr>
        <p:spPr>
          <a:xfrm>
            <a:off x="52368" y="137667"/>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3064603" y="1810327"/>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3018422" y="1306619"/>
            <a:ext cx="909685" cy="1889164"/>
          </a:xfrm>
          <a:prstGeom prst="rect">
            <a:avLst/>
          </a:prstGeom>
          <a:noFill/>
          <a:ln w="57150">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4" name="Right Triangle 103"/>
          <p:cNvSpPr/>
          <p:nvPr/>
        </p:nvSpPr>
        <p:spPr>
          <a:xfrm flipH="1">
            <a:off x="3018421" y="2488382"/>
            <a:ext cx="875727" cy="696383"/>
          </a:xfrm>
          <a:prstGeom prst="rtTriangle">
            <a:avLst/>
          </a:prstGeom>
          <a:solidFill>
            <a:schemeClr val="bg1">
              <a:alpha val="36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le 6"/>
          <p:cNvSpPr/>
          <p:nvPr/>
        </p:nvSpPr>
        <p:spPr>
          <a:xfrm>
            <a:off x="5470835" y="240358"/>
            <a:ext cx="6519876" cy="6204857"/>
          </a:xfrm>
          <a:prstGeom prst="roundRect">
            <a:avLst>
              <a:gd name="adj" fmla="val 19813"/>
            </a:avLst>
          </a:prstGeom>
          <a:solidFill>
            <a:schemeClr val="accent3">
              <a:lumMod val="20000"/>
              <a:lumOff val="80000"/>
            </a:schemeClr>
          </a:solidFill>
          <a:ln w="38100">
            <a:solidFill>
              <a:schemeClr val="bg1"/>
            </a:solidFill>
          </a:ln>
          <a:effectLst>
            <a:glow rad="127000">
              <a:srgbClr val="FF66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dirty="0" smtClean="0">
                <a:solidFill>
                  <a:srgbClr val="CC00FF"/>
                </a:solidFill>
              </a:rPr>
              <a:t>The Pharisees were fully justified</a:t>
            </a:r>
            <a:br>
              <a:rPr lang="en-CA" sz="2400" dirty="0" smtClean="0">
                <a:solidFill>
                  <a:srgbClr val="CC00FF"/>
                </a:solidFill>
              </a:rPr>
            </a:br>
            <a:r>
              <a:rPr lang="en-CA" sz="2400" dirty="0" smtClean="0">
                <a:solidFill>
                  <a:srgbClr val="CC00FF"/>
                </a:solidFill>
              </a:rPr>
              <a:t> </a:t>
            </a:r>
            <a:r>
              <a:rPr lang="en-CA" sz="2400" b="1" i="1" u="sng" dirty="0" smtClean="0">
                <a:solidFill>
                  <a:srgbClr val="336699"/>
                </a:solidFill>
              </a:rPr>
              <a:t>in their minds</a:t>
            </a:r>
            <a:r>
              <a:rPr lang="en-CA" sz="2400" b="1" i="1" dirty="0" smtClean="0">
                <a:solidFill>
                  <a:srgbClr val="336699"/>
                </a:solidFill>
              </a:rPr>
              <a:t>,</a:t>
            </a:r>
            <a:r>
              <a:rPr lang="en-CA" sz="2400" dirty="0" smtClean="0">
                <a:solidFill>
                  <a:srgbClr val="CC00FF"/>
                </a:solidFill>
              </a:rPr>
              <a:t> that they were not breaking the Shabbat.  How? </a:t>
            </a:r>
            <a:br>
              <a:rPr lang="en-CA" sz="2400" dirty="0" smtClean="0">
                <a:solidFill>
                  <a:srgbClr val="CC00FF"/>
                </a:solidFill>
              </a:rPr>
            </a:br>
            <a:r>
              <a:rPr lang="en-CA" sz="2400" dirty="0" smtClean="0">
                <a:solidFill>
                  <a:srgbClr val="CC00FF"/>
                </a:solidFill>
              </a:rPr>
              <a:t>Their lunar High Shabbat did not start </a:t>
            </a:r>
            <a:r>
              <a:rPr lang="en-CA" sz="2400" u="sng" dirty="0" smtClean="0">
                <a:solidFill>
                  <a:srgbClr val="CC00FF"/>
                </a:solidFill>
              </a:rPr>
              <a:t>until the followin</a:t>
            </a:r>
            <a:r>
              <a:rPr lang="en-CA" sz="2400" dirty="0" smtClean="0">
                <a:solidFill>
                  <a:srgbClr val="CC00FF"/>
                </a:solidFill>
              </a:rPr>
              <a:t>g </a:t>
            </a:r>
            <a:r>
              <a:rPr lang="en-CA" sz="2400" u="sng" dirty="0" smtClean="0">
                <a:solidFill>
                  <a:srgbClr val="CC00FF"/>
                </a:solidFill>
              </a:rPr>
              <a:t>sunset</a:t>
            </a:r>
            <a:r>
              <a:rPr lang="en-CA" sz="2400" dirty="0" smtClean="0">
                <a:solidFill>
                  <a:srgbClr val="CC00FF"/>
                </a:solidFill>
              </a:rPr>
              <a:t> </a:t>
            </a:r>
            <a:br>
              <a:rPr lang="en-CA" sz="2400" dirty="0" smtClean="0">
                <a:solidFill>
                  <a:srgbClr val="CC00FF"/>
                </a:solidFill>
              </a:rPr>
            </a:br>
            <a:r>
              <a:rPr lang="en-CA" sz="2400" dirty="0" smtClean="0">
                <a:solidFill>
                  <a:srgbClr val="CC00FF"/>
                </a:solidFill>
              </a:rPr>
              <a:t>had been accomplished.</a:t>
            </a:r>
          </a:p>
          <a:p>
            <a:pPr algn="ctr" defTabSz="457200"/>
            <a:r>
              <a:rPr lang="en-CA" sz="2400" dirty="0" smtClean="0">
                <a:solidFill>
                  <a:prstClr val="black"/>
                </a:solidFill>
                <a:latin typeface="Arial Black" panose="020B0A04020102020204" pitchFamily="34" charset="0"/>
              </a:rPr>
              <a:t>Consider this: </a:t>
            </a:r>
            <a:br>
              <a:rPr lang="en-CA" sz="2400" dirty="0" smtClean="0">
                <a:solidFill>
                  <a:prstClr val="black"/>
                </a:solidFill>
                <a:latin typeface="Arial Black" panose="020B0A04020102020204" pitchFamily="34" charset="0"/>
              </a:rPr>
            </a:br>
            <a:r>
              <a:rPr lang="en-CA" sz="2400" dirty="0">
                <a:solidFill>
                  <a:prstClr val="black"/>
                </a:solidFill>
              </a:rPr>
              <a:t>T</a:t>
            </a:r>
            <a:r>
              <a:rPr lang="en-CA" sz="2400" dirty="0" smtClean="0">
                <a:solidFill>
                  <a:prstClr val="black"/>
                </a:solidFill>
              </a:rPr>
              <a:t>he people </a:t>
            </a:r>
            <a:r>
              <a:rPr lang="en-CA" sz="2400" b="1" dirty="0" smtClean="0">
                <a:solidFill>
                  <a:prstClr val="black"/>
                </a:solidFill>
                <a:effectLst>
                  <a:glow rad="228600">
                    <a:srgbClr val="65D6A0">
                      <a:satMod val="175000"/>
                      <a:alpha val="40000"/>
                    </a:srgbClr>
                  </a:glow>
                </a:effectLst>
              </a:rPr>
              <a:t>WHO </a:t>
            </a:r>
            <a:r>
              <a:rPr lang="en-CA" sz="2400" b="1" u="sng" dirty="0" smtClean="0">
                <a:solidFill>
                  <a:prstClr val="black"/>
                </a:solidFill>
                <a:effectLst>
                  <a:glow rad="228600">
                    <a:srgbClr val="65D6A0">
                      <a:satMod val="175000"/>
                      <a:alpha val="40000"/>
                    </a:srgbClr>
                  </a:glow>
                </a:effectLst>
              </a:rPr>
              <a:t>DID NOT QUESTION </a:t>
            </a:r>
            <a:r>
              <a:rPr lang="en-CA" sz="2400" b="1" dirty="0" smtClean="0">
                <a:solidFill>
                  <a:prstClr val="black"/>
                </a:solidFill>
              </a:rPr>
              <a:t>AND “</a:t>
            </a:r>
            <a:r>
              <a:rPr lang="en-CA" sz="2400" b="1" dirty="0" smtClean="0">
                <a:solidFill>
                  <a:prstClr val="black"/>
                </a:solidFill>
                <a:effectLst>
                  <a:glow rad="228600">
                    <a:srgbClr val="65D6A0">
                      <a:satMod val="175000"/>
                      <a:alpha val="40000"/>
                    </a:srgbClr>
                  </a:glow>
                </a:effectLst>
              </a:rPr>
              <a:t>PROVE ALL THINGS</a:t>
            </a:r>
            <a:r>
              <a:rPr lang="en-CA" sz="2400" b="1" dirty="0" smtClean="0">
                <a:solidFill>
                  <a:prstClr val="black"/>
                </a:solidFill>
              </a:rPr>
              <a:t>” </a:t>
            </a:r>
            <a:r>
              <a:rPr lang="en-CA" sz="2400" dirty="0" smtClean="0">
                <a:solidFill>
                  <a:prstClr val="black"/>
                </a:solidFill>
              </a:rPr>
              <a:t>in their faith, followed the Pharisees and Sadducees along like sheep to a slaughter.  They just accepted that this so called “problematic man” was justifiably crucified! … And that it was correctly done </a:t>
            </a:r>
            <a:r>
              <a:rPr lang="en-CA" sz="2400" u="sng" dirty="0" smtClean="0">
                <a:solidFill>
                  <a:prstClr val="black"/>
                </a:solidFill>
              </a:rPr>
              <a:t>before</a:t>
            </a:r>
            <a:r>
              <a:rPr lang="en-CA" sz="2400" dirty="0" smtClean="0">
                <a:solidFill>
                  <a:prstClr val="black"/>
                </a:solidFill>
              </a:rPr>
              <a:t> interrupting </a:t>
            </a:r>
            <a:r>
              <a:rPr lang="en-CA" sz="2400" b="1" i="1" u="sng" dirty="0" smtClean="0">
                <a:solidFill>
                  <a:prstClr val="black"/>
                </a:solidFill>
                <a:latin typeface="Comic Sans MS" panose="030F0702030302020204" pitchFamily="66" charset="0"/>
              </a:rPr>
              <a:t>THEIR</a:t>
            </a:r>
            <a:r>
              <a:rPr lang="en-CA" sz="2400" dirty="0" smtClean="0">
                <a:solidFill>
                  <a:prstClr val="black"/>
                </a:solidFill>
              </a:rPr>
              <a:t> festival.</a:t>
            </a:r>
            <a:endParaRPr lang="en-CA" sz="2400" dirty="0">
              <a:solidFill>
                <a:prstClr val="black"/>
              </a:solidFill>
            </a:endParaRPr>
          </a:p>
        </p:txBody>
      </p:sp>
      <p:sp>
        <p:nvSpPr>
          <p:cNvPr id="16" name="Rounded Rectangular Callout 15"/>
          <p:cNvSpPr/>
          <p:nvPr/>
        </p:nvSpPr>
        <p:spPr>
          <a:xfrm>
            <a:off x="173854" y="1120795"/>
            <a:ext cx="2673166" cy="1118845"/>
          </a:xfrm>
          <a:prstGeom prst="wedgeRoundRectCallout">
            <a:avLst>
              <a:gd name="adj1" fmla="val 64820"/>
              <a:gd name="adj2" fmla="val 31822"/>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sp>
        <p:nvSpPr>
          <p:cNvPr id="17" name="Right Triangle 16"/>
          <p:cNvSpPr/>
          <p:nvPr/>
        </p:nvSpPr>
        <p:spPr>
          <a:xfrm rot="10800000" flipH="1">
            <a:off x="3923726" y="2484434"/>
            <a:ext cx="889609" cy="711346"/>
          </a:xfrm>
          <a:prstGeom prst="rtTriangle">
            <a:avLst/>
          </a:prstGeom>
          <a:solidFill>
            <a:srgbClr val="00B0F0">
              <a:alpha val="37000"/>
            </a:srgbClr>
          </a:solidFill>
          <a:ln>
            <a:solidFill>
              <a:schemeClr val="bg2">
                <a:lumMod val="60000"/>
                <a:lumOff val="40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5" name="Rectangle 14"/>
          <p:cNvSpPr/>
          <p:nvPr/>
        </p:nvSpPr>
        <p:spPr>
          <a:xfrm>
            <a:off x="3923728" y="1303189"/>
            <a:ext cx="909685" cy="1892593"/>
          </a:xfrm>
          <a:prstGeom prst="rect">
            <a:avLst/>
          </a:prstGeom>
          <a:noFill/>
          <a:ln w="57150">
            <a:solidFill>
              <a:srgbClr val="6633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8" name="Straight Arrow Connector 17"/>
          <p:cNvCxnSpPr/>
          <p:nvPr/>
        </p:nvCxnSpPr>
        <p:spPr>
          <a:xfrm flipH="1">
            <a:off x="4351868" y="1383846"/>
            <a:ext cx="1485514" cy="1153464"/>
          </a:xfrm>
          <a:prstGeom prst="straightConnector1">
            <a:avLst/>
          </a:prstGeom>
          <a:ln w="76200">
            <a:solidFill>
              <a:schemeClr val="bg1"/>
            </a:solidFill>
            <a:tailEnd type="triangle"/>
          </a:ln>
          <a:effectLst>
            <a:glow rad="50800">
              <a:srgbClr val="CC00FF"/>
            </a:glow>
          </a:effectLst>
        </p:spPr>
        <p:style>
          <a:lnRef idx="1">
            <a:schemeClr val="accent1"/>
          </a:lnRef>
          <a:fillRef idx="0">
            <a:schemeClr val="accent1"/>
          </a:fillRef>
          <a:effectRef idx="0">
            <a:schemeClr val="accent1"/>
          </a:effectRef>
          <a:fontRef idx="minor">
            <a:schemeClr val="tx1"/>
          </a:fontRef>
        </p:style>
      </p:cxnSp>
      <p:sp>
        <p:nvSpPr>
          <p:cNvPr id="20" name="Rounded Rectangular Callout 19"/>
          <p:cNvSpPr/>
          <p:nvPr/>
        </p:nvSpPr>
        <p:spPr>
          <a:xfrm>
            <a:off x="173853" y="3460571"/>
            <a:ext cx="4794961" cy="3136171"/>
          </a:xfrm>
          <a:prstGeom prst="wedgeRoundRectCallout">
            <a:avLst>
              <a:gd name="adj1" fmla="val 31840"/>
              <a:gd name="adj2" fmla="val -68939"/>
              <a:gd name="adj3" fmla="val 16667"/>
            </a:avLst>
          </a:prstGeom>
          <a:solidFill>
            <a:schemeClr val="accent5">
              <a:lumMod val="60000"/>
              <a:lumOff val="40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800" b="1" u="sng" dirty="0" smtClean="0">
                <a:solidFill>
                  <a:srgbClr val="FF0000"/>
                </a:solidFill>
              </a:rPr>
              <a:t>Their Lunar</a:t>
            </a:r>
            <a:r>
              <a:rPr lang="en-CA" sz="2800" b="1" dirty="0" smtClean="0">
                <a:solidFill>
                  <a:srgbClr val="FF0000"/>
                </a:solidFill>
              </a:rPr>
              <a:t> </a:t>
            </a:r>
            <a:r>
              <a:rPr lang="en-CA" sz="2800" b="1" dirty="0" smtClean="0">
                <a:solidFill>
                  <a:srgbClr val="7030A0"/>
                </a:solidFill>
              </a:rPr>
              <a:t>Abib 14 Passover Light </a:t>
            </a:r>
            <a:r>
              <a:rPr lang="en-CA" sz="2800" b="1" dirty="0">
                <a:solidFill>
                  <a:srgbClr val="7030A0"/>
                </a:solidFill>
              </a:rPr>
              <a:t>S</a:t>
            </a:r>
            <a:r>
              <a:rPr lang="en-CA" sz="2800" b="1" dirty="0" smtClean="0">
                <a:solidFill>
                  <a:srgbClr val="7030A0"/>
                </a:solidFill>
              </a:rPr>
              <a:t>eason </a:t>
            </a:r>
            <a:r>
              <a:rPr lang="en-CA" sz="2800" b="1" dirty="0" smtClean="0">
                <a:solidFill>
                  <a:srgbClr val="7030A0"/>
                </a:solidFill>
                <a:effectLst>
                  <a:glow rad="228600">
                    <a:srgbClr val="E6C133">
                      <a:satMod val="175000"/>
                      <a:alpha val="40000"/>
                    </a:srgbClr>
                  </a:glow>
                </a:effectLst>
              </a:rPr>
              <a:t>led into and overlapped </a:t>
            </a:r>
            <a:r>
              <a:rPr lang="en-CA" sz="2800" b="1" dirty="0" smtClean="0">
                <a:solidFill>
                  <a:srgbClr val="7030A0"/>
                </a:solidFill>
              </a:rPr>
              <a:t>the first 12 hours of  Yahuah’s Abib 15 </a:t>
            </a:r>
            <a:br>
              <a:rPr lang="en-CA" sz="2800" b="1" dirty="0" smtClean="0">
                <a:solidFill>
                  <a:srgbClr val="7030A0"/>
                </a:solidFill>
              </a:rPr>
            </a:br>
            <a:r>
              <a:rPr lang="en-CA" sz="2800" b="1" dirty="0" smtClean="0">
                <a:solidFill>
                  <a:srgbClr val="7030A0"/>
                </a:solidFill>
              </a:rPr>
              <a:t>High Shabbat of </a:t>
            </a:r>
            <a:br>
              <a:rPr lang="en-CA" sz="2800" b="1" dirty="0" smtClean="0">
                <a:solidFill>
                  <a:srgbClr val="7030A0"/>
                </a:solidFill>
              </a:rPr>
            </a:br>
            <a:r>
              <a:rPr lang="en-CA" sz="2800" b="1" dirty="0" smtClean="0">
                <a:solidFill>
                  <a:srgbClr val="7030A0"/>
                </a:solidFill>
              </a:rPr>
              <a:t>Unleavened Bread! </a:t>
            </a:r>
            <a:endParaRPr lang="en-CA" sz="2800" b="1" dirty="0">
              <a:solidFill>
                <a:srgbClr val="7030A0"/>
              </a:solidFill>
            </a:endParaRPr>
          </a:p>
        </p:txBody>
      </p:sp>
      <p:sp>
        <p:nvSpPr>
          <p:cNvPr id="19" name="Oval 18"/>
          <p:cNvSpPr/>
          <p:nvPr/>
        </p:nvSpPr>
        <p:spPr>
          <a:xfrm>
            <a:off x="3998697" y="1690550"/>
            <a:ext cx="814638" cy="516771"/>
          </a:xfrm>
          <a:prstGeom prst="ellipse">
            <a:avLst/>
          </a:prstGeom>
          <a:solidFill>
            <a:srgbClr val="0000FF"/>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15</a:t>
            </a:r>
            <a:endParaRPr lang="en-CA" b="1" dirty="0">
              <a:solidFill>
                <a:srgbClr val="00FFCC"/>
              </a:solidFill>
              <a:latin typeface="Arial Black" panose="020B0A04020102020204" pitchFamily="34" charset="0"/>
            </a:endParaRPr>
          </a:p>
        </p:txBody>
      </p:sp>
      <p:sp>
        <p:nvSpPr>
          <p:cNvPr id="3" name="Rounded Rectangular Callout 2"/>
          <p:cNvSpPr/>
          <p:nvPr/>
        </p:nvSpPr>
        <p:spPr>
          <a:xfrm>
            <a:off x="3209845" y="25979"/>
            <a:ext cx="1857455" cy="1241473"/>
          </a:xfrm>
          <a:prstGeom prst="wedgeRoundRectCallout">
            <a:avLst>
              <a:gd name="adj1" fmla="val 15400"/>
              <a:gd name="adj2" fmla="val 90410"/>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dirty="0" smtClean="0">
                <a:solidFill>
                  <a:srgbClr val="002060"/>
                </a:solidFill>
              </a:rPr>
              <a:t>Abib </a:t>
            </a:r>
            <a:r>
              <a:rPr lang="en-CA" b="1" u="sng" dirty="0" smtClean="0">
                <a:solidFill>
                  <a:srgbClr val="002060"/>
                </a:solidFill>
              </a:rPr>
              <a:t>15</a:t>
            </a:r>
            <a:r>
              <a:rPr lang="en-CA" b="1" dirty="0" smtClean="0">
                <a:solidFill>
                  <a:srgbClr val="002060"/>
                </a:solidFill>
              </a:rPr>
              <a:t> </a:t>
            </a:r>
            <a:r>
              <a:rPr lang="en-CA" b="1" dirty="0" smtClean="0">
                <a:solidFill>
                  <a:srgbClr val="002060"/>
                </a:solidFill>
                <a:effectLst>
                  <a:glow rad="127000">
                    <a:srgbClr val="00FFCC"/>
                  </a:glow>
                </a:effectLst>
              </a:rPr>
              <a:t>High Shabbat </a:t>
            </a:r>
            <a:r>
              <a:rPr lang="en-CA" dirty="0" smtClean="0">
                <a:solidFill>
                  <a:srgbClr val="002060"/>
                </a:solidFill>
              </a:rPr>
              <a:t>of Unleavened Bread</a:t>
            </a:r>
            <a:endParaRPr lang="en-CA" b="1" u="sng" dirty="0">
              <a:solidFill>
                <a:srgbClr val="FF0000"/>
              </a:solidFill>
            </a:endParaRPr>
          </a:p>
        </p:txBody>
      </p:sp>
    </p:spTree>
    <p:extLst>
      <p:ext uri="{BB962C8B-B14F-4D97-AF65-F5344CB8AC3E}">
        <p14:creationId xmlns:p14="http://schemas.microsoft.com/office/powerpoint/2010/main" val="113070914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2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par>
                          <p:cTn id="13" fill="hold">
                            <p:stCondLst>
                              <p:cond delay="2000"/>
                            </p:stCondLst>
                            <p:childTnLst>
                              <p:par>
                                <p:cTn id="14" presetID="22" presetClass="entr" presetSubtype="2"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23298" y="6463867"/>
            <a:ext cx="505407" cy="412785"/>
          </a:xfrm>
        </p:spPr>
        <p:txBody>
          <a:bodyPr/>
          <a:lstStyle/>
          <a:p>
            <a:fld id="{6D22F896-40B5-4ADD-8801-0D06FADFA095}" type="slidenum">
              <a:rPr lang="en-US" sz="1400" smtClean="0">
                <a:solidFill>
                  <a:prstClr val="white">
                    <a:tint val="75000"/>
                  </a:prstClr>
                </a:solidFill>
              </a:rPr>
              <a:pPr/>
              <a:t>77</a:t>
            </a:fld>
            <a:endParaRPr lang="en-US" sz="1400" dirty="0">
              <a:solidFill>
                <a:prstClr val="white">
                  <a:tint val="75000"/>
                </a:prstClr>
              </a:solidFill>
            </a:endParaRPr>
          </a:p>
        </p:txBody>
      </p:sp>
      <p:sp>
        <p:nvSpPr>
          <p:cNvPr id="3" name="Rounded Rectangle 2"/>
          <p:cNvSpPr/>
          <p:nvPr/>
        </p:nvSpPr>
        <p:spPr>
          <a:xfrm>
            <a:off x="292609" y="307911"/>
            <a:ext cx="11612880" cy="4410393"/>
          </a:xfrm>
          <a:prstGeom prst="roundRect">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800" dirty="0" smtClean="0">
                <a:solidFill>
                  <a:prstClr val="black"/>
                </a:solidFill>
              </a:rPr>
              <a:t>Shall we now recall the text recording </a:t>
            </a:r>
            <a:r>
              <a:rPr lang="en-CA" sz="2800" dirty="0" smtClean="0">
                <a:solidFill>
                  <a:prstClr val="black"/>
                </a:solidFill>
                <a:latin typeface="Arial Black" panose="020B0A04020102020204" pitchFamily="34" charset="0"/>
              </a:rPr>
              <a:t>THE PROBLEM </a:t>
            </a:r>
            <a:br>
              <a:rPr lang="en-CA" sz="2800" dirty="0" smtClean="0">
                <a:solidFill>
                  <a:prstClr val="black"/>
                </a:solidFill>
                <a:latin typeface="Arial Black" panose="020B0A04020102020204" pitchFamily="34" charset="0"/>
              </a:rPr>
            </a:br>
            <a:r>
              <a:rPr lang="en-CA" sz="2800" dirty="0" smtClean="0">
                <a:solidFill>
                  <a:prstClr val="black"/>
                </a:solidFill>
              </a:rPr>
              <a:t>when </a:t>
            </a:r>
            <a:r>
              <a:rPr lang="en-CA" sz="2800" dirty="0" smtClean="0">
                <a:solidFill>
                  <a:srgbClr val="0000FF"/>
                </a:solidFill>
              </a:rPr>
              <a:t>Yahusha</a:t>
            </a:r>
            <a:r>
              <a:rPr lang="en-CA" sz="2800" dirty="0" smtClean="0">
                <a:solidFill>
                  <a:prstClr val="black"/>
                </a:solidFill>
              </a:rPr>
              <a:t> had responded to His earthly parents? </a:t>
            </a:r>
            <a:br>
              <a:rPr lang="en-CA" sz="2800" dirty="0" smtClean="0">
                <a:solidFill>
                  <a:prstClr val="black"/>
                </a:solidFill>
              </a:rPr>
            </a:br>
            <a:r>
              <a:rPr lang="en-CA" sz="2800" dirty="0" smtClean="0">
                <a:solidFill>
                  <a:prstClr val="black"/>
                </a:solidFill>
              </a:rPr>
              <a:t>It was referencing Yahusha’s activity </a:t>
            </a:r>
            <a:r>
              <a:rPr lang="en-CA" sz="2800" b="1" u="sng" dirty="0" smtClean="0">
                <a:solidFill>
                  <a:prstClr val="black"/>
                </a:solidFill>
              </a:rPr>
              <a:t>IN THE TABERNACLE</a:t>
            </a:r>
            <a:r>
              <a:rPr lang="en-CA" sz="2800" b="1" dirty="0" smtClean="0">
                <a:solidFill>
                  <a:prstClr val="black"/>
                </a:solidFill>
              </a:rPr>
              <a:t> </a:t>
            </a:r>
            <a:r>
              <a:rPr lang="en-CA" sz="2800" dirty="0" smtClean="0">
                <a:solidFill>
                  <a:prstClr val="black"/>
                </a:solidFill>
              </a:rPr>
              <a:t>– </a:t>
            </a:r>
            <a:br>
              <a:rPr lang="en-CA" sz="2800" dirty="0" smtClean="0">
                <a:solidFill>
                  <a:prstClr val="black"/>
                </a:solidFill>
              </a:rPr>
            </a:br>
            <a:r>
              <a:rPr lang="en-CA" sz="2800" dirty="0" smtClean="0">
                <a:solidFill>
                  <a:prstClr val="black"/>
                </a:solidFill>
              </a:rPr>
              <a:t>3 days </a:t>
            </a:r>
            <a:r>
              <a:rPr lang="en-CA" sz="2800" b="1" dirty="0" smtClean="0">
                <a:solidFill>
                  <a:prstClr val="black"/>
                </a:solidFill>
                <a:effectLst>
                  <a:glow rad="127000">
                    <a:srgbClr val="FFFF00"/>
                  </a:glow>
                </a:effectLst>
              </a:rPr>
              <a:t>following the Jewish Festival! </a:t>
            </a:r>
          </a:p>
          <a:p>
            <a:pPr algn="ctr" defTabSz="457200"/>
            <a:r>
              <a:rPr lang="en-CA" sz="2800" dirty="0" smtClean="0">
                <a:solidFill>
                  <a:prstClr val="black"/>
                </a:solidFill>
              </a:rPr>
              <a:t>What was the </a:t>
            </a:r>
            <a:r>
              <a:rPr lang="en-CA" sz="2800" u="sng" dirty="0" smtClean="0">
                <a:solidFill>
                  <a:prstClr val="black"/>
                </a:solidFill>
                <a:latin typeface="Arial Black" panose="020B0A04020102020204" pitchFamily="34" charset="0"/>
              </a:rPr>
              <a:t>BASELINE PROBLEM</a:t>
            </a:r>
            <a:r>
              <a:rPr lang="en-CA" sz="2800" dirty="0" smtClean="0">
                <a:solidFill>
                  <a:prstClr val="black"/>
                </a:solidFill>
                <a:latin typeface="Arial Black" panose="020B0A04020102020204" pitchFamily="34" charset="0"/>
              </a:rPr>
              <a:t> </a:t>
            </a:r>
            <a:r>
              <a:rPr lang="en-CA" sz="2800" dirty="0" smtClean="0">
                <a:solidFill>
                  <a:prstClr val="black"/>
                </a:solidFill>
              </a:rPr>
              <a:t>then?  </a:t>
            </a:r>
          </a:p>
          <a:p>
            <a:pPr algn="ctr" defTabSz="457200"/>
            <a:r>
              <a:rPr lang="en-CA" sz="2800" dirty="0" smtClean="0">
                <a:solidFill>
                  <a:prstClr val="black"/>
                </a:solidFill>
              </a:rPr>
              <a:t>The lunar calendar was being vividly exposed; </a:t>
            </a:r>
            <a:br>
              <a:rPr lang="en-CA" sz="2800" dirty="0" smtClean="0">
                <a:solidFill>
                  <a:prstClr val="black"/>
                </a:solidFill>
              </a:rPr>
            </a:br>
            <a:r>
              <a:rPr lang="en-CA" sz="2800" b="1" dirty="0" smtClean="0">
                <a:solidFill>
                  <a:srgbClr val="C00000"/>
                </a:solidFill>
              </a:rPr>
              <a:t>BUT WAS THAT THE </a:t>
            </a:r>
            <a:r>
              <a:rPr lang="en-CA" sz="2800" b="1" u="sng" dirty="0" smtClean="0">
                <a:solidFill>
                  <a:srgbClr val="C00000"/>
                </a:solidFill>
              </a:rPr>
              <a:t>BASELINE UNDERLYING PROBLEM</a:t>
            </a:r>
            <a:r>
              <a:rPr lang="en-CA" sz="2800" b="1" dirty="0" smtClean="0">
                <a:solidFill>
                  <a:srgbClr val="C00000"/>
                </a:solidFill>
              </a:rPr>
              <a:t>?</a:t>
            </a:r>
          </a:p>
          <a:p>
            <a:pPr algn="ctr" defTabSz="457200"/>
            <a:r>
              <a:rPr lang="en-CA" sz="2800" dirty="0" smtClean="0">
                <a:solidFill>
                  <a:prstClr val="black"/>
                </a:solidFill>
              </a:rPr>
              <a:t>What is recorded about </a:t>
            </a:r>
            <a:r>
              <a:rPr lang="en-CA" sz="2800" b="1" dirty="0" smtClean="0">
                <a:solidFill>
                  <a:srgbClr val="C00000"/>
                </a:solidFill>
                <a:effectLst>
                  <a:glow rad="228600">
                    <a:srgbClr val="E6C133">
                      <a:satMod val="175000"/>
                      <a:alpha val="40000"/>
                    </a:srgbClr>
                  </a:glow>
                </a:effectLst>
                <a:latin typeface="Comic Sans MS" panose="030F0702030302020204" pitchFamily="66" charset="0"/>
              </a:rPr>
              <a:t>the condition </a:t>
            </a:r>
            <a:r>
              <a:rPr lang="en-CA" sz="2800" dirty="0" smtClean="0">
                <a:solidFill>
                  <a:prstClr val="black"/>
                </a:solidFill>
              </a:rPr>
              <a:t>of </a:t>
            </a:r>
            <a:r>
              <a:rPr lang="en-CA" sz="2800" dirty="0" smtClean="0">
                <a:solidFill>
                  <a:srgbClr val="0000FF"/>
                </a:solidFill>
              </a:rPr>
              <a:t>Yahusha’s</a:t>
            </a:r>
            <a:r>
              <a:rPr lang="en-CA" sz="2800" dirty="0" smtClean="0">
                <a:solidFill>
                  <a:prstClr val="black"/>
                </a:solidFill>
              </a:rPr>
              <a:t> </a:t>
            </a:r>
            <a:br>
              <a:rPr lang="en-CA" sz="2800" dirty="0" smtClean="0">
                <a:solidFill>
                  <a:prstClr val="black"/>
                </a:solidFill>
              </a:rPr>
            </a:br>
            <a:r>
              <a:rPr lang="en-CA" sz="2800" u="sng" dirty="0" smtClean="0">
                <a:solidFill>
                  <a:prstClr val="black"/>
                </a:solidFill>
              </a:rPr>
              <a:t>bewildered</a:t>
            </a:r>
            <a:r>
              <a:rPr lang="en-CA" sz="2800" dirty="0" smtClean="0">
                <a:solidFill>
                  <a:prstClr val="black"/>
                </a:solidFill>
              </a:rPr>
              <a:t> earthly parents who had NOT BEEN PAYING </a:t>
            </a:r>
            <a:br>
              <a:rPr lang="en-CA" sz="2800" dirty="0" smtClean="0">
                <a:solidFill>
                  <a:prstClr val="black"/>
                </a:solidFill>
              </a:rPr>
            </a:br>
            <a:r>
              <a:rPr lang="en-CA" sz="2800" dirty="0" smtClean="0">
                <a:solidFill>
                  <a:prstClr val="black"/>
                </a:solidFill>
              </a:rPr>
              <a:t>SERIOUS ENOUGH ATTENTION TO THE </a:t>
            </a:r>
            <a:r>
              <a:rPr lang="en-CA" sz="2800" b="1" dirty="0">
                <a:solidFill>
                  <a:srgbClr val="0000FF"/>
                </a:solidFill>
              </a:rPr>
              <a:t>T</a:t>
            </a:r>
            <a:r>
              <a:rPr lang="en-CA" sz="2800" b="1" dirty="0" smtClean="0">
                <a:solidFill>
                  <a:srgbClr val="0000FF"/>
                </a:solidFill>
              </a:rPr>
              <a:t>ORAH?</a:t>
            </a:r>
            <a:r>
              <a:rPr lang="en-CA" sz="2800" dirty="0" smtClean="0">
                <a:solidFill>
                  <a:prstClr val="black"/>
                </a:solidFill>
              </a:rPr>
              <a:t> </a:t>
            </a:r>
            <a:endParaRPr lang="en-CA" sz="2800" dirty="0">
              <a:solidFill>
                <a:prstClr val="black"/>
              </a:solidFill>
            </a:endParaRPr>
          </a:p>
        </p:txBody>
      </p:sp>
      <p:sp>
        <p:nvSpPr>
          <p:cNvPr id="5" name="Rounded Rectangle 4"/>
          <p:cNvSpPr/>
          <p:nvPr/>
        </p:nvSpPr>
        <p:spPr>
          <a:xfrm>
            <a:off x="147699" y="5098211"/>
            <a:ext cx="9738361" cy="1341982"/>
          </a:xfrm>
          <a:prstGeom prst="roundRect">
            <a:avLst>
              <a:gd name="adj" fmla="val 50000"/>
            </a:avLst>
          </a:prstGeom>
          <a:solidFill>
            <a:schemeClr val="accent2"/>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b">
            <a:sp3d extrusionH="57150">
              <a:bevelT w="82550" h="38100" prst="coolSlant"/>
            </a:sp3d>
          </a:bodyPr>
          <a:lstStyle/>
          <a:p>
            <a:pPr algn="ctr" defTabSz="457200"/>
            <a:r>
              <a:rPr lang="en-CA" sz="2800" dirty="0" smtClean="0">
                <a:solidFill>
                  <a:prstClr val="black"/>
                </a:solidFill>
              </a:rPr>
              <a:t/>
            </a:r>
            <a:br>
              <a:rPr lang="en-CA" sz="2800" dirty="0" smtClean="0">
                <a:solidFill>
                  <a:prstClr val="black"/>
                </a:solidFill>
              </a:rPr>
            </a:br>
            <a:r>
              <a:rPr lang="en-CA" sz="2800" u="sng" dirty="0" smtClean="0">
                <a:solidFill>
                  <a:prstClr val="black"/>
                </a:solidFill>
                <a:latin typeface="Arial Black" panose="020B0A04020102020204" pitchFamily="34" charset="0"/>
              </a:rPr>
              <a:t>BUT THEY DID NOT UNDERSTAND</a:t>
            </a:r>
            <a:r>
              <a:rPr lang="en-CA" sz="2800" dirty="0" smtClean="0">
                <a:solidFill>
                  <a:prstClr val="black"/>
                </a:solidFill>
                <a:latin typeface="Arial Black" panose="020B0A04020102020204" pitchFamily="34" charset="0"/>
              </a:rPr>
              <a:t> </a:t>
            </a:r>
            <a:r>
              <a:rPr lang="en-CA" sz="2800" u="sng" dirty="0" smtClean="0">
                <a:solidFill>
                  <a:srgbClr val="0000FF"/>
                </a:solidFill>
                <a:latin typeface="Arial Black" panose="020B0A04020102020204" pitchFamily="34" charset="0"/>
              </a:rPr>
              <a:t>THE WORD</a:t>
            </a:r>
            <a:r>
              <a:rPr lang="en-CA" sz="2800" dirty="0" smtClean="0">
                <a:solidFill>
                  <a:srgbClr val="0000FF"/>
                </a:solidFill>
                <a:latin typeface="Arial Black" panose="020B0A04020102020204" pitchFamily="34" charset="0"/>
              </a:rPr>
              <a:t> </a:t>
            </a:r>
            <a:r>
              <a:rPr lang="en-CA" sz="2800" dirty="0" smtClean="0">
                <a:solidFill>
                  <a:prstClr val="black"/>
                </a:solidFill>
                <a:latin typeface="Arial Black" panose="020B0A04020102020204" pitchFamily="34" charset="0"/>
              </a:rPr>
              <a:t/>
            </a:r>
            <a:br>
              <a:rPr lang="en-CA" sz="2800" dirty="0" smtClean="0">
                <a:solidFill>
                  <a:prstClr val="black"/>
                </a:solidFill>
                <a:latin typeface="Arial Black" panose="020B0A04020102020204" pitchFamily="34" charset="0"/>
              </a:rPr>
            </a:br>
            <a:r>
              <a:rPr lang="en-CA" sz="2800" dirty="0" smtClean="0">
                <a:solidFill>
                  <a:prstClr val="black"/>
                </a:solidFill>
              </a:rPr>
              <a:t>which He spoke to them!   Luke 2:50</a:t>
            </a:r>
            <a:endParaRPr lang="en-CA" sz="2800" dirty="0">
              <a:solidFill>
                <a:prstClr val="black"/>
              </a:solidFill>
            </a:endParaRPr>
          </a:p>
        </p:txBody>
      </p:sp>
      <p:sp>
        <p:nvSpPr>
          <p:cNvPr id="2" name="Rounded Rectangular Callout 1"/>
          <p:cNvSpPr/>
          <p:nvPr/>
        </p:nvSpPr>
        <p:spPr>
          <a:xfrm>
            <a:off x="9701784" y="4921232"/>
            <a:ext cx="2395727" cy="1647918"/>
          </a:xfrm>
          <a:prstGeom prst="wedgeRoundRectCallout">
            <a:avLst>
              <a:gd name="adj1" fmla="val -64815"/>
              <a:gd name="adj2" fmla="val 6510"/>
              <a:gd name="adj3" fmla="val 16667"/>
            </a:avLst>
          </a:prstGeom>
          <a:ln w="57150">
            <a:solidFill>
              <a:srgbClr val="CC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3200" b="1" u="sng" dirty="0" smtClean="0">
                <a:solidFill>
                  <a:srgbClr val="0000FF"/>
                </a:solidFill>
              </a:rPr>
              <a:t>THE WORD</a:t>
            </a:r>
            <a:r>
              <a:rPr lang="en-CA" sz="3200" dirty="0" smtClean="0">
                <a:solidFill>
                  <a:prstClr val="white"/>
                </a:solidFill>
              </a:rPr>
              <a:t> </a:t>
            </a:r>
            <a:br>
              <a:rPr lang="en-CA" sz="3200" dirty="0" smtClean="0">
                <a:solidFill>
                  <a:prstClr val="white"/>
                </a:solidFill>
              </a:rPr>
            </a:br>
            <a:r>
              <a:rPr lang="en-CA" sz="3200" dirty="0" smtClean="0">
                <a:solidFill>
                  <a:prstClr val="black"/>
                </a:solidFill>
              </a:rPr>
              <a:t>– not – word</a:t>
            </a:r>
            <a:r>
              <a:rPr lang="en-CA" sz="3200" u="sng" dirty="0" smtClean="0">
                <a:solidFill>
                  <a:prstClr val="black"/>
                </a:solidFill>
              </a:rPr>
              <a:t>s</a:t>
            </a:r>
            <a:r>
              <a:rPr lang="en-CA" sz="3200" dirty="0" smtClean="0">
                <a:solidFill>
                  <a:prstClr val="black"/>
                </a:solidFill>
              </a:rPr>
              <a:t>.</a:t>
            </a:r>
            <a:endParaRPr lang="en-CA" dirty="0">
              <a:solidFill>
                <a:prstClr val="white"/>
              </a:solidFill>
            </a:endParaRPr>
          </a:p>
        </p:txBody>
      </p:sp>
    </p:spTree>
    <p:extLst>
      <p:ext uri="{BB962C8B-B14F-4D97-AF65-F5344CB8AC3E}">
        <p14:creationId xmlns:p14="http://schemas.microsoft.com/office/powerpoint/2010/main" val="37584892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14672" y="6463867"/>
            <a:ext cx="514033" cy="412785"/>
          </a:xfrm>
        </p:spPr>
        <p:txBody>
          <a:bodyPr/>
          <a:lstStyle/>
          <a:p>
            <a:fld id="{6D22F896-40B5-4ADD-8801-0D06FADFA095}" type="slidenum">
              <a:rPr lang="en-US" sz="1400" smtClean="0">
                <a:solidFill>
                  <a:prstClr val="white">
                    <a:tint val="75000"/>
                  </a:prstClr>
                </a:solidFill>
              </a:rPr>
              <a:pPr/>
              <a:t>78</a:t>
            </a:fld>
            <a:endParaRPr lang="en-US" sz="1400" dirty="0">
              <a:solidFill>
                <a:prstClr val="white">
                  <a:tint val="75000"/>
                </a:prstClr>
              </a:solidFill>
            </a:endParaRPr>
          </a:p>
        </p:txBody>
      </p:sp>
      <p:sp>
        <p:nvSpPr>
          <p:cNvPr id="3" name="Rounded Rectangle 2"/>
          <p:cNvSpPr/>
          <p:nvPr/>
        </p:nvSpPr>
        <p:spPr>
          <a:xfrm>
            <a:off x="292609" y="307910"/>
            <a:ext cx="11612880" cy="6298163"/>
          </a:xfrm>
          <a:prstGeom prst="roundRect">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800" u="sng" dirty="0" smtClean="0">
                <a:solidFill>
                  <a:prstClr val="black"/>
                </a:solidFill>
              </a:rPr>
              <a:t>And so also it was</a:t>
            </a:r>
            <a:r>
              <a:rPr lang="en-CA" sz="2800" dirty="0" smtClean="0">
                <a:solidFill>
                  <a:prstClr val="black"/>
                </a:solidFill>
              </a:rPr>
              <a:t> at the time of the crucifixion. </a:t>
            </a:r>
          </a:p>
          <a:p>
            <a:pPr algn="ctr" defTabSz="457200"/>
            <a:r>
              <a:rPr lang="en-CA" sz="2800" dirty="0" smtClean="0">
                <a:solidFill>
                  <a:prstClr val="black"/>
                </a:solidFill>
              </a:rPr>
              <a:t>The people </a:t>
            </a:r>
            <a:r>
              <a:rPr lang="en-CA" sz="2800" b="1" u="sng" dirty="0" smtClean="0">
                <a:solidFill>
                  <a:prstClr val="black"/>
                </a:solidFill>
              </a:rPr>
              <a:t>HAD NOT QUESTIONED THE TEACHINGS</a:t>
            </a:r>
            <a:r>
              <a:rPr lang="en-CA" sz="2800" b="1" dirty="0" smtClean="0">
                <a:solidFill>
                  <a:prstClr val="black"/>
                </a:solidFill>
              </a:rPr>
              <a:t>!</a:t>
            </a:r>
          </a:p>
          <a:p>
            <a:pPr algn="ctr" defTabSz="457200"/>
            <a:r>
              <a:rPr lang="en-CA" sz="2800" b="1" u="sng" dirty="0" smtClean="0">
                <a:solidFill>
                  <a:srgbClr val="F735EE"/>
                </a:solidFill>
              </a:rPr>
              <a:t>The</a:t>
            </a:r>
            <a:r>
              <a:rPr lang="en-CA" sz="2800" b="1" dirty="0" smtClean="0">
                <a:solidFill>
                  <a:srgbClr val="F735EE"/>
                </a:solidFill>
              </a:rPr>
              <a:t>y </a:t>
            </a:r>
            <a:r>
              <a:rPr lang="en-CA" sz="2800" b="1" u="sng" dirty="0" smtClean="0">
                <a:solidFill>
                  <a:srgbClr val="F735EE"/>
                </a:solidFill>
              </a:rPr>
              <a:t>had not</a:t>
            </a:r>
            <a:r>
              <a:rPr lang="en-CA" sz="2800" b="1" dirty="0" smtClean="0">
                <a:solidFill>
                  <a:srgbClr val="F735EE"/>
                </a:solidFill>
              </a:rPr>
              <a:t> p</a:t>
            </a:r>
            <a:r>
              <a:rPr lang="en-CA" sz="2800" b="1" u="sng" dirty="0" smtClean="0">
                <a:solidFill>
                  <a:srgbClr val="F735EE"/>
                </a:solidFill>
              </a:rPr>
              <a:t>roven their belief structure accordin</a:t>
            </a:r>
            <a:r>
              <a:rPr lang="en-CA" sz="2800" b="1" dirty="0" smtClean="0">
                <a:solidFill>
                  <a:srgbClr val="F735EE"/>
                </a:solidFill>
              </a:rPr>
              <a:t>g </a:t>
            </a:r>
            <a:r>
              <a:rPr lang="en-CA" sz="2800" b="1" u="sng" dirty="0" smtClean="0">
                <a:solidFill>
                  <a:srgbClr val="F735EE"/>
                </a:solidFill>
              </a:rPr>
              <a:t>to </a:t>
            </a:r>
            <a:br>
              <a:rPr lang="en-CA" sz="2800" b="1" u="sng" dirty="0" smtClean="0">
                <a:solidFill>
                  <a:srgbClr val="F735EE"/>
                </a:solidFill>
              </a:rPr>
            </a:br>
            <a:r>
              <a:rPr lang="en-CA" sz="2800" b="1" u="sng" dirty="0" smtClean="0">
                <a:solidFill>
                  <a:srgbClr val="F735EE"/>
                </a:solidFill>
              </a:rPr>
              <a:t>the words of the Scri</a:t>
            </a:r>
            <a:r>
              <a:rPr lang="en-CA" sz="2800" b="1" dirty="0" smtClean="0">
                <a:solidFill>
                  <a:srgbClr val="F735EE"/>
                </a:solidFill>
              </a:rPr>
              <a:t>p</a:t>
            </a:r>
            <a:r>
              <a:rPr lang="en-CA" sz="2800" b="1" u="sng" dirty="0" smtClean="0">
                <a:solidFill>
                  <a:srgbClr val="F735EE"/>
                </a:solidFill>
              </a:rPr>
              <a:t>tures</a:t>
            </a:r>
            <a:r>
              <a:rPr lang="en-CA" sz="2800" b="1" dirty="0" smtClean="0">
                <a:solidFill>
                  <a:srgbClr val="F735EE"/>
                </a:solidFill>
              </a:rPr>
              <a:t>!</a:t>
            </a:r>
            <a:r>
              <a:rPr lang="en-CA" sz="2800" b="1" u="sng" dirty="0" smtClean="0">
                <a:solidFill>
                  <a:srgbClr val="F735EE"/>
                </a:solidFill>
              </a:rPr>
              <a:t> </a:t>
            </a:r>
            <a:br>
              <a:rPr lang="en-CA" sz="2800" b="1" u="sng" dirty="0" smtClean="0">
                <a:solidFill>
                  <a:srgbClr val="F735EE"/>
                </a:solidFill>
              </a:rPr>
            </a:br>
            <a:r>
              <a:rPr lang="en-CA" sz="2800" b="1" dirty="0" smtClean="0">
                <a:solidFill>
                  <a:srgbClr val="0000FF"/>
                </a:solidFill>
                <a:effectLst>
                  <a:glow rad="127000">
                    <a:srgbClr val="FFFF00"/>
                  </a:glow>
                </a:effectLst>
                <a:latin typeface="Comic Sans MS" panose="030F0702030302020204" pitchFamily="66" charset="0"/>
              </a:rPr>
              <a:t>THE MASHIACH </a:t>
            </a:r>
            <a:r>
              <a:rPr lang="en-CA" sz="2800" dirty="0" smtClean="0">
                <a:solidFill>
                  <a:prstClr val="black"/>
                </a:solidFill>
              </a:rPr>
              <a:t>was slain before their very eyes and the </a:t>
            </a:r>
            <a:r>
              <a:rPr lang="en-CA" sz="2800" b="1" dirty="0" smtClean="0">
                <a:solidFill>
                  <a:srgbClr val="C00000"/>
                </a:solidFill>
              </a:rPr>
              <a:t>lunar delusion/deception </a:t>
            </a:r>
            <a:r>
              <a:rPr lang="en-CA" sz="2800" dirty="0" smtClean="0">
                <a:solidFill>
                  <a:prstClr val="black"/>
                </a:solidFill>
              </a:rPr>
              <a:t>caused them to look forward to </a:t>
            </a:r>
            <a:r>
              <a:rPr lang="en-CA" sz="2800" u="sng" dirty="0" smtClean="0">
                <a:solidFill>
                  <a:prstClr val="black"/>
                </a:solidFill>
              </a:rPr>
              <a:t>another </a:t>
            </a:r>
            <a:r>
              <a:rPr lang="en-CA" sz="2800" u="sng" dirty="0" err="1" smtClean="0">
                <a:solidFill>
                  <a:prstClr val="black"/>
                </a:solidFill>
              </a:rPr>
              <a:t>mashiach</a:t>
            </a:r>
            <a:r>
              <a:rPr lang="en-CA" sz="2800" dirty="0" smtClean="0">
                <a:solidFill>
                  <a:prstClr val="black"/>
                </a:solidFill>
              </a:rPr>
              <a:t> to come and save them!</a:t>
            </a:r>
            <a:br>
              <a:rPr lang="en-CA" sz="2800" dirty="0" smtClean="0">
                <a:solidFill>
                  <a:prstClr val="black"/>
                </a:solidFill>
              </a:rPr>
            </a:br>
            <a:endParaRPr lang="en-CA" sz="2800" dirty="0" smtClean="0">
              <a:solidFill>
                <a:prstClr val="black"/>
              </a:solidFill>
            </a:endParaRPr>
          </a:p>
          <a:p>
            <a:pPr algn="ctr" defTabSz="457200"/>
            <a:r>
              <a:rPr lang="en-CA" sz="2800" dirty="0" smtClean="0">
                <a:solidFill>
                  <a:prstClr val="black"/>
                </a:solidFill>
              </a:rPr>
              <a:t>Who could that </a:t>
            </a:r>
            <a:r>
              <a:rPr lang="en-CA" sz="2800" b="1" dirty="0" smtClean="0">
                <a:solidFill>
                  <a:prstClr val="black"/>
                </a:solidFill>
              </a:rPr>
              <a:t>other </a:t>
            </a:r>
            <a:r>
              <a:rPr lang="en-CA" sz="2800" b="1" dirty="0" err="1" smtClean="0">
                <a:solidFill>
                  <a:prstClr val="black"/>
                </a:solidFill>
              </a:rPr>
              <a:t>mashiach</a:t>
            </a:r>
            <a:r>
              <a:rPr lang="en-CA" sz="2800" b="1" dirty="0" smtClean="0">
                <a:solidFill>
                  <a:prstClr val="black"/>
                </a:solidFill>
              </a:rPr>
              <a:t> </a:t>
            </a:r>
            <a:r>
              <a:rPr lang="en-CA" sz="2800" dirty="0" smtClean="0">
                <a:solidFill>
                  <a:prstClr val="black"/>
                </a:solidFill>
              </a:rPr>
              <a:t>be?</a:t>
            </a:r>
            <a:br>
              <a:rPr lang="en-CA" sz="2800" dirty="0" smtClean="0">
                <a:solidFill>
                  <a:prstClr val="black"/>
                </a:solidFill>
              </a:rPr>
            </a:br>
            <a:r>
              <a:rPr lang="en-CA" sz="2800" dirty="0" smtClean="0">
                <a:solidFill>
                  <a:prstClr val="black"/>
                </a:solidFill>
              </a:rPr>
              <a:t/>
            </a:r>
            <a:br>
              <a:rPr lang="en-CA" sz="2800" dirty="0" smtClean="0">
                <a:solidFill>
                  <a:prstClr val="black"/>
                </a:solidFill>
              </a:rPr>
            </a:br>
            <a:r>
              <a:rPr lang="en-CA" sz="2800" dirty="0" smtClean="0">
                <a:solidFill>
                  <a:prstClr val="black"/>
                </a:solidFill>
              </a:rPr>
              <a:t>For </a:t>
            </a:r>
            <a:r>
              <a:rPr lang="en-CA" sz="2800" b="1" u="sng" dirty="0" smtClean="0">
                <a:solidFill>
                  <a:prstClr val="black"/>
                </a:solidFill>
              </a:rPr>
              <a:t>YOU</a:t>
            </a:r>
            <a:r>
              <a:rPr lang="en-CA" sz="2800" dirty="0" smtClean="0">
                <a:solidFill>
                  <a:prstClr val="black"/>
                </a:solidFill>
              </a:rPr>
              <a:t> have said in </a:t>
            </a:r>
            <a:r>
              <a:rPr lang="en-CA" sz="2800" b="1" u="sng" dirty="0" smtClean="0">
                <a:solidFill>
                  <a:prstClr val="black"/>
                </a:solidFill>
              </a:rPr>
              <a:t>YOUR</a:t>
            </a:r>
            <a:r>
              <a:rPr lang="en-CA" sz="2800" dirty="0" smtClean="0">
                <a:solidFill>
                  <a:prstClr val="black"/>
                </a:solidFill>
              </a:rPr>
              <a:t> heart, “Let </a:t>
            </a:r>
            <a:r>
              <a:rPr lang="en-CA" sz="2800" b="1" u="sng" dirty="0" smtClean="0">
                <a:solidFill>
                  <a:prstClr val="black"/>
                </a:solidFill>
              </a:rPr>
              <a:t>ME</a:t>
            </a:r>
            <a:r>
              <a:rPr lang="en-CA" sz="2800" dirty="0" smtClean="0">
                <a:solidFill>
                  <a:prstClr val="black"/>
                </a:solidFill>
              </a:rPr>
              <a:t> go up to the shamayim (heavens), let </a:t>
            </a:r>
            <a:r>
              <a:rPr lang="en-CA" sz="2800" b="1" u="sng" dirty="0" smtClean="0">
                <a:solidFill>
                  <a:prstClr val="black"/>
                </a:solidFill>
              </a:rPr>
              <a:t>ME RAISE MY THRONE</a:t>
            </a:r>
            <a:r>
              <a:rPr lang="en-CA" sz="2800" b="1" dirty="0" smtClean="0">
                <a:solidFill>
                  <a:prstClr val="black"/>
                </a:solidFill>
              </a:rPr>
              <a:t> </a:t>
            </a:r>
            <a:r>
              <a:rPr lang="en-CA" sz="2800" dirty="0" smtClean="0">
                <a:solidFill>
                  <a:prstClr val="black"/>
                </a:solidFill>
              </a:rPr>
              <a:t>above the stars of El [Yahuah], let </a:t>
            </a:r>
            <a:r>
              <a:rPr lang="en-CA" sz="2800" b="1" u="sng" dirty="0" smtClean="0">
                <a:solidFill>
                  <a:prstClr val="black"/>
                </a:solidFill>
              </a:rPr>
              <a:t>ME SIT IN </a:t>
            </a:r>
            <a:r>
              <a:rPr lang="en-CA" sz="2800" b="1" u="sng" dirty="0" smtClean="0">
                <a:solidFill>
                  <a:prstClr val="black"/>
                </a:solidFill>
                <a:effectLst>
                  <a:glow rad="63500">
                    <a:srgbClr val="FF66FF"/>
                  </a:glow>
                </a:effectLst>
              </a:rPr>
              <a:t>THE MOUNT OF CONGREGATION</a:t>
            </a:r>
            <a:r>
              <a:rPr lang="en-CA" sz="2800" b="1" dirty="0" smtClean="0">
                <a:solidFill>
                  <a:prstClr val="black"/>
                </a:solidFill>
                <a:effectLst>
                  <a:glow rad="63500">
                    <a:srgbClr val="FF66FF"/>
                  </a:glow>
                </a:effectLst>
              </a:rPr>
              <a:t> </a:t>
            </a:r>
            <a:r>
              <a:rPr lang="en-CA" sz="2800" b="1" dirty="0" smtClean="0">
                <a:solidFill>
                  <a:prstClr val="black"/>
                </a:solidFill>
              </a:rPr>
              <a:t/>
            </a:r>
            <a:br>
              <a:rPr lang="en-CA" sz="2800" b="1" dirty="0" smtClean="0">
                <a:solidFill>
                  <a:prstClr val="black"/>
                </a:solidFill>
              </a:rPr>
            </a:br>
            <a:r>
              <a:rPr lang="en-CA" sz="2800" dirty="0" smtClean="0">
                <a:solidFill>
                  <a:prstClr val="black"/>
                </a:solidFill>
              </a:rPr>
              <a:t>on the sides of the north.”  </a:t>
            </a:r>
            <a:r>
              <a:rPr lang="en-CA" sz="2800" dirty="0" smtClean="0">
                <a:solidFill>
                  <a:schemeClr val="accent3">
                    <a:lumMod val="75000"/>
                  </a:schemeClr>
                </a:solidFill>
              </a:rPr>
              <a:t>Isa 14:13</a:t>
            </a:r>
            <a:endParaRPr lang="en-CA" sz="2800" dirty="0">
              <a:solidFill>
                <a:schemeClr val="accent3">
                  <a:lumMod val="75000"/>
                </a:schemeClr>
              </a:solidFill>
            </a:endParaRPr>
          </a:p>
        </p:txBody>
      </p:sp>
    </p:spTree>
    <p:extLst>
      <p:ext uri="{BB962C8B-B14F-4D97-AF65-F5344CB8AC3E}">
        <p14:creationId xmlns:p14="http://schemas.microsoft.com/office/powerpoint/2010/main" val="149463647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1000">
              <a:schemeClr val="bg1">
                <a:lumMod val="50000"/>
              </a:schemeClr>
            </a:gs>
            <a:gs pos="74000">
              <a:schemeClr val="accent1">
                <a:lumMod val="45000"/>
                <a:lumOff val="55000"/>
              </a:schemeClr>
            </a:gs>
            <a:gs pos="47000">
              <a:srgbClr val="FF5050"/>
            </a:gs>
            <a:gs pos="100000">
              <a:srgbClr val="FFFF00">
                <a:alpha val="56000"/>
              </a:srgb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406" y="697107"/>
            <a:ext cx="11497954" cy="5773021"/>
          </a:xfrm>
        </p:spPr>
        <p:txBody>
          <a:bodyPr>
            <a:normAutofit/>
            <a:scene3d>
              <a:camera prst="orthographicFront"/>
              <a:lightRig rig="threePt" dir="t"/>
            </a:scene3d>
            <a:sp3d extrusionH="57150">
              <a:bevelT w="38100" h="38100" prst="convex"/>
            </a:sp3d>
          </a:bodyPr>
          <a:lstStyle/>
          <a:p>
            <a:r>
              <a:rPr lang="en-CA" sz="2800" b="1" u="sng" dirty="0" smtClean="0">
                <a:solidFill>
                  <a:srgbClr val="002060"/>
                </a:solidFill>
              </a:rPr>
              <a:t>Two Calendars</a:t>
            </a:r>
            <a:r>
              <a:rPr lang="en-CA" sz="2800" b="1" dirty="0" smtClean="0">
                <a:solidFill>
                  <a:srgbClr val="002060"/>
                </a:solidFill>
              </a:rPr>
              <a:t>, </a:t>
            </a:r>
            <a:r>
              <a:rPr lang="en-CA" sz="2800" dirty="0" smtClean="0">
                <a:solidFill>
                  <a:srgbClr val="002060"/>
                </a:solidFill>
              </a:rPr>
              <a:t>one of the </a:t>
            </a:r>
            <a:r>
              <a:rPr lang="en-CA" sz="2800" b="1" u="sng" dirty="0" smtClean="0">
                <a:solidFill>
                  <a:srgbClr val="C00000"/>
                </a:solidFill>
              </a:rPr>
              <a:t>abominable</a:t>
            </a:r>
            <a:r>
              <a:rPr lang="en-CA" sz="2800" dirty="0" smtClean="0">
                <a:solidFill>
                  <a:srgbClr val="002060"/>
                </a:solidFill>
              </a:rPr>
              <a:t> </a:t>
            </a:r>
            <a:r>
              <a:rPr lang="en-CA" dirty="0" smtClean="0">
                <a:solidFill>
                  <a:srgbClr val="002060"/>
                </a:solidFill>
              </a:rPr>
              <a:t>(Isa 1:</a:t>
            </a:r>
            <a:r>
              <a:rPr lang="en-CA" u="sng" dirty="0" smtClean="0">
                <a:solidFill>
                  <a:srgbClr val="002060"/>
                </a:solidFill>
              </a:rPr>
              <a:t>13</a:t>
            </a:r>
            <a:r>
              <a:rPr lang="en-CA" dirty="0" smtClean="0">
                <a:solidFill>
                  <a:srgbClr val="002060"/>
                </a:solidFill>
              </a:rPr>
              <a:t>) </a:t>
            </a:r>
            <a:r>
              <a:rPr lang="en-CA" sz="2800" b="1" u="sng" dirty="0" smtClean="0">
                <a:solidFill>
                  <a:srgbClr val="C00000"/>
                </a:solidFill>
              </a:rPr>
              <a:t>Lunar</a:t>
            </a:r>
            <a:r>
              <a:rPr lang="en-CA" sz="2800" b="1" dirty="0" smtClean="0">
                <a:solidFill>
                  <a:srgbClr val="C00000"/>
                </a:solidFill>
              </a:rPr>
              <a:t> </a:t>
            </a:r>
            <a:r>
              <a:rPr lang="en-CA" sz="2800" dirty="0" smtClean="0">
                <a:solidFill>
                  <a:srgbClr val="002060"/>
                </a:solidFill>
              </a:rPr>
              <a:t>type! </a:t>
            </a:r>
          </a:p>
          <a:p>
            <a:r>
              <a:rPr lang="en-CA" sz="2800" dirty="0" smtClean="0">
                <a:solidFill>
                  <a:srgbClr val="002060"/>
                </a:solidFill>
              </a:rPr>
              <a:t>Some </a:t>
            </a:r>
            <a:r>
              <a:rPr lang="en-CA" sz="2800" b="1" dirty="0" smtClean="0">
                <a:ln>
                  <a:solidFill>
                    <a:srgbClr val="0000FF"/>
                  </a:solidFill>
                </a:ln>
                <a:solidFill>
                  <a:srgbClr val="FF66FF"/>
                </a:solidFill>
              </a:rPr>
              <a:t>APPROPIATE</a:t>
            </a:r>
            <a:r>
              <a:rPr lang="en-CA" sz="2800" dirty="0" smtClean="0">
                <a:solidFill>
                  <a:srgbClr val="002060"/>
                </a:solidFill>
              </a:rPr>
              <a:t> Words spoken by our </a:t>
            </a:r>
            <a:r>
              <a:rPr lang="en-CA" sz="2800" b="1" dirty="0" smtClean="0">
                <a:solidFill>
                  <a:srgbClr val="0000FF"/>
                </a:solidFill>
              </a:rPr>
              <a:t>Creator</a:t>
            </a:r>
            <a:r>
              <a:rPr lang="en-CA" sz="2800" dirty="0" smtClean="0">
                <a:solidFill>
                  <a:srgbClr val="002060"/>
                </a:solidFill>
              </a:rPr>
              <a:t> –</a:t>
            </a:r>
          </a:p>
          <a:p>
            <a:r>
              <a:rPr lang="en-US" sz="2800" b="1" dirty="0" smtClean="0">
                <a:solidFill>
                  <a:srgbClr val="008080"/>
                </a:solidFill>
                <a:latin typeface="Georgia" panose="02040502050405020303" pitchFamily="18" charset="0"/>
              </a:rPr>
              <a:t>John </a:t>
            </a:r>
            <a:r>
              <a:rPr lang="en-US" sz="2800" b="1" dirty="0">
                <a:solidFill>
                  <a:srgbClr val="008080"/>
                </a:solidFill>
                <a:latin typeface="Georgia" panose="02040502050405020303" pitchFamily="18" charset="0"/>
              </a:rPr>
              <a:t>7:19</a:t>
            </a:r>
            <a:r>
              <a:rPr lang="en-US" sz="2800" b="1" dirty="0">
                <a:solidFill>
                  <a:prstClr val="black"/>
                </a:solidFill>
                <a:latin typeface="Georgia" panose="02040502050405020303" pitchFamily="18" charset="0"/>
              </a:rPr>
              <a:t>  </a:t>
            </a:r>
            <a:r>
              <a:rPr lang="en-US" sz="2800" dirty="0">
                <a:solidFill>
                  <a:prstClr val="black"/>
                </a:solidFill>
                <a:latin typeface="Georgia" panose="02040502050405020303" pitchFamily="18" charset="0"/>
              </a:rPr>
              <a:t>“</a:t>
            </a:r>
            <a:r>
              <a:rPr lang="en-US" sz="2800" b="1" dirty="0">
                <a:solidFill>
                  <a:prstClr val="black"/>
                </a:solidFill>
                <a:latin typeface="Georgia" panose="02040502050405020303" pitchFamily="18" charset="0"/>
              </a:rPr>
              <a:t>Did not Mosheh give you the Torah</a:t>
            </a: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					</a:t>
            </a:r>
            <a:r>
              <a:rPr lang="en-US" sz="2800" u="sng" dirty="0" smtClean="0">
                <a:ln>
                  <a:solidFill>
                    <a:srgbClr val="0000FF"/>
                  </a:solidFill>
                </a:ln>
                <a:solidFill>
                  <a:schemeClr val="bg2">
                    <a:lumMod val="60000"/>
                    <a:lumOff val="40000"/>
                  </a:schemeClr>
                </a:solidFill>
                <a:effectLst>
                  <a:glow rad="127000">
                    <a:srgbClr val="FFFF00"/>
                  </a:glow>
                </a:effectLst>
                <a:latin typeface="Eras Bold ITC" panose="020B0907030504020204" pitchFamily="34" charset="0"/>
              </a:rPr>
              <a:t>YET</a:t>
            </a:r>
            <a:r>
              <a:rPr lang="en-US" sz="2800" dirty="0" smtClean="0">
                <a:ln>
                  <a:solidFill>
                    <a:srgbClr val="0000FF"/>
                  </a:solidFill>
                </a:ln>
                <a:solidFill>
                  <a:schemeClr val="bg2">
                    <a:lumMod val="60000"/>
                    <a:lumOff val="40000"/>
                  </a:schemeClr>
                </a:solidFill>
                <a:effectLst>
                  <a:glow rad="127000">
                    <a:srgbClr val="FFFF00"/>
                  </a:glow>
                </a:effectLst>
                <a:latin typeface="Eras Bold ITC" panose="020B0907030504020204" pitchFamily="34" charset="0"/>
              </a:rPr>
              <a:t> </a:t>
            </a:r>
            <a:r>
              <a:rPr lang="en-US" sz="2800" dirty="0" smtClean="0">
                <a:ln>
                  <a:solidFill>
                    <a:srgbClr val="0000FF"/>
                  </a:solidFill>
                </a:ln>
                <a:solidFill>
                  <a:srgbClr val="0000FF"/>
                </a:solidFill>
                <a:effectLst>
                  <a:glow rad="127000">
                    <a:srgbClr val="FFFF00"/>
                  </a:glow>
                </a:effectLst>
                <a:latin typeface="Eras Bold ITC" panose="020B0907030504020204" pitchFamily="34" charset="0"/>
              </a:rPr>
              <a:t> </a:t>
            </a:r>
            <a:r>
              <a:rPr lang="en-US" sz="4400" dirty="0" smtClean="0">
                <a:solidFill>
                  <a:srgbClr val="0000FF"/>
                </a:solidFill>
                <a:effectLst>
                  <a:glow rad="127000">
                    <a:srgbClr val="99FF33"/>
                  </a:glow>
                </a:effectLst>
                <a:latin typeface="Eras Bold ITC" panose="020B0907030504020204" pitchFamily="34" charset="0"/>
              </a:rPr>
              <a:t>NOT ONE </a:t>
            </a:r>
            <a:r>
              <a:rPr lang="en-US" sz="2800" dirty="0" smtClean="0">
                <a:solidFill>
                  <a:srgbClr val="0000FF"/>
                </a:solidFill>
                <a:effectLst>
                  <a:glow rad="127000">
                    <a:srgbClr val="99FF33"/>
                  </a:glow>
                </a:effectLst>
                <a:latin typeface="Eras Bold ITC" panose="020B0907030504020204" pitchFamily="34" charset="0"/>
              </a:rPr>
              <a:t> </a:t>
            </a:r>
            <a:r>
              <a:rPr lang="en-US" sz="2800" u="sng" dirty="0" smtClean="0">
                <a:ln>
                  <a:solidFill>
                    <a:srgbClr val="0000FF"/>
                  </a:solidFill>
                </a:ln>
                <a:solidFill>
                  <a:schemeClr val="bg2">
                    <a:lumMod val="60000"/>
                    <a:lumOff val="40000"/>
                  </a:schemeClr>
                </a:solidFill>
                <a:effectLst>
                  <a:glow rad="127000">
                    <a:srgbClr val="FFFF00"/>
                  </a:glow>
                </a:effectLst>
                <a:latin typeface="Eras Bold ITC" panose="020B0907030504020204" pitchFamily="34" charset="0"/>
              </a:rPr>
              <a:t>OF YOU DOES THE TORAH</a:t>
            </a:r>
            <a:r>
              <a:rPr lang="en-US" sz="2800" dirty="0" smtClean="0">
                <a:ln>
                  <a:solidFill>
                    <a:srgbClr val="0000FF"/>
                  </a:solidFill>
                </a:ln>
                <a:solidFill>
                  <a:schemeClr val="bg2">
                    <a:lumMod val="60000"/>
                    <a:lumOff val="40000"/>
                  </a:schemeClr>
                </a:solidFill>
                <a:effectLst>
                  <a:glow rad="127000">
                    <a:srgbClr val="FFFF00"/>
                  </a:glow>
                </a:effectLst>
                <a:latin typeface="Eras Bold ITC" panose="020B0907030504020204" pitchFamily="34" charset="0"/>
              </a:rPr>
              <a:t>! </a:t>
            </a:r>
            <a:r>
              <a:rPr lang="en-US" sz="2800" dirty="0" smtClean="0">
                <a:ln>
                  <a:solidFill>
                    <a:srgbClr val="0000FF"/>
                  </a:solidFill>
                </a:ln>
                <a:solidFill>
                  <a:schemeClr val="bg2">
                    <a:lumMod val="60000"/>
                    <a:lumOff val="40000"/>
                  </a:schemeClr>
                </a:solidFill>
                <a:latin typeface="Georgia" panose="02040502050405020303" pitchFamily="18" charset="0"/>
              </a:rPr>
              <a:t/>
            </a:r>
            <a:br>
              <a:rPr lang="en-US" sz="2800" dirty="0" smtClean="0">
                <a:ln>
                  <a:solidFill>
                    <a:srgbClr val="0000FF"/>
                  </a:solidFill>
                </a:ln>
                <a:solidFill>
                  <a:schemeClr val="bg2">
                    <a:lumMod val="60000"/>
                    <a:lumOff val="40000"/>
                  </a:schemeClr>
                </a:solidFill>
                <a:latin typeface="Georgia" panose="02040502050405020303" pitchFamily="18" charset="0"/>
              </a:rPr>
            </a:br>
            <a:r>
              <a:rPr lang="en-US" sz="2800" dirty="0" smtClean="0">
                <a:solidFill>
                  <a:prstClr val="black"/>
                </a:solidFill>
                <a:latin typeface="Georgia" panose="02040502050405020303" pitchFamily="18" charset="0"/>
              </a:rPr>
              <a:t>							</a:t>
            </a:r>
            <a:r>
              <a:rPr lang="en-US" sz="2800" b="1" dirty="0" smtClean="0">
                <a:ln>
                  <a:solidFill>
                    <a:srgbClr val="99FF33"/>
                  </a:solidFill>
                </a:ln>
                <a:solidFill>
                  <a:schemeClr val="bg2">
                    <a:lumMod val="60000"/>
                    <a:lumOff val="40000"/>
                  </a:schemeClr>
                </a:solidFill>
                <a:effectLst>
                  <a:glow rad="127000">
                    <a:srgbClr val="261300"/>
                  </a:glow>
                </a:effectLst>
                <a:latin typeface="Georgia" panose="02040502050405020303" pitchFamily="18" charset="0"/>
              </a:rPr>
              <a:t>Why </a:t>
            </a:r>
            <a:r>
              <a:rPr lang="en-US" sz="2800" b="1" dirty="0">
                <a:ln>
                  <a:solidFill>
                    <a:srgbClr val="99FF33"/>
                  </a:solidFill>
                </a:ln>
                <a:solidFill>
                  <a:schemeClr val="bg2">
                    <a:lumMod val="60000"/>
                    <a:lumOff val="40000"/>
                  </a:schemeClr>
                </a:solidFill>
                <a:effectLst>
                  <a:glow rad="127000">
                    <a:srgbClr val="261300"/>
                  </a:glow>
                </a:effectLst>
                <a:latin typeface="Georgia" panose="02040502050405020303" pitchFamily="18" charset="0"/>
              </a:rPr>
              <a:t>do you seek to kill Me</a:t>
            </a:r>
            <a:r>
              <a:rPr lang="en-US" sz="2800" b="1" dirty="0" smtClean="0">
                <a:ln>
                  <a:solidFill>
                    <a:srgbClr val="99FF33"/>
                  </a:solidFill>
                </a:ln>
                <a:solidFill>
                  <a:schemeClr val="bg2">
                    <a:lumMod val="60000"/>
                    <a:lumOff val="40000"/>
                  </a:schemeClr>
                </a:solidFill>
                <a:effectLst>
                  <a:glow rad="127000">
                    <a:srgbClr val="261300"/>
                  </a:glow>
                </a:effectLst>
                <a:latin typeface="Georgia" panose="02040502050405020303" pitchFamily="18" charset="0"/>
              </a:rPr>
              <a:t>?”</a:t>
            </a:r>
          </a:p>
          <a:p>
            <a:r>
              <a:rPr lang="en-US" sz="2800" b="1" dirty="0" smtClean="0">
                <a:solidFill>
                  <a:srgbClr val="008080"/>
                </a:solidFill>
                <a:latin typeface="Georgia" panose="02040502050405020303" pitchFamily="18" charset="0"/>
              </a:rPr>
              <a:t>Matt </a:t>
            </a:r>
            <a:r>
              <a:rPr lang="en-US" sz="2800" b="1" dirty="0">
                <a:solidFill>
                  <a:srgbClr val="008080"/>
                </a:solidFill>
                <a:latin typeface="Georgia" panose="02040502050405020303" pitchFamily="18" charset="0"/>
              </a:rPr>
              <a:t>5:20</a:t>
            </a:r>
            <a:r>
              <a:rPr lang="en-US" sz="2800" b="1" dirty="0">
                <a:solidFill>
                  <a:prstClr val="black"/>
                </a:solidFill>
                <a:latin typeface="Georgia" panose="02040502050405020303" pitchFamily="18" charset="0"/>
              </a:rPr>
              <a:t>  </a:t>
            </a:r>
            <a:r>
              <a:rPr lang="en-US" sz="2800" dirty="0" smtClean="0">
                <a:ln>
                  <a:solidFill>
                    <a:srgbClr val="FFFF00"/>
                  </a:solidFill>
                </a:ln>
                <a:solidFill>
                  <a:srgbClr val="00FFFF"/>
                </a:solidFill>
                <a:effectLst>
                  <a:glow rad="127000">
                    <a:srgbClr val="261300"/>
                  </a:glow>
                </a:effectLst>
                <a:latin typeface="Georgia" panose="02040502050405020303" pitchFamily="18" charset="0"/>
              </a:rPr>
              <a:t>“</a:t>
            </a:r>
            <a:r>
              <a:rPr lang="en-US" sz="2800" dirty="0">
                <a:ln>
                  <a:solidFill>
                    <a:srgbClr val="FFFF00"/>
                  </a:solidFill>
                </a:ln>
                <a:solidFill>
                  <a:srgbClr val="00FFFF"/>
                </a:solidFill>
                <a:effectLst>
                  <a:glow rad="127000">
                    <a:srgbClr val="261300"/>
                  </a:glow>
                </a:effectLst>
                <a:latin typeface="Georgia" panose="02040502050405020303" pitchFamily="18" charset="0"/>
              </a:rPr>
              <a:t>For I say to </a:t>
            </a:r>
            <a:r>
              <a:rPr lang="en-US" sz="2800" dirty="0" smtClean="0">
                <a:ln>
                  <a:solidFill>
                    <a:srgbClr val="FFFF00"/>
                  </a:solidFill>
                </a:ln>
                <a:solidFill>
                  <a:srgbClr val="00FFFF"/>
                </a:solidFill>
                <a:effectLst>
                  <a:glow rad="127000">
                    <a:srgbClr val="261300"/>
                  </a:glow>
                </a:effectLst>
                <a:latin typeface="Georgia" panose="02040502050405020303" pitchFamily="18" charset="0"/>
              </a:rPr>
              <a:t>you, that </a:t>
            </a:r>
            <a:r>
              <a:rPr lang="en-US" sz="2800" dirty="0">
                <a:ln>
                  <a:solidFill>
                    <a:srgbClr val="FFFF00"/>
                  </a:solidFill>
                </a:ln>
                <a:solidFill>
                  <a:srgbClr val="00FFFF"/>
                </a:solidFill>
                <a:effectLst>
                  <a:glow rad="127000">
                    <a:srgbClr val="261300"/>
                  </a:glow>
                </a:effectLst>
                <a:latin typeface="Georgia" panose="02040502050405020303" pitchFamily="18" charset="0"/>
              </a:rPr>
              <a:t>unless your righteousness </a:t>
            </a:r>
            <a:r>
              <a:rPr lang="en-US" sz="2800" dirty="0" smtClean="0">
                <a:solidFill>
                  <a:srgbClr val="0000FF"/>
                </a:solidFill>
                <a:latin typeface="Georgia" panose="02040502050405020303" pitchFamily="18" charset="0"/>
              </a:rPr>
              <a:t>					              </a:t>
            </a:r>
            <a:r>
              <a:rPr lang="en-US" sz="2800" dirty="0" smtClean="0">
                <a:ln>
                  <a:solidFill>
                    <a:srgbClr val="0000FF"/>
                  </a:solidFill>
                </a:ln>
                <a:solidFill>
                  <a:srgbClr val="0000FF"/>
                </a:solidFill>
                <a:effectLst>
                  <a:glow rad="127000">
                    <a:srgbClr val="FFCCFF"/>
                  </a:glow>
                </a:effectLst>
                <a:latin typeface="Georgia" panose="02040502050405020303" pitchFamily="18" charset="0"/>
              </a:rPr>
              <a:t> </a:t>
            </a:r>
            <a:r>
              <a:rPr lang="en-US" sz="2800" b="1" u="sng" dirty="0" smtClean="0">
                <a:ln>
                  <a:solidFill>
                    <a:srgbClr val="0000FF"/>
                  </a:solidFill>
                </a:ln>
                <a:solidFill>
                  <a:srgbClr val="CC00FF"/>
                </a:solidFill>
                <a:effectLst>
                  <a:glow rad="127000">
                    <a:srgbClr val="FFCCFF"/>
                  </a:glow>
                </a:effectLst>
                <a:latin typeface="Georgia" panose="02040502050405020303" pitchFamily="18" charset="0"/>
              </a:rPr>
              <a:t>EXCEEDS</a:t>
            </a:r>
            <a:r>
              <a:rPr lang="en-US" sz="2800" dirty="0" smtClean="0">
                <a:ln>
                  <a:solidFill>
                    <a:srgbClr val="0000FF"/>
                  </a:solidFill>
                </a:ln>
                <a:solidFill>
                  <a:srgbClr val="0000FF"/>
                </a:solidFill>
                <a:effectLst>
                  <a:glow rad="127000">
                    <a:srgbClr val="FFCCFF"/>
                  </a:glow>
                </a:effectLst>
                <a:latin typeface="Georgia" panose="02040502050405020303" pitchFamily="18" charset="0"/>
              </a:rPr>
              <a:t> </a:t>
            </a:r>
            <a:r>
              <a:rPr lang="en-US" sz="2800" u="sng" dirty="0">
                <a:ln w="3175">
                  <a:noFill/>
                </a:ln>
                <a:solidFill>
                  <a:srgbClr val="00FFFF"/>
                </a:solidFill>
                <a:effectLst>
                  <a:glow rad="127000">
                    <a:srgbClr val="261300"/>
                  </a:glow>
                </a:effectLst>
                <a:latin typeface="Georgia" panose="02040502050405020303" pitchFamily="18" charset="0"/>
              </a:rPr>
              <a:t>that of the scribes and </a:t>
            </a:r>
            <a:r>
              <a:rPr lang="en-US" sz="2800" u="sng" dirty="0" smtClean="0">
                <a:ln w="3175">
                  <a:noFill/>
                </a:ln>
                <a:solidFill>
                  <a:srgbClr val="00FFFF"/>
                </a:solidFill>
                <a:effectLst>
                  <a:glow rad="127000">
                    <a:srgbClr val="261300"/>
                  </a:glow>
                </a:effectLst>
                <a:latin typeface="Georgia" panose="02040502050405020303" pitchFamily="18" charset="0"/>
              </a:rPr>
              <a:t>Pharisees</a:t>
            </a:r>
            <a:r>
              <a:rPr lang="en-US" sz="2800" dirty="0" smtClean="0">
                <a:ln w="3175">
                  <a:noFill/>
                </a:ln>
                <a:solidFill>
                  <a:srgbClr val="00FFFF"/>
                </a:solidFill>
                <a:effectLst>
                  <a:glow rad="127000">
                    <a:srgbClr val="261300"/>
                  </a:glow>
                </a:effectLst>
                <a:latin typeface="Georgia" panose="02040502050405020303" pitchFamily="18" charset="0"/>
              </a:rPr>
              <a:t>,</a:t>
            </a:r>
            <a:r>
              <a:rPr lang="en-US" sz="2800" baseline="30000" dirty="0">
                <a:ln w="3175">
                  <a:noFill/>
                </a:ln>
                <a:solidFill>
                  <a:srgbClr val="00FFFF"/>
                </a:solidFill>
                <a:effectLst>
                  <a:glow rad="127000">
                    <a:srgbClr val="261300"/>
                  </a:glow>
                </a:effectLst>
                <a:latin typeface="Georgia" panose="02040502050405020303" pitchFamily="18" charset="0"/>
              </a:rPr>
              <a:t> </a:t>
            </a:r>
            <a:r>
              <a:rPr lang="en-US" sz="2800" dirty="0" smtClean="0">
                <a:ln w="3175">
                  <a:noFill/>
                </a:ln>
                <a:solidFill>
                  <a:srgbClr val="00FFFF"/>
                </a:solidFill>
                <a:effectLst>
                  <a:glow rad="127000">
                    <a:srgbClr val="261300"/>
                  </a:glow>
                </a:effectLst>
                <a:latin typeface="Georgia" panose="02040502050405020303" pitchFamily="18" charset="0"/>
              </a:rPr>
              <a:t>you </a:t>
            </a:r>
            <a:r>
              <a:rPr lang="en-US" sz="2800" dirty="0">
                <a:ln w="3175">
                  <a:noFill/>
                </a:ln>
                <a:solidFill>
                  <a:srgbClr val="00FFFF"/>
                </a:solidFill>
                <a:effectLst>
                  <a:glow rad="127000">
                    <a:srgbClr val="261300"/>
                  </a:glow>
                </a:effectLst>
                <a:latin typeface="Georgia" panose="02040502050405020303" pitchFamily="18" charset="0"/>
              </a:rPr>
              <a:t>shall </a:t>
            </a:r>
            <a:r>
              <a:rPr lang="en-US" sz="2800" dirty="0" smtClean="0">
                <a:ln w="3175">
                  <a:noFill/>
                </a:ln>
                <a:solidFill>
                  <a:srgbClr val="00FFFF"/>
                </a:solidFill>
                <a:effectLst>
                  <a:glow rad="127000">
                    <a:srgbClr val="261300"/>
                  </a:glow>
                </a:effectLst>
                <a:latin typeface="Georgia" panose="02040502050405020303" pitchFamily="18" charset="0"/>
              </a:rPr>
              <a:t/>
            </a:r>
            <a:br>
              <a:rPr lang="en-US" sz="2800" dirty="0" smtClean="0">
                <a:ln w="3175">
                  <a:noFill/>
                </a:ln>
                <a:solidFill>
                  <a:srgbClr val="00FFFF"/>
                </a:solidFill>
                <a:effectLst>
                  <a:glow rad="127000">
                    <a:srgbClr val="261300"/>
                  </a:glow>
                </a:effectLst>
                <a:latin typeface="Georgia" panose="02040502050405020303" pitchFamily="18" charset="0"/>
              </a:rPr>
            </a:br>
            <a:r>
              <a:rPr lang="en-US" sz="2800" dirty="0" smtClean="0">
                <a:ln w="3175">
                  <a:noFill/>
                </a:ln>
                <a:solidFill>
                  <a:srgbClr val="00FFFF"/>
                </a:solidFill>
                <a:effectLst>
                  <a:glow rad="127000">
                    <a:srgbClr val="261300"/>
                  </a:glow>
                </a:effectLst>
                <a:latin typeface="Georgia" panose="02040502050405020303" pitchFamily="18" charset="0"/>
              </a:rPr>
              <a:t>						by no means enter </a:t>
            </a:r>
            <a:r>
              <a:rPr lang="en-US" sz="2800" dirty="0">
                <a:ln w="3175">
                  <a:noFill/>
                </a:ln>
                <a:solidFill>
                  <a:srgbClr val="00FFFF"/>
                </a:solidFill>
                <a:effectLst>
                  <a:glow rad="127000">
                    <a:srgbClr val="261300"/>
                  </a:glow>
                </a:effectLst>
                <a:latin typeface="Georgia" panose="02040502050405020303" pitchFamily="18" charset="0"/>
              </a:rPr>
              <a:t>into the reign of the heavens</a:t>
            </a:r>
            <a:r>
              <a:rPr lang="en-US" sz="2800" dirty="0" smtClean="0">
                <a:ln w="3175">
                  <a:solidFill>
                    <a:schemeClr val="accent4">
                      <a:lumMod val="75000"/>
                    </a:schemeClr>
                  </a:solidFill>
                </a:ln>
                <a:solidFill>
                  <a:srgbClr val="00FFFF"/>
                </a:solidFill>
                <a:effectLst>
                  <a:glow rad="127000">
                    <a:srgbClr val="261300"/>
                  </a:glow>
                </a:effectLst>
                <a:latin typeface="Georgia" panose="02040502050405020303" pitchFamily="18" charset="0"/>
              </a:rPr>
              <a:t>.</a:t>
            </a:r>
            <a:r>
              <a:rPr lang="en-US" sz="2800" dirty="0" smtClean="0">
                <a:ln>
                  <a:solidFill>
                    <a:schemeClr val="accent4">
                      <a:lumMod val="75000"/>
                    </a:schemeClr>
                  </a:solidFill>
                </a:ln>
                <a:solidFill>
                  <a:prstClr val="black"/>
                </a:solidFill>
                <a:effectLst>
                  <a:glow rad="127000">
                    <a:srgbClr val="261300"/>
                  </a:glow>
                </a:effectLst>
                <a:latin typeface="Georgia" panose="02040502050405020303" pitchFamily="18" charset="0"/>
              </a:rPr>
              <a:t/>
            </a:r>
            <a:br>
              <a:rPr lang="en-US" sz="2800" dirty="0" smtClean="0">
                <a:ln>
                  <a:solidFill>
                    <a:schemeClr val="accent4">
                      <a:lumMod val="75000"/>
                    </a:schemeClr>
                  </a:solidFill>
                </a:ln>
                <a:solidFill>
                  <a:prstClr val="black"/>
                </a:solidFill>
                <a:effectLst>
                  <a:glow rad="127000">
                    <a:srgbClr val="261300"/>
                  </a:glow>
                </a:effectLst>
                <a:latin typeface="Georgia" panose="02040502050405020303" pitchFamily="18" charset="0"/>
              </a:rPr>
            </a:br>
            <a:endParaRPr lang="en-US" sz="2800" dirty="0" smtClean="0">
              <a:ln>
                <a:solidFill>
                  <a:schemeClr val="accent4">
                    <a:lumMod val="75000"/>
                  </a:schemeClr>
                </a:solidFill>
              </a:ln>
              <a:solidFill>
                <a:prstClr val="black"/>
              </a:solidFill>
              <a:effectLst>
                <a:glow rad="127000">
                  <a:srgbClr val="261300"/>
                </a:glow>
              </a:effectLst>
              <a:latin typeface="Georgia" panose="02040502050405020303" pitchFamily="18" charset="0"/>
            </a:endParaRPr>
          </a:p>
          <a:p>
            <a:r>
              <a:rPr lang="en-US" sz="2800" dirty="0" smtClean="0">
                <a:solidFill>
                  <a:prstClr val="black"/>
                </a:solidFill>
                <a:latin typeface="Georgia" panose="02040502050405020303" pitchFamily="18" charset="0"/>
              </a:rPr>
              <a:t>See also -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		</a:t>
            </a:r>
            <a:r>
              <a:rPr lang="en-US" sz="2800" dirty="0" smtClean="0">
                <a:solidFill>
                  <a:srgbClr val="0000FF"/>
                </a:solidFill>
                <a:latin typeface="Georgia" panose="02040502050405020303" pitchFamily="18" charset="0"/>
              </a:rPr>
              <a:t>Matt 15:3-9; Mark 7:7-13; Acts 7:53; Rom 2:23-27; Gal </a:t>
            </a:r>
            <a:r>
              <a:rPr lang="en-US" sz="2800" dirty="0">
                <a:solidFill>
                  <a:srgbClr val="0000FF"/>
                </a:solidFill>
                <a:latin typeface="Georgia" panose="02040502050405020303" pitchFamily="18" charset="0"/>
              </a:rPr>
              <a:t>6:13.</a:t>
            </a:r>
            <a:endParaRPr lang="en-CA" sz="2800" dirty="0"/>
          </a:p>
        </p:txBody>
      </p:sp>
      <p:pic>
        <p:nvPicPr>
          <p:cNvPr id="4" name="Picture 12" descr="C:\Users\Rae\Desktop\Art on Desktop\white man clip art\yellow-blue smiley faces\Smiley Face  jpe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690339" y="4175934"/>
            <a:ext cx="959667" cy="129684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a:spLocks noGrp="1"/>
          </p:cNvSpPr>
          <p:nvPr>
            <p:ph type="sldNum" sz="quarter" idx="12"/>
          </p:nvPr>
        </p:nvSpPr>
        <p:spPr>
          <a:xfrm>
            <a:off x="11714672" y="6463867"/>
            <a:ext cx="514033" cy="412785"/>
          </a:xfrm>
        </p:spPr>
        <p:txBody>
          <a:bodyPr/>
          <a:lstStyle/>
          <a:p>
            <a:fld id="{6D22F896-40B5-4ADD-8801-0D06FADFA095}" type="slidenum">
              <a:rPr lang="en-US" sz="1400" smtClean="0">
                <a:solidFill>
                  <a:prstClr val="black"/>
                </a:solidFill>
              </a:rPr>
              <a:pPr/>
              <a:t>79</a:t>
            </a:fld>
            <a:endParaRPr lang="en-US" sz="1400" dirty="0">
              <a:solidFill>
                <a:prstClr val="black"/>
              </a:solidFill>
            </a:endParaRPr>
          </a:p>
        </p:txBody>
      </p:sp>
      <p:pic>
        <p:nvPicPr>
          <p:cNvPr id="6" name="Picture 2" descr="C:\Users\Rae\Desktop\yellow face big eyes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381423" y="2207265"/>
            <a:ext cx="1268583" cy="1329685"/>
          </a:xfrm>
          <a:prstGeom prst="rect">
            <a:avLst/>
          </a:prstGeom>
          <a:noFill/>
          <a:extLst>
            <a:ext uri="{909E8E84-426E-40DD-AFC4-6F175D3DCCD1}">
              <a14:hiddenFill xmlns:a14="http://schemas.microsoft.com/office/drawing/2010/main">
                <a:solidFill>
                  <a:srgbClr val="FFFFFF"/>
                </a:solidFill>
              </a14:hiddenFill>
            </a:ext>
          </a:extLst>
        </p:spPr>
      </p:pic>
      <p:sp>
        <p:nvSpPr>
          <p:cNvPr id="2" name="Curved Down Arrow 1"/>
          <p:cNvSpPr/>
          <p:nvPr/>
        </p:nvSpPr>
        <p:spPr>
          <a:xfrm flipH="1">
            <a:off x="6344816" y="111967"/>
            <a:ext cx="2276670" cy="694198"/>
          </a:xfrm>
          <a:prstGeom prst="curvedDownArrow">
            <a:avLst>
              <a:gd name="adj1" fmla="val 25000"/>
              <a:gd name="adj2" fmla="val 89335"/>
              <a:gd name="adj3" fmla="val 36050"/>
            </a:avLst>
          </a:prstGeom>
          <a:gradFill flip="none" rotWithShape="1">
            <a:gsLst>
              <a:gs pos="66000">
                <a:schemeClr val="bg1">
                  <a:lumMod val="50000"/>
                </a:schemeClr>
              </a:gs>
              <a:gs pos="45000">
                <a:srgbClr val="FF5050"/>
              </a:gs>
            </a:gsLst>
            <a:lin ang="2700000" scaled="1"/>
            <a:tileRect/>
          </a:gradFill>
          <a:ln>
            <a:solidFill>
              <a:srgbClr val="00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69782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2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up)">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40552" y="6545082"/>
            <a:ext cx="390467" cy="312918"/>
          </a:xfrm>
        </p:spPr>
        <p:txBody>
          <a:bodyPr/>
          <a:lstStyle/>
          <a:p>
            <a:fld id="{6D22F896-40B5-4ADD-8801-0D06FADFA095}" type="slidenum">
              <a:rPr lang="en-US" sz="1100" smtClean="0">
                <a:solidFill>
                  <a:prstClr val="white"/>
                </a:solidFill>
              </a:rPr>
              <a:pPr/>
              <a:t>8</a:t>
            </a:fld>
            <a:endParaRPr lang="en-US" sz="1100" dirty="0">
              <a:solidFill>
                <a:prstClr val="white"/>
              </a:solidFill>
            </a:endParaRPr>
          </a:p>
        </p:txBody>
      </p:sp>
      <p:sp>
        <p:nvSpPr>
          <p:cNvPr id="9" name="Wave 8"/>
          <p:cNvSpPr/>
          <p:nvPr/>
        </p:nvSpPr>
        <p:spPr>
          <a:xfrm>
            <a:off x="242680" y="193575"/>
            <a:ext cx="11714671" cy="3671059"/>
          </a:xfrm>
          <a:prstGeom prst="wave">
            <a:avLst>
              <a:gd name="adj1" fmla="val 12500"/>
              <a:gd name="adj2" fmla="val -10000"/>
            </a:avLst>
          </a:prstGeom>
          <a:solidFill>
            <a:schemeClr val="accent6">
              <a:lumMod val="75000"/>
            </a:schemeClr>
          </a:solidFill>
          <a:ln w="76200">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smtClean="0">
                <a:ln>
                  <a:solidFill>
                    <a:srgbClr val="0000FF"/>
                  </a:solidFill>
                </a:ln>
                <a:solidFill>
                  <a:srgbClr val="FF5050"/>
                </a:solidFill>
                <a:effectLst>
                  <a:glow rad="127000">
                    <a:srgbClr val="00FFFF"/>
                  </a:glow>
                </a:effectLst>
              </a:rPr>
              <a:t>Could </a:t>
            </a:r>
            <a:r>
              <a:rPr lang="en-CA" sz="3200" b="1" dirty="0" smtClean="0">
                <a:ln>
                  <a:solidFill>
                    <a:srgbClr val="0000FF"/>
                  </a:solidFill>
                </a:ln>
                <a:solidFill>
                  <a:srgbClr val="0000FF"/>
                </a:solidFill>
                <a:effectLst>
                  <a:glow rad="127000">
                    <a:srgbClr val="00FFFF"/>
                  </a:glow>
                </a:effectLst>
              </a:rPr>
              <a:t>Dawn</a:t>
            </a:r>
            <a:r>
              <a:rPr lang="en-CA" sz="3200" b="1" dirty="0" smtClean="0">
                <a:ln>
                  <a:solidFill>
                    <a:srgbClr val="0000FF"/>
                  </a:solidFill>
                </a:ln>
                <a:solidFill>
                  <a:srgbClr val="FF5050"/>
                </a:solidFill>
                <a:effectLst>
                  <a:glow rad="127000">
                    <a:srgbClr val="00FFFF"/>
                  </a:glow>
                </a:effectLst>
              </a:rPr>
              <a:t> to </a:t>
            </a:r>
            <a:r>
              <a:rPr lang="en-CA" sz="3200" b="1" dirty="0" smtClean="0">
                <a:ln>
                  <a:solidFill>
                    <a:srgbClr val="0000FF"/>
                  </a:solidFill>
                </a:ln>
                <a:solidFill>
                  <a:srgbClr val="0000FF"/>
                </a:solidFill>
                <a:effectLst>
                  <a:glow rad="127000">
                    <a:srgbClr val="00FFFF"/>
                  </a:glow>
                </a:effectLst>
              </a:rPr>
              <a:t>Dawn</a:t>
            </a:r>
            <a:r>
              <a:rPr lang="en-CA" sz="3200" b="1" dirty="0" smtClean="0">
                <a:ln>
                  <a:solidFill>
                    <a:srgbClr val="0000FF"/>
                  </a:solidFill>
                </a:ln>
                <a:solidFill>
                  <a:srgbClr val="FF5050"/>
                </a:solidFill>
                <a:effectLst>
                  <a:glow rad="127000">
                    <a:srgbClr val="00FFFF"/>
                  </a:glow>
                </a:effectLst>
              </a:rPr>
              <a:t> be a </a:t>
            </a:r>
            <a:br>
              <a:rPr lang="en-CA" sz="3200" b="1" dirty="0" smtClean="0">
                <a:ln>
                  <a:solidFill>
                    <a:srgbClr val="0000FF"/>
                  </a:solidFill>
                </a:ln>
                <a:solidFill>
                  <a:srgbClr val="FF5050"/>
                </a:solidFill>
                <a:effectLst>
                  <a:glow rad="127000">
                    <a:srgbClr val="00FFFF"/>
                  </a:glow>
                </a:effectLst>
              </a:rPr>
            </a:br>
            <a:r>
              <a:rPr lang="en-CA" sz="3200" b="1" dirty="0" smtClean="0">
                <a:ln>
                  <a:solidFill>
                    <a:srgbClr val="0000FF"/>
                  </a:solidFill>
                </a:ln>
                <a:solidFill>
                  <a:srgbClr val="FF5050"/>
                </a:solidFill>
                <a:effectLst>
                  <a:glow rad="127000">
                    <a:srgbClr val="00FFFF"/>
                  </a:glow>
                </a:effectLst>
              </a:rPr>
              <a:t>Spiritual Cornerstone?</a:t>
            </a:r>
            <a:br>
              <a:rPr lang="en-CA" sz="3200" b="1" dirty="0" smtClean="0">
                <a:ln>
                  <a:solidFill>
                    <a:srgbClr val="0000FF"/>
                  </a:solidFill>
                </a:ln>
                <a:solidFill>
                  <a:srgbClr val="FF5050"/>
                </a:solidFill>
                <a:effectLst>
                  <a:glow rad="127000">
                    <a:srgbClr val="00FFFF"/>
                  </a:glow>
                </a:effectLst>
              </a:rPr>
            </a:br>
            <a:r>
              <a:rPr lang="en-CA" sz="3200" b="1" dirty="0" smtClean="0">
                <a:ln>
                  <a:solidFill>
                    <a:srgbClr val="0000FF"/>
                  </a:solidFill>
                </a:ln>
                <a:solidFill>
                  <a:srgbClr val="FF5050"/>
                </a:solidFill>
                <a:effectLst>
                  <a:glow rad="127000">
                    <a:srgbClr val="00FFFF"/>
                  </a:glow>
                </a:effectLst>
              </a:rPr>
              <a:t>Could it be </a:t>
            </a:r>
            <a:r>
              <a:rPr lang="en-CA" sz="3200" b="1" u="sng" dirty="0" smtClean="0">
                <a:ln>
                  <a:solidFill>
                    <a:srgbClr val="0000FF"/>
                  </a:solidFill>
                </a:ln>
                <a:solidFill>
                  <a:schemeClr val="bg1"/>
                </a:solidFill>
                <a:effectLst>
                  <a:glow rad="127000">
                    <a:srgbClr val="00FFFF"/>
                  </a:glow>
                </a:effectLst>
              </a:rPr>
              <a:t>one</a:t>
            </a:r>
            <a:r>
              <a:rPr lang="en-CA" sz="3200" b="1" dirty="0" smtClean="0">
                <a:ln>
                  <a:solidFill>
                    <a:srgbClr val="0000FF"/>
                  </a:solidFill>
                </a:ln>
                <a:solidFill>
                  <a:srgbClr val="FF5050"/>
                </a:solidFill>
                <a:effectLst>
                  <a:glow rad="127000">
                    <a:srgbClr val="00FFFF"/>
                  </a:glow>
                </a:effectLst>
              </a:rPr>
              <a:t> of the </a:t>
            </a:r>
            <a:r>
              <a:rPr lang="en-CA" sz="3200" b="1" u="sng" dirty="0" smtClean="0">
                <a:ln w="19050">
                  <a:solidFill>
                    <a:srgbClr val="0000FF"/>
                  </a:solidFill>
                </a:ln>
                <a:solidFill>
                  <a:srgbClr val="FF9900"/>
                </a:solidFill>
                <a:effectLst>
                  <a:glow rad="127000">
                    <a:srgbClr val="00FFFF"/>
                  </a:glow>
                </a:effectLst>
              </a:rPr>
              <a:t>KEYS</a:t>
            </a:r>
            <a:r>
              <a:rPr lang="en-CA" sz="3200" b="1" dirty="0" smtClean="0">
                <a:ln>
                  <a:solidFill>
                    <a:srgbClr val="0000FF"/>
                  </a:solidFill>
                </a:ln>
                <a:solidFill>
                  <a:srgbClr val="FF5050"/>
                </a:solidFill>
                <a:effectLst>
                  <a:glow rad="127000">
                    <a:srgbClr val="00FFFF"/>
                  </a:glow>
                </a:effectLst>
              </a:rPr>
              <a:t> to </a:t>
            </a:r>
            <a:r>
              <a:rPr lang="en-CA" sz="3200" b="1" dirty="0" smtClean="0">
                <a:ln w="19050">
                  <a:solidFill>
                    <a:srgbClr val="0000FF"/>
                  </a:solidFill>
                </a:ln>
                <a:solidFill>
                  <a:srgbClr val="FF9900"/>
                </a:solidFill>
                <a:effectLst>
                  <a:glow rad="127000">
                    <a:srgbClr val="00FFFF"/>
                  </a:glow>
                </a:effectLst>
              </a:rPr>
              <a:t>UNDERSTANDING?</a:t>
            </a:r>
            <a:r>
              <a:rPr lang="en-CA" sz="3200" b="1" dirty="0" smtClean="0">
                <a:ln w="19050">
                  <a:solidFill>
                    <a:srgbClr val="0000FF"/>
                  </a:solidFill>
                </a:ln>
                <a:solidFill>
                  <a:srgbClr val="FF5050"/>
                </a:solidFill>
                <a:effectLst>
                  <a:glow rad="127000">
                    <a:srgbClr val="00FFFF"/>
                  </a:glow>
                </a:effectLst>
              </a:rPr>
              <a:t> </a:t>
            </a:r>
            <a:endParaRPr lang="en-CA" sz="3200" b="1" dirty="0">
              <a:ln w="19050">
                <a:solidFill>
                  <a:srgbClr val="0000FF"/>
                </a:solidFill>
              </a:ln>
              <a:solidFill>
                <a:srgbClr val="FF5050"/>
              </a:solidFill>
              <a:effectLst>
                <a:glow rad="127000">
                  <a:srgbClr val="00FFFF"/>
                </a:glow>
              </a:effectLst>
            </a:endParaRPr>
          </a:p>
        </p:txBody>
      </p:sp>
      <p:pic>
        <p:nvPicPr>
          <p:cNvPr id="1026" name="Picture 2" descr="C:\Users\Rae\Desktop\keyhole ligh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42627" y="1023951"/>
            <a:ext cx="2057401" cy="22193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Users\Rae\Desktop\key to understanding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639" b="100000" l="9901" r="89604"/>
                    </a14:imgEffect>
                  </a14:imgLayer>
                </a14:imgProps>
              </a:ext>
              <a:ext uri="{28A0092B-C50C-407E-A947-70E740481C1C}">
                <a14:useLocalDpi xmlns:a14="http://schemas.microsoft.com/office/drawing/2010/main"/>
              </a:ext>
            </a:extLst>
          </a:blip>
          <a:srcRect/>
          <a:stretch>
            <a:fillRect/>
          </a:stretch>
        </p:blipFill>
        <p:spPr bwMode="auto">
          <a:xfrm>
            <a:off x="8580088" y="1257883"/>
            <a:ext cx="1924050" cy="23717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99010" y="3629608"/>
            <a:ext cx="11402008" cy="3136843"/>
          </a:xfrm>
          <a:prstGeom prst="roundRect">
            <a:avLst/>
          </a:prstGeom>
          <a:solidFill>
            <a:schemeClr val="accent3">
              <a:lumMod val="40000"/>
              <a:lumOff val="60000"/>
            </a:schemeClr>
          </a:solidFill>
          <a:ln w="7620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dirty="0" smtClean="0">
                <a:solidFill>
                  <a:schemeClr val="bg1"/>
                </a:solidFill>
              </a:rPr>
              <a:t>Why        did </a:t>
            </a:r>
            <a:r>
              <a:rPr lang="en-CA" sz="2800" b="1" dirty="0" smtClean="0">
                <a:solidFill>
                  <a:srgbClr val="0000FF"/>
                </a:solidFill>
              </a:rPr>
              <a:t>Yahusha</a:t>
            </a:r>
            <a:r>
              <a:rPr lang="en-CA" sz="2800" dirty="0" smtClean="0">
                <a:solidFill>
                  <a:schemeClr val="bg1"/>
                </a:solidFill>
              </a:rPr>
              <a:t> instruct us of the </a:t>
            </a:r>
            <a:r>
              <a:rPr lang="en-CA" sz="2800" b="1" u="sng" dirty="0" smtClean="0">
                <a:solidFill>
                  <a:srgbClr val="0000FF"/>
                </a:solidFill>
              </a:rPr>
              <a:t>Dawn to Dawn</a:t>
            </a:r>
            <a:r>
              <a:rPr lang="en-CA" sz="2800" b="1" dirty="0" smtClean="0">
                <a:solidFill>
                  <a:srgbClr val="0000FF"/>
                </a:solidFill>
              </a:rPr>
              <a:t> </a:t>
            </a:r>
            <a:r>
              <a:rPr lang="en-CA" sz="2800" dirty="0" smtClean="0">
                <a:solidFill>
                  <a:schemeClr val="bg1"/>
                </a:solidFill>
              </a:rPr>
              <a:t>start to </a:t>
            </a:r>
            <a:br>
              <a:rPr lang="en-CA" sz="2800" dirty="0" smtClean="0">
                <a:solidFill>
                  <a:schemeClr val="bg1"/>
                </a:solidFill>
              </a:rPr>
            </a:br>
            <a:r>
              <a:rPr lang="en-CA" sz="2800" dirty="0" smtClean="0">
                <a:ln>
                  <a:solidFill>
                    <a:schemeClr val="bg1"/>
                  </a:solidFill>
                </a:ln>
                <a:solidFill>
                  <a:srgbClr val="0000FF"/>
                </a:solidFill>
                <a:effectLst>
                  <a:glow rad="254000">
                    <a:srgbClr val="FFFF00"/>
                  </a:glow>
                </a:effectLst>
                <a:latin typeface="Arial Black" panose="020B0A04020102020204" pitchFamily="34" charset="0"/>
              </a:rPr>
              <a:t>The Way,  -  </a:t>
            </a:r>
            <a:r>
              <a:rPr lang="en-CA" sz="2800" dirty="0" smtClean="0">
                <a:solidFill>
                  <a:schemeClr val="bg1"/>
                </a:solidFill>
              </a:rPr>
              <a:t>at the very </a:t>
            </a:r>
            <a:r>
              <a:rPr lang="en-CA" sz="2800" b="1" u="sng" dirty="0" smtClean="0">
                <a:solidFill>
                  <a:schemeClr val="bg1"/>
                </a:solidFill>
              </a:rPr>
              <a:t>be</a:t>
            </a:r>
            <a:r>
              <a:rPr lang="en-CA" sz="2800" b="1" dirty="0" smtClean="0">
                <a:solidFill>
                  <a:schemeClr val="bg1"/>
                </a:solidFill>
              </a:rPr>
              <a:t>g</a:t>
            </a:r>
            <a:r>
              <a:rPr lang="en-CA" sz="2800" b="1" u="sng" dirty="0" smtClean="0">
                <a:solidFill>
                  <a:schemeClr val="bg1"/>
                </a:solidFill>
              </a:rPr>
              <a:t>innin</a:t>
            </a:r>
            <a:r>
              <a:rPr lang="en-CA" sz="2800" b="1" dirty="0" smtClean="0">
                <a:solidFill>
                  <a:schemeClr val="bg1"/>
                </a:solidFill>
              </a:rPr>
              <a:t>g</a:t>
            </a:r>
            <a:r>
              <a:rPr lang="en-CA" sz="2800" dirty="0" smtClean="0">
                <a:solidFill>
                  <a:schemeClr val="bg1"/>
                </a:solidFill>
              </a:rPr>
              <a:t> of the Scriptures?</a:t>
            </a:r>
            <a:br>
              <a:rPr lang="en-CA" sz="2800" dirty="0" smtClean="0">
                <a:solidFill>
                  <a:schemeClr val="bg1"/>
                </a:solidFill>
              </a:rPr>
            </a:br>
            <a:r>
              <a:rPr lang="en-CA" sz="2800" dirty="0" smtClean="0">
                <a:solidFill>
                  <a:schemeClr val="bg1"/>
                </a:solidFill>
              </a:rPr>
              <a:t>Could </a:t>
            </a:r>
            <a:r>
              <a:rPr lang="en-CA" sz="2800" b="1" dirty="0" smtClean="0">
                <a:solidFill>
                  <a:srgbClr val="0000FF"/>
                </a:solidFill>
              </a:rPr>
              <a:t>Yahusha’s</a:t>
            </a:r>
            <a:r>
              <a:rPr lang="en-CA" sz="2800" dirty="0" smtClean="0">
                <a:solidFill>
                  <a:schemeClr val="bg1"/>
                </a:solidFill>
              </a:rPr>
              <a:t> commissioning of Light to the s</a:t>
            </a:r>
            <a:r>
              <a:rPr lang="en-CA" sz="2800" u="sng" dirty="0" smtClean="0">
                <a:solidFill>
                  <a:schemeClr val="bg1"/>
                </a:solidFill>
              </a:rPr>
              <a:t>u</a:t>
            </a:r>
            <a:r>
              <a:rPr lang="en-CA" sz="2800" dirty="0" smtClean="0">
                <a:solidFill>
                  <a:schemeClr val="bg1"/>
                </a:solidFill>
              </a:rPr>
              <a:t>n in the </a:t>
            </a:r>
            <a:br>
              <a:rPr lang="en-CA" sz="2800" dirty="0" smtClean="0">
                <a:solidFill>
                  <a:schemeClr val="bg1"/>
                </a:solidFill>
              </a:rPr>
            </a:br>
            <a:r>
              <a:rPr lang="en-CA" sz="2800" b="1" u="sng" dirty="0" smtClean="0">
                <a:solidFill>
                  <a:srgbClr val="00B050"/>
                </a:solidFill>
              </a:rPr>
              <a:t>midst of the week</a:t>
            </a:r>
            <a:r>
              <a:rPr lang="en-CA" sz="2800" dirty="0" smtClean="0">
                <a:solidFill>
                  <a:schemeClr val="bg1"/>
                </a:solidFill>
              </a:rPr>
              <a:t> (</a:t>
            </a:r>
            <a:r>
              <a:rPr lang="en-CA" sz="2800" b="1" dirty="0" smtClean="0">
                <a:solidFill>
                  <a:schemeClr val="bg1"/>
                </a:solidFill>
              </a:rPr>
              <a:t>creation</a:t>
            </a:r>
            <a:r>
              <a:rPr lang="en-CA" sz="2800" dirty="0" smtClean="0">
                <a:solidFill>
                  <a:schemeClr val="bg1"/>
                </a:solidFill>
              </a:rPr>
              <a:t>) be a prophetic marker for the </a:t>
            </a:r>
            <a:r>
              <a:rPr lang="en-CA" sz="2800" b="1" dirty="0" smtClean="0">
                <a:solidFill>
                  <a:srgbClr val="0000FF"/>
                </a:solidFill>
              </a:rPr>
              <a:t>S</a:t>
            </a:r>
            <a:r>
              <a:rPr lang="en-CA" sz="2800" b="1" u="sng" dirty="0" smtClean="0">
                <a:solidFill>
                  <a:srgbClr val="0000FF"/>
                </a:solidFill>
              </a:rPr>
              <a:t>o</a:t>
            </a:r>
            <a:r>
              <a:rPr lang="en-CA" sz="2800" b="1" dirty="0" smtClean="0">
                <a:solidFill>
                  <a:srgbClr val="0000FF"/>
                </a:solidFill>
              </a:rPr>
              <a:t>n’s</a:t>
            </a:r>
            <a:r>
              <a:rPr lang="en-CA" sz="2800" dirty="0" smtClean="0">
                <a:solidFill>
                  <a:schemeClr val="bg1"/>
                </a:solidFill>
              </a:rPr>
              <a:t> Crucifixion – slain from </a:t>
            </a:r>
            <a:r>
              <a:rPr lang="en-CA" sz="2800" b="1" u="sng" dirty="0" smtClean="0">
                <a:solidFill>
                  <a:schemeClr val="bg1"/>
                </a:solidFill>
              </a:rPr>
              <a:t>the foundation</a:t>
            </a:r>
            <a:r>
              <a:rPr lang="en-CA" sz="2800" b="1" dirty="0" smtClean="0">
                <a:solidFill>
                  <a:schemeClr val="bg1"/>
                </a:solidFill>
              </a:rPr>
              <a:t> </a:t>
            </a:r>
            <a:r>
              <a:rPr lang="en-CA" sz="2800" dirty="0" smtClean="0">
                <a:solidFill>
                  <a:schemeClr val="bg1"/>
                </a:solidFill>
              </a:rPr>
              <a:t>of the earth?</a:t>
            </a:r>
            <a:endParaRPr lang="en-CA" sz="2800" dirty="0">
              <a:solidFill>
                <a:schemeClr val="bg1"/>
              </a:solidFill>
            </a:endParaRPr>
          </a:p>
          <a:p>
            <a:pPr algn="ctr"/>
            <a:r>
              <a:rPr lang="en-CA" sz="2800" dirty="0" smtClean="0">
                <a:solidFill>
                  <a:schemeClr val="bg1"/>
                </a:solidFill>
              </a:rPr>
              <a:t> </a:t>
            </a:r>
          </a:p>
          <a:p>
            <a:pPr algn="ctr"/>
            <a:r>
              <a:rPr lang="en-CA" sz="2800" dirty="0" smtClean="0">
                <a:solidFill>
                  <a:schemeClr val="bg1"/>
                </a:solidFill>
              </a:rPr>
              <a:t> </a:t>
            </a:r>
            <a:endParaRPr lang="en-CA" sz="2800" dirty="0">
              <a:solidFill>
                <a:schemeClr val="bg1"/>
              </a:solidFill>
            </a:endParaRPr>
          </a:p>
        </p:txBody>
      </p:sp>
      <p:sp>
        <p:nvSpPr>
          <p:cNvPr id="4" name="Rounded Rectangle 3"/>
          <p:cNvSpPr/>
          <p:nvPr/>
        </p:nvSpPr>
        <p:spPr>
          <a:xfrm>
            <a:off x="218716" y="5783624"/>
            <a:ext cx="11762597"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2800" dirty="0">
                <a:solidFill>
                  <a:srgbClr val="C00000"/>
                </a:solidFill>
                <a:latin typeface="Comic Sans MS" panose="030F0702030302020204" pitchFamily="66" charset="0"/>
              </a:rPr>
              <a:t>Is it possible to </a:t>
            </a:r>
            <a:r>
              <a:rPr lang="en-CA" sz="2800" b="1" dirty="0">
                <a:solidFill>
                  <a:srgbClr val="C00000"/>
                </a:solidFill>
                <a:effectLst>
                  <a:glow rad="127000">
                    <a:srgbClr val="00FFFF"/>
                  </a:glow>
                </a:effectLst>
                <a:latin typeface="Comic Sans MS" panose="030F0702030302020204" pitchFamily="66" charset="0"/>
              </a:rPr>
              <a:t>precisely</a:t>
            </a:r>
            <a:r>
              <a:rPr lang="en-CA" sz="2800" dirty="0" smtClean="0">
                <a:solidFill>
                  <a:srgbClr val="C00000"/>
                </a:solidFill>
                <a:latin typeface="Comic Sans MS" panose="030F0702030302020204" pitchFamily="66" charset="0"/>
              </a:rPr>
              <a:t> </a:t>
            </a:r>
            <a:r>
              <a:rPr lang="en-CA" sz="2800" dirty="0">
                <a:solidFill>
                  <a:srgbClr val="C00000"/>
                </a:solidFill>
                <a:latin typeface="Comic Sans MS" panose="030F0702030302020204" pitchFamily="66" charset="0"/>
              </a:rPr>
              <a:t>determine the year of the Crucifixion without understanding </a:t>
            </a:r>
            <a:r>
              <a:rPr lang="en-CA" sz="2800" dirty="0" smtClean="0">
                <a:solidFill>
                  <a:srgbClr val="C00000"/>
                </a:solidFill>
                <a:latin typeface="Comic Sans MS" panose="030F0702030302020204" pitchFamily="66" charset="0"/>
              </a:rPr>
              <a:t>the </a:t>
            </a:r>
            <a:r>
              <a:rPr lang="en-CA" sz="2800" dirty="0" smtClean="0">
                <a:solidFill>
                  <a:srgbClr val="0000FF"/>
                </a:solidFill>
                <a:latin typeface="Comic Sans MS" panose="030F0702030302020204" pitchFamily="66" charset="0"/>
              </a:rPr>
              <a:t>Dawn Day commencement?</a:t>
            </a:r>
            <a:endParaRPr lang="en-CA" dirty="0"/>
          </a:p>
        </p:txBody>
      </p:sp>
      <p:sp>
        <p:nvSpPr>
          <p:cNvPr id="5" name="Rounded Rectangular Callout 4"/>
          <p:cNvSpPr/>
          <p:nvPr/>
        </p:nvSpPr>
        <p:spPr>
          <a:xfrm>
            <a:off x="102720" y="1808473"/>
            <a:ext cx="2145957" cy="1584315"/>
          </a:xfrm>
          <a:prstGeom prst="wedgeRoundRectCallout">
            <a:avLst>
              <a:gd name="adj1" fmla="val 49118"/>
              <a:gd name="adj2" fmla="val 94999"/>
              <a:gd name="adj3" fmla="val 16667"/>
            </a:avLst>
          </a:prstGeom>
          <a:solidFill>
            <a:schemeClr val="tx1">
              <a:lumMod val="75000"/>
            </a:schemeClr>
          </a:solidFill>
          <a:ln>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0000FF"/>
                </a:solidFill>
              </a:rPr>
              <a:t>Yahusha’s</a:t>
            </a:r>
            <a:r>
              <a:rPr lang="en-CA" sz="2400" b="1" dirty="0" smtClean="0">
                <a:solidFill>
                  <a:srgbClr val="FF0000"/>
                </a:solidFill>
              </a:rPr>
              <a:t> Set-Apart Mo-</a:t>
            </a:r>
            <a:r>
              <a:rPr lang="en-CA" sz="2400" b="1" dirty="0" err="1" smtClean="0">
                <a:solidFill>
                  <a:srgbClr val="FF0000"/>
                </a:solidFill>
              </a:rPr>
              <a:t>edim</a:t>
            </a:r>
            <a:endParaRPr lang="en-CA" sz="2400" b="1" dirty="0">
              <a:solidFill>
                <a:srgbClr val="FF0000"/>
              </a:solidFill>
            </a:endParaRPr>
          </a:p>
        </p:txBody>
      </p:sp>
    </p:spTree>
    <p:extLst>
      <p:ext uri="{BB962C8B-B14F-4D97-AF65-F5344CB8AC3E}">
        <p14:creationId xmlns:p14="http://schemas.microsoft.com/office/powerpoint/2010/main" val="187875583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25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50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par>
                          <p:cTn id="15" fill="hold">
                            <p:stCondLst>
                              <p:cond delay="4500"/>
                            </p:stCondLst>
                            <p:childTnLst>
                              <p:par>
                                <p:cTn id="16" presetID="16" presetClass="entr" presetSubtype="21" fill="hold" nodeType="afterEffect">
                                  <p:stCondLst>
                                    <p:cond delay="100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1500"/>
                                        <p:tgtEl>
                                          <p:spTgt spid="7">
                                            <p:txEl>
                                              <p:pRg st="0" end="0"/>
                                            </p:txEl>
                                          </p:spTgt>
                                        </p:tgtEl>
                                      </p:cBhvr>
                                    </p:animEffect>
                                  </p:childTnLst>
                                </p:cTn>
                              </p:par>
                            </p:childTnLst>
                          </p:cTn>
                        </p:par>
                        <p:par>
                          <p:cTn id="19" fill="hold">
                            <p:stCondLst>
                              <p:cond delay="7000"/>
                            </p:stCondLst>
                            <p:childTnLst>
                              <p:par>
                                <p:cTn id="20" presetID="6" presetClass="entr" presetSubtype="16"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12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outVertical)">
                                      <p:cBhvr>
                                        <p:cTn id="2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51226" y="6434371"/>
            <a:ext cx="577479" cy="412785"/>
          </a:xfrm>
        </p:spPr>
        <p:txBody>
          <a:bodyPr/>
          <a:lstStyle/>
          <a:p>
            <a:fld id="{6D22F896-40B5-4ADD-8801-0D06FADFA095}" type="slidenum">
              <a:rPr lang="en-US" sz="1400" smtClean="0">
                <a:solidFill>
                  <a:prstClr val="white">
                    <a:tint val="75000"/>
                  </a:prstClr>
                </a:solidFill>
              </a:rPr>
              <a:pPr/>
              <a:t>80</a:t>
            </a:fld>
            <a:endParaRPr lang="en-US" sz="1400" dirty="0">
              <a:solidFill>
                <a:prstClr val="white">
                  <a:tint val="75000"/>
                </a:prstClr>
              </a:solidFill>
            </a:endParaRPr>
          </a:p>
        </p:txBody>
      </p:sp>
      <p:sp>
        <p:nvSpPr>
          <p:cNvPr id="3" name="Rounded Rectangle 2"/>
          <p:cNvSpPr/>
          <p:nvPr/>
        </p:nvSpPr>
        <p:spPr>
          <a:xfrm>
            <a:off x="292609" y="719391"/>
            <a:ext cx="11612880" cy="3192528"/>
          </a:xfrm>
          <a:prstGeom prst="roundRect">
            <a:avLst>
              <a:gd name="adj" fmla="val 50000"/>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800" dirty="0" smtClean="0">
                <a:solidFill>
                  <a:prstClr val="black"/>
                </a:solidFill>
              </a:rPr>
              <a:t>When the Pharisees were justified by their beliefs </a:t>
            </a:r>
            <a:r>
              <a:rPr lang="en-CA" sz="2800" b="1" dirty="0" smtClean="0">
                <a:solidFill>
                  <a:srgbClr val="C00000"/>
                </a:solidFill>
              </a:rPr>
              <a:t>through </a:t>
            </a:r>
            <a:br>
              <a:rPr lang="en-CA" sz="2800" b="1" dirty="0" smtClean="0">
                <a:solidFill>
                  <a:srgbClr val="C00000"/>
                </a:solidFill>
              </a:rPr>
            </a:br>
            <a:r>
              <a:rPr lang="en-CA" sz="2800" b="1" dirty="0" smtClean="0">
                <a:solidFill>
                  <a:srgbClr val="C00000"/>
                </a:solidFill>
              </a:rPr>
              <a:t>the lunar based calendar,</a:t>
            </a:r>
            <a:r>
              <a:rPr lang="en-CA" sz="2800" dirty="0" smtClean="0">
                <a:solidFill>
                  <a:prstClr val="black"/>
                </a:solidFill>
              </a:rPr>
              <a:t> to be negotiating with Pilate on </a:t>
            </a:r>
            <a:r>
              <a:rPr lang="en-CA" sz="2800" b="1" dirty="0" smtClean="0">
                <a:ln>
                  <a:solidFill>
                    <a:srgbClr val="0000FF"/>
                  </a:solidFill>
                </a:ln>
                <a:solidFill>
                  <a:srgbClr val="EF7A24">
                    <a:lumMod val="75000"/>
                  </a:srgbClr>
                </a:solidFill>
              </a:rPr>
              <a:t>Yahuah’s High Shabbat of Unleavened Bread morning</a:t>
            </a:r>
            <a:r>
              <a:rPr lang="en-CA" sz="2800" dirty="0" smtClean="0">
                <a:solidFill>
                  <a:prstClr val="black"/>
                </a:solidFill>
              </a:rPr>
              <a:t> –</a:t>
            </a:r>
            <a:br>
              <a:rPr lang="en-CA" sz="2800" dirty="0" smtClean="0">
                <a:solidFill>
                  <a:prstClr val="black"/>
                </a:solidFill>
              </a:rPr>
            </a:br>
            <a:r>
              <a:rPr lang="en-CA" sz="2800" dirty="0" smtClean="0">
                <a:solidFill>
                  <a:prstClr val="black"/>
                </a:solidFill>
              </a:rPr>
              <a:t> </a:t>
            </a:r>
          </a:p>
          <a:p>
            <a:pPr algn="ctr" defTabSz="457200"/>
            <a:r>
              <a:rPr lang="en-CA" sz="2800" b="1" dirty="0" smtClean="0">
                <a:solidFill>
                  <a:srgbClr val="C00000"/>
                </a:solidFill>
              </a:rPr>
              <a:t>WHAT “</a:t>
            </a:r>
            <a:r>
              <a:rPr lang="en-CA" sz="2800" b="1" dirty="0" smtClean="0">
                <a:solidFill>
                  <a:prstClr val="black"/>
                </a:solidFill>
              </a:rPr>
              <a:t>saviour</a:t>
            </a:r>
            <a:r>
              <a:rPr lang="en-CA" sz="2800" b="1" dirty="0" smtClean="0">
                <a:solidFill>
                  <a:srgbClr val="C00000"/>
                </a:solidFill>
              </a:rPr>
              <a:t>” WAS RECEIVNG HONOUR, ADMIRATION </a:t>
            </a:r>
            <a:br>
              <a:rPr lang="en-CA" sz="2800" b="1" dirty="0" smtClean="0">
                <a:solidFill>
                  <a:srgbClr val="C00000"/>
                </a:solidFill>
              </a:rPr>
            </a:br>
            <a:r>
              <a:rPr lang="en-CA" sz="2800" b="1" u="sng" dirty="0" smtClean="0">
                <a:solidFill>
                  <a:srgbClr val="C00000"/>
                </a:solidFill>
              </a:rPr>
              <a:t>AND</a:t>
            </a:r>
            <a:r>
              <a:rPr lang="en-CA" sz="2800" b="1" dirty="0" smtClean="0">
                <a:solidFill>
                  <a:srgbClr val="C00000"/>
                </a:solidFill>
              </a:rPr>
              <a:t> ALLEGIANCE FROM THEM?</a:t>
            </a:r>
            <a:endParaRPr lang="en-CA" sz="2800" b="1" dirty="0">
              <a:solidFill>
                <a:srgbClr val="C00000"/>
              </a:solidFill>
            </a:endParaRPr>
          </a:p>
        </p:txBody>
      </p:sp>
      <p:sp>
        <p:nvSpPr>
          <p:cNvPr id="5" name="Rounded Rectangle 4"/>
          <p:cNvSpPr/>
          <p:nvPr/>
        </p:nvSpPr>
        <p:spPr>
          <a:xfrm>
            <a:off x="996696" y="5111495"/>
            <a:ext cx="10131553" cy="936971"/>
          </a:xfrm>
          <a:prstGeom prst="roundRect">
            <a:avLst>
              <a:gd name="adj" fmla="val 50000"/>
            </a:avLst>
          </a:prstGeom>
          <a:solidFill>
            <a:schemeClr val="accent2"/>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800" dirty="0" smtClean="0">
                <a:solidFill>
                  <a:prstClr val="black"/>
                </a:solidFill>
              </a:rPr>
              <a:t>Shall we continue with the Passion week expose?</a:t>
            </a:r>
            <a:endParaRPr lang="en-CA" sz="2800" b="1" dirty="0">
              <a:solidFill>
                <a:srgbClr val="C00000"/>
              </a:solidFill>
            </a:endParaRPr>
          </a:p>
        </p:txBody>
      </p:sp>
      <p:cxnSp>
        <p:nvCxnSpPr>
          <p:cNvPr id="6" name="Straight Connector 5"/>
          <p:cNvCxnSpPr/>
          <p:nvPr/>
        </p:nvCxnSpPr>
        <p:spPr>
          <a:xfrm flipV="1">
            <a:off x="10012680" y="5404104"/>
            <a:ext cx="45720" cy="822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95758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p:cNvPicPr>
            <a:picLocks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24317" y="1313961"/>
            <a:ext cx="911236" cy="1913290"/>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697420" y="6441819"/>
            <a:ext cx="531286" cy="412785"/>
          </a:xfrm>
        </p:spPr>
        <p:txBody>
          <a:bodyPr/>
          <a:lstStyle/>
          <a:p>
            <a:fld id="{6D22F896-40B5-4ADD-8801-0D06FADFA095}" type="slidenum">
              <a:rPr lang="en-US" sz="1400" smtClean="0">
                <a:solidFill>
                  <a:prstClr val="white">
                    <a:tint val="75000"/>
                  </a:prstClr>
                </a:solidFill>
              </a:rPr>
              <a:pPr/>
              <a:t>81</a:t>
            </a:fld>
            <a:endParaRPr lang="en-US" sz="1400" dirty="0">
              <a:solidFill>
                <a:prstClr val="white">
                  <a:tint val="75000"/>
                </a:prstClr>
              </a:solidFill>
            </a:endParaRPr>
          </a:p>
        </p:txBody>
      </p:sp>
      <p:sp>
        <p:nvSpPr>
          <p:cNvPr id="45" name="Rounded Rectangle 44"/>
          <p:cNvSpPr/>
          <p:nvPr/>
        </p:nvSpPr>
        <p:spPr>
          <a:xfrm>
            <a:off x="420173" y="165007"/>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3064603" y="1810327"/>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3018422" y="1306618"/>
            <a:ext cx="909685" cy="1921774"/>
          </a:xfrm>
          <a:prstGeom prst="rect">
            <a:avLst/>
          </a:prstGeom>
          <a:noFill/>
          <a:ln w="57150">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4" name="Right Triangle 103"/>
          <p:cNvSpPr/>
          <p:nvPr/>
        </p:nvSpPr>
        <p:spPr>
          <a:xfrm flipH="1">
            <a:off x="2988844" y="2471310"/>
            <a:ext cx="939262" cy="741058"/>
          </a:xfrm>
          <a:prstGeom prst="rtTriangle">
            <a:avLst/>
          </a:prstGeom>
          <a:solidFill>
            <a:schemeClr val="bg1">
              <a:alpha val="37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le 6"/>
          <p:cNvSpPr/>
          <p:nvPr/>
        </p:nvSpPr>
        <p:spPr>
          <a:xfrm>
            <a:off x="3806507" y="131777"/>
            <a:ext cx="8015731" cy="564834"/>
          </a:xfrm>
          <a:prstGeom prst="roundRect">
            <a:avLst/>
          </a:prstGeom>
          <a:solidFill>
            <a:schemeClr val="accent3">
              <a:lumMod val="20000"/>
              <a:lumOff val="80000"/>
            </a:schemeClr>
          </a:solidFill>
          <a:ln w="38100">
            <a:solidFill>
              <a:schemeClr val="bg1"/>
            </a:solidFill>
          </a:ln>
          <a:effectLst>
            <a:glow rad="127000">
              <a:srgbClr val="FF66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defTabSz="457200"/>
            <a:r>
              <a:rPr lang="en-CA" sz="3200" b="1" dirty="0" smtClean="0">
                <a:ln>
                  <a:solidFill>
                    <a:srgbClr val="0000FF"/>
                  </a:solidFill>
                </a:ln>
                <a:solidFill>
                  <a:srgbClr val="CC00FF"/>
                </a:solidFill>
              </a:rPr>
              <a:t>Where was Yahusha in all this muddle?</a:t>
            </a:r>
            <a:endParaRPr lang="en-CA" sz="3200" b="1" dirty="0">
              <a:ln>
                <a:solidFill>
                  <a:srgbClr val="0000FF"/>
                </a:solidFill>
              </a:ln>
              <a:solidFill>
                <a:srgbClr val="CC00FF"/>
              </a:solidFill>
            </a:endParaRPr>
          </a:p>
        </p:txBody>
      </p:sp>
      <p:sp>
        <p:nvSpPr>
          <p:cNvPr id="3" name="Rounded Rectangular Callout 2"/>
          <p:cNvSpPr/>
          <p:nvPr/>
        </p:nvSpPr>
        <p:spPr>
          <a:xfrm>
            <a:off x="98323" y="2576113"/>
            <a:ext cx="2748389" cy="4116441"/>
          </a:xfrm>
          <a:prstGeom prst="wedgeRoundRectCallout">
            <a:avLst>
              <a:gd name="adj1" fmla="val 86938"/>
              <a:gd name="adj2" fmla="val -54790"/>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US" sz="2600" b="1" dirty="0" smtClean="0">
                <a:solidFill>
                  <a:srgbClr val="663300"/>
                </a:solidFill>
              </a:rPr>
              <a:t>Matt </a:t>
            </a:r>
            <a:r>
              <a:rPr lang="en-US" sz="2600" b="1" dirty="0">
                <a:solidFill>
                  <a:srgbClr val="663300"/>
                </a:solidFill>
              </a:rPr>
              <a:t>5:17  </a:t>
            </a:r>
            <a:r>
              <a:rPr lang="en-US" sz="2600" dirty="0" smtClean="0">
                <a:solidFill>
                  <a:srgbClr val="663300"/>
                </a:solidFill>
              </a:rPr>
              <a:t/>
            </a:r>
            <a:br>
              <a:rPr lang="en-US" sz="2600" dirty="0" smtClean="0">
                <a:solidFill>
                  <a:srgbClr val="663300"/>
                </a:solidFill>
              </a:rPr>
            </a:br>
            <a:r>
              <a:rPr lang="en-US" sz="2600" dirty="0" smtClean="0">
                <a:solidFill>
                  <a:srgbClr val="0000FF"/>
                </a:solidFill>
              </a:rPr>
              <a:t>Do </a:t>
            </a:r>
            <a:r>
              <a:rPr lang="en-US" sz="2600" dirty="0">
                <a:solidFill>
                  <a:srgbClr val="0000FF"/>
                </a:solidFill>
              </a:rPr>
              <a:t>not think that I came to destroy the Torah or the Prophets</a:t>
            </a:r>
            <a:r>
              <a:rPr lang="en-US" sz="2600" dirty="0" smtClean="0">
                <a:solidFill>
                  <a:srgbClr val="0000FF"/>
                </a:solidFill>
              </a:rPr>
              <a:t>. </a:t>
            </a:r>
            <a:br>
              <a:rPr lang="en-US" sz="2600" dirty="0" smtClean="0">
                <a:solidFill>
                  <a:srgbClr val="0000FF"/>
                </a:solidFill>
              </a:rPr>
            </a:br>
            <a:r>
              <a:rPr lang="en-US" sz="2600" dirty="0" smtClean="0">
                <a:solidFill>
                  <a:srgbClr val="0000FF"/>
                </a:solidFill>
              </a:rPr>
              <a:t>I </a:t>
            </a:r>
            <a:r>
              <a:rPr lang="en-US" sz="2600" dirty="0">
                <a:solidFill>
                  <a:srgbClr val="0000FF"/>
                </a:solidFill>
              </a:rPr>
              <a:t>did not come to </a:t>
            </a:r>
            <a:r>
              <a:rPr lang="en-US" sz="2600" dirty="0" smtClean="0">
                <a:solidFill>
                  <a:srgbClr val="0000FF"/>
                </a:solidFill>
              </a:rPr>
              <a:t>destroy </a:t>
            </a:r>
            <a:r>
              <a:rPr lang="en-US" sz="2600" b="1" dirty="0">
                <a:solidFill>
                  <a:srgbClr val="0000FF"/>
                </a:solidFill>
                <a:effectLst>
                  <a:glow rad="88900">
                    <a:srgbClr val="FF66FF"/>
                  </a:glow>
                </a:effectLst>
              </a:rPr>
              <a:t>but to </a:t>
            </a:r>
            <a:r>
              <a:rPr lang="en-US" sz="2600" b="1" dirty="0" smtClean="0">
                <a:solidFill>
                  <a:srgbClr val="0000FF"/>
                </a:solidFill>
                <a:effectLst>
                  <a:glow rad="88900">
                    <a:srgbClr val="FF66FF"/>
                  </a:glow>
                </a:effectLst>
              </a:rPr>
              <a:t>  complete. </a:t>
            </a:r>
            <a:endParaRPr lang="en-CA" sz="2600" b="1" u="sng" dirty="0">
              <a:solidFill>
                <a:srgbClr val="0000FF"/>
              </a:solidFill>
              <a:effectLst>
                <a:glow rad="88900">
                  <a:srgbClr val="FF66FF"/>
                </a:glow>
              </a:effectLst>
            </a:endParaRPr>
          </a:p>
        </p:txBody>
      </p:sp>
      <p:sp>
        <p:nvSpPr>
          <p:cNvPr id="17" name="Right Triangle 16"/>
          <p:cNvSpPr/>
          <p:nvPr/>
        </p:nvSpPr>
        <p:spPr>
          <a:xfrm rot="10800000" flipH="1">
            <a:off x="3922173" y="2499300"/>
            <a:ext cx="817778" cy="659457"/>
          </a:xfrm>
          <a:prstGeom prst="rtTriangle">
            <a:avLst/>
          </a:prstGeom>
          <a:solidFill>
            <a:schemeClr val="bg2">
              <a:lumMod val="60000"/>
              <a:lumOff val="40000"/>
            </a:schemeClr>
          </a:solid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8" name="Rounded Rectangular Callout 17"/>
          <p:cNvSpPr/>
          <p:nvPr/>
        </p:nvSpPr>
        <p:spPr>
          <a:xfrm>
            <a:off x="173854" y="1120795"/>
            <a:ext cx="2673166" cy="1118845"/>
          </a:xfrm>
          <a:prstGeom prst="wedgeRoundRectCallout">
            <a:avLst>
              <a:gd name="adj1" fmla="val 64820"/>
              <a:gd name="adj2" fmla="val 31822"/>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sp>
        <p:nvSpPr>
          <p:cNvPr id="2" name="Rounded Rectangular Callout 1"/>
          <p:cNvSpPr/>
          <p:nvPr/>
        </p:nvSpPr>
        <p:spPr>
          <a:xfrm>
            <a:off x="4577488" y="965201"/>
            <a:ext cx="7507678" cy="5568387"/>
          </a:xfrm>
          <a:prstGeom prst="wedgeRoundRectCallout">
            <a:avLst>
              <a:gd name="adj1" fmla="val -59767"/>
              <a:gd name="adj2" fmla="val -29050"/>
              <a:gd name="adj3" fmla="val 16667"/>
            </a:avLst>
          </a:prstGeom>
          <a:solidFill>
            <a:schemeClr val="accent6">
              <a:lumMod val="20000"/>
              <a:lumOff val="8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defTabSz="457200"/>
            <a:r>
              <a:rPr lang="en-US" sz="2400" dirty="0" smtClean="0">
                <a:solidFill>
                  <a:srgbClr val="663300"/>
                </a:solidFill>
                <a:latin typeface="TITUS Cyberbit Basic" panose="02020603050405020304" pitchFamily="18" charset="0"/>
              </a:rPr>
              <a:t>	According </a:t>
            </a:r>
            <a:r>
              <a:rPr lang="en-US" sz="2400" dirty="0">
                <a:solidFill>
                  <a:srgbClr val="663300"/>
                </a:solidFill>
                <a:latin typeface="TITUS Cyberbit Basic" panose="02020603050405020304" pitchFamily="18" charset="0"/>
              </a:rPr>
              <a:t>to the </a:t>
            </a:r>
            <a:r>
              <a:rPr lang="en-US" sz="2400" dirty="0" smtClean="0">
                <a:solidFill>
                  <a:srgbClr val="663300"/>
                </a:solidFill>
                <a:latin typeface="TITUS Cyberbit Basic" panose="02020603050405020304" pitchFamily="18" charset="0"/>
              </a:rPr>
              <a:t>Torah, (&amp; the </a:t>
            </a:r>
            <a:r>
              <a:rPr lang="en-US" sz="2400" dirty="0" smtClean="0">
                <a:solidFill>
                  <a:srgbClr val="FF0000"/>
                </a:solidFill>
                <a:latin typeface="TITUS Cyberbit Basic" panose="02020603050405020304" pitchFamily="18" charset="0"/>
              </a:rPr>
              <a:t>Red Heifer Type</a:t>
            </a:r>
            <a:r>
              <a:rPr lang="en-US" sz="2400" dirty="0" smtClean="0">
                <a:solidFill>
                  <a:srgbClr val="663300"/>
                </a:solidFill>
                <a:latin typeface="TITUS Cyberbit Basic" panose="02020603050405020304" pitchFamily="18" charset="0"/>
              </a:rPr>
              <a:t>)</a:t>
            </a:r>
            <a:br>
              <a:rPr lang="en-US" sz="2400" dirty="0" smtClean="0">
                <a:solidFill>
                  <a:srgbClr val="663300"/>
                </a:solidFill>
                <a:latin typeface="TITUS Cyberbit Basic" panose="02020603050405020304" pitchFamily="18" charset="0"/>
              </a:rPr>
            </a:br>
            <a:r>
              <a:rPr lang="en-US" sz="2400" b="1" dirty="0" smtClean="0">
                <a:ln>
                  <a:solidFill>
                    <a:srgbClr val="0000FF"/>
                  </a:solidFill>
                </a:ln>
                <a:solidFill>
                  <a:srgbClr val="663300"/>
                </a:solidFill>
                <a:effectLst>
                  <a:glow rad="127000">
                    <a:srgbClr val="FF66FF"/>
                  </a:glow>
                </a:effectLst>
                <a:latin typeface="Arial Black" panose="020B0A04020102020204" pitchFamily="34" charset="0"/>
              </a:rPr>
              <a:t>Yahusha, the Antitype, </a:t>
            </a:r>
            <a:r>
              <a:rPr lang="en-US" sz="2400" dirty="0" smtClean="0">
                <a:solidFill>
                  <a:srgbClr val="663300"/>
                </a:solidFill>
                <a:latin typeface="TITUS Cyberbit Basic" panose="02020603050405020304" pitchFamily="18" charset="0"/>
              </a:rPr>
              <a:t>was to be </a:t>
            </a:r>
            <a:br>
              <a:rPr lang="en-US" sz="2400" dirty="0" smtClean="0">
                <a:solidFill>
                  <a:srgbClr val="663300"/>
                </a:solidFill>
                <a:latin typeface="TITUS Cyberbit Basic" panose="02020603050405020304" pitchFamily="18" charset="0"/>
              </a:rPr>
            </a:br>
            <a:r>
              <a:rPr lang="en-US" sz="2400" dirty="0" smtClean="0">
                <a:solidFill>
                  <a:srgbClr val="663300"/>
                </a:solidFill>
                <a:latin typeface="TITUS Cyberbit Basic" panose="02020603050405020304" pitchFamily="18" charset="0"/>
              </a:rPr>
              <a:t>processed and placed in the stipulated location, – </a:t>
            </a:r>
            <a:br>
              <a:rPr lang="en-US" sz="2400" dirty="0" smtClean="0">
                <a:solidFill>
                  <a:srgbClr val="663300"/>
                </a:solidFill>
                <a:latin typeface="TITUS Cyberbit Basic" panose="02020603050405020304" pitchFamily="18" charset="0"/>
              </a:rPr>
            </a:br>
            <a:r>
              <a:rPr lang="en-US" sz="2400" u="sng" dirty="0" smtClean="0">
                <a:ln>
                  <a:solidFill>
                    <a:srgbClr val="0000FF"/>
                  </a:solidFill>
                </a:ln>
                <a:solidFill>
                  <a:srgbClr val="FF66FF"/>
                </a:solidFill>
                <a:latin typeface="TITUS Cyberbit Basic" panose="02020603050405020304" pitchFamily="18" charset="0"/>
              </a:rPr>
              <a:t>BEFORE THE DAWN</a:t>
            </a:r>
            <a:r>
              <a:rPr lang="en-US" sz="2400" dirty="0" smtClean="0">
                <a:ln>
                  <a:solidFill>
                    <a:srgbClr val="0000FF"/>
                  </a:solidFill>
                </a:ln>
                <a:solidFill>
                  <a:srgbClr val="FF66FF"/>
                </a:solidFill>
                <a:latin typeface="TITUS Cyberbit Basic" panose="02020603050405020304" pitchFamily="18" charset="0"/>
              </a:rPr>
              <a:t> OF MORNING! </a:t>
            </a:r>
          </a:p>
          <a:p>
            <a:pPr defTabSz="457200"/>
            <a:r>
              <a:rPr lang="en-US" sz="2400" dirty="0" smtClean="0">
                <a:ln>
                  <a:solidFill>
                    <a:srgbClr val="0000FF"/>
                  </a:solidFill>
                </a:ln>
                <a:solidFill>
                  <a:sysClr val="windowText" lastClr="000000"/>
                </a:solidFill>
                <a:latin typeface="TITUS Cyberbit Basic" panose="02020603050405020304" pitchFamily="18" charset="0"/>
              </a:rPr>
              <a:t>Morning </a:t>
            </a:r>
            <a:r>
              <a:rPr lang="en-US" sz="2400" dirty="0" smtClean="0">
                <a:ln>
                  <a:solidFill>
                    <a:srgbClr val="0000FF"/>
                  </a:solidFill>
                </a:ln>
                <a:solidFill>
                  <a:srgbClr val="FF66FF"/>
                </a:solidFill>
                <a:latin typeface="TITUS Cyberbit Basic" panose="02020603050405020304" pitchFamily="18" charset="0"/>
              </a:rPr>
              <a:t>- DAWN of Abib 15 Shabbat of U/B!</a:t>
            </a:r>
          </a:p>
          <a:p>
            <a:pPr defTabSz="457200"/>
            <a:r>
              <a:rPr lang="en-US" sz="2400" dirty="0">
                <a:solidFill>
                  <a:srgbClr val="008080"/>
                </a:solidFill>
                <a:latin typeface="Georgia" panose="02040502050405020303" pitchFamily="18" charset="0"/>
              </a:rPr>
              <a:t>Exo 12:10</a:t>
            </a:r>
            <a:r>
              <a:rPr lang="en-US" sz="2400" dirty="0">
                <a:solidFill>
                  <a:prstClr val="black"/>
                </a:solidFill>
                <a:latin typeface="Georgia" panose="02040502050405020303" pitchFamily="18" charset="0"/>
              </a:rPr>
              <a:t> </a:t>
            </a:r>
            <a:r>
              <a:rPr lang="en-US" sz="2400" dirty="0" smtClean="0">
                <a:solidFill>
                  <a:prstClr val="black"/>
                </a:solidFill>
                <a:latin typeface="Georgia" panose="02040502050405020303" pitchFamily="18" charset="0"/>
              </a:rPr>
              <a:t> ‘</a:t>
            </a:r>
            <a:r>
              <a:rPr lang="en-US" sz="2400" b="1" dirty="0" smtClean="0">
                <a:solidFill>
                  <a:prstClr val="black"/>
                </a:solidFill>
                <a:effectLst>
                  <a:glow rad="88900">
                    <a:srgbClr val="FF66FF"/>
                  </a:glow>
                </a:effectLst>
                <a:latin typeface="Georgia" panose="02040502050405020303" pitchFamily="18" charset="0"/>
              </a:rPr>
              <a:t>And </a:t>
            </a:r>
            <a:r>
              <a:rPr lang="en-US" sz="2400" b="1" dirty="0">
                <a:solidFill>
                  <a:prstClr val="black"/>
                </a:solidFill>
                <a:effectLst>
                  <a:glow rad="88900">
                    <a:srgbClr val="FF66FF"/>
                  </a:glow>
                </a:effectLst>
                <a:latin typeface="Georgia" panose="02040502050405020303" pitchFamily="18" charset="0"/>
              </a:rPr>
              <a:t>do not leave of it until morning, </a:t>
            </a:r>
            <a:r>
              <a:rPr lang="en-US" sz="2400" dirty="0">
                <a:solidFill>
                  <a:prstClr val="black"/>
                </a:solidFill>
                <a:latin typeface="Georgia" panose="02040502050405020303" pitchFamily="18" charset="0"/>
              </a:rPr>
              <a:t>and what remains of it until morning </a:t>
            </a:r>
            <a:r>
              <a:rPr lang="en-US" sz="2400" dirty="0" smtClean="0">
                <a:solidFill>
                  <a:prstClr val="black"/>
                </a:solidFill>
                <a:latin typeface="Georgia" panose="02040502050405020303" pitchFamily="18" charset="0"/>
              </a:rPr>
              <a:t> 	you </a:t>
            </a:r>
            <a:r>
              <a:rPr lang="en-US" sz="2400" dirty="0">
                <a:solidFill>
                  <a:prstClr val="black"/>
                </a:solidFill>
                <a:latin typeface="Georgia" panose="02040502050405020303" pitchFamily="18" charset="0"/>
              </a:rPr>
              <a:t>are to burn with fire</a:t>
            </a:r>
            <a:r>
              <a:rPr lang="en-US" sz="2400" dirty="0" smtClean="0">
                <a:solidFill>
                  <a:prstClr val="black"/>
                </a:solidFill>
                <a:latin typeface="Georgia" panose="02040502050405020303" pitchFamily="18" charset="0"/>
              </a:rPr>
              <a:t>.’ </a:t>
            </a:r>
          </a:p>
          <a:p>
            <a:pPr defTabSz="457200"/>
            <a:r>
              <a:rPr lang="en-US" sz="2400" dirty="0" smtClean="0">
                <a:solidFill>
                  <a:srgbClr val="663300"/>
                </a:solidFill>
                <a:latin typeface="Georgia" panose="02040502050405020303" pitchFamily="18" charset="0"/>
              </a:rPr>
              <a:t>We learn from the </a:t>
            </a:r>
            <a:r>
              <a:rPr lang="en-US" sz="2400" dirty="0" smtClean="0">
                <a:solidFill>
                  <a:srgbClr val="FF0000"/>
                </a:solidFill>
                <a:latin typeface="Georgia" panose="02040502050405020303" pitchFamily="18" charset="0"/>
              </a:rPr>
              <a:t>Red Heifer sacrifice </a:t>
            </a:r>
            <a:r>
              <a:rPr lang="en-US" sz="2400" u="sng" dirty="0" smtClean="0">
                <a:solidFill>
                  <a:srgbClr val="FF0000"/>
                </a:solidFill>
                <a:latin typeface="Georgia" panose="02040502050405020303" pitchFamily="18" charset="0"/>
              </a:rPr>
              <a:t>TYPE</a:t>
            </a:r>
            <a:r>
              <a:rPr lang="en-US" sz="2400" dirty="0">
                <a:solidFill>
                  <a:srgbClr val="FF0000"/>
                </a:solidFill>
                <a:latin typeface="Georgia" panose="02040502050405020303" pitchFamily="18" charset="0"/>
              </a:rPr>
              <a:t>;</a:t>
            </a:r>
            <a:r>
              <a:rPr lang="en-US" sz="2400" dirty="0" smtClean="0">
                <a:solidFill>
                  <a:srgbClr val="FF0000"/>
                </a:solidFill>
                <a:latin typeface="Georgia" panose="02040502050405020303" pitchFamily="18" charset="0"/>
              </a:rPr>
              <a:t> </a:t>
            </a:r>
            <a:r>
              <a:rPr lang="en-US" sz="2400" dirty="0" smtClean="0">
                <a:solidFill>
                  <a:srgbClr val="663300"/>
                </a:solidFill>
                <a:latin typeface="Georgia" panose="02040502050405020303" pitchFamily="18" charset="0"/>
              </a:rPr>
              <a:t>that the </a:t>
            </a:r>
            <a:r>
              <a:rPr lang="en-US" sz="2400" b="1" u="sng" dirty="0" smtClean="0">
                <a:solidFill>
                  <a:srgbClr val="FF0000"/>
                </a:solidFill>
                <a:latin typeface="Georgia" panose="02040502050405020303" pitchFamily="18" charset="0"/>
              </a:rPr>
              <a:t>ash remains</a:t>
            </a:r>
            <a:r>
              <a:rPr lang="en-US" sz="2400" dirty="0" smtClean="0">
                <a:solidFill>
                  <a:srgbClr val="663300"/>
                </a:solidFill>
                <a:latin typeface="Georgia" panose="02040502050405020303" pitchFamily="18" charset="0"/>
              </a:rPr>
              <a:t> of the </a:t>
            </a:r>
            <a:r>
              <a:rPr lang="en-US" sz="2400" b="1" u="sng" dirty="0" smtClean="0">
                <a:ln>
                  <a:solidFill>
                    <a:srgbClr val="0000FF"/>
                  </a:solidFill>
                </a:ln>
                <a:solidFill>
                  <a:srgbClr val="C00000"/>
                </a:solidFill>
                <a:latin typeface="Georgia" panose="02040502050405020303" pitchFamily="18" charset="0"/>
              </a:rPr>
              <a:t>scarlet blood sacrifice</a:t>
            </a:r>
            <a:r>
              <a:rPr lang="en-US" sz="2400" u="sng" dirty="0" smtClean="0">
                <a:solidFill>
                  <a:srgbClr val="663300"/>
                </a:solidFill>
                <a:latin typeface="Georgia" panose="02040502050405020303" pitchFamily="18" charset="0"/>
              </a:rPr>
              <a:t> </a:t>
            </a:r>
            <a:r>
              <a:rPr lang="en-US" sz="2400" dirty="0" smtClean="0">
                <a:solidFill>
                  <a:srgbClr val="663300"/>
                </a:solidFill>
                <a:latin typeface="Georgia" panose="02040502050405020303" pitchFamily="18" charset="0"/>
              </a:rPr>
              <a:t>MUST be placed in a </a:t>
            </a:r>
            <a:r>
              <a:rPr lang="en-US" sz="2400" b="1" u="sng" dirty="0" smtClean="0">
                <a:solidFill>
                  <a:srgbClr val="FF0000"/>
                </a:solidFill>
                <a:effectLst>
                  <a:glow rad="127000">
                    <a:srgbClr val="00FFFF"/>
                  </a:glow>
                </a:effectLst>
                <a:latin typeface="Georgia" panose="02040502050405020303" pitchFamily="18" charset="0"/>
              </a:rPr>
              <a:t>CLEAN</a:t>
            </a:r>
            <a:r>
              <a:rPr lang="en-US" sz="2400" dirty="0">
                <a:solidFill>
                  <a:srgbClr val="663300"/>
                </a:solidFill>
                <a:latin typeface="Georgia" panose="02040502050405020303" pitchFamily="18" charset="0"/>
              </a:rPr>
              <a:t> </a:t>
            </a:r>
            <a:r>
              <a:rPr lang="en-US" sz="2400" dirty="0" smtClean="0">
                <a:solidFill>
                  <a:srgbClr val="663300"/>
                </a:solidFill>
                <a:latin typeface="Georgia" panose="02040502050405020303" pitchFamily="18" charset="0"/>
              </a:rPr>
              <a:t>location </a:t>
            </a:r>
            <a:r>
              <a:rPr lang="en-US" sz="2000" dirty="0" smtClean="0">
                <a:solidFill>
                  <a:srgbClr val="0000FF"/>
                </a:solidFill>
                <a:latin typeface="Georgia" panose="02040502050405020303" pitchFamily="18" charset="0"/>
              </a:rPr>
              <a:t>(Num 19:9). </a:t>
            </a:r>
          </a:p>
          <a:p>
            <a:pPr defTabSz="457200"/>
            <a:r>
              <a:rPr lang="en-US" sz="2400" dirty="0" smtClean="0">
                <a:solidFill>
                  <a:srgbClr val="663300"/>
                </a:solidFill>
                <a:latin typeface="TITUS Cyberbit Basic" panose="02020603050405020304" pitchFamily="18" charset="0"/>
              </a:rPr>
              <a:t>Luke </a:t>
            </a:r>
            <a:r>
              <a:rPr lang="en-US" sz="2400" dirty="0">
                <a:solidFill>
                  <a:srgbClr val="663300"/>
                </a:solidFill>
                <a:latin typeface="TITUS Cyberbit Basic" panose="02020603050405020304" pitchFamily="18" charset="0"/>
              </a:rPr>
              <a:t>23:53 </a:t>
            </a:r>
            <a:r>
              <a:rPr lang="en-US" sz="2400" dirty="0" smtClean="0">
                <a:solidFill>
                  <a:srgbClr val="663300"/>
                </a:solidFill>
                <a:latin typeface="TITUS Cyberbit Basic" panose="02020603050405020304" pitchFamily="18" charset="0"/>
              </a:rPr>
              <a:t> </a:t>
            </a:r>
            <a:r>
              <a:rPr lang="en-US" sz="2400" b="1" dirty="0" smtClean="0">
                <a:solidFill>
                  <a:srgbClr val="00B050"/>
                </a:solidFill>
                <a:latin typeface="TITUS Cyberbit Basic" panose="02020603050405020304" pitchFamily="18" charset="0"/>
              </a:rPr>
              <a:t>And </a:t>
            </a:r>
            <a:r>
              <a:rPr lang="en-US" sz="2400" b="1" dirty="0">
                <a:solidFill>
                  <a:srgbClr val="00B050"/>
                </a:solidFill>
                <a:latin typeface="TITUS Cyberbit Basic" panose="02020603050405020304" pitchFamily="18" charset="0"/>
              </a:rPr>
              <a:t>taking it down, he wrapped it </a:t>
            </a:r>
            <a:r>
              <a:rPr lang="en-US" sz="2400" b="1" dirty="0" smtClean="0">
                <a:solidFill>
                  <a:srgbClr val="00B050"/>
                </a:solidFill>
                <a:latin typeface="TITUS Cyberbit Basic" panose="02020603050405020304" pitchFamily="18" charset="0"/>
              </a:rPr>
              <a:t>in linen</a:t>
            </a:r>
            <a:r>
              <a:rPr lang="en-US" sz="2400" b="1" dirty="0">
                <a:solidFill>
                  <a:srgbClr val="00B050"/>
                </a:solidFill>
                <a:latin typeface="TITUS Cyberbit Basic" panose="02020603050405020304" pitchFamily="18" charset="0"/>
              </a:rPr>
              <a:t>, </a:t>
            </a:r>
            <a:r>
              <a:rPr lang="en-US" sz="2400" b="1" dirty="0" smtClean="0">
                <a:solidFill>
                  <a:srgbClr val="00B050"/>
                </a:solidFill>
                <a:latin typeface="TITUS Cyberbit Basic" panose="02020603050405020304" pitchFamily="18" charset="0"/>
              </a:rPr>
              <a:t>		</a:t>
            </a:r>
            <a:r>
              <a:rPr lang="en-US" sz="2400" b="1" dirty="0" smtClean="0">
                <a:solidFill>
                  <a:srgbClr val="0000FF"/>
                </a:solidFill>
                <a:latin typeface="TITUS Cyberbit Basic" panose="02020603050405020304" pitchFamily="18" charset="0"/>
              </a:rPr>
              <a:t>and </a:t>
            </a:r>
            <a:r>
              <a:rPr lang="en-US" sz="2400" b="1" u="sng" dirty="0">
                <a:solidFill>
                  <a:srgbClr val="0000FF"/>
                </a:solidFill>
                <a:latin typeface="TITUS Cyberbit Basic" panose="02020603050405020304" pitchFamily="18" charset="0"/>
              </a:rPr>
              <a:t>laid it in a tomb hewn out of the rock</a:t>
            </a:r>
            <a:r>
              <a:rPr lang="en-US" sz="2400" b="1" dirty="0" smtClean="0">
                <a:solidFill>
                  <a:srgbClr val="0000FF"/>
                </a:solidFill>
                <a:latin typeface="TITUS Cyberbit Basic" panose="02020603050405020304" pitchFamily="18" charset="0"/>
              </a:rPr>
              <a:t>,</a:t>
            </a:r>
            <a:br>
              <a:rPr lang="en-US" sz="2400" b="1" dirty="0" smtClean="0">
                <a:solidFill>
                  <a:srgbClr val="0000FF"/>
                </a:solidFill>
                <a:latin typeface="TITUS Cyberbit Basic" panose="02020603050405020304" pitchFamily="18" charset="0"/>
              </a:rPr>
            </a:br>
            <a:r>
              <a:rPr lang="en-US" sz="2400" b="1" dirty="0" smtClean="0">
                <a:solidFill>
                  <a:srgbClr val="0000FF"/>
                </a:solidFill>
                <a:latin typeface="TITUS Cyberbit Basic" panose="02020603050405020304" pitchFamily="18" charset="0"/>
              </a:rPr>
              <a:t> </a:t>
            </a:r>
            <a:r>
              <a:rPr lang="en-US" sz="2400" b="1" dirty="0">
                <a:solidFill>
                  <a:srgbClr val="00B050"/>
                </a:solidFill>
                <a:latin typeface="TITUS Cyberbit Basic" panose="02020603050405020304" pitchFamily="18" charset="0"/>
              </a:rPr>
              <a:t> </a:t>
            </a:r>
            <a:r>
              <a:rPr lang="en-US" sz="2400" b="1" dirty="0" smtClean="0">
                <a:solidFill>
                  <a:srgbClr val="00B050"/>
                </a:solidFill>
                <a:latin typeface="TITUS Cyberbit Basic" panose="02020603050405020304" pitchFamily="18" charset="0"/>
              </a:rPr>
              <a:t>        	</a:t>
            </a:r>
            <a:r>
              <a:rPr lang="en-US" sz="2400" b="1" u="sng" dirty="0" smtClean="0">
                <a:solidFill>
                  <a:srgbClr val="0000FF"/>
                </a:solidFill>
                <a:effectLst>
                  <a:glow rad="127000">
                    <a:srgbClr val="ACD433">
                      <a:lumMod val="60000"/>
                      <a:lumOff val="40000"/>
                    </a:srgbClr>
                  </a:glow>
                </a:effectLst>
                <a:latin typeface="TITUS Cyberbit Basic" panose="02020603050405020304" pitchFamily="18" charset="0"/>
              </a:rPr>
              <a:t>WHERE NO ONE WAS YET LAID</a:t>
            </a:r>
            <a:r>
              <a:rPr lang="en-US" sz="2400" b="1" dirty="0" smtClean="0">
                <a:solidFill>
                  <a:srgbClr val="0000FF"/>
                </a:solidFill>
                <a:effectLst>
                  <a:glow rad="127000">
                    <a:srgbClr val="ACD433">
                      <a:lumMod val="60000"/>
                      <a:lumOff val="40000"/>
                    </a:srgbClr>
                  </a:glow>
                </a:effectLst>
                <a:latin typeface="TITUS Cyberbit Basic" panose="02020603050405020304" pitchFamily="18" charset="0"/>
              </a:rPr>
              <a:t>.</a:t>
            </a:r>
            <a:r>
              <a:rPr lang="en-US" sz="2400" b="1" u="sng" dirty="0" smtClean="0">
                <a:solidFill>
                  <a:srgbClr val="0000FF"/>
                </a:solidFill>
                <a:effectLst>
                  <a:glow rad="127000">
                    <a:srgbClr val="ACD433">
                      <a:lumMod val="60000"/>
                      <a:lumOff val="40000"/>
                    </a:srgbClr>
                  </a:glow>
                </a:effectLst>
                <a:latin typeface="TITUS Cyberbit Basic" panose="02020603050405020304" pitchFamily="18" charset="0"/>
              </a:rPr>
              <a:t> </a:t>
            </a:r>
            <a:endParaRPr lang="en-US" sz="2400" b="1" u="sng" dirty="0">
              <a:solidFill>
                <a:srgbClr val="0000FF"/>
              </a:solidFill>
              <a:effectLst>
                <a:glow rad="127000">
                  <a:srgbClr val="ACD433">
                    <a:lumMod val="60000"/>
                    <a:lumOff val="40000"/>
                  </a:srgbClr>
                </a:glow>
              </a:effectLst>
              <a:latin typeface="Georgia" panose="02040502050405020303" pitchFamily="18" charset="0"/>
            </a:endParaRPr>
          </a:p>
        </p:txBody>
      </p:sp>
      <p:sp>
        <p:nvSpPr>
          <p:cNvPr id="19" name="Rounded Rectangular Callout 18"/>
          <p:cNvSpPr/>
          <p:nvPr/>
        </p:nvSpPr>
        <p:spPr>
          <a:xfrm>
            <a:off x="3109719" y="5831931"/>
            <a:ext cx="2179125" cy="860624"/>
          </a:xfrm>
          <a:prstGeom prst="wedgeRoundRectCallout">
            <a:avLst>
              <a:gd name="adj1" fmla="val 72364"/>
              <a:gd name="adj2" fmla="val -12676"/>
              <a:gd name="adj3" fmla="val 16667"/>
            </a:avLst>
          </a:prstGeom>
          <a:solidFill>
            <a:schemeClr val="accent3">
              <a:lumMod val="75000"/>
            </a:schemeClr>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u="sng" dirty="0" smtClean="0">
                <a:solidFill>
                  <a:prstClr val="black"/>
                </a:solidFill>
                <a:effectLst>
                  <a:glow rad="88900">
                    <a:srgbClr val="FF66FF"/>
                  </a:glow>
                </a:effectLst>
              </a:rPr>
              <a:t>Linear fulfillment!</a:t>
            </a:r>
            <a:endParaRPr lang="en-CA" sz="2400" b="1" u="sng" dirty="0">
              <a:solidFill>
                <a:prstClr val="black"/>
              </a:solidFill>
              <a:effectLst>
                <a:glow rad="88900">
                  <a:srgbClr val="FF66FF"/>
                </a:glow>
              </a:effectLst>
            </a:endParaRPr>
          </a:p>
        </p:txBody>
      </p:sp>
      <p:cxnSp>
        <p:nvCxnSpPr>
          <p:cNvPr id="6" name="Straight Arrow Connector 5"/>
          <p:cNvCxnSpPr/>
          <p:nvPr/>
        </p:nvCxnSpPr>
        <p:spPr>
          <a:xfrm flipV="1">
            <a:off x="2355273" y="3759201"/>
            <a:ext cx="2538460" cy="2599808"/>
          </a:xfrm>
          <a:prstGeom prst="straightConnector1">
            <a:avLst/>
          </a:prstGeom>
          <a:ln w="76200">
            <a:solidFill>
              <a:srgbClr val="0000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248491" y="3801041"/>
            <a:ext cx="745886" cy="2023534"/>
          </a:xfrm>
          <a:prstGeom prst="straightConnector1">
            <a:avLst/>
          </a:prstGeom>
          <a:ln w="76200">
            <a:solidFill>
              <a:srgbClr val="0000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09527" y="2223050"/>
            <a:ext cx="3249" cy="1532420"/>
          </a:xfrm>
          <a:prstGeom prst="line">
            <a:avLst/>
          </a:prstGeom>
          <a:ln w="76200">
            <a:solidFill>
              <a:srgbClr val="FF66FF"/>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274430" y="3790018"/>
            <a:ext cx="914400" cy="416732"/>
          </a:xfrm>
          <a:prstGeom prst="rect">
            <a:avLst/>
          </a:prstGeom>
          <a:solidFill>
            <a:srgbClr val="00FFCC"/>
          </a:solidFill>
          <a:ln w="3810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CC00FF"/>
                </a:solidFill>
                <a:effectLst>
                  <a:glow rad="127000">
                    <a:srgbClr val="FFFF00"/>
                  </a:glow>
                </a:effectLst>
              </a:rPr>
              <a:t>DAWN</a:t>
            </a:r>
            <a:endParaRPr lang="en-CA" b="1" dirty="0">
              <a:solidFill>
                <a:srgbClr val="CC00FF"/>
              </a:solidFill>
              <a:effectLst>
                <a:glow rad="127000">
                  <a:srgbClr val="FFFF00"/>
                </a:glow>
              </a:effectLst>
            </a:endParaRPr>
          </a:p>
        </p:txBody>
      </p:sp>
      <p:cxnSp>
        <p:nvCxnSpPr>
          <p:cNvPr id="12" name="Straight Arrow Connector 11"/>
          <p:cNvCxnSpPr/>
          <p:nvPr/>
        </p:nvCxnSpPr>
        <p:spPr>
          <a:xfrm flipH="1">
            <a:off x="4188831" y="3613279"/>
            <a:ext cx="564536" cy="176739"/>
          </a:xfrm>
          <a:prstGeom prst="straightConnector1">
            <a:avLst/>
          </a:prstGeom>
          <a:ln w="57150">
            <a:solidFill>
              <a:schemeClr val="bg1"/>
            </a:solidFill>
            <a:tailEnd type="triangle"/>
          </a:ln>
          <a:effectLst>
            <a:glow rad="127000">
              <a:srgbClr val="00FFCC"/>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70240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250"/>
                                        <p:tgtEl>
                                          <p:spTgt spid="8"/>
                                        </p:tgtEl>
                                      </p:cBhvr>
                                    </p:animEffect>
                                  </p:childTnLst>
                                </p:cTn>
                              </p:par>
                            </p:childTnLst>
                          </p:cTn>
                        </p:par>
                        <p:par>
                          <p:cTn id="8" fill="hold">
                            <p:stCondLst>
                              <p:cond delay="1500"/>
                            </p:stCondLst>
                            <p:childTnLst>
                              <p:par>
                                <p:cTn id="9" presetID="22" presetClass="entr" presetSubtype="8"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250"/>
                                        <p:tgtEl>
                                          <p:spTgt spid="10"/>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000"/>
                                        <p:tgtEl>
                                          <p:spTgt spid="2"/>
                                        </p:tgtEl>
                                      </p:cBhvr>
                                    </p:animEffect>
                                  </p:childTnLst>
                                </p:cTn>
                              </p:par>
                            </p:childTnLst>
                          </p:cTn>
                        </p:par>
                        <p:par>
                          <p:cTn id="16" fill="hold">
                            <p:stCondLst>
                              <p:cond delay="5000"/>
                            </p:stCondLst>
                            <p:childTnLst>
                              <p:par>
                                <p:cTn id="17" presetID="2" presetClass="entr" presetSubtype="12" fill="hold" grpId="0" nodeType="afterEffect">
                                  <p:stCondLst>
                                    <p:cond delay="32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3000" fill="hold"/>
                                        <p:tgtEl>
                                          <p:spTgt spid="17"/>
                                        </p:tgtEl>
                                        <p:attrNameLst>
                                          <p:attrName>ppt_x</p:attrName>
                                        </p:attrNameLst>
                                      </p:cBhvr>
                                      <p:tavLst>
                                        <p:tav tm="0">
                                          <p:val>
                                            <p:strVal val="0-#ppt_w/2"/>
                                          </p:val>
                                        </p:tav>
                                        <p:tav tm="100000">
                                          <p:val>
                                            <p:strVal val="#ppt_x"/>
                                          </p:val>
                                        </p:tav>
                                      </p:tavLst>
                                    </p:anim>
                                    <p:anim calcmode="lin" valueType="num">
                                      <p:cBhvr additive="base">
                                        <p:cTn id="20" dur="30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11250"/>
                            </p:stCondLst>
                            <p:childTnLst>
                              <p:par>
                                <p:cTn id="22" presetID="22" presetClass="entr" presetSubtype="2"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125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1250"/>
                                        <p:tgtEl>
                                          <p:spTgt spid="3"/>
                                        </p:tgtEl>
                                      </p:cBhvr>
                                    </p:animEffect>
                                  </p:childTnLst>
                                </p:cTn>
                              </p:par>
                            </p:childTnLst>
                          </p:cTn>
                        </p:par>
                        <p:par>
                          <p:cTn id="30" fill="hold">
                            <p:stCondLst>
                              <p:cond delay="1250"/>
                            </p:stCondLst>
                            <p:childTnLst>
                              <p:par>
                                <p:cTn id="31" presetID="22" presetClass="entr" presetSubtype="4" fill="hold" nodeType="afterEffect">
                                  <p:stCondLst>
                                    <p:cond delay="300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1250"/>
                                        <p:tgtEl>
                                          <p:spTgt spid="6"/>
                                        </p:tgtEl>
                                      </p:cBhvr>
                                    </p:animEffect>
                                  </p:childTnLst>
                                </p:cTn>
                              </p:par>
                            </p:childTnLst>
                          </p:cTn>
                        </p:par>
                        <p:par>
                          <p:cTn id="34" fill="hold">
                            <p:stCondLst>
                              <p:cond delay="5500"/>
                            </p:stCondLst>
                            <p:childTnLst>
                              <p:par>
                                <p:cTn id="35" presetID="35" presetClass="emph" presetSubtype="0" repeatCount="3000" fill="hold" nodeType="afterEffect">
                                  <p:stCondLst>
                                    <p:cond delay="0"/>
                                  </p:stCondLst>
                                  <p:childTnLst>
                                    <p:anim calcmode="discrete" valueType="str">
                                      <p:cBhvr>
                                        <p:cTn id="36" dur="1000" fill="hold"/>
                                        <p:tgtEl>
                                          <p:spTgt spid="6"/>
                                        </p:tgtEl>
                                        <p:attrNameLst>
                                          <p:attrName>style.visibility</p:attrName>
                                        </p:attrNameLst>
                                      </p:cBhvr>
                                      <p:tavLst>
                                        <p:tav tm="0">
                                          <p:val>
                                            <p:strVal val="hidden"/>
                                          </p:val>
                                        </p:tav>
                                        <p:tav tm="50000">
                                          <p:val>
                                            <p:strVal val="visible"/>
                                          </p:val>
                                        </p:tav>
                                      </p:tavLst>
                                    </p:anim>
                                  </p:childTnLst>
                                </p:cTn>
                              </p:par>
                            </p:childTnLst>
                          </p:cTn>
                        </p:par>
                        <p:par>
                          <p:cTn id="37" fill="hold">
                            <p:stCondLst>
                              <p:cond delay="8500"/>
                            </p:stCondLst>
                            <p:childTnLst>
                              <p:par>
                                <p:cTn id="38" presetID="22" presetClass="entr" presetSubtype="1"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1250"/>
                                        <p:tgtEl>
                                          <p:spTgt spid="20"/>
                                        </p:tgtEl>
                                      </p:cBhvr>
                                    </p:animEffect>
                                  </p:childTnLst>
                                </p:cTn>
                              </p:par>
                              <p:par>
                                <p:cTn id="41" presetID="6" presetClass="entr" presetSubtype="16" fill="hold" grpId="0" nodeType="with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circle(in)">
                                      <p:cBhvr>
                                        <p:cTn id="43"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2" grpId="0" animBg="1"/>
      <p:bldP spid="19" grpId="0" animBg="1"/>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2"/>
          <p:cNvPicPr>
            <a:picLocks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24317" y="1313961"/>
            <a:ext cx="911236" cy="1913290"/>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664568" y="6413129"/>
            <a:ext cx="514033" cy="412785"/>
          </a:xfrm>
        </p:spPr>
        <p:txBody>
          <a:bodyPr/>
          <a:lstStyle/>
          <a:p>
            <a:fld id="{6D22F896-40B5-4ADD-8801-0D06FADFA095}" type="slidenum">
              <a:rPr lang="en-US" sz="1400" smtClean="0">
                <a:solidFill>
                  <a:prstClr val="white">
                    <a:tint val="75000"/>
                  </a:prstClr>
                </a:solidFill>
              </a:rPr>
              <a:pPr/>
              <a:t>82</a:t>
            </a:fld>
            <a:endParaRPr lang="en-US" sz="1400" dirty="0">
              <a:solidFill>
                <a:prstClr val="white">
                  <a:tint val="75000"/>
                </a:prstClr>
              </a:solidFill>
            </a:endParaRPr>
          </a:p>
        </p:txBody>
      </p:sp>
      <p:sp>
        <p:nvSpPr>
          <p:cNvPr id="45" name="Rounded Rectangle 44"/>
          <p:cNvSpPr/>
          <p:nvPr/>
        </p:nvSpPr>
        <p:spPr>
          <a:xfrm>
            <a:off x="420173" y="165007"/>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3064603" y="1810327"/>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3028470" y="1306618"/>
            <a:ext cx="907083" cy="1923143"/>
          </a:xfrm>
          <a:prstGeom prst="rect">
            <a:avLst/>
          </a:prstGeom>
          <a:noFill/>
          <a:ln w="57150">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4" name="Right Triangle 103"/>
          <p:cNvSpPr/>
          <p:nvPr/>
        </p:nvSpPr>
        <p:spPr>
          <a:xfrm flipH="1">
            <a:off x="3018423" y="2537310"/>
            <a:ext cx="865657" cy="692451"/>
          </a:xfrm>
          <a:prstGeom prst="rtTriangle">
            <a:avLst/>
          </a:prstGeom>
          <a:solidFill>
            <a:schemeClr val="bg1">
              <a:alpha val="34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le 6"/>
          <p:cNvSpPr/>
          <p:nvPr/>
        </p:nvSpPr>
        <p:spPr>
          <a:xfrm>
            <a:off x="3810396" y="224235"/>
            <a:ext cx="8015731" cy="692265"/>
          </a:xfrm>
          <a:prstGeom prst="roundRect">
            <a:avLst/>
          </a:prstGeom>
          <a:solidFill>
            <a:schemeClr val="accent3">
              <a:lumMod val="20000"/>
              <a:lumOff val="80000"/>
            </a:schemeClr>
          </a:solidFill>
          <a:ln w="38100">
            <a:solidFill>
              <a:schemeClr val="bg1"/>
            </a:solidFill>
          </a:ln>
          <a:effectLst>
            <a:glow rad="127000">
              <a:srgbClr val="FF66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defTabSz="457200"/>
            <a:r>
              <a:rPr lang="en-CA" sz="3200" b="1" dirty="0" smtClean="0">
                <a:ln>
                  <a:solidFill>
                    <a:srgbClr val="0000FF"/>
                  </a:solidFill>
                </a:ln>
                <a:solidFill>
                  <a:srgbClr val="CC00FF"/>
                </a:solidFill>
              </a:rPr>
              <a:t>What function did </a:t>
            </a:r>
            <a:r>
              <a:rPr lang="en-CA" sz="3200" b="1" u="sng" dirty="0" smtClean="0">
                <a:ln>
                  <a:solidFill>
                    <a:srgbClr val="0000FF"/>
                  </a:solidFill>
                </a:ln>
                <a:solidFill>
                  <a:srgbClr val="CC00FF"/>
                </a:solidFill>
              </a:rPr>
              <a:t>the Ladies</a:t>
            </a:r>
            <a:r>
              <a:rPr lang="en-CA" sz="3200" b="1" dirty="0" smtClean="0">
                <a:ln>
                  <a:solidFill>
                    <a:srgbClr val="0000FF"/>
                  </a:solidFill>
                </a:ln>
                <a:solidFill>
                  <a:srgbClr val="CC00FF"/>
                </a:solidFill>
              </a:rPr>
              <a:t> perceive?</a:t>
            </a:r>
            <a:endParaRPr lang="en-CA" sz="3200" b="1" dirty="0">
              <a:ln>
                <a:solidFill>
                  <a:srgbClr val="0000FF"/>
                </a:solidFill>
              </a:ln>
              <a:solidFill>
                <a:srgbClr val="CC00FF"/>
              </a:solidFill>
            </a:endParaRPr>
          </a:p>
        </p:txBody>
      </p:sp>
      <p:sp>
        <p:nvSpPr>
          <p:cNvPr id="18" name="Rounded Rectangular Callout 17"/>
          <p:cNvSpPr/>
          <p:nvPr/>
        </p:nvSpPr>
        <p:spPr>
          <a:xfrm>
            <a:off x="173854" y="1120795"/>
            <a:ext cx="2673166" cy="1118845"/>
          </a:xfrm>
          <a:prstGeom prst="wedgeRoundRectCallout">
            <a:avLst>
              <a:gd name="adj1" fmla="val 64820"/>
              <a:gd name="adj2" fmla="val 31822"/>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sp>
        <p:nvSpPr>
          <p:cNvPr id="2" name="Rounded Rectangular Callout 1"/>
          <p:cNvSpPr/>
          <p:nvPr/>
        </p:nvSpPr>
        <p:spPr>
          <a:xfrm>
            <a:off x="4630934" y="1306618"/>
            <a:ext cx="7329228" cy="2552150"/>
          </a:xfrm>
          <a:prstGeom prst="wedgeRoundRectCallout">
            <a:avLst>
              <a:gd name="adj1" fmla="val -59857"/>
              <a:gd name="adj2" fmla="val -18908"/>
              <a:gd name="adj3" fmla="val 16667"/>
            </a:avLst>
          </a:prstGeom>
          <a:solidFill>
            <a:schemeClr val="accent6">
              <a:lumMod val="20000"/>
              <a:lumOff val="80000"/>
            </a:schemeClr>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defTabSz="457200"/>
            <a:r>
              <a:rPr lang="en-US" sz="3600" dirty="0" smtClean="0">
                <a:solidFill>
                  <a:srgbClr val="008080"/>
                </a:solidFill>
                <a:latin typeface="TITUS Cyberbit Basic" panose="02020603050405020304" pitchFamily="18" charset="0"/>
              </a:rPr>
              <a:t>Luke </a:t>
            </a:r>
            <a:r>
              <a:rPr lang="en-US" sz="3600" dirty="0">
                <a:solidFill>
                  <a:srgbClr val="008080"/>
                </a:solidFill>
                <a:latin typeface="TITUS Cyberbit Basic" panose="02020603050405020304" pitchFamily="18" charset="0"/>
              </a:rPr>
              <a:t>23:55</a:t>
            </a:r>
            <a:r>
              <a:rPr lang="en-US" sz="3600" dirty="0">
                <a:solidFill>
                  <a:prstClr val="black"/>
                </a:solidFill>
                <a:latin typeface="TITUS Cyberbit Basic" panose="02020603050405020304" pitchFamily="18" charset="0"/>
              </a:rPr>
              <a:t>  And the women who </a:t>
            </a:r>
            <a:r>
              <a:rPr lang="en-US" sz="3600" dirty="0" smtClean="0">
                <a:solidFill>
                  <a:prstClr val="black"/>
                </a:solidFill>
                <a:latin typeface="TITUS Cyberbit Basic" panose="02020603050405020304" pitchFamily="18" charset="0"/>
              </a:rPr>
              <a:t>	had </a:t>
            </a:r>
            <a:r>
              <a:rPr lang="en-US" sz="3600" dirty="0">
                <a:solidFill>
                  <a:prstClr val="black"/>
                </a:solidFill>
                <a:latin typeface="TITUS Cyberbit Basic" panose="02020603050405020304" pitchFamily="18" charset="0"/>
              </a:rPr>
              <a:t>come with Him from </a:t>
            </a:r>
            <a:r>
              <a:rPr lang="en-US" sz="3600" dirty="0" err="1">
                <a:solidFill>
                  <a:prstClr val="black"/>
                </a:solidFill>
                <a:latin typeface="TITUS Cyberbit Basic" panose="02020603050405020304" pitchFamily="18" charset="0"/>
              </a:rPr>
              <a:t>Galil</a:t>
            </a:r>
            <a:r>
              <a:rPr lang="en-US" sz="3600" dirty="0">
                <a:solidFill>
                  <a:prstClr val="black"/>
                </a:solidFill>
                <a:latin typeface="TITUS Cyberbit Basic" panose="02020603050405020304" pitchFamily="18" charset="0"/>
              </a:rPr>
              <a:t> </a:t>
            </a:r>
            <a:r>
              <a:rPr lang="en-US" sz="3600" dirty="0" smtClean="0">
                <a:solidFill>
                  <a:prstClr val="black"/>
                </a:solidFill>
                <a:latin typeface="TITUS Cyberbit Basic" panose="02020603050405020304" pitchFamily="18" charset="0"/>
              </a:rPr>
              <a:t>	followed </a:t>
            </a:r>
            <a:r>
              <a:rPr lang="en-US" sz="3600" dirty="0">
                <a:solidFill>
                  <a:prstClr val="black"/>
                </a:solidFill>
                <a:latin typeface="TITUS Cyberbit Basic" panose="02020603050405020304" pitchFamily="18" charset="0"/>
              </a:rPr>
              <a:t>after, </a:t>
            </a:r>
            <a:r>
              <a:rPr lang="en-US" sz="3600" u="sng" dirty="0">
                <a:solidFill>
                  <a:prstClr val="black"/>
                </a:solidFill>
                <a:effectLst>
                  <a:glow rad="127000">
                    <a:srgbClr val="99FF33"/>
                  </a:glow>
                </a:effectLst>
                <a:latin typeface="TITUS Cyberbit Basic" panose="02020603050405020304" pitchFamily="18" charset="0"/>
              </a:rPr>
              <a:t>and saw</a:t>
            </a:r>
            <a:r>
              <a:rPr lang="en-US" sz="3600" dirty="0">
                <a:solidFill>
                  <a:prstClr val="black"/>
                </a:solidFill>
                <a:effectLst>
                  <a:glow rad="127000">
                    <a:srgbClr val="99FF33"/>
                  </a:glow>
                </a:effectLst>
                <a:latin typeface="TITUS Cyberbit Basic" panose="02020603050405020304" pitchFamily="18" charset="0"/>
              </a:rPr>
              <a:t> </a:t>
            </a:r>
            <a:r>
              <a:rPr lang="en-US" sz="3600" u="sng" dirty="0">
                <a:solidFill>
                  <a:prstClr val="black"/>
                </a:solidFill>
                <a:latin typeface="TITUS Cyberbit Basic" panose="02020603050405020304" pitchFamily="18" charset="0"/>
              </a:rPr>
              <a:t>the tomb </a:t>
            </a:r>
            <a:r>
              <a:rPr lang="en-US" sz="3600" dirty="0" smtClean="0">
                <a:solidFill>
                  <a:prstClr val="black"/>
                </a:solidFill>
                <a:latin typeface="TITUS Cyberbit Basic" panose="02020603050405020304" pitchFamily="18" charset="0"/>
              </a:rPr>
              <a:t>	</a:t>
            </a:r>
            <a:r>
              <a:rPr lang="en-US" sz="3600" u="sng" dirty="0" smtClean="0">
                <a:solidFill>
                  <a:prstClr val="black"/>
                </a:solidFill>
                <a:latin typeface="TITUS Cyberbit Basic" panose="02020603050405020304" pitchFamily="18" charset="0"/>
              </a:rPr>
              <a:t>and </a:t>
            </a:r>
            <a:r>
              <a:rPr lang="en-US" sz="3600" u="sng" dirty="0">
                <a:solidFill>
                  <a:prstClr val="black"/>
                </a:solidFill>
                <a:latin typeface="TITUS Cyberbit Basic" panose="02020603050405020304" pitchFamily="18" charset="0"/>
              </a:rPr>
              <a:t>how His bod</a:t>
            </a:r>
            <a:r>
              <a:rPr lang="en-US" sz="3600" dirty="0">
                <a:solidFill>
                  <a:prstClr val="black"/>
                </a:solidFill>
                <a:latin typeface="TITUS Cyberbit Basic" panose="02020603050405020304" pitchFamily="18" charset="0"/>
              </a:rPr>
              <a:t>y</a:t>
            </a:r>
            <a:r>
              <a:rPr lang="en-US" sz="3600" u="sng" dirty="0">
                <a:solidFill>
                  <a:prstClr val="black"/>
                </a:solidFill>
                <a:latin typeface="TITUS Cyberbit Basic" panose="02020603050405020304" pitchFamily="18" charset="0"/>
              </a:rPr>
              <a:t> was laid</a:t>
            </a:r>
            <a:r>
              <a:rPr lang="en-US" sz="3600" dirty="0">
                <a:solidFill>
                  <a:prstClr val="black"/>
                </a:solidFill>
                <a:latin typeface="TITUS Cyberbit Basic" panose="02020603050405020304" pitchFamily="18" charset="0"/>
              </a:rPr>
              <a:t>. </a:t>
            </a:r>
          </a:p>
        </p:txBody>
      </p:sp>
      <p:sp>
        <p:nvSpPr>
          <p:cNvPr id="21" name="Rounded Rectangular Callout 20"/>
          <p:cNvSpPr/>
          <p:nvPr/>
        </p:nvSpPr>
        <p:spPr>
          <a:xfrm>
            <a:off x="173854" y="2609283"/>
            <a:ext cx="2396468" cy="963550"/>
          </a:xfrm>
          <a:prstGeom prst="wedgeRoundRectCallout">
            <a:avLst>
              <a:gd name="adj1" fmla="val 77636"/>
              <a:gd name="adj2" fmla="val 2132"/>
              <a:gd name="adj3" fmla="val 16667"/>
            </a:avLst>
          </a:prstGeom>
          <a:solidFill>
            <a:schemeClr val="accent5">
              <a:lumMod val="60000"/>
              <a:lumOff val="40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u="sng" dirty="0" smtClean="0">
                <a:solidFill>
                  <a:prstClr val="black"/>
                </a:solidFill>
              </a:rPr>
              <a:t>Lunar</a:t>
            </a:r>
            <a:r>
              <a:rPr lang="en-CA" sz="2400" dirty="0" smtClean="0">
                <a:solidFill>
                  <a:prstClr val="black"/>
                </a:solidFill>
              </a:rPr>
              <a:t> Abib 14 </a:t>
            </a:r>
            <a:r>
              <a:rPr lang="en-CA" sz="2400" u="sng" dirty="0">
                <a:solidFill>
                  <a:prstClr val="black"/>
                </a:solidFill>
              </a:rPr>
              <a:t>N</a:t>
            </a:r>
            <a:r>
              <a:rPr lang="en-CA" sz="2400" u="sng" dirty="0" smtClean="0">
                <a:solidFill>
                  <a:prstClr val="black"/>
                </a:solidFill>
              </a:rPr>
              <a:t>i</a:t>
            </a:r>
            <a:r>
              <a:rPr lang="en-CA" sz="2400" dirty="0" smtClean="0">
                <a:solidFill>
                  <a:prstClr val="black"/>
                </a:solidFill>
              </a:rPr>
              <a:t>g</a:t>
            </a:r>
            <a:r>
              <a:rPr lang="en-CA" sz="2400" u="sng" dirty="0" smtClean="0">
                <a:solidFill>
                  <a:prstClr val="black"/>
                </a:solidFill>
              </a:rPr>
              <a:t>ht</a:t>
            </a:r>
            <a:r>
              <a:rPr lang="en-CA" sz="2400" dirty="0" smtClean="0">
                <a:solidFill>
                  <a:prstClr val="black"/>
                </a:solidFill>
              </a:rPr>
              <a:t> </a:t>
            </a:r>
            <a:r>
              <a:rPr lang="en-CA" sz="2400" dirty="0">
                <a:solidFill>
                  <a:prstClr val="black"/>
                </a:solidFill>
              </a:rPr>
              <a:t>S</a:t>
            </a:r>
            <a:r>
              <a:rPr lang="en-CA" sz="2400" dirty="0" smtClean="0">
                <a:solidFill>
                  <a:prstClr val="black"/>
                </a:solidFill>
              </a:rPr>
              <a:t>eason!</a:t>
            </a:r>
            <a:endParaRPr lang="en-CA" sz="2400" dirty="0">
              <a:solidFill>
                <a:prstClr val="black"/>
              </a:solidFill>
            </a:endParaRPr>
          </a:p>
        </p:txBody>
      </p:sp>
      <p:sp>
        <p:nvSpPr>
          <p:cNvPr id="3" name="Cloud Callout 2"/>
          <p:cNvSpPr/>
          <p:nvPr/>
        </p:nvSpPr>
        <p:spPr>
          <a:xfrm>
            <a:off x="484750" y="4038972"/>
            <a:ext cx="10826378" cy="2668231"/>
          </a:xfrm>
          <a:prstGeom prst="cloudCallout">
            <a:avLst>
              <a:gd name="adj1" fmla="val -19893"/>
              <a:gd name="adj2" fmla="val -90482"/>
            </a:avLst>
          </a:prstGeom>
          <a:ln w="76200">
            <a:solidFill>
              <a:srgbClr val="CC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800" dirty="0">
                <a:ln>
                  <a:solidFill>
                    <a:srgbClr val="CC00FF"/>
                  </a:solidFill>
                </a:ln>
                <a:solidFill>
                  <a:srgbClr val="663300"/>
                </a:solidFill>
              </a:rPr>
              <a:t>T</a:t>
            </a:r>
            <a:r>
              <a:rPr lang="en-CA" sz="2800" dirty="0" smtClean="0">
                <a:ln>
                  <a:solidFill>
                    <a:srgbClr val="CC00FF"/>
                  </a:solidFill>
                </a:ln>
                <a:solidFill>
                  <a:srgbClr val="663300"/>
                </a:solidFill>
              </a:rPr>
              <a:t>he ladies had been faithfully observing the burial process from a distance.</a:t>
            </a:r>
            <a:endParaRPr lang="en-CA" sz="2800" dirty="0">
              <a:ln>
                <a:solidFill>
                  <a:srgbClr val="CC00FF"/>
                </a:solidFill>
              </a:ln>
              <a:solidFill>
                <a:srgbClr val="663300"/>
              </a:solidFill>
            </a:endParaRPr>
          </a:p>
        </p:txBody>
      </p:sp>
    </p:spTree>
    <p:extLst>
      <p:ext uri="{BB962C8B-B14F-4D97-AF65-F5344CB8AC3E}">
        <p14:creationId xmlns:p14="http://schemas.microsoft.com/office/powerpoint/2010/main" val="244514121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42" presetClass="entr" presetSubtype="0"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2"/>
          <p:cNvPicPr>
            <a:picLocks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22740" y="1318381"/>
            <a:ext cx="1832818" cy="1909728"/>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723298" y="6425655"/>
            <a:ext cx="505407" cy="412785"/>
          </a:xfrm>
        </p:spPr>
        <p:txBody>
          <a:bodyPr/>
          <a:lstStyle/>
          <a:p>
            <a:fld id="{6D22F896-40B5-4ADD-8801-0D06FADFA095}" type="slidenum">
              <a:rPr lang="en-US" sz="1400" smtClean="0">
                <a:solidFill>
                  <a:prstClr val="white">
                    <a:tint val="75000"/>
                  </a:prstClr>
                </a:solidFill>
              </a:rPr>
              <a:pPr/>
              <a:t>83</a:t>
            </a:fld>
            <a:endParaRPr lang="en-US" sz="1400" dirty="0">
              <a:solidFill>
                <a:prstClr val="white">
                  <a:tint val="75000"/>
                </a:prstClr>
              </a:solidFill>
            </a:endParaRPr>
          </a:p>
        </p:txBody>
      </p:sp>
      <p:sp>
        <p:nvSpPr>
          <p:cNvPr id="45" name="Rounded Rectangle 44"/>
          <p:cNvSpPr/>
          <p:nvPr/>
        </p:nvSpPr>
        <p:spPr>
          <a:xfrm>
            <a:off x="420173" y="165007"/>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3064603" y="1810327"/>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3018422" y="1306618"/>
            <a:ext cx="909685" cy="1926109"/>
          </a:xfrm>
          <a:prstGeom prst="rect">
            <a:avLst/>
          </a:prstGeom>
          <a:noFill/>
          <a:ln w="57150">
            <a:solidFill>
              <a:srgbClr val="00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4" name="Right Triangle 103"/>
          <p:cNvSpPr/>
          <p:nvPr/>
        </p:nvSpPr>
        <p:spPr>
          <a:xfrm flipH="1">
            <a:off x="2993318" y="2477398"/>
            <a:ext cx="875646" cy="746093"/>
          </a:xfrm>
          <a:prstGeom prst="rtTriangle">
            <a:avLst/>
          </a:prstGeom>
          <a:solidFill>
            <a:schemeClr val="bg1">
              <a:alpha val="33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le 6"/>
          <p:cNvSpPr/>
          <p:nvPr/>
        </p:nvSpPr>
        <p:spPr>
          <a:xfrm>
            <a:off x="4178922" y="199232"/>
            <a:ext cx="7647206" cy="520299"/>
          </a:xfrm>
          <a:prstGeom prst="roundRect">
            <a:avLst>
              <a:gd name="adj" fmla="val 50000"/>
            </a:avLst>
          </a:prstGeom>
          <a:solidFill>
            <a:schemeClr val="accent3">
              <a:lumMod val="20000"/>
              <a:lumOff val="80000"/>
            </a:schemeClr>
          </a:solidFill>
          <a:ln w="38100">
            <a:solidFill>
              <a:schemeClr val="bg1"/>
            </a:solidFill>
          </a:ln>
          <a:effectLst>
            <a:glow rad="127000">
              <a:srgbClr val="FF66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defTabSz="457200"/>
            <a:r>
              <a:rPr lang="en-CA" sz="3200" b="1" u="sng" dirty="0" smtClean="0">
                <a:ln>
                  <a:solidFill>
                    <a:srgbClr val="0000FF"/>
                  </a:solidFill>
                </a:ln>
                <a:solidFill>
                  <a:srgbClr val="CC00FF"/>
                </a:solidFill>
              </a:rPr>
              <a:t>The</a:t>
            </a:r>
            <a:r>
              <a:rPr lang="en-CA" sz="3200" b="1" dirty="0" smtClean="0">
                <a:ln>
                  <a:solidFill>
                    <a:srgbClr val="0000FF"/>
                  </a:solidFill>
                </a:ln>
                <a:solidFill>
                  <a:srgbClr val="CC00FF"/>
                </a:solidFill>
              </a:rPr>
              <a:t> </a:t>
            </a:r>
            <a:r>
              <a:rPr lang="en-CA" sz="3200" b="1" dirty="0" smtClean="0">
                <a:ln w="19050">
                  <a:solidFill>
                    <a:srgbClr val="0000FF"/>
                  </a:solidFill>
                </a:ln>
                <a:solidFill>
                  <a:srgbClr val="00FFCC"/>
                </a:solidFill>
              </a:rPr>
              <a:t>High Shabbat </a:t>
            </a:r>
            <a:r>
              <a:rPr lang="en-CA" sz="3200" b="1" dirty="0" smtClean="0">
                <a:ln>
                  <a:solidFill>
                    <a:srgbClr val="0000FF"/>
                  </a:solidFill>
                </a:ln>
                <a:solidFill>
                  <a:srgbClr val="CC00FF"/>
                </a:solidFill>
              </a:rPr>
              <a:t>started at Dawn!</a:t>
            </a:r>
            <a:endParaRPr lang="en-CA" sz="3200" dirty="0">
              <a:ln>
                <a:solidFill>
                  <a:srgbClr val="0000FF"/>
                </a:solidFill>
              </a:ln>
              <a:solidFill>
                <a:srgbClr val="CC00FF"/>
              </a:solidFill>
            </a:endParaRPr>
          </a:p>
        </p:txBody>
      </p:sp>
      <p:sp>
        <p:nvSpPr>
          <p:cNvPr id="17" name="Right Triangle 16"/>
          <p:cNvSpPr/>
          <p:nvPr/>
        </p:nvSpPr>
        <p:spPr>
          <a:xfrm rot="10800000" flipH="1">
            <a:off x="3891887" y="2477398"/>
            <a:ext cx="892660" cy="790814"/>
          </a:xfrm>
          <a:prstGeom prst="rtTriangle">
            <a:avLst/>
          </a:prstGeom>
          <a:solidFill>
            <a:schemeClr val="bg2">
              <a:lumMod val="60000"/>
              <a:lumOff val="40000"/>
              <a:alpha val="33000"/>
            </a:schemeClr>
          </a:solidFill>
          <a:ln>
            <a:solidFill>
              <a:schemeClr val="bg2">
                <a:lumMod val="60000"/>
                <a:lumOff val="40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5" name="Rectangle 14"/>
          <p:cNvSpPr/>
          <p:nvPr/>
        </p:nvSpPr>
        <p:spPr>
          <a:xfrm>
            <a:off x="3923728" y="1303189"/>
            <a:ext cx="909685" cy="1920302"/>
          </a:xfrm>
          <a:prstGeom prst="rect">
            <a:avLst/>
          </a:prstGeom>
          <a:noFill/>
          <a:ln w="57150">
            <a:solidFill>
              <a:srgbClr val="663300"/>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8" name="Rounded Rectangular Callout 17"/>
          <p:cNvSpPr/>
          <p:nvPr/>
        </p:nvSpPr>
        <p:spPr>
          <a:xfrm>
            <a:off x="173854" y="1120795"/>
            <a:ext cx="2673166" cy="1118845"/>
          </a:xfrm>
          <a:prstGeom prst="wedgeRoundRectCallout">
            <a:avLst>
              <a:gd name="adj1" fmla="val 64820"/>
              <a:gd name="adj2" fmla="val 31822"/>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sp>
        <p:nvSpPr>
          <p:cNvPr id="13" name="Rounded Rectangular Callout 12"/>
          <p:cNvSpPr/>
          <p:nvPr/>
        </p:nvSpPr>
        <p:spPr>
          <a:xfrm>
            <a:off x="173854" y="2609283"/>
            <a:ext cx="2396468" cy="963550"/>
          </a:xfrm>
          <a:prstGeom prst="wedgeRoundRectCallout">
            <a:avLst>
              <a:gd name="adj1" fmla="val 86948"/>
              <a:gd name="adj2" fmla="val 1991"/>
              <a:gd name="adj3" fmla="val 16667"/>
            </a:avLst>
          </a:prstGeom>
          <a:solidFill>
            <a:schemeClr val="accent5">
              <a:lumMod val="60000"/>
              <a:lumOff val="40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u="sng" dirty="0" smtClean="0">
                <a:solidFill>
                  <a:prstClr val="black"/>
                </a:solidFill>
              </a:rPr>
              <a:t>Lunar</a:t>
            </a:r>
            <a:r>
              <a:rPr lang="en-CA" sz="2400" dirty="0" smtClean="0">
                <a:solidFill>
                  <a:prstClr val="black"/>
                </a:solidFill>
              </a:rPr>
              <a:t> Abib 14 </a:t>
            </a:r>
            <a:r>
              <a:rPr lang="en-CA" sz="2400" u="sng" dirty="0">
                <a:solidFill>
                  <a:prstClr val="black"/>
                </a:solidFill>
              </a:rPr>
              <a:t>N</a:t>
            </a:r>
            <a:r>
              <a:rPr lang="en-CA" sz="2400" u="sng" dirty="0" smtClean="0">
                <a:solidFill>
                  <a:prstClr val="black"/>
                </a:solidFill>
              </a:rPr>
              <a:t>i</a:t>
            </a:r>
            <a:r>
              <a:rPr lang="en-CA" sz="2400" dirty="0" smtClean="0">
                <a:solidFill>
                  <a:prstClr val="black"/>
                </a:solidFill>
              </a:rPr>
              <a:t>g</a:t>
            </a:r>
            <a:r>
              <a:rPr lang="en-CA" sz="2400" u="sng" dirty="0" smtClean="0">
                <a:solidFill>
                  <a:prstClr val="black"/>
                </a:solidFill>
              </a:rPr>
              <a:t>ht</a:t>
            </a:r>
            <a:r>
              <a:rPr lang="en-CA" sz="2400" dirty="0" smtClean="0">
                <a:solidFill>
                  <a:prstClr val="black"/>
                </a:solidFill>
              </a:rPr>
              <a:t> </a:t>
            </a:r>
            <a:r>
              <a:rPr lang="en-CA" sz="2400" dirty="0">
                <a:solidFill>
                  <a:prstClr val="black"/>
                </a:solidFill>
              </a:rPr>
              <a:t>S</a:t>
            </a:r>
            <a:r>
              <a:rPr lang="en-CA" sz="2400" dirty="0" smtClean="0">
                <a:solidFill>
                  <a:prstClr val="black"/>
                </a:solidFill>
              </a:rPr>
              <a:t>eason!</a:t>
            </a:r>
            <a:endParaRPr lang="en-CA" sz="2400" dirty="0">
              <a:solidFill>
                <a:prstClr val="black"/>
              </a:solidFill>
            </a:endParaRPr>
          </a:p>
        </p:txBody>
      </p:sp>
      <p:sp>
        <p:nvSpPr>
          <p:cNvPr id="3" name="Cloud 2"/>
          <p:cNvSpPr/>
          <p:nvPr/>
        </p:nvSpPr>
        <p:spPr>
          <a:xfrm>
            <a:off x="65218" y="3572834"/>
            <a:ext cx="4872041" cy="3171998"/>
          </a:xfrm>
          <a:prstGeom prst="cloud">
            <a:avLst/>
          </a:prstGeom>
          <a:ln w="38100">
            <a:solidFill>
              <a:srgbClr val="CC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800" b="1" dirty="0" smtClean="0">
                <a:ln>
                  <a:solidFill>
                    <a:srgbClr val="002060"/>
                  </a:solidFill>
                </a:ln>
                <a:solidFill>
                  <a:prstClr val="white"/>
                </a:solidFill>
              </a:rPr>
              <a:t>Yes, another witness for </a:t>
            </a:r>
            <a:r>
              <a:rPr lang="en-CA" sz="2800" b="1" u="sng" dirty="0" smtClean="0">
                <a:ln>
                  <a:solidFill>
                    <a:srgbClr val="002060"/>
                  </a:solidFill>
                </a:ln>
                <a:solidFill>
                  <a:srgbClr val="0066FF"/>
                </a:solidFill>
              </a:rPr>
              <a:t>Dawn to Dawn</a:t>
            </a:r>
            <a:r>
              <a:rPr lang="en-CA" sz="2800" b="1" dirty="0" smtClean="0">
                <a:ln>
                  <a:solidFill>
                    <a:srgbClr val="002060"/>
                  </a:solidFill>
                </a:ln>
                <a:solidFill>
                  <a:prstClr val="white"/>
                </a:solidFill>
              </a:rPr>
              <a:t> just as </a:t>
            </a:r>
            <a:r>
              <a:rPr lang="en-CA" sz="2800" b="1" dirty="0" smtClean="0">
                <a:ln>
                  <a:solidFill>
                    <a:srgbClr val="002060"/>
                  </a:solidFill>
                </a:ln>
                <a:solidFill>
                  <a:srgbClr val="CC00FF"/>
                </a:solidFill>
              </a:rPr>
              <a:t>Genesis 1 </a:t>
            </a:r>
            <a:r>
              <a:rPr lang="en-CA" sz="2800" b="1" dirty="0" smtClean="0">
                <a:ln>
                  <a:solidFill>
                    <a:srgbClr val="002060"/>
                  </a:solidFill>
                </a:ln>
                <a:solidFill>
                  <a:prstClr val="white"/>
                </a:solidFill>
              </a:rPr>
              <a:t>clearly documents.</a:t>
            </a:r>
            <a:endParaRPr lang="en-CA" sz="2800" b="1" dirty="0">
              <a:ln>
                <a:solidFill>
                  <a:srgbClr val="002060"/>
                </a:solidFill>
              </a:ln>
              <a:solidFill>
                <a:prstClr val="white"/>
              </a:solidFill>
            </a:endParaRPr>
          </a:p>
        </p:txBody>
      </p:sp>
      <p:sp>
        <p:nvSpPr>
          <p:cNvPr id="2" name="Rounded Rectangular Callout 1"/>
          <p:cNvSpPr/>
          <p:nvPr/>
        </p:nvSpPr>
        <p:spPr>
          <a:xfrm>
            <a:off x="5149408" y="851145"/>
            <a:ext cx="6886401" cy="3670809"/>
          </a:xfrm>
          <a:prstGeom prst="wedgeRoundRectCallout">
            <a:avLst>
              <a:gd name="adj1" fmla="val -68246"/>
              <a:gd name="adj2" fmla="val -7943"/>
              <a:gd name="adj3" fmla="val 16667"/>
            </a:avLst>
          </a:prstGeom>
          <a:solidFill>
            <a:schemeClr val="accent6">
              <a:lumMod val="20000"/>
              <a:lumOff val="80000"/>
            </a:schemeClr>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defTabSz="457200"/>
            <a:r>
              <a:rPr lang="en-US" sz="3200" dirty="0" smtClean="0">
                <a:solidFill>
                  <a:prstClr val="black"/>
                </a:solidFill>
                <a:latin typeface="TITUS Cyberbit Basic" panose="02020603050405020304" pitchFamily="18" charset="0"/>
              </a:rPr>
              <a:t>Nearing the </a:t>
            </a:r>
            <a:r>
              <a:rPr lang="en-US" sz="3200" b="1" dirty="0" smtClean="0">
                <a:solidFill>
                  <a:prstClr val="black"/>
                </a:solidFill>
                <a:effectLst>
                  <a:glow rad="88900">
                    <a:srgbClr val="ACD433">
                      <a:lumMod val="75000"/>
                      <a:alpha val="73000"/>
                    </a:srgbClr>
                  </a:glow>
                </a:effectLst>
                <a:latin typeface="TITUS Cyberbit Basic" panose="02020603050405020304" pitchFamily="18" charset="0"/>
              </a:rPr>
              <a:t>5</a:t>
            </a:r>
            <a:r>
              <a:rPr lang="en-US" sz="3200" b="1" baseline="30000" dirty="0" smtClean="0">
                <a:solidFill>
                  <a:prstClr val="black"/>
                </a:solidFill>
                <a:effectLst>
                  <a:glow rad="88900">
                    <a:srgbClr val="ACD433">
                      <a:lumMod val="75000"/>
                      <a:alpha val="73000"/>
                    </a:srgbClr>
                  </a:glow>
                </a:effectLst>
                <a:latin typeface="TITUS Cyberbit Basic" panose="02020603050405020304" pitchFamily="18" charset="0"/>
              </a:rPr>
              <a:t>th</a:t>
            </a:r>
            <a:r>
              <a:rPr lang="en-US" sz="3200" b="1" dirty="0" smtClean="0">
                <a:solidFill>
                  <a:prstClr val="black"/>
                </a:solidFill>
                <a:effectLst>
                  <a:glow rad="88900">
                    <a:srgbClr val="ACD433">
                      <a:lumMod val="75000"/>
                      <a:alpha val="73000"/>
                    </a:srgbClr>
                  </a:glow>
                </a:effectLst>
                <a:latin typeface="TITUS Cyberbit Basic" panose="02020603050405020304" pitchFamily="18" charset="0"/>
              </a:rPr>
              <a:t> cycle</a:t>
            </a:r>
            <a:r>
              <a:rPr lang="en-US" sz="3200" dirty="0" smtClean="0">
                <a:solidFill>
                  <a:prstClr val="black"/>
                </a:solidFill>
                <a:latin typeface="TITUS Cyberbit Basic" panose="02020603050405020304" pitchFamily="18" charset="0"/>
              </a:rPr>
              <a:t> of the week, the </a:t>
            </a:r>
            <a:r>
              <a:rPr lang="en-US" sz="3200" dirty="0" smtClean="0">
                <a:ln>
                  <a:solidFill>
                    <a:srgbClr val="0000FF"/>
                  </a:solidFill>
                </a:ln>
                <a:solidFill>
                  <a:srgbClr val="FF0000"/>
                </a:solidFill>
                <a:latin typeface="TITUS Cyberbit Basic" panose="02020603050405020304" pitchFamily="18" charset="0"/>
              </a:rPr>
              <a:t>ONE</a:t>
            </a:r>
            <a:r>
              <a:rPr lang="en-US" sz="3200" dirty="0" smtClean="0">
                <a:solidFill>
                  <a:prstClr val="black"/>
                </a:solidFill>
                <a:latin typeface="TITUS Cyberbit Basic" panose="02020603050405020304" pitchFamily="18" charset="0"/>
              </a:rPr>
              <a:t> and </a:t>
            </a:r>
            <a:r>
              <a:rPr lang="en-US" sz="3200" dirty="0" smtClean="0">
                <a:ln>
                  <a:solidFill>
                    <a:srgbClr val="0000FF"/>
                  </a:solidFill>
                </a:ln>
                <a:solidFill>
                  <a:srgbClr val="FF0000"/>
                </a:solidFill>
                <a:latin typeface="TITUS Cyberbit Basic" panose="02020603050405020304" pitchFamily="18" charset="0"/>
              </a:rPr>
              <a:t>ONLY</a:t>
            </a:r>
            <a:r>
              <a:rPr lang="en-US" sz="3200" dirty="0" smtClean="0">
                <a:solidFill>
                  <a:prstClr val="black"/>
                </a:solidFill>
                <a:latin typeface="TITUS Cyberbit Basic" panose="02020603050405020304" pitchFamily="18" charset="0"/>
              </a:rPr>
              <a:t> </a:t>
            </a:r>
            <a:r>
              <a:rPr lang="en-US" sz="3200" u="sng" dirty="0" smtClean="0">
                <a:solidFill>
                  <a:srgbClr val="0000FF"/>
                </a:solidFill>
                <a:latin typeface="TITUS Cyberbit Basic" panose="02020603050405020304" pitchFamily="18" charset="0"/>
              </a:rPr>
              <a:t>Hi</a:t>
            </a:r>
            <a:r>
              <a:rPr lang="en-US" sz="3200" dirty="0" smtClean="0">
                <a:solidFill>
                  <a:srgbClr val="0000FF"/>
                </a:solidFill>
                <a:latin typeface="TITUS Cyberbit Basic" panose="02020603050405020304" pitchFamily="18" charset="0"/>
              </a:rPr>
              <a:t>g</a:t>
            </a:r>
            <a:r>
              <a:rPr lang="en-US" sz="3200" u="sng" dirty="0" smtClean="0">
                <a:solidFill>
                  <a:srgbClr val="0000FF"/>
                </a:solidFill>
                <a:latin typeface="TITUS Cyberbit Basic" panose="02020603050405020304" pitchFamily="18" charset="0"/>
              </a:rPr>
              <a:t>h Shabbat</a:t>
            </a:r>
            <a:r>
              <a:rPr lang="en-US" sz="3200" dirty="0" smtClean="0">
                <a:solidFill>
                  <a:srgbClr val="0000FF"/>
                </a:solidFill>
                <a:latin typeface="TITUS Cyberbit Basic" panose="02020603050405020304" pitchFamily="18" charset="0"/>
              </a:rPr>
              <a:t> </a:t>
            </a:r>
            <a:r>
              <a:rPr lang="en-US" sz="3200" dirty="0" smtClean="0">
                <a:solidFill>
                  <a:prstClr val="black"/>
                </a:solidFill>
                <a:latin typeface="TITUS Cyberbit Basic" panose="02020603050405020304" pitchFamily="18" charset="0"/>
              </a:rPr>
              <a:t>of the year, </a:t>
            </a:r>
            <a:r>
              <a:rPr lang="en-US" sz="3200" u="sng" dirty="0">
                <a:solidFill>
                  <a:srgbClr val="C00000"/>
                </a:solidFill>
                <a:latin typeface="TITUS Cyberbit Basic" panose="02020603050405020304" pitchFamily="18" charset="0"/>
              </a:rPr>
              <a:t>b</a:t>
            </a:r>
            <a:r>
              <a:rPr lang="en-US" sz="3200" u="sng" dirty="0" smtClean="0">
                <a:solidFill>
                  <a:srgbClr val="C00000"/>
                </a:solidFill>
                <a:latin typeface="TITUS Cyberbit Basic" panose="02020603050405020304" pitchFamily="18" charset="0"/>
              </a:rPr>
              <a:t>ut still the PREPARATION BURIAL NIGHT SEASON</a:t>
            </a:r>
            <a:r>
              <a:rPr lang="en-US" sz="3200" dirty="0">
                <a:solidFill>
                  <a:srgbClr val="C00000"/>
                </a:solidFill>
                <a:latin typeface="TITUS Cyberbit Basic" panose="02020603050405020304" pitchFamily="18" charset="0"/>
              </a:rPr>
              <a:t>, </a:t>
            </a:r>
            <a:r>
              <a:rPr lang="en-US" sz="3200" dirty="0" smtClean="0">
                <a:solidFill>
                  <a:srgbClr val="C00000"/>
                </a:solidFill>
                <a:latin typeface="TITUS Cyberbit Basic" panose="02020603050405020304" pitchFamily="18" charset="0"/>
              </a:rPr>
              <a:t/>
            </a:r>
            <a:br>
              <a:rPr lang="en-US" sz="3200" dirty="0" smtClean="0">
                <a:solidFill>
                  <a:srgbClr val="C00000"/>
                </a:solidFill>
                <a:latin typeface="TITUS Cyberbit Basic" panose="02020603050405020304" pitchFamily="18" charset="0"/>
              </a:rPr>
            </a:br>
            <a:r>
              <a:rPr lang="en-US" sz="3200" dirty="0" smtClean="0">
                <a:solidFill>
                  <a:prstClr val="black"/>
                </a:solidFill>
                <a:latin typeface="TITUS Cyberbit Basic" panose="02020603050405020304" pitchFamily="18" charset="0"/>
              </a:rPr>
              <a:t>Luke </a:t>
            </a:r>
            <a:r>
              <a:rPr lang="en-US" sz="3200" dirty="0">
                <a:solidFill>
                  <a:prstClr val="black"/>
                </a:solidFill>
                <a:latin typeface="TITUS Cyberbit Basic" panose="02020603050405020304" pitchFamily="18" charset="0"/>
              </a:rPr>
              <a:t>recorded </a:t>
            </a:r>
            <a:r>
              <a:rPr lang="en-US" sz="3200" dirty="0" smtClean="0">
                <a:solidFill>
                  <a:prstClr val="black"/>
                </a:solidFill>
                <a:latin typeface="TITUS Cyberbit Basic" panose="02020603050405020304" pitchFamily="18" charset="0"/>
              </a:rPr>
              <a:t>the ensuing Shabbat was about to - </a:t>
            </a:r>
            <a:r>
              <a:rPr lang="en-US" sz="3200" dirty="0" smtClean="0">
                <a:solidFill>
                  <a:srgbClr val="0000FF"/>
                </a:solidFill>
                <a:effectLst>
                  <a:glow rad="292100">
                    <a:srgbClr val="FFFF00"/>
                  </a:glow>
                </a:effectLst>
                <a:latin typeface="Arial Black" panose="020B0A04020102020204" pitchFamily="34" charset="0"/>
              </a:rPr>
              <a:t>EPIPHOSKO!</a:t>
            </a:r>
          </a:p>
          <a:p>
            <a:pPr algn="ctr" defTabSz="457200"/>
            <a:r>
              <a:rPr lang="en-US" sz="3200" b="1" u="sng" dirty="0" smtClean="0">
                <a:solidFill>
                  <a:prstClr val="black"/>
                </a:solidFill>
                <a:effectLst>
                  <a:glow rad="127000">
                    <a:srgbClr val="00FF00"/>
                  </a:glow>
                </a:effectLst>
                <a:latin typeface="TITUS Cyberbit Basic" panose="02020603050405020304" pitchFamily="18" charset="0"/>
              </a:rPr>
              <a:t>TO GROW LIGHT</a:t>
            </a:r>
            <a:r>
              <a:rPr lang="en-US" sz="3200" b="1" dirty="0" smtClean="0">
                <a:solidFill>
                  <a:prstClr val="black"/>
                </a:solidFill>
                <a:effectLst>
                  <a:glow rad="127000">
                    <a:srgbClr val="00FF00"/>
                  </a:glow>
                </a:effectLst>
                <a:latin typeface="TITUS Cyberbit Basic" panose="02020603050405020304" pitchFamily="18" charset="0"/>
              </a:rPr>
              <a:t>!</a:t>
            </a:r>
            <a:r>
              <a:rPr lang="en-US" sz="3200" b="1" dirty="0" smtClean="0">
                <a:solidFill>
                  <a:prstClr val="black"/>
                </a:solidFill>
                <a:latin typeface="TITUS Cyberbit Basic" panose="02020603050405020304" pitchFamily="18" charset="0"/>
              </a:rPr>
              <a:t>  –   </a:t>
            </a:r>
            <a:r>
              <a:rPr lang="en-US" sz="3200" b="1" dirty="0" smtClean="0">
                <a:solidFill>
                  <a:srgbClr val="0000FF"/>
                </a:solidFill>
                <a:effectLst>
                  <a:glow rad="419100">
                    <a:srgbClr val="FFFF00"/>
                  </a:glow>
                </a:effectLst>
                <a:latin typeface="Arial Black" panose="020B0A04020102020204" pitchFamily="34" charset="0"/>
              </a:rPr>
              <a:t>DAWN!</a:t>
            </a:r>
            <a:endParaRPr lang="en-US" sz="3200" b="1" dirty="0">
              <a:ln>
                <a:solidFill>
                  <a:srgbClr val="0000FF"/>
                </a:solidFill>
              </a:ln>
              <a:solidFill>
                <a:srgbClr val="0000FF"/>
              </a:solidFill>
              <a:effectLst>
                <a:glow rad="419100">
                  <a:srgbClr val="FFFF00"/>
                </a:glow>
              </a:effectLst>
              <a:latin typeface="Arial Black" panose="020B0A04020102020204" pitchFamily="34" charset="0"/>
            </a:endParaRPr>
          </a:p>
        </p:txBody>
      </p:sp>
      <p:sp>
        <p:nvSpPr>
          <p:cNvPr id="14" name="Oval 13"/>
          <p:cNvSpPr/>
          <p:nvPr/>
        </p:nvSpPr>
        <p:spPr>
          <a:xfrm>
            <a:off x="4360648" y="1815043"/>
            <a:ext cx="814638" cy="516771"/>
          </a:xfrm>
          <a:prstGeom prst="ellipse">
            <a:avLst/>
          </a:prstGeom>
          <a:solidFill>
            <a:srgbClr val="0000FF"/>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15</a:t>
            </a:r>
            <a:endParaRPr lang="en-CA" b="1" dirty="0">
              <a:solidFill>
                <a:srgbClr val="00FFCC"/>
              </a:solidFill>
              <a:latin typeface="Arial Black" panose="020B0A04020102020204" pitchFamily="34" charset="0"/>
            </a:endParaRPr>
          </a:p>
        </p:txBody>
      </p:sp>
      <p:cxnSp>
        <p:nvCxnSpPr>
          <p:cNvPr id="10" name="Straight Arrow Connector 9"/>
          <p:cNvCxnSpPr/>
          <p:nvPr/>
        </p:nvCxnSpPr>
        <p:spPr>
          <a:xfrm flipH="1" flipV="1">
            <a:off x="4086808" y="2793298"/>
            <a:ext cx="1147666" cy="1993306"/>
          </a:xfrm>
          <a:prstGeom prst="straightConnector1">
            <a:avLst/>
          </a:prstGeom>
          <a:ln w="76200">
            <a:solidFill>
              <a:schemeClr val="accent3">
                <a:lumMod val="60000"/>
                <a:lumOff val="40000"/>
              </a:schemeClr>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45896" y="4521954"/>
            <a:ext cx="6676720" cy="2258412"/>
          </a:xfrm>
          <a:prstGeom prst="rect">
            <a:avLst/>
          </a:prstGeom>
          <a:solidFill>
            <a:schemeClr val="accent3">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800" dirty="0" smtClean="0">
                <a:solidFill>
                  <a:prstClr val="black"/>
                </a:solidFill>
              </a:rPr>
              <a:t> Scripture documents clearly that it was the Shabbat morning! </a:t>
            </a:r>
            <a:r>
              <a:rPr lang="en-CA" sz="2800" b="1" u="sng" dirty="0" smtClean="0">
                <a:solidFill>
                  <a:prstClr val="black"/>
                </a:solidFill>
                <a:latin typeface="Arial Black" panose="020B0A04020102020204" pitchFamily="34" charset="0"/>
              </a:rPr>
              <a:t>HOW</a:t>
            </a:r>
            <a:r>
              <a:rPr lang="en-CA" sz="2800" dirty="0" smtClean="0">
                <a:solidFill>
                  <a:prstClr val="black"/>
                </a:solidFill>
              </a:rPr>
              <a:t> can Sunset </a:t>
            </a:r>
            <a:r>
              <a:rPr lang="en-CA" sz="2800" dirty="0">
                <a:solidFill>
                  <a:prstClr val="black"/>
                </a:solidFill>
              </a:rPr>
              <a:t>T</a:t>
            </a:r>
            <a:r>
              <a:rPr lang="en-CA" sz="2800" dirty="0" smtClean="0">
                <a:solidFill>
                  <a:prstClr val="black"/>
                </a:solidFill>
              </a:rPr>
              <a:t>heory declare it to be still - Passover Abib </a:t>
            </a:r>
            <a:r>
              <a:rPr lang="en-CA" sz="2800" b="1" u="sng" dirty="0" smtClean="0">
                <a:solidFill>
                  <a:prstClr val="black"/>
                </a:solidFill>
              </a:rPr>
              <a:t>14 </a:t>
            </a:r>
            <a:r>
              <a:rPr lang="en-CA" sz="2800" dirty="0" smtClean="0">
                <a:solidFill>
                  <a:prstClr val="black"/>
                </a:solidFill>
              </a:rPr>
              <a:t>(Light </a:t>
            </a:r>
            <a:r>
              <a:rPr lang="en-CA" sz="2800" dirty="0">
                <a:solidFill>
                  <a:prstClr val="black"/>
                </a:solidFill>
              </a:rPr>
              <a:t>S</a:t>
            </a:r>
            <a:r>
              <a:rPr lang="en-CA" sz="2800" dirty="0" smtClean="0">
                <a:solidFill>
                  <a:prstClr val="black"/>
                </a:solidFill>
              </a:rPr>
              <a:t>eason)?  WHY, HOW? &amp; by </a:t>
            </a:r>
            <a:r>
              <a:rPr lang="en-CA" sz="2800" b="1" u="sng" dirty="0" smtClean="0">
                <a:solidFill>
                  <a:prstClr val="black"/>
                </a:solidFill>
              </a:rPr>
              <a:t>Whom</a:t>
            </a:r>
            <a:r>
              <a:rPr lang="en-CA" sz="2800" b="1" dirty="0" smtClean="0">
                <a:solidFill>
                  <a:prstClr val="black"/>
                </a:solidFill>
              </a:rPr>
              <a:t>???</a:t>
            </a:r>
            <a:endParaRPr lang="en-CA" sz="2800" b="1" dirty="0">
              <a:solidFill>
                <a:prstClr val="black"/>
              </a:solidFill>
            </a:endParaRPr>
          </a:p>
        </p:txBody>
      </p:sp>
    </p:spTree>
    <p:extLst>
      <p:ext uri="{BB962C8B-B14F-4D97-AF65-F5344CB8AC3E}">
        <p14:creationId xmlns:p14="http://schemas.microsoft.com/office/powerpoint/2010/main" val="386039212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250"/>
                                        <p:tgtEl>
                                          <p:spTgt spid="2"/>
                                        </p:tgtEl>
                                      </p:cBhvr>
                                    </p:animEffect>
                                  </p:childTnLst>
                                </p:cTn>
                              </p:par>
                              <p:par>
                                <p:cTn id="8" presetID="42" presetClass="entr" presetSubtype="0" fill="hold" grpId="0" nodeType="with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75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4" grpId="0" animBg="1"/>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Picture 2"/>
          <p:cNvPicPr>
            <a:picLocks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14484" y="1317522"/>
            <a:ext cx="2642339" cy="1949872"/>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731926" y="6413129"/>
            <a:ext cx="496780" cy="412785"/>
          </a:xfrm>
        </p:spPr>
        <p:txBody>
          <a:bodyPr/>
          <a:lstStyle/>
          <a:p>
            <a:fld id="{6D22F896-40B5-4ADD-8801-0D06FADFA095}" type="slidenum">
              <a:rPr lang="en-US" sz="1200" smtClean="0">
                <a:solidFill>
                  <a:prstClr val="white">
                    <a:tint val="75000"/>
                  </a:prstClr>
                </a:solidFill>
              </a:rPr>
              <a:pPr/>
              <a:t>84</a:t>
            </a:fld>
            <a:endParaRPr lang="en-US" sz="1200" dirty="0">
              <a:solidFill>
                <a:prstClr val="white">
                  <a:tint val="75000"/>
                </a:prstClr>
              </a:solidFill>
            </a:endParaRPr>
          </a:p>
        </p:txBody>
      </p:sp>
      <p:sp>
        <p:nvSpPr>
          <p:cNvPr id="45" name="Rounded Rectangle 44"/>
          <p:cNvSpPr/>
          <p:nvPr/>
        </p:nvSpPr>
        <p:spPr>
          <a:xfrm>
            <a:off x="420173" y="165007"/>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3064603" y="1810327"/>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3018422" y="1306618"/>
            <a:ext cx="909685" cy="1970735"/>
          </a:xfrm>
          <a:prstGeom prst="rect">
            <a:avLst/>
          </a:prstGeom>
          <a:noFill/>
          <a:ln w="57150">
            <a:solidFill>
              <a:srgbClr val="0000FF"/>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4" name="Right Triangle 103"/>
          <p:cNvSpPr/>
          <p:nvPr/>
        </p:nvSpPr>
        <p:spPr>
          <a:xfrm flipH="1">
            <a:off x="3031067" y="2537310"/>
            <a:ext cx="892662" cy="732363"/>
          </a:xfrm>
          <a:prstGeom prst="rtTriangle">
            <a:avLst/>
          </a:prstGeom>
          <a:solidFill>
            <a:schemeClr val="bg1">
              <a:alpha val="35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le 6"/>
          <p:cNvSpPr/>
          <p:nvPr/>
        </p:nvSpPr>
        <p:spPr>
          <a:xfrm>
            <a:off x="3807287" y="211365"/>
            <a:ext cx="8034235" cy="520299"/>
          </a:xfrm>
          <a:prstGeom prst="roundRect">
            <a:avLst/>
          </a:prstGeom>
          <a:solidFill>
            <a:schemeClr val="accent3">
              <a:lumMod val="20000"/>
              <a:lumOff val="80000"/>
            </a:schemeClr>
          </a:solidFill>
          <a:ln w="38100">
            <a:solidFill>
              <a:schemeClr val="bg1"/>
            </a:solidFill>
          </a:ln>
          <a:effectLst>
            <a:glow rad="127000">
              <a:srgbClr val="FF66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defTabSz="457200"/>
            <a:r>
              <a:rPr lang="en-CA" sz="3200" b="1" dirty="0" smtClean="0">
                <a:ln>
                  <a:solidFill>
                    <a:srgbClr val="0000FF"/>
                  </a:solidFill>
                </a:ln>
                <a:solidFill>
                  <a:prstClr val="black"/>
                </a:solidFill>
              </a:rPr>
              <a:t>Abib </a:t>
            </a:r>
            <a:r>
              <a:rPr lang="en-CA" sz="3200" b="1" u="sng" dirty="0" smtClean="0">
                <a:ln>
                  <a:solidFill>
                    <a:srgbClr val="0000FF"/>
                  </a:solidFill>
                </a:ln>
                <a:solidFill>
                  <a:prstClr val="black"/>
                </a:solidFill>
              </a:rPr>
              <a:t>16</a:t>
            </a:r>
            <a:r>
              <a:rPr lang="en-CA" sz="3200" b="1" dirty="0" smtClean="0">
                <a:ln>
                  <a:solidFill>
                    <a:srgbClr val="0000FF"/>
                  </a:solidFill>
                </a:ln>
                <a:solidFill>
                  <a:prstClr val="black"/>
                </a:solidFill>
              </a:rPr>
              <a:t> </a:t>
            </a:r>
            <a:r>
              <a:rPr lang="en-CA" sz="3200" b="1" dirty="0" smtClean="0">
                <a:ln>
                  <a:solidFill>
                    <a:srgbClr val="0000FF"/>
                  </a:solidFill>
                </a:ln>
                <a:solidFill>
                  <a:srgbClr val="CC00FF"/>
                </a:solidFill>
              </a:rPr>
              <a:t>- The </a:t>
            </a:r>
            <a:r>
              <a:rPr lang="en-CA" sz="3200" b="1" u="sng" dirty="0" smtClean="0">
                <a:ln w="19050">
                  <a:solidFill>
                    <a:srgbClr val="0000FF"/>
                  </a:solidFill>
                </a:ln>
                <a:solidFill>
                  <a:srgbClr val="00FFCC"/>
                </a:solidFill>
              </a:rPr>
              <a:t>Purchase</a:t>
            </a:r>
            <a:r>
              <a:rPr lang="en-CA" sz="3200" b="1" dirty="0" smtClean="0">
                <a:ln w="19050">
                  <a:solidFill>
                    <a:srgbClr val="0000FF"/>
                  </a:solidFill>
                </a:ln>
                <a:solidFill>
                  <a:srgbClr val="00FFCC"/>
                </a:solidFill>
              </a:rPr>
              <a:t> of more Spices</a:t>
            </a:r>
            <a:r>
              <a:rPr lang="en-CA" sz="3200" b="1" dirty="0" smtClean="0">
                <a:ln>
                  <a:solidFill>
                    <a:srgbClr val="0000FF"/>
                  </a:solidFill>
                </a:ln>
                <a:solidFill>
                  <a:srgbClr val="CC00FF"/>
                </a:solidFill>
              </a:rPr>
              <a:t>!</a:t>
            </a:r>
            <a:endParaRPr lang="en-CA" sz="3200" b="1" dirty="0">
              <a:ln>
                <a:solidFill>
                  <a:srgbClr val="0000FF"/>
                </a:solidFill>
              </a:ln>
              <a:solidFill>
                <a:srgbClr val="CC00FF"/>
              </a:solidFill>
            </a:endParaRPr>
          </a:p>
        </p:txBody>
      </p:sp>
      <p:sp>
        <p:nvSpPr>
          <p:cNvPr id="15" name="Rectangle 14"/>
          <p:cNvSpPr/>
          <p:nvPr/>
        </p:nvSpPr>
        <p:spPr>
          <a:xfrm>
            <a:off x="3923729" y="1303188"/>
            <a:ext cx="879110" cy="1974165"/>
          </a:xfrm>
          <a:prstGeom prst="rect">
            <a:avLst/>
          </a:prstGeom>
          <a:noFill/>
          <a:ln w="57150">
            <a:solidFill>
              <a:srgbClr val="663300"/>
            </a:solidFill>
          </a:ln>
          <a:effectLst>
            <a:glow rad="508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8" name="Rounded Rectangular Callout 17"/>
          <p:cNvSpPr/>
          <p:nvPr/>
        </p:nvSpPr>
        <p:spPr>
          <a:xfrm>
            <a:off x="173854" y="1120795"/>
            <a:ext cx="2673166" cy="1118845"/>
          </a:xfrm>
          <a:prstGeom prst="wedgeRoundRectCallout">
            <a:avLst>
              <a:gd name="adj1" fmla="val 64820"/>
              <a:gd name="adj2" fmla="val 31822"/>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sp>
        <p:nvSpPr>
          <p:cNvPr id="13" name="Rounded Rectangular Callout 12"/>
          <p:cNvSpPr/>
          <p:nvPr/>
        </p:nvSpPr>
        <p:spPr>
          <a:xfrm>
            <a:off x="173854" y="2609283"/>
            <a:ext cx="2396468" cy="963550"/>
          </a:xfrm>
          <a:prstGeom prst="wedgeRoundRectCallout">
            <a:avLst>
              <a:gd name="adj1" fmla="val 85131"/>
              <a:gd name="adj2" fmla="val 5380"/>
              <a:gd name="adj3" fmla="val 16667"/>
            </a:avLst>
          </a:prstGeom>
          <a:solidFill>
            <a:schemeClr val="accent5">
              <a:lumMod val="60000"/>
              <a:lumOff val="40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u="sng" dirty="0" smtClean="0">
                <a:solidFill>
                  <a:prstClr val="black"/>
                </a:solidFill>
              </a:rPr>
              <a:t>Lunar</a:t>
            </a:r>
            <a:r>
              <a:rPr lang="en-CA" sz="2400" dirty="0" smtClean="0">
                <a:solidFill>
                  <a:prstClr val="black"/>
                </a:solidFill>
              </a:rPr>
              <a:t> Abib 14 </a:t>
            </a:r>
            <a:r>
              <a:rPr lang="en-CA" sz="2400" u="sng" dirty="0">
                <a:solidFill>
                  <a:prstClr val="black"/>
                </a:solidFill>
              </a:rPr>
              <a:t>N</a:t>
            </a:r>
            <a:r>
              <a:rPr lang="en-CA" sz="2400" u="sng" dirty="0" smtClean="0">
                <a:solidFill>
                  <a:prstClr val="black"/>
                </a:solidFill>
              </a:rPr>
              <a:t>i</a:t>
            </a:r>
            <a:r>
              <a:rPr lang="en-CA" sz="2400" dirty="0" smtClean="0">
                <a:solidFill>
                  <a:prstClr val="black"/>
                </a:solidFill>
              </a:rPr>
              <a:t>g</a:t>
            </a:r>
            <a:r>
              <a:rPr lang="en-CA" sz="2400" u="sng" dirty="0" smtClean="0">
                <a:solidFill>
                  <a:prstClr val="black"/>
                </a:solidFill>
              </a:rPr>
              <a:t>ht</a:t>
            </a:r>
            <a:r>
              <a:rPr lang="en-CA" sz="2400" dirty="0" smtClean="0">
                <a:solidFill>
                  <a:prstClr val="black"/>
                </a:solidFill>
              </a:rPr>
              <a:t> </a:t>
            </a:r>
            <a:r>
              <a:rPr lang="en-CA" sz="2400" dirty="0">
                <a:solidFill>
                  <a:prstClr val="black"/>
                </a:solidFill>
              </a:rPr>
              <a:t>S</a:t>
            </a:r>
            <a:r>
              <a:rPr lang="en-CA" sz="2400" dirty="0" smtClean="0">
                <a:solidFill>
                  <a:prstClr val="black"/>
                </a:solidFill>
              </a:rPr>
              <a:t>eason!</a:t>
            </a:r>
            <a:endParaRPr lang="en-CA" sz="2400" dirty="0">
              <a:solidFill>
                <a:prstClr val="black"/>
              </a:solidFill>
            </a:endParaRPr>
          </a:p>
        </p:txBody>
      </p:sp>
      <p:sp>
        <p:nvSpPr>
          <p:cNvPr id="14" name="Oval 13"/>
          <p:cNvSpPr/>
          <p:nvPr/>
        </p:nvSpPr>
        <p:spPr>
          <a:xfrm>
            <a:off x="3993182" y="1871633"/>
            <a:ext cx="701226" cy="516771"/>
          </a:xfrm>
          <a:prstGeom prst="ellipse">
            <a:avLst/>
          </a:prstGeom>
          <a:solidFill>
            <a:srgbClr val="0000FF"/>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15</a:t>
            </a:r>
            <a:endParaRPr lang="en-CA" b="1" dirty="0">
              <a:solidFill>
                <a:srgbClr val="00FFCC"/>
              </a:solidFill>
              <a:latin typeface="Arial Black" panose="020B0A04020102020204" pitchFamily="34" charset="0"/>
            </a:endParaRPr>
          </a:p>
        </p:txBody>
      </p:sp>
      <p:sp>
        <p:nvSpPr>
          <p:cNvPr id="19" name="Oval 18"/>
          <p:cNvSpPr/>
          <p:nvPr/>
        </p:nvSpPr>
        <p:spPr>
          <a:xfrm>
            <a:off x="4178922" y="957838"/>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a:t>
            </a:r>
            <a:endParaRPr lang="en-CA" b="1" dirty="0">
              <a:solidFill>
                <a:srgbClr val="00FFCC"/>
              </a:solidFill>
              <a:latin typeface="Arial Black" panose="020B0A04020102020204" pitchFamily="34" charset="0"/>
            </a:endParaRPr>
          </a:p>
        </p:txBody>
      </p:sp>
      <p:sp>
        <p:nvSpPr>
          <p:cNvPr id="2" name="Rounded Rectangular Callout 1"/>
          <p:cNvSpPr/>
          <p:nvPr/>
        </p:nvSpPr>
        <p:spPr>
          <a:xfrm>
            <a:off x="6010654" y="1041150"/>
            <a:ext cx="6016763" cy="4882589"/>
          </a:xfrm>
          <a:prstGeom prst="wedgeRoundRectCallout">
            <a:avLst>
              <a:gd name="adj1" fmla="val -56969"/>
              <a:gd name="adj2" fmla="val -27466"/>
              <a:gd name="adj3" fmla="val 16667"/>
            </a:avLst>
          </a:prstGeom>
          <a:solidFill>
            <a:schemeClr val="accent6">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defTabSz="457200"/>
            <a:r>
              <a:rPr lang="en-US" sz="3600" dirty="0" smtClean="0">
                <a:solidFill>
                  <a:srgbClr val="008080"/>
                </a:solidFill>
                <a:latin typeface="Georgia" panose="02040502050405020303" pitchFamily="18" charset="0"/>
              </a:rPr>
              <a:t>Mark </a:t>
            </a:r>
            <a:r>
              <a:rPr lang="en-US" sz="3600" dirty="0">
                <a:solidFill>
                  <a:srgbClr val="008080"/>
                </a:solidFill>
                <a:latin typeface="Georgia" panose="02040502050405020303" pitchFamily="18" charset="0"/>
              </a:rPr>
              <a:t>16:1</a:t>
            </a:r>
            <a:r>
              <a:rPr lang="en-US" sz="3600" dirty="0">
                <a:solidFill>
                  <a:prstClr val="black"/>
                </a:solidFill>
                <a:latin typeface="Georgia" panose="02040502050405020303" pitchFamily="18" charset="0"/>
              </a:rPr>
              <a:t>  And when the </a:t>
            </a:r>
            <a:r>
              <a:rPr lang="en-US" sz="3600" b="1" dirty="0">
                <a:solidFill>
                  <a:prstClr val="black"/>
                </a:solidFill>
                <a:effectLst>
                  <a:glow rad="88900">
                    <a:srgbClr val="FF66FF">
                      <a:alpha val="52000"/>
                    </a:srgbClr>
                  </a:glow>
                </a:effectLst>
                <a:latin typeface="Georgia" panose="02040502050405020303" pitchFamily="18" charset="0"/>
              </a:rPr>
              <a:t>Sabbath was past</a:t>
            </a:r>
            <a:r>
              <a:rPr lang="en-US" sz="3600" dirty="0" smtClean="0">
                <a:solidFill>
                  <a:prstClr val="black"/>
                </a:solidFill>
                <a:latin typeface="Georgia" panose="02040502050405020303" pitchFamily="18" charset="0"/>
              </a:rPr>
              <a:t>,</a:t>
            </a:r>
          </a:p>
          <a:p>
            <a:pPr algn="ctr" defTabSz="457200"/>
            <a:r>
              <a:rPr lang="en-US" sz="2000" b="1" dirty="0" smtClean="0">
                <a:solidFill>
                  <a:srgbClr val="0070C0"/>
                </a:solidFill>
              </a:rPr>
              <a:t>(that is - Abib </a:t>
            </a:r>
            <a:r>
              <a:rPr lang="en-US" sz="2000" b="1" dirty="0" smtClean="0">
                <a:solidFill>
                  <a:prstClr val="black"/>
                </a:solidFill>
              </a:rPr>
              <a:t>15</a:t>
            </a:r>
            <a:r>
              <a:rPr lang="en-US" sz="2000" b="1" dirty="0" smtClean="0">
                <a:solidFill>
                  <a:srgbClr val="0070C0"/>
                </a:solidFill>
              </a:rPr>
              <a:t> U/B High Shabbat) </a:t>
            </a:r>
            <a:endParaRPr lang="en-US" sz="2000" b="1" dirty="0" smtClean="0">
              <a:ln>
                <a:solidFill>
                  <a:srgbClr val="0000FF"/>
                </a:solidFill>
              </a:ln>
              <a:solidFill>
                <a:srgbClr val="0070C0"/>
              </a:solidFill>
            </a:endParaRPr>
          </a:p>
          <a:p>
            <a:pPr algn="ctr" defTabSz="457200"/>
            <a:endParaRPr lang="en-US" sz="3600" dirty="0">
              <a:ln>
                <a:solidFill>
                  <a:srgbClr val="0000FF"/>
                </a:solidFill>
              </a:ln>
              <a:solidFill>
                <a:prstClr val="black"/>
              </a:solidFill>
              <a:latin typeface="Georgia" panose="02040502050405020303" pitchFamily="18" charset="0"/>
            </a:endParaRPr>
          </a:p>
          <a:p>
            <a:pPr algn="ctr" defTabSz="457200"/>
            <a:endParaRPr lang="en-US" sz="3600" dirty="0" smtClean="0">
              <a:ln>
                <a:solidFill>
                  <a:srgbClr val="0000FF"/>
                </a:solidFill>
              </a:ln>
              <a:solidFill>
                <a:prstClr val="black"/>
              </a:solidFill>
              <a:latin typeface="Georgia" panose="02040502050405020303" pitchFamily="18" charset="0"/>
            </a:endParaRPr>
          </a:p>
          <a:p>
            <a:pPr algn="ctr" defTabSz="457200"/>
            <a:endParaRPr lang="en-US" sz="3600" dirty="0">
              <a:ln>
                <a:solidFill>
                  <a:srgbClr val="0000FF"/>
                </a:solidFill>
              </a:ln>
              <a:solidFill>
                <a:prstClr val="black"/>
              </a:solidFill>
              <a:latin typeface="Georgia" panose="02040502050405020303" pitchFamily="18" charset="0"/>
            </a:endParaRPr>
          </a:p>
          <a:p>
            <a:pPr algn="ctr" defTabSz="457200"/>
            <a:endParaRPr lang="en-US" sz="3600" dirty="0" smtClean="0">
              <a:ln>
                <a:solidFill>
                  <a:srgbClr val="0000FF"/>
                </a:solidFill>
              </a:ln>
              <a:solidFill>
                <a:prstClr val="black"/>
              </a:solidFill>
              <a:latin typeface="Georgia" panose="02040502050405020303" pitchFamily="18" charset="0"/>
            </a:endParaRPr>
          </a:p>
          <a:p>
            <a:pPr algn="ctr" defTabSz="457200"/>
            <a:endParaRPr lang="en-US" sz="3600" dirty="0">
              <a:ln>
                <a:solidFill>
                  <a:srgbClr val="0000FF"/>
                </a:solidFill>
              </a:ln>
              <a:solidFill>
                <a:srgbClr val="336699"/>
              </a:solidFill>
              <a:latin typeface="TITUS Cyberbit Basic" panose="02020603050405020304" pitchFamily="18" charset="0"/>
            </a:endParaRPr>
          </a:p>
        </p:txBody>
      </p:sp>
      <p:sp>
        <p:nvSpPr>
          <p:cNvPr id="20" name="Rectangle 19"/>
          <p:cNvSpPr/>
          <p:nvPr/>
        </p:nvSpPr>
        <p:spPr>
          <a:xfrm>
            <a:off x="4798462" y="1306617"/>
            <a:ext cx="854491" cy="1973683"/>
          </a:xfrm>
          <a:prstGeom prst="rect">
            <a:avLst/>
          </a:prstGeom>
          <a:noFill/>
          <a:ln w="57150">
            <a:solidFill>
              <a:srgbClr val="7030A0"/>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Oval 20"/>
          <p:cNvSpPr/>
          <p:nvPr/>
        </p:nvSpPr>
        <p:spPr>
          <a:xfrm>
            <a:off x="4987716" y="957837"/>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2</a:t>
            </a:r>
            <a:endParaRPr lang="en-CA" b="1" dirty="0">
              <a:solidFill>
                <a:srgbClr val="00FFCC"/>
              </a:solidFill>
              <a:latin typeface="Arial Black" panose="020B0A04020102020204" pitchFamily="34" charset="0"/>
            </a:endParaRPr>
          </a:p>
        </p:txBody>
      </p:sp>
      <p:sp>
        <p:nvSpPr>
          <p:cNvPr id="22" name="Curved Down Arrow 21"/>
          <p:cNvSpPr/>
          <p:nvPr/>
        </p:nvSpPr>
        <p:spPr>
          <a:xfrm>
            <a:off x="4717959" y="897353"/>
            <a:ext cx="1031426" cy="401670"/>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 name="Curved Down Arrow 4"/>
          <p:cNvSpPr/>
          <p:nvPr/>
        </p:nvSpPr>
        <p:spPr>
          <a:xfrm>
            <a:off x="3879241" y="869461"/>
            <a:ext cx="1031426" cy="401670"/>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Oval 23"/>
          <p:cNvSpPr/>
          <p:nvPr/>
        </p:nvSpPr>
        <p:spPr>
          <a:xfrm>
            <a:off x="4861860" y="1883191"/>
            <a:ext cx="701226" cy="516771"/>
          </a:xfrm>
          <a:prstGeom prst="ellipse">
            <a:avLst/>
          </a:prstGeom>
          <a:solidFill>
            <a:srgbClr val="663300"/>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16</a:t>
            </a:r>
            <a:endParaRPr lang="en-CA" b="1" dirty="0">
              <a:solidFill>
                <a:srgbClr val="00FFCC"/>
              </a:solidFill>
              <a:latin typeface="Arial Black" panose="020B0A04020102020204" pitchFamily="34" charset="0"/>
            </a:endParaRPr>
          </a:p>
        </p:txBody>
      </p:sp>
      <p:sp>
        <p:nvSpPr>
          <p:cNvPr id="6" name="Rectangle 5"/>
          <p:cNvSpPr/>
          <p:nvPr/>
        </p:nvSpPr>
        <p:spPr>
          <a:xfrm>
            <a:off x="6165176" y="2684867"/>
            <a:ext cx="5740131" cy="3155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600" dirty="0">
                <a:solidFill>
                  <a:prstClr val="black"/>
                </a:solidFill>
                <a:latin typeface="Georgia" panose="02040502050405020303" pitchFamily="18" charset="0"/>
              </a:rPr>
              <a:t>Miryam from </a:t>
            </a:r>
            <a:r>
              <a:rPr lang="en-US" sz="3600" dirty="0" err="1">
                <a:solidFill>
                  <a:prstClr val="black"/>
                </a:solidFill>
                <a:latin typeface="Georgia" panose="02040502050405020303" pitchFamily="18" charset="0"/>
              </a:rPr>
              <a:t>Ma</a:t>
            </a:r>
            <a:r>
              <a:rPr lang="en-US" sz="3600" dirty="0" err="1">
                <a:solidFill>
                  <a:prstClr val="black"/>
                </a:solidFill>
                <a:latin typeface="TITUS Cyberbit Basic" panose="02020603050405020304" pitchFamily="18" charset="0"/>
              </a:rPr>
              <a:t>ḡ</a:t>
            </a:r>
            <a:r>
              <a:rPr lang="en-US" sz="3600" dirty="0" err="1">
                <a:solidFill>
                  <a:prstClr val="black"/>
                </a:solidFill>
                <a:latin typeface="Georgia" panose="02040502050405020303" pitchFamily="18" charset="0"/>
              </a:rPr>
              <a:t>dala</a:t>
            </a:r>
            <a:r>
              <a:rPr lang="en-US" sz="3600" dirty="0">
                <a:solidFill>
                  <a:prstClr val="black"/>
                </a:solidFill>
                <a:latin typeface="Georgia" panose="02040502050405020303" pitchFamily="18" charset="0"/>
              </a:rPr>
              <a:t>, and Miryam the </a:t>
            </a:r>
            <a:r>
              <a:rPr lang="en-US" sz="3600" i="1" dirty="0">
                <a:solidFill>
                  <a:prstClr val="black"/>
                </a:solidFill>
                <a:latin typeface="Georgia" panose="02040502050405020303" pitchFamily="18" charset="0"/>
              </a:rPr>
              <a:t>mother</a:t>
            </a:r>
            <a:r>
              <a:rPr lang="en-US" sz="3600" dirty="0">
                <a:solidFill>
                  <a:prstClr val="black"/>
                </a:solidFill>
                <a:latin typeface="Georgia" panose="02040502050405020303" pitchFamily="18" charset="0"/>
              </a:rPr>
              <a:t> of Ya</a:t>
            </a:r>
            <a:r>
              <a:rPr lang="en-US" sz="3600" dirty="0">
                <a:solidFill>
                  <a:prstClr val="black"/>
                </a:solidFill>
                <a:latin typeface="TITUS Cyberbit Basic" panose="02020603050405020304" pitchFamily="18" charset="0"/>
              </a:rPr>
              <a:t>ʽ</a:t>
            </a:r>
            <a:r>
              <a:rPr lang="en-US" sz="3600" dirty="0">
                <a:solidFill>
                  <a:prstClr val="black"/>
                </a:solidFill>
                <a:latin typeface="Georgia" panose="02040502050405020303" pitchFamily="18" charset="0"/>
              </a:rPr>
              <a:t>aqo</a:t>
            </a:r>
            <a:r>
              <a:rPr lang="en-US" sz="3600" dirty="0">
                <a:solidFill>
                  <a:prstClr val="black"/>
                </a:solidFill>
                <a:latin typeface="TITUS Cyberbit Basic" panose="02020603050405020304" pitchFamily="18" charset="0"/>
              </a:rPr>
              <a:t>ḇ</a:t>
            </a:r>
            <a:r>
              <a:rPr lang="en-US" sz="3600" dirty="0">
                <a:solidFill>
                  <a:prstClr val="black"/>
                </a:solidFill>
                <a:latin typeface="Georgia" panose="02040502050405020303" pitchFamily="18" charset="0"/>
              </a:rPr>
              <a:t>, and </a:t>
            </a:r>
            <a:r>
              <a:rPr lang="en-US" sz="3600" dirty="0" err="1">
                <a:solidFill>
                  <a:prstClr val="black"/>
                </a:solidFill>
                <a:latin typeface="Georgia" panose="02040502050405020303" pitchFamily="18" charset="0"/>
              </a:rPr>
              <a:t>Shelomah</a:t>
            </a:r>
            <a:r>
              <a:rPr lang="en-US" sz="3600" dirty="0">
                <a:solidFill>
                  <a:prstClr val="black"/>
                </a:solidFill>
                <a:latin typeface="Georgia" panose="02040502050405020303" pitchFamily="18" charset="0"/>
              </a:rPr>
              <a:t> </a:t>
            </a:r>
            <a:r>
              <a:rPr lang="en-US" sz="3600" b="1" dirty="0">
                <a:solidFill>
                  <a:prstClr val="black"/>
                </a:solidFill>
                <a:effectLst>
                  <a:glow rad="88900">
                    <a:srgbClr val="FF66FF">
                      <a:alpha val="59000"/>
                    </a:srgbClr>
                  </a:glow>
                </a:effectLst>
                <a:latin typeface="Georgia" panose="02040502050405020303" pitchFamily="18" charset="0"/>
              </a:rPr>
              <a:t>bought spices, </a:t>
            </a:r>
            <a:r>
              <a:rPr lang="en-US" sz="3600" dirty="0">
                <a:solidFill>
                  <a:prstClr val="black"/>
                </a:solidFill>
                <a:latin typeface="Georgia" panose="02040502050405020303" pitchFamily="18" charset="0"/>
              </a:rPr>
              <a:t>to go </a:t>
            </a:r>
            <a:r>
              <a:rPr lang="en-US" sz="3600" dirty="0" smtClean="0">
                <a:solidFill>
                  <a:prstClr val="black"/>
                </a:solidFill>
                <a:latin typeface="Georgia" panose="02040502050405020303" pitchFamily="18" charset="0"/>
              </a:rPr>
              <a:t/>
            </a:r>
            <a:br>
              <a:rPr lang="en-US" sz="3600" dirty="0" smtClean="0">
                <a:solidFill>
                  <a:prstClr val="black"/>
                </a:solidFill>
                <a:latin typeface="Georgia" panose="02040502050405020303" pitchFamily="18" charset="0"/>
              </a:rPr>
            </a:br>
            <a:r>
              <a:rPr lang="en-US" sz="3600" dirty="0" smtClean="0">
                <a:solidFill>
                  <a:prstClr val="black"/>
                </a:solidFill>
                <a:latin typeface="Georgia" panose="02040502050405020303" pitchFamily="18" charset="0"/>
              </a:rPr>
              <a:t>and </a:t>
            </a:r>
            <a:r>
              <a:rPr lang="en-US" sz="3600" dirty="0">
                <a:solidFill>
                  <a:prstClr val="black"/>
                </a:solidFill>
                <a:latin typeface="Georgia" panose="02040502050405020303" pitchFamily="18" charset="0"/>
              </a:rPr>
              <a:t>anoint Him.</a:t>
            </a:r>
            <a:endParaRPr lang="en-CA" dirty="0">
              <a:solidFill>
                <a:prstClr val="white"/>
              </a:solidFill>
            </a:endParaRPr>
          </a:p>
        </p:txBody>
      </p:sp>
      <p:sp>
        <p:nvSpPr>
          <p:cNvPr id="10" name="Rounded Rectangle 9"/>
          <p:cNvSpPr/>
          <p:nvPr/>
        </p:nvSpPr>
        <p:spPr>
          <a:xfrm>
            <a:off x="55416" y="3678375"/>
            <a:ext cx="5888544" cy="3121661"/>
          </a:xfrm>
          <a:prstGeom prst="roundRect">
            <a:avLst/>
          </a:prstGeom>
          <a:solidFill>
            <a:schemeClr val="accent1">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dirty="0" smtClean="0">
                <a:solidFill>
                  <a:prstClr val="black"/>
                </a:solidFill>
              </a:rPr>
              <a:t>The two </a:t>
            </a:r>
            <a:r>
              <a:rPr lang="en-CA" sz="2400" dirty="0" err="1" smtClean="0">
                <a:solidFill>
                  <a:prstClr val="black"/>
                </a:solidFill>
              </a:rPr>
              <a:t>Miryams</a:t>
            </a:r>
            <a:r>
              <a:rPr lang="en-CA" sz="2400" dirty="0" smtClean="0">
                <a:solidFill>
                  <a:prstClr val="black"/>
                </a:solidFill>
              </a:rPr>
              <a:t>, having seen the tomb and the Body where it was laid, knowing that </a:t>
            </a:r>
            <a:r>
              <a:rPr lang="en-CA" sz="2400" dirty="0" err="1" smtClean="0">
                <a:solidFill>
                  <a:prstClr val="black"/>
                </a:solidFill>
              </a:rPr>
              <a:t>Yoseph</a:t>
            </a:r>
            <a:r>
              <a:rPr lang="en-CA" sz="2400" dirty="0" smtClean="0">
                <a:solidFill>
                  <a:prstClr val="black"/>
                </a:solidFill>
              </a:rPr>
              <a:t> and Nicodemus had already performed the </a:t>
            </a:r>
            <a:r>
              <a:rPr lang="en-CA" sz="2400" b="1" dirty="0" smtClean="0">
                <a:solidFill>
                  <a:schemeClr val="accent3">
                    <a:lumMod val="75000"/>
                  </a:schemeClr>
                </a:solidFill>
              </a:rPr>
              <a:t>proper burial customs, </a:t>
            </a:r>
            <a:r>
              <a:rPr lang="en-CA" sz="2400" dirty="0" smtClean="0">
                <a:solidFill>
                  <a:prstClr val="black"/>
                </a:solidFill>
              </a:rPr>
              <a:t>they </a:t>
            </a:r>
            <a:r>
              <a:rPr lang="en-CA" sz="2400" b="1" dirty="0" smtClean="0">
                <a:solidFill>
                  <a:srgbClr val="CC00FF"/>
                </a:solidFill>
              </a:rPr>
              <a:t>purchased spices </a:t>
            </a:r>
            <a:r>
              <a:rPr lang="en-CA" sz="2400" dirty="0" smtClean="0">
                <a:solidFill>
                  <a:prstClr val="black"/>
                </a:solidFill>
              </a:rPr>
              <a:t>with intentions to apply the additional spices on </a:t>
            </a:r>
            <a:r>
              <a:rPr lang="en-CA" sz="2400" dirty="0" smtClean="0">
                <a:solidFill>
                  <a:srgbClr val="0000FF"/>
                </a:solidFill>
              </a:rPr>
              <a:t>Yahusha</a:t>
            </a:r>
            <a:r>
              <a:rPr lang="en-CA" sz="2400" dirty="0" smtClean="0">
                <a:solidFill>
                  <a:prstClr val="black"/>
                </a:solidFill>
              </a:rPr>
              <a:t> for fragrance purposes. </a:t>
            </a:r>
            <a:endParaRPr lang="en-CA" sz="2400" dirty="0">
              <a:solidFill>
                <a:prstClr val="black"/>
              </a:solidFill>
            </a:endParaRPr>
          </a:p>
        </p:txBody>
      </p:sp>
      <p:sp>
        <p:nvSpPr>
          <p:cNvPr id="8" name="Curved Up Arrow 7"/>
          <p:cNvSpPr/>
          <p:nvPr/>
        </p:nvSpPr>
        <p:spPr>
          <a:xfrm>
            <a:off x="4228683" y="3176362"/>
            <a:ext cx="1158330" cy="567935"/>
          </a:xfrm>
          <a:prstGeom prst="curvedUpArrow">
            <a:avLst>
              <a:gd name="adj1" fmla="val 25000"/>
              <a:gd name="adj2" fmla="val 72456"/>
              <a:gd name="adj3" fmla="val 42327"/>
            </a:avLst>
          </a:prstGeom>
          <a:gradFill>
            <a:gsLst>
              <a:gs pos="38000">
                <a:srgbClr val="0000FF"/>
              </a:gs>
              <a:gs pos="69000">
                <a:srgbClr val="663300"/>
              </a:gs>
            </a:gsLst>
            <a:lin ang="0" scaled="1"/>
          </a:gradFill>
          <a:ln>
            <a:solidFill>
              <a:srgbClr val="00FFCC"/>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5" name="Right Triangle 24"/>
          <p:cNvSpPr/>
          <p:nvPr/>
        </p:nvSpPr>
        <p:spPr>
          <a:xfrm rot="10800000" flipH="1">
            <a:off x="3891887" y="2609282"/>
            <a:ext cx="892660" cy="658929"/>
          </a:xfrm>
          <a:prstGeom prst="rtTriangle">
            <a:avLst/>
          </a:prstGeom>
          <a:solidFill>
            <a:schemeClr val="bg2">
              <a:lumMod val="60000"/>
              <a:lumOff val="40000"/>
              <a:alpha val="33000"/>
            </a:schemeClr>
          </a:solidFill>
          <a:ln>
            <a:solidFill>
              <a:schemeClr val="bg2">
                <a:lumMod val="60000"/>
                <a:lumOff val="40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Tree>
    <p:extLst>
      <p:ext uri="{BB962C8B-B14F-4D97-AF65-F5344CB8AC3E}">
        <p14:creationId xmlns:p14="http://schemas.microsoft.com/office/powerpoint/2010/main" val="40270689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275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250"/>
                                        <p:tgtEl>
                                          <p:spTgt spid="22"/>
                                        </p:tgtEl>
                                      </p:cBhvr>
                                    </p:animEffect>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250"/>
                                        <p:tgtEl>
                                          <p:spTgt spid="21"/>
                                        </p:tgtEl>
                                      </p:cBhvr>
                                    </p:animEffect>
                                    <p:anim calcmode="lin" valueType="num">
                                      <p:cBhvr>
                                        <p:cTn id="33" dur="1250" fill="hold"/>
                                        <p:tgtEl>
                                          <p:spTgt spid="21"/>
                                        </p:tgtEl>
                                        <p:attrNameLst>
                                          <p:attrName>ppt_x</p:attrName>
                                        </p:attrNameLst>
                                      </p:cBhvr>
                                      <p:tavLst>
                                        <p:tav tm="0">
                                          <p:val>
                                            <p:strVal val="#ppt_x"/>
                                          </p:val>
                                        </p:tav>
                                        <p:tav tm="100000">
                                          <p:val>
                                            <p:strVal val="#ppt_x"/>
                                          </p:val>
                                        </p:tav>
                                      </p:tavLst>
                                    </p:anim>
                                    <p:anim calcmode="lin" valueType="num">
                                      <p:cBhvr>
                                        <p:cTn id="34" dur="1250" fill="hold"/>
                                        <p:tgtEl>
                                          <p:spTgt spid="21"/>
                                        </p:tgtEl>
                                        <p:attrNameLst>
                                          <p:attrName>ppt_y</p:attrName>
                                        </p:attrNameLst>
                                      </p:cBhvr>
                                      <p:tavLst>
                                        <p:tav tm="0">
                                          <p:val>
                                            <p:strVal val="#ppt_y+.1"/>
                                          </p:val>
                                        </p:tav>
                                        <p:tav tm="100000">
                                          <p:val>
                                            <p:strVal val="#ppt_y"/>
                                          </p:val>
                                        </p:tav>
                                      </p:tavLst>
                                    </p:anim>
                                  </p:childTnLst>
                                </p:cTn>
                              </p:par>
                            </p:childTnLst>
                          </p:cTn>
                        </p:par>
                        <p:par>
                          <p:cTn id="35" fill="hold">
                            <p:stCondLst>
                              <p:cond delay="5250"/>
                            </p:stCondLst>
                            <p:childTnLst>
                              <p:par>
                                <p:cTn id="36" presetID="31"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par>
                          <p:cTn id="42" fill="hold">
                            <p:stCondLst>
                              <p:cond delay="6250"/>
                            </p:stCondLst>
                            <p:childTnLst>
                              <p:par>
                                <p:cTn id="43" presetID="3" presetClass="entr" presetSubtype="1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randombar(horizontal)">
                                      <p:cBhvr>
                                        <p:cTn id="50" dur="500"/>
                                        <p:tgtEl>
                                          <p:spTgt spid="2"/>
                                        </p:tgtEl>
                                      </p:cBhvr>
                                    </p:animEffect>
                                  </p:childTnLst>
                                </p:cTn>
                              </p:par>
                              <p:par>
                                <p:cTn id="51" presetID="22" presetClass="entr" presetSubtype="8" repeatCount="300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1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up)">
                                      <p:cBhvr>
                                        <p:cTn id="5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 grpId="0" animBg="1"/>
      <p:bldP spid="20" grpId="0" animBg="1"/>
      <p:bldP spid="21" grpId="0" animBg="1"/>
      <p:bldP spid="22" grpId="0" animBg="1"/>
      <p:bldP spid="5" grpId="0" animBg="1"/>
      <p:bldP spid="24" grpId="0" animBg="1"/>
      <p:bldP spid="6" grpId="0"/>
      <p:bldP spid="10" grpId="0" animBg="1"/>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
          <p:cNvPicPr>
            <a:picLocks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930863" y="1320925"/>
            <a:ext cx="3074407" cy="1932620"/>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691258" y="6425655"/>
            <a:ext cx="537448" cy="412785"/>
          </a:xfrm>
        </p:spPr>
        <p:txBody>
          <a:bodyPr/>
          <a:lstStyle/>
          <a:p>
            <a:fld id="{6D22F896-40B5-4ADD-8801-0D06FADFA095}" type="slidenum">
              <a:rPr lang="en-US" sz="1400" smtClean="0">
                <a:solidFill>
                  <a:prstClr val="white">
                    <a:tint val="75000"/>
                  </a:prstClr>
                </a:solidFill>
              </a:rPr>
              <a:pPr/>
              <a:t>85</a:t>
            </a:fld>
            <a:endParaRPr lang="en-US" sz="1400" dirty="0">
              <a:solidFill>
                <a:prstClr val="white">
                  <a:tint val="75000"/>
                </a:prstClr>
              </a:solidFill>
            </a:endParaRPr>
          </a:p>
        </p:txBody>
      </p:sp>
      <p:sp>
        <p:nvSpPr>
          <p:cNvPr id="45" name="Rounded Rectangle 44"/>
          <p:cNvSpPr/>
          <p:nvPr/>
        </p:nvSpPr>
        <p:spPr>
          <a:xfrm>
            <a:off x="420173" y="165007"/>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3009568" y="1972552"/>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2934940" y="1306618"/>
            <a:ext cx="993167" cy="1970735"/>
          </a:xfrm>
          <a:prstGeom prst="rect">
            <a:avLst/>
          </a:prstGeom>
          <a:noFill/>
          <a:ln w="57150">
            <a:solidFill>
              <a:srgbClr val="0000FF"/>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4" name="Right Triangle 103"/>
          <p:cNvSpPr/>
          <p:nvPr/>
        </p:nvSpPr>
        <p:spPr>
          <a:xfrm flipH="1">
            <a:off x="3031066" y="2537310"/>
            <a:ext cx="922367" cy="732363"/>
          </a:xfrm>
          <a:prstGeom prst="rtTriangle">
            <a:avLst/>
          </a:prstGeom>
          <a:solidFill>
            <a:schemeClr val="bg1">
              <a:alpha val="3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le 6"/>
          <p:cNvSpPr/>
          <p:nvPr/>
        </p:nvSpPr>
        <p:spPr>
          <a:xfrm>
            <a:off x="3807287" y="211365"/>
            <a:ext cx="8034235" cy="520299"/>
          </a:xfrm>
          <a:prstGeom prst="roundRect">
            <a:avLst/>
          </a:prstGeom>
          <a:solidFill>
            <a:schemeClr val="accent3">
              <a:lumMod val="20000"/>
              <a:lumOff val="80000"/>
            </a:schemeClr>
          </a:solidFill>
          <a:ln w="38100">
            <a:solidFill>
              <a:schemeClr val="bg1"/>
            </a:solidFill>
          </a:ln>
          <a:effectLst>
            <a:glow rad="127000">
              <a:srgbClr val="FF66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defTabSz="457200"/>
            <a:r>
              <a:rPr lang="en-CA" sz="3200" b="1" dirty="0" smtClean="0">
                <a:ln>
                  <a:solidFill>
                    <a:srgbClr val="0000FF"/>
                  </a:solidFill>
                </a:ln>
                <a:solidFill>
                  <a:prstClr val="black"/>
                </a:solidFill>
              </a:rPr>
              <a:t>Abib </a:t>
            </a:r>
            <a:r>
              <a:rPr lang="en-CA" sz="3200" b="1" u="sng" dirty="0" smtClean="0">
                <a:ln>
                  <a:solidFill>
                    <a:srgbClr val="0000FF"/>
                  </a:solidFill>
                </a:ln>
                <a:solidFill>
                  <a:prstClr val="black"/>
                </a:solidFill>
              </a:rPr>
              <a:t>16</a:t>
            </a:r>
            <a:r>
              <a:rPr lang="en-CA" sz="3200" b="1" dirty="0" smtClean="0">
                <a:ln>
                  <a:solidFill>
                    <a:srgbClr val="0000FF"/>
                  </a:solidFill>
                </a:ln>
                <a:solidFill>
                  <a:prstClr val="black"/>
                </a:solidFill>
              </a:rPr>
              <a:t> </a:t>
            </a:r>
            <a:r>
              <a:rPr lang="en-CA" sz="3200" b="1" dirty="0" smtClean="0">
                <a:ln>
                  <a:solidFill>
                    <a:srgbClr val="0000FF"/>
                  </a:solidFill>
                </a:ln>
                <a:solidFill>
                  <a:srgbClr val="CC00FF"/>
                </a:solidFill>
              </a:rPr>
              <a:t>- The </a:t>
            </a:r>
            <a:r>
              <a:rPr lang="en-CA" sz="3200" b="1" u="sng" dirty="0" smtClean="0">
                <a:ln w="19050">
                  <a:solidFill>
                    <a:srgbClr val="0000FF"/>
                  </a:solidFill>
                </a:ln>
                <a:solidFill>
                  <a:srgbClr val="00FFCC"/>
                </a:solidFill>
              </a:rPr>
              <a:t>Purchase</a:t>
            </a:r>
            <a:r>
              <a:rPr lang="en-CA" sz="3200" b="1" dirty="0" smtClean="0">
                <a:ln w="19050">
                  <a:solidFill>
                    <a:srgbClr val="0000FF"/>
                  </a:solidFill>
                </a:ln>
                <a:solidFill>
                  <a:srgbClr val="00FFCC"/>
                </a:solidFill>
              </a:rPr>
              <a:t> of more Spices</a:t>
            </a:r>
            <a:r>
              <a:rPr lang="en-CA" sz="3200" b="1" dirty="0" smtClean="0">
                <a:ln>
                  <a:solidFill>
                    <a:srgbClr val="0000FF"/>
                  </a:solidFill>
                </a:ln>
                <a:solidFill>
                  <a:srgbClr val="CC00FF"/>
                </a:solidFill>
              </a:rPr>
              <a:t>!</a:t>
            </a:r>
            <a:endParaRPr lang="en-CA" sz="3200" b="1" dirty="0">
              <a:ln>
                <a:solidFill>
                  <a:srgbClr val="0000FF"/>
                </a:solidFill>
              </a:ln>
              <a:solidFill>
                <a:srgbClr val="CC00FF"/>
              </a:solidFill>
            </a:endParaRPr>
          </a:p>
        </p:txBody>
      </p:sp>
      <p:sp>
        <p:nvSpPr>
          <p:cNvPr id="15" name="Rectangle 14"/>
          <p:cNvSpPr/>
          <p:nvPr/>
        </p:nvSpPr>
        <p:spPr>
          <a:xfrm>
            <a:off x="3949606" y="1303188"/>
            <a:ext cx="1007983" cy="1974165"/>
          </a:xfrm>
          <a:prstGeom prst="rect">
            <a:avLst/>
          </a:prstGeom>
          <a:noFill/>
          <a:ln w="57150">
            <a:solidFill>
              <a:srgbClr val="663300"/>
            </a:solidFill>
          </a:ln>
          <a:effectLst>
            <a:glow rad="508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8" name="Rounded Rectangular Callout 17"/>
          <p:cNvSpPr/>
          <p:nvPr/>
        </p:nvSpPr>
        <p:spPr>
          <a:xfrm>
            <a:off x="173854" y="1120795"/>
            <a:ext cx="2673166" cy="1118845"/>
          </a:xfrm>
          <a:prstGeom prst="wedgeRoundRectCallout">
            <a:avLst>
              <a:gd name="adj1" fmla="val 64820"/>
              <a:gd name="adj2" fmla="val 31822"/>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sp>
        <p:nvSpPr>
          <p:cNvPr id="13" name="Rounded Rectangular Callout 12"/>
          <p:cNvSpPr/>
          <p:nvPr/>
        </p:nvSpPr>
        <p:spPr>
          <a:xfrm>
            <a:off x="173854" y="2609283"/>
            <a:ext cx="2396468" cy="963550"/>
          </a:xfrm>
          <a:prstGeom prst="wedgeRoundRectCallout">
            <a:avLst>
              <a:gd name="adj1" fmla="val 85131"/>
              <a:gd name="adj2" fmla="val 5380"/>
              <a:gd name="adj3" fmla="val 16667"/>
            </a:avLst>
          </a:prstGeom>
          <a:solidFill>
            <a:schemeClr val="accent5">
              <a:lumMod val="60000"/>
              <a:lumOff val="40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u="sng" dirty="0" smtClean="0">
                <a:solidFill>
                  <a:prstClr val="black"/>
                </a:solidFill>
              </a:rPr>
              <a:t>Lunar</a:t>
            </a:r>
            <a:r>
              <a:rPr lang="en-CA" sz="2400" dirty="0" smtClean="0">
                <a:solidFill>
                  <a:prstClr val="black"/>
                </a:solidFill>
              </a:rPr>
              <a:t> Abib 14 </a:t>
            </a:r>
            <a:r>
              <a:rPr lang="en-CA" sz="2400" u="sng" dirty="0">
                <a:solidFill>
                  <a:prstClr val="black"/>
                </a:solidFill>
              </a:rPr>
              <a:t>N</a:t>
            </a:r>
            <a:r>
              <a:rPr lang="en-CA" sz="2400" u="sng" dirty="0" smtClean="0">
                <a:solidFill>
                  <a:prstClr val="black"/>
                </a:solidFill>
              </a:rPr>
              <a:t>i</a:t>
            </a:r>
            <a:r>
              <a:rPr lang="en-CA" sz="2400" dirty="0" smtClean="0">
                <a:solidFill>
                  <a:prstClr val="black"/>
                </a:solidFill>
              </a:rPr>
              <a:t>g</a:t>
            </a:r>
            <a:r>
              <a:rPr lang="en-CA" sz="2400" u="sng" dirty="0" smtClean="0">
                <a:solidFill>
                  <a:prstClr val="black"/>
                </a:solidFill>
              </a:rPr>
              <a:t>ht</a:t>
            </a:r>
            <a:r>
              <a:rPr lang="en-CA" sz="2400" dirty="0" smtClean="0">
                <a:solidFill>
                  <a:prstClr val="black"/>
                </a:solidFill>
              </a:rPr>
              <a:t> </a:t>
            </a:r>
            <a:r>
              <a:rPr lang="en-CA" sz="2400" dirty="0">
                <a:solidFill>
                  <a:prstClr val="black"/>
                </a:solidFill>
              </a:rPr>
              <a:t>S</a:t>
            </a:r>
            <a:r>
              <a:rPr lang="en-CA" sz="2400" dirty="0" smtClean="0">
                <a:solidFill>
                  <a:prstClr val="black"/>
                </a:solidFill>
              </a:rPr>
              <a:t>eason!</a:t>
            </a:r>
            <a:endParaRPr lang="en-CA" sz="2400" dirty="0">
              <a:solidFill>
                <a:prstClr val="black"/>
              </a:solidFill>
            </a:endParaRPr>
          </a:p>
        </p:txBody>
      </p:sp>
      <p:sp>
        <p:nvSpPr>
          <p:cNvPr id="14" name="Oval 13"/>
          <p:cNvSpPr/>
          <p:nvPr/>
        </p:nvSpPr>
        <p:spPr>
          <a:xfrm>
            <a:off x="4129814" y="1953917"/>
            <a:ext cx="701226" cy="516771"/>
          </a:xfrm>
          <a:prstGeom prst="ellipse">
            <a:avLst/>
          </a:prstGeom>
          <a:solidFill>
            <a:srgbClr val="0000FF"/>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15</a:t>
            </a:r>
            <a:endParaRPr lang="en-CA" b="1" dirty="0">
              <a:solidFill>
                <a:srgbClr val="00FFCC"/>
              </a:solidFill>
              <a:latin typeface="Arial Black" panose="020B0A04020102020204" pitchFamily="34" charset="0"/>
            </a:endParaRPr>
          </a:p>
        </p:txBody>
      </p:sp>
      <p:sp>
        <p:nvSpPr>
          <p:cNvPr id="19" name="Oval 18"/>
          <p:cNvSpPr/>
          <p:nvPr/>
        </p:nvSpPr>
        <p:spPr>
          <a:xfrm>
            <a:off x="4308312" y="957838"/>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a:t>
            </a:r>
            <a:endParaRPr lang="en-CA" b="1" dirty="0">
              <a:solidFill>
                <a:srgbClr val="00FFCC"/>
              </a:solidFill>
              <a:latin typeface="Arial Black" panose="020B0A04020102020204" pitchFamily="34" charset="0"/>
            </a:endParaRPr>
          </a:p>
        </p:txBody>
      </p:sp>
      <p:sp>
        <p:nvSpPr>
          <p:cNvPr id="20" name="Rectangle 19"/>
          <p:cNvSpPr/>
          <p:nvPr/>
        </p:nvSpPr>
        <p:spPr>
          <a:xfrm>
            <a:off x="5011249" y="1298625"/>
            <a:ext cx="997088" cy="1973683"/>
          </a:xfrm>
          <a:prstGeom prst="rect">
            <a:avLst/>
          </a:prstGeom>
          <a:noFill/>
          <a:ln w="57150">
            <a:solidFill>
              <a:srgbClr val="7030A0"/>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Oval 20"/>
          <p:cNvSpPr/>
          <p:nvPr/>
        </p:nvSpPr>
        <p:spPr>
          <a:xfrm>
            <a:off x="5255122" y="957837"/>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2</a:t>
            </a:r>
            <a:endParaRPr lang="en-CA" b="1" dirty="0">
              <a:solidFill>
                <a:srgbClr val="00FFCC"/>
              </a:solidFill>
              <a:latin typeface="Arial Black" panose="020B0A04020102020204" pitchFamily="34" charset="0"/>
            </a:endParaRPr>
          </a:p>
        </p:txBody>
      </p:sp>
      <p:sp>
        <p:nvSpPr>
          <p:cNvPr id="22" name="Curved Down Arrow 21"/>
          <p:cNvSpPr/>
          <p:nvPr/>
        </p:nvSpPr>
        <p:spPr>
          <a:xfrm>
            <a:off x="4957589" y="897353"/>
            <a:ext cx="1050748" cy="394566"/>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 name="Curved Down Arrow 4"/>
          <p:cNvSpPr/>
          <p:nvPr/>
        </p:nvSpPr>
        <p:spPr>
          <a:xfrm>
            <a:off x="3965500" y="869461"/>
            <a:ext cx="1115457" cy="420024"/>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Oval 23"/>
          <p:cNvSpPr/>
          <p:nvPr/>
        </p:nvSpPr>
        <p:spPr>
          <a:xfrm>
            <a:off x="5248677" y="1936902"/>
            <a:ext cx="701226" cy="516771"/>
          </a:xfrm>
          <a:prstGeom prst="ellipse">
            <a:avLst/>
          </a:prstGeom>
          <a:solidFill>
            <a:srgbClr val="663300"/>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16</a:t>
            </a:r>
            <a:endParaRPr lang="en-CA" b="1" dirty="0">
              <a:solidFill>
                <a:srgbClr val="00FFCC"/>
              </a:solidFill>
              <a:latin typeface="Arial Black" panose="020B0A04020102020204" pitchFamily="34" charset="0"/>
            </a:endParaRPr>
          </a:p>
        </p:txBody>
      </p:sp>
      <p:sp>
        <p:nvSpPr>
          <p:cNvPr id="9" name="Rounded Rectangle 8"/>
          <p:cNvSpPr/>
          <p:nvPr/>
        </p:nvSpPr>
        <p:spPr>
          <a:xfrm>
            <a:off x="8824953" y="4073601"/>
            <a:ext cx="3001175" cy="2361292"/>
          </a:xfrm>
          <a:prstGeom prst="roundRect">
            <a:avLst>
              <a:gd name="adj" fmla="val 50000"/>
            </a:avLst>
          </a:prstGeom>
          <a:solidFill>
            <a:schemeClr val="accent6">
              <a:lumMod val="75000"/>
            </a:schemeClr>
          </a:solidFill>
          <a:ln w="57150">
            <a:solidFill>
              <a:schemeClr val="bg1"/>
            </a:solidFill>
          </a:ln>
          <a:effectLst>
            <a:glow rad="228600">
              <a:schemeClr val="accent2">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800" dirty="0" smtClean="0">
                <a:solidFill>
                  <a:srgbClr val="C00000"/>
                </a:solidFill>
              </a:rPr>
              <a:t>But what was </a:t>
            </a:r>
            <a:br>
              <a:rPr lang="en-CA" sz="2800" dirty="0" smtClean="0">
                <a:solidFill>
                  <a:srgbClr val="C00000"/>
                </a:solidFill>
              </a:rPr>
            </a:br>
            <a:r>
              <a:rPr lang="en-CA" sz="2800" dirty="0" smtClean="0">
                <a:solidFill>
                  <a:srgbClr val="C00000"/>
                </a:solidFill>
              </a:rPr>
              <a:t>the </a:t>
            </a:r>
            <a:r>
              <a:rPr lang="en-CA" sz="2800" b="1" u="sng" dirty="0" smtClean="0">
                <a:solidFill>
                  <a:srgbClr val="C00000"/>
                </a:solidFill>
              </a:rPr>
              <a:t>lunar</a:t>
            </a:r>
            <a:r>
              <a:rPr lang="en-CA" sz="2800" dirty="0" smtClean="0">
                <a:solidFill>
                  <a:srgbClr val="C00000"/>
                </a:solidFill>
              </a:rPr>
              <a:t> timing?</a:t>
            </a:r>
            <a:endParaRPr lang="en-CA" sz="2800" dirty="0">
              <a:solidFill>
                <a:srgbClr val="C00000"/>
              </a:solidFill>
            </a:endParaRPr>
          </a:p>
        </p:txBody>
      </p:sp>
      <p:sp>
        <p:nvSpPr>
          <p:cNvPr id="10" name="Rounded Rectangle 9"/>
          <p:cNvSpPr/>
          <p:nvPr/>
        </p:nvSpPr>
        <p:spPr>
          <a:xfrm>
            <a:off x="173854" y="3837607"/>
            <a:ext cx="8434437" cy="2904938"/>
          </a:xfrm>
          <a:prstGeom prst="roundRect">
            <a:avLst>
              <a:gd name="adj" fmla="val 29848"/>
            </a:avLst>
          </a:prstGeom>
          <a:solidFill>
            <a:schemeClr val="accent1">
              <a:lumMod val="20000"/>
              <a:lumOff val="80000"/>
            </a:schemeClr>
          </a:solidFill>
          <a:ln w="76200">
            <a:solidFill>
              <a:srgbClr val="7030A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800" dirty="0">
                <a:solidFill>
                  <a:prstClr val="black"/>
                </a:solidFill>
              </a:rPr>
              <a:t>It was now the 6</a:t>
            </a:r>
            <a:r>
              <a:rPr lang="en-CA" sz="2800" baseline="30000" dirty="0">
                <a:solidFill>
                  <a:prstClr val="black"/>
                </a:solidFill>
              </a:rPr>
              <a:t>th</a:t>
            </a:r>
            <a:r>
              <a:rPr lang="en-CA" sz="2800" dirty="0">
                <a:solidFill>
                  <a:prstClr val="black"/>
                </a:solidFill>
              </a:rPr>
              <a:t> cycle </a:t>
            </a:r>
            <a:r>
              <a:rPr lang="en-CA" sz="2800" b="1" dirty="0" smtClean="0">
                <a:ln>
                  <a:solidFill>
                    <a:srgbClr val="0000FF"/>
                  </a:solidFill>
                </a:ln>
                <a:solidFill>
                  <a:srgbClr val="FF9900"/>
                </a:solidFill>
              </a:rPr>
              <a:t>Preparation</a:t>
            </a:r>
            <a:r>
              <a:rPr lang="en-CA" sz="2800" b="1" dirty="0">
                <a:ln>
                  <a:solidFill>
                    <a:srgbClr val="0000FF"/>
                  </a:solidFill>
                </a:ln>
                <a:solidFill>
                  <a:srgbClr val="FF9900"/>
                </a:solidFill>
              </a:rPr>
              <a:t>.</a:t>
            </a:r>
            <a:r>
              <a:rPr lang="en-CA" sz="2800" dirty="0">
                <a:solidFill>
                  <a:prstClr val="black"/>
                </a:solidFill>
              </a:rPr>
              <a:t> </a:t>
            </a:r>
            <a:r>
              <a:rPr lang="en-CA" sz="2800" dirty="0" smtClean="0">
                <a:solidFill>
                  <a:prstClr val="black"/>
                </a:solidFill>
              </a:rPr>
              <a:t/>
            </a:r>
            <a:br>
              <a:rPr lang="en-CA" sz="2800" dirty="0" smtClean="0">
                <a:solidFill>
                  <a:prstClr val="black"/>
                </a:solidFill>
              </a:rPr>
            </a:br>
            <a:r>
              <a:rPr lang="en-CA" sz="2800" dirty="0" smtClean="0">
                <a:solidFill>
                  <a:prstClr val="black"/>
                </a:solidFill>
              </a:rPr>
              <a:t>Was </a:t>
            </a:r>
            <a:r>
              <a:rPr lang="en-CA" sz="2800" dirty="0">
                <a:solidFill>
                  <a:prstClr val="black"/>
                </a:solidFill>
              </a:rPr>
              <a:t>there </a:t>
            </a:r>
            <a:r>
              <a:rPr lang="en-CA" sz="2800" b="1" u="sng" dirty="0">
                <a:solidFill>
                  <a:srgbClr val="FF5050"/>
                </a:solidFill>
              </a:rPr>
              <a:t>an</a:t>
            </a:r>
            <a:r>
              <a:rPr lang="en-CA" sz="2800" b="1" dirty="0">
                <a:solidFill>
                  <a:srgbClr val="FF5050"/>
                </a:solidFill>
              </a:rPr>
              <a:t>y </a:t>
            </a:r>
            <a:r>
              <a:rPr lang="en-CA" sz="2800" b="1" u="sng" dirty="0">
                <a:solidFill>
                  <a:srgbClr val="FF5050"/>
                </a:solidFill>
              </a:rPr>
              <a:t>better time</a:t>
            </a:r>
            <a:r>
              <a:rPr lang="en-CA" sz="2800" b="1" dirty="0">
                <a:solidFill>
                  <a:srgbClr val="FF5050"/>
                </a:solidFill>
              </a:rPr>
              <a:t> </a:t>
            </a:r>
            <a:r>
              <a:rPr lang="en-CA" sz="2800" dirty="0">
                <a:solidFill>
                  <a:prstClr val="black"/>
                </a:solidFill>
              </a:rPr>
              <a:t>than this to </a:t>
            </a:r>
            <a:r>
              <a:rPr lang="en-CA" sz="2800" b="1" u="sng" dirty="0">
                <a:solidFill>
                  <a:srgbClr val="0000FF"/>
                </a:solidFill>
              </a:rPr>
              <a:t>PREPARE</a:t>
            </a:r>
            <a:r>
              <a:rPr lang="en-CA" sz="2800" dirty="0">
                <a:solidFill>
                  <a:prstClr val="black"/>
                </a:solidFill>
              </a:rPr>
              <a:t> spices</a:t>
            </a:r>
            <a:r>
              <a:rPr lang="en-CA" sz="2800" dirty="0" smtClean="0">
                <a:solidFill>
                  <a:prstClr val="black"/>
                </a:solidFill>
              </a:rPr>
              <a:t>?  </a:t>
            </a:r>
            <a:r>
              <a:rPr lang="en-CA" sz="2800" b="1" u="sng" dirty="0" smtClean="0">
                <a:solidFill>
                  <a:prstClr val="black"/>
                </a:solidFill>
              </a:rPr>
              <a:t>No</a:t>
            </a:r>
            <a:r>
              <a:rPr lang="en-CA" sz="2800" b="1" dirty="0" smtClean="0">
                <a:solidFill>
                  <a:prstClr val="black"/>
                </a:solidFill>
              </a:rPr>
              <a:t>!</a:t>
            </a:r>
            <a:r>
              <a:rPr lang="en-CA" sz="2800" dirty="0" smtClean="0">
                <a:solidFill>
                  <a:prstClr val="black"/>
                </a:solidFill>
              </a:rPr>
              <a:t>  A </a:t>
            </a:r>
            <a:r>
              <a:rPr lang="en-CA" sz="2800" b="1" dirty="0" smtClean="0">
                <a:ln>
                  <a:solidFill>
                    <a:srgbClr val="0000FF"/>
                  </a:solidFill>
                </a:ln>
                <a:solidFill>
                  <a:srgbClr val="FF9900"/>
                </a:solidFill>
              </a:rPr>
              <a:t>Preparation</a:t>
            </a:r>
            <a:r>
              <a:rPr lang="en-CA" sz="2800" dirty="0" smtClean="0">
                <a:solidFill>
                  <a:prstClr val="black"/>
                </a:solidFill>
              </a:rPr>
              <a:t> is the </a:t>
            </a:r>
            <a:r>
              <a:rPr lang="en-CA" sz="2800" b="1" u="sng" dirty="0" smtClean="0">
                <a:solidFill>
                  <a:prstClr val="black"/>
                </a:solidFill>
                <a:latin typeface="Arial Black" panose="020B0A04020102020204" pitchFamily="34" charset="0"/>
              </a:rPr>
              <a:t>VERY BEST</a:t>
            </a:r>
            <a:r>
              <a:rPr lang="en-CA" sz="2800" b="1" dirty="0" smtClean="0">
                <a:solidFill>
                  <a:prstClr val="black"/>
                </a:solidFill>
                <a:latin typeface="Arial Black" panose="020B0A04020102020204" pitchFamily="34" charset="0"/>
              </a:rPr>
              <a:t> </a:t>
            </a:r>
            <a:r>
              <a:rPr lang="en-CA" sz="2800" dirty="0" smtClean="0">
                <a:solidFill>
                  <a:prstClr val="black"/>
                </a:solidFill>
              </a:rPr>
              <a:t>time to </a:t>
            </a:r>
            <a:r>
              <a:rPr lang="en-CA" sz="2800" b="1" dirty="0" smtClean="0">
                <a:solidFill>
                  <a:srgbClr val="0000FF"/>
                </a:solidFill>
              </a:rPr>
              <a:t>PREPARE</a:t>
            </a:r>
            <a:r>
              <a:rPr lang="en-CA" sz="2800" dirty="0" smtClean="0">
                <a:solidFill>
                  <a:prstClr val="black"/>
                </a:solidFill>
              </a:rPr>
              <a:t> spices! </a:t>
            </a:r>
            <a:br>
              <a:rPr lang="en-CA" sz="2800" dirty="0" smtClean="0">
                <a:solidFill>
                  <a:prstClr val="black"/>
                </a:solidFill>
              </a:rPr>
            </a:br>
            <a:r>
              <a:rPr lang="en-CA" sz="2800" dirty="0" smtClean="0">
                <a:solidFill>
                  <a:prstClr val="black"/>
                </a:solidFill>
              </a:rPr>
              <a:t>Yahusha was </a:t>
            </a:r>
            <a:r>
              <a:rPr lang="en-CA" sz="2800" b="1" u="sng" dirty="0" smtClean="0">
                <a:solidFill>
                  <a:prstClr val="black"/>
                </a:solidFill>
              </a:rPr>
              <a:t>NOT</a:t>
            </a:r>
            <a:r>
              <a:rPr lang="en-CA" sz="2800" dirty="0" smtClean="0">
                <a:solidFill>
                  <a:prstClr val="black"/>
                </a:solidFill>
              </a:rPr>
              <a:t> crucified on “Friday!” </a:t>
            </a:r>
            <a:br>
              <a:rPr lang="en-CA" sz="2800" dirty="0" smtClean="0">
                <a:solidFill>
                  <a:prstClr val="black"/>
                </a:solidFill>
              </a:rPr>
            </a:br>
            <a:r>
              <a:rPr lang="en-CA" sz="2800" b="1" dirty="0" smtClean="0">
                <a:solidFill>
                  <a:prstClr val="black"/>
                </a:solidFill>
              </a:rPr>
              <a:t>Not according to the Scriptures!</a:t>
            </a:r>
            <a:endParaRPr lang="en-CA" sz="2800" b="1" dirty="0">
              <a:solidFill>
                <a:prstClr val="black"/>
              </a:solidFill>
            </a:endParaRPr>
          </a:p>
        </p:txBody>
      </p:sp>
      <p:sp>
        <p:nvSpPr>
          <p:cNvPr id="8" name="Curved Up Arrow 7"/>
          <p:cNvSpPr/>
          <p:nvPr/>
        </p:nvSpPr>
        <p:spPr>
          <a:xfrm>
            <a:off x="4228683" y="3268010"/>
            <a:ext cx="1520702" cy="641981"/>
          </a:xfrm>
          <a:prstGeom prst="curvedUpArrow">
            <a:avLst>
              <a:gd name="adj1" fmla="val 25000"/>
              <a:gd name="adj2" fmla="val 72456"/>
              <a:gd name="adj3" fmla="val 42327"/>
            </a:avLst>
          </a:prstGeom>
          <a:gradFill>
            <a:gsLst>
              <a:gs pos="38000">
                <a:srgbClr val="0000FF"/>
              </a:gs>
              <a:gs pos="69000">
                <a:srgbClr val="663300"/>
              </a:gs>
            </a:gsLst>
            <a:lin ang="0" scaled="1"/>
          </a:gradFill>
          <a:ln>
            <a:solidFill>
              <a:srgbClr val="00FFCC"/>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5" name="Rounded Rectangular Callout 24"/>
          <p:cNvSpPr/>
          <p:nvPr/>
        </p:nvSpPr>
        <p:spPr>
          <a:xfrm>
            <a:off x="6189119" y="1660849"/>
            <a:ext cx="5772725" cy="1483567"/>
          </a:xfrm>
          <a:prstGeom prst="wedgeRoundRectCallout">
            <a:avLst>
              <a:gd name="adj1" fmla="val -64058"/>
              <a:gd name="adj2" fmla="val 19851"/>
              <a:gd name="adj3" fmla="val 16667"/>
            </a:avLst>
          </a:prstGeom>
          <a:solidFill>
            <a:schemeClr val="accent6">
              <a:lumMod val="20000"/>
              <a:lumOff val="80000"/>
            </a:schemeClr>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defTabSz="457200"/>
            <a:r>
              <a:rPr lang="en-US" sz="2800" dirty="0" smtClean="0">
                <a:solidFill>
                  <a:srgbClr val="008080"/>
                </a:solidFill>
                <a:latin typeface="TITUS Cyberbit Basic" panose="02020603050405020304" pitchFamily="18" charset="0"/>
              </a:rPr>
              <a:t>Luke </a:t>
            </a:r>
            <a:r>
              <a:rPr lang="en-US" sz="2800" dirty="0">
                <a:solidFill>
                  <a:srgbClr val="008080"/>
                </a:solidFill>
                <a:latin typeface="TITUS Cyberbit Basic" panose="02020603050405020304" pitchFamily="18" charset="0"/>
              </a:rPr>
              <a:t>23:56</a:t>
            </a:r>
            <a:r>
              <a:rPr lang="en-US" sz="2800" dirty="0">
                <a:solidFill>
                  <a:prstClr val="black"/>
                </a:solidFill>
                <a:latin typeface="TITUS Cyberbit Basic" panose="02020603050405020304" pitchFamily="18" charset="0"/>
              </a:rPr>
              <a:t>  </a:t>
            </a:r>
            <a:r>
              <a:rPr lang="en-US" sz="2800" dirty="0" smtClean="0">
                <a:solidFill>
                  <a:prstClr val="black"/>
                </a:solidFill>
                <a:latin typeface="TITUS Cyberbit Basic" panose="02020603050405020304" pitchFamily="18" charset="0"/>
              </a:rPr>
              <a:t>(</a:t>
            </a:r>
            <a:r>
              <a:rPr lang="en-US" sz="2800" dirty="0" smtClean="0">
                <a:solidFill>
                  <a:srgbClr val="CC00FF"/>
                </a:solidFill>
                <a:latin typeface="TITUS Cyberbit Basic" panose="02020603050405020304" pitchFamily="18" charset="0"/>
              </a:rPr>
              <a:t>A</a:t>
            </a:r>
            <a:r>
              <a:rPr lang="en-US" sz="2800" dirty="0" smtClean="0">
                <a:solidFill>
                  <a:prstClr val="black"/>
                </a:solidFill>
                <a:latin typeface="TITUS Cyberbit Basic" panose="02020603050405020304" pitchFamily="18" charset="0"/>
              </a:rPr>
              <a:t>) And </a:t>
            </a:r>
            <a:r>
              <a:rPr lang="en-US" sz="2800" dirty="0">
                <a:solidFill>
                  <a:prstClr val="black"/>
                </a:solidFill>
                <a:latin typeface="TITUS Cyberbit Basic" panose="02020603050405020304" pitchFamily="18" charset="0"/>
              </a:rPr>
              <a:t>having returned, </a:t>
            </a:r>
            <a:r>
              <a:rPr lang="en-US" sz="2800" dirty="0" smtClean="0">
                <a:solidFill>
                  <a:prstClr val="black"/>
                </a:solidFill>
                <a:latin typeface="TITUS Cyberbit Basic" panose="02020603050405020304" pitchFamily="18" charset="0"/>
              </a:rPr>
              <a:t/>
            </a:r>
            <a:br>
              <a:rPr lang="en-US" sz="2800" dirty="0" smtClean="0">
                <a:solidFill>
                  <a:prstClr val="black"/>
                </a:solidFill>
                <a:latin typeface="TITUS Cyberbit Basic" panose="02020603050405020304" pitchFamily="18" charset="0"/>
              </a:rPr>
            </a:br>
            <a:r>
              <a:rPr lang="en-US" sz="2800" dirty="0" smtClean="0">
                <a:solidFill>
                  <a:prstClr val="black"/>
                </a:solidFill>
                <a:latin typeface="TITUS Cyberbit Basic" panose="02020603050405020304" pitchFamily="18" charset="0"/>
              </a:rPr>
              <a:t> they </a:t>
            </a:r>
            <a:r>
              <a:rPr lang="en-US" sz="2800" dirty="0">
                <a:solidFill>
                  <a:prstClr val="black"/>
                </a:solidFill>
                <a:latin typeface="TITUS Cyberbit Basic" panose="02020603050405020304" pitchFamily="18" charset="0"/>
              </a:rPr>
              <a:t>prepared spices </a:t>
            </a:r>
            <a:r>
              <a:rPr lang="en-US" sz="2800" dirty="0" smtClean="0">
                <a:solidFill>
                  <a:prstClr val="black"/>
                </a:solidFill>
                <a:latin typeface="TITUS Cyberbit Basic" panose="02020603050405020304" pitchFamily="18" charset="0"/>
              </a:rPr>
              <a:t>and perfumes</a:t>
            </a:r>
            <a:r>
              <a:rPr lang="en-US" sz="2800" dirty="0">
                <a:solidFill>
                  <a:prstClr val="black"/>
                </a:solidFill>
                <a:latin typeface="TITUS Cyberbit Basic" panose="02020603050405020304" pitchFamily="18" charset="0"/>
              </a:rPr>
              <a:t>. </a:t>
            </a:r>
            <a:endParaRPr lang="en-US" sz="3600" b="1" dirty="0">
              <a:solidFill>
                <a:srgbClr val="0000FF"/>
              </a:solidFill>
              <a:latin typeface="TITUS Cyberbit Basic" panose="02020603050405020304" pitchFamily="18" charset="0"/>
            </a:endParaRPr>
          </a:p>
        </p:txBody>
      </p:sp>
      <p:sp>
        <p:nvSpPr>
          <p:cNvPr id="26" name="Right Triangle 25"/>
          <p:cNvSpPr/>
          <p:nvPr/>
        </p:nvSpPr>
        <p:spPr>
          <a:xfrm rot="10800000" flipH="1">
            <a:off x="3981767" y="2537309"/>
            <a:ext cx="945025" cy="740043"/>
          </a:xfrm>
          <a:prstGeom prst="rtTriangle">
            <a:avLst/>
          </a:prstGeom>
          <a:solidFill>
            <a:schemeClr val="bg2">
              <a:lumMod val="60000"/>
              <a:lumOff val="40000"/>
              <a:alpha val="33000"/>
            </a:schemeClr>
          </a:solidFill>
          <a:ln>
            <a:solidFill>
              <a:schemeClr val="bg2">
                <a:lumMod val="60000"/>
                <a:lumOff val="40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Tree>
    <p:extLst>
      <p:ext uri="{BB962C8B-B14F-4D97-AF65-F5344CB8AC3E}">
        <p14:creationId xmlns:p14="http://schemas.microsoft.com/office/powerpoint/2010/main" val="212563142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275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250"/>
                                        <p:tgtEl>
                                          <p:spTgt spid="22"/>
                                        </p:tgtEl>
                                      </p:cBhvr>
                                    </p:animEffect>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250"/>
                                        <p:tgtEl>
                                          <p:spTgt spid="21"/>
                                        </p:tgtEl>
                                      </p:cBhvr>
                                    </p:animEffect>
                                    <p:anim calcmode="lin" valueType="num">
                                      <p:cBhvr>
                                        <p:cTn id="33" dur="1250" fill="hold"/>
                                        <p:tgtEl>
                                          <p:spTgt spid="21"/>
                                        </p:tgtEl>
                                        <p:attrNameLst>
                                          <p:attrName>ppt_x</p:attrName>
                                        </p:attrNameLst>
                                      </p:cBhvr>
                                      <p:tavLst>
                                        <p:tav tm="0">
                                          <p:val>
                                            <p:strVal val="#ppt_x"/>
                                          </p:val>
                                        </p:tav>
                                        <p:tav tm="100000">
                                          <p:val>
                                            <p:strVal val="#ppt_x"/>
                                          </p:val>
                                        </p:tav>
                                      </p:tavLst>
                                    </p:anim>
                                    <p:anim calcmode="lin" valueType="num">
                                      <p:cBhvr>
                                        <p:cTn id="34" dur="1250" fill="hold"/>
                                        <p:tgtEl>
                                          <p:spTgt spid="21"/>
                                        </p:tgtEl>
                                        <p:attrNameLst>
                                          <p:attrName>ppt_y</p:attrName>
                                        </p:attrNameLst>
                                      </p:cBhvr>
                                      <p:tavLst>
                                        <p:tav tm="0">
                                          <p:val>
                                            <p:strVal val="#ppt_y+.1"/>
                                          </p:val>
                                        </p:tav>
                                        <p:tav tm="100000">
                                          <p:val>
                                            <p:strVal val="#ppt_y"/>
                                          </p:val>
                                        </p:tav>
                                      </p:tavLst>
                                    </p:anim>
                                  </p:childTnLst>
                                </p:cTn>
                              </p:par>
                            </p:childTnLst>
                          </p:cTn>
                        </p:par>
                        <p:par>
                          <p:cTn id="35" fill="hold">
                            <p:stCondLst>
                              <p:cond delay="5250"/>
                            </p:stCondLst>
                            <p:childTnLst>
                              <p:par>
                                <p:cTn id="36" presetID="31"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22" presetClass="entr" presetSubtype="8" repeatCount="300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1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up)">
                                      <p:cBhvr>
                                        <p:cTn id="49" dur="1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circle(in)">
                                      <p:cBhvr>
                                        <p:cTn id="54" dur="2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1" grpId="0" animBg="1"/>
      <p:bldP spid="22" grpId="0" animBg="1"/>
      <p:bldP spid="5" grpId="0" animBg="1"/>
      <p:bldP spid="24" grpId="0" animBg="1"/>
      <p:bldP spid="9" grpId="0" animBg="1"/>
      <p:bldP spid="10" grpId="0" animBg="1"/>
      <p:bldP spid="8" grpId="0" animBg="1"/>
      <p:bldP spid="25"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Picture 2"/>
          <p:cNvPicPr>
            <a:picLocks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28834" y="1311026"/>
            <a:ext cx="2624599" cy="1960537"/>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606534" y="6329775"/>
            <a:ext cx="500799" cy="412785"/>
          </a:xfrm>
        </p:spPr>
        <p:txBody>
          <a:bodyPr/>
          <a:lstStyle/>
          <a:p>
            <a:fld id="{6D22F896-40B5-4ADD-8801-0D06FADFA095}" type="slidenum">
              <a:rPr lang="en-US" sz="1400" smtClean="0">
                <a:solidFill>
                  <a:prstClr val="white">
                    <a:tint val="75000"/>
                  </a:prstClr>
                </a:solidFill>
              </a:rPr>
              <a:pPr/>
              <a:t>86</a:t>
            </a:fld>
            <a:endParaRPr lang="en-US" sz="1400" dirty="0">
              <a:solidFill>
                <a:prstClr val="white">
                  <a:tint val="75000"/>
                </a:prstClr>
              </a:solidFill>
            </a:endParaRPr>
          </a:p>
        </p:txBody>
      </p:sp>
      <p:sp>
        <p:nvSpPr>
          <p:cNvPr id="45" name="Rounded Rectangle 44"/>
          <p:cNvSpPr/>
          <p:nvPr/>
        </p:nvSpPr>
        <p:spPr>
          <a:xfrm>
            <a:off x="420173" y="165007"/>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3064603" y="1810327"/>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3018422" y="1306618"/>
            <a:ext cx="909685" cy="1959096"/>
          </a:xfrm>
          <a:prstGeom prst="rect">
            <a:avLst/>
          </a:prstGeom>
          <a:noFill/>
          <a:ln w="57150">
            <a:solidFill>
              <a:srgbClr val="0000FF"/>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4" name="Right Triangle 103"/>
          <p:cNvSpPr/>
          <p:nvPr/>
        </p:nvSpPr>
        <p:spPr>
          <a:xfrm flipH="1">
            <a:off x="3016913" y="2535218"/>
            <a:ext cx="902437" cy="730495"/>
          </a:xfrm>
          <a:prstGeom prst="rtTriangle">
            <a:avLst/>
          </a:prstGeom>
          <a:solidFill>
            <a:schemeClr val="bg1">
              <a:alpha val="35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le 6"/>
          <p:cNvSpPr/>
          <p:nvPr/>
        </p:nvSpPr>
        <p:spPr>
          <a:xfrm>
            <a:off x="4910667" y="243026"/>
            <a:ext cx="6090985" cy="520299"/>
          </a:xfrm>
          <a:prstGeom prst="roundRect">
            <a:avLst/>
          </a:prstGeom>
          <a:solidFill>
            <a:schemeClr val="accent3">
              <a:lumMod val="20000"/>
              <a:lumOff val="80000"/>
            </a:schemeClr>
          </a:solidFill>
          <a:ln w="38100">
            <a:solidFill>
              <a:schemeClr val="bg1"/>
            </a:solidFill>
          </a:ln>
          <a:effectLst>
            <a:glow rad="127000">
              <a:srgbClr val="FF66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defTabSz="457200"/>
            <a:r>
              <a:rPr lang="en-CA" sz="3200" b="1" dirty="0" smtClean="0">
                <a:ln>
                  <a:solidFill>
                    <a:srgbClr val="0000FF"/>
                  </a:solidFill>
                </a:ln>
                <a:solidFill>
                  <a:srgbClr val="CC00FF"/>
                </a:solidFill>
              </a:rPr>
              <a:t>The </a:t>
            </a:r>
            <a:r>
              <a:rPr lang="en-CA" sz="3200" b="1" u="sng" dirty="0" smtClean="0">
                <a:ln w="19050">
                  <a:solidFill>
                    <a:srgbClr val="0000FF"/>
                  </a:solidFill>
                </a:ln>
                <a:solidFill>
                  <a:srgbClr val="00FFCC"/>
                </a:solidFill>
              </a:rPr>
              <a:t>Lunar s</a:t>
            </a:r>
            <a:r>
              <a:rPr lang="en-CA" sz="3200" b="1" dirty="0" smtClean="0">
                <a:ln w="19050">
                  <a:solidFill>
                    <a:srgbClr val="0000FF"/>
                  </a:solidFill>
                </a:ln>
                <a:solidFill>
                  <a:srgbClr val="00FFCC"/>
                </a:solidFill>
              </a:rPr>
              <a:t>y</a:t>
            </a:r>
            <a:r>
              <a:rPr lang="en-CA" sz="3200" b="1" u="sng" dirty="0" smtClean="0">
                <a:ln w="19050">
                  <a:solidFill>
                    <a:srgbClr val="0000FF"/>
                  </a:solidFill>
                </a:ln>
                <a:solidFill>
                  <a:srgbClr val="00FFCC"/>
                </a:solidFill>
              </a:rPr>
              <a:t>stem ex</a:t>
            </a:r>
            <a:r>
              <a:rPr lang="en-CA" sz="3200" b="1" dirty="0" smtClean="0">
                <a:ln w="19050">
                  <a:solidFill>
                    <a:srgbClr val="0000FF"/>
                  </a:solidFill>
                </a:ln>
                <a:solidFill>
                  <a:srgbClr val="00FFCC"/>
                </a:solidFill>
              </a:rPr>
              <a:t>p</a:t>
            </a:r>
            <a:r>
              <a:rPr lang="en-CA" sz="3200" b="1" u="sng" dirty="0" smtClean="0">
                <a:ln w="19050">
                  <a:solidFill>
                    <a:srgbClr val="0000FF"/>
                  </a:solidFill>
                </a:ln>
                <a:solidFill>
                  <a:srgbClr val="00FFCC"/>
                </a:solidFill>
              </a:rPr>
              <a:t>osed</a:t>
            </a:r>
            <a:r>
              <a:rPr lang="en-CA" sz="3200" b="1" dirty="0" smtClean="0">
                <a:ln>
                  <a:solidFill>
                    <a:srgbClr val="0000FF"/>
                  </a:solidFill>
                </a:ln>
                <a:solidFill>
                  <a:srgbClr val="CC00FF"/>
                </a:solidFill>
              </a:rPr>
              <a:t>!</a:t>
            </a:r>
            <a:endParaRPr lang="en-CA" sz="3200" b="1" dirty="0">
              <a:ln>
                <a:solidFill>
                  <a:srgbClr val="0000FF"/>
                </a:solidFill>
              </a:ln>
              <a:solidFill>
                <a:srgbClr val="CC00FF"/>
              </a:solidFill>
            </a:endParaRPr>
          </a:p>
        </p:txBody>
      </p:sp>
      <p:sp>
        <p:nvSpPr>
          <p:cNvPr id="17" name="Right Triangle 16"/>
          <p:cNvSpPr/>
          <p:nvPr/>
        </p:nvSpPr>
        <p:spPr>
          <a:xfrm rot="10800000" flipH="1">
            <a:off x="3940752" y="2535218"/>
            <a:ext cx="853332" cy="700191"/>
          </a:xfrm>
          <a:prstGeom prst="rtTriangle">
            <a:avLst/>
          </a:prstGeom>
          <a:solidFill>
            <a:schemeClr val="bg2">
              <a:lumMod val="60000"/>
              <a:lumOff val="40000"/>
              <a:alpha val="35000"/>
            </a:schemeClr>
          </a:solidFill>
          <a:ln>
            <a:solidFill>
              <a:schemeClr val="bg2">
                <a:lumMod val="60000"/>
                <a:lumOff val="40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5" name="Rectangle 14"/>
          <p:cNvSpPr/>
          <p:nvPr/>
        </p:nvSpPr>
        <p:spPr>
          <a:xfrm>
            <a:off x="3923729" y="1303189"/>
            <a:ext cx="879110" cy="1962526"/>
          </a:xfrm>
          <a:prstGeom prst="rect">
            <a:avLst/>
          </a:prstGeom>
          <a:noFill/>
          <a:ln w="57150">
            <a:solidFill>
              <a:srgbClr val="663300"/>
            </a:solidFill>
          </a:ln>
          <a:effectLst>
            <a:glow rad="508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8" name="Rounded Rectangular Callout 17"/>
          <p:cNvSpPr/>
          <p:nvPr/>
        </p:nvSpPr>
        <p:spPr>
          <a:xfrm>
            <a:off x="173854" y="1163129"/>
            <a:ext cx="2673166" cy="1118845"/>
          </a:xfrm>
          <a:prstGeom prst="wedgeRoundRectCallout">
            <a:avLst>
              <a:gd name="adj1" fmla="val 64820"/>
              <a:gd name="adj2" fmla="val 31822"/>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sp>
        <p:nvSpPr>
          <p:cNvPr id="13" name="Rounded Rectangular Callout 12"/>
          <p:cNvSpPr/>
          <p:nvPr/>
        </p:nvSpPr>
        <p:spPr>
          <a:xfrm>
            <a:off x="173854" y="2609283"/>
            <a:ext cx="2396468" cy="963550"/>
          </a:xfrm>
          <a:prstGeom prst="wedgeRoundRectCallout">
            <a:avLst>
              <a:gd name="adj1" fmla="val 85983"/>
              <a:gd name="adj2" fmla="val 1143"/>
              <a:gd name="adj3" fmla="val 16667"/>
            </a:avLst>
          </a:prstGeom>
          <a:solidFill>
            <a:schemeClr val="accent5">
              <a:lumMod val="60000"/>
              <a:lumOff val="40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u="sng" dirty="0" smtClean="0">
                <a:solidFill>
                  <a:prstClr val="black"/>
                </a:solidFill>
              </a:rPr>
              <a:t>Lunar</a:t>
            </a:r>
            <a:r>
              <a:rPr lang="en-CA" sz="2400" dirty="0" smtClean="0">
                <a:solidFill>
                  <a:prstClr val="black"/>
                </a:solidFill>
              </a:rPr>
              <a:t> Abib 14 </a:t>
            </a:r>
            <a:r>
              <a:rPr lang="en-CA" sz="2400" u="sng" dirty="0">
                <a:solidFill>
                  <a:prstClr val="black"/>
                </a:solidFill>
              </a:rPr>
              <a:t>N</a:t>
            </a:r>
            <a:r>
              <a:rPr lang="en-CA" sz="2400" u="sng" dirty="0" smtClean="0">
                <a:solidFill>
                  <a:prstClr val="black"/>
                </a:solidFill>
              </a:rPr>
              <a:t>i</a:t>
            </a:r>
            <a:r>
              <a:rPr lang="en-CA" sz="2400" dirty="0" smtClean="0">
                <a:solidFill>
                  <a:prstClr val="black"/>
                </a:solidFill>
              </a:rPr>
              <a:t>g</a:t>
            </a:r>
            <a:r>
              <a:rPr lang="en-CA" sz="2400" u="sng" dirty="0" smtClean="0">
                <a:solidFill>
                  <a:prstClr val="black"/>
                </a:solidFill>
              </a:rPr>
              <a:t>ht</a:t>
            </a:r>
            <a:r>
              <a:rPr lang="en-CA" sz="2400" dirty="0" smtClean="0">
                <a:solidFill>
                  <a:prstClr val="black"/>
                </a:solidFill>
              </a:rPr>
              <a:t> </a:t>
            </a:r>
            <a:r>
              <a:rPr lang="en-CA" sz="2400" dirty="0">
                <a:solidFill>
                  <a:prstClr val="black"/>
                </a:solidFill>
              </a:rPr>
              <a:t>S</a:t>
            </a:r>
            <a:r>
              <a:rPr lang="en-CA" sz="2400" dirty="0" smtClean="0">
                <a:solidFill>
                  <a:prstClr val="black"/>
                </a:solidFill>
              </a:rPr>
              <a:t>eason!</a:t>
            </a:r>
            <a:endParaRPr lang="en-CA" sz="2400" dirty="0">
              <a:solidFill>
                <a:prstClr val="black"/>
              </a:solidFill>
            </a:endParaRPr>
          </a:p>
        </p:txBody>
      </p:sp>
      <p:sp>
        <p:nvSpPr>
          <p:cNvPr id="14" name="Oval 13"/>
          <p:cNvSpPr/>
          <p:nvPr/>
        </p:nvSpPr>
        <p:spPr>
          <a:xfrm>
            <a:off x="3993182" y="1871633"/>
            <a:ext cx="701226" cy="516771"/>
          </a:xfrm>
          <a:prstGeom prst="ellipse">
            <a:avLst/>
          </a:prstGeom>
          <a:solidFill>
            <a:srgbClr val="0000FF"/>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15</a:t>
            </a:r>
            <a:endParaRPr lang="en-CA" b="1" dirty="0">
              <a:solidFill>
                <a:srgbClr val="00FFCC"/>
              </a:solidFill>
              <a:latin typeface="Arial Black" panose="020B0A04020102020204" pitchFamily="34" charset="0"/>
            </a:endParaRPr>
          </a:p>
        </p:txBody>
      </p:sp>
      <p:sp>
        <p:nvSpPr>
          <p:cNvPr id="20" name="Rectangle 19"/>
          <p:cNvSpPr/>
          <p:nvPr/>
        </p:nvSpPr>
        <p:spPr>
          <a:xfrm>
            <a:off x="4798462" y="1306617"/>
            <a:ext cx="854491" cy="1959097"/>
          </a:xfrm>
          <a:prstGeom prst="rect">
            <a:avLst/>
          </a:prstGeom>
          <a:noFill/>
          <a:ln w="57150">
            <a:solidFill>
              <a:schemeClr val="bg1"/>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Oval 23"/>
          <p:cNvSpPr/>
          <p:nvPr/>
        </p:nvSpPr>
        <p:spPr>
          <a:xfrm>
            <a:off x="4861860" y="1883191"/>
            <a:ext cx="701226" cy="516771"/>
          </a:xfrm>
          <a:prstGeom prst="ellipse">
            <a:avLst/>
          </a:prstGeom>
          <a:solidFill>
            <a:srgbClr val="663300"/>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16</a:t>
            </a:r>
            <a:endParaRPr lang="en-CA" b="1" dirty="0">
              <a:solidFill>
                <a:srgbClr val="00FFCC"/>
              </a:solidFill>
              <a:latin typeface="Arial Black" panose="020B0A04020102020204" pitchFamily="34" charset="0"/>
            </a:endParaRPr>
          </a:p>
        </p:txBody>
      </p:sp>
      <p:sp>
        <p:nvSpPr>
          <p:cNvPr id="10" name="Rounded Rectangular Callout 9"/>
          <p:cNvSpPr/>
          <p:nvPr/>
        </p:nvSpPr>
        <p:spPr>
          <a:xfrm>
            <a:off x="103718" y="3931931"/>
            <a:ext cx="5774567" cy="2771812"/>
          </a:xfrm>
          <a:prstGeom prst="wedgeRoundRectCallout">
            <a:avLst>
              <a:gd name="adj1" fmla="val 29752"/>
              <a:gd name="adj2" fmla="val -49827"/>
              <a:gd name="adj3" fmla="val 16667"/>
            </a:avLst>
          </a:prstGeom>
          <a:solidFill>
            <a:schemeClr val="accent1">
              <a:lumMod val="40000"/>
              <a:lumOff val="60000"/>
            </a:schemeClr>
          </a:solidFill>
          <a:ln w="57150">
            <a:solidFill>
              <a:srgbClr val="00589A"/>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dirty="0" smtClean="0">
                <a:solidFill>
                  <a:srgbClr val="663300"/>
                </a:solidFill>
              </a:rPr>
              <a:t>That very </a:t>
            </a:r>
            <a:r>
              <a:rPr lang="en-CA" sz="2400" b="1" dirty="0" smtClean="0">
                <a:ln>
                  <a:solidFill>
                    <a:srgbClr val="663300"/>
                  </a:solidFill>
                </a:ln>
                <a:solidFill>
                  <a:srgbClr val="0000FF"/>
                </a:solidFill>
              </a:rPr>
              <a:t>(</a:t>
            </a:r>
            <a:r>
              <a:rPr lang="en-CA" sz="2400" b="1" dirty="0" smtClean="0">
                <a:solidFill>
                  <a:srgbClr val="0000FF"/>
                </a:solidFill>
              </a:rPr>
              <a:t>*</a:t>
            </a:r>
            <a:r>
              <a:rPr lang="en-CA" sz="2400" b="1" dirty="0" smtClean="0">
                <a:ln>
                  <a:solidFill>
                    <a:srgbClr val="663300"/>
                  </a:solidFill>
                </a:ln>
                <a:solidFill>
                  <a:srgbClr val="0000FF"/>
                </a:solidFill>
              </a:rPr>
              <a:t>Shabbat) </a:t>
            </a:r>
            <a:r>
              <a:rPr lang="en-CA" sz="2400" dirty="0" smtClean="0">
                <a:solidFill>
                  <a:srgbClr val="663300"/>
                </a:solidFill>
              </a:rPr>
              <a:t>morning, the </a:t>
            </a:r>
            <a:r>
              <a:rPr lang="en-CA" sz="2400" b="1" u="sng" dirty="0">
                <a:solidFill>
                  <a:srgbClr val="663300"/>
                </a:solidFill>
              </a:rPr>
              <a:t>Pharisees</a:t>
            </a:r>
            <a:r>
              <a:rPr lang="en-CA" sz="2400" dirty="0">
                <a:solidFill>
                  <a:srgbClr val="663300"/>
                </a:solidFill>
              </a:rPr>
              <a:t> </a:t>
            </a:r>
            <a:r>
              <a:rPr lang="en-CA" sz="2400" dirty="0" smtClean="0">
                <a:solidFill>
                  <a:srgbClr val="663300"/>
                </a:solidFill>
              </a:rPr>
              <a:t>had negotiated </a:t>
            </a:r>
            <a:r>
              <a:rPr lang="en-CA" sz="2400" dirty="0">
                <a:solidFill>
                  <a:srgbClr val="663300"/>
                </a:solidFill>
              </a:rPr>
              <a:t>with Pilate for a </a:t>
            </a:r>
            <a:r>
              <a:rPr lang="en-CA" sz="2400" b="1" dirty="0">
                <a:solidFill>
                  <a:srgbClr val="663300"/>
                </a:solidFill>
                <a:effectLst>
                  <a:glow rad="76200">
                    <a:srgbClr val="FF66FF"/>
                  </a:glow>
                </a:effectLst>
              </a:rPr>
              <a:t>3 </a:t>
            </a:r>
            <a:r>
              <a:rPr lang="en-CA" sz="2400" dirty="0">
                <a:solidFill>
                  <a:srgbClr val="663300"/>
                </a:solidFill>
              </a:rPr>
              <a:t>day guard. </a:t>
            </a:r>
            <a:r>
              <a:rPr lang="en-CA" sz="2400" dirty="0" smtClean="0">
                <a:solidFill>
                  <a:srgbClr val="663300"/>
                </a:solidFill>
              </a:rPr>
              <a:t> </a:t>
            </a:r>
            <a:r>
              <a:rPr lang="en-CA" sz="2400" dirty="0" smtClean="0">
                <a:solidFill>
                  <a:srgbClr val="FF0000"/>
                </a:solidFill>
              </a:rPr>
              <a:t>Their </a:t>
            </a:r>
            <a:r>
              <a:rPr lang="en-CA" sz="2400" b="1" u="sng" dirty="0" smtClean="0">
                <a:solidFill>
                  <a:srgbClr val="FF0000"/>
                </a:solidFill>
              </a:rPr>
              <a:t>lunar</a:t>
            </a:r>
            <a:r>
              <a:rPr lang="en-CA" sz="2400" dirty="0" smtClean="0">
                <a:solidFill>
                  <a:srgbClr val="663300"/>
                </a:solidFill>
              </a:rPr>
              <a:t> </a:t>
            </a:r>
            <a:r>
              <a:rPr lang="en-CA" sz="2400" dirty="0">
                <a:solidFill>
                  <a:srgbClr val="663300"/>
                </a:solidFill>
              </a:rPr>
              <a:t>Abib </a:t>
            </a:r>
            <a:r>
              <a:rPr lang="en-CA" sz="2400" b="1" u="sng" dirty="0">
                <a:solidFill>
                  <a:srgbClr val="663300"/>
                </a:solidFill>
              </a:rPr>
              <a:t>14</a:t>
            </a:r>
            <a:r>
              <a:rPr lang="en-CA" sz="2400" dirty="0">
                <a:solidFill>
                  <a:srgbClr val="663300"/>
                </a:solidFill>
              </a:rPr>
              <a:t> </a:t>
            </a:r>
            <a:r>
              <a:rPr lang="en-CA" sz="2400" dirty="0" smtClean="0">
                <a:solidFill>
                  <a:srgbClr val="663300"/>
                </a:solidFill>
              </a:rPr>
              <a:t>Passover Light Season ended </a:t>
            </a:r>
            <a:r>
              <a:rPr lang="en-CA" sz="2400" b="1" u="sng" dirty="0" smtClean="0">
                <a:solidFill>
                  <a:srgbClr val="663300"/>
                </a:solidFill>
              </a:rPr>
              <a:t>with the sunset</a:t>
            </a:r>
            <a:r>
              <a:rPr lang="en-CA" sz="2400" dirty="0" smtClean="0">
                <a:solidFill>
                  <a:srgbClr val="663300"/>
                </a:solidFill>
              </a:rPr>
              <a:t>.  It was not yet an </a:t>
            </a:r>
            <a:r>
              <a:rPr lang="en-CA" sz="2400" dirty="0" smtClean="0">
                <a:solidFill>
                  <a:srgbClr val="0000FF"/>
                </a:solidFill>
              </a:rPr>
              <a:t>U/B Shabbat</a:t>
            </a:r>
            <a:r>
              <a:rPr lang="en-CA" sz="2400" dirty="0" smtClean="0">
                <a:solidFill>
                  <a:srgbClr val="663300"/>
                </a:solidFill>
              </a:rPr>
              <a:t> according to </a:t>
            </a:r>
            <a:r>
              <a:rPr lang="en-CA" sz="2400" b="1" u="sng" dirty="0" smtClean="0">
                <a:solidFill>
                  <a:srgbClr val="FF0000"/>
                </a:solidFill>
              </a:rPr>
              <a:t>their dece</a:t>
            </a:r>
            <a:r>
              <a:rPr lang="en-CA" sz="2400" b="1" dirty="0" smtClean="0">
                <a:solidFill>
                  <a:srgbClr val="FF0000"/>
                </a:solidFill>
              </a:rPr>
              <a:t>p</a:t>
            </a:r>
            <a:r>
              <a:rPr lang="en-CA" sz="2400" b="1" u="sng" dirty="0" smtClean="0">
                <a:solidFill>
                  <a:srgbClr val="FF0000"/>
                </a:solidFill>
              </a:rPr>
              <a:t>tive lunar</a:t>
            </a:r>
            <a:r>
              <a:rPr lang="en-CA" sz="2400" b="1" dirty="0" smtClean="0">
                <a:solidFill>
                  <a:srgbClr val="FF0000"/>
                </a:solidFill>
              </a:rPr>
              <a:t> </a:t>
            </a:r>
            <a:r>
              <a:rPr lang="en-CA" sz="2400" dirty="0" smtClean="0">
                <a:solidFill>
                  <a:srgbClr val="663300"/>
                </a:solidFill>
              </a:rPr>
              <a:t>calendar!</a:t>
            </a:r>
            <a:endParaRPr lang="en-CA" sz="2400" dirty="0">
              <a:solidFill>
                <a:srgbClr val="663300"/>
              </a:solidFill>
            </a:endParaRPr>
          </a:p>
        </p:txBody>
      </p:sp>
      <p:cxnSp>
        <p:nvCxnSpPr>
          <p:cNvPr id="25" name="Straight Arrow Connector 24"/>
          <p:cNvCxnSpPr/>
          <p:nvPr/>
        </p:nvCxnSpPr>
        <p:spPr>
          <a:xfrm flipH="1" flipV="1">
            <a:off x="4055860" y="2786583"/>
            <a:ext cx="177077" cy="1147535"/>
          </a:xfrm>
          <a:prstGeom prst="straightConnector1">
            <a:avLst/>
          </a:prstGeom>
          <a:ln w="76200">
            <a:solidFill>
              <a:schemeClr val="bg1"/>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32" name="Right Triangle 31"/>
          <p:cNvSpPr/>
          <p:nvPr/>
        </p:nvSpPr>
        <p:spPr>
          <a:xfrm flipH="1">
            <a:off x="3909575" y="2535217"/>
            <a:ext cx="874733" cy="727921"/>
          </a:xfrm>
          <a:prstGeom prst="rtTriangle">
            <a:avLst/>
          </a:prstGeom>
          <a:solidFill>
            <a:schemeClr val="bg1">
              <a:alpha val="35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3" name="Right Triangle 32"/>
          <p:cNvSpPr/>
          <p:nvPr/>
        </p:nvSpPr>
        <p:spPr>
          <a:xfrm rot="10800000" flipH="1">
            <a:off x="4832418" y="2535217"/>
            <a:ext cx="806382" cy="730495"/>
          </a:xfrm>
          <a:prstGeom prst="rtTriangle">
            <a:avLst/>
          </a:prstGeom>
          <a:solidFill>
            <a:schemeClr val="bg2">
              <a:lumMod val="60000"/>
              <a:lumOff val="40000"/>
              <a:alpha val="35000"/>
            </a:schemeClr>
          </a:solidFill>
          <a:ln>
            <a:solidFill>
              <a:schemeClr val="bg2">
                <a:lumMod val="60000"/>
                <a:lumOff val="40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8" name="Straight Connector 7"/>
          <p:cNvCxnSpPr>
            <a:endCxn id="32" idx="0"/>
          </p:cNvCxnSpPr>
          <p:nvPr/>
        </p:nvCxnSpPr>
        <p:spPr>
          <a:xfrm flipV="1">
            <a:off x="3591697" y="2535217"/>
            <a:ext cx="1192611" cy="965221"/>
          </a:xfrm>
          <a:prstGeom prst="line">
            <a:avLst/>
          </a:prstGeom>
          <a:ln w="57150">
            <a:solidFill>
              <a:srgbClr val="FF5050"/>
            </a:solidFill>
          </a:ln>
          <a:effectLst>
            <a:glow rad="139700">
              <a:schemeClr val="accent1">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3679361" y="2761001"/>
            <a:ext cx="369529" cy="45719"/>
          </a:xfrm>
          <a:prstGeom prst="ellipse">
            <a:avLst/>
          </a:prstGeom>
          <a:solidFill>
            <a:schemeClr val="bg2">
              <a:lumMod val="60000"/>
              <a:lumOff val="40000"/>
            </a:schemeClr>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defTabSz="457200"/>
            <a:r>
              <a:rPr lang="en-CA" sz="8800" dirty="0" smtClean="0">
                <a:ln>
                  <a:solidFill>
                    <a:srgbClr val="0000FF"/>
                  </a:solidFill>
                </a:ln>
                <a:solidFill>
                  <a:srgbClr val="FF66FF"/>
                </a:solidFill>
                <a:effectLst>
                  <a:glow rad="127000">
                    <a:srgbClr val="FFFF00"/>
                  </a:glow>
                </a:effectLst>
              </a:rPr>
              <a:t>*</a:t>
            </a:r>
            <a:endParaRPr lang="en-CA" sz="8800" dirty="0">
              <a:ln>
                <a:solidFill>
                  <a:srgbClr val="0000FF"/>
                </a:solidFill>
              </a:ln>
              <a:solidFill>
                <a:srgbClr val="FF66FF"/>
              </a:solidFill>
              <a:effectLst>
                <a:glow rad="127000">
                  <a:srgbClr val="FFFF00"/>
                </a:glow>
              </a:effectLst>
            </a:endParaRPr>
          </a:p>
        </p:txBody>
      </p:sp>
      <p:sp>
        <p:nvSpPr>
          <p:cNvPr id="11" name="Rectangle 10"/>
          <p:cNvSpPr/>
          <p:nvPr/>
        </p:nvSpPr>
        <p:spPr>
          <a:xfrm>
            <a:off x="6472656" y="3628561"/>
            <a:ext cx="5133878" cy="3032847"/>
          </a:xfrm>
          <a:prstGeom prst="rect">
            <a:avLst/>
          </a:prstGeom>
          <a:ln w="571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US" sz="2800" u="sng" dirty="0">
                <a:ln>
                  <a:solidFill>
                    <a:srgbClr val="0000FF"/>
                  </a:solidFill>
                </a:ln>
                <a:solidFill>
                  <a:srgbClr val="FF0000"/>
                </a:solidFill>
                <a:effectLst>
                  <a:glow rad="88900">
                    <a:srgbClr val="FF66FF">
                      <a:alpha val="35000"/>
                    </a:srgbClr>
                  </a:glow>
                </a:effectLst>
                <a:latin typeface="TITUS Cyberbit Basic" panose="02020603050405020304" pitchFamily="18" charset="0"/>
              </a:rPr>
              <a:t>Their</a:t>
            </a:r>
            <a:r>
              <a:rPr lang="en-US" sz="2800" u="sng" dirty="0">
                <a:ln>
                  <a:solidFill>
                    <a:srgbClr val="0000FF"/>
                  </a:solidFill>
                </a:ln>
                <a:solidFill>
                  <a:srgbClr val="FF0000"/>
                </a:solidFill>
                <a:latin typeface="TITUS Cyberbit Basic" panose="02020603050405020304" pitchFamily="18" charset="0"/>
              </a:rPr>
              <a:t> Lunar Abib 15 </a:t>
            </a:r>
            <a:r>
              <a:rPr lang="en-US" sz="2800" u="sng" dirty="0">
                <a:ln>
                  <a:solidFill>
                    <a:srgbClr val="0000FF"/>
                  </a:solidFill>
                </a:ln>
                <a:solidFill>
                  <a:prstClr val="black"/>
                </a:solidFill>
                <a:latin typeface="TITUS Cyberbit Basic" panose="02020603050405020304" pitchFamily="18" charset="0"/>
              </a:rPr>
              <a:t>Shabbat</a:t>
            </a:r>
            <a:r>
              <a:rPr lang="en-US" sz="2800" dirty="0">
                <a:ln>
                  <a:solidFill>
                    <a:srgbClr val="0000FF"/>
                  </a:solidFill>
                </a:ln>
                <a:solidFill>
                  <a:prstClr val="black"/>
                </a:solidFill>
                <a:latin typeface="TITUS Cyberbit Basic" panose="02020603050405020304" pitchFamily="18" charset="0"/>
              </a:rPr>
              <a:t> </a:t>
            </a:r>
            <a:r>
              <a:rPr lang="en-US" sz="2800" b="1" dirty="0">
                <a:ln>
                  <a:solidFill>
                    <a:srgbClr val="0000FF"/>
                  </a:solidFill>
                </a:ln>
                <a:solidFill>
                  <a:prstClr val="black"/>
                </a:solidFill>
                <a:latin typeface="TITUS Cyberbit Basic" panose="02020603050405020304" pitchFamily="18" charset="0"/>
              </a:rPr>
              <a:t>N</a:t>
            </a:r>
            <a:r>
              <a:rPr lang="en-US" sz="2800" b="1" dirty="0" smtClean="0">
                <a:ln>
                  <a:solidFill>
                    <a:srgbClr val="0000FF"/>
                  </a:solidFill>
                </a:ln>
                <a:solidFill>
                  <a:prstClr val="black"/>
                </a:solidFill>
                <a:latin typeface="TITUS Cyberbit Basic" panose="02020603050405020304" pitchFamily="18" charset="0"/>
              </a:rPr>
              <a:t>ight</a:t>
            </a:r>
            <a:r>
              <a:rPr lang="en-US" sz="2800" dirty="0" smtClean="0">
                <a:ln>
                  <a:solidFill>
                    <a:srgbClr val="0000FF"/>
                  </a:solidFill>
                </a:ln>
                <a:solidFill>
                  <a:prstClr val="black"/>
                </a:solidFill>
                <a:latin typeface="TITUS Cyberbit Basic" panose="02020603050405020304" pitchFamily="18" charset="0"/>
              </a:rPr>
              <a:t> </a:t>
            </a:r>
            <a:r>
              <a:rPr lang="en-US" sz="2800" dirty="0">
                <a:ln>
                  <a:solidFill>
                    <a:srgbClr val="0000FF"/>
                  </a:solidFill>
                </a:ln>
                <a:solidFill>
                  <a:prstClr val="black"/>
                </a:solidFill>
                <a:latin typeface="TITUS Cyberbit Basic" panose="02020603050405020304" pitchFamily="18" charset="0"/>
              </a:rPr>
              <a:t>S</a:t>
            </a:r>
            <a:r>
              <a:rPr lang="en-US" sz="2800" dirty="0" smtClean="0">
                <a:ln>
                  <a:solidFill>
                    <a:srgbClr val="0000FF"/>
                  </a:solidFill>
                </a:ln>
                <a:solidFill>
                  <a:prstClr val="black"/>
                </a:solidFill>
                <a:latin typeface="TITUS Cyberbit Basic" panose="02020603050405020304" pitchFamily="18" charset="0"/>
              </a:rPr>
              <a:t>eason started half way through Yahuah’s Abib 15 Shabbat of Unleavened Bread. </a:t>
            </a:r>
            <a:br>
              <a:rPr lang="en-US" sz="2800" dirty="0" smtClean="0">
                <a:ln>
                  <a:solidFill>
                    <a:srgbClr val="0000FF"/>
                  </a:solidFill>
                </a:ln>
                <a:solidFill>
                  <a:prstClr val="black"/>
                </a:solidFill>
                <a:latin typeface="TITUS Cyberbit Basic" panose="02020603050405020304" pitchFamily="18" charset="0"/>
              </a:rPr>
            </a:br>
            <a:r>
              <a:rPr lang="en-US" sz="2800" u="sng" dirty="0" smtClean="0">
                <a:ln>
                  <a:solidFill>
                    <a:srgbClr val="0000FF"/>
                  </a:solidFill>
                </a:ln>
                <a:solidFill>
                  <a:prstClr val="black"/>
                </a:solidFill>
                <a:latin typeface="TITUS Cyberbit Basic" panose="02020603050405020304" pitchFamily="18" charset="0"/>
              </a:rPr>
              <a:t>Yahuah’s Hi</a:t>
            </a:r>
            <a:r>
              <a:rPr lang="en-US" sz="2800" dirty="0" smtClean="0">
                <a:ln>
                  <a:solidFill>
                    <a:srgbClr val="0000FF"/>
                  </a:solidFill>
                </a:ln>
                <a:solidFill>
                  <a:prstClr val="black"/>
                </a:solidFill>
                <a:latin typeface="TITUS Cyberbit Basic" panose="02020603050405020304" pitchFamily="18" charset="0"/>
              </a:rPr>
              <a:t>g</a:t>
            </a:r>
            <a:r>
              <a:rPr lang="en-US" sz="2800" u="sng" dirty="0" smtClean="0">
                <a:ln>
                  <a:solidFill>
                    <a:srgbClr val="0000FF"/>
                  </a:solidFill>
                </a:ln>
                <a:solidFill>
                  <a:prstClr val="black"/>
                </a:solidFill>
                <a:latin typeface="TITUS Cyberbit Basic" panose="02020603050405020304" pitchFamily="18" charset="0"/>
              </a:rPr>
              <a:t>h Shabbat</a:t>
            </a:r>
            <a:r>
              <a:rPr lang="en-US" sz="2800" dirty="0" smtClean="0">
                <a:ln>
                  <a:solidFill>
                    <a:srgbClr val="0000FF"/>
                  </a:solidFill>
                </a:ln>
                <a:solidFill>
                  <a:prstClr val="black"/>
                </a:solidFill>
                <a:latin typeface="TITUS Cyberbit Basic" panose="02020603050405020304" pitchFamily="18" charset="0"/>
              </a:rPr>
              <a:t> ended </a:t>
            </a:r>
            <a:br>
              <a:rPr lang="en-US" sz="2800" dirty="0" smtClean="0">
                <a:ln>
                  <a:solidFill>
                    <a:srgbClr val="0000FF"/>
                  </a:solidFill>
                </a:ln>
                <a:solidFill>
                  <a:prstClr val="black"/>
                </a:solidFill>
                <a:latin typeface="TITUS Cyberbit Basic" panose="02020603050405020304" pitchFamily="18" charset="0"/>
              </a:rPr>
            </a:br>
            <a:r>
              <a:rPr lang="en-US" sz="2800" dirty="0" smtClean="0">
                <a:ln>
                  <a:solidFill>
                    <a:srgbClr val="0000FF"/>
                  </a:solidFill>
                </a:ln>
                <a:solidFill>
                  <a:prstClr val="black"/>
                </a:solidFill>
                <a:latin typeface="TITUS Cyberbit Basic" panose="02020603050405020304" pitchFamily="18" charset="0"/>
              </a:rPr>
              <a:t>at Dawn!         </a:t>
            </a:r>
            <a:r>
              <a:rPr lang="en-US" sz="2800" i="1" dirty="0" smtClean="0">
                <a:ln>
                  <a:solidFill>
                    <a:srgbClr val="0000FF"/>
                  </a:solidFill>
                </a:ln>
                <a:solidFill>
                  <a:prstClr val="black"/>
                </a:solidFill>
                <a:effectLst>
                  <a:glow rad="127000">
                    <a:srgbClr val="00FF00"/>
                  </a:glow>
                </a:effectLst>
                <a:latin typeface="Comic Sans MS" panose="030F0702030302020204" pitchFamily="66" charset="0"/>
              </a:rPr>
              <a:t>Naturally!</a:t>
            </a:r>
            <a:r>
              <a:rPr lang="en-US" sz="2800" dirty="0" smtClean="0">
                <a:ln>
                  <a:solidFill>
                    <a:srgbClr val="0000FF"/>
                  </a:solidFill>
                </a:ln>
                <a:solidFill>
                  <a:prstClr val="black"/>
                </a:solidFill>
                <a:effectLst>
                  <a:glow rad="127000">
                    <a:srgbClr val="00FF00"/>
                  </a:glow>
                </a:effectLst>
                <a:latin typeface="TITUS Cyberbit Basic" panose="02020603050405020304" pitchFamily="18" charset="0"/>
              </a:rPr>
              <a:t>   </a:t>
            </a:r>
            <a:r>
              <a:rPr lang="en-US" sz="2800" dirty="0" smtClean="0">
                <a:ln>
                  <a:solidFill>
                    <a:srgbClr val="0000FF"/>
                  </a:solidFill>
                </a:ln>
                <a:solidFill>
                  <a:prstClr val="black"/>
                </a:solidFill>
                <a:effectLst>
                  <a:glow rad="127000">
                    <a:srgbClr val="00FF00"/>
                  </a:glow>
                </a:effectLst>
                <a:latin typeface="TITUS Cyberbit Basic" panose="02020603050405020304" pitchFamily="18" charset="0"/>
                <a:sym typeface="Wingdings" panose="05000000000000000000" pitchFamily="2" charset="2"/>
              </a:rPr>
              <a:t></a:t>
            </a:r>
            <a:endParaRPr lang="en-CA" sz="2800" dirty="0">
              <a:solidFill>
                <a:prstClr val="white"/>
              </a:solidFill>
              <a:effectLst>
                <a:glow rad="127000">
                  <a:srgbClr val="00FF00"/>
                </a:glow>
              </a:effectLst>
            </a:endParaRPr>
          </a:p>
        </p:txBody>
      </p:sp>
      <p:sp>
        <p:nvSpPr>
          <p:cNvPr id="31" name="Rectangle 30"/>
          <p:cNvSpPr/>
          <p:nvPr/>
        </p:nvSpPr>
        <p:spPr>
          <a:xfrm>
            <a:off x="6037937" y="1377176"/>
            <a:ext cx="5766330" cy="1828235"/>
          </a:xfrm>
          <a:prstGeom prst="rect">
            <a:avLst/>
          </a:prstGeom>
          <a:solidFill>
            <a:schemeClr val="accent6">
              <a:lumMod val="40000"/>
              <a:lumOff val="60000"/>
            </a:schemeClr>
          </a:solidFill>
          <a:ln w="5715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US" sz="2400" dirty="0">
                <a:ln>
                  <a:solidFill>
                    <a:srgbClr val="0000FF"/>
                  </a:solidFill>
                </a:ln>
                <a:solidFill>
                  <a:srgbClr val="336699"/>
                </a:solidFill>
                <a:latin typeface="TITUS Cyberbit Basic" panose="02020603050405020304" pitchFamily="18" charset="0"/>
              </a:rPr>
              <a:t>Yahusha was placed in the tomb just before Dawn, </a:t>
            </a:r>
            <a:r>
              <a:rPr lang="en-US" sz="2400" dirty="0">
                <a:ln>
                  <a:solidFill>
                    <a:srgbClr val="C00000"/>
                  </a:solidFill>
                </a:ln>
                <a:solidFill>
                  <a:srgbClr val="FF0000"/>
                </a:solidFill>
                <a:latin typeface="TITUS Cyberbit Basic" panose="02020603050405020304" pitchFamily="18" charset="0"/>
              </a:rPr>
              <a:t>approximately</a:t>
            </a:r>
            <a:r>
              <a:rPr lang="en-US" sz="2400" dirty="0">
                <a:ln>
                  <a:solidFill>
                    <a:srgbClr val="0000FF"/>
                  </a:solidFill>
                </a:ln>
                <a:solidFill>
                  <a:srgbClr val="336699"/>
                </a:solidFill>
                <a:latin typeface="TITUS Cyberbit Basic" panose="02020603050405020304" pitchFamily="18" charset="0"/>
              </a:rPr>
              <a:t> 13 hours p</a:t>
            </a:r>
            <a:r>
              <a:rPr lang="en-US" sz="2400" u="sng" dirty="0">
                <a:ln>
                  <a:solidFill>
                    <a:srgbClr val="0000FF"/>
                  </a:solidFill>
                </a:ln>
                <a:solidFill>
                  <a:srgbClr val="336699"/>
                </a:solidFill>
                <a:latin typeface="TITUS Cyberbit Basic" panose="02020603050405020304" pitchFamily="18" charset="0"/>
              </a:rPr>
              <a:t>rior to</a:t>
            </a:r>
            <a:r>
              <a:rPr lang="en-US" sz="2400" dirty="0">
                <a:ln>
                  <a:solidFill>
                    <a:srgbClr val="0000FF"/>
                  </a:solidFill>
                </a:ln>
                <a:solidFill>
                  <a:srgbClr val="336699"/>
                </a:solidFill>
                <a:latin typeface="TITUS Cyberbit Basic" panose="02020603050405020304" pitchFamily="18" charset="0"/>
              </a:rPr>
              <a:t> </a:t>
            </a:r>
            <a:r>
              <a:rPr lang="en-US" sz="2400" u="sng" dirty="0">
                <a:ln>
                  <a:solidFill>
                    <a:srgbClr val="FF0000"/>
                  </a:solidFill>
                </a:ln>
                <a:solidFill>
                  <a:srgbClr val="C00000"/>
                </a:solidFill>
                <a:effectLst>
                  <a:glow rad="127000">
                    <a:srgbClr val="99FF33"/>
                  </a:glow>
                </a:effectLst>
                <a:latin typeface="TITUS Cyberbit Basic" panose="02020603050405020304" pitchFamily="18" charset="0"/>
              </a:rPr>
              <a:t>their</a:t>
            </a:r>
            <a:r>
              <a:rPr lang="en-US" sz="2400" dirty="0">
                <a:ln>
                  <a:solidFill>
                    <a:srgbClr val="FF0000"/>
                  </a:solidFill>
                </a:ln>
                <a:solidFill>
                  <a:srgbClr val="C00000"/>
                </a:solidFill>
                <a:latin typeface="TITUS Cyberbit Basic" panose="02020603050405020304" pitchFamily="18" charset="0"/>
              </a:rPr>
              <a:t> </a:t>
            </a:r>
            <a:r>
              <a:rPr lang="en-US" sz="2400" dirty="0">
                <a:ln>
                  <a:solidFill>
                    <a:srgbClr val="C00000"/>
                  </a:solidFill>
                </a:ln>
                <a:solidFill>
                  <a:srgbClr val="FF0000"/>
                </a:solidFill>
                <a:latin typeface="TITUS Cyberbit Basic" panose="02020603050405020304" pitchFamily="18" charset="0"/>
              </a:rPr>
              <a:t>lunar Abib 15 </a:t>
            </a:r>
            <a:r>
              <a:rPr lang="en-US" sz="2400" dirty="0" smtClean="0">
                <a:ln>
                  <a:solidFill>
                    <a:srgbClr val="C00000"/>
                  </a:solidFill>
                </a:ln>
                <a:solidFill>
                  <a:srgbClr val="FF0000"/>
                </a:solidFill>
                <a:latin typeface="TITUS Cyberbit Basic" panose="02020603050405020304" pitchFamily="18" charset="0"/>
              </a:rPr>
              <a:t>Shabbat </a:t>
            </a:r>
            <a:r>
              <a:rPr lang="en-US" sz="2400" dirty="0" smtClean="0">
                <a:ln>
                  <a:solidFill>
                    <a:prstClr val="black"/>
                  </a:solidFill>
                </a:ln>
                <a:solidFill>
                  <a:prstClr val="black"/>
                </a:solidFill>
                <a:latin typeface="TITUS Cyberbit Basic" panose="02020603050405020304" pitchFamily="18" charset="0"/>
              </a:rPr>
              <a:t>Night</a:t>
            </a:r>
            <a:r>
              <a:rPr lang="en-US" sz="2400" dirty="0" smtClean="0">
                <a:ln>
                  <a:solidFill>
                    <a:srgbClr val="C00000"/>
                  </a:solidFill>
                </a:ln>
                <a:solidFill>
                  <a:srgbClr val="FF0000"/>
                </a:solidFill>
                <a:latin typeface="TITUS Cyberbit Basic" panose="02020603050405020304" pitchFamily="18" charset="0"/>
              </a:rPr>
              <a:t> Season, which began </a:t>
            </a:r>
            <a:r>
              <a:rPr lang="en-US" sz="2400" u="sng" dirty="0" smtClean="0">
                <a:ln>
                  <a:solidFill>
                    <a:srgbClr val="C00000"/>
                  </a:solidFill>
                </a:ln>
                <a:solidFill>
                  <a:srgbClr val="FF0000"/>
                </a:solidFill>
                <a:latin typeface="TITUS Cyberbit Basic" panose="02020603050405020304" pitchFamily="18" charset="0"/>
              </a:rPr>
              <a:t>at </a:t>
            </a:r>
            <a:r>
              <a:rPr lang="en-US" sz="2400" u="sng" dirty="0">
                <a:ln>
                  <a:solidFill>
                    <a:srgbClr val="C00000"/>
                  </a:solidFill>
                </a:ln>
                <a:solidFill>
                  <a:srgbClr val="FF0000"/>
                </a:solidFill>
                <a:latin typeface="TITUS Cyberbit Basic" panose="02020603050405020304" pitchFamily="18" charset="0"/>
              </a:rPr>
              <a:t>sunset</a:t>
            </a:r>
            <a:r>
              <a:rPr lang="en-US" sz="2400" dirty="0">
                <a:ln>
                  <a:solidFill>
                    <a:srgbClr val="0000FF"/>
                  </a:solidFill>
                </a:ln>
                <a:solidFill>
                  <a:srgbClr val="336699"/>
                </a:solidFill>
                <a:latin typeface="TITUS Cyberbit Basic" panose="02020603050405020304" pitchFamily="18" charset="0"/>
              </a:rPr>
              <a:t> </a:t>
            </a:r>
            <a:r>
              <a:rPr lang="en-US" sz="2400" dirty="0">
                <a:ln>
                  <a:solidFill>
                    <a:srgbClr val="0000FF"/>
                  </a:solidFill>
                </a:ln>
                <a:solidFill>
                  <a:srgbClr val="FF0000"/>
                </a:solidFill>
                <a:latin typeface="TITUS Cyberbit Basic" panose="02020603050405020304" pitchFamily="18" charset="0"/>
              </a:rPr>
              <a:t>–</a:t>
            </a:r>
            <a:r>
              <a:rPr lang="en-US" sz="2400" dirty="0">
                <a:ln>
                  <a:solidFill>
                    <a:srgbClr val="0000FF"/>
                  </a:solidFill>
                </a:ln>
                <a:solidFill>
                  <a:srgbClr val="336699"/>
                </a:solidFill>
                <a:latin typeface="TITUS Cyberbit Basic" panose="02020603050405020304" pitchFamily="18" charset="0"/>
              </a:rPr>
              <a:t> on the 5</a:t>
            </a:r>
            <a:r>
              <a:rPr lang="en-US" sz="2400" baseline="30000" dirty="0">
                <a:ln>
                  <a:solidFill>
                    <a:srgbClr val="0000FF"/>
                  </a:solidFill>
                </a:ln>
                <a:solidFill>
                  <a:srgbClr val="336699"/>
                </a:solidFill>
                <a:latin typeface="TITUS Cyberbit Basic" panose="02020603050405020304" pitchFamily="18" charset="0"/>
              </a:rPr>
              <a:t>th</a:t>
            </a:r>
            <a:r>
              <a:rPr lang="en-US" sz="2400" dirty="0">
                <a:ln>
                  <a:solidFill>
                    <a:srgbClr val="0000FF"/>
                  </a:solidFill>
                </a:ln>
                <a:solidFill>
                  <a:srgbClr val="336699"/>
                </a:solidFill>
                <a:latin typeface="TITUS Cyberbit Basic" panose="02020603050405020304" pitchFamily="18" charset="0"/>
              </a:rPr>
              <a:t> cycle of the week.  </a:t>
            </a:r>
            <a:endParaRPr lang="en-US" sz="2400" u="sng" dirty="0">
              <a:ln>
                <a:solidFill>
                  <a:srgbClr val="0000FF"/>
                </a:solidFill>
              </a:ln>
              <a:solidFill>
                <a:srgbClr val="336699"/>
              </a:solidFill>
              <a:latin typeface="TITUS Cyberbit Basic" panose="02020603050405020304" pitchFamily="18" charset="0"/>
            </a:endParaRPr>
          </a:p>
        </p:txBody>
      </p:sp>
      <p:cxnSp>
        <p:nvCxnSpPr>
          <p:cNvPr id="34" name="Straight Arrow Connector 33"/>
          <p:cNvCxnSpPr/>
          <p:nvPr/>
        </p:nvCxnSpPr>
        <p:spPr>
          <a:xfrm flipH="1" flipV="1">
            <a:off x="4544008" y="3017827"/>
            <a:ext cx="2276670" cy="1376891"/>
          </a:xfrm>
          <a:prstGeom prst="straightConnector1">
            <a:avLst/>
          </a:prstGeom>
          <a:ln w="76200">
            <a:solidFill>
              <a:schemeClr val="bg1"/>
            </a:solidFill>
            <a:tailEnd type="triangle"/>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66698" y="3466143"/>
            <a:ext cx="741060" cy="209884"/>
          </a:xfrm>
          <a:prstGeom prst="rect">
            <a:avLst/>
          </a:prstGeom>
          <a:solidFill>
            <a:schemeClr val="accent3">
              <a:lumMod val="40000"/>
              <a:lumOff val="60000"/>
            </a:schemeClr>
          </a:solidFill>
          <a:ln>
            <a:solidFill>
              <a:srgbClr val="FF5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400" dirty="0" smtClean="0">
                <a:solidFill>
                  <a:prstClr val="black"/>
                </a:solidFill>
              </a:rPr>
              <a:t>Sunset</a:t>
            </a:r>
            <a:endParaRPr lang="en-CA" sz="1400" dirty="0">
              <a:solidFill>
                <a:prstClr val="black"/>
              </a:solidFill>
            </a:endParaRPr>
          </a:p>
        </p:txBody>
      </p:sp>
      <p:sp>
        <p:nvSpPr>
          <p:cNvPr id="27" name="Oval 26"/>
          <p:cNvSpPr/>
          <p:nvPr/>
        </p:nvSpPr>
        <p:spPr>
          <a:xfrm>
            <a:off x="6659804" y="1386260"/>
            <a:ext cx="369529" cy="45719"/>
          </a:xfrm>
          <a:prstGeom prst="ellipse">
            <a:avLst/>
          </a:prstGeom>
          <a:solidFill>
            <a:schemeClr val="bg2">
              <a:lumMod val="60000"/>
              <a:lumOff val="40000"/>
            </a:schemeClr>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defTabSz="457200"/>
            <a:r>
              <a:rPr lang="en-CA" sz="8800" dirty="0" smtClean="0">
                <a:ln>
                  <a:solidFill>
                    <a:srgbClr val="0000FF"/>
                  </a:solidFill>
                </a:ln>
                <a:solidFill>
                  <a:srgbClr val="FF66FF"/>
                </a:solidFill>
                <a:effectLst>
                  <a:glow rad="127000">
                    <a:srgbClr val="FFFF00"/>
                  </a:glow>
                </a:effectLst>
              </a:rPr>
              <a:t>*</a:t>
            </a:r>
            <a:endParaRPr lang="en-CA" sz="8800" dirty="0">
              <a:ln>
                <a:solidFill>
                  <a:srgbClr val="0000FF"/>
                </a:solidFill>
              </a:ln>
              <a:solidFill>
                <a:srgbClr val="FF66FF"/>
              </a:solidFill>
              <a:effectLst>
                <a:glow rad="127000">
                  <a:srgbClr val="FFFF00"/>
                </a:glow>
              </a:effectLst>
            </a:endParaRPr>
          </a:p>
        </p:txBody>
      </p:sp>
    </p:spTree>
    <p:extLst>
      <p:ext uri="{BB962C8B-B14F-4D97-AF65-F5344CB8AC3E}">
        <p14:creationId xmlns:p14="http://schemas.microsoft.com/office/powerpoint/2010/main" val="95986926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1000" fill="hold"/>
                                        <p:tgtEl>
                                          <p:spTgt spid="2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8" presetClass="path" presetSubtype="0" accel="50000" decel="50000" fill="hold" grpId="0" nodeType="afterEffect">
                                  <p:stCondLst>
                                    <p:cond delay="0"/>
                                  </p:stCondLst>
                                  <p:childTnLst>
                                    <p:animMotion origin="layout" path="M 6.25E-7 2.96296E-6 C 0.00234 0.06944 0.02552 0.13287 0.06523 0.17361 C 0.06523 0.17592 0.12812 0.23078 0.12812 0.22916 C 0.16341 0.25972 0.18437 0.30231 0.18437 0.34745 C 0.18437 0.4375 0.1026 0.50949 6.25E-7 0.51157 C -0.10273 0.50949 -0.18425 0.4375 -0.18425 0.34745 C -0.18425 0.30231 -0.16341 0.25972 -0.12826 0.22916 C -0.12826 0.23078 -0.06537 0.17592 -0.06537 0.17361 C -0.02552 0.13287 -0.00247 0.06944 6.25E-7 2.96296E-6 Z " pathEditMode="relative" rAng="0" ptsTypes="AAAAAAAAA">
                                      <p:cBhvr>
                                        <p:cTn id="23" dur="5250" fill="hold"/>
                                        <p:tgtEl>
                                          <p:spTgt spid="3"/>
                                        </p:tgtEl>
                                        <p:attrNameLst>
                                          <p:attrName>ppt_x</p:attrName>
                                          <p:attrName>ppt_y</p:attrName>
                                        </p:attrNameLst>
                                      </p:cBhvr>
                                      <p:rCtr x="13" y="25579"/>
                                    </p:animMotion>
                                  </p:childTnLst>
                                </p:cTn>
                              </p:par>
                            </p:childTnLst>
                          </p:cTn>
                        </p:par>
                        <p:par>
                          <p:cTn id="24" fill="hold">
                            <p:stCondLst>
                              <p:cond delay="6250"/>
                            </p:stCondLst>
                            <p:childTnLst>
                              <p:par>
                                <p:cTn id="25" presetID="42" presetClass="entr" presetSubtype="0" fill="hold" nodeType="after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925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ssolve">
                                      <p:cBhvr>
                                        <p:cTn id="38" dur="500"/>
                                        <p:tgtEl>
                                          <p:spTgt spid="10"/>
                                        </p:tgtEl>
                                      </p:cBhvr>
                                    </p:animEffect>
                                  </p:childTnLst>
                                </p:cTn>
                              </p:par>
                            </p:childTnLst>
                          </p:cTn>
                        </p:par>
                        <p:par>
                          <p:cTn id="39" fill="hold">
                            <p:stCondLst>
                              <p:cond delay="500"/>
                            </p:stCondLst>
                            <p:childTnLst>
                              <p:par>
                                <p:cTn id="40" presetID="22" presetClass="entr" presetSubtype="4" repeatCount="3000"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1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1250"/>
                                        <p:tgtEl>
                                          <p:spTgt spid="11"/>
                                        </p:tgtEl>
                                      </p:cBhvr>
                                    </p:animEffect>
                                  </p:childTnLst>
                                </p:cTn>
                              </p:par>
                            </p:childTnLst>
                          </p:cTn>
                        </p:par>
                        <p:par>
                          <p:cTn id="48" fill="hold">
                            <p:stCondLst>
                              <p:cond delay="1250"/>
                            </p:stCondLst>
                            <p:childTnLst>
                              <p:par>
                                <p:cTn id="49" presetID="22" presetClass="entr" presetSubtype="2"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right)">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3" grpId="0" animBg="1"/>
      <p:bldP spid="11" grpId="0" animBg="1"/>
      <p:bldP spid="31" grpId="0" animBg="1"/>
      <p:bldP spid="12" grpId="0" animBg="1"/>
      <p:bldP spid="27"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
          <p:cNvPicPr>
            <a:picLocks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28834" y="1311026"/>
            <a:ext cx="2624599" cy="1960537"/>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660664" y="6329775"/>
            <a:ext cx="494453" cy="412785"/>
          </a:xfrm>
        </p:spPr>
        <p:txBody>
          <a:bodyPr/>
          <a:lstStyle/>
          <a:p>
            <a:fld id="{6D22F896-40B5-4ADD-8801-0D06FADFA095}" type="slidenum">
              <a:rPr lang="en-US" sz="1400" smtClean="0">
                <a:solidFill>
                  <a:prstClr val="white">
                    <a:tint val="75000"/>
                  </a:prstClr>
                </a:solidFill>
              </a:rPr>
              <a:pPr/>
              <a:t>87</a:t>
            </a:fld>
            <a:endParaRPr lang="en-US" sz="1400" dirty="0">
              <a:solidFill>
                <a:prstClr val="white">
                  <a:tint val="75000"/>
                </a:prstClr>
              </a:solidFill>
            </a:endParaRPr>
          </a:p>
        </p:txBody>
      </p:sp>
      <p:sp>
        <p:nvSpPr>
          <p:cNvPr id="45" name="Rounded Rectangle 44"/>
          <p:cNvSpPr/>
          <p:nvPr/>
        </p:nvSpPr>
        <p:spPr>
          <a:xfrm>
            <a:off x="420173" y="165007"/>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3064603" y="1810327"/>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3018422" y="1306618"/>
            <a:ext cx="909685" cy="1959096"/>
          </a:xfrm>
          <a:prstGeom prst="rect">
            <a:avLst/>
          </a:prstGeom>
          <a:noFill/>
          <a:ln w="57150">
            <a:solidFill>
              <a:srgbClr val="0000FF"/>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4" name="Right Triangle 103"/>
          <p:cNvSpPr/>
          <p:nvPr/>
        </p:nvSpPr>
        <p:spPr>
          <a:xfrm flipH="1">
            <a:off x="3016913" y="2535218"/>
            <a:ext cx="902437" cy="730495"/>
          </a:xfrm>
          <a:prstGeom prst="rtTriangle">
            <a:avLst/>
          </a:prstGeom>
          <a:solidFill>
            <a:schemeClr val="bg1">
              <a:alpha val="35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le 6"/>
          <p:cNvSpPr/>
          <p:nvPr/>
        </p:nvSpPr>
        <p:spPr>
          <a:xfrm>
            <a:off x="4910667" y="200692"/>
            <a:ext cx="6090985" cy="520299"/>
          </a:xfrm>
          <a:prstGeom prst="roundRect">
            <a:avLst/>
          </a:prstGeom>
          <a:solidFill>
            <a:schemeClr val="accent3">
              <a:lumMod val="20000"/>
              <a:lumOff val="80000"/>
            </a:schemeClr>
          </a:solidFill>
          <a:ln w="38100">
            <a:solidFill>
              <a:schemeClr val="bg1"/>
            </a:solidFill>
          </a:ln>
          <a:effectLst>
            <a:glow rad="127000">
              <a:srgbClr val="FF66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b="1" dirty="0" smtClean="0">
                <a:ln>
                  <a:solidFill>
                    <a:srgbClr val="0000FF"/>
                  </a:solidFill>
                </a:ln>
                <a:solidFill>
                  <a:prstClr val="black"/>
                </a:solidFill>
              </a:rPr>
              <a:t>Please allow me to repeat -</a:t>
            </a:r>
            <a:endParaRPr lang="en-CA" sz="3200" b="1" dirty="0">
              <a:ln>
                <a:solidFill>
                  <a:srgbClr val="0000FF"/>
                </a:solidFill>
              </a:ln>
              <a:solidFill>
                <a:prstClr val="black"/>
              </a:solidFill>
            </a:endParaRPr>
          </a:p>
        </p:txBody>
      </p:sp>
      <p:sp>
        <p:nvSpPr>
          <p:cNvPr id="17" name="Right Triangle 16"/>
          <p:cNvSpPr/>
          <p:nvPr/>
        </p:nvSpPr>
        <p:spPr>
          <a:xfrm rot="10800000" flipH="1">
            <a:off x="3940752" y="2535218"/>
            <a:ext cx="853332" cy="700191"/>
          </a:xfrm>
          <a:prstGeom prst="rtTriangle">
            <a:avLst/>
          </a:prstGeom>
          <a:solidFill>
            <a:schemeClr val="bg2">
              <a:lumMod val="60000"/>
              <a:lumOff val="40000"/>
              <a:alpha val="35000"/>
            </a:schemeClr>
          </a:solidFill>
          <a:ln>
            <a:solidFill>
              <a:schemeClr val="bg2">
                <a:lumMod val="60000"/>
                <a:lumOff val="40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5" name="Rectangle 14"/>
          <p:cNvSpPr/>
          <p:nvPr/>
        </p:nvSpPr>
        <p:spPr>
          <a:xfrm>
            <a:off x="3923729" y="1303189"/>
            <a:ext cx="879110" cy="1962526"/>
          </a:xfrm>
          <a:prstGeom prst="rect">
            <a:avLst/>
          </a:prstGeom>
          <a:noFill/>
          <a:ln w="57150">
            <a:solidFill>
              <a:srgbClr val="663300"/>
            </a:solidFill>
          </a:ln>
          <a:effectLst>
            <a:glow rad="508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8" name="Rounded Rectangular Callout 17"/>
          <p:cNvSpPr/>
          <p:nvPr/>
        </p:nvSpPr>
        <p:spPr>
          <a:xfrm>
            <a:off x="173854" y="1120795"/>
            <a:ext cx="2673166" cy="1118845"/>
          </a:xfrm>
          <a:prstGeom prst="wedgeRoundRectCallout">
            <a:avLst>
              <a:gd name="adj1" fmla="val 64820"/>
              <a:gd name="adj2" fmla="val 31822"/>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sp>
        <p:nvSpPr>
          <p:cNvPr id="13" name="Rounded Rectangular Callout 12"/>
          <p:cNvSpPr/>
          <p:nvPr/>
        </p:nvSpPr>
        <p:spPr>
          <a:xfrm>
            <a:off x="173854" y="2609283"/>
            <a:ext cx="2396468" cy="963550"/>
          </a:xfrm>
          <a:prstGeom prst="wedgeRoundRectCallout">
            <a:avLst>
              <a:gd name="adj1" fmla="val 85983"/>
              <a:gd name="adj2" fmla="val 1143"/>
              <a:gd name="adj3" fmla="val 16667"/>
            </a:avLst>
          </a:prstGeom>
          <a:solidFill>
            <a:schemeClr val="accent5">
              <a:lumMod val="60000"/>
              <a:lumOff val="40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u="sng" dirty="0" smtClean="0">
                <a:solidFill>
                  <a:prstClr val="black"/>
                </a:solidFill>
              </a:rPr>
              <a:t>Lunar</a:t>
            </a:r>
            <a:r>
              <a:rPr lang="en-CA" sz="2400" dirty="0" smtClean="0">
                <a:solidFill>
                  <a:prstClr val="black"/>
                </a:solidFill>
              </a:rPr>
              <a:t> Abib 14 </a:t>
            </a:r>
            <a:r>
              <a:rPr lang="en-CA" sz="2400" u="sng" dirty="0">
                <a:solidFill>
                  <a:prstClr val="black"/>
                </a:solidFill>
              </a:rPr>
              <a:t>N</a:t>
            </a:r>
            <a:r>
              <a:rPr lang="en-CA" sz="2400" u="sng" dirty="0" smtClean="0">
                <a:solidFill>
                  <a:prstClr val="black"/>
                </a:solidFill>
              </a:rPr>
              <a:t>i</a:t>
            </a:r>
            <a:r>
              <a:rPr lang="en-CA" sz="2400" dirty="0" smtClean="0">
                <a:solidFill>
                  <a:prstClr val="black"/>
                </a:solidFill>
              </a:rPr>
              <a:t>g</a:t>
            </a:r>
            <a:r>
              <a:rPr lang="en-CA" sz="2400" u="sng" dirty="0" smtClean="0">
                <a:solidFill>
                  <a:prstClr val="black"/>
                </a:solidFill>
              </a:rPr>
              <a:t>ht</a:t>
            </a:r>
            <a:r>
              <a:rPr lang="en-CA" sz="2400" dirty="0" smtClean="0">
                <a:solidFill>
                  <a:prstClr val="black"/>
                </a:solidFill>
              </a:rPr>
              <a:t> </a:t>
            </a:r>
            <a:r>
              <a:rPr lang="en-CA" sz="2400" dirty="0">
                <a:solidFill>
                  <a:prstClr val="black"/>
                </a:solidFill>
              </a:rPr>
              <a:t>S</a:t>
            </a:r>
            <a:r>
              <a:rPr lang="en-CA" sz="2400" dirty="0" smtClean="0">
                <a:solidFill>
                  <a:prstClr val="black"/>
                </a:solidFill>
              </a:rPr>
              <a:t>eason!</a:t>
            </a:r>
            <a:endParaRPr lang="en-CA" sz="2400" dirty="0">
              <a:solidFill>
                <a:prstClr val="black"/>
              </a:solidFill>
            </a:endParaRPr>
          </a:p>
        </p:txBody>
      </p:sp>
      <p:sp>
        <p:nvSpPr>
          <p:cNvPr id="14" name="Oval 13"/>
          <p:cNvSpPr/>
          <p:nvPr/>
        </p:nvSpPr>
        <p:spPr>
          <a:xfrm>
            <a:off x="3993182" y="1871633"/>
            <a:ext cx="701226" cy="516771"/>
          </a:xfrm>
          <a:prstGeom prst="ellipse">
            <a:avLst/>
          </a:prstGeom>
          <a:solidFill>
            <a:srgbClr val="0000FF"/>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15</a:t>
            </a:r>
            <a:endParaRPr lang="en-CA" b="1" dirty="0">
              <a:solidFill>
                <a:srgbClr val="00FFCC"/>
              </a:solidFill>
              <a:latin typeface="Arial Black" panose="020B0A04020102020204" pitchFamily="34" charset="0"/>
            </a:endParaRPr>
          </a:p>
        </p:txBody>
      </p:sp>
      <p:sp>
        <p:nvSpPr>
          <p:cNvPr id="20" name="Rectangle 19"/>
          <p:cNvSpPr/>
          <p:nvPr/>
        </p:nvSpPr>
        <p:spPr>
          <a:xfrm>
            <a:off x="4798462" y="1306617"/>
            <a:ext cx="854491" cy="1959097"/>
          </a:xfrm>
          <a:prstGeom prst="rect">
            <a:avLst/>
          </a:prstGeom>
          <a:noFill/>
          <a:ln w="57150">
            <a:solidFill>
              <a:schemeClr val="bg1"/>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Oval 23"/>
          <p:cNvSpPr/>
          <p:nvPr/>
        </p:nvSpPr>
        <p:spPr>
          <a:xfrm>
            <a:off x="4861860" y="1883191"/>
            <a:ext cx="701226" cy="516771"/>
          </a:xfrm>
          <a:prstGeom prst="ellipse">
            <a:avLst/>
          </a:prstGeom>
          <a:solidFill>
            <a:srgbClr val="663300"/>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16</a:t>
            </a:r>
            <a:endParaRPr lang="en-CA" b="1" dirty="0">
              <a:solidFill>
                <a:srgbClr val="00FFCC"/>
              </a:solidFill>
              <a:latin typeface="Arial Black" panose="020B0A04020102020204" pitchFamily="34" charset="0"/>
            </a:endParaRPr>
          </a:p>
        </p:txBody>
      </p:sp>
      <p:sp>
        <p:nvSpPr>
          <p:cNvPr id="6" name="Rectangle 5"/>
          <p:cNvSpPr/>
          <p:nvPr/>
        </p:nvSpPr>
        <p:spPr>
          <a:xfrm>
            <a:off x="420383" y="3775198"/>
            <a:ext cx="11284373" cy="2967362"/>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sz="2600" b="1" i="1" dirty="0">
                <a:ln>
                  <a:solidFill>
                    <a:prstClr val="black"/>
                  </a:solidFill>
                </a:ln>
                <a:solidFill>
                  <a:srgbClr val="EF7A24">
                    <a:lumMod val="40000"/>
                    <a:lumOff val="60000"/>
                  </a:srgbClr>
                </a:solidFill>
              </a:rPr>
              <a:t>T</a:t>
            </a:r>
            <a:r>
              <a:rPr lang="en-US" sz="2600" b="1" i="1" dirty="0" smtClean="0">
                <a:ln>
                  <a:solidFill>
                    <a:prstClr val="black"/>
                  </a:solidFill>
                </a:ln>
                <a:solidFill>
                  <a:srgbClr val="EF7A24">
                    <a:lumMod val="40000"/>
                    <a:lumOff val="60000"/>
                  </a:srgbClr>
                </a:solidFill>
              </a:rPr>
              <a:t>he Scripture states in Isa 1:13 &amp; 14 -</a:t>
            </a:r>
            <a:r>
              <a:rPr lang="en-US" sz="2600" i="1" dirty="0" smtClean="0">
                <a:ln>
                  <a:solidFill>
                    <a:prstClr val="black"/>
                  </a:solidFill>
                </a:ln>
                <a:solidFill>
                  <a:srgbClr val="EF7A24">
                    <a:lumMod val="40000"/>
                    <a:lumOff val="60000"/>
                  </a:srgbClr>
                </a:solidFill>
              </a:rPr>
              <a:t/>
            </a:r>
            <a:br>
              <a:rPr lang="en-US" sz="2600" i="1" dirty="0" smtClean="0">
                <a:ln>
                  <a:solidFill>
                    <a:prstClr val="black"/>
                  </a:solidFill>
                </a:ln>
                <a:solidFill>
                  <a:srgbClr val="EF7A24">
                    <a:lumMod val="40000"/>
                    <a:lumOff val="60000"/>
                  </a:srgbClr>
                </a:solidFill>
              </a:rPr>
            </a:br>
            <a:r>
              <a:rPr lang="en-US" sz="2600" dirty="0" smtClean="0">
                <a:solidFill>
                  <a:prstClr val="black"/>
                </a:solidFill>
              </a:rPr>
              <a:t>  </a:t>
            </a:r>
            <a:r>
              <a:rPr lang="en-US" sz="2600" dirty="0">
                <a:solidFill>
                  <a:prstClr val="white"/>
                </a:solidFill>
              </a:rPr>
              <a:t>“Stop bringing futile offerings, incense, </a:t>
            </a:r>
            <a:r>
              <a:rPr lang="en-US" sz="2600" dirty="0" smtClean="0">
                <a:solidFill>
                  <a:prstClr val="white"/>
                </a:solidFill>
              </a:rPr>
              <a:t>	it </a:t>
            </a:r>
            <a:r>
              <a:rPr lang="en-US" sz="2600" dirty="0">
                <a:solidFill>
                  <a:prstClr val="white"/>
                </a:solidFill>
              </a:rPr>
              <a:t>is an </a:t>
            </a:r>
            <a:r>
              <a:rPr lang="en-US" sz="2600" b="1" u="sng" dirty="0">
                <a:ln>
                  <a:solidFill>
                    <a:sysClr val="windowText" lastClr="000000"/>
                  </a:solidFill>
                </a:ln>
                <a:solidFill>
                  <a:srgbClr val="00FFCC"/>
                </a:solidFill>
              </a:rPr>
              <a:t>abomination</a:t>
            </a:r>
            <a:r>
              <a:rPr lang="en-US" sz="2600" dirty="0">
                <a:solidFill>
                  <a:prstClr val="white"/>
                </a:solidFill>
              </a:rPr>
              <a:t> to Me. </a:t>
            </a:r>
            <a:r>
              <a:rPr lang="en-US" sz="2600" dirty="0" smtClean="0">
                <a:solidFill>
                  <a:prstClr val="white"/>
                </a:solidFill>
              </a:rPr>
              <a:t/>
            </a:r>
            <a:br>
              <a:rPr lang="en-US" sz="2600" dirty="0" smtClean="0">
                <a:solidFill>
                  <a:prstClr val="white"/>
                </a:solidFill>
              </a:rPr>
            </a:br>
            <a:r>
              <a:rPr lang="en-US" sz="2600" dirty="0" smtClean="0">
                <a:solidFill>
                  <a:prstClr val="white"/>
                </a:solidFill>
              </a:rPr>
              <a:t>	  </a:t>
            </a:r>
            <a:r>
              <a:rPr lang="en-US" sz="2600" b="1" u="sng" dirty="0" smtClean="0">
                <a:ln>
                  <a:solidFill>
                    <a:srgbClr val="FF0000"/>
                  </a:solidFill>
                </a:ln>
                <a:solidFill>
                  <a:prstClr val="white"/>
                </a:solidFill>
              </a:rPr>
              <a:t>New </a:t>
            </a:r>
            <a:r>
              <a:rPr lang="en-US" sz="2600" b="1" u="sng" dirty="0">
                <a:ln>
                  <a:solidFill>
                    <a:srgbClr val="FF0000"/>
                  </a:solidFill>
                </a:ln>
                <a:solidFill>
                  <a:prstClr val="white"/>
                </a:solidFill>
              </a:rPr>
              <a:t>Moons</a:t>
            </a:r>
            <a:r>
              <a:rPr lang="en-US" sz="2600" b="1" dirty="0">
                <a:ln>
                  <a:solidFill>
                    <a:srgbClr val="FF0000"/>
                  </a:solidFill>
                </a:ln>
                <a:solidFill>
                  <a:prstClr val="white"/>
                </a:solidFill>
              </a:rPr>
              <a:t>, </a:t>
            </a:r>
            <a:r>
              <a:rPr lang="en-US" sz="2600" b="1" u="sng" dirty="0" smtClean="0">
                <a:ln>
                  <a:solidFill>
                    <a:srgbClr val="FF0000"/>
                  </a:solidFill>
                </a:ln>
                <a:solidFill>
                  <a:prstClr val="white"/>
                </a:solidFill>
              </a:rPr>
              <a:t>Sabbaths</a:t>
            </a:r>
            <a:r>
              <a:rPr lang="en-US" sz="2600" b="1" dirty="0">
                <a:ln>
                  <a:solidFill>
                    <a:srgbClr val="FF0000"/>
                  </a:solidFill>
                </a:ln>
                <a:solidFill>
                  <a:prstClr val="white"/>
                </a:solidFill>
              </a:rPr>
              <a:t>, </a:t>
            </a:r>
            <a:r>
              <a:rPr lang="en-US" sz="2600" b="1" u="sng" dirty="0">
                <a:ln>
                  <a:solidFill>
                    <a:srgbClr val="FF0000"/>
                  </a:solidFill>
                </a:ln>
                <a:solidFill>
                  <a:prstClr val="white"/>
                </a:solidFill>
              </a:rPr>
              <a:t>the callin</a:t>
            </a:r>
            <a:r>
              <a:rPr lang="en-US" sz="2600" b="1" dirty="0">
                <a:ln>
                  <a:solidFill>
                    <a:srgbClr val="FF0000"/>
                  </a:solidFill>
                </a:ln>
                <a:solidFill>
                  <a:prstClr val="white"/>
                </a:solidFill>
              </a:rPr>
              <a:t>g </a:t>
            </a:r>
            <a:r>
              <a:rPr lang="en-US" sz="2600" b="1" u="sng" dirty="0">
                <a:ln>
                  <a:solidFill>
                    <a:srgbClr val="FF0000"/>
                  </a:solidFill>
                </a:ln>
                <a:solidFill>
                  <a:prstClr val="white"/>
                </a:solidFill>
              </a:rPr>
              <a:t>of meetin</a:t>
            </a:r>
            <a:r>
              <a:rPr lang="en-US" sz="2600" b="1" dirty="0">
                <a:ln>
                  <a:solidFill>
                    <a:srgbClr val="FF0000"/>
                  </a:solidFill>
                </a:ln>
                <a:solidFill>
                  <a:prstClr val="white"/>
                </a:solidFill>
              </a:rPr>
              <a:t>g</a:t>
            </a:r>
            <a:r>
              <a:rPr lang="en-US" sz="2600" b="1" u="sng" dirty="0">
                <a:ln>
                  <a:solidFill>
                    <a:srgbClr val="FF0000"/>
                  </a:solidFill>
                </a:ln>
                <a:solidFill>
                  <a:prstClr val="white"/>
                </a:solidFill>
              </a:rPr>
              <a:t>s</a:t>
            </a:r>
            <a:r>
              <a:rPr lang="en-US" sz="2600" b="1" dirty="0">
                <a:ln>
                  <a:solidFill>
                    <a:srgbClr val="FF0000"/>
                  </a:solidFill>
                </a:ln>
                <a:solidFill>
                  <a:prstClr val="white"/>
                </a:solidFill>
              </a:rPr>
              <a:t> </a:t>
            </a:r>
            <a:r>
              <a:rPr lang="en-US" sz="2600" dirty="0">
                <a:solidFill>
                  <a:prstClr val="white"/>
                </a:solidFill>
              </a:rPr>
              <a:t>– I am </a:t>
            </a:r>
            <a:r>
              <a:rPr lang="en-US" sz="2600" dirty="0" smtClean="0">
                <a:solidFill>
                  <a:prstClr val="white"/>
                </a:solidFill>
              </a:rPr>
              <a:t>unable </a:t>
            </a:r>
            <a:r>
              <a:rPr lang="en-US" sz="2600" dirty="0">
                <a:solidFill>
                  <a:prstClr val="white"/>
                </a:solidFill>
              </a:rPr>
              <a:t>to </a:t>
            </a:r>
            <a:r>
              <a:rPr lang="en-US" sz="2600" dirty="0" smtClean="0">
                <a:solidFill>
                  <a:prstClr val="white"/>
                </a:solidFill>
              </a:rPr>
              <a:t>			bear 	</a:t>
            </a:r>
            <a:r>
              <a:rPr lang="en-US" sz="2600" b="1" u="sng" dirty="0" smtClean="0">
                <a:ln>
                  <a:solidFill>
                    <a:srgbClr val="F735EE"/>
                  </a:solidFill>
                </a:ln>
                <a:solidFill>
                  <a:srgbClr val="FFFF00"/>
                </a:solidFill>
                <a:latin typeface="Arial Black" panose="020B0A04020102020204" pitchFamily="34" charset="0"/>
              </a:rPr>
              <a:t>UNRIGHTEOUSNESS</a:t>
            </a:r>
            <a:r>
              <a:rPr lang="en-US" sz="2600" dirty="0" smtClean="0">
                <a:solidFill>
                  <a:prstClr val="white"/>
                </a:solidFill>
              </a:rPr>
              <a:t> </a:t>
            </a:r>
            <a:r>
              <a:rPr lang="en-US" sz="2600" dirty="0">
                <a:solidFill>
                  <a:prstClr val="white"/>
                </a:solidFill>
              </a:rPr>
              <a:t>and </a:t>
            </a:r>
            <a:r>
              <a:rPr lang="en-US" sz="2600" dirty="0" smtClean="0">
                <a:solidFill>
                  <a:prstClr val="white"/>
                </a:solidFill>
              </a:rPr>
              <a:t>assembly</a:t>
            </a:r>
            <a:r>
              <a:rPr lang="en-US" sz="2600" dirty="0">
                <a:solidFill>
                  <a:prstClr val="white"/>
                </a:solidFill>
              </a:rPr>
              <a:t>. </a:t>
            </a:r>
          </a:p>
          <a:p>
            <a:pPr defTabSz="457200"/>
            <a:r>
              <a:rPr lang="en-US" sz="2600" dirty="0" smtClean="0">
                <a:solidFill>
                  <a:prstClr val="black"/>
                </a:solidFill>
              </a:rPr>
              <a:t> </a:t>
            </a:r>
            <a:r>
              <a:rPr lang="en-US" sz="2600" b="1" dirty="0">
                <a:ln>
                  <a:solidFill>
                    <a:srgbClr val="FF0000"/>
                  </a:solidFill>
                </a:ln>
                <a:solidFill>
                  <a:prstClr val="white"/>
                </a:solidFill>
              </a:rPr>
              <a:t>“My being </a:t>
            </a:r>
            <a:r>
              <a:rPr lang="en-US" sz="2600" b="1" u="sng" dirty="0" smtClean="0">
                <a:ln>
                  <a:solidFill>
                    <a:srgbClr val="FF0000"/>
                  </a:solidFill>
                </a:ln>
                <a:solidFill>
                  <a:prstClr val="white"/>
                </a:solidFill>
                <a:latin typeface="Arial Black" panose="020B0A04020102020204" pitchFamily="34" charset="0"/>
              </a:rPr>
              <a:t>HATES YOUR NEW MOONS</a:t>
            </a:r>
            <a:r>
              <a:rPr lang="en-US" sz="2600" b="1" dirty="0" smtClean="0">
                <a:ln>
                  <a:solidFill>
                    <a:srgbClr val="FF0000"/>
                  </a:solidFill>
                </a:ln>
                <a:solidFill>
                  <a:prstClr val="white"/>
                </a:solidFill>
                <a:latin typeface="Arial Black" panose="020B0A04020102020204" pitchFamily="34" charset="0"/>
              </a:rPr>
              <a:t> </a:t>
            </a:r>
            <a:r>
              <a:rPr lang="en-US" sz="2600" b="1" dirty="0" smtClean="0">
                <a:ln>
                  <a:solidFill>
                    <a:srgbClr val="FF0000"/>
                  </a:solidFill>
                </a:ln>
                <a:solidFill>
                  <a:prstClr val="white"/>
                </a:solidFill>
              </a:rPr>
              <a:t>and </a:t>
            </a:r>
            <a:r>
              <a:rPr lang="en-US" sz="2600" b="1" dirty="0" smtClean="0">
                <a:ln>
                  <a:solidFill>
                    <a:srgbClr val="FF0000"/>
                  </a:solidFill>
                </a:ln>
                <a:solidFill>
                  <a:prstClr val="white"/>
                </a:solidFill>
                <a:effectLst>
                  <a:glow rad="127000">
                    <a:srgbClr val="00FF00"/>
                  </a:glow>
                </a:effectLst>
              </a:rPr>
              <a:t>y</a:t>
            </a:r>
            <a:r>
              <a:rPr lang="en-US" sz="2600" b="1" u="sng" dirty="0" smtClean="0">
                <a:ln>
                  <a:solidFill>
                    <a:srgbClr val="FF0000"/>
                  </a:solidFill>
                </a:ln>
                <a:solidFill>
                  <a:prstClr val="white"/>
                </a:solidFill>
                <a:effectLst>
                  <a:glow rad="127000">
                    <a:srgbClr val="00FF00"/>
                  </a:glow>
                </a:effectLst>
              </a:rPr>
              <a:t>our</a:t>
            </a:r>
            <a:r>
              <a:rPr lang="en-US" sz="2600" b="1" dirty="0" smtClean="0">
                <a:ln>
                  <a:solidFill>
                    <a:srgbClr val="FF0000"/>
                  </a:solidFill>
                </a:ln>
                <a:solidFill>
                  <a:prstClr val="white"/>
                </a:solidFill>
                <a:effectLst>
                  <a:glow rad="127000">
                    <a:srgbClr val="00FF00"/>
                  </a:glow>
                </a:effectLst>
              </a:rPr>
              <a:t> </a:t>
            </a:r>
            <a:r>
              <a:rPr lang="en-US" sz="2600" b="1" u="sng" dirty="0">
                <a:ln>
                  <a:solidFill>
                    <a:srgbClr val="FF0000"/>
                  </a:solidFill>
                </a:ln>
                <a:solidFill>
                  <a:prstClr val="white"/>
                </a:solidFill>
              </a:rPr>
              <a:t>a</a:t>
            </a:r>
            <a:r>
              <a:rPr lang="en-US" sz="2600" b="1" dirty="0">
                <a:ln>
                  <a:solidFill>
                    <a:srgbClr val="FF0000"/>
                  </a:solidFill>
                </a:ln>
                <a:solidFill>
                  <a:prstClr val="white"/>
                </a:solidFill>
              </a:rPr>
              <a:t>pp</a:t>
            </a:r>
            <a:r>
              <a:rPr lang="en-US" sz="2600" b="1" u="sng" dirty="0">
                <a:ln>
                  <a:solidFill>
                    <a:srgbClr val="FF0000"/>
                  </a:solidFill>
                </a:ln>
                <a:solidFill>
                  <a:prstClr val="white"/>
                </a:solidFill>
              </a:rPr>
              <a:t>ointed times</a:t>
            </a:r>
            <a:r>
              <a:rPr lang="en-US" sz="2600" b="1" dirty="0">
                <a:ln>
                  <a:solidFill>
                    <a:srgbClr val="FF0000"/>
                  </a:solidFill>
                </a:ln>
                <a:solidFill>
                  <a:prstClr val="white"/>
                </a:solidFill>
              </a:rPr>
              <a:t>, </a:t>
            </a:r>
            <a:r>
              <a:rPr lang="en-US" sz="2600" b="1" dirty="0" smtClean="0">
                <a:ln>
                  <a:solidFill>
                    <a:srgbClr val="FF0000"/>
                  </a:solidFill>
                </a:ln>
                <a:solidFill>
                  <a:prstClr val="white"/>
                </a:solidFill>
              </a:rPr>
              <a:t/>
            </a:r>
            <a:br>
              <a:rPr lang="en-US" sz="2600" b="1" dirty="0" smtClean="0">
                <a:ln>
                  <a:solidFill>
                    <a:srgbClr val="FF0000"/>
                  </a:solidFill>
                </a:ln>
                <a:solidFill>
                  <a:prstClr val="white"/>
                </a:solidFill>
              </a:rPr>
            </a:br>
            <a:r>
              <a:rPr lang="en-US" sz="2600" b="1" dirty="0" smtClean="0">
                <a:ln>
                  <a:solidFill>
                    <a:srgbClr val="FF0000"/>
                  </a:solidFill>
                </a:ln>
                <a:solidFill>
                  <a:prstClr val="white"/>
                </a:solidFill>
              </a:rPr>
              <a:t>	</a:t>
            </a:r>
            <a:r>
              <a:rPr lang="en-US" sz="2600" dirty="0" smtClean="0">
                <a:solidFill>
                  <a:prstClr val="white"/>
                </a:solidFill>
              </a:rPr>
              <a:t>they </a:t>
            </a:r>
            <a:r>
              <a:rPr lang="en-US" sz="2600" dirty="0">
                <a:solidFill>
                  <a:prstClr val="white"/>
                </a:solidFill>
              </a:rPr>
              <a:t>are </a:t>
            </a:r>
            <a:r>
              <a:rPr lang="en-US" sz="2600" dirty="0" smtClean="0">
                <a:solidFill>
                  <a:prstClr val="white"/>
                </a:solidFill>
              </a:rPr>
              <a:t>a </a:t>
            </a:r>
            <a:r>
              <a:rPr lang="en-US" sz="2600" dirty="0">
                <a:solidFill>
                  <a:prstClr val="white"/>
                </a:solidFill>
              </a:rPr>
              <a:t>trouble to </a:t>
            </a:r>
            <a:r>
              <a:rPr lang="en-US" sz="2600" dirty="0" smtClean="0">
                <a:solidFill>
                  <a:prstClr val="white"/>
                </a:solidFill>
              </a:rPr>
              <a:t>Me</a:t>
            </a:r>
            <a:r>
              <a:rPr lang="en-US" sz="2600" dirty="0">
                <a:solidFill>
                  <a:prstClr val="white"/>
                </a:solidFill>
              </a:rPr>
              <a:t>, I am weary of bearing them</a:t>
            </a:r>
            <a:r>
              <a:rPr lang="en-US" sz="2600" dirty="0" smtClean="0">
                <a:solidFill>
                  <a:prstClr val="white"/>
                </a:solidFill>
              </a:rPr>
              <a:t>.” </a:t>
            </a:r>
            <a:endParaRPr lang="en-US" sz="2600" dirty="0">
              <a:solidFill>
                <a:prstClr val="white"/>
              </a:solidFill>
            </a:endParaRPr>
          </a:p>
        </p:txBody>
      </p:sp>
      <p:sp>
        <p:nvSpPr>
          <p:cNvPr id="32" name="Right Triangle 31"/>
          <p:cNvSpPr/>
          <p:nvPr/>
        </p:nvSpPr>
        <p:spPr>
          <a:xfrm flipH="1">
            <a:off x="3909575" y="2535217"/>
            <a:ext cx="874733" cy="727921"/>
          </a:xfrm>
          <a:prstGeom prst="rtTriangle">
            <a:avLst/>
          </a:prstGeom>
          <a:solidFill>
            <a:schemeClr val="bg1">
              <a:alpha val="35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3" name="Right Triangle 32"/>
          <p:cNvSpPr/>
          <p:nvPr/>
        </p:nvSpPr>
        <p:spPr>
          <a:xfrm rot="10800000" flipH="1">
            <a:off x="4832418" y="2535217"/>
            <a:ext cx="806382" cy="730495"/>
          </a:xfrm>
          <a:prstGeom prst="rtTriangle">
            <a:avLst/>
          </a:prstGeom>
          <a:solidFill>
            <a:schemeClr val="bg2">
              <a:lumMod val="60000"/>
              <a:lumOff val="40000"/>
              <a:alpha val="35000"/>
            </a:schemeClr>
          </a:solidFill>
          <a:ln>
            <a:solidFill>
              <a:schemeClr val="bg2">
                <a:lumMod val="60000"/>
                <a:lumOff val="40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 name="Rounded Rectangular Callout 1"/>
          <p:cNvSpPr/>
          <p:nvPr/>
        </p:nvSpPr>
        <p:spPr>
          <a:xfrm>
            <a:off x="6010654" y="948013"/>
            <a:ext cx="6016763" cy="2679823"/>
          </a:xfrm>
          <a:prstGeom prst="wedgeRoundRectCallout">
            <a:avLst>
              <a:gd name="adj1" fmla="val -74316"/>
              <a:gd name="adj2" fmla="val 28466"/>
              <a:gd name="adj3" fmla="val 16667"/>
            </a:avLst>
          </a:prstGeom>
          <a:solidFill>
            <a:schemeClr val="accent6">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defTabSz="457200"/>
            <a:r>
              <a:rPr lang="en-US" sz="2800" u="sng" dirty="0" smtClean="0">
                <a:ln>
                  <a:solidFill>
                    <a:srgbClr val="0000FF"/>
                  </a:solidFill>
                </a:ln>
                <a:solidFill>
                  <a:srgbClr val="FF0000"/>
                </a:solidFill>
                <a:effectLst>
                  <a:glow rad="88900">
                    <a:srgbClr val="FF66FF">
                      <a:alpha val="35000"/>
                    </a:srgbClr>
                  </a:glow>
                </a:effectLst>
                <a:latin typeface="TITUS Cyberbit Basic" panose="02020603050405020304" pitchFamily="18" charset="0"/>
              </a:rPr>
              <a:t>The Pharisee’s</a:t>
            </a:r>
            <a:r>
              <a:rPr lang="en-US" sz="2800" u="sng" dirty="0" smtClean="0">
                <a:ln>
                  <a:solidFill>
                    <a:srgbClr val="0000FF"/>
                  </a:solidFill>
                </a:ln>
                <a:solidFill>
                  <a:srgbClr val="FF0000"/>
                </a:solidFill>
                <a:latin typeface="TITUS Cyberbit Basic" panose="02020603050405020304" pitchFamily="18" charset="0"/>
              </a:rPr>
              <a:t> </a:t>
            </a:r>
            <a:r>
              <a:rPr lang="en-US" sz="2800" u="sng" dirty="0">
                <a:ln>
                  <a:solidFill>
                    <a:srgbClr val="0000FF"/>
                  </a:solidFill>
                </a:ln>
                <a:solidFill>
                  <a:srgbClr val="FF0000"/>
                </a:solidFill>
                <a:latin typeface="TITUS Cyberbit Basic" panose="02020603050405020304" pitchFamily="18" charset="0"/>
              </a:rPr>
              <a:t>Lunar Abib 15 </a:t>
            </a:r>
            <a:r>
              <a:rPr lang="en-US" sz="2800" u="sng" dirty="0">
                <a:ln>
                  <a:solidFill>
                    <a:srgbClr val="0000FF"/>
                  </a:solidFill>
                </a:ln>
                <a:solidFill>
                  <a:prstClr val="black"/>
                </a:solidFill>
                <a:latin typeface="TITUS Cyberbit Basic" panose="02020603050405020304" pitchFamily="18" charset="0"/>
              </a:rPr>
              <a:t>Shabbat</a:t>
            </a:r>
            <a:r>
              <a:rPr lang="en-US" sz="2800" dirty="0">
                <a:ln>
                  <a:solidFill>
                    <a:srgbClr val="0000FF"/>
                  </a:solidFill>
                </a:ln>
                <a:solidFill>
                  <a:prstClr val="black"/>
                </a:solidFill>
                <a:latin typeface="TITUS Cyberbit Basic" panose="02020603050405020304" pitchFamily="18" charset="0"/>
              </a:rPr>
              <a:t> </a:t>
            </a:r>
            <a:r>
              <a:rPr lang="en-US" sz="2800" dirty="0" smtClean="0">
                <a:ln>
                  <a:solidFill>
                    <a:srgbClr val="0000FF"/>
                  </a:solidFill>
                </a:ln>
                <a:solidFill>
                  <a:prstClr val="black"/>
                </a:solidFill>
                <a:latin typeface="TITUS Cyberbit Basic" panose="02020603050405020304" pitchFamily="18" charset="0"/>
              </a:rPr>
              <a:t/>
            </a:r>
            <a:br>
              <a:rPr lang="en-US" sz="2800" dirty="0" smtClean="0">
                <a:ln>
                  <a:solidFill>
                    <a:srgbClr val="0000FF"/>
                  </a:solidFill>
                </a:ln>
                <a:solidFill>
                  <a:prstClr val="black"/>
                </a:solidFill>
                <a:latin typeface="TITUS Cyberbit Basic" panose="02020603050405020304" pitchFamily="18" charset="0"/>
              </a:rPr>
            </a:br>
            <a:r>
              <a:rPr lang="en-US" sz="2800" b="1" u="sng" dirty="0" smtClean="0">
                <a:ln>
                  <a:solidFill>
                    <a:srgbClr val="0000FF"/>
                  </a:solidFill>
                </a:ln>
                <a:solidFill>
                  <a:prstClr val="black"/>
                </a:solidFill>
                <a:latin typeface="TITUS Cyberbit Basic" panose="02020603050405020304" pitchFamily="18" charset="0"/>
              </a:rPr>
              <a:t>Ni</a:t>
            </a:r>
            <a:r>
              <a:rPr lang="en-US" sz="2800" b="1" dirty="0" smtClean="0">
                <a:ln>
                  <a:solidFill>
                    <a:srgbClr val="0000FF"/>
                  </a:solidFill>
                </a:ln>
                <a:solidFill>
                  <a:prstClr val="black"/>
                </a:solidFill>
                <a:latin typeface="TITUS Cyberbit Basic" panose="02020603050405020304" pitchFamily="18" charset="0"/>
              </a:rPr>
              <a:t>g</a:t>
            </a:r>
            <a:r>
              <a:rPr lang="en-US" sz="2800" b="1" u="sng" dirty="0" smtClean="0">
                <a:ln>
                  <a:solidFill>
                    <a:srgbClr val="0000FF"/>
                  </a:solidFill>
                </a:ln>
                <a:solidFill>
                  <a:prstClr val="black"/>
                </a:solidFill>
                <a:latin typeface="TITUS Cyberbit Basic" panose="02020603050405020304" pitchFamily="18" charset="0"/>
              </a:rPr>
              <a:t>ht</a:t>
            </a:r>
            <a:r>
              <a:rPr lang="en-US" sz="2800" u="sng" dirty="0" smtClean="0">
                <a:ln>
                  <a:solidFill>
                    <a:srgbClr val="0000FF"/>
                  </a:solidFill>
                </a:ln>
                <a:solidFill>
                  <a:prstClr val="black"/>
                </a:solidFill>
                <a:latin typeface="TITUS Cyberbit Basic" panose="02020603050405020304" pitchFamily="18" charset="0"/>
              </a:rPr>
              <a:t> </a:t>
            </a:r>
            <a:r>
              <a:rPr lang="en-US" sz="2800" u="sng" dirty="0">
                <a:ln>
                  <a:solidFill>
                    <a:srgbClr val="0000FF"/>
                  </a:solidFill>
                </a:ln>
                <a:solidFill>
                  <a:prstClr val="black"/>
                </a:solidFill>
                <a:latin typeface="TITUS Cyberbit Basic" panose="02020603050405020304" pitchFamily="18" charset="0"/>
              </a:rPr>
              <a:t>S</a:t>
            </a:r>
            <a:r>
              <a:rPr lang="en-US" sz="2800" u="sng" dirty="0" smtClean="0">
                <a:ln>
                  <a:solidFill>
                    <a:srgbClr val="0000FF"/>
                  </a:solidFill>
                </a:ln>
                <a:solidFill>
                  <a:prstClr val="black"/>
                </a:solidFill>
                <a:latin typeface="TITUS Cyberbit Basic" panose="02020603050405020304" pitchFamily="18" charset="0"/>
              </a:rPr>
              <a:t>eason</a:t>
            </a:r>
            <a:r>
              <a:rPr lang="en-US" sz="2800" dirty="0" smtClean="0">
                <a:ln>
                  <a:solidFill>
                    <a:srgbClr val="0000FF"/>
                  </a:solidFill>
                </a:ln>
                <a:solidFill>
                  <a:prstClr val="black"/>
                </a:solidFill>
                <a:latin typeface="TITUS Cyberbit Basic" panose="02020603050405020304" pitchFamily="18" charset="0"/>
              </a:rPr>
              <a:t> </a:t>
            </a:r>
            <a:r>
              <a:rPr lang="en-US" sz="2800" dirty="0">
                <a:ln>
                  <a:solidFill>
                    <a:srgbClr val="0000FF"/>
                  </a:solidFill>
                </a:ln>
                <a:solidFill>
                  <a:prstClr val="black"/>
                </a:solidFill>
                <a:latin typeface="TITUS Cyberbit Basic" panose="02020603050405020304" pitchFamily="18" charset="0"/>
              </a:rPr>
              <a:t>started </a:t>
            </a:r>
            <a:r>
              <a:rPr lang="en-US" sz="2800" u="sng" dirty="0">
                <a:ln>
                  <a:solidFill>
                    <a:srgbClr val="0000FF"/>
                  </a:solidFill>
                </a:ln>
                <a:solidFill>
                  <a:prstClr val="black"/>
                </a:solidFill>
                <a:effectLst>
                  <a:glow rad="127000">
                    <a:srgbClr val="ACD433">
                      <a:lumMod val="60000"/>
                      <a:lumOff val="40000"/>
                    </a:srgbClr>
                  </a:glow>
                </a:effectLst>
                <a:latin typeface="TITUS Cyberbit Basic" panose="02020603050405020304" pitchFamily="18" charset="0"/>
              </a:rPr>
              <a:t>half wa</a:t>
            </a:r>
            <a:r>
              <a:rPr lang="en-US" sz="2800" dirty="0">
                <a:ln>
                  <a:solidFill>
                    <a:srgbClr val="0000FF"/>
                  </a:solidFill>
                </a:ln>
                <a:solidFill>
                  <a:prstClr val="black"/>
                </a:solidFill>
                <a:effectLst>
                  <a:glow rad="127000">
                    <a:srgbClr val="ACD433">
                      <a:lumMod val="60000"/>
                      <a:lumOff val="40000"/>
                    </a:srgbClr>
                  </a:glow>
                </a:effectLst>
                <a:latin typeface="TITUS Cyberbit Basic" panose="02020603050405020304" pitchFamily="18" charset="0"/>
              </a:rPr>
              <a:t>y </a:t>
            </a:r>
            <a:r>
              <a:rPr lang="en-US" sz="2800" u="sng" dirty="0">
                <a:ln>
                  <a:solidFill>
                    <a:srgbClr val="0000FF"/>
                  </a:solidFill>
                </a:ln>
                <a:solidFill>
                  <a:prstClr val="black"/>
                </a:solidFill>
                <a:effectLst>
                  <a:glow rad="127000">
                    <a:srgbClr val="ACD433">
                      <a:lumMod val="60000"/>
                      <a:lumOff val="40000"/>
                    </a:srgbClr>
                  </a:glow>
                </a:effectLst>
                <a:latin typeface="TITUS Cyberbit Basic" panose="02020603050405020304" pitchFamily="18" charset="0"/>
              </a:rPr>
              <a:t>throu</a:t>
            </a:r>
            <a:r>
              <a:rPr lang="en-US" sz="2800" dirty="0">
                <a:ln>
                  <a:solidFill>
                    <a:srgbClr val="0000FF"/>
                  </a:solidFill>
                </a:ln>
                <a:solidFill>
                  <a:prstClr val="black"/>
                </a:solidFill>
                <a:effectLst>
                  <a:glow rad="127000">
                    <a:srgbClr val="ACD433">
                      <a:lumMod val="60000"/>
                      <a:lumOff val="40000"/>
                    </a:srgbClr>
                  </a:glow>
                </a:effectLst>
                <a:latin typeface="TITUS Cyberbit Basic" panose="02020603050405020304" pitchFamily="18" charset="0"/>
              </a:rPr>
              <a:t>g</a:t>
            </a:r>
            <a:r>
              <a:rPr lang="en-US" sz="2800" u="sng" dirty="0">
                <a:ln>
                  <a:solidFill>
                    <a:srgbClr val="0000FF"/>
                  </a:solidFill>
                </a:ln>
                <a:solidFill>
                  <a:prstClr val="black"/>
                </a:solidFill>
                <a:effectLst>
                  <a:glow rad="127000">
                    <a:srgbClr val="ACD433">
                      <a:lumMod val="60000"/>
                      <a:lumOff val="40000"/>
                    </a:srgbClr>
                  </a:glow>
                </a:effectLst>
                <a:latin typeface="TITUS Cyberbit Basic" panose="02020603050405020304" pitchFamily="18" charset="0"/>
              </a:rPr>
              <a:t>h </a:t>
            </a:r>
            <a:r>
              <a:rPr lang="en-US" sz="2800" dirty="0">
                <a:ln>
                  <a:solidFill>
                    <a:srgbClr val="0000FF"/>
                  </a:solidFill>
                </a:ln>
                <a:solidFill>
                  <a:prstClr val="black"/>
                </a:solidFill>
                <a:latin typeface="TITUS Cyberbit Basic" panose="02020603050405020304" pitchFamily="18" charset="0"/>
              </a:rPr>
              <a:t>Yahuah’s Abib 15 Shabbat of Unleavened </a:t>
            </a:r>
            <a:r>
              <a:rPr lang="en-US" sz="2800" dirty="0" smtClean="0">
                <a:ln>
                  <a:solidFill>
                    <a:srgbClr val="0000FF"/>
                  </a:solidFill>
                </a:ln>
                <a:solidFill>
                  <a:prstClr val="black"/>
                </a:solidFill>
                <a:latin typeface="TITUS Cyberbit Basic" panose="02020603050405020304" pitchFamily="18" charset="0"/>
              </a:rPr>
              <a:t>Bread;  </a:t>
            </a:r>
            <a:r>
              <a:rPr lang="en-US" sz="2800" b="1" u="sng" dirty="0" smtClean="0">
                <a:ln>
                  <a:solidFill>
                    <a:srgbClr val="F735EE"/>
                  </a:solidFill>
                </a:ln>
                <a:solidFill>
                  <a:schemeClr val="bg1"/>
                </a:solidFill>
                <a:latin typeface="TITUS Cyberbit Basic" panose="02020603050405020304" pitchFamily="18" charset="0"/>
              </a:rPr>
              <a:t>a 12 hour offset</a:t>
            </a:r>
            <a:r>
              <a:rPr lang="en-US" sz="2800" b="1" dirty="0" smtClean="0">
                <a:ln>
                  <a:solidFill>
                    <a:srgbClr val="F735EE"/>
                  </a:solidFill>
                </a:ln>
                <a:solidFill>
                  <a:schemeClr val="bg1"/>
                </a:solidFill>
                <a:latin typeface="TITUS Cyberbit Basic" panose="02020603050405020304" pitchFamily="18" charset="0"/>
              </a:rPr>
              <a:t>!</a:t>
            </a:r>
            <a:r>
              <a:rPr lang="en-US" sz="2800" b="1" u="sng" dirty="0" smtClean="0">
                <a:ln>
                  <a:solidFill>
                    <a:srgbClr val="F735EE"/>
                  </a:solidFill>
                </a:ln>
                <a:solidFill>
                  <a:schemeClr val="bg1"/>
                </a:solidFill>
                <a:latin typeface="TITUS Cyberbit Basic" panose="02020603050405020304" pitchFamily="18" charset="0"/>
              </a:rPr>
              <a:t> </a:t>
            </a:r>
            <a:r>
              <a:rPr lang="en-US" sz="2800" u="sng" dirty="0">
                <a:ln>
                  <a:solidFill>
                    <a:srgbClr val="F735EE"/>
                  </a:solidFill>
                </a:ln>
                <a:solidFill>
                  <a:schemeClr val="bg1"/>
                </a:solidFill>
                <a:latin typeface="TITUS Cyberbit Basic" panose="02020603050405020304" pitchFamily="18" charset="0"/>
              </a:rPr>
              <a:t/>
            </a:r>
            <a:br>
              <a:rPr lang="en-US" sz="2800" u="sng" dirty="0">
                <a:ln>
                  <a:solidFill>
                    <a:srgbClr val="F735EE"/>
                  </a:solidFill>
                </a:ln>
                <a:solidFill>
                  <a:schemeClr val="bg1"/>
                </a:solidFill>
                <a:latin typeface="TITUS Cyberbit Basic" panose="02020603050405020304" pitchFamily="18" charset="0"/>
              </a:rPr>
            </a:br>
            <a:r>
              <a:rPr lang="en-US" sz="2800" u="sng" dirty="0">
                <a:ln>
                  <a:solidFill>
                    <a:srgbClr val="0000FF"/>
                  </a:solidFill>
                </a:ln>
                <a:solidFill>
                  <a:prstClr val="black"/>
                </a:solidFill>
                <a:latin typeface="TITUS Cyberbit Basic" panose="02020603050405020304" pitchFamily="18" charset="0"/>
              </a:rPr>
              <a:t>Yahuah’s Hi</a:t>
            </a:r>
            <a:r>
              <a:rPr lang="en-US" sz="2800" dirty="0">
                <a:ln>
                  <a:solidFill>
                    <a:srgbClr val="0000FF"/>
                  </a:solidFill>
                </a:ln>
                <a:solidFill>
                  <a:prstClr val="black"/>
                </a:solidFill>
                <a:latin typeface="TITUS Cyberbit Basic" panose="02020603050405020304" pitchFamily="18" charset="0"/>
              </a:rPr>
              <a:t>g</a:t>
            </a:r>
            <a:r>
              <a:rPr lang="en-US" sz="2800" u="sng" dirty="0">
                <a:ln>
                  <a:solidFill>
                    <a:srgbClr val="0000FF"/>
                  </a:solidFill>
                </a:ln>
                <a:solidFill>
                  <a:prstClr val="black"/>
                </a:solidFill>
                <a:latin typeface="TITUS Cyberbit Basic" panose="02020603050405020304" pitchFamily="18" charset="0"/>
              </a:rPr>
              <a:t>h Shabbat</a:t>
            </a:r>
            <a:r>
              <a:rPr lang="en-US" sz="2800" dirty="0">
                <a:ln>
                  <a:solidFill>
                    <a:srgbClr val="0000FF"/>
                  </a:solidFill>
                </a:ln>
                <a:solidFill>
                  <a:prstClr val="black"/>
                </a:solidFill>
                <a:latin typeface="TITUS Cyberbit Basic" panose="02020603050405020304" pitchFamily="18" charset="0"/>
              </a:rPr>
              <a:t> ended </a:t>
            </a:r>
            <a:r>
              <a:rPr lang="en-US" sz="2800" dirty="0" smtClean="0">
                <a:ln>
                  <a:solidFill>
                    <a:srgbClr val="0000FF"/>
                  </a:solidFill>
                </a:ln>
                <a:solidFill>
                  <a:prstClr val="black"/>
                </a:solidFill>
                <a:latin typeface="TITUS Cyberbit Basic" panose="02020603050405020304" pitchFamily="18" charset="0"/>
              </a:rPr>
              <a:t/>
            </a:r>
            <a:br>
              <a:rPr lang="en-US" sz="2800" dirty="0" smtClean="0">
                <a:ln>
                  <a:solidFill>
                    <a:srgbClr val="0000FF"/>
                  </a:solidFill>
                </a:ln>
                <a:solidFill>
                  <a:prstClr val="black"/>
                </a:solidFill>
                <a:latin typeface="TITUS Cyberbit Basic" panose="02020603050405020304" pitchFamily="18" charset="0"/>
              </a:rPr>
            </a:br>
            <a:r>
              <a:rPr lang="en-US" sz="2800" dirty="0" smtClean="0">
                <a:ln>
                  <a:solidFill>
                    <a:srgbClr val="0000FF"/>
                  </a:solidFill>
                </a:ln>
                <a:solidFill>
                  <a:prstClr val="black"/>
                </a:solidFill>
                <a:latin typeface="TITUS Cyberbit Basic" panose="02020603050405020304" pitchFamily="18" charset="0"/>
              </a:rPr>
              <a:t>at </a:t>
            </a:r>
            <a:r>
              <a:rPr lang="en-US" sz="2800" dirty="0">
                <a:ln>
                  <a:solidFill>
                    <a:srgbClr val="0000FF"/>
                  </a:solidFill>
                </a:ln>
                <a:solidFill>
                  <a:prstClr val="black"/>
                </a:solidFill>
                <a:latin typeface="TITUS Cyberbit Basic" panose="02020603050405020304" pitchFamily="18" charset="0"/>
              </a:rPr>
              <a:t>Dawn</a:t>
            </a:r>
            <a:r>
              <a:rPr lang="en-US" sz="2800" dirty="0" smtClean="0">
                <a:ln>
                  <a:solidFill>
                    <a:srgbClr val="0000FF"/>
                  </a:solidFill>
                </a:ln>
                <a:solidFill>
                  <a:prstClr val="black"/>
                </a:solidFill>
                <a:latin typeface="TITUS Cyberbit Basic" panose="02020603050405020304" pitchFamily="18" charset="0"/>
              </a:rPr>
              <a:t>! </a:t>
            </a:r>
            <a:r>
              <a:rPr lang="en-US" sz="2800" dirty="0" smtClean="0">
                <a:ln>
                  <a:solidFill>
                    <a:prstClr val="black"/>
                  </a:solidFill>
                </a:ln>
                <a:solidFill>
                  <a:prstClr val="black"/>
                </a:solidFill>
                <a:latin typeface="TITUS Cyberbit Basic" panose="02020603050405020304" pitchFamily="18" charset="0"/>
              </a:rPr>
              <a:t>{Epiphosko – </a:t>
            </a:r>
            <a:r>
              <a:rPr lang="en-US" sz="2800" dirty="0" smtClean="0">
                <a:ln>
                  <a:solidFill>
                    <a:prstClr val="black"/>
                  </a:solidFill>
                </a:ln>
                <a:solidFill>
                  <a:prstClr val="black"/>
                </a:solidFill>
                <a:effectLst>
                  <a:glow rad="127000">
                    <a:srgbClr val="FFFF00"/>
                  </a:glow>
                </a:effectLst>
                <a:latin typeface="TITUS Cyberbit Basic" panose="02020603050405020304" pitchFamily="18" charset="0"/>
              </a:rPr>
              <a:t>grow light</a:t>
            </a:r>
            <a:r>
              <a:rPr lang="en-US" sz="2800" dirty="0" smtClean="0">
                <a:ln>
                  <a:solidFill>
                    <a:prstClr val="black"/>
                  </a:solidFill>
                </a:ln>
                <a:solidFill>
                  <a:prstClr val="black"/>
                </a:solidFill>
                <a:latin typeface="TITUS Cyberbit Basic" panose="02020603050405020304" pitchFamily="18" charset="0"/>
              </a:rPr>
              <a:t>}.</a:t>
            </a:r>
            <a:endParaRPr lang="en-US" sz="2400" u="sng" dirty="0">
              <a:ln>
                <a:solidFill>
                  <a:prstClr val="black"/>
                </a:solidFill>
              </a:ln>
              <a:solidFill>
                <a:prstClr val="black"/>
              </a:solidFill>
              <a:latin typeface="TITUS Cyberbit Basic" panose="02020603050405020304" pitchFamily="18" charset="0"/>
            </a:endParaRPr>
          </a:p>
        </p:txBody>
      </p:sp>
      <p:cxnSp>
        <p:nvCxnSpPr>
          <p:cNvPr id="8" name="Straight Connector 7"/>
          <p:cNvCxnSpPr>
            <a:endCxn id="32" idx="0"/>
          </p:cNvCxnSpPr>
          <p:nvPr/>
        </p:nvCxnSpPr>
        <p:spPr>
          <a:xfrm flipV="1">
            <a:off x="3591697" y="2535217"/>
            <a:ext cx="1192611" cy="965221"/>
          </a:xfrm>
          <a:prstGeom prst="line">
            <a:avLst/>
          </a:prstGeom>
          <a:ln w="57150">
            <a:solidFill>
              <a:srgbClr val="FF5050"/>
            </a:solidFill>
          </a:ln>
          <a:effectLst>
            <a:glow rad="139700">
              <a:schemeClr val="accent1">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866698" y="3466143"/>
            <a:ext cx="741060" cy="209884"/>
          </a:xfrm>
          <a:prstGeom prst="rect">
            <a:avLst/>
          </a:prstGeom>
          <a:solidFill>
            <a:schemeClr val="accent3">
              <a:lumMod val="40000"/>
              <a:lumOff val="60000"/>
            </a:schemeClr>
          </a:solidFill>
          <a:ln>
            <a:solidFill>
              <a:srgbClr val="FF5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400" dirty="0" smtClean="0">
                <a:solidFill>
                  <a:prstClr val="black"/>
                </a:solidFill>
              </a:rPr>
              <a:t>Sunset</a:t>
            </a:r>
            <a:endParaRPr lang="en-CA" sz="1400" dirty="0">
              <a:solidFill>
                <a:prstClr val="black"/>
              </a:solidFill>
            </a:endParaRPr>
          </a:p>
        </p:txBody>
      </p:sp>
    </p:spTree>
    <p:extLst>
      <p:ext uri="{BB962C8B-B14F-4D97-AF65-F5344CB8AC3E}">
        <p14:creationId xmlns:p14="http://schemas.microsoft.com/office/powerpoint/2010/main" val="161434947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1000"/>
                            </p:stCondLst>
                            <p:childTnLst>
                              <p:par>
                                <p:cTn id="9" presetID="14" presetClass="entr" presetSubtype="10" fill="hold" grpId="0" nodeType="afterEffect">
                                  <p:stCondLst>
                                    <p:cond delay="125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12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2"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
          <p:cNvPicPr>
            <a:picLocks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28834" y="1311026"/>
            <a:ext cx="2624599" cy="1960537"/>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649457" y="6444075"/>
            <a:ext cx="524552" cy="412785"/>
          </a:xfrm>
        </p:spPr>
        <p:txBody>
          <a:bodyPr/>
          <a:lstStyle/>
          <a:p>
            <a:fld id="{6D22F896-40B5-4ADD-8801-0D06FADFA095}" type="slidenum">
              <a:rPr lang="en-US" sz="1400" smtClean="0">
                <a:solidFill>
                  <a:prstClr val="white">
                    <a:tint val="75000"/>
                  </a:prstClr>
                </a:solidFill>
              </a:rPr>
              <a:pPr/>
              <a:t>88</a:t>
            </a:fld>
            <a:endParaRPr lang="en-US" sz="1400" dirty="0">
              <a:solidFill>
                <a:prstClr val="white">
                  <a:tint val="75000"/>
                </a:prstClr>
              </a:solidFill>
            </a:endParaRPr>
          </a:p>
        </p:txBody>
      </p:sp>
      <p:sp>
        <p:nvSpPr>
          <p:cNvPr id="45" name="Rounded Rectangle 44"/>
          <p:cNvSpPr/>
          <p:nvPr/>
        </p:nvSpPr>
        <p:spPr>
          <a:xfrm>
            <a:off x="780385" y="248131"/>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3064603" y="1810327"/>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3026205" y="1306618"/>
            <a:ext cx="901903" cy="1959667"/>
          </a:xfrm>
          <a:prstGeom prst="rect">
            <a:avLst/>
          </a:prstGeom>
          <a:noFill/>
          <a:ln w="57150">
            <a:solidFill>
              <a:srgbClr val="0000FF"/>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4" name="Right Triangle 103"/>
          <p:cNvSpPr/>
          <p:nvPr/>
        </p:nvSpPr>
        <p:spPr>
          <a:xfrm flipH="1">
            <a:off x="3026203" y="2541987"/>
            <a:ext cx="890657" cy="706038"/>
          </a:xfrm>
          <a:prstGeom prst="rtTriangle">
            <a:avLst/>
          </a:prstGeom>
          <a:solidFill>
            <a:schemeClr val="bg1">
              <a:alpha val="34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le 6"/>
          <p:cNvSpPr/>
          <p:nvPr/>
        </p:nvSpPr>
        <p:spPr>
          <a:xfrm>
            <a:off x="5902116" y="165007"/>
            <a:ext cx="6090985" cy="1275866"/>
          </a:xfrm>
          <a:prstGeom prst="roundRect">
            <a:avLst/>
          </a:prstGeom>
          <a:solidFill>
            <a:schemeClr val="accent3">
              <a:lumMod val="20000"/>
              <a:lumOff val="80000"/>
            </a:schemeClr>
          </a:solidFill>
          <a:ln w="38100">
            <a:solidFill>
              <a:schemeClr val="bg1"/>
            </a:solidFill>
          </a:ln>
          <a:effectLst>
            <a:glow rad="127000">
              <a:srgbClr val="FF66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defTabSz="457200"/>
            <a:r>
              <a:rPr lang="en-CA" sz="3200" b="1" dirty="0" smtClean="0">
                <a:ln>
                  <a:solidFill>
                    <a:srgbClr val="0000FF"/>
                  </a:solidFill>
                </a:ln>
                <a:solidFill>
                  <a:srgbClr val="CC00FF"/>
                </a:solidFill>
              </a:rPr>
              <a:t>A  </a:t>
            </a:r>
            <a:r>
              <a:rPr lang="en-CA" sz="3200" b="1" u="sng" dirty="0" smtClean="0">
                <a:ln w="19050">
                  <a:solidFill>
                    <a:srgbClr val="0000FF"/>
                  </a:solidFill>
                </a:ln>
                <a:solidFill>
                  <a:srgbClr val="FF0000"/>
                </a:solidFill>
                <a:latin typeface="Arial Black" panose="020B0A04020102020204" pitchFamily="34" charset="0"/>
              </a:rPr>
              <a:t>Lunar</a:t>
            </a:r>
            <a:r>
              <a:rPr lang="en-CA" sz="3200" b="1" u="sng" dirty="0" smtClean="0">
                <a:ln w="19050">
                  <a:solidFill>
                    <a:srgbClr val="0000FF"/>
                  </a:solidFill>
                </a:ln>
                <a:solidFill>
                  <a:srgbClr val="00FFCC"/>
                </a:solidFill>
              </a:rPr>
              <a:t> </a:t>
            </a:r>
            <a:br>
              <a:rPr lang="en-CA" sz="3200" b="1" u="sng" dirty="0" smtClean="0">
                <a:ln w="19050">
                  <a:solidFill>
                    <a:srgbClr val="0000FF"/>
                  </a:solidFill>
                </a:ln>
                <a:solidFill>
                  <a:srgbClr val="00FFCC"/>
                </a:solidFill>
              </a:rPr>
            </a:br>
            <a:r>
              <a:rPr lang="en-CA" sz="5400" b="1" u="sng" dirty="0" smtClean="0">
                <a:ln w="19050">
                  <a:solidFill>
                    <a:srgbClr val="0000FF"/>
                  </a:solidFill>
                </a:ln>
                <a:solidFill>
                  <a:srgbClr val="00FFCC"/>
                </a:solidFill>
                <a:latin typeface="Arial Black" panose="020B0A04020102020204" pitchFamily="34" charset="0"/>
              </a:rPr>
              <a:t>CONUNDRUM</a:t>
            </a:r>
            <a:r>
              <a:rPr lang="en-CA" sz="5400" b="1" dirty="0" smtClean="0">
                <a:ln>
                  <a:solidFill>
                    <a:srgbClr val="0000FF"/>
                  </a:solidFill>
                </a:ln>
                <a:solidFill>
                  <a:srgbClr val="CC00FF"/>
                </a:solidFill>
                <a:latin typeface="Arial Black" panose="020B0A04020102020204" pitchFamily="34" charset="0"/>
              </a:rPr>
              <a:t>!</a:t>
            </a:r>
            <a:endParaRPr lang="en-CA" sz="5400" b="1" dirty="0">
              <a:ln>
                <a:solidFill>
                  <a:srgbClr val="0000FF"/>
                </a:solidFill>
              </a:ln>
              <a:solidFill>
                <a:srgbClr val="CC00FF"/>
              </a:solidFill>
              <a:latin typeface="Arial Black" panose="020B0A04020102020204" pitchFamily="34" charset="0"/>
            </a:endParaRPr>
          </a:p>
        </p:txBody>
      </p:sp>
      <p:sp>
        <p:nvSpPr>
          <p:cNvPr id="17" name="Right Triangle 16"/>
          <p:cNvSpPr/>
          <p:nvPr/>
        </p:nvSpPr>
        <p:spPr>
          <a:xfrm rot="10800000" flipH="1">
            <a:off x="3911277" y="2535219"/>
            <a:ext cx="838320" cy="731066"/>
          </a:xfrm>
          <a:prstGeom prst="rtTriangle">
            <a:avLst/>
          </a:prstGeom>
          <a:solidFill>
            <a:schemeClr val="bg2">
              <a:lumMod val="60000"/>
              <a:lumOff val="40000"/>
              <a:alpha val="34000"/>
            </a:schemeClr>
          </a:solidFill>
          <a:ln>
            <a:solidFill>
              <a:schemeClr val="bg2">
                <a:lumMod val="60000"/>
                <a:lumOff val="40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5" name="Rectangle 14"/>
          <p:cNvSpPr/>
          <p:nvPr/>
        </p:nvSpPr>
        <p:spPr>
          <a:xfrm>
            <a:off x="3928107" y="1303188"/>
            <a:ext cx="874731" cy="1963097"/>
          </a:xfrm>
          <a:prstGeom prst="rect">
            <a:avLst/>
          </a:prstGeom>
          <a:noFill/>
          <a:ln w="57150">
            <a:solidFill>
              <a:srgbClr val="663300"/>
            </a:solidFill>
          </a:ln>
          <a:effectLst>
            <a:glow rad="508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8" name="Rounded Rectangular Callout 17"/>
          <p:cNvSpPr/>
          <p:nvPr/>
        </p:nvSpPr>
        <p:spPr>
          <a:xfrm>
            <a:off x="173854" y="1120795"/>
            <a:ext cx="2673166" cy="1118845"/>
          </a:xfrm>
          <a:prstGeom prst="wedgeRoundRectCallout">
            <a:avLst>
              <a:gd name="adj1" fmla="val 64820"/>
              <a:gd name="adj2" fmla="val 31822"/>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sp>
        <p:nvSpPr>
          <p:cNvPr id="13" name="Rounded Rectangular Callout 12"/>
          <p:cNvSpPr/>
          <p:nvPr/>
        </p:nvSpPr>
        <p:spPr>
          <a:xfrm>
            <a:off x="173854" y="2609283"/>
            <a:ext cx="2396468" cy="963550"/>
          </a:xfrm>
          <a:prstGeom prst="wedgeRoundRectCallout">
            <a:avLst>
              <a:gd name="adj1" fmla="val 83598"/>
              <a:gd name="adj2" fmla="val 1143"/>
              <a:gd name="adj3" fmla="val 16667"/>
            </a:avLst>
          </a:prstGeom>
          <a:solidFill>
            <a:schemeClr val="accent5">
              <a:lumMod val="60000"/>
              <a:lumOff val="40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u="sng" dirty="0" smtClean="0">
                <a:solidFill>
                  <a:prstClr val="black"/>
                </a:solidFill>
              </a:rPr>
              <a:t>Lunar</a:t>
            </a:r>
            <a:r>
              <a:rPr lang="en-CA" sz="2400" dirty="0" smtClean="0">
                <a:solidFill>
                  <a:prstClr val="black"/>
                </a:solidFill>
              </a:rPr>
              <a:t> Abib 14 </a:t>
            </a:r>
            <a:r>
              <a:rPr lang="en-CA" sz="2400" u="sng" dirty="0">
                <a:solidFill>
                  <a:prstClr val="black"/>
                </a:solidFill>
              </a:rPr>
              <a:t>N</a:t>
            </a:r>
            <a:r>
              <a:rPr lang="en-CA" sz="2400" u="sng" dirty="0" smtClean="0">
                <a:solidFill>
                  <a:prstClr val="black"/>
                </a:solidFill>
              </a:rPr>
              <a:t>i</a:t>
            </a:r>
            <a:r>
              <a:rPr lang="en-CA" sz="2400" dirty="0" smtClean="0">
                <a:solidFill>
                  <a:prstClr val="black"/>
                </a:solidFill>
              </a:rPr>
              <a:t>g</a:t>
            </a:r>
            <a:r>
              <a:rPr lang="en-CA" sz="2400" u="sng" dirty="0" smtClean="0">
                <a:solidFill>
                  <a:prstClr val="black"/>
                </a:solidFill>
              </a:rPr>
              <a:t>ht</a:t>
            </a:r>
            <a:r>
              <a:rPr lang="en-CA" sz="2400" dirty="0" smtClean="0">
                <a:solidFill>
                  <a:prstClr val="black"/>
                </a:solidFill>
              </a:rPr>
              <a:t> </a:t>
            </a:r>
            <a:r>
              <a:rPr lang="en-CA" sz="2400" dirty="0">
                <a:solidFill>
                  <a:prstClr val="black"/>
                </a:solidFill>
              </a:rPr>
              <a:t>S</a:t>
            </a:r>
            <a:r>
              <a:rPr lang="en-CA" sz="2400" dirty="0" smtClean="0">
                <a:solidFill>
                  <a:prstClr val="black"/>
                </a:solidFill>
              </a:rPr>
              <a:t>eason!</a:t>
            </a:r>
            <a:endParaRPr lang="en-CA" sz="2400" dirty="0">
              <a:solidFill>
                <a:prstClr val="black"/>
              </a:solidFill>
            </a:endParaRPr>
          </a:p>
        </p:txBody>
      </p:sp>
      <p:sp>
        <p:nvSpPr>
          <p:cNvPr id="14" name="Oval 13"/>
          <p:cNvSpPr/>
          <p:nvPr/>
        </p:nvSpPr>
        <p:spPr>
          <a:xfrm>
            <a:off x="3993182" y="1871633"/>
            <a:ext cx="701226" cy="516771"/>
          </a:xfrm>
          <a:prstGeom prst="ellipse">
            <a:avLst/>
          </a:prstGeom>
          <a:solidFill>
            <a:srgbClr val="0000FF"/>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15</a:t>
            </a:r>
            <a:endParaRPr lang="en-CA" b="1" dirty="0">
              <a:solidFill>
                <a:srgbClr val="00FFCC"/>
              </a:solidFill>
              <a:latin typeface="Arial Black" panose="020B0A04020102020204" pitchFamily="34" charset="0"/>
            </a:endParaRPr>
          </a:p>
        </p:txBody>
      </p:sp>
      <p:sp>
        <p:nvSpPr>
          <p:cNvPr id="19" name="Oval 18"/>
          <p:cNvSpPr/>
          <p:nvPr/>
        </p:nvSpPr>
        <p:spPr>
          <a:xfrm>
            <a:off x="4178922" y="957838"/>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a:t>
            </a:r>
            <a:endParaRPr lang="en-CA" b="1" dirty="0">
              <a:solidFill>
                <a:srgbClr val="00FFCC"/>
              </a:solidFill>
              <a:latin typeface="Arial Black" panose="020B0A04020102020204" pitchFamily="34" charset="0"/>
            </a:endParaRPr>
          </a:p>
        </p:txBody>
      </p:sp>
      <p:sp>
        <p:nvSpPr>
          <p:cNvPr id="20" name="Rectangle 19"/>
          <p:cNvSpPr/>
          <p:nvPr/>
        </p:nvSpPr>
        <p:spPr>
          <a:xfrm>
            <a:off x="4791098" y="1306618"/>
            <a:ext cx="861856" cy="1959668"/>
          </a:xfrm>
          <a:prstGeom prst="rect">
            <a:avLst/>
          </a:prstGeom>
          <a:noFill/>
          <a:ln w="57150">
            <a:solidFill>
              <a:schemeClr val="bg1"/>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Oval 20"/>
          <p:cNvSpPr/>
          <p:nvPr/>
        </p:nvSpPr>
        <p:spPr>
          <a:xfrm>
            <a:off x="4987716" y="957837"/>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2</a:t>
            </a:r>
            <a:endParaRPr lang="en-CA" b="1" dirty="0">
              <a:solidFill>
                <a:srgbClr val="00FFCC"/>
              </a:solidFill>
              <a:latin typeface="Arial Black" panose="020B0A04020102020204" pitchFamily="34" charset="0"/>
            </a:endParaRPr>
          </a:p>
        </p:txBody>
      </p:sp>
      <p:sp>
        <p:nvSpPr>
          <p:cNvPr id="22" name="Curved Down Arrow 21"/>
          <p:cNvSpPr/>
          <p:nvPr/>
        </p:nvSpPr>
        <p:spPr>
          <a:xfrm>
            <a:off x="4717959" y="897353"/>
            <a:ext cx="1031426" cy="401670"/>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 name="Curved Down Arrow 4"/>
          <p:cNvSpPr/>
          <p:nvPr/>
        </p:nvSpPr>
        <p:spPr>
          <a:xfrm>
            <a:off x="3879241" y="869461"/>
            <a:ext cx="1031426" cy="401670"/>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Oval 23"/>
          <p:cNvSpPr/>
          <p:nvPr/>
        </p:nvSpPr>
        <p:spPr>
          <a:xfrm>
            <a:off x="4861860" y="1883191"/>
            <a:ext cx="701226" cy="516771"/>
          </a:xfrm>
          <a:prstGeom prst="ellipse">
            <a:avLst/>
          </a:prstGeom>
          <a:solidFill>
            <a:srgbClr val="663300"/>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16</a:t>
            </a:r>
            <a:endParaRPr lang="en-CA" b="1" dirty="0">
              <a:solidFill>
                <a:srgbClr val="00FFCC"/>
              </a:solidFill>
              <a:latin typeface="Arial Black" panose="020B0A04020102020204" pitchFamily="34" charset="0"/>
            </a:endParaRPr>
          </a:p>
        </p:txBody>
      </p:sp>
      <p:sp>
        <p:nvSpPr>
          <p:cNvPr id="10" name="Rounded Rectangular Callout 9"/>
          <p:cNvSpPr/>
          <p:nvPr/>
        </p:nvSpPr>
        <p:spPr>
          <a:xfrm>
            <a:off x="68580" y="4197216"/>
            <a:ext cx="12040657" cy="2384445"/>
          </a:xfrm>
          <a:prstGeom prst="wedgeRoundRectCallout">
            <a:avLst>
              <a:gd name="adj1" fmla="val -15635"/>
              <a:gd name="adj2" fmla="val -72057"/>
              <a:gd name="adj3" fmla="val 16667"/>
            </a:avLst>
          </a:prstGeom>
          <a:solidFill>
            <a:schemeClr val="accent1">
              <a:lumMod val="40000"/>
              <a:lumOff val="60000"/>
            </a:schemeClr>
          </a:solidFill>
          <a:ln w="57150">
            <a:solidFill>
              <a:srgbClr val="FF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3200" b="1" u="sng" dirty="0" smtClean="0">
                <a:ln>
                  <a:solidFill>
                    <a:sysClr val="windowText" lastClr="000000"/>
                  </a:solidFill>
                </a:ln>
                <a:solidFill>
                  <a:srgbClr val="663300"/>
                </a:solidFill>
                <a:latin typeface="Arial Black" panose="020B0A04020102020204" pitchFamily="34" charset="0"/>
              </a:rPr>
              <a:t>Where then</a:t>
            </a:r>
            <a:r>
              <a:rPr lang="en-CA" sz="3200" b="1" dirty="0" smtClean="0">
                <a:ln>
                  <a:solidFill>
                    <a:sysClr val="windowText" lastClr="000000"/>
                  </a:solidFill>
                </a:ln>
                <a:solidFill>
                  <a:srgbClr val="663300"/>
                </a:solidFill>
                <a:latin typeface="Arial Black" panose="020B0A04020102020204" pitchFamily="34" charset="0"/>
              </a:rPr>
              <a:t> </a:t>
            </a:r>
            <a:r>
              <a:rPr lang="en-CA" sz="2400" dirty="0" smtClean="0">
                <a:solidFill>
                  <a:srgbClr val="663300"/>
                </a:solidFill>
              </a:rPr>
              <a:t>does Mark 16:1 deliver Scriptural alignment?</a:t>
            </a:r>
            <a:br>
              <a:rPr lang="en-CA" sz="2400" dirty="0" smtClean="0">
                <a:solidFill>
                  <a:srgbClr val="663300"/>
                </a:solidFill>
              </a:rPr>
            </a:br>
            <a:r>
              <a:rPr lang="en-CA" sz="2400" b="1" dirty="0" smtClean="0">
                <a:solidFill>
                  <a:srgbClr val="00B050"/>
                </a:solidFill>
              </a:rPr>
              <a:t>And when </a:t>
            </a:r>
            <a:r>
              <a:rPr lang="en-CA" sz="2400" b="1" u="sng" dirty="0" smtClean="0">
                <a:ln>
                  <a:solidFill>
                    <a:sysClr val="windowText" lastClr="000000"/>
                  </a:solidFill>
                </a:ln>
                <a:solidFill>
                  <a:srgbClr val="00B050"/>
                </a:solidFill>
                <a:effectLst>
                  <a:glow rad="127000">
                    <a:srgbClr val="00FFCC"/>
                  </a:glow>
                </a:effectLst>
              </a:rPr>
              <a:t>the Shabbat was</a:t>
            </a:r>
            <a:r>
              <a:rPr lang="en-CA" sz="2400" b="1" dirty="0" smtClean="0">
                <a:ln>
                  <a:solidFill>
                    <a:sysClr val="windowText" lastClr="000000"/>
                  </a:solidFill>
                </a:ln>
                <a:solidFill>
                  <a:srgbClr val="00B050"/>
                </a:solidFill>
                <a:effectLst>
                  <a:glow rad="127000">
                    <a:srgbClr val="00FFCC"/>
                  </a:glow>
                </a:effectLst>
              </a:rPr>
              <a:t> </a:t>
            </a:r>
            <a:r>
              <a:rPr lang="en-CA" sz="2400" b="1" u="sng" dirty="0" smtClean="0">
                <a:ln>
                  <a:solidFill>
                    <a:sysClr val="windowText" lastClr="000000"/>
                  </a:solidFill>
                </a:ln>
                <a:solidFill>
                  <a:srgbClr val="00B050"/>
                </a:solidFill>
                <a:effectLst>
                  <a:glow rad="127000">
                    <a:srgbClr val="F735EE"/>
                  </a:glow>
                </a:effectLst>
                <a:latin typeface="Arial Black" panose="020B0A04020102020204" pitchFamily="34" charset="0"/>
              </a:rPr>
              <a:t>PAST</a:t>
            </a:r>
            <a:r>
              <a:rPr lang="en-CA" sz="2400" b="1" dirty="0" smtClean="0">
                <a:ln>
                  <a:solidFill>
                    <a:sysClr val="windowText" lastClr="000000"/>
                  </a:solidFill>
                </a:ln>
                <a:solidFill>
                  <a:srgbClr val="00B050"/>
                </a:solidFill>
                <a:effectLst>
                  <a:glow rad="127000">
                    <a:srgbClr val="F735EE"/>
                  </a:glow>
                </a:effectLst>
                <a:latin typeface="Arial Black" panose="020B0A04020102020204" pitchFamily="34" charset="0"/>
              </a:rPr>
              <a:t>, </a:t>
            </a:r>
            <a:r>
              <a:rPr lang="en-CA" sz="2400" b="1" dirty="0" smtClean="0">
                <a:solidFill>
                  <a:srgbClr val="00B050"/>
                </a:solidFill>
              </a:rPr>
              <a:t>Miryam from </a:t>
            </a:r>
            <a:r>
              <a:rPr lang="en-CA" sz="2400" b="1" dirty="0" err="1" smtClean="0">
                <a:solidFill>
                  <a:srgbClr val="00B050"/>
                </a:solidFill>
              </a:rPr>
              <a:t>Magdala</a:t>
            </a:r>
            <a:r>
              <a:rPr lang="en-CA" sz="2400" b="1" dirty="0" smtClean="0">
                <a:solidFill>
                  <a:srgbClr val="00B050"/>
                </a:solidFill>
              </a:rPr>
              <a:t>, and Miryam of Ya’aqov, and </a:t>
            </a:r>
            <a:r>
              <a:rPr lang="en-CA" sz="2400" b="1" dirty="0" err="1" smtClean="0">
                <a:solidFill>
                  <a:srgbClr val="00B050"/>
                </a:solidFill>
              </a:rPr>
              <a:t>Shelomah</a:t>
            </a:r>
            <a:r>
              <a:rPr lang="en-CA" sz="2400" b="1" dirty="0" smtClean="0">
                <a:solidFill>
                  <a:srgbClr val="00B050"/>
                </a:solidFill>
              </a:rPr>
              <a:t> </a:t>
            </a:r>
            <a:r>
              <a:rPr lang="en-CA" sz="2400" b="1" dirty="0" smtClean="0">
                <a:solidFill>
                  <a:srgbClr val="CC00FF"/>
                </a:solidFill>
              </a:rPr>
              <a:t>bought spices </a:t>
            </a:r>
            <a:r>
              <a:rPr lang="en-CA" sz="2400" b="1" dirty="0" smtClean="0">
                <a:solidFill>
                  <a:srgbClr val="00B050"/>
                </a:solidFill>
              </a:rPr>
              <a:t>to go and anoint Him.  </a:t>
            </a:r>
            <a:r>
              <a:rPr lang="en-CA" sz="2400" dirty="0" smtClean="0">
                <a:solidFill>
                  <a:srgbClr val="663300"/>
                </a:solidFill>
              </a:rPr>
              <a:t>(?????)</a:t>
            </a:r>
            <a:br>
              <a:rPr lang="en-CA" sz="2400" dirty="0" smtClean="0">
                <a:solidFill>
                  <a:srgbClr val="663300"/>
                </a:solidFill>
              </a:rPr>
            </a:br>
            <a:endParaRPr lang="en-CA" sz="2400" dirty="0" smtClean="0">
              <a:solidFill>
                <a:srgbClr val="663300"/>
              </a:solidFill>
            </a:endParaRPr>
          </a:p>
          <a:p>
            <a:pPr algn="ctr" defTabSz="457200"/>
            <a:endParaRPr lang="en-CA" sz="2400" dirty="0">
              <a:solidFill>
                <a:srgbClr val="663300"/>
              </a:solidFill>
            </a:endParaRPr>
          </a:p>
          <a:p>
            <a:pPr algn="ctr" defTabSz="457200"/>
            <a:endParaRPr lang="en-CA" sz="1400" dirty="0" smtClean="0">
              <a:solidFill>
                <a:srgbClr val="663300"/>
              </a:solidFill>
            </a:endParaRPr>
          </a:p>
        </p:txBody>
      </p:sp>
      <p:sp>
        <p:nvSpPr>
          <p:cNvPr id="32" name="Right Triangle 31"/>
          <p:cNvSpPr/>
          <p:nvPr/>
        </p:nvSpPr>
        <p:spPr>
          <a:xfrm flipH="1">
            <a:off x="3937154" y="2527624"/>
            <a:ext cx="838299" cy="715269"/>
          </a:xfrm>
          <a:prstGeom prst="rtTriangle">
            <a:avLst/>
          </a:prstGeom>
          <a:solidFill>
            <a:schemeClr val="bg1">
              <a:alpha val="34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3" name="Right Triangle 32"/>
          <p:cNvSpPr/>
          <p:nvPr/>
        </p:nvSpPr>
        <p:spPr>
          <a:xfrm rot="10800000" flipH="1">
            <a:off x="4801189" y="2535218"/>
            <a:ext cx="844296" cy="731065"/>
          </a:xfrm>
          <a:prstGeom prst="rtTriangle">
            <a:avLst/>
          </a:prstGeom>
          <a:solidFill>
            <a:schemeClr val="bg2">
              <a:lumMod val="60000"/>
              <a:lumOff val="40000"/>
              <a:alpha val="34000"/>
            </a:schemeClr>
          </a:solidFill>
          <a:ln>
            <a:solidFill>
              <a:schemeClr val="bg2">
                <a:lumMod val="60000"/>
                <a:lumOff val="40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 name="Rounded Rectangular Callout 1"/>
          <p:cNvSpPr/>
          <p:nvPr/>
        </p:nvSpPr>
        <p:spPr>
          <a:xfrm>
            <a:off x="5883926" y="1680217"/>
            <a:ext cx="6194776" cy="1069699"/>
          </a:xfrm>
          <a:prstGeom prst="wedgeRoundRectCallout">
            <a:avLst>
              <a:gd name="adj1" fmla="val -52238"/>
              <a:gd name="adj2" fmla="val 25558"/>
              <a:gd name="adj3" fmla="val 16667"/>
            </a:avLst>
          </a:prstGeom>
          <a:solidFill>
            <a:schemeClr val="accent6">
              <a:lumMod val="20000"/>
              <a:lumOff val="80000"/>
            </a:schemeClr>
          </a:solidFill>
          <a:ln w="571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US" sz="2800" dirty="0" smtClean="0">
                <a:solidFill>
                  <a:prstClr val="black"/>
                </a:solidFill>
                <a:latin typeface="TITUS Cyberbit Basic" panose="02020603050405020304" pitchFamily="18" charset="0"/>
              </a:rPr>
              <a:t>If the </a:t>
            </a:r>
            <a:r>
              <a:rPr lang="en-US" sz="2800" b="1" dirty="0" smtClean="0">
                <a:solidFill>
                  <a:srgbClr val="FF0000"/>
                </a:solidFill>
                <a:latin typeface="TITUS Cyberbit Basic" panose="02020603050405020304" pitchFamily="18" charset="0"/>
              </a:rPr>
              <a:t>lunar Shabbat </a:t>
            </a:r>
            <a:r>
              <a:rPr lang="en-US" sz="2800" dirty="0" smtClean="0">
                <a:solidFill>
                  <a:prstClr val="black"/>
                </a:solidFill>
                <a:latin typeface="TITUS Cyberbit Basic" panose="02020603050405020304" pitchFamily="18" charset="0"/>
              </a:rPr>
              <a:t>of Abib 15 </a:t>
            </a:r>
            <a:r>
              <a:rPr lang="en-US" sz="2800" u="sng" dirty="0" smtClean="0">
                <a:solidFill>
                  <a:srgbClr val="FF0000"/>
                </a:solidFill>
                <a:latin typeface="TITUS Cyberbit Basic" panose="02020603050405020304" pitchFamily="18" charset="0"/>
              </a:rPr>
              <a:t>ENDED</a:t>
            </a:r>
            <a:r>
              <a:rPr lang="en-US" sz="2800" dirty="0" smtClean="0">
                <a:solidFill>
                  <a:prstClr val="black"/>
                </a:solidFill>
                <a:latin typeface="TITUS Cyberbit Basic" panose="02020603050405020304" pitchFamily="18" charset="0"/>
              </a:rPr>
              <a:t> at sunset (as sunset theory demands) - </a:t>
            </a:r>
            <a:endParaRPr lang="en-US" sz="2800" dirty="0">
              <a:solidFill>
                <a:prstClr val="black"/>
              </a:solidFill>
              <a:latin typeface="TITUS Cyberbit Basic" panose="02020603050405020304" pitchFamily="18" charset="0"/>
            </a:endParaRPr>
          </a:p>
        </p:txBody>
      </p:sp>
      <p:sp>
        <p:nvSpPr>
          <p:cNvPr id="31" name="Right Triangle 30"/>
          <p:cNvSpPr/>
          <p:nvPr/>
        </p:nvSpPr>
        <p:spPr>
          <a:xfrm flipH="1">
            <a:off x="4801189" y="2549116"/>
            <a:ext cx="844296" cy="717169"/>
          </a:xfrm>
          <a:prstGeom prst="rtTriangle">
            <a:avLst/>
          </a:prstGeom>
          <a:solidFill>
            <a:schemeClr val="bg1">
              <a:alpha val="34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9" name="Rounded Rectangular Callout 28"/>
          <p:cNvSpPr/>
          <p:nvPr/>
        </p:nvSpPr>
        <p:spPr>
          <a:xfrm>
            <a:off x="6061937" y="2925751"/>
            <a:ext cx="6016763" cy="1069699"/>
          </a:xfrm>
          <a:prstGeom prst="wedgeRoundRectCallout">
            <a:avLst>
              <a:gd name="adj1" fmla="val -62795"/>
              <a:gd name="adj2" fmla="val -40308"/>
              <a:gd name="adj3" fmla="val 16667"/>
            </a:avLst>
          </a:prstGeom>
          <a:solidFill>
            <a:schemeClr val="accent6">
              <a:lumMod val="20000"/>
              <a:lumOff val="80000"/>
            </a:schemeClr>
          </a:solidFill>
          <a:ln w="571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defTabSz="457200"/>
            <a:r>
              <a:rPr lang="en-US" sz="2800" dirty="0" smtClean="0">
                <a:solidFill>
                  <a:prstClr val="black"/>
                </a:solidFill>
                <a:latin typeface="TITUS Cyberbit Basic" panose="02020603050405020304" pitchFamily="18" charset="0"/>
              </a:rPr>
              <a:t>  and the </a:t>
            </a:r>
            <a:r>
              <a:rPr lang="en-US" sz="2800" b="1" dirty="0" smtClean="0">
                <a:solidFill>
                  <a:srgbClr val="0000FF"/>
                </a:solidFill>
                <a:latin typeface="TITUS Cyberbit Basic" panose="02020603050405020304" pitchFamily="18" charset="0"/>
              </a:rPr>
              <a:t>7</a:t>
            </a:r>
            <a:r>
              <a:rPr lang="en-US" sz="2800" b="1" baseline="30000" dirty="0" smtClean="0">
                <a:solidFill>
                  <a:srgbClr val="0000FF"/>
                </a:solidFill>
                <a:latin typeface="TITUS Cyberbit Basic" panose="02020603050405020304" pitchFamily="18" charset="0"/>
              </a:rPr>
              <a:t>th</a:t>
            </a:r>
            <a:r>
              <a:rPr lang="en-US" sz="2800" b="1" dirty="0" smtClean="0">
                <a:solidFill>
                  <a:srgbClr val="0000FF"/>
                </a:solidFill>
                <a:latin typeface="TITUS Cyberbit Basic" panose="02020603050405020304" pitchFamily="18" charset="0"/>
              </a:rPr>
              <a:t> day Shabbat </a:t>
            </a:r>
            <a:r>
              <a:rPr lang="en-US" sz="2800" u="sng" dirty="0" smtClean="0">
                <a:solidFill>
                  <a:srgbClr val="FF0000"/>
                </a:solidFill>
                <a:latin typeface="TITUS Cyberbit Basic" panose="02020603050405020304" pitchFamily="18" charset="0"/>
              </a:rPr>
              <a:t>STARTED</a:t>
            </a:r>
            <a:r>
              <a:rPr lang="en-US" sz="2800" dirty="0" smtClean="0">
                <a:solidFill>
                  <a:prstClr val="black"/>
                </a:solidFill>
                <a:latin typeface="TITUS Cyberbit Basic" panose="02020603050405020304" pitchFamily="18" charset="0"/>
              </a:rPr>
              <a:t> at</a:t>
            </a:r>
            <a:br>
              <a:rPr lang="en-US" sz="2800" dirty="0" smtClean="0">
                <a:solidFill>
                  <a:prstClr val="black"/>
                </a:solidFill>
                <a:latin typeface="TITUS Cyberbit Basic" panose="02020603050405020304" pitchFamily="18" charset="0"/>
              </a:rPr>
            </a:br>
            <a:r>
              <a:rPr lang="en-US" sz="2800" dirty="0" smtClean="0">
                <a:solidFill>
                  <a:prstClr val="black"/>
                </a:solidFill>
                <a:latin typeface="TITUS Cyberbit Basic" panose="02020603050405020304" pitchFamily="18" charset="0"/>
              </a:rPr>
              <a:t>  sunset (as sunset theory demands)…</a:t>
            </a:r>
            <a:endParaRPr lang="en-US" sz="2800" dirty="0">
              <a:solidFill>
                <a:prstClr val="black"/>
              </a:solidFill>
              <a:latin typeface="TITUS Cyberbit Basic" panose="02020603050405020304" pitchFamily="18" charset="0"/>
            </a:endParaRPr>
          </a:p>
        </p:txBody>
      </p:sp>
      <p:cxnSp>
        <p:nvCxnSpPr>
          <p:cNvPr id="8" name="Straight Connector 7"/>
          <p:cNvCxnSpPr/>
          <p:nvPr/>
        </p:nvCxnSpPr>
        <p:spPr>
          <a:xfrm flipV="1">
            <a:off x="4325843" y="2480244"/>
            <a:ext cx="1423542" cy="1182093"/>
          </a:xfrm>
          <a:prstGeom prst="line">
            <a:avLst/>
          </a:prstGeom>
          <a:ln w="76200">
            <a:solidFill>
              <a:srgbClr val="FF5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152313" y="5513978"/>
            <a:ext cx="11819247" cy="9667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r>
              <a:rPr lang="en-CA" sz="2400" dirty="0">
                <a:solidFill>
                  <a:srgbClr val="663300"/>
                </a:solidFill>
              </a:rPr>
              <a:t>Did the ladies wait for the lunar Abib 15 Shabbat to pass, </a:t>
            </a:r>
            <a:r>
              <a:rPr lang="en-CA" sz="2400" b="1" u="sng" dirty="0">
                <a:solidFill>
                  <a:srgbClr val="FF0000"/>
                </a:solidFill>
              </a:rPr>
              <a:t>to PURCHASE SPICES ON THE sunset 7</a:t>
            </a:r>
            <a:r>
              <a:rPr lang="en-CA" sz="2400" b="1" u="sng" baseline="30000" dirty="0">
                <a:solidFill>
                  <a:srgbClr val="FF0000"/>
                </a:solidFill>
              </a:rPr>
              <a:t>TH</a:t>
            </a:r>
            <a:r>
              <a:rPr lang="en-CA" sz="2400" b="1" u="sng" dirty="0">
                <a:solidFill>
                  <a:srgbClr val="FF0000"/>
                </a:solidFill>
              </a:rPr>
              <a:t> da</a:t>
            </a:r>
            <a:r>
              <a:rPr lang="en-CA" sz="2400" b="1" dirty="0">
                <a:solidFill>
                  <a:srgbClr val="FF0000"/>
                </a:solidFill>
              </a:rPr>
              <a:t>y</a:t>
            </a:r>
            <a:r>
              <a:rPr lang="en-CA" sz="2400" b="1" u="sng" dirty="0">
                <a:solidFill>
                  <a:srgbClr val="FF0000"/>
                </a:solidFill>
              </a:rPr>
              <a:t> SHABBAT</a:t>
            </a:r>
            <a:r>
              <a:rPr lang="en-CA" sz="2400" dirty="0">
                <a:solidFill>
                  <a:srgbClr val="663300"/>
                </a:solidFill>
              </a:rPr>
              <a:t> thinking that would be the </a:t>
            </a:r>
            <a:r>
              <a:rPr lang="en-CA" sz="2400" b="1" i="1" u="sng" dirty="0">
                <a:solidFill>
                  <a:srgbClr val="663300"/>
                </a:solidFill>
                <a:latin typeface="Comic Sans MS" panose="030F0702030302020204" pitchFamily="66" charset="0"/>
              </a:rPr>
              <a:t>LESSER OF SINS</a:t>
            </a:r>
            <a:r>
              <a:rPr lang="en-CA" sz="2400" b="1" i="1" dirty="0">
                <a:solidFill>
                  <a:srgbClr val="663300"/>
                </a:solidFill>
                <a:latin typeface="Comic Sans MS" panose="030F0702030302020204" pitchFamily="66" charset="0"/>
              </a:rPr>
              <a:t>?</a:t>
            </a:r>
          </a:p>
        </p:txBody>
      </p:sp>
    </p:spTree>
    <p:extLst>
      <p:ext uri="{BB962C8B-B14F-4D97-AF65-F5344CB8AC3E}">
        <p14:creationId xmlns:p14="http://schemas.microsoft.com/office/powerpoint/2010/main" val="28809791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2" presetClass="entr" presetSubtype="2" fill="hold" grpId="0" nodeType="withEffect">
                                  <p:stCondLst>
                                    <p:cond delay="25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par>
                                <p:cTn id="27" presetID="14" presetClass="entr" presetSubtype="10" fill="hold" grpId="0" nodeType="withEffect">
                                  <p:stCondLst>
                                    <p:cond delay="75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75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 grpId="0" animBg="1"/>
      <p:bldP spid="31" grpId="0" animBg="1"/>
      <p:bldP spid="29" grpId="0" animBg="1"/>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Picture 2"/>
          <p:cNvPicPr>
            <a:picLocks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28834" y="1311026"/>
            <a:ext cx="2624599" cy="1960537"/>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7" name="Right Triangle 36"/>
          <p:cNvSpPr/>
          <p:nvPr/>
        </p:nvSpPr>
        <p:spPr>
          <a:xfrm rot="10800000" flipH="1">
            <a:off x="5641740" y="2505074"/>
            <a:ext cx="793782" cy="721009"/>
          </a:xfrm>
          <a:prstGeom prst="rtTriangle">
            <a:avLst/>
          </a:prstGeom>
          <a:solidFill>
            <a:srgbClr val="00B0F0">
              <a:alpha val="34000"/>
            </a:srgbClr>
          </a:solidFill>
          <a:ln>
            <a:solidFill>
              <a:schemeClr val="accent4">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4" name="Slide Number Placeholder 3"/>
          <p:cNvSpPr>
            <a:spLocks noGrp="1"/>
          </p:cNvSpPr>
          <p:nvPr>
            <p:ph type="sldNum" sz="quarter" idx="12"/>
          </p:nvPr>
        </p:nvSpPr>
        <p:spPr>
          <a:xfrm>
            <a:off x="11594592" y="6329775"/>
            <a:ext cx="512741" cy="412785"/>
          </a:xfrm>
        </p:spPr>
        <p:txBody>
          <a:bodyPr/>
          <a:lstStyle/>
          <a:p>
            <a:fld id="{6D22F896-40B5-4ADD-8801-0D06FADFA095}" type="slidenum">
              <a:rPr lang="en-US" sz="1400" smtClean="0">
                <a:solidFill>
                  <a:prstClr val="white">
                    <a:tint val="75000"/>
                  </a:prstClr>
                </a:solidFill>
              </a:rPr>
              <a:pPr/>
              <a:t>89</a:t>
            </a:fld>
            <a:endParaRPr lang="en-US" sz="1400" dirty="0">
              <a:solidFill>
                <a:prstClr val="white">
                  <a:tint val="75000"/>
                </a:prstClr>
              </a:solidFill>
            </a:endParaRPr>
          </a:p>
        </p:txBody>
      </p:sp>
      <p:sp>
        <p:nvSpPr>
          <p:cNvPr id="45" name="Rounded Rectangle 44"/>
          <p:cNvSpPr/>
          <p:nvPr/>
        </p:nvSpPr>
        <p:spPr>
          <a:xfrm>
            <a:off x="780385" y="248131"/>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3064603" y="1810327"/>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3018422" y="1306618"/>
            <a:ext cx="909685" cy="1925940"/>
          </a:xfrm>
          <a:prstGeom prst="rect">
            <a:avLst/>
          </a:prstGeom>
          <a:noFill/>
          <a:ln w="57150">
            <a:solidFill>
              <a:srgbClr val="0000FF"/>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4" name="Right Triangle 103"/>
          <p:cNvSpPr/>
          <p:nvPr/>
        </p:nvSpPr>
        <p:spPr>
          <a:xfrm flipH="1">
            <a:off x="3031065" y="2499102"/>
            <a:ext cx="866214" cy="733456"/>
          </a:xfrm>
          <a:prstGeom prst="rtTriangle">
            <a:avLst/>
          </a:prstGeom>
          <a:solidFill>
            <a:schemeClr val="bg1">
              <a:alpha val="35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le 6"/>
          <p:cNvSpPr/>
          <p:nvPr/>
        </p:nvSpPr>
        <p:spPr>
          <a:xfrm>
            <a:off x="5902116" y="165007"/>
            <a:ext cx="6090985" cy="1275866"/>
          </a:xfrm>
          <a:prstGeom prst="roundRect">
            <a:avLst/>
          </a:prstGeom>
          <a:solidFill>
            <a:schemeClr val="accent3">
              <a:lumMod val="20000"/>
              <a:lumOff val="80000"/>
            </a:schemeClr>
          </a:solidFill>
          <a:ln w="38100">
            <a:solidFill>
              <a:schemeClr val="bg1"/>
            </a:solidFill>
          </a:ln>
          <a:effectLst>
            <a:glow rad="127000">
              <a:srgbClr val="FF66FF"/>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3200" b="1" u="sng" dirty="0" smtClean="0">
                <a:ln>
                  <a:solidFill>
                    <a:srgbClr val="0000FF"/>
                  </a:solidFill>
                </a:ln>
                <a:solidFill>
                  <a:srgbClr val="CC00FF"/>
                </a:solidFill>
              </a:rPr>
              <a:t>Dee</a:t>
            </a:r>
            <a:r>
              <a:rPr lang="en-CA" sz="3200" b="1" dirty="0" smtClean="0">
                <a:ln>
                  <a:solidFill>
                    <a:srgbClr val="0000FF"/>
                  </a:solidFill>
                </a:ln>
                <a:solidFill>
                  <a:srgbClr val="CC00FF"/>
                </a:solidFill>
              </a:rPr>
              <a:t>p</a:t>
            </a:r>
            <a:r>
              <a:rPr lang="en-CA" sz="3200" b="1" u="sng" dirty="0" smtClean="0">
                <a:ln>
                  <a:solidFill>
                    <a:srgbClr val="0000FF"/>
                  </a:solidFill>
                </a:ln>
                <a:solidFill>
                  <a:srgbClr val="CC00FF"/>
                </a:solidFill>
              </a:rPr>
              <a:t>er into the</a:t>
            </a:r>
            <a:r>
              <a:rPr lang="en-CA" sz="3200" b="1" u="sng" dirty="0">
                <a:ln>
                  <a:solidFill>
                    <a:srgbClr val="0000FF"/>
                  </a:solidFill>
                </a:ln>
                <a:solidFill>
                  <a:srgbClr val="CC00FF"/>
                </a:solidFill>
              </a:rPr>
              <a:t> </a:t>
            </a:r>
            <a:r>
              <a:rPr lang="en-CA" sz="3200" b="1" u="sng" dirty="0" smtClean="0">
                <a:ln w="19050">
                  <a:solidFill>
                    <a:srgbClr val="0000FF"/>
                  </a:solidFill>
                </a:ln>
                <a:solidFill>
                  <a:srgbClr val="FF0000"/>
                </a:solidFill>
                <a:latin typeface="Arial Black" panose="020B0A04020102020204" pitchFamily="34" charset="0"/>
              </a:rPr>
              <a:t>Lunar</a:t>
            </a:r>
            <a:r>
              <a:rPr lang="en-CA" sz="3200" b="1" u="sng" dirty="0" smtClean="0">
                <a:ln w="19050">
                  <a:solidFill>
                    <a:srgbClr val="0000FF"/>
                  </a:solidFill>
                </a:ln>
                <a:solidFill>
                  <a:srgbClr val="00FFCC"/>
                </a:solidFill>
              </a:rPr>
              <a:t> </a:t>
            </a:r>
            <a:br>
              <a:rPr lang="en-CA" sz="3200" b="1" u="sng" dirty="0" smtClean="0">
                <a:ln w="19050">
                  <a:solidFill>
                    <a:srgbClr val="0000FF"/>
                  </a:solidFill>
                </a:ln>
                <a:solidFill>
                  <a:srgbClr val="00FFCC"/>
                </a:solidFill>
              </a:rPr>
            </a:br>
            <a:r>
              <a:rPr lang="en-CA" sz="5400" b="1" u="sng" dirty="0" smtClean="0">
                <a:ln w="19050">
                  <a:solidFill>
                    <a:srgbClr val="0000FF"/>
                  </a:solidFill>
                </a:ln>
                <a:solidFill>
                  <a:srgbClr val="00FFCC"/>
                </a:solidFill>
                <a:latin typeface="Arial Black" panose="020B0A04020102020204" pitchFamily="34" charset="0"/>
              </a:rPr>
              <a:t>CONUNDRUM</a:t>
            </a:r>
            <a:r>
              <a:rPr lang="en-CA" sz="5400" b="1" dirty="0" smtClean="0">
                <a:ln>
                  <a:solidFill>
                    <a:srgbClr val="0000FF"/>
                  </a:solidFill>
                </a:ln>
                <a:solidFill>
                  <a:srgbClr val="CC00FF"/>
                </a:solidFill>
                <a:latin typeface="Arial Black" panose="020B0A04020102020204" pitchFamily="34" charset="0"/>
              </a:rPr>
              <a:t>!</a:t>
            </a:r>
            <a:endParaRPr lang="en-CA" sz="5400" b="1" dirty="0">
              <a:ln>
                <a:solidFill>
                  <a:srgbClr val="0000FF"/>
                </a:solidFill>
              </a:ln>
              <a:solidFill>
                <a:srgbClr val="CC00FF"/>
              </a:solidFill>
              <a:latin typeface="Arial Black" panose="020B0A04020102020204" pitchFamily="34" charset="0"/>
            </a:endParaRPr>
          </a:p>
        </p:txBody>
      </p:sp>
      <p:sp>
        <p:nvSpPr>
          <p:cNvPr id="17" name="Right Triangle 16"/>
          <p:cNvSpPr/>
          <p:nvPr/>
        </p:nvSpPr>
        <p:spPr>
          <a:xfrm rot="10800000" flipH="1">
            <a:off x="3955815" y="2505074"/>
            <a:ext cx="793782" cy="721009"/>
          </a:xfrm>
          <a:prstGeom prst="rtTriangle">
            <a:avLst/>
          </a:prstGeom>
          <a:solidFill>
            <a:srgbClr val="00B0F0">
              <a:alpha val="34000"/>
            </a:srgbClr>
          </a:solidFill>
          <a:ln>
            <a:solidFill>
              <a:schemeClr val="accent4">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5" name="Rectangle 14"/>
          <p:cNvSpPr/>
          <p:nvPr/>
        </p:nvSpPr>
        <p:spPr>
          <a:xfrm>
            <a:off x="3923729" y="1303189"/>
            <a:ext cx="879110" cy="1929369"/>
          </a:xfrm>
          <a:prstGeom prst="rect">
            <a:avLst/>
          </a:prstGeom>
          <a:noFill/>
          <a:ln w="57150">
            <a:solidFill>
              <a:srgbClr val="663300"/>
            </a:solidFill>
          </a:ln>
          <a:effectLst>
            <a:glow rad="508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8" name="Rounded Rectangular Callout 17"/>
          <p:cNvSpPr/>
          <p:nvPr/>
        </p:nvSpPr>
        <p:spPr>
          <a:xfrm>
            <a:off x="173854" y="1120795"/>
            <a:ext cx="2673166" cy="1118845"/>
          </a:xfrm>
          <a:prstGeom prst="wedgeRoundRectCallout">
            <a:avLst>
              <a:gd name="adj1" fmla="val 64820"/>
              <a:gd name="adj2" fmla="val 31822"/>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sp>
        <p:nvSpPr>
          <p:cNvPr id="13" name="Rounded Rectangular Callout 12"/>
          <p:cNvSpPr/>
          <p:nvPr/>
        </p:nvSpPr>
        <p:spPr>
          <a:xfrm>
            <a:off x="173854" y="2609283"/>
            <a:ext cx="2396468" cy="963550"/>
          </a:xfrm>
          <a:prstGeom prst="wedgeRoundRectCallout">
            <a:avLst>
              <a:gd name="adj1" fmla="val 86669"/>
              <a:gd name="adj2" fmla="val 3816"/>
              <a:gd name="adj3" fmla="val 16667"/>
            </a:avLst>
          </a:prstGeom>
          <a:solidFill>
            <a:schemeClr val="accent5">
              <a:lumMod val="60000"/>
              <a:lumOff val="40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u="sng" dirty="0" smtClean="0">
                <a:solidFill>
                  <a:prstClr val="black"/>
                </a:solidFill>
              </a:rPr>
              <a:t>Lunar</a:t>
            </a:r>
            <a:r>
              <a:rPr lang="en-CA" sz="2400" dirty="0" smtClean="0">
                <a:solidFill>
                  <a:prstClr val="black"/>
                </a:solidFill>
              </a:rPr>
              <a:t> Abib 14 </a:t>
            </a:r>
            <a:r>
              <a:rPr lang="en-CA" sz="2400" u="sng" dirty="0">
                <a:solidFill>
                  <a:prstClr val="black"/>
                </a:solidFill>
              </a:rPr>
              <a:t>N</a:t>
            </a:r>
            <a:r>
              <a:rPr lang="en-CA" sz="2400" u="sng" dirty="0" smtClean="0">
                <a:solidFill>
                  <a:prstClr val="black"/>
                </a:solidFill>
              </a:rPr>
              <a:t>i</a:t>
            </a:r>
            <a:r>
              <a:rPr lang="en-CA" sz="2400" dirty="0" smtClean="0">
                <a:solidFill>
                  <a:prstClr val="black"/>
                </a:solidFill>
              </a:rPr>
              <a:t>g</a:t>
            </a:r>
            <a:r>
              <a:rPr lang="en-CA" sz="2400" u="sng" dirty="0" smtClean="0">
                <a:solidFill>
                  <a:prstClr val="black"/>
                </a:solidFill>
              </a:rPr>
              <a:t>ht</a:t>
            </a:r>
            <a:r>
              <a:rPr lang="en-CA" sz="2400" dirty="0" smtClean="0">
                <a:solidFill>
                  <a:prstClr val="black"/>
                </a:solidFill>
              </a:rPr>
              <a:t> </a:t>
            </a:r>
            <a:r>
              <a:rPr lang="en-CA" sz="2400" dirty="0">
                <a:solidFill>
                  <a:prstClr val="black"/>
                </a:solidFill>
              </a:rPr>
              <a:t>S</a:t>
            </a:r>
            <a:r>
              <a:rPr lang="en-CA" sz="2400" dirty="0" smtClean="0">
                <a:solidFill>
                  <a:prstClr val="black"/>
                </a:solidFill>
              </a:rPr>
              <a:t>eason!</a:t>
            </a:r>
            <a:endParaRPr lang="en-CA" sz="2400" dirty="0">
              <a:solidFill>
                <a:prstClr val="black"/>
              </a:solidFill>
            </a:endParaRPr>
          </a:p>
        </p:txBody>
      </p:sp>
      <p:sp>
        <p:nvSpPr>
          <p:cNvPr id="14" name="Oval 13"/>
          <p:cNvSpPr/>
          <p:nvPr/>
        </p:nvSpPr>
        <p:spPr>
          <a:xfrm>
            <a:off x="3993182" y="1871633"/>
            <a:ext cx="701226" cy="516771"/>
          </a:xfrm>
          <a:prstGeom prst="ellipse">
            <a:avLst/>
          </a:prstGeom>
          <a:solidFill>
            <a:srgbClr val="0000FF"/>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15</a:t>
            </a:r>
            <a:endParaRPr lang="en-CA" b="1" dirty="0">
              <a:solidFill>
                <a:srgbClr val="00FFCC"/>
              </a:solidFill>
              <a:latin typeface="Arial Black" panose="020B0A04020102020204" pitchFamily="34" charset="0"/>
            </a:endParaRPr>
          </a:p>
        </p:txBody>
      </p:sp>
      <p:sp>
        <p:nvSpPr>
          <p:cNvPr id="19" name="Oval 18"/>
          <p:cNvSpPr/>
          <p:nvPr/>
        </p:nvSpPr>
        <p:spPr>
          <a:xfrm>
            <a:off x="4178922" y="957838"/>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a:t>
            </a:r>
            <a:endParaRPr lang="en-CA" b="1" dirty="0">
              <a:solidFill>
                <a:srgbClr val="00FFCC"/>
              </a:solidFill>
              <a:latin typeface="Arial Black" panose="020B0A04020102020204" pitchFamily="34" charset="0"/>
            </a:endParaRPr>
          </a:p>
        </p:txBody>
      </p:sp>
      <p:sp>
        <p:nvSpPr>
          <p:cNvPr id="20" name="Rectangle 19"/>
          <p:cNvSpPr/>
          <p:nvPr/>
        </p:nvSpPr>
        <p:spPr>
          <a:xfrm>
            <a:off x="4798462" y="1306617"/>
            <a:ext cx="854491" cy="1919467"/>
          </a:xfrm>
          <a:prstGeom prst="rect">
            <a:avLst/>
          </a:prstGeom>
          <a:noFill/>
          <a:ln w="57150">
            <a:solidFill>
              <a:schemeClr val="bg1"/>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Oval 20"/>
          <p:cNvSpPr/>
          <p:nvPr/>
        </p:nvSpPr>
        <p:spPr>
          <a:xfrm>
            <a:off x="4987716" y="957837"/>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2</a:t>
            </a:r>
            <a:endParaRPr lang="en-CA" b="1" dirty="0">
              <a:solidFill>
                <a:srgbClr val="00FFCC"/>
              </a:solidFill>
              <a:latin typeface="Arial Black" panose="020B0A04020102020204" pitchFamily="34" charset="0"/>
            </a:endParaRPr>
          </a:p>
        </p:txBody>
      </p:sp>
      <p:sp>
        <p:nvSpPr>
          <p:cNvPr id="22" name="Curved Down Arrow 21"/>
          <p:cNvSpPr/>
          <p:nvPr/>
        </p:nvSpPr>
        <p:spPr>
          <a:xfrm>
            <a:off x="4717959" y="897353"/>
            <a:ext cx="1031426" cy="401670"/>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 name="Curved Down Arrow 4"/>
          <p:cNvSpPr/>
          <p:nvPr/>
        </p:nvSpPr>
        <p:spPr>
          <a:xfrm>
            <a:off x="3879241" y="869461"/>
            <a:ext cx="1031426" cy="401670"/>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Oval 23"/>
          <p:cNvSpPr/>
          <p:nvPr/>
        </p:nvSpPr>
        <p:spPr>
          <a:xfrm>
            <a:off x="4861860" y="1883191"/>
            <a:ext cx="701226" cy="516771"/>
          </a:xfrm>
          <a:prstGeom prst="ellipse">
            <a:avLst/>
          </a:prstGeom>
          <a:solidFill>
            <a:srgbClr val="663300"/>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16</a:t>
            </a:r>
            <a:endParaRPr lang="en-CA" b="1" dirty="0">
              <a:solidFill>
                <a:srgbClr val="00FFCC"/>
              </a:solidFill>
              <a:latin typeface="Arial Black" panose="020B0A04020102020204" pitchFamily="34" charset="0"/>
            </a:endParaRPr>
          </a:p>
        </p:txBody>
      </p:sp>
      <p:sp>
        <p:nvSpPr>
          <p:cNvPr id="32" name="Right Triangle 31"/>
          <p:cNvSpPr/>
          <p:nvPr/>
        </p:nvSpPr>
        <p:spPr>
          <a:xfrm flipH="1">
            <a:off x="3956280" y="2499100"/>
            <a:ext cx="815623" cy="726984"/>
          </a:xfrm>
          <a:prstGeom prst="rtTriangle">
            <a:avLst/>
          </a:prstGeom>
          <a:solidFill>
            <a:srgbClr val="0000FF">
              <a:alpha val="37000"/>
            </a:srgb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3" name="Right Triangle 32"/>
          <p:cNvSpPr/>
          <p:nvPr/>
        </p:nvSpPr>
        <p:spPr>
          <a:xfrm rot="10800000" flipH="1">
            <a:off x="4829289" y="2499100"/>
            <a:ext cx="815730" cy="733458"/>
          </a:xfrm>
          <a:prstGeom prst="rtTriangle">
            <a:avLst/>
          </a:prstGeom>
          <a:solidFill>
            <a:srgbClr val="00B0F0">
              <a:alpha val="34000"/>
            </a:srgbClr>
          </a:solidFill>
          <a:ln>
            <a:solidFill>
              <a:schemeClr val="accent4">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1" name="Right Triangle 30"/>
          <p:cNvSpPr/>
          <p:nvPr/>
        </p:nvSpPr>
        <p:spPr>
          <a:xfrm flipH="1">
            <a:off x="4798353" y="2505075"/>
            <a:ext cx="843904" cy="721009"/>
          </a:xfrm>
          <a:prstGeom prst="rtTriangle">
            <a:avLst/>
          </a:prstGeom>
          <a:solidFill>
            <a:schemeClr val="bg1">
              <a:alpha val="37000"/>
            </a:schemeClr>
          </a:solidFill>
          <a:ln>
            <a:solidFill>
              <a:srgbClr val="FF66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 name="Rounded Rectangular Callout 1"/>
          <p:cNvSpPr/>
          <p:nvPr/>
        </p:nvSpPr>
        <p:spPr>
          <a:xfrm>
            <a:off x="1295400" y="4495174"/>
            <a:ext cx="9955035" cy="2247385"/>
          </a:xfrm>
          <a:prstGeom prst="wedgeRoundRectCallout">
            <a:avLst>
              <a:gd name="adj1" fmla="val -20780"/>
              <a:gd name="adj2" fmla="val -84314"/>
              <a:gd name="adj3" fmla="val 16667"/>
            </a:avLst>
          </a:prstGeom>
          <a:solidFill>
            <a:schemeClr val="accent6">
              <a:lumMod val="20000"/>
              <a:lumOff val="8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US" sz="2800" dirty="0" smtClean="0">
                <a:solidFill>
                  <a:prstClr val="black"/>
                </a:solidFill>
                <a:latin typeface="TITUS Cyberbit Basic" panose="02020603050405020304" pitchFamily="18" charset="0"/>
              </a:rPr>
              <a:t>Was this sunset a very special lunar designed sunset which provided a </a:t>
            </a:r>
            <a:r>
              <a:rPr lang="en-US" sz="2800" dirty="0" smtClean="0">
                <a:solidFill>
                  <a:srgbClr val="FF0000"/>
                </a:solidFill>
                <a:latin typeface="TITUS Cyberbit Basic" panose="02020603050405020304" pitchFamily="18" charset="0"/>
              </a:rPr>
              <a:t>neutral time zone </a:t>
            </a:r>
            <a:r>
              <a:rPr lang="en-US" sz="2800" dirty="0" smtClean="0">
                <a:solidFill>
                  <a:prstClr val="black"/>
                </a:solidFill>
                <a:latin typeface="TITUS Cyberbit Basic" panose="02020603050405020304" pitchFamily="18" charset="0"/>
              </a:rPr>
              <a:t>upon which there was no Shabbat command, when they could, for a minute or two, purchase spices without breaking Yahuah’s Shabbat statutes? </a:t>
            </a:r>
            <a:br>
              <a:rPr lang="en-US" sz="2800" dirty="0" smtClean="0">
                <a:solidFill>
                  <a:prstClr val="black"/>
                </a:solidFill>
                <a:latin typeface="TITUS Cyberbit Basic" panose="02020603050405020304" pitchFamily="18" charset="0"/>
              </a:rPr>
            </a:br>
            <a:r>
              <a:rPr lang="en-US" sz="2800" dirty="0" smtClean="0">
                <a:solidFill>
                  <a:prstClr val="black"/>
                </a:solidFill>
                <a:latin typeface="TITUS Cyberbit Basic" panose="02020603050405020304" pitchFamily="18" charset="0"/>
              </a:rPr>
              <a:t>And what of the </a:t>
            </a:r>
            <a:r>
              <a:rPr lang="en-US" sz="2800" b="1" dirty="0" smtClean="0">
                <a:solidFill>
                  <a:prstClr val="black"/>
                </a:solidFill>
                <a:latin typeface="TITUS Cyberbit Basic" panose="02020603050405020304" pitchFamily="18" charset="0"/>
              </a:rPr>
              <a:t>MIXING?</a:t>
            </a:r>
            <a:r>
              <a:rPr lang="en-US" sz="2800" dirty="0" smtClean="0">
                <a:solidFill>
                  <a:prstClr val="black"/>
                </a:solidFill>
                <a:latin typeface="TITUS Cyberbit Basic" panose="02020603050405020304" pitchFamily="18" charset="0"/>
              </a:rPr>
              <a:t>  (</a:t>
            </a:r>
            <a:r>
              <a:rPr lang="en-US" sz="2800" dirty="0" smtClean="0">
                <a:solidFill>
                  <a:srgbClr val="C00000"/>
                </a:solidFill>
                <a:latin typeface="Arial Black" panose="020B0A04020102020204" pitchFamily="34" charset="0"/>
              </a:rPr>
              <a:t>WORK?</a:t>
            </a:r>
            <a:r>
              <a:rPr lang="en-US" sz="2800" dirty="0" smtClean="0">
                <a:solidFill>
                  <a:prstClr val="black"/>
                </a:solidFill>
                <a:latin typeface="TITUS Cyberbit Basic" panose="02020603050405020304" pitchFamily="18" charset="0"/>
              </a:rPr>
              <a:t>)</a:t>
            </a:r>
            <a:endParaRPr lang="en-US" sz="2800" dirty="0">
              <a:solidFill>
                <a:prstClr val="black"/>
              </a:solidFill>
              <a:latin typeface="TITUS Cyberbit Basic" panose="02020603050405020304" pitchFamily="18" charset="0"/>
            </a:endParaRPr>
          </a:p>
        </p:txBody>
      </p:sp>
      <p:cxnSp>
        <p:nvCxnSpPr>
          <p:cNvPr id="8" name="Straight Connector 7"/>
          <p:cNvCxnSpPr/>
          <p:nvPr/>
        </p:nvCxnSpPr>
        <p:spPr>
          <a:xfrm flipV="1">
            <a:off x="4220308" y="2447665"/>
            <a:ext cx="1445248" cy="1195116"/>
          </a:xfrm>
          <a:prstGeom prst="line">
            <a:avLst/>
          </a:prstGeom>
          <a:ln w="76200">
            <a:solidFill>
              <a:srgbClr val="FF5050"/>
            </a:solidFill>
          </a:ln>
          <a:effectLst>
            <a:glow rad="127000">
              <a:srgbClr val="FFFF00"/>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879241" y="2449973"/>
            <a:ext cx="959441" cy="816372"/>
          </a:xfrm>
          <a:prstGeom prst="line">
            <a:avLst/>
          </a:prstGeom>
          <a:ln w="76200">
            <a:solidFill>
              <a:srgbClr val="FF505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854870" y="3259041"/>
            <a:ext cx="805168" cy="12624"/>
          </a:xfrm>
          <a:prstGeom prst="line">
            <a:avLst/>
          </a:prstGeom>
          <a:ln w="76200">
            <a:solidFill>
              <a:srgbClr val="FF5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173854" y="3805459"/>
            <a:ext cx="3104806" cy="423054"/>
          </a:xfrm>
          <a:prstGeom prst="wedgeRoundRectCallout">
            <a:avLst>
              <a:gd name="adj1" fmla="val 83727"/>
              <a:gd name="adj2" fmla="val -220807"/>
              <a:gd name="adj3" fmla="val 16667"/>
            </a:avLst>
          </a:prstGeom>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dirty="0" smtClean="0">
                <a:solidFill>
                  <a:prstClr val="black"/>
                </a:solidFill>
              </a:rPr>
              <a:t>Sunset’s Abib 15 Shabbat</a:t>
            </a:r>
            <a:endParaRPr lang="en-CA" dirty="0">
              <a:solidFill>
                <a:prstClr val="black"/>
              </a:solidFill>
            </a:endParaRPr>
          </a:p>
        </p:txBody>
      </p:sp>
      <p:cxnSp>
        <p:nvCxnSpPr>
          <p:cNvPr id="34" name="Straight Connector 33"/>
          <p:cNvCxnSpPr/>
          <p:nvPr/>
        </p:nvCxnSpPr>
        <p:spPr>
          <a:xfrm flipV="1">
            <a:off x="5540467" y="2439376"/>
            <a:ext cx="1030318" cy="804523"/>
          </a:xfrm>
          <a:prstGeom prst="line">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717959" y="3256380"/>
            <a:ext cx="805168" cy="12624"/>
          </a:xfrm>
          <a:prstGeom prst="line">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6" name="Rounded Rectangular Callout 35"/>
          <p:cNvSpPr/>
          <p:nvPr/>
        </p:nvSpPr>
        <p:spPr>
          <a:xfrm>
            <a:off x="5491377" y="3733620"/>
            <a:ext cx="3067737" cy="423054"/>
          </a:xfrm>
          <a:prstGeom prst="wedgeRoundRectCallout">
            <a:avLst>
              <a:gd name="adj1" fmla="val -51233"/>
              <a:gd name="adj2" fmla="val -211496"/>
              <a:gd name="adj3" fmla="val 16667"/>
            </a:avLst>
          </a:prstGeom>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dirty="0" smtClean="0">
                <a:solidFill>
                  <a:prstClr val="black"/>
                </a:solidFill>
              </a:rPr>
              <a:t>Sunset’s 7</a:t>
            </a:r>
            <a:r>
              <a:rPr lang="en-CA" baseline="30000" dirty="0" smtClean="0">
                <a:solidFill>
                  <a:prstClr val="black"/>
                </a:solidFill>
              </a:rPr>
              <a:t>th</a:t>
            </a:r>
            <a:r>
              <a:rPr lang="en-CA" dirty="0" smtClean="0">
                <a:solidFill>
                  <a:prstClr val="black"/>
                </a:solidFill>
              </a:rPr>
              <a:t> day Shabbat</a:t>
            </a:r>
            <a:endParaRPr lang="en-CA" dirty="0">
              <a:solidFill>
                <a:prstClr val="black"/>
              </a:solidFill>
            </a:endParaRPr>
          </a:p>
        </p:txBody>
      </p:sp>
      <p:sp>
        <p:nvSpPr>
          <p:cNvPr id="11" name="Rounded Rectangle 10"/>
          <p:cNvSpPr/>
          <p:nvPr/>
        </p:nvSpPr>
        <p:spPr>
          <a:xfrm>
            <a:off x="6721729" y="1698009"/>
            <a:ext cx="5385604" cy="1391322"/>
          </a:xfrm>
          <a:prstGeom prst="roundRect">
            <a:avLst/>
          </a:prstGeom>
          <a:solidFill>
            <a:schemeClr val="accent1">
              <a:lumMod val="60000"/>
              <a:lumOff val="40000"/>
            </a:schemeClr>
          </a:solidFill>
          <a:ln w="5715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dirty="0" smtClean="0">
                <a:solidFill>
                  <a:prstClr val="black"/>
                </a:solidFill>
              </a:rPr>
              <a:t>Two </a:t>
            </a:r>
            <a:r>
              <a:rPr lang="en-CA" sz="3600" b="1" i="1" u="sng" dirty="0" smtClean="0">
                <a:solidFill>
                  <a:prstClr val="black"/>
                </a:solidFill>
              </a:rPr>
              <a:t>sunset</a:t>
            </a:r>
            <a:r>
              <a:rPr lang="en-CA" sz="3600" dirty="0" smtClean="0">
                <a:solidFill>
                  <a:prstClr val="black"/>
                </a:solidFill>
              </a:rPr>
              <a:t> </a:t>
            </a:r>
            <a:r>
              <a:rPr lang="en-CA" sz="3600" dirty="0" err="1" smtClean="0">
                <a:solidFill>
                  <a:prstClr val="black"/>
                </a:solidFill>
              </a:rPr>
              <a:t>Shabbatim</a:t>
            </a:r>
            <a:r>
              <a:rPr lang="en-CA" sz="3600" dirty="0" smtClean="0">
                <a:solidFill>
                  <a:prstClr val="black"/>
                </a:solidFill>
              </a:rPr>
              <a:t> </a:t>
            </a:r>
            <a:br>
              <a:rPr lang="en-CA" sz="3600" dirty="0" smtClean="0">
                <a:solidFill>
                  <a:prstClr val="black"/>
                </a:solidFill>
              </a:rPr>
            </a:br>
            <a:r>
              <a:rPr lang="en-CA" sz="3600" dirty="0" smtClean="0">
                <a:solidFill>
                  <a:prstClr val="black"/>
                </a:solidFill>
              </a:rPr>
              <a:t>“back to back!”</a:t>
            </a:r>
            <a:endParaRPr lang="en-CA" sz="3600" dirty="0">
              <a:solidFill>
                <a:prstClr val="black"/>
              </a:solidFill>
            </a:endParaRPr>
          </a:p>
        </p:txBody>
      </p:sp>
      <p:cxnSp>
        <p:nvCxnSpPr>
          <p:cNvPr id="39" name="Straight Arrow Connector 38"/>
          <p:cNvCxnSpPr/>
          <p:nvPr/>
        </p:nvCxnSpPr>
        <p:spPr>
          <a:xfrm flipH="1">
            <a:off x="5491379" y="2759318"/>
            <a:ext cx="1906036" cy="16393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987718" y="2429850"/>
            <a:ext cx="2409697" cy="25439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11141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1000"/>
                                        <p:tgtEl>
                                          <p:spTgt spid="36"/>
                                        </p:tgtEl>
                                      </p:cBhvr>
                                    </p:animEffect>
                                    <p:anim calcmode="lin" valueType="num">
                                      <p:cBhvr>
                                        <p:cTn id="55" dur="1000" fill="hold"/>
                                        <p:tgtEl>
                                          <p:spTgt spid="36"/>
                                        </p:tgtEl>
                                        <p:attrNameLst>
                                          <p:attrName>ppt_x</p:attrName>
                                        </p:attrNameLst>
                                      </p:cBhvr>
                                      <p:tavLst>
                                        <p:tav tm="0">
                                          <p:val>
                                            <p:strVal val="#ppt_x"/>
                                          </p:val>
                                        </p:tav>
                                        <p:tav tm="100000">
                                          <p:val>
                                            <p:strVal val="#ppt_x"/>
                                          </p:val>
                                        </p:tav>
                                      </p:tavLst>
                                    </p:anim>
                                    <p:anim calcmode="lin" valueType="num">
                                      <p:cBhvr>
                                        <p:cTn id="56" dur="1000" fill="hold"/>
                                        <p:tgtEl>
                                          <p:spTgt spid="3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right)">
                                      <p:cBhvr>
                                        <p:cTn id="66" dur="1500"/>
                                        <p:tgtEl>
                                          <p:spTgt spid="11"/>
                                        </p:tgtEl>
                                      </p:cBhvr>
                                    </p:animEffect>
                                  </p:childTnLst>
                                </p:cTn>
                              </p:par>
                            </p:childTnLst>
                          </p:cTn>
                        </p:par>
                        <p:par>
                          <p:cTn id="67" fill="hold">
                            <p:stCondLst>
                              <p:cond delay="1500"/>
                            </p:stCondLst>
                            <p:childTnLst>
                              <p:par>
                                <p:cTn id="68" presetID="22" presetClass="entr" presetSubtype="2"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right)">
                                      <p:cBhvr>
                                        <p:cTn id="70" dur="1500"/>
                                        <p:tgtEl>
                                          <p:spTgt spid="27"/>
                                        </p:tgtEl>
                                      </p:cBhvr>
                                    </p:animEffect>
                                  </p:childTnLst>
                                </p:cTn>
                              </p:par>
                              <p:par>
                                <p:cTn id="71" presetID="22" presetClass="entr" presetSubtype="2"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1500"/>
                                        <p:tgtEl>
                                          <p:spTgt spid="3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right)">
                                      <p:cBhvr>
                                        <p:cTn id="7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animBg="1"/>
      <p:bldP spid="31" grpId="0" animBg="1"/>
      <p:bldP spid="2" grpId="0" animBg="1"/>
      <p:bldP spid="10" grpId="0" animBg="1"/>
      <p:bldP spid="36"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40552" y="6545082"/>
            <a:ext cx="390467" cy="312918"/>
          </a:xfrm>
        </p:spPr>
        <p:txBody>
          <a:bodyPr/>
          <a:lstStyle/>
          <a:p>
            <a:fld id="{6D22F896-40B5-4ADD-8801-0D06FADFA095}" type="slidenum">
              <a:rPr lang="en-US" sz="1100" smtClean="0">
                <a:solidFill>
                  <a:prstClr val="white"/>
                </a:solidFill>
              </a:rPr>
              <a:pPr/>
              <a:t>9</a:t>
            </a:fld>
            <a:endParaRPr lang="en-US" sz="1100" dirty="0">
              <a:solidFill>
                <a:prstClr val="white"/>
              </a:solidFill>
            </a:endParaRPr>
          </a:p>
        </p:txBody>
      </p:sp>
      <p:sp>
        <p:nvSpPr>
          <p:cNvPr id="3" name="Wave 2"/>
          <p:cNvSpPr/>
          <p:nvPr/>
        </p:nvSpPr>
        <p:spPr>
          <a:xfrm>
            <a:off x="242680" y="193575"/>
            <a:ext cx="11714671" cy="3671059"/>
          </a:xfrm>
          <a:prstGeom prst="wave">
            <a:avLst>
              <a:gd name="adj1" fmla="val 12500"/>
              <a:gd name="adj2" fmla="val -10000"/>
            </a:avLst>
          </a:prstGeom>
          <a:solidFill>
            <a:schemeClr val="accent6">
              <a:lumMod val="75000"/>
            </a:schemeClr>
          </a:solidFill>
          <a:ln w="76200">
            <a:solidFill>
              <a:schemeClr val="accent3">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US" sz="3200" b="1" dirty="0">
                <a:ln>
                  <a:solidFill>
                    <a:srgbClr val="002060"/>
                  </a:solidFill>
                </a:ln>
                <a:solidFill>
                  <a:srgbClr val="008080"/>
                </a:solidFill>
                <a:latin typeface="Georgia" panose="02040502050405020303" pitchFamily="18" charset="0"/>
              </a:rPr>
              <a:t>Exo 10:23</a:t>
            </a:r>
            <a:r>
              <a:rPr lang="en-US" sz="3200" b="1" dirty="0">
                <a:ln>
                  <a:solidFill>
                    <a:srgbClr val="002060"/>
                  </a:solidFill>
                </a:ln>
                <a:solidFill>
                  <a:prstClr val="black"/>
                </a:solidFill>
                <a:latin typeface="Georgia" panose="02040502050405020303" pitchFamily="18" charset="0"/>
              </a:rPr>
              <a:t>  </a:t>
            </a:r>
            <a:r>
              <a:rPr lang="en-US" sz="3200" dirty="0">
                <a:solidFill>
                  <a:prstClr val="black"/>
                </a:solidFill>
                <a:latin typeface="Georgia" panose="02040502050405020303" pitchFamily="18" charset="0"/>
              </a:rPr>
              <a:t>They did not see </a:t>
            </a:r>
            <a:r>
              <a:rPr lang="en-US" sz="3200" dirty="0" smtClean="0">
                <a:solidFill>
                  <a:prstClr val="black"/>
                </a:solidFill>
                <a:latin typeface="Georgia" panose="02040502050405020303" pitchFamily="18" charset="0"/>
              </a:rPr>
              <a:t/>
            </a:r>
            <a:br>
              <a:rPr lang="en-US" sz="3200" dirty="0" smtClean="0">
                <a:solidFill>
                  <a:prstClr val="black"/>
                </a:solidFill>
                <a:latin typeface="Georgia" panose="02040502050405020303" pitchFamily="18" charset="0"/>
              </a:rPr>
            </a:br>
            <a:r>
              <a:rPr lang="en-US" sz="3200" dirty="0" smtClean="0">
                <a:solidFill>
                  <a:prstClr val="black"/>
                </a:solidFill>
                <a:latin typeface="Georgia" panose="02040502050405020303" pitchFamily="18" charset="0"/>
              </a:rPr>
              <a:t>one </a:t>
            </a:r>
            <a:r>
              <a:rPr lang="en-US" sz="3200" dirty="0">
                <a:solidFill>
                  <a:prstClr val="black"/>
                </a:solidFill>
                <a:latin typeface="Georgia" panose="02040502050405020303" pitchFamily="18" charset="0"/>
              </a:rPr>
              <a:t>another, nor did anyone rise </a:t>
            </a:r>
            <a:r>
              <a:rPr lang="en-US" sz="3200" dirty="0" smtClean="0">
                <a:solidFill>
                  <a:prstClr val="black"/>
                </a:solidFill>
                <a:latin typeface="Georgia" panose="02040502050405020303" pitchFamily="18" charset="0"/>
              </a:rPr>
              <a:t>from his </a:t>
            </a:r>
            <a:r>
              <a:rPr lang="en-US" sz="3200" dirty="0">
                <a:solidFill>
                  <a:prstClr val="black"/>
                </a:solidFill>
                <a:latin typeface="Georgia" panose="02040502050405020303" pitchFamily="18" charset="0"/>
              </a:rPr>
              <a:t>place </a:t>
            </a:r>
            <a:r>
              <a:rPr lang="en-US" sz="3200" u="sng" dirty="0">
                <a:solidFill>
                  <a:prstClr val="black"/>
                </a:solidFill>
                <a:latin typeface="Georgia" panose="02040502050405020303" pitchFamily="18" charset="0"/>
              </a:rPr>
              <a:t>for three da</a:t>
            </a:r>
            <a:r>
              <a:rPr lang="en-US" sz="3200" dirty="0">
                <a:solidFill>
                  <a:prstClr val="black"/>
                </a:solidFill>
                <a:latin typeface="Georgia" panose="02040502050405020303" pitchFamily="18" charset="0"/>
              </a:rPr>
              <a:t>y</a:t>
            </a:r>
            <a:r>
              <a:rPr lang="en-US" sz="3200" u="sng" dirty="0">
                <a:solidFill>
                  <a:prstClr val="black"/>
                </a:solidFill>
                <a:latin typeface="Georgia" panose="02040502050405020303" pitchFamily="18" charset="0"/>
              </a:rPr>
              <a:t>s</a:t>
            </a:r>
            <a:r>
              <a:rPr lang="en-US" sz="3200" dirty="0">
                <a:solidFill>
                  <a:prstClr val="black"/>
                </a:solidFill>
                <a:latin typeface="Georgia" panose="02040502050405020303" pitchFamily="18" charset="0"/>
              </a:rPr>
              <a:t>, </a:t>
            </a:r>
            <a:r>
              <a:rPr lang="en-US" sz="3200" dirty="0" smtClean="0">
                <a:solidFill>
                  <a:prstClr val="black"/>
                </a:solidFill>
                <a:latin typeface="Georgia" panose="02040502050405020303" pitchFamily="18" charset="0"/>
              </a:rPr>
              <a:t>while</a:t>
            </a:r>
            <a:br>
              <a:rPr lang="en-US" sz="3200" dirty="0" smtClean="0">
                <a:solidFill>
                  <a:prstClr val="black"/>
                </a:solidFill>
                <a:latin typeface="Georgia" panose="02040502050405020303" pitchFamily="18" charset="0"/>
              </a:rPr>
            </a:br>
            <a:r>
              <a:rPr lang="en-US" sz="3200" dirty="0" smtClean="0">
                <a:solidFill>
                  <a:prstClr val="black"/>
                </a:solidFill>
                <a:latin typeface="Georgia" panose="02040502050405020303" pitchFamily="18" charset="0"/>
              </a:rPr>
              <a:t>        </a:t>
            </a:r>
            <a:r>
              <a:rPr lang="en-US" sz="3200" dirty="0" smtClean="0">
                <a:solidFill>
                  <a:prstClr val="black"/>
                </a:solidFill>
                <a:effectLst>
                  <a:glow rad="127000">
                    <a:srgbClr val="00FFFF"/>
                  </a:glow>
                </a:effectLst>
                <a:latin typeface="Georgia" panose="02040502050405020303" pitchFamily="18" charset="0"/>
              </a:rPr>
              <a:t>all </a:t>
            </a:r>
            <a:r>
              <a:rPr lang="en-US" sz="3200" dirty="0">
                <a:solidFill>
                  <a:prstClr val="black"/>
                </a:solidFill>
                <a:effectLst>
                  <a:glow rad="127000">
                    <a:srgbClr val="00FFFF"/>
                  </a:glow>
                </a:effectLst>
                <a:latin typeface="Georgia" panose="02040502050405020303" pitchFamily="18" charset="0"/>
              </a:rPr>
              <a:t>the children of </a:t>
            </a:r>
            <a:r>
              <a:rPr lang="en-US" sz="3200" dirty="0" err="1">
                <a:solidFill>
                  <a:prstClr val="black"/>
                </a:solidFill>
                <a:effectLst>
                  <a:glow rad="127000">
                    <a:srgbClr val="00FFFF"/>
                  </a:glow>
                </a:effectLst>
                <a:latin typeface="Georgia" panose="02040502050405020303" pitchFamily="18" charset="0"/>
              </a:rPr>
              <a:t>Yisra’ĕl</a:t>
            </a:r>
            <a:r>
              <a:rPr lang="en-US" sz="3200" dirty="0">
                <a:solidFill>
                  <a:prstClr val="black"/>
                </a:solidFill>
                <a:effectLst>
                  <a:glow rad="127000">
                    <a:srgbClr val="00FFFF"/>
                  </a:glow>
                </a:effectLst>
                <a:latin typeface="Georgia" panose="02040502050405020303" pitchFamily="18" charset="0"/>
              </a:rPr>
              <a:t> </a:t>
            </a:r>
            <a:r>
              <a:rPr lang="en-US" sz="3200" dirty="0" smtClean="0">
                <a:solidFill>
                  <a:prstClr val="black"/>
                </a:solidFill>
                <a:effectLst>
                  <a:glow rad="127000">
                    <a:srgbClr val="00FFFF"/>
                  </a:glow>
                </a:effectLst>
                <a:latin typeface="Georgia" panose="02040502050405020303" pitchFamily="18" charset="0"/>
              </a:rPr>
              <a:t>had</a:t>
            </a:r>
            <a:br>
              <a:rPr lang="en-US" sz="3200" dirty="0" smtClean="0">
                <a:solidFill>
                  <a:prstClr val="black"/>
                </a:solidFill>
                <a:effectLst>
                  <a:glow rad="127000">
                    <a:srgbClr val="00FFFF"/>
                  </a:glow>
                </a:effectLst>
                <a:latin typeface="Georgia" panose="02040502050405020303" pitchFamily="18" charset="0"/>
              </a:rPr>
            </a:br>
            <a:r>
              <a:rPr lang="en-US" sz="3200" dirty="0" smtClean="0">
                <a:solidFill>
                  <a:prstClr val="black"/>
                </a:solidFill>
                <a:effectLst>
                  <a:glow rad="127000">
                    <a:srgbClr val="00FFFF"/>
                  </a:glow>
                </a:effectLst>
                <a:latin typeface="Georgia" panose="02040502050405020303" pitchFamily="18" charset="0"/>
              </a:rPr>
              <a:t>              </a:t>
            </a:r>
            <a:r>
              <a:rPr lang="en-US" sz="3200" b="1" u="sng" dirty="0" smtClean="0">
                <a:solidFill>
                  <a:prstClr val="black"/>
                </a:solidFill>
                <a:effectLst>
                  <a:glow rad="127000">
                    <a:srgbClr val="00FFFF"/>
                  </a:glow>
                </a:effectLst>
                <a:latin typeface="Georgia" panose="02040502050405020303" pitchFamily="18" charset="0"/>
              </a:rPr>
              <a:t>LIGHT</a:t>
            </a:r>
            <a:r>
              <a:rPr lang="en-US" sz="3200" b="1" dirty="0" smtClean="0">
                <a:solidFill>
                  <a:prstClr val="black"/>
                </a:solidFill>
                <a:latin typeface="Georgia" panose="02040502050405020303" pitchFamily="18" charset="0"/>
              </a:rPr>
              <a:t> </a:t>
            </a:r>
            <a:r>
              <a:rPr lang="en-US" sz="3200" dirty="0" smtClean="0">
                <a:solidFill>
                  <a:prstClr val="black"/>
                </a:solidFill>
                <a:latin typeface="Georgia" panose="02040502050405020303" pitchFamily="18" charset="0"/>
              </a:rPr>
              <a:t>in </a:t>
            </a:r>
            <a:r>
              <a:rPr lang="en-US" sz="3200" dirty="0">
                <a:solidFill>
                  <a:prstClr val="black"/>
                </a:solidFill>
                <a:latin typeface="Georgia" panose="02040502050405020303" pitchFamily="18" charset="0"/>
              </a:rPr>
              <a:t>their dwellings. </a:t>
            </a:r>
            <a:endParaRPr lang="en-CA" sz="3200" b="1" dirty="0">
              <a:solidFill>
                <a:srgbClr val="FF5050"/>
              </a:solidFill>
              <a:effectLst>
                <a:glow rad="127000">
                  <a:srgbClr val="00FFFF"/>
                </a:glow>
              </a:effectLst>
            </a:endParaRPr>
          </a:p>
        </p:txBody>
      </p:sp>
      <p:sp>
        <p:nvSpPr>
          <p:cNvPr id="5" name="Rounded Rectangle 4"/>
          <p:cNvSpPr/>
          <p:nvPr/>
        </p:nvSpPr>
        <p:spPr>
          <a:xfrm>
            <a:off x="336430" y="4042717"/>
            <a:ext cx="11620921" cy="2493034"/>
          </a:xfrm>
          <a:prstGeom prst="roundRect">
            <a:avLst/>
          </a:prstGeom>
          <a:solidFill>
            <a:schemeClr val="accent3">
              <a:lumMod val="40000"/>
              <a:lumOff val="60000"/>
            </a:schemeClr>
          </a:solidFill>
          <a:ln>
            <a:solidFill>
              <a:srgbClr val="99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2800" b="1" dirty="0" smtClean="0">
                <a:solidFill>
                  <a:schemeClr val="bg1"/>
                </a:solidFill>
                <a:latin typeface="Arial Black" panose="020B0A04020102020204" pitchFamily="34" charset="0"/>
              </a:rPr>
              <a:t>Physical </a:t>
            </a:r>
            <a:r>
              <a:rPr lang="en-CA" sz="2800" b="1" u="sng" dirty="0" smtClean="0">
                <a:solidFill>
                  <a:schemeClr val="bg1"/>
                </a:solidFill>
                <a:latin typeface="Arial Black" panose="020B0A04020102020204" pitchFamily="34" charset="0"/>
              </a:rPr>
              <a:t>Pattern</a:t>
            </a:r>
            <a:r>
              <a:rPr lang="en-CA" sz="2800" b="1" dirty="0" smtClean="0">
                <a:solidFill>
                  <a:schemeClr val="bg1"/>
                </a:solidFill>
                <a:latin typeface="Arial Black" panose="020B0A04020102020204" pitchFamily="34" charset="0"/>
              </a:rPr>
              <a:t> </a:t>
            </a:r>
            <a:r>
              <a:rPr lang="en-CA" sz="2800" b="1" i="1" dirty="0" smtClean="0">
                <a:solidFill>
                  <a:schemeClr val="bg1"/>
                </a:solidFill>
                <a:latin typeface="Comic Sans MS" panose="030F0702030302020204" pitchFamily="66" charset="0"/>
              </a:rPr>
              <a:t>– 3 cycles of DARKNESS?!  </a:t>
            </a:r>
            <a:br>
              <a:rPr lang="en-CA" sz="2800" b="1" i="1" dirty="0" smtClean="0">
                <a:solidFill>
                  <a:schemeClr val="bg1"/>
                </a:solidFill>
                <a:latin typeface="Comic Sans MS" panose="030F0702030302020204" pitchFamily="66" charset="0"/>
              </a:rPr>
            </a:br>
            <a:r>
              <a:rPr lang="en-CA" sz="2800" b="1" i="1" dirty="0" smtClean="0">
                <a:solidFill>
                  <a:srgbClr val="0000FF"/>
                </a:solidFill>
                <a:latin typeface="Comic Sans MS" panose="030F0702030302020204" pitchFamily="66" charset="0"/>
              </a:rPr>
              <a:t>Yahusha’s retreat into the darkness of death </a:t>
            </a:r>
            <a:r>
              <a:rPr lang="en-CA" sz="2800" b="1" i="1" dirty="0" smtClean="0">
                <a:solidFill>
                  <a:schemeClr val="bg1"/>
                </a:solidFill>
                <a:latin typeface="Comic Sans MS" panose="030F0702030302020204" pitchFamily="66" charset="0"/>
              </a:rPr>
              <a:t>for 3 complete cycles is a very significant factor that gives us </a:t>
            </a:r>
            <a:r>
              <a:rPr lang="en-CA" sz="2800" b="1" i="1" dirty="0" smtClean="0">
                <a:solidFill>
                  <a:srgbClr val="0000FF"/>
                </a:solidFill>
                <a:effectLst>
                  <a:glow rad="127000">
                    <a:srgbClr val="00FFFF"/>
                  </a:glow>
                </a:effectLst>
                <a:latin typeface="Arial Black" panose="020B0A04020102020204" pitchFamily="34" charset="0"/>
              </a:rPr>
              <a:t>LIGHT!</a:t>
            </a:r>
            <a:r>
              <a:rPr lang="en-CA" sz="2800" b="1" i="1" dirty="0" smtClean="0">
                <a:solidFill>
                  <a:schemeClr val="bg1"/>
                </a:solidFill>
                <a:latin typeface="Comic Sans MS" panose="030F0702030302020204" pitchFamily="66" charset="0"/>
              </a:rPr>
              <a:t/>
            </a:r>
            <a:br>
              <a:rPr lang="en-CA" sz="2800" b="1" i="1" dirty="0" smtClean="0">
                <a:solidFill>
                  <a:schemeClr val="bg1"/>
                </a:solidFill>
                <a:latin typeface="Comic Sans MS" panose="030F0702030302020204" pitchFamily="66" charset="0"/>
              </a:rPr>
            </a:br>
            <a:r>
              <a:rPr lang="en-CA" sz="1400" b="1" i="1" dirty="0" smtClean="0">
                <a:solidFill>
                  <a:schemeClr val="bg1"/>
                </a:solidFill>
                <a:latin typeface="Comic Sans MS" panose="030F0702030302020204" pitchFamily="66" charset="0"/>
              </a:rPr>
              <a:t>  </a:t>
            </a:r>
          </a:p>
          <a:p>
            <a:pPr algn="ctr"/>
            <a:r>
              <a:rPr lang="en-CA" sz="2800" b="1" i="1" dirty="0" smtClean="0">
                <a:ln>
                  <a:solidFill>
                    <a:srgbClr val="FF5050"/>
                  </a:solidFill>
                </a:ln>
                <a:solidFill>
                  <a:srgbClr val="0000FF"/>
                </a:solidFill>
                <a:effectLst>
                  <a:glow rad="127000">
                    <a:srgbClr val="00FFFF"/>
                  </a:glow>
                </a:effectLst>
                <a:latin typeface="Comic Sans MS" panose="030F0702030302020204" pitchFamily="66" charset="0"/>
              </a:rPr>
              <a:t>Yahusha, even in </a:t>
            </a:r>
            <a:r>
              <a:rPr lang="en-CA" sz="2800" b="1" i="1" dirty="0" smtClean="0">
                <a:ln>
                  <a:solidFill>
                    <a:srgbClr val="FF5050"/>
                  </a:solidFill>
                </a:ln>
                <a:solidFill>
                  <a:schemeClr val="bg1"/>
                </a:solidFill>
                <a:effectLst>
                  <a:glow rad="127000">
                    <a:srgbClr val="00FFFF"/>
                  </a:glow>
                </a:effectLst>
                <a:latin typeface="Comic Sans MS" panose="030F0702030302020204" pitchFamily="66" charset="0"/>
              </a:rPr>
              <a:t>death,</a:t>
            </a:r>
            <a:r>
              <a:rPr lang="en-CA" sz="2800" b="1" i="1" dirty="0" smtClean="0">
                <a:ln>
                  <a:solidFill>
                    <a:srgbClr val="FF5050"/>
                  </a:solidFill>
                </a:ln>
                <a:solidFill>
                  <a:srgbClr val="0000FF"/>
                </a:solidFill>
                <a:effectLst>
                  <a:glow rad="127000">
                    <a:srgbClr val="00FFFF"/>
                  </a:glow>
                </a:effectLst>
                <a:latin typeface="Comic Sans MS" panose="030F0702030302020204" pitchFamily="66" charset="0"/>
              </a:rPr>
              <a:t> </a:t>
            </a:r>
            <a:r>
              <a:rPr lang="en-CA" sz="2800" b="1" i="1" u="sng" dirty="0" smtClean="0">
                <a:ln>
                  <a:solidFill>
                    <a:srgbClr val="FF5050"/>
                  </a:solidFill>
                </a:ln>
                <a:solidFill>
                  <a:srgbClr val="0000FF"/>
                </a:solidFill>
                <a:effectLst>
                  <a:glow rad="127000">
                    <a:srgbClr val="00FFFF"/>
                  </a:glow>
                </a:effectLst>
                <a:latin typeface="Comic Sans MS" panose="030F0702030302020204" pitchFamily="66" charset="0"/>
              </a:rPr>
              <a:t>SUPPLIED LIGHT</a:t>
            </a:r>
            <a:r>
              <a:rPr lang="en-CA" sz="2800" b="1" i="1" dirty="0" smtClean="0">
                <a:ln>
                  <a:solidFill>
                    <a:srgbClr val="FF5050"/>
                  </a:solidFill>
                </a:ln>
                <a:solidFill>
                  <a:srgbClr val="0000FF"/>
                </a:solidFill>
                <a:effectLst>
                  <a:glow rad="127000">
                    <a:srgbClr val="00FFFF"/>
                  </a:glow>
                </a:effectLst>
                <a:latin typeface="Comic Sans MS" panose="030F0702030302020204" pitchFamily="66" charset="0"/>
              </a:rPr>
              <a:t> </a:t>
            </a:r>
            <a:r>
              <a:rPr lang="en-CA" sz="2800" b="1" i="1" dirty="0" smtClean="0">
                <a:ln>
                  <a:solidFill>
                    <a:srgbClr val="FF5050"/>
                  </a:solidFill>
                </a:ln>
                <a:solidFill>
                  <a:schemeClr val="bg1"/>
                </a:solidFill>
                <a:effectLst>
                  <a:glow rad="127000">
                    <a:srgbClr val="00FFFF"/>
                  </a:glow>
                </a:effectLst>
                <a:latin typeface="Comic Sans MS" panose="030F0702030302020204" pitchFamily="66" charset="0"/>
              </a:rPr>
              <a:t>TO</a:t>
            </a:r>
            <a:r>
              <a:rPr lang="en-CA" sz="2800" b="1" i="1" dirty="0" smtClean="0">
                <a:ln>
                  <a:solidFill>
                    <a:srgbClr val="FF5050"/>
                  </a:solidFill>
                </a:ln>
                <a:solidFill>
                  <a:srgbClr val="0000FF"/>
                </a:solidFill>
                <a:effectLst>
                  <a:glow rad="127000">
                    <a:srgbClr val="00FFFF"/>
                  </a:glow>
                </a:effectLst>
                <a:latin typeface="Comic Sans MS" panose="030F0702030302020204" pitchFamily="66" charset="0"/>
              </a:rPr>
              <a:t> </a:t>
            </a:r>
            <a:r>
              <a:rPr lang="en-CA" sz="2800" b="1" i="1" u="sng" dirty="0" smtClean="0">
                <a:ln>
                  <a:solidFill>
                    <a:srgbClr val="FF5050"/>
                  </a:solidFill>
                </a:ln>
                <a:solidFill>
                  <a:srgbClr val="0000FF"/>
                </a:solidFill>
                <a:effectLst>
                  <a:glow rad="127000">
                    <a:srgbClr val="00FFFF"/>
                  </a:glow>
                </a:effectLst>
                <a:latin typeface="Comic Sans MS" panose="030F0702030302020204" pitchFamily="66" charset="0"/>
              </a:rPr>
              <a:t>HIS PEOPLE</a:t>
            </a:r>
            <a:r>
              <a:rPr lang="en-CA" sz="2800" b="1" i="1" dirty="0" smtClean="0">
                <a:ln>
                  <a:solidFill>
                    <a:srgbClr val="FF5050"/>
                  </a:solidFill>
                </a:ln>
                <a:solidFill>
                  <a:srgbClr val="0000FF"/>
                </a:solidFill>
                <a:effectLst>
                  <a:glow rad="127000">
                    <a:srgbClr val="00FFFF"/>
                  </a:glow>
                </a:effectLst>
                <a:latin typeface="Comic Sans MS" panose="030F0702030302020204" pitchFamily="66" charset="0"/>
              </a:rPr>
              <a:t>! </a:t>
            </a:r>
            <a:endParaRPr lang="en-CA" sz="2800" dirty="0">
              <a:ln>
                <a:solidFill>
                  <a:srgbClr val="FF5050"/>
                </a:solidFill>
              </a:ln>
              <a:solidFill>
                <a:srgbClr val="0000FF"/>
              </a:solidFill>
              <a:effectLst>
                <a:glow rad="127000">
                  <a:srgbClr val="00FFFF"/>
                </a:glow>
              </a:effectLst>
              <a:latin typeface="Comic Sans MS" panose="030F0702030302020204" pitchFamily="66" charset="0"/>
            </a:endParaRPr>
          </a:p>
        </p:txBody>
      </p:sp>
    </p:spTree>
    <p:extLst>
      <p:ext uri="{BB962C8B-B14F-4D97-AF65-F5344CB8AC3E}">
        <p14:creationId xmlns:p14="http://schemas.microsoft.com/office/powerpoint/2010/main" val="10635674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Picture 2"/>
          <p:cNvPicPr>
            <a:picLocks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28834" y="1311215"/>
            <a:ext cx="3415098" cy="1960347"/>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5" name="Rounded Rectangle 44"/>
          <p:cNvSpPr/>
          <p:nvPr/>
        </p:nvSpPr>
        <p:spPr>
          <a:xfrm>
            <a:off x="780385" y="248131"/>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3064603" y="1810327"/>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3018422" y="1306618"/>
            <a:ext cx="909685" cy="1925940"/>
          </a:xfrm>
          <a:prstGeom prst="rect">
            <a:avLst/>
          </a:prstGeom>
          <a:noFill/>
          <a:ln w="57150">
            <a:solidFill>
              <a:srgbClr val="0000FF"/>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4" name="Right Triangle 103"/>
          <p:cNvSpPr/>
          <p:nvPr/>
        </p:nvSpPr>
        <p:spPr>
          <a:xfrm flipH="1">
            <a:off x="3031065" y="2499102"/>
            <a:ext cx="866214" cy="733456"/>
          </a:xfrm>
          <a:prstGeom prst="rtTriangle">
            <a:avLst/>
          </a:prstGeom>
          <a:solidFill>
            <a:schemeClr val="bg1">
              <a:alpha val="35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7" name="Right Triangle 36"/>
          <p:cNvSpPr/>
          <p:nvPr/>
        </p:nvSpPr>
        <p:spPr>
          <a:xfrm rot="10800000" flipH="1">
            <a:off x="5652952" y="2505073"/>
            <a:ext cx="782569" cy="745006"/>
          </a:xfrm>
          <a:prstGeom prst="rtTriangle">
            <a:avLst/>
          </a:prstGeom>
          <a:solidFill>
            <a:srgbClr val="00B0F0">
              <a:alpha val="34000"/>
            </a:srgbClr>
          </a:solidFill>
          <a:ln>
            <a:solidFill>
              <a:schemeClr val="accent4">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le 6"/>
          <p:cNvSpPr/>
          <p:nvPr/>
        </p:nvSpPr>
        <p:spPr>
          <a:xfrm>
            <a:off x="5902116" y="165007"/>
            <a:ext cx="6090985" cy="1152988"/>
          </a:xfrm>
          <a:prstGeom prst="roundRect">
            <a:avLst>
              <a:gd name="adj" fmla="val 46804"/>
            </a:avLst>
          </a:prstGeom>
          <a:solidFill>
            <a:schemeClr val="accent3">
              <a:lumMod val="20000"/>
              <a:lumOff val="80000"/>
            </a:schemeClr>
          </a:solidFill>
          <a:ln w="38100">
            <a:solidFill>
              <a:schemeClr val="bg1"/>
            </a:solidFill>
          </a:ln>
          <a:effectLst>
            <a:glow rad="127000">
              <a:srgbClr val="FF66FF"/>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3200" b="1" u="sng" dirty="0" smtClean="0">
                <a:ln>
                  <a:solidFill>
                    <a:srgbClr val="0000FF"/>
                  </a:solidFill>
                </a:ln>
                <a:solidFill>
                  <a:srgbClr val="CC00FF"/>
                </a:solidFill>
              </a:rPr>
              <a:t>Dee</a:t>
            </a:r>
            <a:r>
              <a:rPr lang="en-CA" sz="3200" b="1" dirty="0" smtClean="0">
                <a:ln>
                  <a:solidFill>
                    <a:srgbClr val="0000FF"/>
                  </a:solidFill>
                </a:ln>
                <a:solidFill>
                  <a:srgbClr val="CC00FF"/>
                </a:solidFill>
              </a:rPr>
              <a:t>p</a:t>
            </a:r>
            <a:r>
              <a:rPr lang="en-CA" sz="3200" b="1" u="sng" dirty="0" smtClean="0">
                <a:ln>
                  <a:solidFill>
                    <a:srgbClr val="0000FF"/>
                  </a:solidFill>
                </a:ln>
                <a:solidFill>
                  <a:srgbClr val="CC00FF"/>
                </a:solidFill>
              </a:rPr>
              <a:t>er into the</a:t>
            </a:r>
            <a:r>
              <a:rPr lang="en-CA" sz="3200" b="1" u="sng" dirty="0">
                <a:ln>
                  <a:solidFill>
                    <a:srgbClr val="0000FF"/>
                  </a:solidFill>
                </a:ln>
                <a:solidFill>
                  <a:srgbClr val="CC00FF"/>
                </a:solidFill>
              </a:rPr>
              <a:t> </a:t>
            </a:r>
            <a:r>
              <a:rPr lang="en-CA" sz="3200" b="1" u="sng" dirty="0" smtClean="0">
                <a:ln w="19050">
                  <a:solidFill>
                    <a:srgbClr val="0000FF"/>
                  </a:solidFill>
                </a:ln>
                <a:solidFill>
                  <a:srgbClr val="FF0000"/>
                </a:solidFill>
                <a:latin typeface="Arial Black" panose="020B0A04020102020204" pitchFamily="34" charset="0"/>
              </a:rPr>
              <a:t>Lunar</a:t>
            </a:r>
            <a:r>
              <a:rPr lang="en-CA" sz="3200" b="1" u="sng" dirty="0" smtClean="0">
                <a:ln w="19050">
                  <a:solidFill>
                    <a:srgbClr val="0000FF"/>
                  </a:solidFill>
                </a:ln>
                <a:solidFill>
                  <a:srgbClr val="00FFCC"/>
                </a:solidFill>
              </a:rPr>
              <a:t> </a:t>
            </a:r>
            <a:br>
              <a:rPr lang="en-CA" sz="3200" b="1" u="sng" dirty="0" smtClean="0">
                <a:ln w="19050">
                  <a:solidFill>
                    <a:srgbClr val="0000FF"/>
                  </a:solidFill>
                </a:ln>
                <a:solidFill>
                  <a:srgbClr val="00FFCC"/>
                </a:solidFill>
              </a:rPr>
            </a:br>
            <a:r>
              <a:rPr lang="en-CA" sz="4800" b="1" u="sng" dirty="0" smtClean="0">
                <a:ln w="19050">
                  <a:solidFill>
                    <a:srgbClr val="0000FF"/>
                  </a:solidFill>
                </a:ln>
                <a:solidFill>
                  <a:srgbClr val="00FFCC"/>
                </a:solidFill>
                <a:latin typeface="Arial Black" panose="020B0A04020102020204" pitchFamily="34" charset="0"/>
              </a:rPr>
              <a:t>CONUNDRUM</a:t>
            </a:r>
            <a:r>
              <a:rPr lang="en-CA" sz="4800" b="1" dirty="0" smtClean="0">
                <a:ln>
                  <a:solidFill>
                    <a:srgbClr val="0000FF"/>
                  </a:solidFill>
                </a:ln>
                <a:solidFill>
                  <a:srgbClr val="CC00FF"/>
                </a:solidFill>
                <a:latin typeface="Arial Black" panose="020B0A04020102020204" pitchFamily="34" charset="0"/>
              </a:rPr>
              <a:t>!</a:t>
            </a:r>
            <a:endParaRPr lang="en-CA" sz="4800" b="1" dirty="0">
              <a:ln>
                <a:solidFill>
                  <a:srgbClr val="0000FF"/>
                </a:solidFill>
              </a:ln>
              <a:solidFill>
                <a:srgbClr val="CC00FF"/>
              </a:solidFill>
              <a:latin typeface="Arial Black" panose="020B0A04020102020204" pitchFamily="34" charset="0"/>
            </a:endParaRPr>
          </a:p>
        </p:txBody>
      </p:sp>
      <p:sp>
        <p:nvSpPr>
          <p:cNvPr id="17" name="Right Triangle 16"/>
          <p:cNvSpPr/>
          <p:nvPr/>
        </p:nvSpPr>
        <p:spPr>
          <a:xfrm rot="10800000" flipH="1">
            <a:off x="3955815" y="2505074"/>
            <a:ext cx="793782" cy="721009"/>
          </a:xfrm>
          <a:prstGeom prst="rtTriangle">
            <a:avLst/>
          </a:prstGeom>
          <a:solidFill>
            <a:srgbClr val="00B0F0">
              <a:alpha val="34000"/>
            </a:srgbClr>
          </a:solidFill>
          <a:ln>
            <a:solidFill>
              <a:schemeClr val="accent4">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5" name="Rectangle 14"/>
          <p:cNvSpPr/>
          <p:nvPr/>
        </p:nvSpPr>
        <p:spPr>
          <a:xfrm>
            <a:off x="3923729" y="1303189"/>
            <a:ext cx="879110" cy="1929369"/>
          </a:xfrm>
          <a:prstGeom prst="rect">
            <a:avLst/>
          </a:prstGeom>
          <a:noFill/>
          <a:ln w="57150">
            <a:solidFill>
              <a:srgbClr val="663300"/>
            </a:solidFill>
          </a:ln>
          <a:effectLst>
            <a:glow rad="508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8" name="Rounded Rectangular Callout 17"/>
          <p:cNvSpPr/>
          <p:nvPr/>
        </p:nvSpPr>
        <p:spPr>
          <a:xfrm>
            <a:off x="173854" y="1120795"/>
            <a:ext cx="2673166" cy="1118845"/>
          </a:xfrm>
          <a:prstGeom prst="wedgeRoundRectCallout">
            <a:avLst>
              <a:gd name="adj1" fmla="val 64820"/>
              <a:gd name="adj2" fmla="val 31822"/>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sp>
        <p:nvSpPr>
          <p:cNvPr id="13" name="Rounded Rectangular Callout 12"/>
          <p:cNvSpPr/>
          <p:nvPr/>
        </p:nvSpPr>
        <p:spPr>
          <a:xfrm>
            <a:off x="173854" y="2609283"/>
            <a:ext cx="2396468" cy="963550"/>
          </a:xfrm>
          <a:prstGeom prst="wedgeRoundRectCallout">
            <a:avLst>
              <a:gd name="adj1" fmla="val 86669"/>
              <a:gd name="adj2" fmla="val 3816"/>
              <a:gd name="adj3" fmla="val 16667"/>
            </a:avLst>
          </a:prstGeom>
          <a:solidFill>
            <a:schemeClr val="accent5">
              <a:lumMod val="60000"/>
              <a:lumOff val="40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u="sng" dirty="0" smtClean="0">
                <a:solidFill>
                  <a:prstClr val="black"/>
                </a:solidFill>
              </a:rPr>
              <a:t>Lunar</a:t>
            </a:r>
            <a:r>
              <a:rPr lang="en-CA" sz="2400" dirty="0" smtClean="0">
                <a:solidFill>
                  <a:prstClr val="black"/>
                </a:solidFill>
              </a:rPr>
              <a:t> Abib 14 </a:t>
            </a:r>
            <a:r>
              <a:rPr lang="en-CA" sz="2400" u="sng" dirty="0">
                <a:solidFill>
                  <a:prstClr val="black"/>
                </a:solidFill>
              </a:rPr>
              <a:t>N</a:t>
            </a:r>
            <a:r>
              <a:rPr lang="en-CA" sz="2400" u="sng" dirty="0" smtClean="0">
                <a:solidFill>
                  <a:prstClr val="black"/>
                </a:solidFill>
              </a:rPr>
              <a:t>i</a:t>
            </a:r>
            <a:r>
              <a:rPr lang="en-CA" sz="2400" dirty="0" smtClean="0">
                <a:solidFill>
                  <a:prstClr val="black"/>
                </a:solidFill>
              </a:rPr>
              <a:t>g</a:t>
            </a:r>
            <a:r>
              <a:rPr lang="en-CA" sz="2400" u="sng" dirty="0" smtClean="0">
                <a:solidFill>
                  <a:prstClr val="black"/>
                </a:solidFill>
              </a:rPr>
              <a:t>ht</a:t>
            </a:r>
            <a:r>
              <a:rPr lang="en-CA" sz="2400" dirty="0" smtClean="0">
                <a:solidFill>
                  <a:prstClr val="black"/>
                </a:solidFill>
              </a:rPr>
              <a:t> </a:t>
            </a:r>
            <a:r>
              <a:rPr lang="en-CA" sz="2400" dirty="0">
                <a:solidFill>
                  <a:prstClr val="black"/>
                </a:solidFill>
              </a:rPr>
              <a:t>S</a:t>
            </a:r>
            <a:r>
              <a:rPr lang="en-CA" sz="2400" dirty="0" smtClean="0">
                <a:solidFill>
                  <a:prstClr val="black"/>
                </a:solidFill>
              </a:rPr>
              <a:t>eason!</a:t>
            </a:r>
            <a:endParaRPr lang="en-CA" sz="2400" dirty="0">
              <a:solidFill>
                <a:prstClr val="black"/>
              </a:solidFill>
            </a:endParaRPr>
          </a:p>
        </p:txBody>
      </p:sp>
      <p:sp>
        <p:nvSpPr>
          <p:cNvPr id="14" name="Oval 13"/>
          <p:cNvSpPr/>
          <p:nvPr/>
        </p:nvSpPr>
        <p:spPr>
          <a:xfrm>
            <a:off x="3993182" y="1871633"/>
            <a:ext cx="701226" cy="516771"/>
          </a:xfrm>
          <a:prstGeom prst="ellipse">
            <a:avLst/>
          </a:prstGeom>
          <a:solidFill>
            <a:srgbClr val="0000FF"/>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15</a:t>
            </a:r>
            <a:endParaRPr lang="en-CA" b="1" dirty="0">
              <a:solidFill>
                <a:srgbClr val="00FFCC"/>
              </a:solidFill>
              <a:latin typeface="Arial Black" panose="020B0A04020102020204" pitchFamily="34" charset="0"/>
            </a:endParaRPr>
          </a:p>
        </p:txBody>
      </p:sp>
      <p:sp>
        <p:nvSpPr>
          <p:cNvPr id="19" name="Oval 18"/>
          <p:cNvSpPr/>
          <p:nvPr/>
        </p:nvSpPr>
        <p:spPr>
          <a:xfrm>
            <a:off x="4178922" y="957838"/>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a:t>
            </a:r>
            <a:endParaRPr lang="en-CA" b="1" dirty="0">
              <a:solidFill>
                <a:srgbClr val="00FFCC"/>
              </a:solidFill>
              <a:latin typeface="Arial Black" panose="020B0A04020102020204" pitchFamily="34" charset="0"/>
            </a:endParaRPr>
          </a:p>
        </p:txBody>
      </p:sp>
      <p:sp>
        <p:nvSpPr>
          <p:cNvPr id="20" name="Rectangle 19"/>
          <p:cNvSpPr/>
          <p:nvPr/>
        </p:nvSpPr>
        <p:spPr>
          <a:xfrm>
            <a:off x="4798462" y="1306617"/>
            <a:ext cx="854491" cy="1919467"/>
          </a:xfrm>
          <a:prstGeom prst="rect">
            <a:avLst/>
          </a:pr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Oval 20"/>
          <p:cNvSpPr/>
          <p:nvPr/>
        </p:nvSpPr>
        <p:spPr>
          <a:xfrm>
            <a:off x="4987716" y="957837"/>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2</a:t>
            </a:r>
            <a:endParaRPr lang="en-CA" b="1" dirty="0">
              <a:solidFill>
                <a:srgbClr val="00FFCC"/>
              </a:solidFill>
              <a:latin typeface="Arial Black" panose="020B0A04020102020204" pitchFamily="34" charset="0"/>
            </a:endParaRPr>
          </a:p>
        </p:txBody>
      </p:sp>
      <p:sp>
        <p:nvSpPr>
          <p:cNvPr id="22" name="Curved Down Arrow 21"/>
          <p:cNvSpPr/>
          <p:nvPr/>
        </p:nvSpPr>
        <p:spPr>
          <a:xfrm>
            <a:off x="4717959" y="897353"/>
            <a:ext cx="1031426" cy="401670"/>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 name="Curved Down Arrow 4"/>
          <p:cNvSpPr/>
          <p:nvPr/>
        </p:nvSpPr>
        <p:spPr>
          <a:xfrm>
            <a:off x="3879241" y="869461"/>
            <a:ext cx="1031426" cy="401670"/>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Oval 23"/>
          <p:cNvSpPr/>
          <p:nvPr/>
        </p:nvSpPr>
        <p:spPr>
          <a:xfrm>
            <a:off x="4861860" y="1883191"/>
            <a:ext cx="701226" cy="516771"/>
          </a:xfrm>
          <a:prstGeom prst="ellipse">
            <a:avLst/>
          </a:prstGeom>
          <a:solidFill>
            <a:srgbClr val="663300"/>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16</a:t>
            </a:r>
            <a:endParaRPr lang="en-CA" b="1" dirty="0">
              <a:solidFill>
                <a:srgbClr val="00FFCC"/>
              </a:solidFill>
              <a:latin typeface="Arial Black" panose="020B0A04020102020204" pitchFamily="34" charset="0"/>
            </a:endParaRPr>
          </a:p>
        </p:txBody>
      </p:sp>
      <p:sp>
        <p:nvSpPr>
          <p:cNvPr id="32" name="Right Triangle 31"/>
          <p:cNvSpPr/>
          <p:nvPr/>
        </p:nvSpPr>
        <p:spPr>
          <a:xfrm flipH="1">
            <a:off x="3956280" y="2499100"/>
            <a:ext cx="815623" cy="726984"/>
          </a:xfrm>
          <a:prstGeom prst="rtTriangle">
            <a:avLst/>
          </a:prstGeom>
          <a:solidFill>
            <a:srgbClr val="0000FF">
              <a:alpha val="37000"/>
            </a:srgb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3" name="Right Triangle 32"/>
          <p:cNvSpPr/>
          <p:nvPr/>
        </p:nvSpPr>
        <p:spPr>
          <a:xfrm rot="10800000" flipH="1">
            <a:off x="4829289" y="2499100"/>
            <a:ext cx="815730" cy="733458"/>
          </a:xfrm>
          <a:prstGeom prst="rtTriangle">
            <a:avLst/>
          </a:prstGeom>
          <a:solidFill>
            <a:srgbClr val="00B0F0">
              <a:alpha val="34000"/>
            </a:srgbClr>
          </a:solidFill>
          <a:ln>
            <a:solidFill>
              <a:schemeClr val="accent4">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1" name="Right Triangle 30"/>
          <p:cNvSpPr/>
          <p:nvPr/>
        </p:nvSpPr>
        <p:spPr>
          <a:xfrm flipH="1">
            <a:off x="4798353" y="2505075"/>
            <a:ext cx="843904" cy="721009"/>
          </a:xfrm>
          <a:prstGeom prst="rtTriangle">
            <a:avLst/>
          </a:prstGeom>
          <a:solidFill>
            <a:schemeClr val="bg1">
              <a:alpha val="37000"/>
            </a:schemeClr>
          </a:solidFill>
          <a:ln>
            <a:solidFill>
              <a:srgbClr val="FF66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 name="Rounded Rectangular Callout 1"/>
          <p:cNvSpPr/>
          <p:nvPr/>
        </p:nvSpPr>
        <p:spPr>
          <a:xfrm>
            <a:off x="0" y="4495174"/>
            <a:ext cx="12192000" cy="2247385"/>
          </a:xfrm>
          <a:prstGeom prst="wedgeRoundRectCallout">
            <a:avLst>
              <a:gd name="adj1" fmla="val -15513"/>
              <a:gd name="adj2" fmla="val -72108"/>
              <a:gd name="adj3" fmla="val 16667"/>
            </a:avLst>
          </a:prstGeom>
          <a:solidFill>
            <a:schemeClr val="accent6">
              <a:lumMod val="20000"/>
              <a:lumOff val="8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defTabSz="457200"/>
            <a:r>
              <a:rPr lang="en-US" sz="2800" dirty="0" smtClean="0">
                <a:solidFill>
                  <a:prstClr val="black"/>
                </a:solidFill>
                <a:latin typeface="TITUS Cyberbit Basic" panose="02020603050405020304" pitchFamily="18" charset="0"/>
              </a:rPr>
              <a:t>The Scriptures reveal -</a:t>
            </a:r>
            <a:r>
              <a:rPr lang="en-US" sz="2800" dirty="0" smtClean="0">
                <a:solidFill>
                  <a:srgbClr val="008080"/>
                </a:solidFill>
                <a:latin typeface="TITUS Cyberbit Basic" panose="02020603050405020304" pitchFamily="18" charset="0"/>
              </a:rPr>
              <a:t>Luke 23:56 </a:t>
            </a:r>
            <a:r>
              <a:rPr lang="en-US" sz="2800" dirty="0" smtClean="0">
                <a:solidFill>
                  <a:prstClr val="black"/>
                </a:solidFill>
                <a:latin typeface="TITUS Cyberbit Basic" panose="02020603050405020304" pitchFamily="18" charset="0"/>
              </a:rPr>
              <a:t>(</a:t>
            </a:r>
            <a:r>
              <a:rPr lang="en-US" sz="2800" b="1" dirty="0" smtClean="0">
                <a:solidFill>
                  <a:srgbClr val="CC00FF"/>
                </a:solidFill>
                <a:latin typeface="TITUS Cyberbit Basic" panose="02020603050405020304" pitchFamily="18" charset="0"/>
              </a:rPr>
              <a:t>b</a:t>
            </a:r>
            <a:r>
              <a:rPr lang="en-US" sz="2800" dirty="0" smtClean="0">
                <a:solidFill>
                  <a:prstClr val="black"/>
                </a:solidFill>
                <a:latin typeface="TITUS Cyberbit Basic" panose="02020603050405020304" pitchFamily="18" charset="0"/>
              </a:rPr>
              <a:t>) … they  prepared  </a:t>
            </a:r>
            <a:r>
              <a:rPr lang="en-US" sz="2800" dirty="0">
                <a:solidFill>
                  <a:prstClr val="black"/>
                </a:solidFill>
                <a:latin typeface="TITUS Cyberbit Basic" panose="02020603050405020304" pitchFamily="18" charset="0"/>
              </a:rPr>
              <a:t>spices and </a:t>
            </a:r>
            <a:r>
              <a:rPr lang="en-US" sz="2800" dirty="0" smtClean="0">
                <a:solidFill>
                  <a:prstClr val="black"/>
                </a:solidFill>
                <a:latin typeface="TITUS Cyberbit Basic" panose="02020603050405020304" pitchFamily="18" charset="0"/>
              </a:rPr>
              <a:t>perfumes</a:t>
            </a:r>
            <a:r>
              <a:rPr lang="en-US" sz="2800" dirty="0">
                <a:solidFill>
                  <a:prstClr val="black"/>
                </a:solidFill>
                <a:latin typeface="TITUS Cyberbit Basic" panose="02020603050405020304" pitchFamily="18" charset="0"/>
              </a:rPr>
              <a:t>. </a:t>
            </a:r>
            <a:r>
              <a:rPr lang="en-US" sz="2800" dirty="0" smtClean="0">
                <a:solidFill>
                  <a:prstClr val="black"/>
                </a:solidFill>
                <a:latin typeface="TITUS Cyberbit Basic" panose="02020603050405020304" pitchFamily="18" charset="0"/>
              </a:rPr>
              <a:t> </a:t>
            </a:r>
            <a:r>
              <a:rPr lang="en-US" sz="2400" dirty="0" smtClean="0">
                <a:solidFill>
                  <a:prstClr val="black"/>
                </a:solidFill>
                <a:latin typeface="TITUS Cyberbit Basic" panose="02020603050405020304" pitchFamily="18" charset="0"/>
              </a:rPr>
              <a:t>											                              </a:t>
            </a:r>
            <a:r>
              <a:rPr lang="en-US" sz="2400" dirty="0" smtClean="0">
                <a:solidFill>
                  <a:prstClr val="black"/>
                </a:solidFill>
                <a:latin typeface="Arial Black" panose="020B0A04020102020204" pitchFamily="34" charset="0"/>
              </a:rPr>
              <a:t>{WORK!} </a:t>
            </a:r>
            <a:r>
              <a:rPr lang="en-US" sz="2400" dirty="0">
                <a:solidFill>
                  <a:prstClr val="black"/>
                </a:solidFill>
                <a:latin typeface="Arial Black" panose="020B0A04020102020204" pitchFamily="34" charset="0"/>
              </a:rPr>
              <a:t/>
            </a:r>
            <a:br>
              <a:rPr lang="en-US" sz="2400" dirty="0">
                <a:solidFill>
                  <a:prstClr val="black"/>
                </a:solidFill>
                <a:latin typeface="Arial Black" panose="020B0A04020102020204" pitchFamily="34" charset="0"/>
              </a:rPr>
            </a:br>
            <a:r>
              <a:rPr lang="en-US" sz="3600" dirty="0" smtClean="0">
                <a:solidFill>
                  <a:prstClr val="black"/>
                </a:solidFill>
                <a:latin typeface="TITUS Cyberbit Basic" panose="02020603050405020304" pitchFamily="18" charset="0"/>
              </a:rPr>
              <a:t> </a:t>
            </a:r>
            <a:r>
              <a:rPr lang="en-US" sz="3600" dirty="0">
                <a:solidFill>
                  <a:prstClr val="black"/>
                </a:solidFill>
                <a:latin typeface="TITUS Cyberbit Basic" panose="02020603050405020304" pitchFamily="18" charset="0"/>
              </a:rPr>
              <a:t>And they </a:t>
            </a:r>
            <a:r>
              <a:rPr lang="en-US" sz="3600" dirty="0" smtClean="0">
                <a:solidFill>
                  <a:prstClr val="black"/>
                </a:solidFill>
                <a:effectLst>
                  <a:glow rad="127000">
                    <a:srgbClr val="FF66FF">
                      <a:alpha val="46000"/>
                    </a:srgbClr>
                  </a:glow>
                </a:effectLst>
                <a:latin typeface="TITUS Cyberbit Basic" panose="02020603050405020304" pitchFamily="18" charset="0"/>
              </a:rPr>
              <a:t>rested </a:t>
            </a:r>
            <a:r>
              <a:rPr lang="en-US" sz="3600" dirty="0">
                <a:solidFill>
                  <a:prstClr val="black"/>
                </a:solidFill>
                <a:effectLst>
                  <a:glow rad="127000">
                    <a:srgbClr val="FF66FF">
                      <a:alpha val="46000"/>
                    </a:srgbClr>
                  </a:glow>
                </a:effectLst>
                <a:latin typeface="TITUS Cyberbit Basic" panose="02020603050405020304" pitchFamily="18" charset="0"/>
              </a:rPr>
              <a:t>on the </a:t>
            </a:r>
            <a:r>
              <a:rPr lang="en-US" sz="3600" dirty="0" smtClean="0">
                <a:solidFill>
                  <a:prstClr val="black"/>
                </a:solidFill>
                <a:effectLst>
                  <a:glow rad="127000">
                    <a:srgbClr val="FF66FF">
                      <a:alpha val="46000"/>
                    </a:srgbClr>
                  </a:glow>
                </a:effectLst>
                <a:latin typeface="TITUS Cyberbit Basic" panose="02020603050405020304" pitchFamily="18" charset="0"/>
              </a:rPr>
              <a:t>Shabbat </a:t>
            </a:r>
            <a:r>
              <a:rPr lang="en-US" sz="3600" dirty="0" smtClean="0">
                <a:solidFill>
                  <a:prstClr val="black"/>
                </a:solidFill>
                <a:latin typeface="TITUS Cyberbit Basic" panose="02020603050405020304" pitchFamily="18" charset="0"/>
              </a:rPr>
              <a:t>according </a:t>
            </a:r>
            <a:r>
              <a:rPr lang="en-US" sz="3600" dirty="0">
                <a:solidFill>
                  <a:prstClr val="black"/>
                </a:solidFill>
                <a:latin typeface="TITUS Cyberbit Basic" panose="02020603050405020304" pitchFamily="18" charset="0"/>
              </a:rPr>
              <a:t>to </a:t>
            </a:r>
            <a:r>
              <a:rPr lang="en-US" sz="3600" b="1" dirty="0">
                <a:solidFill>
                  <a:srgbClr val="0000FF"/>
                </a:solidFill>
                <a:latin typeface="TITUS Cyberbit Basic" panose="02020603050405020304" pitchFamily="18" charset="0"/>
              </a:rPr>
              <a:t>the command. </a:t>
            </a:r>
          </a:p>
          <a:p>
            <a:pPr algn="ctr" defTabSz="457200"/>
            <a:r>
              <a:rPr lang="en-US" sz="2700" i="1" u="sng" dirty="0" smtClean="0">
                <a:solidFill>
                  <a:srgbClr val="00589A"/>
                </a:solidFill>
                <a:effectLst>
                  <a:glow rad="127000">
                    <a:srgbClr val="00FF00"/>
                  </a:glow>
                </a:effectLst>
                <a:latin typeface="Arial Black" panose="020B0A04020102020204" pitchFamily="34" charset="0"/>
              </a:rPr>
              <a:t>On WHICH SHABBAT</a:t>
            </a:r>
            <a:r>
              <a:rPr lang="en-US" sz="2700" i="1" dirty="0" smtClean="0">
                <a:solidFill>
                  <a:srgbClr val="00589A"/>
                </a:solidFill>
                <a:latin typeface="Comic Sans MS" panose="030F0702030302020204" pitchFamily="66" charset="0"/>
              </a:rPr>
              <a:t> did they Purchase, Transport, Mix </a:t>
            </a:r>
            <a:r>
              <a:rPr lang="en-US" sz="2700" i="1" u="sng" dirty="0" smtClean="0">
                <a:solidFill>
                  <a:srgbClr val="00589A"/>
                </a:solidFill>
                <a:latin typeface="Comic Sans MS" panose="030F0702030302020204" pitchFamily="66" charset="0"/>
              </a:rPr>
              <a:t>AND REST</a:t>
            </a:r>
            <a:r>
              <a:rPr lang="en-US" sz="2700" i="1" dirty="0" smtClean="0">
                <a:solidFill>
                  <a:srgbClr val="00589A"/>
                </a:solidFill>
                <a:latin typeface="Comic Sans MS" panose="030F0702030302020204" pitchFamily="66" charset="0"/>
              </a:rPr>
              <a:t>? </a:t>
            </a:r>
            <a:endParaRPr lang="en-US" sz="2700" i="1" dirty="0">
              <a:solidFill>
                <a:srgbClr val="00589A"/>
              </a:solidFill>
              <a:latin typeface="Comic Sans MS" panose="030F0702030302020204" pitchFamily="66" charset="0"/>
            </a:endParaRPr>
          </a:p>
        </p:txBody>
      </p:sp>
      <p:cxnSp>
        <p:nvCxnSpPr>
          <p:cNvPr id="8" name="Straight Connector 7"/>
          <p:cNvCxnSpPr/>
          <p:nvPr/>
        </p:nvCxnSpPr>
        <p:spPr>
          <a:xfrm flipV="1">
            <a:off x="4220308" y="2447665"/>
            <a:ext cx="1445248" cy="1195116"/>
          </a:xfrm>
          <a:prstGeom prst="line">
            <a:avLst/>
          </a:prstGeom>
          <a:ln w="76200">
            <a:solidFill>
              <a:srgbClr val="FF5050"/>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879241" y="2449973"/>
            <a:ext cx="959441" cy="816372"/>
          </a:xfrm>
          <a:prstGeom prst="line">
            <a:avLst/>
          </a:prstGeom>
          <a:ln w="76200">
            <a:solidFill>
              <a:srgbClr val="FF5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854870" y="3259041"/>
            <a:ext cx="805168" cy="12624"/>
          </a:xfrm>
          <a:prstGeom prst="line">
            <a:avLst/>
          </a:prstGeom>
          <a:ln w="76200">
            <a:solidFill>
              <a:srgbClr val="FF5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173854" y="3805459"/>
            <a:ext cx="3104806" cy="423054"/>
          </a:xfrm>
          <a:prstGeom prst="wedgeRoundRectCallout">
            <a:avLst>
              <a:gd name="adj1" fmla="val 83727"/>
              <a:gd name="adj2" fmla="val -220807"/>
              <a:gd name="adj3" fmla="val 16667"/>
            </a:avLst>
          </a:prstGeom>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dirty="0" smtClean="0">
                <a:solidFill>
                  <a:prstClr val="black"/>
                </a:solidFill>
              </a:rPr>
              <a:t>Sunset’s Abib 15 Sabbath</a:t>
            </a:r>
            <a:endParaRPr lang="en-CA" dirty="0">
              <a:solidFill>
                <a:prstClr val="black"/>
              </a:solidFill>
            </a:endParaRPr>
          </a:p>
        </p:txBody>
      </p:sp>
      <p:cxnSp>
        <p:nvCxnSpPr>
          <p:cNvPr id="35" name="Straight Connector 34"/>
          <p:cNvCxnSpPr/>
          <p:nvPr/>
        </p:nvCxnSpPr>
        <p:spPr>
          <a:xfrm flipV="1">
            <a:off x="4717959" y="3240819"/>
            <a:ext cx="959053" cy="28185"/>
          </a:xfrm>
          <a:prstGeom prst="line">
            <a:avLst/>
          </a:prstGeom>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660886" y="1321857"/>
            <a:ext cx="774635" cy="1919467"/>
          </a:xfrm>
          <a:prstGeom prst="rect">
            <a:avLst/>
          </a:prstGeom>
          <a:noFill/>
          <a:ln w="57150">
            <a:solidFill>
              <a:srgbClr val="00FFCC"/>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34" name="Straight Connector 33"/>
          <p:cNvCxnSpPr>
            <a:stCxn id="31" idx="2"/>
          </p:cNvCxnSpPr>
          <p:nvPr/>
        </p:nvCxnSpPr>
        <p:spPr>
          <a:xfrm flipV="1">
            <a:off x="5642257" y="2439377"/>
            <a:ext cx="928528" cy="786707"/>
          </a:xfrm>
          <a:prstGeom prst="line">
            <a:avLst/>
          </a:prstGeom>
          <a:ln w="76200">
            <a:solidFill>
              <a:srgbClr val="FF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Rounded Rectangular Callout 35"/>
          <p:cNvSpPr/>
          <p:nvPr/>
        </p:nvSpPr>
        <p:spPr>
          <a:xfrm>
            <a:off x="5491378" y="3733620"/>
            <a:ext cx="3091906" cy="423054"/>
          </a:xfrm>
          <a:prstGeom prst="wedgeRoundRectCallout">
            <a:avLst>
              <a:gd name="adj1" fmla="val -51233"/>
              <a:gd name="adj2" fmla="val -211496"/>
              <a:gd name="adj3" fmla="val 16667"/>
            </a:avLst>
          </a:prstGeom>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dirty="0" smtClean="0">
                <a:solidFill>
                  <a:prstClr val="black"/>
                </a:solidFill>
              </a:rPr>
              <a:t>Sunset’s 7</a:t>
            </a:r>
            <a:r>
              <a:rPr lang="en-CA" baseline="30000" dirty="0" smtClean="0">
                <a:solidFill>
                  <a:prstClr val="black"/>
                </a:solidFill>
              </a:rPr>
              <a:t>th</a:t>
            </a:r>
            <a:r>
              <a:rPr lang="en-CA" dirty="0" smtClean="0">
                <a:solidFill>
                  <a:prstClr val="black"/>
                </a:solidFill>
              </a:rPr>
              <a:t> day Sabbath</a:t>
            </a:r>
            <a:endParaRPr lang="en-CA" dirty="0">
              <a:solidFill>
                <a:prstClr val="black"/>
              </a:solidFill>
            </a:endParaRPr>
          </a:p>
        </p:txBody>
      </p:sp>
      <p:sp>
        <p:nvSpPr>
          <p:cNvPr id="11" name="Rounded Rectangle 10"/>
          <p:cNvSpPr/>
          <p:nvPr/>
        </p:nvSpPr>
        <p:spPr>
          <a:xfrm>
            <a:off x="6649741" y="1698009"/>
            <a:ext cx="5339056" cy="1391322"/>
          </a:xfrm>
          <a:prstGeom prst="roundRect">
            <a:avLst/>
          </a:prstGeom>
          <a:solidFill>
            <a:schemeClr val="accent1">
              <a:lumMod val="60000"/>
              <a:lumOff val="40000"/>
            </a:schemeClr>
          </a:solidFill>
          <a:ln w="5715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dirty="0" smtClean="0">
                <a:solidFill>
                  <a:prstClr val="black"/>
                </a:solidFill>
              </a:rPr>
              <a:t>Two </a:t>
            </a:r>
            <a:r>
              <a:rPr lang="en-CA" sz="3600" b="1" i="1" u="sng" dirty="0" smtClean="0">
                <a:solidFill>
                  <a:prstClr val="black"/>
                </a:solidFill>
              </a:rPr>
              <a:t>sunset</a:t>
            </a:r>
            <a:r>
              <a:rPr lang="en-CA" sz="3600" dirty="0" smtClean="0">
                <a:solidFill>
                  <a:prstClr val="black"/>
                </a:solidFill>
              </a:rPr>
              <a:t> </a:t>
            </a:r>
            <a:r>
              <a:rPr lang="en-CA" sz="3600" dirty="0" err="1" smtClean="0">
                <a:solidFill>
                  <a:prstClr val="black"/>
                </a:solidFill>
              </a:rPr>
              <a:t>Shabbatim</a:t>
            </a:r>
            <a:r>
              <a:rPr lang="en-CA" sz="3600" dirty="0" smtClean="0">
                <a:solidFill>
                  <a:prstClr val="black"/>
                </a:solidFill>
              </a:rPr>
              <a:t> </a:t>
            </a:r>
            <a:br>
              <a:rPr lang="en-CA" sz="3600" dirty="0" smtClean="0">
                <a:solidFill>
                  <a:prstClr val="black"/>
                </a:solidFill>
              </a:rPr>
            </a:br>
            <a:r>
              <a:rPr lang="en-CA" sz="3600" dirty="0" smtClean="0">
                <a:solidFill>
                  <a:prstClr val="black"/>
                </a:solidFill>
              </a:rPr>
              <a:t>“back to back!”</a:t>
            </a:r>
            <a:endParaRPr lang="en-CA" sz="3600" dirty="0">
              <a:solidFill>
                <a:prstClr val="black"/>
              </a:solidFill>
            </a:endParaRPr>
          </a:p>
        </p:txBody>
      </p:sp>
      <p:cxnSp>
        <p:nvCxnSpPr>
          <p:cNvPr id="39" name="Straight Arrow Connector 38"/>
          <p:cNvCxnSpPr/>
          <p:nvPr/>
        </p:nvCxnSpPr>
        <p:spPr>
          <a:xfrm flipH="1">
            <a:off x="5491379" y="2759318"/>
            <a:ext cx="1906036" cy="16393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987718" y="2429850"/>
            <a:ext cx="2409697" cy="25439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11476492" y="6329774"/>
            <a:ext cx="512305" cy="412785"/>
          </a:xfrm>
        </p:spPr>
        <p:txBody>
          <a:bodyPr/>
          <a:lstStyle/>
          <a:p>
            <a:fld id="{6D22F896-40B5-4ADD-8801-0D06FADFA095}" type="slidenum">
              <a:rPr lang="en-US" sz="1400" smtClean="0">
                <a:solidFill>
                  <a:schemeClr val="bg1"/>
                </a:solidFill>
              </a:rPr>
              <a:pPr/>
              <a:t>90</a:t>
            </a:fld>
            <a:endParaRPr lang="en-US" sz="1400" dirty="0">
              <a:solidFill>
                <a:schemeClr val="bg1"/>
              </a:solidFill>
            </a:endParaRPr>
          </a:p>
        </p:txBody>
      </p:sp>
      <p:sp>
        <p:nvSpPr>
          <p:cNvPr id="3" name="Rounded Rectangle 2"/>
          <p:cNvSpPr/>
          <p:nvPr/>
        </p:nvSpPr>
        <p:spPr>
          <a:xfrm>
            <a:off x="6741606" y="4641911"/>
            <a:ext cx="1498041" cy="940702"/>
          </a:xfrm>
          <a:prstGeom prst="roundRect">
            <a:avLst/>
          </a:prstGeom>
          <a:noFill/>
          <a:ln w="76200">
            <a:solidFill>
              <a:srgbClr val="F735E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1773926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1000"/>
                                        <p:tgtEl>
                                          <p:spTgt spid="36"/>
                                        </p:tgtEl>
                                      </p:cBhvr>
                                    </p:animEffect>
                                    <p:anim calcmode="lin" valueType="num">
                                      <p:cBhvr>
                                        <p:cTn id="55" dur="1000" fill="hold"/>
                                        <p:tgtEl>
                                          <p:spTgt spid="36"/>
                                        </p:tgtEl>
                                        <p:attrNameLst>
                                          <p:attrName>ppt_x</p:attrName>
                                        </p:attrNameLst>
                                      </p:cBhvr>
                                      <p:tavLst>
                                        <p:tav tm="0">
                                          <p:val>
                                            <p:strVal val="#ppt_x"/>
                                          </p:val>
                                        </p:tav>
                                        <p:tav tm="100000">
                                          <p:val>
                                            <p:strVal val="#ppt_x"/>
                                          </p:val>
                                        </p:tav>
                                      </p:tavLst>
                                    </p:anim>
                                    <p:anim calcmode="lin" valueType="num">
                                      <p:cBhvr>
                                        <p:cTn id="56" dur="1000" fill="hold"/>
                                        <p:tgtEl>
                                          <p:spTgt spid="36"/>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right)">
                                      <p:cBhvr>
                                        <p:cTn id="66" dur="1500"/>
                                        <p:tgtEl>
                                          <p:spTgt spid="11"/>
                                        </p:tgtEl>
                                      </p:cBhvr>
                                    </p:animEffect>
                                  </p:childTnLst>
                                </p:cTn>
                              </p:par>
                            </p:childTnLst>
                          </p:cTn>
                        </p:par>
                        <p:par>
                          <p:cTn id="67" fill="hold">
                            <p:stCondLst>
                              <p:cond delay="1500"/>
                            </p:stCondLst>
                            <p:childTnLst>
                              <p:par>
                                <p:cTn id="68" presetID="22" presetClass="entr" presetSubtype="2"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wipe(right)">
                                      <p:cBhvr>
                                        <p:cTn id="70" dur="1500"/>
                                        <p:tgtEl>
                                          <p:spTgt spid="27"/>
                                        </p:tgtEl>
                                      </p:cBhvr>
                                    </p:animEffect>
                                  </p:childTnLst>
                                </p:cTn>
                              </p:par>
                              <p:par>
                                <p:cTn id="71" presetID="22" presetClass="entr" presetSubtype="2"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1500"/>
                                        <p:tgtEl>
                                          <p:spTgt spid="3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wipe(right)">
                                      <p:cBhvr>
                                        <p:cTn id="78" dur="500"/>
                                        <p:tgtEl>
                                          <p:spTgt spid="2"/>
                                        </p:tgtEl>
                                      </p:cBhvr>
                                    </p:animEffect>
                                  </p:childTnLst>
                                </p:cTn>
                              </p:par>
                            </p:childTnLst>
                          </p:cTn>
                        </p:par>
                        <p:par>
                          <p:cTn id="79" fill="hold">
                            <p:stCondLst>
                              <p:cond delay="500"/>
                            </p:stCondLst>
                            <p:childTnLst>
                              <p:par>
                                <p:cTn id="80" presetID="21" presetClass="entr" presetSubtype="8" repeatCount="4000"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heel(8)">
                                      <p:cBhvr>
                                        <p:cTn id="8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animBg="1"/>
      <p:bldP spid="31" grpId="0" animBg="1"/>
      <p:bldP spid="2" grpId="0" animBg="1"/>
      <p:bldP spid="10" grpId="0" animBg="1"/>
      <p:bldP spid="36" grpId="0" animBg="1"/>
      <p:bldP spid="11" grpId="0" animBg="1"/>
      <p:bldP spid="3"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99000"/>
            <a:duotone>
              <a:schemeClr val="bg2">
                <a:shade val="62000"/>
                <a:hueMod val="108000"/>
                <a:satMod val="164000"/>
                <a:lumMod val="69000"/>
              </a:schemeClr>
              <a:schemeClr val="bg2">
                <a:tint val="96000"/>
                <a:hueMod val="90000"/>
                <a:satMod val="130000"/>
                <a:lumMod val="134000"/>
              </a:schemeClr>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97556" y="6438181"/>
            <a:ext cx="506097" cy="412785"/>
          </a:xfrm>
        </p:spPr>
        <p:txBody>
          <a:bodyPr/>
          <a:lstStyle/>
          <a:p>
            <a:fld id="{6D22F896-40B5-4ADD-8801-0D06FADFA095}" type="slidenum">
              <a:rPr lang="en-US" sz="1400" smtClean="0">
                <a:solidFill>
                  <a:prstClr val="white">
                    <a:tint val="75000"/>
                  </a:prstClr>
                </a:solidFill>
              </a:rPr>
              <a:pPr/>
              <a:t>91</a:t>
            </a:fld>
            <a:endParaRPr lang="en-US" sz="1400" dirty="0">
              <a:solidFill>
                <a:prstClr val="white">
                  <a:tint val="75000"/>
                </a:prstClr>
              </a:solidFill>
            </a:endParaRPr>
          </a:p>
        </p:txBody>
      </p:sp>
      <p:sp>
        <p:nvSpPr>
          <p:cNvPr id="6" name="Cloud 5"/>
          <p:cNvSpPr/>
          <p:nvPr/>
        </p:nvSpPr>
        <p:spPr>
          <a:xfrm>
            <a:off x="384048" y="73152"/>
            <a:ext cx="11247120" cy="6675120"/>
          </a:xfrm>
          <a:prstGeom prst="cloud">
            <a:avLst/>
          </a:prstGeom>
          <a:solidFill>
            <a:schemeClr val="accent3">
              <a:lumMod val="40000"/>
              <a:lumOff val="60000"/>
            </a:schemeClr>
          </a:solidFill>
          <a:ln w="76200">
            <a:solidFill>
              <a:srgbClr val="66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defTabSz="457200"/>
            <a:r>
              <a:rPr lang="en-CA" sz="2800" dirty="0" smtClean="0">
                <a:solidFill>
                  <a:srgbClr val="663300"/>
                </a:solidFill>
              </a:rPr>
              <a:t>The Gospels document the ladies arrived at the tomb on the first day of the week at Sunrise, </a:t>
            </a:r>
            <a:br>
              <a:rPr lang="en-CA" sz="2800" dirty="0" smtClean="0">
                <a:solidFill>
                  <a:srgbClr val="663300"/>
                </a:solidFill>
              </a:rPr>
            </a:br>
            <a:r>
              <a:rPr lang="en-CA" sz="2800" b="1" dirty="0" smtClean="0">
                <a:solidFill>
                  <a:srgbClr val="CC00FF"/>
                </a:solidFill>
              </a:rPr>
              <a:t>WITH THE SPICES THEY HAD </a:t>
            </a:r>
            <a:br>
              <a:rPr lang="en-CA" sz="2800" b="1" dirty="0" smtClean="0">
                <a:solidFill>
                  <a:srgbClr val="CC00FF"/>
                </a:solidFill>
              </a:rPr>
            </a:br>
            <a:r>
              <a:rPr lang="en-CA" sz="2800" b="1" u="sng" dirty="0" smtClean="0">
                <a:solidFill>
                  <a:srgbClr val="CC00FF"/>
                </a:solidFill>
              </a:rPr>
              <a:t>ALREADY PREPARED</a:t>
            </a:r>
            <a:r>
              <a:rPr lang="en-CA" sz="2800" b="1" dirty="0" smtClean="0">
                <a:solidFill>
                  <a:srgbClr val="CC00FF"/>
                </a:solidFill>
              </a:rPr>
              <a:t>!</a:t>
            </a:r>
          </a:p>
          <a:p>
            <a:pPr algn="ctr" defTabSz="457200"/>
            <a:r>
              <a:rPr lang="en-CA" sz="2800" dirty="0" smtClean="0">
                <a:solidFill>
                  <a:srgbClr val="663300"/>
                </a:solidFill>
              </a:rPr>
              <a:t>If one desires to stand by the sunset to sunset theory, then one must also be able to explain how the ladies avoided </a:t>
            </a:r>
            <a:r>
              <a:rPr lang="en-CA" sz="2800" b="1" dirty="0" smtClean="0">
                <a:solidFill>
                  <a:srgbClr val="0000FF"/>
                </a:solidFill>
              </a:rPr>
              <a:t>BREAKING YAHUAH’S SHABBAT! </a:t>
            </a:r>
            <a:r>
              <a:rPr lang="en-CA" sz="2800" dirty="0" smtClean="0">
                <a:solidFill>
                  <a:srgbClr val="663300"/>
                </a:solidFill>
              </a:rPr>
              <a:t/>
            </a:r>
            <a:br>
              <a:rPr lang="en-CA" sz="2800" dirty="0" smtClean="0">
                <a:solidFill>
                  <a:srgbClr val="663300"/>
                </a:solidFill>
              </a:rPr>
            </a:br>
            <a:r>
              <a:rPr lang="en-CA" sz="2800" b="1" u="sng" dirty="0" smtClean="0">
                <a:solidFill>
                  <a:srgbClr val="663300"/>
                </a:solidFill>
                <a:effectLst>
                  <a:glow rad="127000">
                    <a:srgbClr val="FFFF00"/>
                  </a:glow>
                </a:effectLst>
                <a:latin typeface="Arial Black" panose="020B0A04020102020204" pitchFamily="34" charset="0"/>
              </a:rPr>
              <a:t>Both of them</a:t>
            </a:r>
            <a:r>
              <a:rPr lang="en-CA" sz="2800" b="1" dirty="0" smtClean="0">
                <a:solidFill>
                  <a:srgbClr val="663300"/>
                </a:solidFill>
                <a:effectLst>
                  <a:glow rad="127000">
                    <a:srgbClr val="FFFF00"/>
                  </a:glow>
                </a:effectLst>
                <a:latin typeface="Arial Black" panose="020B0A04020102020204" pitchFamily="34" charset="0"/>
              </a:rPr>
              <a:t>! </a:t>
            </a:r>
            <a:endParaRPr lang="en-CA" sz="2800" b="1" dirty="0">
              <a:solidFill>
                <a:srgbClr val="663300"/>
              </a:solidFill>
              <a:effectLst>
                <a:glow rad="127000">
                  <a:srgbClr val="FFFF00"/>
                </a:glow>
              </a:effectLst>
              <a:latin typeface="Arial Black" panose="020B0A04020102020204" pitchFamily="34" charset="0"/>
            </a:endParaRPr>
          </a:p>
        </p:txBody>
      </p:sp>
      <p:sp>
        <p:nvSpPr>
          <p:cNvPr id="8" name="Rounded Rectangular Callout 7"/>
          <p:cNvSpPr/>
          <p:nvPr/>
        </p:nvSpPr>
        <p:spPr>
          <a:xfrm>
            <a:off x="9245600" y="6084680"/>
            <a:ext cx="2385568" cy="416131"/>
          </a:xfrm>
          <a:prstGeom prst="wedgeRoundRectCallout">
            <a:avLst>
              <a:gd name="adj1" fmla="val -22088"/>
              <a:gd name="adj2" fmla="val -47118"/>
              <a:gd name="adj3" fmla="val 16667"/>
            </a:avLst>
          </a:prstGeom>
          <a:ln w="57150">
            <a:solidFill>
              <a:srgbClr val="6633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663300"/>
                </a:solidFill>
              </a:rPr>
              <a:t>Moving forward …</a:t>
            </a:r>
            <a:endParaRPr lang="en-CA" b="1" dirty="0">
              <a:solidFill>
                <a:srgbClr val="663300"/>
              </a:solidFill>
            </a:endParaRPr>
          </a:p>
        </p:txBody>
      </p:sp>
    </p:spTree>
    <p:extLst>
      <p:ext uri="{BB962C8B-B14F-4D97-AF65-F5344CB8AC3E}">
        <p14:creationId xmlns:p14="http://schemas.microsoft.com/office/powerpoint/2010/main" val="276585784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2"/>
          <p:cNvPicPr>
            <a:picLocks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19325" y="1306617"/>
            <a:ext cx="2614156" cy="1855684"/>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633539" y="6445215"/>
            <a:ext cx="558461" cy="412785"/>
          </a:xfrm>
        </p:spPr>
        <p:txBody>
          <a:bodyPr/>
          <a:lstStyle/>
          <a:p>
            <a:fld id="{6D22F896-40B5-4ADD-8801-0D06FADFA095}" type="slidenum">
              <a:rPr lang="en-US" sz="1400" smtClean="0">
                <a:solidFill>
                  <a:prstClr val="white">
                    <a:tint val="75000"/>
                  </a:prstClr>
                </a:solidFill>
              </a:rPr>
              <a:pPr/>
              <a:t>92</a:t>
            </a:fld>
            <a:endParaRPr lang="en-US" sz="1400" dirty="0">
              <a:solidFill>
                <a:prstClr val="white">
                  <a:tint val="75000"/>
                </a:prstClr>
              </a:solidFill>
            </a:endParaRPr>
          </a:p>
        </p:txBody>
      </p:sp>
      <p:sp>
        <p:nvSpPr>
          <p:cNvPr id="45" name="Rounded Rectangle 44"/>
          <p:cNvSpPr/>
          <p:nvPr/>
        </p:nvSpPr>
        <p:spPr>
          <a:xfrm>
            <a:off x="780385" y="248131"/>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2251798" y="1810327"/>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2188679" y="1306618"/>
            <a:ext cx="909685" cy="1893782"/>
          </a:xfrm>
          <a:prstGeom prst="rect">
            <a:avLst/>
          </a:prstGeom>
          <a:noFill/>
          <a:ln w="57150">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le 6"/>
          <p:cNvSpPr/>
          <p:nvPr/>
        </p:nvSpPr>
        <p:spPr>
          <a:xfrm>
            <a:off x="5538024" y="305470"/>
            <a:ext cx="6040412" cy="652367"/>
          </a:xfrm>
          <a:prstGeom prst="roundRect">
            <a:avLst>
              <a:gd name="adj" fmla="val 37904"/>
            </a:avLst>
          </a:prstGeom>
          <a:solidFill>
            <a:schemeClr val="accent3">
              <a:lumMod val="20000"/>
              <a:lumOff val="80000"/>
            </a:schemeClr>
          </a:solidFill>
          <a:ln w="38100">
            <a:solidFill>
              <a:schemeClr val="bg1"/>
            </a:solidFill>
          </a:ln>
          <a:effectLst>
            <a:glow rad="127000">
              <a:srgbClr val="FF66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b">
            <a:sp3d extrusionH="57150">
              <a:bevelT w="82550" h="38100" prst="coolSlant"/>
            </a:sp3d>
          </a:bodyPr>
          <a:lstStyle/>
          <a:p>
            <a:pPr algn="ctr" defTabSz="457200"/>
            <a:r>
              <a:rPr lang="en-CA" sz="3200" b="1" dirty="0" smtClean="0">
                <a:ln>
                  <a:solidFill>
                    <a:srgbClr val="0000FF"/>
                  </a:solidFill>
                </a:ln>
                <a:solidFill>
                  <a:srgbClr val="0000FF"/>
                </a:solidFill>
              </a:rPr>
              <a:t>Yahuah’s Plan </a:t>
            </a:r>
            <a:r>
              <a:rPr lang="en-CA" sz="3200" b="1" dirty="0" smtClean="0">
                <a:ln>
                  <a:solidFill>
                    <a:srgbClr val="0000FF"/>
                  </a:solidFill>
                </a:ln>
                <a:solidFill>
                  <a:srgbClr val="CC00FF"/>
                </a:solidFill>
              </a:rPr>
              <a:t>from Eternity</a:t>
            </a:r>
            <a:r>
              <a:rPr lang="en-CA" sz="3200" b="1" dirty="0" smtClean="0">
                <a:ln>
                  <a:solidFill>
                    <a:srgbClr val="0000FF"/>
                  </a:solidFill>
                </a:ln>
                <a:solidFill>
                  <a:srgbClr val="CC00FF"/>
                </a:solidFill>
                <a:latin typeface="Arial Black" panose="020B0A04020102020204" pitchFamily="34" charset="0"/>
              </a:rPr>
              <a:t>!</a:t>
            </a:r>
            <a:endParaRPr lang="en-CA" sz="3200" b="1" dirty="0">
              <a:ln>
                <a:solidFill>
                  <a:srgbClr val="0000FF"/>
                </a:solidFill>
              </a:ln>
              <a:solidFill>
                <a:srgbClr val="CC00FF"/>
              </a:solidFill>
              <a:latin typeface="Arial Black" panose="020B0A04020102020204" pitchFamily="34" charset="0"/>
            </a:endParaRPr>
          </a:p>
        </p:txBody>
      </p:sp>
      <p:sp>
        <p:nvSpPr>
          <p:cNvPr id="15" name="Rectangle 14"/>
          <p:cNvSpPr/>
          <p:nvPr/>
        </p:nvSpPr>
        <p:spPr>
          <a:xfrm>
            <a:off x="3110924" y="1303189"/>
            <a:ext cx="879110" cy="1897212"/>
          </a:xfrm>
          <a:prstGeom prst="rect">
            <a:avLst/>
          </a:prstGeom>
          <a:noFill/>
          <a:ln w="57150">
            <a:solidFill>
              <a:srgbClr val="663300"/>
            </a:solidFill>
          </a:ln>
          <a:effectLst>
            <a:glow rad="508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8" name="Rounded Rectangular Callout 17"/>
          <p:cNvSpPr/>
          <p:nvPr/>
        </p:nvSpPr>
        <p:spPr>
          <a:xfrm>
            <a:off x="173854" y="1120795"/>
            <a:ext cx="1731146" cy="2045738"/>
          </a:xfrm>
          <a:prstGeom prst="wedgeRoundRectCallout">
            <a:avLst>
              <a:gd name="adj1" fmla="val 68733"/>
              <a:gd name="adj2" fmla="val -9565"/>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t>
            </a:r>
            <a:br>
              <a:rPr lang="en-CA" sz="2400" b="1" dirty="0" smtClean="0">
                <a:solidFill>
                  <a:srgbClr val="0000FF"/>
                </a:solidFill>
              </a:rPr>
            </a:br>
            <a:r>
              <a:rPr lang="en-CA" sz="2400" b="1" dirty="0" smtClean="0">
                <a:solidFill>
                  <a:srgbClr val="0000FF"/>
                </a:solidFill>
              </a:rPr>
              <a:t>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sp>
        <p:nvSpPr>
          <p:cNvPr id="14" name="Oval 13"/>
          <p:cNvSpPr/>
          <p:nvPr/>
        </p:nvSpPr>
        <p:spPr>
          <a:xfrm>
            <a:off x="3180377" y="1871633"/>
            <a:ext cx="701226" cy="516771"/>
          </a:xfrm>
          <a:prstGeom prst="ellipse">
            <a:avLst/>
          </a:prstGeom>
          <a:solidFill>
            <a:srgbClr val="0000FF"/>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15</a:t>
            </a:r>
            <a:endParaRPr lang="en-CA" b="1" dirty="0">
              <a:solidFill>
                <a:srgbClr val="00FFCC"/>
              </a:solidFill>
              <a:latin typeface="Arial Black" panose="020B0A04020102020204" pitchFamily="34" charset="0"/>
            </a:endParaRPr>
          </a:p>
        </p:txBody>
      </p:sp>
      <p:sp>
        <p:nvSpPr>
          <p:cNvPr id="19" name="Oval 18"/>
          <p:cNvSpPr/>
          <p:nvPr/>
        </p:nvSpPr>
        <p:spPr>
          <a:xfrm>
            <a:off x="3366117" y="957838"/>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a:t>
            </a:r>
            <a:endParaRPr lang="en-CA" b="1" dirty="0">
              <a:solidFill>
                <a:srgbClr val="00FFCC"/>
              </a:solidFill>
              <a:latin typeface="Arial Black" panose="020B0A04020102020204" pitchFamily="34" charset="0"/>
            </a:endParaRPr>
          </a:p>
        </p:txBody>
      </p:sp>
      <p:sp>
        <p:nvSpPr>
          <p:cNvPr id="20" name="Rectangle 19"/>
          <p:cNvSpPr/>
          <p:nvPr/>
        </p:nvSpPr>
        <p:spPr>
          <a:xfrm>
            <a:off x="3985657" y="1306617"/>
            <a:ext cx="854491" cy="1893783"/>
          </a:xfrm>
          <a:prstGeom prst="rect">
            <a:avLst/>
          </a:pr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Oval 20"/>
          <p:cNvSpPr/>
          <p:nvPr/>
        </p:nvSpPr>
        <p:spPr>
          <a:xfrm>
            <a:off x="4174911" y="957837"/>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2</a:t>
            </a:r>
            <a:endParaRPr lang="en-CA" b="1" dirty="0">
              <a:solidFill>
                <a:srgbClr val="00FFCC"/>
              </a:solidFill>
              <a:latin typeface="Arial Black" panose="020B0A04020102020204" pitchFamily="34" charset="0"/>
            </a:endParaRPr>
          </a:p>
        </p:txBody>
      </p:sp>
      <p:sp>
        <p:nvSpPr>
          <p:cNvPr id="22" name="Curved Down Arrow 21"/>
          <p:cNvSpPr/>
          <p:nvPr/>
        </p:nvSpPr>
        <p:spPr>
          <a:xfrm>
            <a:off x="3905154" y="897353"/>
            <a:ext cx="1031426" cy="401670"/>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 name="Curved Down Arrow 4"/>
          <p:cNvSpPr/>
          <p:nvPr/>
        </p:nvSpPr>
        <p:spPr>
          <a:xfrm>
            <a:off x="3066436" y="869461"/>
            <a:ext cx="1031426" cy="401670"/>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Oval 23"/>
          <p:cNvSpPr/>
          <p:nvPr/>
        </p:nvSpPr>
        <p:spPr>
          <a:xfrm>
            <a:off x="4049055" y="1883191"/>
            <a:ext cx="701226" cy="516771"/>
          </a:xfrm>
          <a:prstGeom prst="ellipse">
            <a:avLst/>
          </a:prstGeom>
          <a:solidFill>
            <a:srgbClr val="663300"/>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16</a:t>
            </a:r>
            <a:endParaRPr lang="en-CA" b="1" dirty="0">
              <a:solidFill>
                <a:srgbClr val="00FFCC"/>
              </a:solidFill>
              <a:latin typeface="Arial Black" panose="020B0A04020102020204" pitchFamily="34" charset="0"/>
            </a:endParaRPr>
          </a:p>
        </p:txBody>
      </p:sp>
      <p:sp>
        <p:nvSpPr>
          <p:cNvPr id="10" name="Rounded Rectangular Callout 9"/>
          <p:cNvSpPr/>
          <p:nvPr/>
        </p:nvSpPr>
        <p:spPr>
          <a:xfrm>
            <a:off x="233795" y="4966818"/>
            <a:ext cx="11508508" cy="1797879"/>
          </a:xfrm>
          <a:prstGeom prst="wedgeRoundRectCallout">
            <a:avLst>
              <a:gd name="adj1" fmla="val -13888"/>
              <a:gd name="adj2" fmla="val -94109"/>
              <a:gd name="adj3" fmla="val 16667"/>
            </a:avLst>
          </a:prstGeom>
          <a:solidFill>
            <a:schemeClr val="accent1">
              <a:lumMod val="40000"/>
              <a:lumOff val="60000"/>
            </a:schemeClr>
          </a:solidFill>
          <a:ln w="57150">
            <a:solidFill>
              <a:srgbClr val="FF66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u="sng" dirty="0">
                <a:solidFill>
                  <a:srgbClr val="663300"/>
                </a:solidFill>
              </a:rPr>
              <a:t>I</a:t>
            </a:r>
            <a:r>
              <a:rPr lang="en-CA" sz="2400" u="sng" dirty="0" smtClean="0">
                <a:solidFill>
                  <a:srgbClr val="663300"/>
                </a:solidFill>
              </a:rPr>
              <a:t>s it</a:t>
            </a:r>
            <a:r>
              <a:rPr lang="en-CA" sz="2400" dirty="0" smtClean="0">
                <a:solidFill>
                  <a:srgbClr val="663300"/>
                </a:solidFill>
              </a:rPr>
              <a:t> p</a:t>
            </a:r>
            <a:r>
              <a:rPr lang="en-CA" sz="2400" u="sng" dirty="0" smtClean="0">
                <a:solidFill>
                  <a:srgbClr val="663300"/>
                </a:solidFill>
              </a:rPr>
              <a:t>ossible</a:t>
            </a:r>
            <a:r>
              <a:rPr lang="en-CA" sz="2400" dirty="0" smtClean="0">
                <a:solidFill>
                  <a:srgbClr val="663300"/>
                </a:solidFill>
              </a:rPr>
              <a:t> </a:t>
            </a:r>
            <a:r>
              <a:rPr lang="en-CA" sz="2400" b="1" dirty="0" smtClean="0">
                <a:solidFill>
                  <a:srgbClr val="663300"/>
                </a:solidFill>
                <a:effectLst>
                  <a:glow rad="127000">
                    <a:srgbClr val="00FFCC"/>
                  </a:glow>
                </a:effectLst>
              </a:rPr>
              <a:t>Dawn starts and ends the Shabbat of Abib 15? </a:t>
            </a:r>
            <a:r>
              <a:rPr lang="en-CA" sz="2400" dirty="0" smtClean="0">
                <a:solidFill>
                  <a:srgbClr val="663300"/>
                </a:solidFill>
              </a:rPr>
              <a:t>This factor would give the ladies a full 24 hour 6</a:t>
            </a:r>
            <a:r>
              <a:rPr lang="en-CA" sz="2400" baseline="30000" dirty="0" smtClean="0">
                <a:solidFill>
                  <a:srgbClr val="663300"/>
                </a:solidFill>
              </a:rPr>
              <a:t>th</a:t>
            </a:r>
            <a:r>
              <a:rPr lang="en-CA" sz="2400" dirty="0" smtClean="0">
                <a:solidFill>
                  <a:srgbClr val="663300"/>
                </a:solidFill>
              </a:rPr>
              <a:t> cycle period to purchase, transport, mix, package the spices </a:t>
            </a:r>
            <a:r>
              <a:rPr lang="en-CA" sz="2400" b="1" i="1" dirty="0" smtClean="0">
                <a:solidFill>
                  <a:srgbClr val="663300"/>
                </a:solidFill>
              </a:rPr>
              <a:t>and sleep</a:t>
            </a:r>
            <a:r>
              <a:rPr lang="en-CA" sz="2400" dirty="0" smtClean="0">
                <a:solidFill>
                  <a:srgbClr val="663300"/>
                </a:solidFill>
              </a:rPr>
              <a:t>.  All this before being at the tomb </a:t>
            </a:r>
            <a:r>
              <a:rPr lang="en-CA" sz="2400" b="1" dirty="0" smtClean="0">
                <a:solidFill>
                  <a:srgbClr val="663300"/>
                </a:solidFill>
              </a:rPr>
              <a:t>at </a:t>
            </a:r>
            <a:r>
              <a:rPr lang="en-CA" sz="2400" b="1" u="sng" dirty="0" smtClean="0">
                <a:solidFill>
                  <a:srgbClr val="663300"/>
                </a:solidFill>
              </a:rPr>
              <a:t>Sunrise</a:t>
            </a:r>
            <a:r>
              <a:rPr lang="en-CA" sz="2400" b="1" dirty="0" smtClean="0">
                <a:solidFill>
                  <a:srgbClr val="663300"/>
                </a:solidFill>
              </a:rPr>
              <a:t> </a:t>
            </a:r>
            <a:r>
              <a:rPr lang="en-CA" sz="2400" dirty="0" smtClean="0">
                <a:solidFill>
                  <a:srgbClr val="663300"/>
                </a:solidFill>
              </a:rPr>
              <a:t>–</a:t>
            </a:r>
            <a:r>
              <a:rPr lang="en-CA" sz="2400" dirty="0">
                <a:solidFill>
                  <a:srgbClr val="663300"/>
                </a:solidFill>
              </a:rPr>
              <a:t> </a:t>
            </a:r>
            <a:r>
              <a:rPr lang="en-CA" sz="2400" b="1" u="sng" dirty="0" smtClean="0">
                <a:solidFill>
                  <a:srgbClr val="663300"/>
                </a:solidFill>
              </a:rPr>
              <a:t>the first c</a:t>
            </a:r>
            <a:r>
              <a:rPr lang="en-CA" sz="2400" b="1" dirty="0" smtClean="0">
                <a:solidFill>
                  <a:srgbClr val="663300"/>
                </a:solidFill>
              </a:rPr>
              <a:t>y</a:t>
            </a:r>
            <a:r>
              <a:rPr lang="en-CA" sz="2400" b="1" u="sng" dirty="0" smtClean="0">
                <a:solidFill>
                  <a:srgbClr val="663300"/>
                </a:solidFill>
              </a:rPr>
              <a:t>cle of the week</a:t>
            </a:r>
            <a:r>
              <a:rPr lang="en-CA" sz="2400" b="1" dirty="0" smtClean="0">
                <a:solidFill>
                  <a:srgbClr val="663300"/>
                </a:solidFill>
              </a:rPr>
              <a:t> – </a:t>
            </a:r>
            <a:r>
              <a:rPr lang="en-CA" sz="2400" dirty="0" smtClean="0">
                <a:solidFill>
                  <a:srgbClr val="663300"/>
                </a:solidFill>
              </a:rPr>
              <a:t>only to find an empty tomb!  </a:t>
            </a:r>
            <a:endParaRPr lang="en-CA" sz="2400" dirty="0">
              <a:solidFill>
                <a:srgbClr val="663300"/>
              </a:solidFill>
            </a:endParaRPr>
          </a:p>
        </p:txBody>
      </p:sp>
      <p:cxnSp>
        <p:nvCxnSpPr>
          <p:cNvPr id="6" name="Straight Connector 5"/>
          <p:cNvCxnSpPr/>
          <p:nvPr/>
        </p:nvCxnSpPr>
        <p:spPr>
          <a:xfrm>
            <a:off x="3985657" y="2751668"/>
            <a:ext cx="0" cy="990600"/>
          </a:xfrm>
          <a:prstGeom prst="line">
            <a:avLst/>
          </a:prstGeom>
          <a:ln w="76200">
            <a:solidFill>
              <a:srgbClr val="FF66FF"/>
            </a:solidFill>
          </a:ln>
          <a:effectLst>
            <a:glow rad="889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40147" y="2734733"/>
            <a:ext cx="0" cy="1016000"/>
          </a:xfrm>
          <a:prstGeom prst="line">
            <a:avLst/>
          </a:prstGeom>
          <a:ln w="76200">
            <a:solidFill>
              <a:srgbClr val="FF66FF"/>
            </a:solidFill>
          </a:ln>
          <a:effectLst>
            <a:glow rad="889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2" name="Left Brace 11"/>
          <p:cNvSpPr/>
          <p:nvPr/>
        </p:nvSpPr>
        <p:spPr>
          <a:xfrm rot="16200000">
            <a:off x="4219710" y="3512592"/>
            <a:ext cx="386387" cy="845738"/>
          </a:xfrm>
          <a:prstGeom prst="leftBrace">
            <a:avLst>
              <a:gd name="adj1" fmla="val 49796"/>
              <a:gd name="adj2" fmla="val 50000"/>
            </a:avLst>
          </a:prstGeom>
          <a:ln>
            <a:solidFill>
              <a:srgbClr val="0000FF"/>
            </a:solidFill>
          </a:ln>
          <a:effectLst>
            <a:glow rad="88900">
              <a:srgbClr val="00FFCC"/>
            </a:glo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en-CA">
              <a:solidFill>
                <a:prstClr val="white"/>
              </a:solidFill>
            </a:endParaRPr>
          </a:p>
        </p:txBody>
      </p:sp>
      <p:sp>
        <p:nvSpPr>
          <p:cNvPr id="16" name="Rounded Rectangle 15"/>
          <p:cNvSpPr/>
          <p:nvPr/>
        </p:nvSpPr>
        <p:spPr>
          <a:xfrm>
            <a:off x="5066590" y="1120796"/>
            <a:ext cx="7040743" cy="3734542"/>
          </a:xfrm>
          <a:prstGeom prst="roundRect">
            <a:avLst>
              <a:gd name="adj" fmla="val 9085"/>
            </a:avLst>
          </a:prstGeom>
          <a:solidFill>
            <a:srgbClr val="006666"/>
          </a:solidFill>
          <a:ln>
            <a:solidFill>
              <a:srgbClr val="00FF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200" dirty="0">
                <a:solidFill>
                  <a:prstClr val="white"/>
                </a:solidFill>
              </a:rPr>
              <a:t>W</a:t>
            </a:r>
            <a:r>
              <a:rPr lang="en-CA" sz="2200" dirty="0" smtClean="0">
                <a:solidFill>
                  <a:prstClr val="white"/>
                </a:solidFill>
              </a:rPr>
              <a:t>hen the Shabbat </a:t>
            </a:r>
            <a:r>
              <a:rPr lang="en-CA" sz="2200" dirty="0" smtClean="0">
                <a:solidFill>
                  <a:srgbClr val="FFFF00"/>
                </a:solidFill>
              </a:rPr>
              <a:t>of Abib 15, the 5</a:t>
            </a:r>
            <a:r>
              <a:rPr lang="en-CA" sz="2200" baseline="30000" dirty="0" smtClean="0">
                <a:solidFill>
                  <a:srgbClr val="FFFF00"/>
                </a:solidFill>
              </a:rPr>
              <a:t>th</a:t>
            </a:r>
            <a:r>
              <a:rPr lang="en-CA" sz="2200" dirty="0" smtClean="0">
                <a:solidFill>
                  <a:srgbClr val="FFFF00"/>
                </a:solidFill>
              </a:rPr>
              <a:t> cycle of the week, </a:t>
            </a:r>
            <a:r>
              <a:rPr lang="en-CA" sz="2200" dirty="0" smtClean="0">
                <a:solidFill>
                  <a:prstClr val="white"/>
                </a:solidFill>
              </a:rPr>
              <a:t>was past, Miryam from </a:t>
            </a:r>
            <a:r>
              <a:rPr lang="en-CA" sz="2200" dirty="0" err="1" smtClean="0">
                <a:solidFill>
                  <a:prstClr val="white"/>
                </a:solidFill>
              </a:rPr>
              <a:t>Magdala</a:t>
            </a:r>
            <a:r>
              <a:rPr lang="en-CA" sz="2200" dirty="0" smtClean="0">
                <a:solidFill>
                  <a:prstClr val="white"/>
                </a:solidFill>
              </a:rPr>
              <a:t> and Miryam of Ya’aqov and </a:t>
            </a:r>
            <a:r>
              <a:rPr lang="en-CA" sz="2200" dirty="0" err="1" smtClean="0">
                <a:solidFill>
                  <a:prstClr val="white"/>
                </a:solidFill>
              </a:rPr>
              <a:t>Shelomoh</a:t>
            </a:r>
            <a:r>
              <a:rPr lang="en-CA" sz="2200" dirty="0" smtClean="0">
                <a:solidFill>
                  <a:prstClr val="white"/>
                </a:solidFill>
              </a:rPr>
              <a:t> had </a:t>
            </a:r>
            <a:r>
              <a:rPr lang="en-CA" sz="2200" b="1" u="sng" dirty="0" smtClean="0">
                <a:ln>
                  <a:solidFill>
                    <a:srgbClr val="7030A0"/>
                  </a:solidFill>
                </a:ln>
                <a:solidFill>
                  <a:srgbClr val="FF66FF"/>
                </a:solidFill>
              </a:rPr>
              <a:t>OODLES IF TIME</a:t>
            </a:r>
            <a:r>
              <a:rPr lang="en-CA" sz="2200" b="1" dirty="0" smtClean="0">
                <a:ln>
                  <a:solidFill>
                    <a:srgbClr val="7030A0"/>
                  </a:solidFill>
                </a:ln>
                <a:solidFill>
                  <a:srgbClr val="FF66FF"/>
                </a:solidFill>
              </a:rPr>
              <a:t> </a:t>
            </a:r>
            <a:r>
              <a:rPr lang="en-CA" sz="2200" dirty="0" smtClean="0">
                <a:solidFill>
                  <a:prstClr val="white"/>
                </a:solidFill>
              </a:rPr>
              <a:t>to “legally” purchase spices and </a:t>
            </a:r>
            <a:br>
              <a:rPr lang="en-CA" sz="2200" dirty="0" smtClean="0">
                <a:solidFill>
                  <a:prstClr val="white"/>
                </a:solidFill>
              </a:rPr>
            </a:br>
            <a:r>
              <a:rPr lang="en-CA" sz="2200" dirty="0" smtClean="0">
                <a:solidFill>
                  <a:prstClr val="white"/>
                </a:solidFill>
              </a:rPr>
              <a:t>prepare them on the </a:t>
            </a:r>
            <a:r>
              <a:rPr lang="en-CA" sz="2200" b="1" dirty="0" smtClean="0">
                <a:ln>
                  <a:solidFill>
                    <a:srgbClr val="7030A0"/>
                  </a:solidFill>
                </a:ln>
                <a:solidFill>
                  <a:srgbClr val="FF66FF"/>
                </a:solidFill>
                <a:latin typeface="Arial Black" panose="020B0A04020102020204" pitchFamily="34" charset="0"/>
              </a:rPr>
              <a:t>Preparation</a:t>
            </a:r>
            <a:r>
              <a:rPr lang="en-CA" sz="2200" dirty="0" smtClean="0">
                <a:solidFill>
                  <a:prstClr val="white"/>
                </a:solidFill>
              </a:rPr>
              <a:t> cycle </a:t>
            </a:r>
            <a:br>
              <a:rPr lang="en-CA" sz="2200" dirty="0" smtClean="0">
                <a:solidFill>
                  <a:prstClr val="white"/>
                </a:solidFill>
              </a:rPr>
            </a:br>
            <a:r>
              <a:rPr lang="en-CA" sz="2200" b="1" u="sng" dirty="0" smtClean="0">
                <a:ln>
                  <a:solidFill>
                    <a:srgbClr val="CC00FF"/>
                  </a:solidFill>
                </a:ln>
                <a:solidFill>
                  <a:prstClr val="white"/>
                </a:solidFill>
              </a:rPr>
              <a:t>before</a:t>
            </a:r>
            <a:r>
              <a:rPr lang="en-CA" sz="2200" dirty="0" smtClean="0">
                <a:solidFill>
                  <a:prstClr val="white"/>
                </a:solidFill>
              </a:rPr>
              <a:t> the 7</a:t>
            </a:r>
            <a:r>
              <a:rPr lang="en-CA" sz="2200" baseline="30000" dirty="0" smtClean="0">
                <a:solidFill>
                  <a:prstClr val="white"/>
                </a:solidFill>
              </a:rPr>
              <a:t>th</a:t>
            </a:r>
            <a:r>
              <a:rPr lang="en-CA" sz="2200" dirty="0" smtClean="0">
                <a:solidFill>
                  <a:prstClr val="white"/>
                </a:solidFill>
              </a:rPr>
              <a:t> day Shabbat.</a:t>
            </a:r>
          </a:p>
          <a:p>
            <a:pPr algn="ctr" defTabSz="457200"/>
            <a:r>
              <a:rPr lang="en-CA" sz="2200" dirty="0" smtClean="0">
                <a:solidFill>
                  <a:prstClr val="white"/>
                </a:solidFill>
              </a:rPr>
              <a:t>Was there any better time than the </a:t>
            </a:r>
            <a:r>
              <a:rPr lang="en-CA" sz="2200" b="1" dirty="0" smtClean="0">
                <a:ln>
                  <a:solidFill>
                    <a:srgbClr val="7030A0"/>
                  </a:solidFill>
                </a:ln>
                <a:solidFill>
                  <a:srgbClr val="FF66FF"/>
                </a:solidFill>
                <a:effectLst>
                  <a:glow rad="127000">
                    <a:srgbClr val="FFFF00"/>
                  </a:glow>
                </a:effectLst>
                <a:latin typeface="Arial Black" panose="020B0A04020102020204" pitchFamily="34" charset="0"/>
              </a:rPr>
              <a:t>Preparation</a:t>
            </a:r>
            <a:r>
              <a:rPr lang="en-CA" sz="2200" b="1" dirty="0" smtClean="0">
                <a:solidFill>
                  <a:prstClr val="white"/>
                </a:solidFill>
                <a:latin typeface="Arial Black" panose="020B0A04020102020204" pitchFamily="34" charset="0"/>
              </a:rPr>
              <a:t> </a:t>
            </a:r>
            <a:r>
              <a:rPr lang="en-CA" sz="2200" dirty="0" smtClean="0">
                <a:solidFill>
                  <a:prstClr val="white"/>
                </a:solidFill>
              </a:rPr>
              <a:t>cycle, to do this honourable duty for the Body of Yahusha, that was laying in wait for resurrection to </a:t>
            </a:r>
            <a:r>
              <a:rPr lang="en-CA" sz="2200" b="1" dirty="0" smtClean="0">
                <a:ln>
                  <a:solidFill>
                    <a:srgbClr val="CC00FF"/>
                  </a:solidFill>
                </a:ln>
                <a:solidFill>
                  <a:prstClr val="white"/>
                </a:solidFill>
                <a:latin typeface="Arial Black" panose="020B0A04020102020204" pitchFamily="34" charset="0"/>
              </a:rPr>
              <a:t>FULFILL</a:t>
            </a:r>
            <a:r>
              <a:rPr lang="en-CA" sz="2200" dirty="0" smtClean="0">
                <a:solidFill>
                  <a:prstClr val="white"/>
                </a:solidFill>
              </a:rPr>
              <a:t> - </a:t>
            </a:r>
            <a:r>
              <a:rPr lang="en-CA" sz="2200" b="1" dirty="0" smtClean="0">
                <a:ln>
                  <a:solidFill>
                    <a:srgbClr val="7030A0"/>
                  </a:solidFill>
                </a:ln>
                <a:solidFill>
                  <a:prstClr val="white"/>
                </a:solidFill>
                <a:latin typeface="Arial Black" panose="020B0A04020102020204" pitchFamily="34" charset="0"/>
              </a:rPr>
              <a:t>the First Fruit? </a:t>
            </a:r>
          </a:p>
        </p:txBody>
      </p:sp>
    </p:spTree>
    <p:extLst>
      <p:ext uri="{BB962C8B-B14F-4D97-AF65-F5344CB8AC3E}">
        <p14:creationId xmlns:p14="http://schemas.microsoft.com/office/powerpoint/2010/main" val="336207057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250"/>
                            </p:stCondLst>
                            <p:childTnLst>
                              <p:par>
                                <p:cTn id="12" presetID="42"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2750"/>
                            </p:stCondLst>
                            <p:childTnLst>
                              <p:par>
                                <p:cTn id="28" presetID="9"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6"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 name="Picture 2"/>
          <p:cNvPicPr>
            <a:picLocks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20636" y="1302589"/>
            <a:ext cx="2653001" cy="1906437"/>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5" name="Right Triangle 34"/>
          <p:cNvSpPr/>
          <p:nvPr/>
        </p:nvSpPr>
        <p:spPr>
          <a:xfrm rot="10800000" flipH="1">
            <a:off x="5709006" y="2553592"/>
            <a:ext cx="870080" cy="676158"/>
          </a:xfrm>
          <a:prstGeom prst="rtTriangle">
            <a:avLst/>
          </a:prstGeom>
          <a:solidFill>
            <a:schemeClr val="bg2">
              <a:lumMod val="60000"/>
              <a:lumOff val="40000"/>
              <a:alpha val="33000"/>
            </a:schemeClr>
          </a:solidFill>
          <a:ln>
            <a:solidFill>
              <a:srgbClr val="00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4" name="Slide Number Placeholder 3"/>
          <p:cNvSpPr>
            <a:spLocks noGrp="1"/>
          </p:cNvSpPr>
          <p:nvPr>
            <p:ph type="sldNum" sz="quarter" idx="12"/>
          </p:nvPr>
        </p:nvSpPr>
        <p:spPr>
          <a:xfrm>
            <a:off x="11677785" y="6445215"/>
            <a:ext cx="529644" cy="412785"/>
          </a:xfrm>
        </p:spPr>
        <p:txBody>
          <a:bodyPr/>
          <a:lstStyle/>
          <a:p>
            <a:fld id="{6D22F896-40B5-4ADD-8801-0D06FADFA095}" type="slidenum">
              <a:rPr lang="en-US" sz="1400" smtClean="0">
                <a:solidFill>
                  <a:prstClr val="white">
                    <a:tint val="75000"/>
                  </a:prstClr>
                </a:solidFill>
              </a:rPr>
              <a:pPr/>
              <a:t>93</a:t>
            </a:fld>
            <a:endParaRPr lang="en-US" sz="1400" dirty="0">
              <a:solidFill>
                <a:prstClr val="white">
                  <a:tint val="75000"/>
                </a:prstClr>
              </a:solidFill>
            </a:endParaRPr>
          </a:p>
        </p:txBody>
      </p:sp>
      <p:sp>
        <p:nvSpPr>
          <p:cNvPr id="45" name="Rounded Rectangle 44"/>
          <p:cNvSpPr/>
          <p:nvPr/>
        </p:nvSpPr>
        <p:spPr>
          <a:xfrm>
            <a:off x="420173" y="165007"/>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3064603" y="1810327"/>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3018422" y="1306618"/>
            <a:ext cx="909685" cy="1906846"/>
          </a:xfrm>
          <a:prstGeom prst="rect">
            <a:avLst/>
          </a:prstGeom>
          <a:noFill/>
          <a:ln w="57150">
            <a:solidFill>
              <a:srgbClr val="0000FF"/>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4" name="Right Triangle 103"/>
          <p:cNvSpPr/>
          <p:nvPr/>
        </p:nvSpPr>
        <p:spPr>
          <a:xfrm flipH="1">
            <a:off x="3018420" y="2569879"/>
            <a:ext cx="875729" cy="643584"/>
          </a:xfrm>
          <a:prstGeom prst="rtTriangle">
            <a:avLst/>
          </a:prstGeom>
          <a:solidFill>
            <a:schemeClr val="bg1">
              <a:alpha val="33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le 6"/>
          <p:cNvSpPr/>
          <p:nvPr/>
        </p:nvSpPr>
        <p:spPr>
          <a:xfrm>
            <a:off x="4434839" y="173260"/>
            <a:ext cx="7520093" cy="647639"/>
          </a:xfrm>
          <a:prstGeom prst="roundRect">
            <a:avLst>
              <a:gd name="adj" fmla="val 50000"/>
            </a:avLst>
          </a:prstGeom>
          <a:solidFill>
            <a:schemeClr val="accent3">
              <a:lumMod val="20000"/>
              <a:lumOff val="80000"/>
            </a:schemeClr>
          </a:solidFill>
          <a:ln w="38100">
            <a:solidFill>
              <a:schemeClr val="bg1"/>
            </a:solidFill>
          </a:ln>
          <a:effectLst>
            <a:glow rad="127000">
              <a:srgbClr val="FF66FF"/>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3200" b="1" dirty="0" smtClean="0">
                <a:ln>
                  <a:solidFill>
                    <a:srgbClr val="0000FF"/>
                  </a:solidFill>
                </a:ln>
                <a:solidFill>
                  <a:srgbClr val="CC00FF"/>
                </a:solidFill>
              </a:rPr>
              <a:t> Shabbat - </a:t>
            </a:r>
            <a:r>
              <a:rPr lang="en-CA" sz="3200" b="1" u="sng" dirty="0" smtClean="0">
                <a:ln w="19050">
                  <a:solidFill>
                    <a:srgbClr val="0000FF"/>
                  </a:solidFill>
                </a:ln>
                <a:solidFill>
                  <a:srgbClr val="00FFCC"/>
                </a:solidFill>
              </a:rPr>
              <a:t>Lunar s</a:t>
            </a:r>
            <a:r>
              <a:rPr lang="en-CA" sz="3200" b="1" dirty="0" smtClean="0">
                <a:ln w="19050">
                  <a:solidFill>
                    <a:srgbClr val="0000FF"/>
                  </a:solidFill>
                </a:ln>
                <a:solidFill>
                  <a:srgbClr val="00FFCC"/>
                </a:solidFill>
              </a:rPr>
              <a:t>y</a:t>
            </a:r>
            <a:r>
              <a:rPr lang="en-CA" sz="3200" b="1" u="sng" dirty="0" smtClean="0">
                <a:ln w="19050">
                  <a:solidFill>
                    <a:srgbClr val="0000FF"/>
                  </a:solidFill>
                </a:ln>
                <a:solidFill>
                  <a:srgbClr val="00FFCC"/>
                </a:solidFill>
              </a:rPr>
              <a:t>stem ex</a:t>
            </a:r>
            <a:r>
              <a:rPr lang="en-CA" sz="3200" b="1" dirty="0" smtClean="0">
                <a:ln w="19050">
                  <a:solidFill>
                    <a:srgbClr val="0000FF"/>
                  </a:solidFill>
                </a:ln>
                <a:solidFill>
                  <a:srgbClr val="00FFCC"/>
                </a:solidFill>
              </a:rPr>
              <a:t>p</a:t>
            </a:r>
            <a:r>
              <a:rPr lang="en-CA" sz="3200" b="1" u="sng" dirty="0" smtClean="0">
                <a:ln w="19050">
                  <a:solidFill>
                    <a:srgbClr val="0000FF"/>
                  </a:solidFill>
                </a:ln>
                <a:solidFill>
                  <a:srgbClr val="00FFCC"/>
                </a:solidFill>
              </a:rPr>
              <a:t>osure</a:t>
            </a:r>
            <a:r>
              <a:rPr lang="en-CA" sz="3200" b="1" dirty="0">
                <a:ln>
                  <a:solidFill>
                    <a:srgbClr val="0000FF"/>
                  </a:solidFill>
                </a:ln>
                <a:solidFill>
                  <a:srgbClr val="CC00FF"/>
                </a:solidFill>
              </a:rPr>
              <a:t>!</a:t>
            </a:r>
          </a:p>
        </p:txBody>
      </p:sp>
      <p:sp>
        <p:nvSpPr>
          <p:cNvPr id="17" name="Right Triangle 16"/>
          <p:cNvSpPr/>
          <p:nvPr/>
        </p:nvSpPr>
        <p:spPr>
          <a:xfrm rot="10800000" flipH="1">
            <a:off x="3923729" y="2537309"/>
            <a:ext cx="845154" cy="676153"/>
          </a:xfrm>
          <a:prstGeom prst="rtTriangle">
            <a:avLst/>
          </a:prstGeom>
          <a:solidFill>
            <a:schemeClr val="bg2">
              <a:lumMod val="60000"/>
              <a:lumOff val="40000"/>
              <a:alpha val="33000"/>
            </a:schemeClr>
          </a:solidFill>
          <a:ln>
            <a:solidFill>
              <a:srgbClr val="00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5" name="Rectangle 14"/>
          <p:cNvSpPr/>
          <p:nvPr/>
        </p:nvSpPr>
        <p:spPr>
          <a:xfrm>
            <a:off x="3923729" y="1303189"/>
            <a:ext cx="879110" cy="1910276"/>
          </a:xfrm>
          <a:prstGeom prst="rect">
            <a:avLst/>
          </a:prstGeom>
          <a:noFill/>
          <a:ln w="57150">
            <a:solidFill>
              <a:srgbClr val="663300"/>
            </a:solidFill>
          </a:ln>
          <a:effectLst>
            <a:glow rad="508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8" name="Rounded Rectangular Callout 17"/>
          <p:cNvSpPr/>
          <p:nvPr/>
        </p:nvSpPr>
        <p:spPr>
          <a:xfrm>
            <a:off x="173854" y="1120795"/>
            <a:ext cx="2673166" cy="1118845"/>
          </a:xfrm>
          <a:prstGeom prst="wedgeRoundRectCallout">
            <a:avLst>
              <a:gd name="adj1" fmla="val 64820"/>
              <a:gd name="adj2" fmla="val 31822"/>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sp>
        <p:nvSpPr>
          <p:cNvPr id="13" name="Rounded Rectangular Callout 12"/>
          <p:cNvSpPr/>
          <p:nvPr/>
        </p:nvSpPr>
        <p:spPr>
          <a:xfrm>
            <a:off x="173854" y="2609283"/>
            <a:ext cx="2396468" cy="963550"/>
          </a:xfrm>
          <a:prstGeom prst="wedgeRoundRectCallout">
            <a:avLst>
              <a:gd name="adj1" fmla="val 86999"/>
              <a:gd name="adj2" fmla="val 3999"/>
              <a:gd name="adj3" fmla="val 16667"/>
            </a:avLst>
          </a:prstGeom>
          <a:solidFill>
            <a:schemeClr val="accent5">
              <a:lumMod val="60000"/>
              <a:lumOff val="40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u="sng" dirty="0" smtClean="0">
                <a:solidFill>
                  <a:prstClr val="black"/>
                </a:solidFill>
              </a:rPr>
              <a:t>Lunar</a:t>
            </a:r>
            <a:r>
              <a:rPr lang="en-CA" sz="2400" dirty="0" smtClean="0">
                <a:solidFill>
                  <a:prstClr val="black"/>
                </a:solidFill>
              </a:rPr>
              <a:t> Abib 14 </a:t>
            </a:r>
            <a:r>
              <a:rPr lang="en-CA" sz="2400" u="sng" dirty="0" smtClean="0">
                <a:solidFill>
                  <a:prstClr val="black"/>
                </a:solidFill>
              </a:rPr>
              <a:t>Ni</a:t>
            </a:r>
            <a:r>
              <a:rPr lang="en-CA" sz="2400" dirty="0" smtClean="0">
                <a:solidFill>
                  <a:prstClr val="black"/>
                </a:solidFill>
              </a:rPr>
              <a:t>g</a:t>
            </a:r>
            <a:r>
              <a:rPr lang="en-CA" sz="2400" u="sng" dirty="0" smtClean="0">
                <a:solidFill>
                  <a:prstClr val="black"/>
                </a:solidFill>
              </a:rPr>
              <a:t>ht</a:t>
            </a:r>
            <a:r>
              <a:rPr lang="en-CA" sz="2400" dirty="0" smtClean="0">
                <a:solidFill>
                  <a:prstClr val="black"/>
                </a:solidFill>
              </a:rPr>
              <a:t> </a:t>
            </a:r>
            <a:r>
              <a:rPr lang="en-CA" sz="2400" dirty="0">
                <a:solidFill>
                  <a:prstClr val="black"/>
                </a:solidFill>
              </a:rPr>
              <a:t>S</a:t>
            </a:r>
            <a:r>
              <a:rPr lang="en-CA" sz="2400" dirty="0" smtClean="0">
                <a:solidFill>
                  <a:prstClr val="black"/>
                </a:solidFill>
              </a:rPr>
              <a:t>eason!</a:t>
            </a:r>
            <a:endParaRPr lang="en-CA" sz="2400" dirty="0">
              <a:solidFill>
                <a:prstClr val="black"/>
              </a:solidFill>
            </a:endParaRPr>
          </a:p>
        </p:txBody>
      </p:sp>
      <p:sp>
        <p:nvSpPr>
          <p:cNvPr id="14" name="Oval 13"/>
          <p:cNvSpPr/>
          <p:nvPr/>
        </p:nvSpPr>
        <p:spPr>
          <a:xfrm>
            <a:off x="3993182" y="1871633"/>
            <a:ext cx="701226" cy="516771"/>
          </a:xfrm>
          <a:prstGeom prst="ellipse">
            <a:avLst/>
          </a:prstGeom>
          <a:solidFill>
            <a:srgbClr val="0000FF"/>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15</a:t>
            </a:r>
            <a:endParaRPr lang="en-CA" b="1" dirty="0">
              <a:solidFill>
                <a:srgbClr val="00FFCC"/>
              </a:solidFill>
              <a:latin typeface="Arial Black" panose="020B0A04020102020204" pitchFamily="34" charset="0"/>
            </a:endParaRPr>
          </a:p>
        </p:txBody>
      </p:sp>
      <p:sp>
        <p:nvSpPr>
          <p:cNvPr id="19" name="Oval 18"/>
          <p:cNvSpPr/>
          <p:nvPr/>
        </p:nvSpPr>
        <p:spPr>
          <a:xfrm>
            <a:off x="4178922" y="957838"/>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a:t>
            </a:r>
            <a:endParaRPr lang="en-CA" b="1" dirty="0">
              <a:solidFill>
                <a:srgbClr val="00FFCC"/>
              </a:solidFill>
              <a:latin typeface="Arial Black" panose="020B0A04020102020204" pitchFamily="34" charset="0"/>
            </a:endParaRPr>
          </a:p>
        </p:txBody>
      </p:sp>
      <p:sp>
        <p:nvSpPr>
          <p:cNvPr id="20" name="Rectangle 19"/>
          <p:cNvSpPr/>
          <p:nvPr/>
        </p:nvSpPr>
        <p:spPr>
          <a:xfrm>
            <a:off x="4798462" y="1306618"/>
            <a:ext cx="891392" cy="1906845"/>
          </a:xfrm>
          <a:prstGeom prst="rect">
            <a:avLst/>
          </a:prstGeom>
          <a:noFill/>
          <a:ln w="57150">
            <a:solidFill>
              <a:schemeClr val="bg1"/>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Oval 20"/>
          <p:cNvSpPr/>
          <p:nvPr/>
        </p:nvSpPr>
        <p:spPr>
          <a:xfrm>
            <a:off x="4987716" y="957837"/>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2</a:t>
            </a:r>
            <a:endParaRPr lang="en-CA" b="1" dirty="0">
              <a:solidFill>
                <a:srgbClr val="00FFCC"/>
              </a:solidFill>
              <a:latin typeface="Arial Black" panose="020B0A04020102020204" pitchFamily="34" charset="0"/>
            </a:endParaRPr>
          </a:p>
        </p:txBody>
      </p:sp>
      <p:sp>
        <p:nvSpPr>
          <p:cNvPr id="22" name="Curved Down Arrow 21"/>
          <p:cNvSpPr/>
          <p:nvPr/>
        </p:nvSpPr>
        <p:spPr>
          <a:xfrm>
            <a:off x="4717959" y="897353"/>
            <a:ext cx="1031426" cy="401670"/>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 name="Curved Down Arrow 4"/>
          <p:cNvSpPr/>
          <p:nvPr/>
        </p:nvSpPr>
        <p:spPr>
          <a:xfrm>
            <a:off x="3879241" y="869461"/>
            <a:ext cx="1031426" cy="401670"/>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Oval 23"/>
          <p:cNvSpPr/>
          <p:nvPr/>
        </p:nvSpPr>
        <p:spPr>
          <a:xfrm>
            <a:off x="4861860" y="1883191"/>
            <a:ext cx="701226" cy="516771"/>
          </a:xfrm>
          <a:prstGeom prst="ellipse">
            <a:avLst/>
          </a:prstGeom>
          <a:solidFill>
            <a:srgbClr val="663300"/>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16</a:t>
            </a:r>
            <a:endParaRPr lang="en-CA" b="1" dirty="0">
              <a:solidFill>
                <a:srgbClr val="00FFCC"/>
              </a:solidFill>
              <a:latin typeface="Arial Black" panose="020B0A04020102020204" pitchFamily="34" charset="0"/>
            </a:endParaRPr>
          </a:p>
        </p:txBody>
      </p:sp>
      <p:sp>
        <p:nvSpPr>
          <p:cNvPr id="32" name="Right Triangle 31"/>
          <p:cNvSpPr/>
          <p:nvPr/>
        </p:nvSpPr>
        <p:spPr>
          <a:xfrm flipH="1">
            <a:off x="3906794" y="2537308"/>
            <a:ext cx="877753" cy="676155"/>
          </a:xfrm>
          <a:prstGeom prst="rtTriangle">
            <a:avLst/>
          </a:prstGeom>
          <a:solidFill>
            <a:schemeClr val="bg1">
              <a:alpha val="33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3" name="Right Triangle 32"/>
          <p:cNvSpPr/>
          <p:nvPr/>
        </p:nvSpPr>
        <p:spPr>
          <a:xfrm rot="10800000" flipH="1">
            <a:off x="4819774" y="2537305"/>
            <a:ext cx="870080" cy="676158"/>
          </a:xfrm>
          <a:prstGeom prst="rtTriangle">
            <a:avLst/>
          </a:prstGeom>
          <a:solidFill>
            <a:schemeClr val="bg2">
              <a:lumMod val="60000"/>
              <a:lumOff val="40000"/>
              <a:alpha val="33000"/>
            </a:schemeClr>
          </a:solidFill>
          <a:ln>
            <a:solidFill>
              <a:srgbClr val="00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7" name="Right Triangle 26"/>
          <p:cNvSpPr/>
          <p:nvPr/>
        </p:nvSpPr>
        <p:spPr>
          <a:xfrm flipH="1">
            <a:off x="4847324" y="2537305"/>
            <a:ext cx="842529" cy="676158"/>
          </a:xfrm>
          <a:prstGeom prst="rtTriangle">
            <a:avLst/>
          </a:prstGeom>
          <a:solidFill>
            <a:schemeClr val="bg1">
              <a:alpha val="33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800" dirty="0">
                <a:solidFill>
                  <a:srgbClr val="FF0000"/>
                </a:solidFill>
              </a:rPr>
              <a:t>?</a:t>
            </a:r>
          </a:p>
        </p:txBody>
      </p:sp>
      <p:sp>
        <p:nvSpPr>
          <p:cNvPr id="9" name="Rectangle 8"/>
          <p:cNvSpPr/>
          <p:nvPr/>
        </p:nvSpPr>
        <p:spPr>
          <a:xfrm>
            <a:off x="0" y="3891172"/>
            <a:ext cx="6486246" cy="2678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b="1" dirty="0">
                <a:solidFill>
                  <a:srgbClr val="008080"/>
                </a:solidFill>
                <a:effectLst>
                  <a:glow rad="127000">
                    <a:schemeClr val="tx1"/>
                  </a:glow>
                </a:effectLst>
                <a:latin typeface="Georgia" panose="02040502050405020303" pitchFamily="18" charset="0"/>
              </a:rPr>
              <a:t>Jer 33:20</a:t>
            </a:r>
            <a:r>
              <a:rPr lang="en-CA" sz="3200" b="1" dirty="0">
                <a:solidFill>
                  <a:prstClr val="black"/>
                </a:solidFill>
                <a:effectLst>
                  <a:glow rad="127000">
                    <a:schemeClr val="tx1"/>
                  </a:glow>
                </a:effectLst>
                <a:latin typeface="Georgia" panose="02040502050405020303" pitchFamily="18" charset="0"/>
              </a:rPr>
              <a:t>  </a:t>
            </a:r>
            <a:r>
              <a:rPr lang="en-CA" sz="3200" dirty="0">
                <a:solidFill>
                  <a:srgbClr val="92D050"/>
                </a:solidFill>
                <a:latin typeface="Georgia" panose="02040502050405020303" pitchFamily="18" charset="0"/>
              </a:rPr>
              <a:t>“Thus said </a:t>
            </a:r>
            <a:r>
              <a:rPr lang="he-IL" sz="3200" dirty="0">
                <a:solidFill>
                  <a:srgbClr val="92D050"/>
                </a:solidFill>
                <a:latin typeface="Arial" panose="020B0604020202020204" pitchFamily="34" charset="0"/>
              </a:rPr>
              <a:t>יהוה</a:t>
            </a:r>
            <a:r>
              <a:rPr lang="en-US" sz="3200" dirty="0">
                <a:solidFill>
                  <a:srgbClr val="92D050"/>
                </a:solidFill>
                <a:latin typeface="Georgia" panose="02040502050405020303" pitchFamily="18" charset="0"/>
              </a:rPr>
              <a:t>, ‘If </a:t>
            </a:r>
            <a:r>
              <a:rPr lang="en-US" sz="3200" dirty="0" smtClean="0">
                <a:solidFill>
                  <a:srgbClr val="92D050"/>
                </a:solidFill>
                <a:latin typeface="Georgia" panose="02040502050405020303" pitchFamily="18" charset="0"/>
              </a:rPr>
              <a:t/>
            </a:r>
            <a:br>
              <a:rPr lang="en-US" sz="3200" dirty="0" smtClean="0">
                <a:solidFill>
                  <a:srgbClr val="92D050"/>
                </a:solidFill>
                <a:latin typeface="Georgia" panose="02040502050405020303" pitchFamily="18" charset="0"/>
              </a:rPr>
            </a:br>
            <a:r>
              <a:rPr lang="en-US" sz="3200" dirty="0" smtClean="0">
                <a:solidFill>
                  <a:srgbClr val="92D050"/>
                </a:solidFill>
                <a:latin typeface="Georgia" panose="02040502050405020303" pitchFamily="18" charset="0"/>
              </a:rPr>
              <a:t>you </a:t>
            </a:r>
            <a:r>
              <a:rPr lang="en-US" sz="3200" dirty="0">
                <a:solidFill>
                  <a:srgbClr val="92D050"/>
                </a:solidFill>
                <a:latin typeface="Georgia" panose="02040502050405020303" pitchFamily="18" charset="0"/>
              </a:rPr>
              <a:t>could break </a:t>
            </a:r>
            <a:r>
              <a:rPr lang="en-US" sz="3200" dirty="0">
                <a:solidFill>
                  <a:prstClr val="black"/>
                </a:solidFill>
                <a:effectLst>
                  <a:glow rad="76200">
                    <a:srgbClr val="FFFF00"/>
                  </a:glow>
                </a:effectLst>
                <a:latin typeface="Georgia" panose="02040502050405020303" pitchFamily="18" charset="0"/>
              </a:rPr>
              <a:t>My covenant with the day</a:t>
            </a:r>
            <a:r>
              <a:rPr lang="en-US" sz="3200" dirty="0">
                <a:solidFill>
                  <a:prstClr val="black"/>
                </a:solidFill>
                <a:latin typeface="Georgia" panose="02040502050405020303" pitchFamily="18" charset="0"/>
              </a:rPr>
              <a:t> </a:t>
            </a:r>
            <a:r>
              <a:rPr lang="en-US" sz="3200" dirty="0">
                <a:solidFill>
                  <a:srgbClr val="92D050"/>
                </a:solidFill>
                <a:latin typeface="Georgia" panose="02040502050405020303" pitchFamily="18" charset="0"/>
              </a:rPr>
              <a:t>and</a:t>
            </a:r>
            <a:r>
              <a:rPr lang="en-US" sz="3200" dirty="0">
                <a:solidFill>
                  <a:prstClr val="black"/>
                </a:solidFill>
                <a:latin typeface="Georgia" panose="02040502050405020303" pitchFamily="18" charset="0"/>
              </a:rPr>
              <a:t> </a:t>
            </a:r>
            <a:r>
              <a:rPr lang="en-US" sz="3200" dirty="0">
                <a:solidFill>
                  <a:prstClr val="black"/>
                </a:solidFill>
                <a:effectLst>
                  <a:glow rad="88900">
                    <a:srgbClr val="00FF00">
                      <a:alpha val="54000"/>
                    </a:srgbClr>
                  </a:glow>
                </a:effectLst>
                <a:latin typeface="Georgia" panose="02040502050405020303" pitchFamily="18" charset="0"/>
              </a:rPr>
              <a:t>My covenant with the night, </a:t>
            </a:r>
            <a:r>
              <a:rPr lang="en-US" sz="3200" dirty="0">
                <a:solidFill>
                  <a:srgbClr val="92D050"/>
                </a:solidFill>
                <a:latin typeface="Georgia" panose="02040502050405020303" pitchFamily="18" charset="0"/>
              </a:rPr>
              <a:t>so that there be not </a:t>
            </a:r>
            <a:r>
              <a:rPr lang="en-US" sz="3200" dirty="0" smtClean="0">
                <a:solidFill>
                  <a:srgbClr val="92D050"/>
                </a:solidFill>
                <a:latin typeface="Georgia" panose="02040502050405020303" pitchFamily="18" charset="0"/>
              </a:rPr>
              <a:t/>
            </a:r>
            <a:br>
              <a:rPr lang="en-US" sz="3200" dirty="0" smtClean="0">
                <a:solidFill>
                  <a:srgbClr val="92D050"/>
                </a:solidFill>
                <a:latin typeface="Georgia" panose="02040502050405020303" pitchFamily="18" charset="0"/>
              </a:rPr>
            </a:br>
            <a:r>
              <a:rPr lang="en-US" sz="3200" dirty="0" smtClean="0">
                <a:solidFill>
                  <a:prstClr val="black"/>
                </a:solidFill>
                <a:effectLst>
                  <a:glow rad="76200">
                    <a:srgbClr val="00FFCC"/>
                  </a:glow>
                </a:effectLst>
                <a:latin typeface="Georgia" panose="02040502050405020303" pitchFamily="18" charset="0"/>
              </a:rPr>
              <a:t>day </a:t>
            </a:r>
            <a:r>
              <a:rPr lang="en-US" sz="3200" dirty="0">
                <a:solidFill>
                  <a:prstClr val="black"/>
                </a:solidFill>
                <a:effectLst>
                  <a:glow rad="76200">
                    <a:srgbClr val="00FFCC"/>
                  </a:glow>
                </a:effectLst>
                <a:latin typeface="Georgia" panose="02040502050405020303" pitchFamily="18" charset="0"/>
              </a:rPr>
              <a:t>and night in their </a:t>
            </a:r>
            <a:r>
              <a:rPr lang="en-US" sz="3200" dirty="0" smtClean="0">
                <a:solidFill>
                  <a:prstClr val="black"/>
                </a:solidFill>
                <a:effectLst>
                  <a:glow rad="76200">
                    <a:srgbClr val="00FFCC"/>
                  </a:glow>
                </a:effectLst>
                <a:latin typeface="Georgia" panose="02040502050405020303" pitchFamily="18" charset="0"/>
              </a:rPr>
              <a:t>season </a:t>
            </a:r>
            <a:r>
              <a:rPr lang="en-US" sz="3200" dirty="0" smtClean="0">
                <a:solidFill>
                  <a:prstClr val="black"/>
                </a:solidFill>
                <a:latin typeface="Georgia" panose="02040502050405020303" pitchFamily="18" charset="0"/>
              </a:rPr>
              <a:t>… </a:t>
            </a:r>
            <a:endParaRPr lang="en-CA" sz="3200" dirty="0">
              <a:solidFill>
                <a:prstClr val="white"/>
              </a:solidFill>
            </a:endParaRPr>
          </a:p>
        </p:txBody>
      </p:sp>
      <p:sp>
        <p:nvSpPr>
          <p:cNvPr id="2" name="Rounded Rectangular Callout 1"/>
          <p:cNvSpPr/>
          <p:nvPr/>
        </p:nvSpPr>
        <p:spPr>
          <a:xfrm>
            <a:off x="6486246" y="2691072"/>
            <a:ext cx="5374049" cy="2204974"/>
          </a:xfrm>
          <a:prstGeom prst="wedgeRoundRectCallout">
            <a:avLst>
              <a:gd name="adj1" fmla="val -65351"/>
              <a:gd name="adj2" fmla="val -37164"/>
              <a:gd name="adj3" fmla="val 16667"/>
            </a:avLst>
          </a:prstGeom>
          <a:solidFill>
            <a:schemeClr val="accent6">
              <a:lumMod val="20000"/>
              <a:lumOff val="80000"/>
            </a:schemeClr>
          </a:solidFill>
          <a:ln w="57150">
            <a:solidFill>
              <a:schemeClr val="bg1"/>
            </a:solidFill>
          </a:ln>
          <a:effectLst>
            <a:glow rad="127000">
              <a:srgbClr val="FF66FF"/>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US" sz="3600" dirty="0" smtClean="0">
                <a:ln>
                  <a:solidFill>
                    <a:srgbClr val="0000FF"/>
                  </a:solidFill>
                </a:ln>
                <a:solidFill>
                  <a:srgbClr val="336699"/>
                </a:solidFill>
                <a:latin typeface="TITUS Cyberbit Basic" panose="02020603050405020304" pitchFamily="18" charset="0"/>
              </a:rPr>
              <a:t>On </a:t>
            </a:r>
            <a:r>
              <a:rPr lang="en-US" sz="3600" u="sng" dirty="0" smtClean="0">
                <a:ln>
                  <a:solidFill>
                    <a:srgbClr val="0000FF"/>
                  </a:solidFill>
                </a:ln>
                <a:solidFill>
                  <a:srgbClr val="336699"/>
                </a:solidFill>
                <a:effectLst>
                  <a:glow rad="127000">
                    <a:srgbClr val="FFFF00"/>
                  </a:glow>
                </a:effectLst>
                <a:latin typeface="TITUS Cyberbit Basic" panose="02020603050405020304" pitchFamily="18" charset="0"/>
              </a:rPr>
              <a:t>Yahuah’s Pre</a:t>
            </a:r>
            <a:r>
              <a:rPr lang="en-US" sz="3600" dirty="0" smtClean="0">
                <a:ln>
                  <a:solidFill>
                    <a:srgbClr val="0000FF"/>
                  </a:solidFill>
                </a:ln>
                <a:solidFill>
                  <a:srgbClr val="336699"/>
                </a:solidFill>
                <a:effectLst>
                  <a:glow rad="127000">
                    <a:srgbClr val="FFFF00"/>
                  </a:glow>
                </a:effectLst>
                <a:latin typeface="TITUS Cyberbit Basic" panose="02020603050405020304" pitchFamily="18" charset="0"/>
              </a:rPr>
              <a:t>p</a:t>
            </a:r>
            <a:r>
              <a:rPr lang="en-US" sz="3600" u="sng" dirty="0" smtClean="0">
                <a:ln>
                  <a:solidFill>
                    <a:srgbClr val="0000FF"/>
                  </a:solidFill>
                </a:ln>
                <a:solidFill>
                  <a:srgbClr val="336699"/>
                </a:solidFill>
                <a:effectLst>
                  <a:glow rad="127000">
                    <a:srgbClr val="FFFF00"/>
                  </a:glow>
                </a:effectLst>
                <a:latin typeface="TITUS Cyberbit Basic" panose="02020603050405020304" pitchFamily="18" charset="0"/>
              </a:rPr>
              <a:t>aration</a:t>
            </a:r>
            <a:r>
              <a:rPr lang="en-US" sz="3600" u="sng" dirty="0" smtClean="0">
                <a:ln>
                  <a:solidFill>
                    <a:srgbClr val="0000FF"/>
                  </a:solidFill>
                </a:ln>
                <a:solidFill>
                  <a:srgbClr val="336699"/>
                </a:solidFill>
                <a:latin typeface="TITUS Cyberbit Basic" panose="02020603050405020304" pitchFamily="18" charset="0"/>
              </a:rPr>
              <a:t> c</a:t>
            </a:r>
            <a:r>
              <a:rPr lang="en-US" sz="3600" dirty="0" smtClean="0">
                <a:ln>
                  <a:solidFill>
                    <a:srgbClr val="0000FF"/>
                  </a:solidFill>
                </a:ln>
                <a:solidFill>
                  <a:srgbClr val="336699"/>
                </a:solidFill>
                <a:latin typeface="TITUS Cyberbit Basic" panose="02020603050405020304" pitchFamily="18" charset="0"/>
              </a:rPr>
              <a:t>y</a:t>
            </a:r>
            <a:r>
              <a:rPr lang="en-US" sz="3600" u="sng" dirty="0" smtClean="0">
                <a:ln>
                  <a:solidFill>
                    <a:srgbClr val="0000FF"/>
                  </a:solidFill>
                </a:ln>
                <a:solidFill>
                  <a:srgbClr val="336699"/>
                </a:solidFill>
                <a:latin typeface="TITUS Cyberbit Basic" panose="02020603050405020304" pitchFamily="18" charset="0"/>
              </a:rPr>
              <a:t>cle</a:t>
            </a:r>
            <a:r>
              <a:rPr lang="en-US" sz="3600" dirty="0" smtClean="0">
                <a:ln>
                  <a:solidFill>
                    <a:srgbClr val="0000FF"/>
                  </a:solidFill>
                </a:ln>
                <a:solidFill>
                  <a:srgbClr val="336699"/>
                </a:solidFill>
                <a:latin typeface="TITUS Cyberbit Basic" panose="02020603050405020304" pitchFamily="18" charset="0"/>
              </a:rPr>
              <a:t>, </a:t>
            </a:r>
            <a:r>
              <a:rPr lang="en-US" sz="3600" u="sng" dirty="0" smtClean="0">
                <a:ln>
                  <a:solidFill>
                    <a:srgbClr val="0000FF"/>
                  </a:solidFill>
                </a:ln>
                <a:solidFill>
                  <a:srgbClr val="336699"/>
                </a:solidFill>
                <a:latin typeface="TITUS Cyberbit Basic" panose="02020603050405020304" pitchFamily="18" charset="0"/>
              </a:rPr>
              <a:t>the</a:t>
            </a:r>
            <a:r>
              <a:rPr lang="en-US" sz="3600" dirty="0" smtClean="0">
                <a:ln>
                  <a:solidFill>
                    <a:srgbClr val="0000FF"/>
                  </a:solidFill>
                </a:ln>
                <a:solidFill>
                  <a:srgbClr val="336699"/>
                </a:solidFill>
                <a:latin typeface="TITUS Cyberbit Basic" panose="02020603050405020304" pitchFamily="18" charset="0"/>
              </a:rPr>
              <a:t> </a:t>
            </a:r>
            <a:r>
              <a:rPr lang="en-US" sz="3600" u="sng" dirty="0" smtClean="0">
                <a:ln>
                  <a:solidFill>
                    <a:srgbClr val="0000FF"/>
                  </a:solidFill>
                </a:ln>
                <a:solidFill>
                  <a:srgbClr val="FF0000"/>
                </a:solidFill>
                <a:latin typeface="TITUS Cyberbit Basic" panose="02020603050405020304" pitchFamily="18" charset="0"/>
              </a:rPr>
              <a:t>Shabbat</a:t>
            </a:r>
            <a:r>
              <a:rPr lang="en-US" sz="3600" dirty="0" smtClean="0">
                <a:ln>
                  <a:solidFill>
                    <a:srgbClr val="0000FF"/>
                  </a:solidFill>
                </a:ln>
                <a:solidFill>
                  <a:srgbClr val="FF0000"/>
                </a:solidFill>
                <a:latin typeface="TITUS Cyberbit Basic" panose="02020603050405020304" pitchFamily="18" charset="0"/>
              </a:rPr>
              <a:t> </a:t>
            </a:r>
            <a:r>
              <a:rPr lang="en-US" sz="3600" u="sng" dirty="0" smtClean="0">
                <a:ln>
                  <a:solidFill>
                    <a:srgbClr val="0000FF"/>
                  </a:solidFill>
                </a:ln>
                <a:solidFill>
                  <a:srgbClr val="336699"/>
                </a:solidFill>
                <a:latin typeface="TITUS Cyberbit Basic" panose="02020603050405020304" pitchFamily="18" charset="0"/>
              </a:rPr>
              <a:t>be</a:t>
            </a:r>
            <a:r>
              <a:rPr lang="en-US" sz="3600" dirty="0" smtClean="0">
                <a:ln>
                  <a:solidFill>
                    <a:srgbClr val="0000FF"/>
                  </a:solidFill>
                </a:ln>
                <a:solidFill>
                  <a:srgbClr val="336699"/>
                </a:solidFill>
                <a:latin typeface="TITUS Cyberbit Basic" panose="02020603050405020304" pitchFamily="18" charset="0"/>
              </a:rPr>
              <a:t>g</a:t>
            </a:r>
            <a:r>
              <a:rPr lang="en-US" sz="3600" u="sng" dirty="0" smtClean="0">
                <a:ln>
                  <a:solidFill>
                    <a:srgbClr val="0000FF"/>
                  </a:solidFill>
                </a:ln>
                <a:solidFill>
                  <a:srgbClr val="336699"/>
                </a:solidFill>
                <a:latin typeface="TITUS Cyberbit Basic" panose="02020603050405020304" pitchFamily="18" charset="0"/>
              </a:rPr>
              <a:t>an with the sunset</a:t>
            </a:r>
            <a:r>
              <a:rPr lang="en-US" sz="3600" dirty="0" smtClean="0">
                <a:ln>
                  <a:solidFill>
                    <a:srgbClr val="0000FF"/>
                  </a:solidFill>
                </a:ln>
                <a:solidFill>
                  <a:srgbClr val="FF0000"/>
                </a:solidFill>
                <a:latin typeface="TITUS Cyberbit Basic" panose="02020603050405020304" pitchFamily="18" charset="0"/>
              </a:rPr>
              <a:t>?</a:t>
            </a:r>
            <a:r>
              <a:rPr lang="en-US" sz="3600" dirty="0" smtClean="0">
                <a:ln>
                  <a:solidFill>
                    <a:srgbClr val="0000FF"/>
                  </a:solidFill>
                </a:ln>
                <a:solidFill>
                  <a:srgbClr val="336699"/>
                </a:solidFill>
                <a:effectLst>
                  <a:glow rad="127000">
                    <a:srgbClr val="FF66FF">
                      <a:alpha val="37000"/>
                    </a:srgbClr>
                  </a:glow>
                </a:effectLst>
                <a:latin typeface="TITUS Cyberbit Basic" panose="02020603050405020304" pitchFamily="18" charset="0"/>
              </a:rPr>
              <a:t>  ???</a:t>
            </a:r>
            <a:r>
              <a:rPr lang="en-US" sz="3600" u="sng" dirty="0" smtClean="0">
                <a:ln>
                  <a:solidFill>
                    <a:srgbClr val="0000FF"/>
                  </a:solidFill>
                </a:ln>
                <a:solidFill>
                  <a:srgbClr val="336699"/>
                </a:solidFill>
                <a:effectLst>
                  <a:glow rad="127000">
                    <a:srgbClr val="FF66FF">
                      <a:alpha val="37000"/>
                    </a:srgbClr>
                  </a:glow>
                </a:effectLst>
                <a:latin typeface="TITUS Cyberbit Basic" panose="02020603050405020304" pitchFamily="18" charset="0"/>
              </a:rPr>
              <a:t>  </a:t>
            </a:r>
            <a:endParaRPr lang="en-US" sz="3600" u="sng" dirty="0">
              <a:ln>
                <a:solidFill>
                  <a:srgbClr val="0000FF"/>
                </a:solidFill>
              </a:ln>
              <a:solidFill>
                <a:srgbClr val="336699"/>
              </a:solidFill>
              <a:effectLst>
                <a:glow rad="127000">
                  <a:srgbClr val="FF66FF">
                    <a:alpha val="37000"/>
                  </a:srgbClr>
                </a:glow>
              </a:effectLst>
              <a:latin typeface="TITUS Cyberbit Basic" panose="02020603050405020304" pitchFamily="18" charset="0"/>
            </a:endParaRPr>
          </a:p>
        </p:txBody>
      </p:sp>
      <p:sp>
        <p:nvSpPr>
          <p:cNvPr id="10" name="Rectangle 9"/>
          <p:cNvSpPr/>
          <p:nvPr/>
        </p:nvSpPr>
        <p:spPr>
          <a:xfrm>
            <a:off x="6753425" y="5107709"/>
            <a:ext cx="4924359" cy="1645829"/>
          </a:xfrm>
          <a:prstGeom prst="rect">
            <a:avLst/>
          </a:prstGeom>
          <a:ln w="76200">
            <a:solidFill>
              <a:schemeClr val="accent3">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3200" dirty="0" smtClean="0">
                <a:solidFill>
                  <a:srgbClr val="C00000"/>
                </a:solidFill>
              </a:rPr>
              <a:t>Man has attempted his </a:t>
            </a:r>
            <a:r>
              <a:rPr lang="en-CA" sz="3200" b="1" dirty="0" smtClean="0">
                <a:ln>
                  <a:solidFill>
                    <a:srgbClr val="7030A0"/>
                  </a:solidFill>
                </a:ln>
                <a:solidFill>
                  <a:srgbClr val="C00000"/>
                </a:solidFill>
              </a:rPr>
              <a:t>asinine control </a:t>
            </a:r>
            <a:r>
              <a:rPr lang="en-CA" sz="3200" dirty="0" smtClean="0">
                <a:solidFill>
                  <a:srgbClr val="C00000"/>
                </a:solidFill>
              </a:rPr>
              <a:t/>
            </a:r>
            <a:br>
              <a:rPr lang="en-CA" sz="3200" dirty="0" smtClean="0">
                <a:solidFill>
                  <a:srgbClr val="C00000"/>
                </a:solidFill>
              </a:rPr>
            </a:br>
            <a:r>
              <a:rPr lang="en-CA" sz="3200" u="sng" dirty="0" smtClean="0">
                <a:solidFill>
                  <a:srgbClr val="C00000"/>
                </a:solidFill>
              </a:rPr>
              <a:t>once a</a:t>
            </a:r>
            <a:r>
              <a:rPr lang="en-CA" sz="3200" dirty="0" smtClean="0">
                <a:solidFill>
                  <a:srgbClr val="C00000"/>
                </a:solidFill>
              </a:rPr>
              <a:t>g</a:t>
            </a:r>
            <a:r>
              <a:rPr lang="en-CA" sz="3200" u="sng" dirty="0" smtClean="0">
                <a:solidFill>
                  <a:srgbClr val="C00000"/>
                </a:solidFill>
              </a:rPr>
              <a:t>ain</a:t>
            </a:r>
            <a:r>
              <a:rPr lang="en-CA" sz="3200" dirty="0" smtClean="0">
                <a:solidFill>
                  <a:srgbClr val="C00000"/>
                </a:solidFill>
              </a:rPr>
              <a:t>.    </a:t>
            </a:r>
            <a:endParaRPr lang="en-CA" sz="3200" dirty="0">
              <a:solidFill>
                <a:srgbClr val="C00000"/>
              </a:solidFill>
            </a:endParaRPr>
          </a:p>
        </p:txBody>
      </p:sp>
      <p:grpSp>
        <p:nvGrpSpPr>
          <p:cNvPr id="8" name="Group 7"/>
          <p:cNvGrpSpPr/>
          <p:nvPr/>
        </p:nvGrpSpPr>
        <p:grpSpPr>
          <a:xfrm>
            <a:off x="8657619" y="916704"/>
            <a:ext cx="2819400" cy="2034872"/>
            <a:chOff x="8322732" y="1796367"/>
            <a:chExt cx="2819400" cy="2034872"/>
          </a:xfrm>
        </p:grpSpPr>
        <p:sp>
          <p:nvSpPr>
            <p:cNvPr id="3" name="Explosion 1 2"/>
            <p:cNvSpPr/>
            <p:nvPr/>
          </p:nvSpPr>
          <p:spPr>
            <a:xfrm>
              <a:off x="8322732" y="1796367"/>
              <a:ext cx="2819400" cy="2034872"/>
            </a:xfrm>
            <a:prstGeom prst="irregularSeal1">
              <a:avLst/>
            </a:prstGeom>
            <a:ln w="76200">
              <a:solidFill>
                <a:srgbClr val="CC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6" name="Explosion 1 5"/>
            <p:cNvSpPr/>
            <p:nvPr/>
          </p:nvSpPr>
          <p:spPr>
            <a:xfrm>
              <a:off x="8921569" y="2345325"/>
              <a:ext cx="1553698" cy="914400"/>
            </a:xfrm>
            <a:prstGeom prst="irregularSeal1">
              <a:avLst/>
            </a:prstGeom>
            <a:gradFill flip="none" rotWithShape="1">
              <a:gsLst>
                <a:gs pos="25000">
                  <a:srgbClr val="FF66FF">
                    <a:lumMod val="96000"/>
                    <a:lumOff val="4000"/>
                    <a:alpha val="48000"/>
                  </a:srgbClr>
                </a:gs>
                <a:gs pos="80000">
                  <a:srgbClr val="00FFCC"/>
                </a:gs>
                <a:gs pos="54000">
                  <a:srgbClr val="FFFF00"/>
                </a:gs>
              </a:gsLst>
              <a:lin ang="16200000" scaled="1"/>
              <a:tileRect/>
            </a:gradFill>
            <a:ln w="762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grpSp>
      <p:cxnSp>
        <p:nvCxnSpPr>
          <p:cNvPr id="12" name="Straight Connector 11"/>
          <p:cNvCxnSpPr/>
          <p:nvPr/>
        </p:nvCxnSpPr>
        <p:spPr>
          <a:xfrm rot="-60000" flipH="1">
            <a:off x="3713584" y="2444714"/>
            <a:ext cx="1206414" cy="906092"/>
          </a:xfrm>
          <a:prstGeom prst="line">
            <a:avLst/>
          </a:prstGeom>
          <a:ln w="38100">
            <a:solidFill>
              <a:srgbClr val="FF5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830236" y="2444714"/>
            <a:ext cx="1206414" cy="906092"/>
          </a:xfrm>
          <a:prstGeom prst="line">
            <a:avLst/>
          </a:prstGeom>
          <a:ln w="38100">
            <a:solidFill>
              <a:srgbClr val="FF5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60000" flipH="1">
            <a:off x="4630465" y="2446224"/>
            <a:ext cx="1206414" cy="906092"/>
          </a:xfrm>
          <a:prstGeom prst="line">
            <a:avLst/>
          </a:prstGeom>
          <a:ln w="38100">
            <a:solidFill>
              <a:srgbClr val="FF5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58973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250"/>
                            </p:stCondLst>
                            <p:childTnLst>
                              <p:par>
                                <p:cTn id="12" presetID="14"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par>
                          <p:cTn id="15" fill="hold">
                            <p:stCondLst>
                              <p:cond delay="1750"/>
                            </p:stCondLst>
                            <p:childTnLst>
                              <p:par>
                                <p:cTn id="16" presetID="2" presetClass="entr" presetSubtype="9"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2" grpId="0" animBg="1"/>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alpha val="10000"/>
              </a:schemeClr>
            </a:gs>
            <a:gs pos="50000">
              <a:schemeClr val="bg2">
                <a:shade val="100000"/>
                <a:hueMod val="100000"/>
                <a:satMod val="110000"/>
                <a:lumMod val="130000"/>
              </a:schemeClr>
            </a:gs>
            <a:gs pos="100000">
              <a:schemeClr val="bg2">
                <a:shade val="78000"/>
                <a:hueMod val="44000"/>
                <a:satMod val="200000"/>
                <a:lumMod val="0"/>
              </a:schemeClr>
            </a:gs>
          </a:gsLst>
          <a:lin ang="252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699911"/>
            <a:ext cx="10755323" cy="5607450"/>
          </a:xfrm>
        </p:spPr>
        <p:txBody>
          <a:bodyPr>
            <a:normAutofit/>
            <a:scene3d>
              <a:camera prst="orthographicFront"/>
              <a:lightRig rig="threePt" dir="t"/>
            </a:scene3d>
            <a:sp3d extrusionH="57150">
              <a:bevelT w="82550" h="38100" prst="coolSlant"/>
            </a:sp3d>
          </a:bodyPr>
          <a:lstStyle/>
          <a:p>
            <a:pPr marL="0" lvl="0" indent="0" algn="ctr" defTabSz="457200">
              <a:lnSpc>
                <a:spcPct val="100000"/>
              </a:lnSpc>
              <a:spcBef>
                <a:spcPts val="0"/>
              </a:spcBef>
              <a:buNone/>
            </a:pPr>
            <a:r>
              <a:rPr lang="en-CA" sz="3200" b="1" dirty="0">
                <a:solidFill>
                  <a:srgbClr val="008080"/>
                </a:solidFill>
                <a:effectLst>
                  <a:glow rad="127000">
                    <a:schemeClr val="tx1"/>
                  </a:glow>
                </a:effectLst>
                <a:latin typeface="Georgia" panose="02040502050405020303" pitchFamily="18" charset="0"/>
              </a:rPr>
              <a:t>Jer </a:t>
            </a:r>
            <a:r>
              <a:rPr lang="en-CA" sz="3200" b="1" dirty="0" smtClean="0">
                <a:solidFill>
                  <a:srgbClr val="008080"/>
                </a:solidFill>
                <a:effectLst>
                  <a:glow rad="127000">
                    <a:schemeClr val="tx1"/>
                  </a:glow>
                </a:effectLst>
                <a:latin typeface="Georgia" panose="02040502050405020303" pitchFamily="18" charset="0"/>
              </a:rPr>
              <a:t>33:20  </a:t>
            </a:r>
            <a:r>
              <a:rPr lang="en-CA" sz="3200" dirty="0" smtClean="0">
                <a:solidFill>
                  <a:prstClr val="black"/>
                </a:solidFill>
                <a:latin typeface="Georgia" panose="02040502050405020303" pitchFamily="18" charset="0"/>
              </a:rPr>
              <a:t>“Thus </a:t>
            </a:r>
            <a:r>
              <a:rPr lang="en-CA" sz="3200" dirty="0">
                <a:solidFill>
                  <a:prstClr val="black"/>
                </a:solidFill>
                <a:latin typeface="Georgia" panose="02040502050405020303" pitchFamily="18" charset="0"/>
              </a:rPr>
              <a:t>said </a:t>
            </a:r>
            <a:r>
              <a:rPr lang="he-IL" sz="3200" dirty="0">
                <a:solidFill>
                  <a:prstClr val="black"/>
                </a:solidFill>
                <a:latin typeface="Arial" panose="020B0604020202020204" pitchFamily="34" charset="0"/>
              </a:rPr>
              <a:t>יהוה</a:t>
            </a:r>
            <a:r>
              <a:rPr lang="en-US" sz="3200" dirty="0">
                <a:solidFill>
                  <a:prstClr val="black"/>
                </a:solidFill>
                <a:latin typeface="Georgia" panose="02040502050405020303" pitchFamily="18" charset="0"/>
              </a:rPr>
              <a:t>, ‘If you could break </a:t>
            </a:r>
            <a:r>
              <a:rPr lang="en-US" sz="3200" dirty="0" smtClean="0">
                <a:solidFill>
                  <a:prstClr val="black"/>
                </a:solidFill>
                <a:latin typeface="Georgia" panose="02040502050405020303" pitchFamily="18" charset="0"/>
              </a:rPr>
              <a:t/>
            </a:r>
            <a:br>
              <a:rPr lang="en-US" sz="3200" dirty="0" smtClean="0">
                <a:solidFill>
                  <a:prstClr val="black"/>
                </a:solidFill>
                <a:latin typeface="Georgia" panose="02040502050405020303" pitchFamily="18" charset="0"/>
              </a:rPr>
            </a:br>
            <a:r>
              <a:rPr lang="en-US" sz="3200" dirty="0" smtClean="0">
                <a:solidFill>
                  <a:prstClr val="black"/>
                </a:solidFill>
                <a:effectLst>
                  <a:glow rad="76200">
                    <a:srgbClr val="FFFF00"/>
                  </a:glow>
                </a:effectLst>
                <a:latin typeface="Georgia" panose="02040502050405020303" pitchFamily="18" charset="0"/>
              </a:rPr>
              <a:t>My </a:t>
            </a:r>
            <a:r>
              <a:rPr lang="en-US" sz="3200" dirty="0">
                <a:solidFill>
                  <a:prstClr val="black"/>
                </a:solidFill>
                <a:effectLst>
                  <a:glow rad="76200">
                    <a:srgbClr val="FFFF00"/>
                  </a:glow>
                </a:effectLst>
                <a:latin typeface="Georgia" panose="02040502050405020303" pitchFamily="18" charset="0"/>
              </a:rPr>
              <a:t>covenant with the day</a:t>
            </a:r>
            <a:r>
              <a:rPr lang="en-US" sz="3200" dirty="0">
                <a:solidFill>
                  <a:prstClr val="black"/>
                </a:solidFill>
                <a:latin typeface="Georgia" panose="02040502050405020303" pitchFamily="18" charset="0"/>
              </a:rPr>
              <a:t> and </a:t>
            </a:r>
            <a:r>
              <a:rPr lang="en-US" sz="3200" dirty="0">
                <a:solidFill>
                  <a:prstClr val="black"/>
                </a:solidFill>
                <a:effectLst>
                  <a:glow rad="88900">
                    <a:srgbClr val="00FF00">
                      <a:alpha val="54000"/>
                    </a:srgbClr>
                  </a:glow>
                </a:effectLst>
                <a:latin typeface="Georgia" panose="02040502050405020303" pitchFamily="18" charset="0"/>
              </a:rPr>
              <a:t>My covenant with the night, </a:t>
            </a:r>
            <a:r>
              <a:rPr lang="en-US" sz="3200" dirty="0" smtClean="0">
                <a:solidFill>
                  <a:prstClr val="black"/>
                </a:solidFill>
                <a:effectLst>
                  <a:glow rad="88900">
                    <a:srgbClr val="00FF00">
                      <a:alpha val="54000"/>
                    </a:srgbClr>
                  </a:glow>
                </a:effectLst>
                <a:latin typeface="Georgia" panose="02040502050405020303" pitchFamily="18" charset="0"/>
              </a:rPr>
              <a:t/>
            </a:r>
            <a:br>
              <a:rPr lang="en-US" sz="3200" dirty="0" smtClean="0">
                <a:solidFill>
                  <a:prstClr val="black"/>
                </a:solidFill>
                <a:effectLst>
                  <a:glow rad="88900">
                    <a:srgbClr val="00FF00">
                      <a:alpha val="54000"/>
                    </a:srgbClr>
                  </a:glow>
                </a:effectLst>
                <a:latin typeface="Georgia" panose="02040502050405020303" pitchFamily="18" charset="0"/>
              </a:rPr>
            </a:br>
            <a:r>
              <a:rPr lang="en-US" sz="3200" dirty="0" smtClean="0">
                <a:solidFill>
                  <a:prstClr val="black"/>
                </a:solidFill>
                <a:latin typeface="Georgia" panose="02040502050405020303" pitchFamily="18" charset="0"/>
              </a:rPr>
              <a:t>so </a:t>
            </a:r>
            <a:r>
              <a:rPr lang="en-US" sz="3200" dirty="0">
                <a:solidFill>
                  <a:prstClr val="black"/>
                </a:solidFill>
                <a:latin typeface="Georgia" panose="02040502050405020303" pitchFamily="18" charset="0"/>
              </a:rPr>
              <a:t>that there be not </a:t>
            </a:r>
            <a:r>
              <a:rPr lang="en-US" sz="3200" dirty="0">
                <a:solidFill>
                  <a:prstClr val="black"/>
                </a:solidFill>
                <a:effectLst>
                  <a:glow rad="76200">
                    <a:srgbClr val="00FFCC"/>
                  </a:glow>
                </a:effectLst>
                <a:latin typeface="Georgia" panose="02040502050405020303" pitchFamily="18" charset="0"/>
              </a:rPr>
              <a:t>day and night in their season </a:t>
            </a:r>
            <a:r>
              <a:rPr lang="en-US" sz="3200" dirty="0" smtClean="0">
                <a:solidFill>
                  <a:prstClr val="black"/>
                </a:solidFill>
                <a:latin typeface="Georgia" panose="02040502050405020303" pitchFamily="18" charset="0"/>
              </a:rPr>
              <a:t>…” </a:t>
            </a:r>
          </a:p>
          <a:p>
            <a:pPr marL="0" lvl="0" indent="0" algn="ctr" defTabSz="457200">
              <a:lnSpc>
                <a:spcPct val="100000"/>
              </a:lnSpc>
              <a:spcBef>
                <a:spcPts val="0"/>
              </a:spcBef>
              <a:buNone/>
            </a:pPr>
            <a:endParaRPr lang="en-US" sz="3200" dirty="0">
              <a:solidFill>
                <a:prstClr val="black"/>
              </a:solidFill>
              <a:latin typeface="Georgia" panose="02040502050405020303" pitchFamily="18" charset="0"/>
            </a:endParaRPr>
          </a:p>
          <a:p>
            <a:pPr marL="0" lvl="0" indent="0" algn="ctr" defTabSz="457200">
              <a:lnSpc>
                <a:spcPct val="100000"/>
              </a:lnSpc>
              <a:spcBef>
                <a:spcPts val="0"/>
              </a:spcBef>
              <a:buNone/>
            </a:pPr>
            <a:r>
              <a:rPr lang="en-US" sz="3200" dirty="0" smtClean="0">
                <a:solidFill>
                  <a:prstClr val="black"/>
                </a:solidFill>
                <a:latin typeface="Georgia" panose="02040502050405020303" pitchFamily="18" charset="0"/>
              </a:rPr>
              <a:t>Is it possible that one level of understanding this verse could be knowing that from Creation, </a:t>
            </a:r>
            <a:r>
              <a:rPr lang="en-US" sz="3200" dirty="0" smtClean="0">
                <a:solidFill>
                  <a:srgbClr val="00FFCC"/>
                </a:solidFill>
                <a:latin typeface="Georgia" panose="02040502050405020303" pitchFamily="18" charset="0"/>
              </a:rPr>
              <a:t>the Light Season was COVENANTED</a:t>
            </a:r>
            <a:r>
              <a:rPr lang="en-US" sz="3200" dirty="0" smtClean="0">
                <a:solidFill>
                  <a:prstClr val="black"/>
                </a:solidFill>
                <a:latin typeface="Georgia" panose="02040502050405020303" pitchFamily="18" charset="0"/>
              </a:rPr>
              <a:t> </a:t>
            </a:r>
            <a:r>
              <a:rPr lang="en-US" sz="3200" dirty="0" smtClean="0">
                <a:solidFill>
                  <a:srgbClr val="00FFCC"/>
                </a:solidFill>
                <a:latin typeface="Georgia" panose="02040502050405020303" pitchFamily="18" charset="0"/>
              </a:rPr>
              <a:t>by Yahuah </a:t>
            </a:r>
            <a:r>
              <a:rPr lang="en-US" sz="3200" dirty="0" smtClean="0">
                <a:solidFill>
                  <a:prstClr val="black"/>
                </a:solidFill>
                <a:latin typeface="Georgia" panose="02040502050405020303" pitchFamily="18" charset="0"/>
              </a:rPr>
              <a:t>to </a:t>
            </a:r>
            <a:r>
              <a:rPr lang="en-US" sz="3200" b="1" dirty="0" smtClean="0">
                <a:solidFill>
                  <a:srgbClr val="00FFCC"/>
                </a:solidFill>
                <a:latin typeface="Georgia" panose="02040502050405020303" pitchFamily="18" charset="0"/>
              </a:rPr>
              <a:t>lead</a:t>
            </a:r>
            <a:r>
              <a:rPr lang="en-US" sz="3200" dirty="0" smtClean="0">
                <a:solidFill>
                  <a:prstClr val="black"/>
                </a:solidFill>
                <a:latin typeface="Georgia" panose="02040502050405020303" pitchFamily="18" charset="0"/>
              </a:rPr>
              <a:t> </a:t>
            </a:r>
            <a:r>
              <a:rPr lang="en-US" sz="3200" dirty="0" smtClean="0">
                <a:solidFill>
                  <a:srgbClr val="FFFF00"/>
                </a:solidFill>
                <a:latin typeface="Georgia" panose="02040502050405020303" pitchFamily="18" charset="0"/>
              </a:rPr>
              <a:t>the 24 hour cycle? </a:t>
            </a:r>
          </a:p>
          <a:p>
            <a:pPr marL="0" lvl="0" indent="0" algn="ctr" defTabSz="457200">
              <a:lnSpc>
                <a:spcPct val="100000"/>
              </a:lnSpc>
              <a:spcBef>
                <a:spcPts val="0"/>
              </a:spcBef>
              <a:buNone/>
            </a:pPr>
            <a:r>
              <a:rPr lang="en-US" sz="3200" dirty="0" smtClean="0">
                <a:solidFill>
                  <a:prstClr val="black"/>
                </a:solidFill>
                <a:latin typeface="Georgia" panose="02040502050405020303" pitchFamily="18" charset="0"/>
              </a:rPr>
              <a:t>And the Night Season was </a:t>
            </a:r>
            <a:r>
              <a:rPr lang="en-US" sz="3200" dirty="0" smtClean="0">
                <a:solidFill>
                  <a:srgbClr val="00FFCC"/>
                </a:solidFill>
                <a:latin typeface="Georgia" panose="02040502050405020303" pitchFamily="18" charset="0"/>
              </a:rPr>
              <a:t>COVENANTED by Yahuah </a:t>
            </a:r>
            <a:r>
              <a:rPr lang="en-US" sz="3200" dirty="0" smtClean="0">
                <a:solidFill>
                  <a:srgbClr val="FFFF00"/>
                </a:solidFill>
                <a:latin typeface="Georgia" panose="02040502050405020303" pitchFamily="18" charset="0"/>
              </a:rPr>
              <a:t>to</a:t>
            </a:r>
            <a:r>
              <a:rPr lang="en-US" sz="3200" dirty="0" smtClean="0">
                <a:solidFill>
                  <a:prstClr val="black"/>
                </a:solidFill>
                <a:latin typeface="Georgia" panose="02040502050405020303" pitchFamily="18" charset="0"/>
              </a:rPr>
              <a:t> </a:t>
            </a:r>
            <a:r>
              <a:rPr lang="en-US" sz="3200" dirty="0" smtClean="0">
                <a:solidFill>
                  <a:srgbClr val="FFFF00"/>
                </a:solidFill>
                <a:latin typeface="Georgia" panose="02040502050405020303" pitchFamily="18" charset="0"/>
              </a:rPr>
              <a:t>follow</a:t>
            </a:r>
            <a:r>
              <a:rPr lang="en-US" sz="3200" dirty="0" smtClean="0">
                <a:solidFill>
                  <a:prstClr val="black"/>
                </a:solidFill>
                <a:latin typeface="Georgia" panose="02040502050405020303" pitchFamily="18" charset="0"/>
              </a:rPr>
              <a:t> in humble succession completing each </a:t>
            </a:r>
            <a:r>
              <a:rPr lang="en-US" sz="3200" dirty="0" smtClean="0">
                <a:solidFill>
                  <a:srgbClr val="FFFF00"/>
                </a:solidFill>
                <a:latin typeface="Georgia" panose="02040502050405020303" pitchFamily="18" charset="0"/>
              </a:rPr>
              <a:t>24 hour cycle </a:t>
            </a:r>
            <a:r>
              <a:rPr lang="en-US" sz="3200" dirty="0" smtClean="0">
                <a:solidFill>
                  <a:prstClr val="black"/>
                </a:solidFill>
                <a:latin typeface="Georgia" panose="02040502050405020303" pitchFamily="18" charset="0"/>
              </a:rPr>
              <a:t>– for eternity?  </a:t>
            </a:r>
            <a:endParaRPr lang="en-CA" sz="3200" dirty="0" smtClean="0">
              <a:solidFill>
                <a:prstClr val="white"/>
              </a:solidFill>
              <a:latin typeface="Century Gothic" panose="020B0502020202020204"/>
            </a:endParaRPr>
          </a:p>
          <a:p>
            <a:pPr marL="0" lvl="0" indent="0" algn="ctr" defTabSz="457200">
              <a:lnSpc>
                <a:spcPct val="100000"/>
              </a:lnSpc>
              <a:spcBef>
                <a:spcPts val="0"/>
              </a:spcBef>
              <a:buNone/>
            </a:pPr>
            <a:r>
              <a:rPr lang="en-CA" sz="3600" dirty="0" smtClean="0"/>
              <a:t>Let’s get back to the Passion week!</a:t>
            </a:r>
            <a:endParaRPr lang="en-CA" sz="3600" dirty="0"/>
          </a:p>
        </p:txBody>
      </p:sp>
      <p:sp>
        <p:nvSpPr>
          <p:cNvPr id="4" name="Slide Number Placeholder 3"/>
          <p:cNvSpPr>
            <a:spLocks noGrp="1"/>
          </p:cNvSpPr>
          <p:nvPr>
            <p:ph type="sldNum" sz="quarter" idx="12"/>
          </p:nvPr>
        </p:nvSpPr>
        <p:spPr>
          <a:xfrm>
            <a:off x="11613823" y="6495069"/>
            <a:ext cx="476578" cy="301077"/>
          </a:xfrm>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scene3d>
            <a:camera prst="orthographicFront"/>
            <a:lightRig rig="threePt" dir="t"/>
          </a:scene3d>
          <a:sp3d>
            <a:bevelT/>
          </a:sp3d>
        </p:spPr>
        <p:txBody>
          <a:bodyPr/>
          <a:lstStyle/>
          <a:p>
            <a:pPr algn="ctr"/>
            <a:fld id="{6D22F896-40B5-4ADD-8801-0D06FADFA095}" type="slidenum">
              <a:rPr lang="en-US" sz="1400" smtClean="0">
                <a:solidFill>
                  <a:prstClr val="white">
                    <a:tint val="75000"/>
                  </a:prstClr>
                </a:solidFill>
              </a:rPr>
              <a:pPr algn="ctr"/>
              <a:t>94</a:t>
            </a:fld>
            <a:endParaRPr lang="en-US" sz="1400" dirty="0">
              <a:solidFill>
                <a:prstClr val="white">
                  <a:tint val="75000"/>
                </a:prstClr>
              </a:solidFill>
            </a:endParaRPr>
          </a:p>
        </p:txBody>
      </p:sp>
      <p:cxnSp>
        <p:nvCxnSpPr>
          <p:cNvPr id="6" name="Straight Connector 5"/>
          <p:cNvCxnSpPr/>
          <p:nvPr/>
        </p:nvCxnSpPr>
        <p:spPr>
          <a:xfrm>
            <a:off x="6487882" y="2277531"/>
            <a:ext cx="3657604" cy="0"/>
          </a:xfrm>
          <a:prstGeom prst="line">
            <a:avLst/>
          </a:prstGeom>
          <a:ln w="76200">
            <a:solidFill>
              <a:srgbClr val="FFFF00"/>
            </a:solidFill>
            <a:headEnd type="diamond" w="med" len="med"/>
            <a:tailEnd type="diamond"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04355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up)">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Picture 2"/>
          <p:cNvPicPr>
            <a:picLocks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20355" y="1566041"/>
            <a:ext cx="3484860" cy="1892122"/>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6" name="Rounded Rectangular Callout 35"/>
          <p:cNvSpPr/>
          <p:nvPr/>
        </p:nvSpPr>
        <p:spPr>
          <a:xfrm>
            <a:off x="6263758" y="1699564"/>
            <a:ext cx="5749065" cy="4361871"/>
          </a:xfrm>
          <a:prstGeom prst="wedgeRoundRectCallout">
            <a:avLst>
              <a:gd name="adj1" fmla="val -63031"/>
              <a:gd name="adj2" fmla="val -38308"/>
              <a:gd name="adj3" fmla="val 16667"/>
            </a:avLst>
          </a:prstGeom>
          <a:solidFill>
            <a:schemeClr val="accent6">
              <a:lumMod val="20000"/>
              <a:lumOff val="80000"/>
            </a:schemeClr>
          </a:solidFill>
          <a:ln w="57150">
            <a:solidFill>
              <a:schemeClr val="bg1"/>
            </a:solidFill>
          </a:ln>
          <a:effectLst>
            <a:glow rad="127000">
              <a:srgbClr val="FF66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US" sz="2800" b="1" u="sng" dirty="0" smtClean="0">
                <a:ln>
                  <a:solidFill>
                    <a:srgbClr val="0000FF"/>
                  </a:solidFill>
                </a:ln>
                <a:solidFill>
                  <a:srgbClr val="00FF00"/>
                </a:solidFill>
                <a:latin typeface="TITUS Cyberbit Basic" panose="02020603050405020304" pitchFamily="18" charset="0"/>
              </a:rPr>
              <a:t>It was the 7</a:t>
            </a:r>
            <a:r>
              <a:rPr lang="en-US" sz="2800" b="1" u="sng" baseline="30000" dirty="0" smtClean="0">
                <a:ln>
                  <a:solidFill>
                    <a:srgbClr val="0000FF"/>
                  </a:solidFill>
                </a:ln>
                <a:solidFill>
                  <a:srgbClr val="00FF00"/>
                </a:solidFill>
                <a:latin typeface="TITUS Cyberbit Basic" panose="02020603050405020304" pitchFamily="18" charset="0"/>
              </a:rPr>
              <a:t>th</a:t>
            </a:r>
            <a:r>
              <a:rPr lang="en-US" sz="2800" b="1" u="sng" dirty="0" smtClean="0">
                <a:ln>
                  <a:solidFill>
                    <a:srgbClr val="0000FF"/>
                  </a:solidFill>
                </a:ln>
                <a:solidFill>
                  <a:srgbClr val="00FF00"/>
                </a:solidFill>
                <a:latin typeface="TITUS Cyberbit Basic" panose="02020603050405020304" pitchFamily="18" charset="0"/>
              </a:rPr>
              <a:t> c</a:t>
            </a:r>
            <a:r>
              <a:rPr lang="en-US" sz="2800" b="1" dirty="0" smtClean="0">
                <a:ln>
                  <a:solidFill>
                    <a:srgbClr val="0000FF"/>
                  </a:solidFill>
                </a:ln>
                <a:solidFill>
                  <a:srgbClr val="00FF00"/>
                </a:solidFill>
                <a:latin typeface="TITUS Cyberbit Basic" panose="02020603050405020304" pitchFamily="18" charset="0"/>
              </a:rPr>
              <a:t>y</a:t>
            </a:r>
            <a:r>
              <a:rPr lang="en-US" sz="2800" b="1" u="sng" dirty="0" smtClean="0">
                <a:ln>
                  <a:solidFill>
                    <a:srgbClr val="0000FF"/>
                  </a:solidFill>
                </a:ln>
                <a:solidFill>
                  <a:srgbClr val="00FF00"/>
                </a:solidFill>
                <a:latin typeface="TITUS Cyberbit Basic" panose="02020603050405020304" pitchFamily="18" charset="0"/>
              </a:rPr>
              <a:t>cle of the week</a:t>
            </a:r>
            <a:r>
              <a:rPr lang="en-US" sz="2800" b="1" dirty="0" smtClean="0">
                <a:ln>
                  <a:solidFill>
                    <a:srgbClr val="0000FF"/>
                  </a:solidFill>
                </a:ln>
                <a:solidFill>
                  <a:srgbClr val="00FF00"/>
                </a:solidFill>
                <a:latin typeface="TITUS Cyberbit Basic" panose="02020603050405020304" pitchFamily="18" charset="0"/>
              </a:rPr>
              <a:t>. </a:t>
            </a:r>
            <a:r>
              <a:rPr lang="en-US" sz="2800" dirty="0" smtClean="0">
                <a:ln>
                  <a:solidFill>
                    <a:srgbClr val="0000FF"/>
                  </a:solidFill>
                </a:ln>
                <a:solidFill>
                  <a:srgbClr val="336699"/>
                </a:solidFill>
                <a:effectLst>
                  <a:glow rad="127000">
                    <a:srgbClr val="FF66FF">
                      <a:alpha val="37000"/>
                    </a:srgbClr>
                  </a:glow>
                </a:effectLst>
                <a:latin typeface="TITUS Cyberbit Basic" panose="02020603050405020304" pitchFamily="18" charset="0"/>
              </a:rPr>
              <a:t>Nearing the end of this cycle, at the point j</a:t>
            </a:r>
            <a:r>
              <a:rPr lang="en-US" sz="2800" u="sng" dirty="0" smtClean="0">
                <a:ln>
                  <a:solidFill>
                    <a:srgbClr val="0000FF"/>
                  </a:solidFill>
                </a:ln>
                <a:solidFill>
                  <a:srgbClr val="336699"/>
                </a:solidFill>
                <a:effectLst>
                  <a:glow rad="127000">
                    <a:srgbClr val="FF66FF">
                      <a:alpha val="37000"/>
                    </a:srgbClr>
                  </a:glow>
                </a:effectLst>
                <a:latin typeface="TITUS Cyberbit Basic" panose="02020603050405020304" pitchFamily="18" charset="0"/>
              </a:rPr>
              <a:t>ust before Dawn</a:t>
            </a:r>
            <a:r>
              <a:rPr lang="en-US" sz="2800" dirty="0" smtClean="0">
                <a:ln>
                  <a:solidFill>
                    <a:srgbClr val="0000FF"/>
                  </a:solidFill>
                </a:ln>
                <a:solidFill>
                  <a:srgbClr val="336699"/>
                </a:solidFill>
                <a:effectLst>
                  <a:glow rad="127000">
                    <a:srgbClr val="FF66FF">
                      <a:alpha val="37000"/>
                    </a:srgbClr>
                  </a:glow>
                </a:effectLst>
                <a:latin typeface="TITUS Cyberbit Basic" panose="02020603050405020304" pitchFamily="18" charset="0"/>
              </a:rPr>
              <a:t> of the first cycle of the week, </a:t>
            </a:r>
            <a:r>
              <a:rPr lang="en-US" sz="2800" u="sng" dirty="0" smtClean="0">
                <a:ln>
                  <a:solidFill>
                    <a:srgbClr val="0000FF"/>
                  </a:solidFill>
                </a:ln>
                <a:solidFill>
                  <a:srgbClr val="336699"/>
                </a:solidFill>
                <a:effectLst>
                  <a:glow rad="127000">
                    <a:srgbClr val="FF66FF">
                      <a:alpha val="37000"/>
                    </a:srgbClr>
                  </a:glow>
                </a:effectLst>
                <a:latin typeface="TITUS Cyberbit Basic" panose="02020603050405020304" pitchFamily="18" charset="0"/>
              </a:rPr>
              <a:t>Yahusha had met Mar</a:t>
            </a:r>
            <a:r>
              <a:rPr lang="en-US" sz="2800" dirty="0" smtClean="0">
                <a:ln>
                  <a:solidFill>
                    <a:srgbClr val="0000FF"/>
                  </a:solidFill>
                </a:ln>
                <a:solidFill>
                  <a:srgbClr val="336699"/>
                </a:solidFill>
                <a:effectLst>
                  <a:glow rad="127000">
                    <a:srgbClr val="FF66FF">
                      <a:alpha val="37000"/>
                    </a:srgbClr>
                  </a:glow>
                </a:effectLst>
                <a:latin typeface="TITUS Cyberbit Basic" panose="02020603050405020304" pitchFamily="18" charset="0"/>
              </a:rPr>
              <a:t>y </a:t>
            </a:r>
            <a:r>
              <a:rPr lang="en-US" sz="2800" u="sng" dirty="0" smtClean="0">
                <a:ln>
                  <a:solidFill>
                    <a:srgbClr val="0000FF"/>
                  </a:solidFill>
                </a:ln>
                <a:solidFill>
                  <a:srgbClr val="336699"/>
                </a:solidFill>
                <a:effectLst>
                  <a:glow rad="127000">
                    <a:srgbClr val="FF66FF">
                      <a:alpha val="37000"/>
                    </a:srgbClr>
                  </a:glow>
                </a:effectLst>
                <a:latin typeface="TITUS Cyberbit Basic" panose="02020603050405020304" pitchFamily="18" charset="0"/>
              </a:rPr>
              <a:t>Ma</a:t>
            </a:r>
            <a:r>
              <a:rPr lang="en-US" sz="2800" dirty="0" smtClean="0">
                <a:ln>
                  <a:solidFill>
                    <a:srgbClr val="0000FF"/>
                  </a:solidFill>
                </a:ln>
                <a:solidFill>
                  <a:srgbClr val="336699"/>
                </a:solidFill>
                <a:effectLst>
                  <a:glow rad="127000">
                    <a:srgbClr val="FF66FF">
                      <a:alpha val="37000"/>
                    </a:srgbClr>
                  </a:glow>
                </a:effectLst>
                <a:latin typeface="TITUS Cyberbit Basic" panose="02020603050405020304" pitchFamily="18" charset="0"/>
              </a:rPr>
              <a:t>g</a:t>
            </a:r>
            <a:r>
              <a:rPr lang="en-US" sz="2800" u="sng" dirty="0" smtClean="0">
                <a:ln>
                  <a:solidFill>
                    <a:srgbClr val="0000FF"/>
                  </a:solidFill>
                </a:ln>
                <a:solidFill>
                  <a:srgbClr val="336699"/>
                </a:solidFill>
                <a:effectLst>
                  <a:glow rad="127000">
                    <a:srgbClr val="FF66FF">
                      <a:alpha val="37000"/>
                    </a:srgbClr>
                  </a:glow>
                </a:effectLst>
                <a:latin typeface="TITUS Cyberbit Basic" panose="02020603050405020304" pitchFamily="18" charset="0"/>
              </a:rPr>
              <a:t>dalene before He ascended to fulfill the Wave Sheaf</a:t>
            </a:r>
            <a:r>
              <a:rPr lang="en-US" sz="2800" dirty="0" smtClean="0">
                <a:ln>
                  <a:solidFill>
                    <a:srgbClr val="0000FF"/>
                  </a:solidFill>
                </a:ln>
                <a:solidFill>
                  <a:srgbClr val="336699"/>
                </a:solidFill>
                <a:effectLst>
                  <a:glow rad="127000">
                    <a:srgbClr val="FF66FF">
                      <a:alpha val="37000"/>
                    </a:srgbClr>
                  </a:glow>
                </a:effectLst>
                <a:latin typeface="TITUS Cyberbit Basic" panose="02020603050405020304" pitchFamily="18" charset="0"/>
              </a:rPr>
              <a:t>.</a:t>
            </a:r>
            <a:br>
              <a:rPr lang="en-US" sz="2800" dirty="0" smtClean="0">
                <a:ln>
                  <a:solidFill>
                    <a:srgbClr val="0000FF"/>
                  </a:solidFill>
                </a:ln>
                <a:solidFill>
                  <a:srgbClr val="336699"/>
                </a:solidFill>
                <a:effectLst>
                  <a:glow rad="127000">
                    <a:srgbClr val="FF66FF">
                      <a:alpha val="37000"/>
                    </a:srgbClr>
                  </a:glow>
                </a:effectLst>
                <a:latin typeface="TITUS Cyberbit Basic" panose="02020603050405020304" pitchFamily="18" charset="0"/>
              </a:rPr>
            </a:br>
            <a:r>
              <a:rPr lang="en-US" sz="2800" dirty="0" smtClean="0">
                <a:ln>
                  <a:solidFill>
                    <a:srgbClr val="0000FF"/>
                  </a:solidFill>
                </a:ln>
                <a:solidFill>
                  <a:srgbClr val="336699"/>
                </a:solidFill>
                <a:effectLst>
                  <a:glow rad="127000">
                    <a:srgbClr val="FF66FF">
                      <a:alpha val="37000"/>
                    </a:srgbClr>
                  </a:glow>
                </a:effectLst>
                <a:latin typeface="TITUS Cyberbit Basic" panose="02020603050405020304" pitchFamily="18" charset="0"/>
              </a:rPr>
              <a:t>Yahusha had already completed Jonah’s </a:t>
            </a:r>
            <a:r>
              <a:rPr lang="en-US" sz="2800" dirty="0">
                <a:ln>
                  <a:solidFill>
                    <a:srgbClr val="0000FF"/>
                  </a:solidFill>
                </a:ln>
                <a:solidFill>
                  <a:srgbClr val="336699"/>
                </a:solidFill>
                <a:effectLst>
                  <a:glow rad="127000">
                    <a:srgbClr val="FF66FF">
                      <a:alpha val="37000"/>
                    </a:srgbClr>
                  </a:glow>
                </a:effectLst>
                <a:latin typeface="TITUS Cyberbit Basic" panose="02020603050405020304" pitchFamily="18" charset="0"/>
              </a:rPr>
              <a:t>S</a:t>
            </a:r>
            <a:r>
              <a:rPr lang="en-US" sz="2800" dirty="0" smtClean="0">
                <a:ln>
                  <a:solidFill>
                    <a:srgbClr val="0000FF"/>
                  </a:solidFill>
                </a:ln>
                <a:solidFill>
                  <a:srgbClr val="336699"/>
                </a:solidFill>
                <a:effectLst>
                  <a:glow rad="127000">
                    <a:srgbClr val="FF66FF">
                      <a:alpha val="37000"/>
                    </a:srgbClr>
                  </a:glow>
                </a:effectLst>
                <a:latin typeface="TITUS Cyberbit Basic" panose="02020603050405020304" pitchFamily="18" charset="0"/>
              </a:rPr>
              <a:t>ign prophecy of </a:t>
            </a:r>
            <a:r>
              <a:rPr lang="en-US" sz="2800" dirty="0" smtClean="0">
                <a:ln>
                  <a:solidFill>
                    <a:srgbClr val="0000FF"/>
                  </a:solidFill>
                </a:ln>
                <a:solidFill>
                  <a:srgbClr val="336699"/>
                </a:solidFill>
                <a:effectLst>
                  <a:glow rad="127000">
                    <a:srgbClr val="00FFFF">
                      <a:alpha val="37000"/>
                    </a:srgbClr>
                  </a:glow>
                </a:effectLst>
                <a:latin typeface="TITUS Cyberbit Basic" panose="02020603050405020304" pitchFamily="18" charset="0"/>
              </a:rPr>
              <a:t>3 Light Seasons</a:t>
            </a:r>
            <a:r>
              <a:rPr lang="en-US" sz="2800" dirty="0" smtClean="0">
                <a:ln>
                  <a:solidFill>
                    <a:srgbClr val="0000FF"/>
                  </a:solidFill>
                </a:ln>
                <a:solidFill>
                  <a:srgbClr val="336699"/>
                </a:solidFill>
                <a:effectLst>
                  <a:glow rad="127000">
                    <a:srgbClr val="FF66FF">
                      <a:alpha val="37000"/>
                    </a:srgbClr>
                  </a:glow>
                </a:effectLst>
                <a:latin typeface="TITUS Cyberbit Basic" panose="02020603050405020304" pitchFamily="18" charset="0"/>
              </a:rPr>
              <a:t> and </a:t>
            </a:r>
            <a:r>
              <a:rPr lang="en-US" sz="2800" dirty="0" smtClean="0">
                <a:ln>
                  <a:solidFill>
                    <a:srgbClr val="0000FF"/>
                  </a:solidFill>
                </a:ln>
                <a:solidFill>
                  <a:sysClr val="windowText" lastClr="000000"/>
                </a:solidFill>
                <a:effectLst>
                  <a:glow rad="127000">
                    <a:schemeClr val="tx1">
                      <a:lumMod val="50000"/>
                      <a:alpha val="37000"/>
                    </a:schemeClr>
                  </a:glow>
                </a:effectLst>
                <a:latin typeface="TITUS Cyberbit Basic" panose="02020603050405020304" pitchFamily="18" charset="0"/>
              </a:rPr>
              <a:t>3 Night Seasons </a:t>
            </a:r>
            <a:r>
              <a:rPr lang="en-US" sz="2800" dirty="0" smtClean="0">
                <a:ln>
                  <a:solidFill>
                    <a:srgbClr val="0000FF"/>
                  </a:solidFill>
                </a:ln>
                <a:solidFill>
                  <a:srgbClr val="336699"/>
                </a:solidFill>
                <a:effectLst>
                  <a:glow rad="127000">
                    <a:srgbClr val="FF66FF">
                      <a:alpha val="37000"/>
                    </a:srgbClr>
                  </a:glow>
                </a:effectLst>
                <a:latin typeface="TITUS Cyberbit Basic" panose="02020603050405020304" pitchFamily="18" charset="0"/>
              </a:rPr>
              <a:t/>
            </a:r>
            <a:br>
              <a:rPr lang="en-US" sz="2800" dirty="0" smtClean="0">
                <a:ln>
                  <a:solidFill>
                    <a:srgbClr val="0000FF"/>
                  </a:solidFill>
                </a:ln>
                <a:solidFill>
                  <a:srgbClr val="336699"/>
                </a:solidFill>
                <a:effectLst>
                  <a:glow rad="127000">
                    <a:srgbClr val="FF66FF">
                      <a:alpha val="37000"/>
                    </a:srgbClr>
                  </a:glow>
                </a:effectLst>
                <a:latin typeface="TITUS Cyberbit Basic" panose="02020603050405020304" pitchFamily="18" charset="0"/>
              </a:rPr>
            </a:br>
            <a:r>
              <a:rPr lang="en-US" sz="2800" dirty="0" smtClean="0">
                <a:ln>
                  <a:solidFill>
                    <a:srgbClr val="0000FF"/>
                  </a:solidFill>
                </a:ln>
                <a:solidFill>
                  <a:srgbClr val="336699"/>
                </a:solidFill>
                <a:effectLst>
                  <a:glow rad="127000">
                    <a:srgbClr val="FF66FF">
                      <a:alpha val="37000"/>
                    </a:srgbClr>
                  </a:glow>
                </a:effectLst>
                <a:latin typeface="TITUS Cyberbit Basic" panose="02020603050405020304" pitchFamily="18" charset="0"/>
              </a:rPr>
              <a:t>until His resurrection.</a:t>
            </a:r>
            <a:endParaRPr lang="en-US" sz="2800" dirty="0">
              <a:ln>
                <a:solidFill>
                  <a:srgbClr val="0000FF"/>
                </a:solidFill>
              </a:ln>
              <a:solidFill>
                <a:prstClr val="black"/>
              </a:solidFill>
              <a:effectLst>
                <a:glow rad="127000">
                  <a:srgbClr val="FF66FF">
                    <a:alpha val="37000"/>
                  </a:srgbClr>
                </a:glow>
              </a:effectLst>
              <a:latin typeface="TITUS Cyberbit Basic" panose="02020603050405020304" pitchFamily="18" charset="0"/>
            </a:endParaRPr>
          </a:p>
        </p:txBody>
      </p:sp>
      <p:sp>
        <p:nvSpPr>
          <p:cNvPr id="4" name="Slide Number Placeholder 3"/>
          <p:cNvSpPr>
            <a:spLocks noGrp="1"/>
          </p:cNvSpPr>
          <p:nvPr>
            <p:ph type="sldNum" sz="quarter" idx="12"/>
          </p:nvPr>
        </p:nvSpPr>
        <p:spPr>
          <a:xfrm>
            <a:off x="11679243" y="6394762"/>
            <a:ext cx="523080" cy="412785"/>
          </a:xfrm>
        </p:spPr>
        <p:txBody>
          <a:bodyPr/>
          <a:lstStyle/>
          <a:p>
            <a:fld id="{6D22F896-40B5-4ADD-8801-0D06FADFA095}" type="slidenum">
              <a:rPr lang="en-US" sz="1400" smtClean="0">
                <a:solidFill>
                  <a:prstClr val="white">
                    <a:tint val="75000"/>
                  </a:prstClr>
                </a:solidFill>
              </a:rPr>
              <a:pPr/>
              <a:t>95</a:t>
            </a:fld>
            <a:endParaRPr lang="en-US" sz="1400" dirty="0">
              <a:solidFill>
                <a:prstClr val="white">
                  <a:tint val="75000"/>
                </a:prstClr>
              </a:solidFill>
            </a:endParaRPr>
          </a:p>
        </p:txBody>
      </p:sp>
      <p:sp>
        <p:nvSpPr>
          <p:cNvPr id="45" name="Rounded Rectangle 44"/>
          <p:cNvSpPr/>
          <p:nvPr/>
        </p:nvSpPr>
        <p:spPr>
          <a:xfrm>
            <a:off x="164080" y="165007"/>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2057070" y="2013523"/>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2010889" y="1509814"/>
            <a:ext cx="909685" cy="1967805"/>
          </a:xfrm>
          <a:prstGeom prst="rect">
            <a:avLst/>
          </a:prstGeom>
          <a:noFill/>
          <a:ln w="57150">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4" name="Right Triangle 103"/>
          <p:cNvSpPr/>
          <p:nvPr/>
        </p:nvSpPr>
        <p:spPr>
          <a:xfrm flipH="1">
            <a:off x="2015839" y="2698133"/>
            <a:ext cx="898722" cy="768778"/>
          </a:xfrm>
          <a:prstGeom prst="rtTriangle">
            <a:avLst/>
          </a:prstGeom>
          <a:solidFill>
            <a:schemeClr val="bg1">
              <a:alpha val="33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le 6"/>
          <p:cNvSpPr/>
          <p:nvPr/>
        </p:nvSpPr>
        <p:spPr>
          <a:xfrm>
            <a:off x="6839376" y="740237"/>
            <a:ext cx="4339589" cy="520299"/>
          </a:xfrm>
          <a:prstGeom prst="roundRect">
            <a:avLst/>
          </a:prstGeom>
          <a:solidFill>
            <a:schemeClr val="accent3">
              <a:lumMod val="20000"/>
              <a:lumOff val="80000"/>
            </a:schemeClr>
          </a:solidFill>
          <a:ln w="38100">
            <a:solidFill>
              <a:schemeClr val="bg1"/>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defTabSz="457200"/>
            <a:r>
              <a:rPr lang="en-CA" sz="3200" b="1" dirty="0" smtClean="0">
                <a:ln>
                  <a:solidFill>
                    <a:srgbClr val="0000FF"/>
                  </a:solidFill>
                </a:ln>
                <a:solidFill>
                  <a:srgbClr val="CC00FF"/>
                </a:solidFill>
              </a:rPr>
              <a:t> Shabbat is for Rest</a:t>
            </a:r>
            <a:endParaRPr lang="en-CA" sz="3200" b="1" dirty="0">
              <a:ln>
                <a:solidFill>
                  <a:srgbClr val="0000FF"/>
                </a:solidFill>
              </a:ln>
              <a:solidFill>
                <a:srgbClr val="CC00FF"/>
              </a:solidFill>
            </a:endParaRPr>
          </a:p>
        </p:txBody>
      </p:sp>
      <p:sp>
        <p:nvSpPr>
          <p:cNvPr id="17" name="Right Triangle 16"/>
          <p:cNvSpPr/>
          <p:nvPr/>
        </p:nvSpPr>
        <p:spPr>
          <a:xfrm rot="10800000" flipH="1">
            <a:off x="2922210" y="2698133"/>
            <a:ext cx="827817" cy="804892"/>
          </a:xfrm>
          <a:prstGeom prst="rtTriangle">
            <a:avLst/>
          </a:prstGeom>
          <a:solidFill>
            <a:schemeClr val="bg2">
              <a:lumMod val="60000"/>
              <a:lumOff val="40000"/>
              <a:alpha val="33000"/>
            </a:schemeClr>
          </a:solidFill>
          <a:ln>
            <a:solidFill>
              <a:schemeClr val="accent4">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5" name="Rectangle 14"/>
          <p:cNvSpPr/>
          <p:nvPr/>
        </p:nvSpPr>
        <p:spPr>
          <a:xfrm>
            <a:off x="2916196" y="1506384"/>
            <a:ext cx="879110" cy="1971235"/>
          </a:xfrm>
          <a:prstGeom prst="rect">
            <a:avLst/>
          </a:prstGeom>
          <a:noFill/>
          <a:ln w="57150">
            <a:solidFill>
              <a:srgbClr val="663300"/>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8" name="Rounded Rectangular Callout 17"/>
          <p:cNvSpPr/>
          <p:nvPr/>
        </p:nvSpPr>
        <p:spPr>
          <a:xfrm>
            <a:off x="113832" y="1364554"/>
            <a:ext cx="1666006" cy="2234362"/>
          </a:xfrm>
          <a:prstGeom prst="wedgeRoundRectCallout">
            <a:avLst>
              <a:gd name="adj1" fmla="val 67869"/>
              <a:gd name="adj2" fmla="val -14786"/>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t>
            </a:r>
          </a:p>
          <a:p>
            <a:pPr algn="ctr" defTabSz="457200"/>
            <a:r>
              <a:rPr lang="en-CA" sz="2400" b="1" dirty="0" smtClean="0">
                <a:solidFill>
                  <a:srgbClr val="0000FF"/>
                </a:solidFill>
              </a:rPr>
              <a:t>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sp>
        <p:nvSpPr>
          <p:cNvPr id="14" name="Oval 13"/>
          <p:cNvSpPr/>
          <p:nvPr/>
        </p:nvSpPr>
        <p:spPr>
          <a:xfrm>
            <a:off x="2985649" y="2074829"/>
            <a:ext cx="701226" cy="516771"/>
          </a:xfrm>
          <a:prstGeom prst="ellipse">
            <a:avLst/>
          </a:prstGeom>
          <a:solidFill>
            <a:srgbClr val="0000FF"/>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15</a:t>
            </a:r>
            <a:endParaRPr lang="en-CA" b="1" dirty="0">
              <a:solidFill>
                <a:srgbClr val="00FFCC"/>
              </a:solidFill>
              <a:latin typeface="Arial Black" panose="020B0A04020102020204" pitchFamily="34" charset="0"/>
            </a:endParaRPr>
          </a:p>
        </p:txBody>
      </p:sp>
      <p:sp>
        <p:nvSpPr>
          <p:cNvPr id="19" name="Oval 18"/>
          <p:cNvSpPr/>
          <p:nvPr/>
        </p:nvSpPr>
        <p:spPr>
          <a:xfrm>
            <a:off x="3171389" y="1161034"/>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a:t>
            </a:r>
            <a:endParaRPr lang="en-CA" b="1" dirty="0">
              <a:solidFill>
                <a:srgbClr val="00FFCC"/>
              </a:solidFill>
              <a:latin typeface="Arial Black" panose="020B0A04020102020204" pitchFamily="34" charset="0"/>
            </a:endParaRPr>
          </a:p>
        </p:txBody>
      </p:sp>
      <p:sp>
        <p:nvSpPr>
          <p:cNvPr id="20" name="Rectangle 19"/>
          <p:cNvSpPr/>
          <p:nvPr/>
        </p:nvSpPr>
        <p:spPr>
          <a:xfrm>
            <a:off x="3790929" y="1509814"/>
            <a:ext cx="854491" cy="1967806"/>
          </a:xfrm>
          <a:prstGeom prst="rect">
            <a:avLst/>
          </a:pr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Oval 20"/>
          <p:cNvSpPr/>
          <p:nvPr/>
        </p:nvSpPr>
        <p:spPr>
          <a:xfrm>
            <a:off x="3980183" y="1161033"/>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2</a:t>
            </a:r>
            <a:endParaRPr lang="en-CA" b="1" dirty="0">
              <a:solidFill>
                <a:srgbClr val="00FFCC"/>
              </a:solidFill>
              <a:latin typeface="Arial Black" panose="020B0A04020102020204" pitchFamily="34" charset="0"/>
            </a:endParaRPr>
          </a:p>
        </p:txBody>
      </p:sp>
      <p:sp>
        <p:nvSpPr>
          <p:cNvPr id="24" name="Oval 23"/>
          <p:cNvSpPr/>
          <p:nvPr/>
        </p:nvSpPr>
        <p:spPr>
          <a:xfrm>
            <a:off x="3854327" y="2086387"/>
            <a:ext cx="701226" cy="516771"/>
          </a:xfrm>
          <a:prstGeom prst="ellipse">
            <a:avLst/>
          </a:prstGeom>
          <a:solidFill>
            <a:srgbClr val="663300"/>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16</a:t>
            </a:r>
            <a:endParaRPr lang="en-CA" b="1" dirty="0">
              <a:solidFill>
                <a:srgbClr val="00FFCC"/>
              </a:solidFill>
              <a:latin typeface="Arial Black" panose="020B0A04020102020204" pitchFamily="34" charset="0"/>
            </a:endParaRPr>
          </a:p>
        </p:txBody>
      </p:sp>
      <p:sp>
        <p:nvSpPr>
          <p:cNvPr id="32" name="Right Triangle 31"/>
          <p:cNvSpPr/>
          <p:nvPr/>
        </p:nvSpPr>
        <p:spPr>
          <a:xfrm flipH="1">
            <a:off x="2964058" y="2698133"/>
            <a:ext cx="793864" cy="779486"/>
          </a:xfrm>
          <a:prstGeom prst="rtTriangle">
            <a:avLst/>
          </a:prstGeom>
          <a:solidFill>
            <a:schemeClr val="bg1">
              <a:alpha val="33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3" name="Right Triangle 32"/>
          <p:cNvSpPr/>
          <p:nvPr/>
        </p:nvSpPr>
        <p:spPr>
          <a:xfrm rot="10800000" flipH="1">
            <a:off x="3796310" y="2691480"/>
            <a:ext cx="847473" cy="783023"/>
          </a:xfrm>
          <a:prstGeom prst="rtTriangle">
            <a:avLst/>
          </a:prstGeom>
          <a:solidFill>
            <a:schemeClr val="bg2">
              <a:lumMod val="60000"/>
              <a:lumOff val="40000"/>
              <a:alpha val="33000"/>
            </a:schemeClr>
          </a:solidFill>
          <a:ln>
            <a:solidFill>
              <a:schemeClr val="accent4">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7" name="Right Triangle 26"/>
          <p:cNvSpPr/>
          <p:nvPr/>
        </p:nvSpPr>
        <p:spPr>
          <a:xfrm flipH="1">
            <a:off x="3819866" y="2698133"/>
            <a:ext cx="823918" cy="768777"/>
          </a:xfrm>
          <a:prstGeom prst="rtTriangle">
            <a:avLst/>
          </a:prstGeom>
          <a:solidFill>
            <a:schemeClr val="bg1">
              <a:alpha val="33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9" name="Rectangle 28"/>
          <p:cNvSpPr/>
          <p:nvPr/>
        </p:nvSpPr>
        <p:spPr>
          <a:xfrm>
            <a:off x="4678427" y="1527624"/>
            <a:ext cx="819959" cy="1949996"/>
          </a:xfrm>
          <a:prstGeom prst="rect">
            <a:avLst/>
          </a:prstGeom>
          <a:noFill/>
          <a:ln w="57150">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5" name="Curved Down Arrow 34"/>
          <p:cNvSpPr/>
          <p:nvPr/>
        </p:nvSpPr>
        <p:spPr>
          <a:xfrm>
            <a:off x="4622177" y="1000386"/>
            <a:ext cx="990030" cy="549313"/>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0" name="Right Triangle 29"/>
          <p:cNvSpPr/>
          <p:nvPr/>
        </p:nvSpPr>
        <p:spPr>
          <a:xfrm rot="10800000" flipH="1">
            <a:off x="4643783" y="2691480"/>
            <a:ext cx="831062" cy="766683"/>
          </a:xfrm>
          <a:prstGeom prst="rtTriangle">
            <a:avLst/>
          </a:prstGeom>
          <a:solidFill>
            <a:schemeClr val="bg2">
              <a:lumMod val="60000"/>
              <a:lumOff val="40000"/>
              <a:alpha val="33000"/>
            </a:schemeClr>
          </a:solidFill>
          <a:ln>
            <a:solidFill>
              <a:schemeClr val="accent4">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1" name="Right Triangle 30"/>
          <p:cNvSpPr/>
          <p:nvPr/>
        </p:nvSpPr>
        <p:spPr>
          <a:xfrm flipH="1">
            <a:off x="4628277" y="2669104"/>
            <a:ext cx="860657" cy="811945"/>
          </a:xfrm>
          <a:prstGeom prst="rtTriangle">
            <a:avLst/>
          </a:prstGeom>
          <a:solidFill>
            <a:schemeClr val="bg1">
              <a:alpha val="33000"/>
            </a:schemeClr>
          </a:soli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4" name="Oval 33"/>
          <p:cNvSpPr/>
          <p:nvPr/>
        </p:nvSpPr>
        <p:spPr>
          <a:xfrm>
            <a:off x="4910596" y="1186437"/>
            <a:ext cx="357553" cy="305229"/>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3</a:t>
            </a:r>
            <a:endParaRPr lang="en-CA" b="1" dirty="0">
              <a:solidFill>
                <a:srgbClr val="00FFCC"/>
              </a:solidFill>
              <a:latin typeface="Arial Black" panose="020B0A04020102020204" pitchFamily="34" charset="0"/>
            </a:endParaRPr>
          </a:p>
        </p:txBody>
      </p:sp>
      <p:sp>
        <p:nvSpPr>
          <p:cNvPr id="22" name="Curved Down Arrow 21"/>
          <p:cNvSpPr/>
          <p:nvPr/>
        </p:nvSpPr>
        <p:spPr>
          <a:xfrm>
            <a:off x="3710426" y="965718"/>
            <a:ext cx="1031426" cy="536501"/>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2" name="Straight Connector 11"/>
          <p:cNvCxnSpPr/>
          <p:nvPr/>
        </p:nvCxnSpPr>
        <p:spPr>
          <a:xfrm flipH="1">
            <a:off x="4285675" y="2603158"/>
            <a:ext cx="1258099" cy="1191665"/>
          </a:xfrm>
          <a:prstGeom prst="line">
            <a:avLst/>
          </a:prstGeom>
          <a:ln w="57150">
            <a:solidFill>
              <a:srgbClr val="FFFF00"/>
            </a:solidFill>
          </a:ln>
          <a:effectLst>
            <a:glow rad="76200">
              <a:schemeClr val="accent3">
                <a:lumMod val="60000"/>
                <a:lumOff val="40000"/>
              </a:schemeClr>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394301" y="3945998"/>
            <a:ext cx="5562600" cy="2728824"/>
          </a:xfrm>
          <a:prstGeom prst="wedgeRoundRectCallout">
            <a:avLst>
              <a:gd name="adj1" fmla="val 22884"/>
              <a:gd name="adj2" fmla="val -61355"/>
              <a:gd name="adj3" fmla="val 16667"/>
            </a:avLst>
          </a:prstGeom>
          <a:solidFill>
            <a:schemeClr val="tx1">
              <a:lumMod val="85000"/>
            </a:schemeClr>
          </a:solidFill>
          <a:ln w="57150">
            <a:solidFill>
              <a:schemeClr val="accent3">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dirty="0" smtClean="0">
                <a:solidFill>
                  <a:srgbClr val="7030A0"/>
                </a:solidFill>
              </a:rPr>
              <a:t>The </a:t>
            </a:r>
            <a:r>
              <a:rPr lang="en-CA" sz="2400" b="1" dirty="0" smtClean="0">
                <a:ln>
                  <a:solidFill>
                    <a:sysClr val="windowText" lastClr="000000"/>
                  </a:solidFill>
                </a:ln>
                <a:solidFill>
                  <a:srgbClr val="FF0000"/>
                </a:solidFill>
              </a:rPr>
              <a:t>lunar worship system </a:t>
            </a:r>
            <a:r>
              <a:rPr lang="en-CA" sz="2400" dirty="0" smtClean="0">
                <a:solidFill>
                  <a:srgbClr val="7030A0"/>
                </a:solidFill>
              </a:rPr>
              <a:t>claims the title of </a:t>
            </a:r>
            <a:r>
              <a:rPr lang="en-CA" sz="2400" b="1" u="sng" dirty="0" smtClean="0">
                <a:solidFill>
                  <a:srgbClr val="C00000"/>
                </a:solidFill>
              </a:rPr>
              <a:t>CONFUSION</a:t>
            </a:r>
            <a:r>
              <a:rPr lang="en-CA" sz="2400" dirty="0" smtClean="0">
                <a:solidFill>
                  <a:srgbClr val="7030A0"/>
                </a:solidFill>
              </a:rPr>
              <a:t> by attempting to break </a:t>
            </a:r>
            <a:r>
              <a:rPr lang="en-CA" sz="2400" b="1" dirty="0" smtClean="0">
                <a:solidFill>
                  <a:srgbClr val="0000FF"/>
                </a:solidFill>
              </a:rPr>
              <a:t>Yahuah’s Covenants </a:t>
            </a:r>
            <a:r>
              <a:rPr lang="en-CA" sz="2400" dirty="0" smtClean="0">
                <a:solidFill>
                  <a:srgbClr val="7030A0"/>
                </a:solidFill>
              </a:rPr>
              <a:t>of the Light and Night </a:t>
            </a:r>
            <a:r>
              <a:rPr lang="en-CA" sz="2400" dirty="0">
                <a:solidFill>
                  <a:srgbClr val="7030A0"/>
                </a:solidFill>
              </a:rPr>
              <a:t>S</a:t>
            </a:r>
            <a:r>
              <a:rPr lang="en-CA" sz="2400" dirty="0" smtClean="0">
                <a:solidFill>
                  <a:srgbClr val="7030A0"/>
                </a:solidFill>
              </a:rPr>
              <a:t>easons.  It declares </a:t>
            </a:r>
            <a:r>
              <a:rPr lang="en-CA" sz="2400" b="1" u="sng" dirty="0" smtClean="0">
                <a:solidFill>
                  <a:prstClr val="black"/>
                </a:solidFill>
              </a:rPr>
              <a:t>the sunset</a:t>
            </a:r>
            <a:r>
              <a:rPr lang="en-CA" sz="2400" b="1" dirty="0" smtClean="0">
                <a:solidFill>
                  <a:prstClr val="black"/>
                </a:solidFill>
              </a:rPr>
              <a:t> </a:t>
            </a:r>
            <a:r>
              <a:rPr lang="en-CA" sz="2400" dirty="0" smtClean="0">
                <a:solidFill>
                  <a:srgbClr val="7030A0"/>
                </a:solidFill>
              </a:rPr>
              <a:t>gives authority to the Night Season to </a:t>
            </a:r>
            <a:r>
              <a:rPr lang="en-CA" sz="2400" dirty="0">
                <a:solidFill>
                  <a:srgbClr val="7030A0"/>
                </a:solidFill>
              </a:rPr>
              <a:t>l</a:t>
            </a:r>
            <a:r>
              <a:rPr lang="en-CA" sz="2400" dirty="0" smtClean="0">
                <a:solidFill>
                  <a:srgbClr val="7030A0"/>
                </a:solidFill>
              </a:rPr>
              <a:t>ead out the 24 hour cycle! </a:t>
            </a:r>
            <a:endParaRPr lang="en-CA" sz="2400" dirty="0">
              <a:solidFill>
                <a:srgbClr val="7030A0"/>
              </a:solidFill>
            </a:endParaRPr>
          </a:p>
        </p:txBody>
      </p:sp>
      <p:pic>
        <p:nvPicPr>
          <p:cNvPr id="47" name="Picture 3" descr="C:\Users\Rae\Desktop\fish 13 goo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0685" y="78750"/>
            <a:ext cx="1709830" cy="81786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7" name="Curved Down Arrow 36"/>
          <p:cNvSpPr/>
          <p:nvPr/>
        </p:nvSpPr>
        <p:spPr>
          <a:xfrm>
            <a:off x="2873006" y="995567"/>
            <a:ext cx="1031426" cy="536501"/>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39" name="Straight Connector 38"/>
          <p:cNvCxnSpPr/>
          <p:nvPr/>
        </p:nvCxnSpPr>
        <p:spPr>
          <a:xfrm rot="-360000" flipH="1">
            <a:off x="3622144" y="2639024"/>
            <a:ext cx="1206414" cy="906092"/>
          </a:xfrm>
          <a:prstGeom prst="line">
            <a:avLst/>
          </a:prstGeom>
          <a:ln w="38100">
            <a:solidFill>
              <a:srgbClr val="FF5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360000" flipH="1">
            <a:off x="2757274" y="2631404"/>
            <a:ext cx="1206414" cy="906092"/>
          </a:xfrm>
          <a:prstGeom prst="line">
            <a:avLst/>
          </a:prstGeom>
          <a:ln w="38100">
            <a:solidFill>
              <a:srgbClr val="FF5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300000" flipH="1">
            <a:off x="1863448" y="2635976"/>
            <a:ext cx="1206414" cy="906092"/>
          </a:xfrm>
          <a:prstGeom prst="line">
            <a:avLst/>
          </a:prstGeom>
          <a:ln w="38100">
            <a:solidFill>
              <a:srgbClr val="FF5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17464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5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4)">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1000"/>
                                        <p:tgtEl>
                                          <p:spTgt spid="37"/>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000"/>
                                        <p:tgtEl>
                                          <p:spTgt spid="22"/>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1000"/>
                                        <p:tgtEl>
                                          <p:spTgt spid="35"/>
                                        </p:tgtEl>
                                      </p:cBhvr>
                                    </p:animEffect>
                                  </p:childTnLst>
                                </p:cTn>
                              </p:par>
                              <p:par>
                                <p:cTn id="17" presetID="6" presetClass="entr" presetSubtype="16" fill="hold" grpId="0" nodeType="withEffect">
                                  <p:stCondLst>
                                    <p:cond delay="500"/>
                                  </p:stCondLst>
                                  <p:iterate type="lt">
                                    <p:tmPct val="0"/>
                                  </p:iterate>
                                  <p:childTnLst>
                                    <p:set>
                                      <p:cBhvr>
                                        <p:cTn id="18" dur="1" fill="hold">
                                          <p:stCondLst>
                                            <p:cond delay="0"/>
                                          </p:stCondLst>
                                        </p:cTn>
                                        <p:tgtEl>
                                          <p:spTgt spid="19"/>
                                        </p:tgtEl>
                                        <p:attrNameLst>
                                          <p:attrName>style.visibility</p:attrName>
                                        </p:attrNameLst>
                                      </p:cBhvr>
                                      <p:to>
                                        <p:strVal val="visible"/>
                                      </p:to>
                                    </p:set>
                                    <p:animEffect transition="in" filter="circle(in)">
                                      <p:cBhvr>
                                        <p:cTn id="19" dur="1250"/>
                                        <p:tgtEl>
                                          <p:spTgt spid="19"/>
                                        </p:tgtEl>
                                      </p:cBhvr>
                                    </p:animEffect>
                                  </p:childTnLst>
                                </p:cTn>
                              </p:par>
                              <p:par>
                                <p:cTn id="20" presetID="34" presetClass="emph" presetSubtype="0" fill="hold" grpId="1" nodeType="withEffect">
                                  <p:stCondLst>
                                    <p:cond delay="500"/>
                                  </p:stCondLst>
                                  <p:iterate type="lt">
                                    <p:tmPct val="10000"/>
                                  </p:iterate>
                                  <p:childTnLst>
                                    <p:animMotion origin="layout" path="M 0.0 0.0 L 0.0 -0.07213" pathEditMode="relative" ptsTypes="">
                                      <p:cBhvr>
                                        <p:cTn id="21" dur="250" accel="50000" decel="50000" autoRev="1" fill="hold">
                                          <p:stCondLst>
                                            <p:cond delay="0"/>
                                          </p:stCondLst>
                                        </p:cTn>
                                        <p:tgtEl>
                                          <p:spTgt spid="19"/>
                                        </p:tgtEl>
                                        <p:attrNameLst>
                                          <p:attrName>ppt_x</p:attrName>
                                          <p:attrName>ppt_y</p:attrName>
                                        </p:attrNameLst>
                                      </p:cBhvr>
                                    </p:animMotion>
                                    <p:animRot by="1500000">
                                      <p:cBhvr>
                                        <p:cTn id="22" dur="125" fill="hold">
                                          <p:stCondLst>
                                            <p:cond delay="0"/>
                                          </p:stCondLst>
                                        </p:cTn>
                                        <p:tgtEl>
                                          <p:spTgt spid="19"/>
                                        </p:tgtEl>
                                        <p:attrNameLst>
                                          <p:attrName>r</p:attrName>
                                        </p:attrNameLst>
                                      </p:cBhvr>
                                    </p:animRot>
                                    <p:animRot by="-1500000">
                                      <p:cBhvr>
                                        <p:cTn id="23" dur="125" fill="hold">
                                          <p:stCondLst>
                                            <p:cond delay="125"/>
                                          </p:stCondLst>
                                        </p:cTn>
                                        <p:tgtEl>
                                          <p:spTgt spid="19"/>
                                        </p:tgtEl>
                                        <p:attrNameLst>
                                          <p:attrName>r</p:attrName>
                                        </p:attrNameLst>
                                      </p:cBhvr>
                                    </p:animRot>
                                    <p:animRot by="-1500000">
                                      <p:cBhvr>
                                        <p:cTn id="24" dur="125" fill="hold">
                                          <p:stCondLst>
                                            <p:cond delay="250"/>
                                          </p:stCondLst>
                                        </p:cTn>
                                        <p:tgtEl>
                                          <p:spTgt spid="19"/>
                                        </p:tgtEl>
                                        <p:attrNameLst>
                                          <p:attrName>r</p:attrName>
                                        </p:attrNameLst>
                                      </p:cBhvr>
                                    </p:animRot>
                                    <p:animRot by="1500000">
                                      <p:cBhvr>
                                        <p:cTn id="25" dur="125" fill="hold">
                                          <p:stCondLst>
                                            <p:cond delay="375"/>
                                          </p:stCondLst>
                                        </p:cTn>
                                        <p:tgtEl>
                                          <p:spTgt spid="19"/>
                                        </p:tgtEl>
                                        <p:attrNameLst>
                                          <p:attrName>r</p:attrName>
                                        </p:attrNameLst>
                                      </p:cBhvr>
                                    </p:animRot>
                                  </p:childTnLst>
                                </p:cTn>
                              </p:par>
                              <p:par>
                                <p:cTn id="26" presetID="6" presetClass="entr" presetSubtype="16" fill="hold" grpId="0" nodeType="withEffect">
                                  <p:stCondLst>
                                    <p:cond delay="0"/>
                                  </p:stCondLst>
                                  <p:iterate type="lt">
                                    <p:tmPct val="0"/>
                                  </p:iterate>
                                  <p:childTnLst>
                                    <p:set>
                                      <p:cBhvr>
                                        <p:cTn id="27" dur="1" fill="hold">
                                          <p:stCondLst>
                                            <p:cond delay="0"/>
                                          </p:stCondLst>
                                        </p:cTn>
                                        <p:tgtEl>
                                          <p:spTgt spid="21"/>
                                        </p:tgtEl>
                                        <p:attrNameLst>
                                          <p:attrName>style.visibility</p:attrName>
                                        </p:attrNameLst>
                                      </p:cBhvr>
                                      <p:to>
                                        <p:strVal val="visible"/>
                                      </p:to>
                                    </p:set>
                                    <p:animEffect transition="in" filter="circle(in)">
                                      <p:cBhvr>
                                        <p:cTn id="28" dur="1250"/>
                                        <p:tgtEl>
                                          <p:spTgt spid="21"/>
                                        </p:tgtEl>
                                      </p:cBhvr>
                                    </p:animEffect>
                                  </p:childTnLst>
                                </p:cTn>
                              </p:par>
                              <p:par>
                                <p:cTn id="29" presetID="34" presetClass="emph" presetSubtype="0" fill="hold" grpId="1" nodeType="with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21"/>
                                        </p:tgtEl>
                                        <p:attrNameLst>
                                          <p:attrName>ppt_x</p:attrName>
                                          <p:attrName>ppt_y</p:attrName>
                                        </p:attrNameLst>
                                      </p:cBhvr>
                                    </p:animMotion>
                                    <p:animRot by="1500000">
                                      <p:cBhvr>
                                        <p:cTn id="31" dur="125" fill="hold">
                                          <p:stCondLst>
                                            <p:cond delay="0"/>
                                          </p:stCondLst>
                                        </p:cTn>
                                        <p:tgtEl>
                                          <p:spTgt spid="21"/>
                                        </p:tgtEl>
                                        <p:attrNameLst>
                                          <p:attrName>r</p:attrName>
                                        </p:attrNameLst>
                                      </p:cBhvr>
                                    </p:animRot>
                                    <p:animRot by="-1500000">
                                      <p:cBhvr>
                                        <p:cTn id="32" dur="125" fill="hold">
                                          <p:stCondLst>
                                            <p:cond delay="125"/>
                                          </p:stCondLst>
                                        </p:cTn>
                                        <p:tgtEl>
                                          <p:spTgt spid="21"/>
                                        </p:tgtEl>
                                        <p:attrNameLst>
                                          <p:attrName>r</p:attrName>
                                        </p:attrNameLst>
                                      </p:cBhvr>
                                    </p:animRot>
                                    <p:animRot by="-1500000">
                                      <p:cBhvr>
                                        <p:cTn id="33" dur="125" fill="hold">
                                          <p:stCondLst>
                                            <p:cond delay="250"/>
                                          </p:stCondLst>
                                        </p:cTn>
                                        <p:tgtEl>
                                          <p:spTgt spid="21"/>
                                        </p:tgtEl>
                                        <p:attrNameLst>
                                          <p:attrName>r</p:attrName>
                                        </p:attrNameLst>
                                      </p:cBhvr>
                                    </p:animRot>
                                    <p:animRot by="1500000">
                                      <p:cBhvr>
                                        <p:cTn id="34" dur="125" fill="hold">
                                          <p:stCondLst>
                                            <p:cond delay="375"/>
                                          </p:stCondLst>
                                        </p:cTn>
                                        <p:tgtEl>
                                          <p:spTgt spid="21"/>
                                        </p:tgtEl>
                                        <p:attrNameLst>
                                          <p:attrName>r</p:attrName>
                                        </p:attrNameLst>
                                      </p:cBhvr>
                                    </p:animRot>
                                  </p:childTnLst>
                                </p:cTn>
                              </p:par>
                              <p:par>
                                <p:cTn id="35" presetID="6" presetClass="entr" presetSubtype="16" fill="hold" grpId="0" nodeType="withEffect">
                                  <p:stCondLst>
                                    <p:cond delay="0"/>
                                  </p:stCondLst>
                                  <p:iterate type="lt">
                                    <p:tmPct val="0"/>
                                  </p:iterate>
                                  <p:childTnLst>
                                    <p:set>
                                      <p:cBhvr>
                                        <p:cTn id="36" dur="1" fill="hold">
                                          <p:stCondLst>
                                            <p:cond delay="0"/>
                                          </p:stCondLst>
                                        </p:cTn>
                                        <p:tgtEl>
                                          <p:spTgt spid="34"/>
                                        </p:tgtEl>
                                        <p:attrNameLst>
                                          <p:attrName>style.visibility</p:attrName>
                                        </p:attrNameLst>
                                      </p:cBhvr>
                                      <p:to>
                                        <p:strVal val="visible"/>
                                      </p:to>
                                    </p:set>
                                    <p:animEffect transition="in" filter="circle(in)">
                                      <p:cBhvr>
                                        <p:cTn id="37" dur="1250"/>
                                        <p:tgtEl>
                                          <p:spTgt spid="34"/>
                                        </p:tgtEl>
                                      </p:cBhvr>
                                    </p:animEffect>
                                  </p:childTnLst>
                                </p:cTn>
                              </p:par>
                            </p:childTnLst>
                          </p:cTn>
                        </p:par>
                        <p:par>
                          <p:cTn id="38" fill="hold">
                            <p:stCondLst>
                              <p:cond delay="2500"/>
                            </p:stCondLst>
                            <p:childTnLst>
                              <p:par>
                                <p:cTn id="39" presetID="34" presetClass="emph" presetSubtype="0" fill="hold" grpId="1" nodeType="afterEffect">
                                  <p:stCondLst>
                                    <p:cond delay="0"/>
                                  </p:stCondLst>
                                  <p:iterate type="lt">
                                    <p:tmPct val="10000"/>
                                  </p:iterate>
                                  <p:childTnLst>
                                    <p:animMotion origin="layout" path="M 2.08333E-6 1.11111E-6 L 2.08333E-6 -0.07222 " pathEditMode="relative" rAng="0" ptsTypes="AA">
                                      <p:cBhvr>
                                        <p:cTn id="40" dur="250" accel="50000" decel="50000" autoRev="1" fill="hold">
                                          <p:stCondLst>
                                            <p:cond delay="0"/>
                                          </p:stCondLst>
                                        </p:cTn>
                                        <p:tgtEl>
                                          <p:spTgt spid="34"/>
                                        </p:tgtEl>
                                        <p:attrNameLst>
                                          <p:attrName>ppt_x</p:attrName>
                                          <p:attrName>ppt_y</p:attrName>
                                        </p:attrNameLst>
                                      </p:cBhvr>
                                      <p:rCtr x="0" y="-3611"/>
                                    </p:animMotion>
                                    <p:animRot by="1500000">
                                      <p:cBhvr>
                                        <p:cTn id="41" dur="125" fill="hold">
                                          <p:stCondLst>
                                            <p:cond delay="0"/>
                                          </p:stCondLst>
                                        </p:cTn>
                                        <p:tgtEl>
                                          <p:spTgt spid="34"/>
                                        </p:tgtEl>
                                        <p:attrNameLst>
                                          <p:attrName>r</p:attrName>
                                        </p:attrNameLst>
                                      </p:cBhvr>
                                    </p:animRot>
                                    <p:animRot by="-1500000">
                                      <p:cBhvr>
                                        <p:cTn id="42" dur="125" fill="hold">
                                          <p:stCondLst>
                                            <p:cond delay="125"/>
                                          </p:stCondLst>
                                        </p:cTn>
                                        <p:tgtEl>
                                          <p:spTgt spid="34"/>
                                        </p:tgtEl>
                                        <p:attrNameLst>
                                          <p:attrName>r</p:attrName>
                                        </p:attrNameLst>
                                      </p:cBhvr>
                                    </p:animRot>
                                    <p:animRot by="-1500000">
                                      <p:cBhvr>
                                        <p:cTn id="43" dur="125" fill="hold">
                                          <p:stCondLst>
                                            <p:cond delay="250"/>
                                          </p:stCondLst>
                                        </p:cTn>
                                        <p:tgtEl>
                                          <p:spTgt spid="34"/>
                                        </p:tgtEl>
                                        <p:attrNameLst>
                                          <p:attrName>r</p:attrName>
                                        </p:attrNameLst>
                                      </p:cBhvr>
                                    </p:animRot>
                                    <p:animRot by="1500000">
                                      <p:cBhvr>
                                        <p:cTn id="44" dur="125" fill="hold">
                                          <p:stCondLst>
                                            <p:cond delay="375"/>
                                          </p:stCondLst>
                                        </p:cTn>
                                        <p:tgtEl>
                                          <p:spTgt spid="34"/>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1000"/>
                                        <p:tgtEl>
                                          <p:spTgt spid="41"/>
                                        </p:tgtEl>
                                      </p:cBhvr>
                                    </p:animEffect>
                                    <p:anim calcmode="lin" valueType="num">
                                      <p:cBhvr>
                                        <p:cTn id="50" dur="1000" fill="hold"/>
                                        <p:tgtEl>
                                          <p:spTgt spid="41"/>
                                        </p:tgtEl>
                                        <p:attrNameLst>
                                          <p:attrName>ppt_x</p:attrName>
                                        </p:attrNameLst>
                                      </p:cBhvr>
                                      <p:tavLst>
                                        <p:tav tm="0">
                                          <p:val>
                                            <p:strVal val="#ppt_x"/>
                                          </p:val>
                                        </p:tav>
                                        <p:tav tm="100000">
                                          <p:val>
                                            <p:strVal val="#ppt_x"/>
                                          </p:val>
                                        </p:tav>
                                      </p:tavLst>
                                    </p:anim>
                                    <p:anim calcmode="lin" valueType="num">
                                      <p:cBhvr>
                                        <p:cTn id="51" dur="1000" fill="hold"/>
                                        <p:tgtEl>
                                          <p:spTgt spid="41"/>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1000"/>
                                        <p:tgtEl>
                                          <p:spTgt spid="40"/>
                                        </p:tgtEl>
                                      </p:cBhvr>
                                    </p:animEffect>
                                    <p:anim calcmode="lin" valueType="num">
                                      <p:cBhvr>
                                        <p:cTn id="55" dur="1000" fill="hold"/>
                                        <p:tgtEl>
                                          <p:spTgt spid="40"/>
                                        </p:tgtEl>
                                        <p:attrNameLst>
                                          <p:attrName>ppt_x</p:attrName>
                                        </p:attrNameLst>
                                      </p:cBhvr>
                                      <p:tavLst>
                                        <p:tav tm="0">
                                          <p:val>
                                            <p:strVal val="#ppt_x"/>
                                          </p:val>
                                        </p:tav>
                                        <p:tav tm="100000">
                                          <p:val>
                                            <p:strVal val="#ppt_x"/>
                                          </p:val>
                                        </p:tav>
                                      </p:tavLst>
                                    </p:anim>
                                    <p:anim calcmode="lin" valueType="num">
                                      <p:cBhvr>
                                        <p:cTn id="56" dur="1000" fill="hold"/>
                                        <p:tgtEl>
                                          <p:spTgt spid="4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1000"/>
                                        <p:tgtEl>
                                          <p:spTgt spid="39"/>
                                        </p:tgtEl>
                                      </p:cBhvr>
                                    </p:animEffect>
                                    <p:anim calcmode="lin" valueType="num">
                                      <p:cBhvr>
                                        <p:cTn id="60" dur="1000" fill="hold"/>
                                        <p:tgtEl>
                                          <p:spTgt spid="39"/>
                                        </p:tgtEl>
                                        <p:attrNameLst>
                                          <p:attrName>ppt_x</p:attrName>
                                        </p:attrNameLst>
                                      </p:cBhvr>
                                      <p:tavLst>
                                        <p:tav tm="0">
                                          <p:val>
                                            <p:strVal val="#ppt_x"/>
                                          </p:val>
                                        </p:tav>
                                        <p:tav tm="100000">
                                          <p:val>
                                            <p:strVal val="#ppt_x"/>
                                          </p:val>
                                        </p:tav>
                                      </p:tavLst>
                                    </p:anim>
                                    <p:anim calcmode="lin" valueType="num">
                                      <p:cBhvr>
                                        <p:cTn id="61" dur="1000" fill="hold"/>
                                        <p:tgtEl>
                                          <p:spTgt spid="39"/>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31"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fltVal val="0"/>
                                          </p:val>
                                        </p:tav>
                                        <p:tav tm="100000">
                                          <p:val>
                                            <p:strVal val="#ppt_w"/>
                                          </p:val>
                                        </p:tav>
                                      </p:tavLst>
                                    </p:anim>
                                    <p:anim calcmode="lin" valueType="num">
                                      <p:cBhvr>
                                        <p:cTn id="66" dur="1000" fill="hold"/>
                                        <p:tgtEl>
                                          <p:spTgt spid="16"/>
                                        </p:tgtEl>
                                        <p:attrNameLst>
                                          <p:attrName>ppt_h</p:attrName>
                                        </p:attrNameLst>
                                      </p:cBhvr>
                                      <p:tavLst>
                                        <p:tav tm="0">
                                          <p:val>
                                            <p:fltVal val="0"/>
                                          </p:val>
                                        </p:tav>
                                        <p:tav tm="100000">
                                          <p:val>
                                            <p:strVal val="#ppt_h"/>
                                          </p:val>
                                        </p:tav>
                                      </p:tavLst>
                                    </p:anim>
                                    <p:anim calcmode="lin" valueType="num">
                                      <p:cBhvr>
                                        <p:cTn id="67" dur="1000" fill="hold"/>
                                        <p:tgtEl>
                                          <p:spTgt spid="16"/>
                                        </p:tgtEl>
                                        <p:attrNameLst>
                                          <p:attrName>style.rotation</p:attrName>
                                        </p:attrNameLst>
                                      </p:cBhvr>
                                      <p:tavLst>
                                        <p:tav tm="0">
                                          <p:val>
                                            <p:fltVal val="90"/>
                                          </p:val>
                                        </p:tav>
                                        <p:tav tm="100000">
                                          <p:val>
                                            <p:fltVal val="0"/>
                                          </p:val>
                                        </p:tav>
                                      </p:tavLst>
                                    </p:anim>
                                    <p:animEffect transition="in" filter="fade">
                                      <p:cBhvr>
                                        <p:cTn id="68" dur="1000"/>
                                        <p:tgtEl>
                                          <p:spTgt spid="16"/>
                                        </p:tgtEl>
                                      </p:cBhvr>
                                    </p:animEffect>
                                  </p:childTnLst>
                                </p:cTn>
                              </p:par>
                              <p:par>
                                <p:cTn id="69" presetID="31" presetClass="entr" presetSubtype="0"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1000" fill="hold"/>
                                        <p:tgtEl>
                                          <p:spTgt spid="12"/>
                                        </p:tgtEl>
                                        <p:attrNameLst>
                                          <p:attrName>ppt_w</p:attrName>
                                        </p:attrNameLst>
                                      </p:cBhvr>
                                      <p:tavLst>
                                        <p:tav tm="0">
                                          <p:val>
                                            <p:fltVal val="0"/>
                                          </p:val>
                                        </p:tav>
                                        <p:tav tm="100000">
                                          <p:val>
                                            <p:strVal val="#ppt_w"/>
                                          </p:val>
                                        </p:tav>
                                      </p:tavLst>
                                    </p:anim>
                                    <p:anim calcmode="lin" valueType="num">
                                      <p:cBhvr>
                                        <p:cTn id="72" dur="1000" fill="hold"/>
                                        <p:tgtEl>
                                          <p:spTgt spid="12"/>
                                        </p:tgtEl>
                                        <p:attrNameLst>
                                          <p:attrName>ppt_h</p:attrName>
                                        </p:attrNameLst>
                                      </p:cBhvr>
                                      <p:tavLst>
                                        <p:tav tm="0">
                                          <p:val>
                                            <p:fltVal val="0"/>
                                          </p:val>
                                        </p:tav>
                                        <p:tav tm="100000">
                                          <p:val>
                                            <p:strVal val="#ppt_h"/>
                                          </p:val>
                                        </p:tav>
                                      </p:tavLst>
                                    </p:anim>
                                    <p:anim calcmode="lin" valueType="num">
                                      <p:cBhvr>
                                        <p:cTn id="73" dur="1000" fill="hold"/>
                                        <p:tgtEl>
                                          <p:spTgt spid="12"/>
                                        </p:tgtEl>
                                        <p:attrNameLst>
                                          <p:attrName>style.rotation</p:attrName>
                                        </p:attrNameLst>
                                      </p:cBhvr>
                                      <p:tavLst>
                                        <p:tav tm="0">
                                          <p:val>
                                            <p:fltVal val="90"/>
                                          </p:val>
                                        </p:tav>
                                        <p:tav tm="100000">
                                          <p:val>
                                            <p:fltVal val="0"/>
                                          </p:val>
                                        </p:tav>
                                      </p:tavLst>
                                    </p:anim>
                                    <p:animEffect transition="in" filter="fade">
                                      <p:cBhvr>
                                        <p:cTn id="74" dur="10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p:cTn id="79" dur="1000" fill="hold"/>
                                        <p:tgtEl>
                                          <p:spTgt spid="7"/>
                                        </p:tgtEl>
                                        <p:attrNameLst>
                                          <p:attrName>ppt_w</p:attrName>
                                        </p:attrNameLst>
                                      </p:cBhvr>
                                      <p:tavLst>
                                        <p:tav tm="0">
                                          <p:val>
                                            <p:fltVal val="0"/>
                                          </p:val>
                                        </p:tav>
                                        <p:tav tm="100000">
                                          <p:val>
                                            <p:strVal val="#ppt_w"/>
                                          </p:val>
                                        </p:tav>
                                      </p:tavLst>
                                    </p:anim>
                                    <p:anim calcmode="lin" valueType="num">
                                      <p:cBhvr>
                                        <p:cTn id="80" dur="1000" fill="hold"/>
                                        <p:tgtEl>
                                          <p:spTgt spid="7"/>
                                        </p:tgtEl>
                                        <p:attrNameLst>
                                          <p:attrName>ppt_h</p:attrName>
                                        </p:attrNameLst>
                                      </p:cBhvr>
                                      <p:tavLst>
                                        <p:tav tm="0">
                                          <p:val>
                                            <p:fltVal val="0"/>
                                          </p:val>
                                        </p:tav>
                                        <p:tav tm="100000">
                                          <p:val>
                                            <p:strVal val="#ppt_h"/>
                                          </p:val>
                                        </p:tav>
                                      </p:tavLst>
                                    </p:anim>
                                    <p:anim calcmode="lin" valueType="num">
                                      <p:cBhvr>
                                        <p:cTn id="81" dur="1000" fill="hold"/>
                                        <p:tgtEl>
                                          <p:spTgt spid="7"/>
                                        </p:tgtEl>
                                        <p:attrNameLst>
                                          <p:attrName>style.rotation</p:attrName>
                                        </p:attrNameLst>
                                      </p:cBhvr>
                                      <p:tavLst>
                                        <p:tav tm="0">
                                          <p:val>
                                            <p:fltVal val="90"/>
                                          </p:val>
                                        </p:tav>
                                        <p:tav tm="100000">
                                          <p:val>
                                            <p:fltVal val="0"/>
                                          </p:val>
                                        </p:tav>
                                      </p:tavLst>
                                    </p:anim>
                                    <p:animEffect transition="in" filter="fade">
                                      <p:cBhvr>
                                        <p:cTn id="82" dur="1000"/>
                                        <p:tgtEl>
                                          <p:spTgt spid="7"/>
                                        </p:tgtEl>
                                      </p:cBhvr>
                                    </p:animEffect>
                                  </p:childTnLst>
                                </p:cTn>
                              </p:par>
                            </p:childTnLst>
                          </p:cTn>
                        </p:par>
                        <p:par>
                          <p:cTn id="83" fill="hold">
                            <p:stCondLst>
                              <p:cond delay="1000"/>
                            </p:stCondLst>
                            <p:childTnLst>
                              <p:par>
                                <p:cTn id="84" presetID="14" presetClass="entr" presetSubtype="1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randombar(horizontal)">
                                      <p:cBhvr>
                                        <p:cTn id="8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 grpId="0" animBg="1"/>
      <p:bldP spid="19" grpId="0" animBg="1"/>
      <p:bldP spid="19" grpId="1" animBg="1"/>
      <p:bldP spid="21" grpId="0" animBg="1"/>
      <p:bldP spid="21" grpId="1" animBg="1"/>
      <p:bldP spid="29" grpId="0" animBg="1"/>
      <p:bldP spid="35" grpId="0" animBg="1"/>
      <p:bldP spid="34" grpId="0" animBg="1"/>
      <p:bldP spid="34" grpId="1" animBg="1"/>
      <p:bldP spid="22" grpId="0" animBg="1"/>
      <p:bldP spid="16" grpId="0" animBg="1"/>
      <p:bldP spid="37"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91258" y="6413763"/>
            <a:ext cx="537448" cy="412785"/>
          </a:xfrm>
        </p:spPr>
        <p:txBody>
          <a:bodyPr/>
          <a:lstStyle/>
          <a:p>
            <a:fld id="{6D22F896-40B5-4ADD-8801-0D06FADFA095}" type="slidenum">
              <a:rPr lang="en-US" sz="1400" smtClean="0">
                <a:solidFill>
                  <a:prstClr val="white">
                    <a:tint val="75000"/>
                  </a:prstClr>
                </a:solidFill>
              </a:rPr>
              <a:pPr/>
              <a:t>96</a:t>
            </a:fld>
            <a:endParaRPr lang="en-US" sz="1400" dirty="0">
              <a:solidFill>
                <a:prstClr val="white">
                  <a:tint val="75000"/>
                </a:prstClr>
              </a:solidFill>
            </a:endParaRPr>
          </a:p>
        </p:txBody>
      </p:sp>
      <p:sp>
        <p:nvSpPr>
          <p:cNvPr id="3" name="Rounded Rectangle 2"/>
          <p:cNvSpPr/>
          <p:nvPr/>
        </p:nvSpPr>
        <p:spPr>
          <a:xfrm>
            <a:off x="273947" y="607424"/>
            <a:ext cx="11612880" cy="1678576"/>
          </a:xfrm>
          <a:prstGeom prst="roundRect">
            <a:avLst>
              <a:gd name="adj" fmla="val 50000"/>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US" sz="2800" b="1" dirty="0">
                <a:solidFill>
                  <a:srgbClr val="008080"/>
                </a:solidFill>
                <a:latin typeface="Georgia" panose="02040502050405020303" pitchFamily="18" charset="0"/>
              </a:rPr>
              <a:t>Lev 23:15</a:t>
            </a:r>
            <a:r>
              <a:rPr lang="en-US" sz="2800" b="1" dirty="0">
                <a:solidFill>
                  <a:prstClr val="black"/>
                </a:solidFill>
                <a:latin typeface="Georgia" panose="02040502050405020303" pitchFamily="18" charset="0"/>
              </a:rPr>
              <a:t>  </a:t>
            </a:r>
            <a:r>
              <a:rPr lang="en-US" sz="2800" dirty="0">
                <a:solidFill>
                  <a:prstClr val="black"/>
                </a:solidFill>
                <a:latin typeface="Georgia" panose="02040502050405020303" pitchFamily="18" charset="0"/>
              </a:rPr>
              <a:t>‘And </a:t>
            </a:r>
            <a:r>
              <a:rPr lang="en-US" sz="2800" u="sng" dirty="0">
                <a:solidFill>
                  <a:prstClr val="black"/>
                </a:solidFill>
                <a:latin typeface="Georgia" panose="02040502050405020303" pitchFamily="18" charset="0"/>
              </a:rPr>
              <a:t>from the morrow after the Sabbath</a:t>
            </a:r>
            <a:r>
              <a:rPr lang="en-US" sz="2800" dirty="0">
                <a:solidFill>
                  <a:prstClr val="black"/>
                </a:solidFill>
                <a:latin typeface="Georgia" panose="02040502050405020303" pitchFamily="18" charset="0"/>
              </a:rPr>
              <a:t>, </a:t>
            </a:r>
            <a:r>
              <a:rPr lang="en-US" sz="2800" u="sng" dirty="0">
                <a:solidFill>
                  <a:prstClr val="black"/>
                </a:solidFill>
                <a:latin typeface="Georgia" panose="02040502050405020303" pitchFamily="18" charset="0"/>
              </a:rPr>
              <a:t>from the da</a:t>
            </a:r>
            <a:r>
              <a:rPr lang="en-US" sz="2800" dirty="0">
                <a:solidFill>
                  <a:prstClr val="black"/>
                </a:solidFill>
                <a:latin typeface="Georgia" panose="02040502050405020303" pitchFamily="18" charset="0"/>
              </a:rPr>
              <a:t>y</a:t>
            </a:r>
            <a:r>
              <a:rPr lang="en-US" sz="2800" u="sng" dirty="0">
                <a:solidFill>
                  <a:prstClr val="black"/>
                </a:solidFill>
                <a:latin typeface="Georgia" panose="02040502050405020303" pitchFamily="18" charset="0"/>
              </a:rPr>
              <a:t> that </a:t>
            </a:r>
            <a:r>
              <a:rPr lang="en-US" sz="2800" dirty="0">
                <a:solidFill>
                  <a:prstClr val="black"/>
                </a:solidFill>
                <a:latin typeface="Georgia" panose="02040502050405020303" pitchFamily="18" charset="0"/>
              </a:rPr>
              <a:t>y</a:t>
            </a:r>
            <a:r>
              <a:rPr lang="en-US" sz="2800" u="sng" dirty="0">
                <a:solidFill>
                  <a:prstClr val="black"/>
                </a:solidFill>
                <a:latin typeface="Georgia" panose="02040502050405020303" pitchFamily="18" charset="0"/>
              </a:rPr>
              <a:t>ou brou</a:t>
            </a:r>
            <a:r>
              <a:rPr lang="en-US" sz="2800" dirty="0">
                <a:solidFill>
                  <a:prstClr val="black"/>
                </a:solidFill>
                <a:latin typeface="Georgia" panose="02040502050405020303" pitchFamily="18" charset="0"/>
              </a:rPr>
              <a:t>g</a:t>
            </a:r>
            <a:r>
              <a:rPr lang="en-US" sz="2800" u="sng" dirty="0">
                <a:solidFill>
                  <a:prstClr val="black"/>
                </a:solidFill>
                <a:latin typeface="Georgia" panose="02040502050405020303" pitchFamily="18" charset="0"/>
              </a:rPr>
              <a:t>ht the sheaf of the wave offerin</a:t>
            </a:r>
            <a:r>
              <a:rPr lang="en-US" sz="2800" dirty="0">
                <a:solidFill>
                  <a:prstClr val="black"/>
                </a:solidFill>
                <a:latin typeface="Georgia" panose="02040502050405020303" pitchFamily="18" charset="0"/>
              </a:rPr>
              <a:t>g, you shall count for yourselves: seven </a:t>
            </a:r>
            <a:r>
              <a:rPr lang="en-US" sz="2800" b="1" i="1" dirty="0">
                <a:solidFill>
                  <a:srgbClr val="0000FF"/>
                </a:solidFill>
                <a:latin typeface="Georgia" panose="02040502050405020303" pitchFamily="18" charset="0"/>
              </a:rPr>
              <a:t>completed</a:t>
            </a:r>
            <a:r>
              <a:rPr lang="en-US" sz="2800" dirty="0">
                <a:solidFill>
                  <a:prstClr val="black"/>
                </a:solidFill>
                <a:latin typeface="Georgia" panose="02040502050405020303" pitchFamily="18" charset="0"/>
              </a:rPr>
              <a:t> Sabbaths. </a:t>
            </a:r>
            <a:endParaRPr lang="en-CA" sz="2800" b="1" dirty="0">
              <a:solidFill>
                <a:srgbClr val="C00000"/>
              </a:solidFill>
            </a:endParaRPr>
          </a:p>
        </p:txBody>
      </p:sp>
      <p:sp>
        <p:nvSpPr>
          <p:cNvPr id="7" name="Rounded Rectangle 6"/>
          <p:cNvSpPr/>
          <p:nvPr/>
        </p:nvSpPr>
        <p:spPr>
          <a:xfrm>
            <a:off x="312933" y="2695728"/>
            <a:ext cx="11612880" cy="1286509"/>
          </a:xfrm>
          <a:prstGeom prst="roundRect">
            <a:avLst>
              <a:gd name="adj" fmla="val 50000"/>
            </a:avLst>
          </a:prstGeom>
          <a:solidFill>
            <a:schemeClr val="accent6">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US" sz="2800" b="1" dirty="0" smtClean="0">
                <a:solidFill>
                  <a:srgbClr val="0000FF"/>
                </a:solidFill>
                <a:latin typeface="Georgia" panose="02040502050405020303" pitchFamily="18" charset="0"/>
              </a:rPr>
              <a:t>… </a:t>
            </a:r>
            <a:r>
              <a:rPr lang="en-US" sz="2800" b="1" u="sng" dirty="0" smtClean="0">
                <a:solidFill>
                  <a:srgbClr val="0000FF"/>
                </a:solidFill>
                <a:latin typeface="Georgia" panose="02040502050405020303" pitchFamily="18" charset="0"/>
              </a:rPr>
              <a:t>the </a:t>
            </a:r>
            <a:r>
              <a:rPr lang="en-US" sz="2800" b="1" u="sng" dirty="0">
                <a:solidFill>
                  <a:srgbClr val="0000FF"/>
                </a:solidFill>
                <a:effectLst>
                  <a:glow rad="127000">
                    <a:srgbClr val="FFFF00"/>
                  </a:glow>
                </a:effectLst>
                <a:latin typeface="Georgia" panose="02040502050405020303" pitchFamily="18" charset="0"/>
              </a:rPr>
              <a:t>morrow after the Sabbath</a:t>
            </a:r>
            <a:r>
              <a:rPr lang="en-US" sz="2800" b="1" dirty="0" smtClean="0">
                <a:solidFill>
                  <a:srgbClr val="0000FF"/>
                </a:solidFill>
                <a:latin typeface="Georgia" panose="02040502050405020303" pitchFamily="18" charset="0"/>
              </a:rPr>
              <a:t>, </a:t>
            </a:r>
            <a:r>
              <a:rPr lang="en-US" sz="2800" b="1" u="sng" dirty="0" smtClean="0">
                <a:solidFill>
                  <a:srgbClr val="0000FF"/>
                </a:solidFill>
                <a:latin typeface="Georgia" panose="02040502050405020303" pitchFamily="18" charset="0"/>
              </a:rPr>
              <a:t>from </a:t>
            </a:r>
            <a:r>
              <a:rPr lang="en-US" sz="2800" b="1" u="sng" dirty="0">
                <a:solidFill>
                  <a:srgbClr val="0000FF"/>
                </a:solidFill>
                <a:latin typeface="Georgia" panose="02040502050405020303" pitchFamily="18" charset="0"/>
              </a:rPr>
              <a:t>the </a:t>
            </a:r>
            <a:r>
              <a:rPr lang="en-US" sz="2800" b="1" u="sng" dirty="0" smtClean="0">
                <a:solidFill>
                  <a:srgbClr val="0000FF"/>
                </a:solidFill>
                <a:latin typeface="Georgia" panose="02040502050405020303" pitchFamily="18" charset="0"/>
              </a:rPr>
              <a:t>da</a:t>
            </a:r>
            <a:r>
              <a:rPr lang="en-US" sz="2800" b="1" dirty="0" smtClean="0">
                <a:solidFill>
                  <a:srgbClr val="0000FF"/>
                </a:solidFill>
                <a:latin typeface="Georgia" panose="02040502050405020303" pitchFamily="18" charset="0"/>
              </a:rPr>
              <a:t>y</a:t>
            </a:r>
            <a:br>
              <a:rPr lang="en-US" sz="2800" b="1" dirty="0" smtClean="0">
                <a:solidFill>
                  <a:srgbClr val="0000FF"/>
                </a:solidFill>
                <a:latin typeface="Georgia" panose="02040502050405020303" pitchFamily="18" charset="0"/>
              </a:rPr>
            </a:br>
            <a:r>
              <a:rPr lang="en-US" sz="2800" b="1" dirty="0" smtClean="0">
                <a:solidFill>
                  <a:srgbClr val="0000FF"/>
                </a:solidFill>
                <a:latin typeface="Georgia" panose="02040502050405020303" pitchFamily="18" charset="0"/>
              </a:rPr>
              <a:t> </a:t>
            </a:r>
            <a:r>
              <a:rPr lang="en-US" sz="2800" b="1" u="sng" dirty="0">
                <a:solidFill>
                  <a:srgbClr val="0000FF"/>
                </a:solidFill>
                <a:latin typeface="Georgia" panose="02040502050405020303" pitchFamily="18" charset="0"/>
              </a:rPr>
              <a:t>that </a:t>
            </a:r>
            <a:r>
              <a:rPr lang="en-US" sz="2800" b="1" dirty="0">
                <a:solidFill>
                  <a:srgbClr val="0000FF"/>
                </a:solidFill>
                <a:latin typeface="Georgia" panose="02040502050405020303" pitchFamily="18" charset="0"/>
              </a:rPr>
              <a:t>y</a:t>
            </a:r>
            <a:r>
              <a:rPr lang="en-US" sz="2800" b="1" u="sng" dirty="0">
                <a:solidFill>
                  <a:srgbClr val="0000FF"/>
                </a:solidFill>
                <a:latin typeface="Georgia" panose="02040502050405020303" pitchFamily="18" charset="0"/>
              </a:rPr>
              <a:t>ou brou</a:t>
            </a:r>
            <a:r>
              <a:rPr lang="en-US" sz="2800" b="1" dirty="0">
                <a:solidFill>
                  <a:srgbClr val="0000FF"/>
                </a:solidFill>
                <a:latin typeface="Georgia" panose="02040502050405020303" pitchFamily="18" charset="0"/>
              </a:rPr>
              <a:t>g</a:t>
            </a:r>
            <a:r>
              <a:rPr lang="en-US" sz="2800" b="1" u="sng" dirty="0">
                <a:solidFill>
                  <a:srgbClr val="0000FF"/>
                </a:solidFill>
                <a:latin typeface="Georgia" panose="02040502050405020303" pitchFamily="18" charset="0"/>
              </a:rPr>
              <a:t>ht the sheaf of the </a:t>
            </a:r>
            <a:r>
              <a:rPr lang="en-US" sz="2800" b="1" u="sng" dirty="0">
                <a:solidFill>
                  <a:srgbClr val="0000FF"/>
                </a:solidFill>
                <a:effectLst>
                  <a:glow rad="127000">
                    <a:srgbClr val="FFCCFF"/>
                  </a:glow>
                </a:effectLst>
                <a:latin typeface="Georgia" panose="02040502050405020303" pitchFamily="18" charset="0"/>
              </a:rPr>
              <a:t>wave </a:t>
            </a:r>
            <a:r>
              <a:rPr lang="en-US" sz="2800" b="1" u="sng" dirty="0" smtClean="0">
                <a:solidFill>
                  <a:srgbClr val="0000FF"/>
                </a:solidFill>
                <a:effectLst>
                  <a:glow rad="127000">
                    <a:srgbClr val="FFCCFF"/>
                  </a:glow>
                </a:effectLst>
                <a:latin typeface="Georgia" panose="02040502050405020303" pitchFamily="18" charset="0"/>
              </a:rPr>
              <a:t>offerin</a:t>
            </a:r>
            <a:r>
              <a:rPr lang="en-US" sz="2800" b="1" dirty="0" smtClean="0">
                <a:solidFill>
                  <a:srgbClr val="0000FF"/>
                </a:solidFill>
                <a:effectLst>
                  <a:glow rad="127000">
                    <a:srgbClr val="FFCCFF"/>
                  </a:glow>
                </a:effectLst>
                <a:latin typeface="Georgia" panose="02040502050405020303" pitchFamily="18" charset="0"/>
              </a:rPr>
              <a:t>g </a:t>
            </a:r>
            <a:r>
              <a:rPr lang="en-US" sz="2800" b="1" dirty="0" smtClean="0">
                <a:solidFill>
                  <a:srgbClr val="0000FF"/>
                </a:solidFill>
                <a:latin typeface="Georgia" panose="02040502050405020303" pitchFamily="18" charset="0"/>
              </a:rPr>
              <a:t>…</a:t>
            </a:r>
            <a:r>
              <a:rPr lang="en-US" sz="2800" dirty="0" smtClean="0">
                <a:solidFill>
                  <a:srgbClr val="0000FF"/>
                </a:solidFill>
                <a:latin typeface="Georgia" panose="02040502050405020303" pitchFamily="18" charset="0"/>
              </a:rPr>
              <a:t>’</a:t>
            </a:r>
            <a:r>
              <a:rPr lang="en-US" sz="2800" b="1" dirty="0" smtClean="0">
                <a:solidFill>
                  <a:srgbClr val="0000FF"/>
                </a:solidFill>
                <a:latin typeface="Georgia" panose="02040502050405020303" pitchFamily="18" charset="0"/>
              </a:rPr>
              <a:t> </a:t>
            </a:r>
            <a:endParaRPr lang="en-CA" sz="2800" b="1" dirty="0">
              <a:solidFill>
                <a:srgbClr val="0000FF"/>
              </a:solidFill>
            </a:endParaRPr>
          </a:p>
        </p:txBody>
      </p:sp>
      <p:sp>
        <p:nvSpPr>
          <p:cNvPr id="8" name="Rounded Rectangle 7"/>
          <p:cNvSpPr/>
          <p:nvPr/>
        </p:nvSpPr>
        <p:spPr>
          <a:xfrm>
            <a:off x="793514" y="4326902"/>
            <a:ext cx="10576302" cy="2318994"/>
          </a:xfrm>
          <a:prstGeom prst="roundRect">
            <a:avLst>
              <a:gd name="adj" fmla="val 50000"/>
            </a:avLst>
          </a:prstGeom>
          <a:solidFill>
            <a:schemeClr val="accent3">
              <a:lumMod val="40000"/>
              <a:lumOff val="60000"/>
            </a:schemeClr>
          </a:solidFill>
          <a:ln w="76200">
            <a:solidFill>
              <a:srgbClr val="0000FF"/>
            </a:solidFill>
            <a:prstDash val="lgDashDotDot"/>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US" sz="2800" dirty="0" smtClean="0">
                <a:solidFill>
                  <a:srgbClr val="0000FF"/>
                </a:solidFill>
                <a:latin typeface="Georgia" panose="02040502050405020303" pitchFamily="18" charset="0"/>
              </a:rPr>
              <a:t>Yahusha, the Antitype: </a:t>
            </a:r>
            <a:br>
              <a:rPr lang="en-US" sz="2800" dirty="0" smtClean="0">
                <a:solidFill>
                  <a:srgbClr val="0000FF"/>
                </a:solidFill>
                <a:latin typeface="Georgia" panose="02040502050405020303" pitchFamily="18" charset="0"/>
              </a:rPr>
            </a:br>
            <a:r>
              <a:rPr lang="en-US" sz="2800" dirty="0" smtClean="0">
                <a:solidFill>
                  <a:prstClr val="black"/>
                </a:solidFill>
                <a:latin typeface="Georgia" panose="02040502050405020303" pitchFamily="18" charset="0"/>
              </a:rPr>
              <a:t>Did </a:t>
            </a:r>
            <a:r>
              <a:rPr lang="en-US" sz="2800" dirty="0" smtClean="0">
                <a:solidFill>
                  <a:srgbClr val="0000FF"/>
                </a:solidFill>
                <a:latin typeface="Georgia" panose="02040502050405020303" pitchFamily="18" charset="0"/>
              </a:rPr>
              <a:t>Yahusha</a:t>
            </a:r>
            <a:r>
              <a:rPr lang="en-US" sz="2800" dirty="0" smtClean="0">
                <a:solidFill>
                  <a:prstClr val="black"/>
                </a:solidFill>
                <a:latin typeface="Georgia" panose="02040502050405020303" pitchFamily="18" charset="0"/>
              </a:rPr>
              <a:t> fulfill this Festival </a:t>
            </a:r>
            <a:r>
              <a:rPr lang="en-US" sz="2800" u="sng" dirty="0" smtClean="0">
                <a:solidFill>
                  <a:prstClr val="black"/>
                </a:solidFill>
                <a:latin typeface="Georgia" panose="02040502050405020303" pitchFamily="18" charset="0"/>
              </a:rPr>
              <a:t>correctl</a:t>
            </a:r>
            <a:r>
              <a:rPr lang="en-US" sz="2800" dirty="0" smtClean="0">
                <a:solidFill>
                  <a:prstClr val="black"/>
                </a:solidFill>
                <a:latin typeface="Georgia" panose="02040502050405020303" pitchFamily="18" charset="0"/>
              </a:rPr>
              <a:t>y?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Or should we be looking for another, </a:t>
            </a:r>
            <a:r>
              <a:rPr lang="en-US" sz="2800" b="1" dirty="0" smtClean="0">
                <a:ln>
                  <a:solidFill>
                    <a:sysClr val="windowText" lastClr="000000"/>
                  </a:solidFill>
                </a:ln>
                <a:solidFill>
                  <a:srgbClr val="FF5050"/>
                </a:solidFill>
                <a:latin typeface="Georgia" panose="02040502050405020303" pitchFamily="18" charset="0"/>
              </a:rPr>
              <a:t>different Antitype?</a:t>
            </a:r>
          </a:p>
          <a:p>
            <a:pPr algn="ctr" defTabSz="457200"/>
            <a:r>
              <a:rPr lang="en-US" sz="2800" b="1" u="sng" dirty="0" smtClean="0">
                <a:solidFill>
                  <a:srgbClr val="0000FF"/>
                </a:solidFill>
                <a:latin typeface="Georgia" panose="02040502050405020303" pitchFamily="18" charset="0"/>
              </a:rPr>
              <a:t>Torah Fulfillment</a:t>
            </a:r>
            <a:r>
              <a:rPr lang="en-US" sz="2800" b="1" dirty="0" smtClean="0">
                <a:solidFill>
                  <a:srgbClr val="0000FF"/>
                </a:solidFill>
                <a:latin typeface="Georgia" panose="02040502050405020303" pitchFamily="18" charset="0"/>
              </a:rPr>
              <a:t> </a:t>
            </a:r>
            <a:r>
              <a:rPr lang="en-US" sz="2800" b="1" dirty="0" smtClean="0">
                <a:solidFill>
                  <a:prstClr val="black"/>
                </a:solidFill>
                <a:latin typeface="Georgia" panose="02040502050405020303" pitchFamily="18" charset="0"/>
              </a:rPr>
              <a:t>imperatively needed to be on the </a:t>
            </a:r>
            <a:br>
              <a:rPr lang="en-US" sz="2800" b="1" dirty="0" smtClean="0">
                <a:solidFill>
                  <a:prstClr val="black"/>
                </a:solidFill>
                <a:latin typeface="Georgia" panose="02040502050405020303" pitchFamily="18" charset="0"/>
              </a:rPr>
            </a:br>
            <a:r>
              <a:rPr lang="en-US" sz="2800" b="1" dirty="0" smtClean="0">
                <a:solidFill>
                  <a:prstClr val="black"/>
                </a:solidFill>
                <a:latin typeface="Georgia" panose="02040502050405020303" pitchFamily="18" charset="0"/>
              </a:rPr>
              <a:t>1</a:t>
            </a:r>
            <a:r>
              <a:rPr lang="en-US" sz="2800" b="1" baseline="30000" dirty="0" smtClean="0">
                <a:solidFill>
                  <a:prstClr val="black"/>
                </a:solidFill>
                <a:latin typeface="Georgia" panose="02040502050405020303" pitchFamily="18" charset="0"/>
              </a:rPr>
              <a:t>st</a:t>
            </a:r>
            <a:r>
              <a:rPr lang="en-US" sz="2800" b="1" dirty="0" smtClean="0">
                <a:solidFill>
                  <a:prstClr val="black"/>
                </a:solidFill>
                <a:latin typeface="Georgia" panose="02040502050405020303" pitchFamily="18" charset="0"/>
              </a:rPr>
              <a:t> cycle of the week!</a:t>
            </a:r>
            <a:endParaRPr lang="en-CA" sz="2800" b="1" dirty="0">
              <a:solidFill>
                <a:srgbClr val="C00000"/>
              </a:solidFill>
            </a:endParaRPr>
          </a:p>
        </p:txBody>
      </p:sp>
    </p:spTree>
    <p:extLst>
      <p:ext uri="{BB962C8B-B14F-4D97-AF65-F5344CB8AC3E}">
        <p14:creationId xmlns:p14="http://schemas.microsoft.com/office/powerpoint/2010/main" val="296492793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Picture 2"/>
          <p:cNvPicPr>
            <a:picLocks noChangeArrowheads="1"/>
          </p:cNvPicPr>
          <p:nvPr/>
        </p:nvPicPr>
        <p:blipFill rotWithShape="1">
          <a:blip r:embed="rId2" cstate="email">
            <a:extLst>
              <a:ext uri="{28A0092B-C50C-407E-A947-70E740481C1C}">
                <a14:useLocalDpi xmlns:a14="http://schemas.microsoft.com/office/drawing/2010/main"/>
              </a:ext>
            </a:extLst>
          </a:blip>
          <a:srcRect l="-73"/>
          <a:stretch/>
        </p:blipFill>
        <p:spPr bwMode="auto">
          <a:xfrm>
            <a:off x="5633640" y="1349468"/>
            <a:ext cx="889674" cy="1906486"/>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31" name="Picture 2"/>
          <p:cNvPicPr>
            <a:picLocks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20355" y="1341921"/>
            <a:ext cx="3484860" cy="1892122"/>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616613" y="6419814"/>
            <a:ext cx="523080" cy="412785"/>
          </a:xfrm>
        </p:spPr>
        <p:txBody>
          <a:bodyPr/>
          <a:lstStyle/>
          <a:p>
            <a:fld id="{6D22F896-40B5-4ADD-8801-0D06FADFA095}" type="slidenum">
              <a:rPr lang="en-US" sz="1400" smtClean="0">
                <a:solidFill>
                  <a:prstClr val="white">
                    <a:tint val="75000"/>
                  </a:prstClr>
                </a:solidFill>
              </a:rPr>
              <a:pPr/>
              <a:t>97</a:t>
            </a:fld>
            <a:endParaRPr lang="en-US" sz="1400" dirty="0">
              <a:solidFill>
                <a:prstClr val="white">
                  <a:tint val="75000"/>
                </a:prstClr>
              </a:solidFill>
            </a:endParaRPr>
          </a:p>
        </p:txBody>
      </p:sp>
      <p:sp>
        <p:nvSpPr>
          <p:cNvPr id="45" name="Rounded Rectangle 44"/>
          <p:cNvSpPr/>
          <p:nvPr/>
        </p:nvSpPr>
        <p:spPr>
          <a:xfrm>
            <a:off x="164080" y="165007"/>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2057070" y="1810327"/>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2010889" y="1306618"/>
            <a:ext cx="909685" cy="1967805"/>
          </a:xfrm>
          <a:prstGeom prst="rect">
            <a:avLst/>
          </a:prstGeom>
          <a:noFill/>
          <a:ln w="57150">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le 6"/>
          <p:cNvSpPr/>
          <p:nvPr/>
        </p:nvSpPr>
        <p:spPr>
          <a:xfrm>
            <a:off x="6457526" y="190512"/>
            <a:ext cx="5411013" cy="970846"/>
          </a:xfrm>
          <a:prstGeom prst="roundRect">
            <a:avLst/>
          </a:prstGeom>
          <a:solidFill>
            <a:schemeClr val="accent3">
              <a:lumMod val="20000"/>
              <a:lumOff val="80000"/>
            </a:schemeClr>
          </a:solidFill>
          <a:ln w="38100">
            <a:solidFill>
              <a:schemeClr val="bg1"/>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3200" dirty="0" smtClean="0">
                <a:ln>
                  <a:solidFill>
                    <a:srgbClr val="0000FF"/>
                  </a:solidFill>
                </a:ln>
                <a:solidFill>
                  <a:srgbClr val="CC00FF"/>
                </a:solidFill>
              </a:rPr>
              <a:t>The day after the 7</a:t>
            </a:r>
            <a:r>
              <a:rPr lang="en-CA" sz="3200" baseline="30000" dirty="0" smtClean="0">
                <a:ln>
                  <a:solidFill>
                    <a:srgbClr val="0000FF"/>
                  </a:solidFill>
                </a:ln>
                <a:solidFill>
                  <a:srgbClr val="CC00FF"/>
                </a:solidFill>
              </a:rPr>
              <a:t>th</a:t>
            </a:r>
            <a:r>
              <a:rPr lang="en-CA" sz="3200" dirty="0" smtClean="0">
                <a:ln>
                  <a:solidFill>
                    <a:srgbClr val="0000FF"/>
                  </a:solidFill>
                </a:ln>
                <a:solidFill>
                  <a:srgbClr val="CC00FF"/>
                </a:solidFill>
              </a:rPr>
              <a:t> day  Shabbat - </a:t>
            </a:r>
            <a:r>
              <a:rPr lang="en-CA" sz="3200" b="1" dirty="0" smtClean="0">
                <a:ln>
                  <a:solidFill>
                    <a:srgbClr val="0000FF"/>
                  </a:solidFill>
                </a:ln>
                <a:solidFill>
                  <a:srgbClr val="0000FF"/>
                </a:solidFill>
                <a:effectLst>
                  <a:glow rad="127000">
                    <a:srgbClr val="FFFF00"/>
                  </a:glow>
                </a:effectLst>
              </a:rPr>
              <a:t>Wave Sheaf.</a:t>
            </a:r>
            <a:endParaRPr lang="en-CA" sz="3200" b="1" dirty="0">
              <a:ln>
                <a:solidFill>
                  <a:srgbClr val="0000FF"/>
                </a:solidFill>
              </a:ln>
              <a:solidFill>
                <a:srgbClr val="0000FF"/>
              </a:solidFill>
              <a:effectLst>
                <a:glow rad="127000">
                  <a:srgbClr val="FFFF00"/>
                </a:glow>
              </a:effectLst>
            </a:endParaRPr>
          </a:p>
        </p:txBody>
      </p:sp>
      <p:sp>
        <p:nvSpPr>
          <p:cNvPr id="15" name="Rectangle 14"/>
          <p:cNvSpPr/>
          <p:nvPr/>
        </p:nvSpPr>
        <p:spPr>
          <a:xfrm>
            <a:off x="2916196" y="1303188"/>
            <a:ext cx="879110" cy="1971235"/>
          </a:xfrm>
          <a:prstGeom prst="rect">
            <a:avLst/>
          </a:prstGeom>
          <a:noFill/>
          <a:ln w="57150">
            <a:solidFill>
              <a:srgbClr val="663300"/>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8" name="Rounded Rectangular Callout 17"/>
          <p:cNvSpPr/>
          <p:nvPr/>
        </p:nvSpPr>
        <p:spPr>
          <a:xfrm>
            <a:off x="113832" y="1161358"/>
            <a:ext cx="1666006" cy="2234362"/>
          </a:xfrm>
          <a:prstGeom prst="wedgeRoundRectCallout">
            <a:avLst>
              <a:gd name="adj1" fmla="val 67869"/>
              <a:gd name="adj2" fmla="val -14786"/>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t>
            </a:r>
            <a:br>
              <a:rPr lang="en-CA" sz="2400" b="1" dirty="0" smtClean="0">
                <a:solidFill>
                  <a:srgbClr val="0000FF"/>
                </a:solidFill>
              </a:rPr>
            </a:br>
            <a:r>
              <a:rPr lang="en-CA" sz="2400" b="1" dirty="0" smtClean="0">
                <a:solidFill>
                  <a:srgbClr val="0000FF"/>
                </a:solidFill>
              </a:rPr>
              <a:t>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sp>
        <p:nvSpPr>
          <p:cNvPr id="14" name="Oval 13"/>
          <p:cNvSpPr/>
          <p:nvPr/>
        </p:nvSpPr>
        <p:spPr>
          <a:xfrm>
            <a:off x="2994980" y="1871633"/>
            <a:ext cx="701226" cy="516771"/>
          </a:xfrm>
          <a:prstGeom prst="ellipse">
            <a:avLst/>
          </a:prstGeom>
          <a:solidFill>
            <a:srgbClr val="0000FF"/>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15</a:t>
            </a:r>
            <a:endParaRPr lang="en-CA" b="1" dirty="0">
              <a:solidFill>
                <a:srgbClr val="00FFCC"/>
              </a:solidFill>
              <a:latin typeface="Arial Black" panose="020B0A04020102020204" pitchFamily="34" charset="0"/>
            </a:endParaRPr>
          </a:p>
        </p:txBody>
      </p:sp>
      <p:sp>
        <p:nvSpPr>
          <p:cNvPr id="19" name="Oval 18"/>
          <p:cNvSpPr/>
          <p:nvPr/>
        </p:nvSpPr>
        <p:spPr>
          <a:xfrm>
            <a:off x="3171389" y="957838"/>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a:t>
            </a:r>
            <a:endParaRPr lang="en-CA" b="1" dirty="0">
              <a:solidFill>
                <a:srgbClr val="00FFCC"/>
              </a:solidFill>
              <a:latin typeface="Arial Black" panose="020B0A04020102020204" pitchFamily="34" charset="0"/>
            </a:endParaRPr>
          </a:p>
        </p:txBody>
      </p:sp>
      <p:sp>
        <p:nvSpPr>
          <p:cNvPr id="20" name="Rectangle 19"/>
          <p:cNvSpPr/>
          <p:nvPr/>
        </p:nvSpPr>
        <p:spPr>
          <a:xfrm>
            <a:off x="3790929" y="1306618"/>
            <a:ext cx="854491" cy="1967806"/>
          </a:xfrm>
          <a:prstGeom prst="rect">
            <a:avLst/>
          </a:pr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Oval 20"/>
          <p:cNvSpPr/>
          <p:nvPr/>
        </p:nvSpPr>
        <p:spPr>
          <a:xfrm>
            <a:off x="3980183" y="957837"/>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2</a:t>
            </a:r>
            <a:endParaRPr lang="en-CA" b="1" dirty="0">
              <a:solidFill>
                <a:srgbClr val="00FFCC"/>
              </a:solidFill>
              <a:latin typeface="Arial Black" panose="020B0A04020102020204" pitchFamily="34" charset="0"/>
            </a:endParaRPr>
          </a:p>
        </p:txBody>
      </p:sp>
      <p:sp>
        <p:nvSpPr>
          <p:cNvPr id="24" name="Oval 23"/>
          <p:cNvSpPr/>
          <p:nvPr/>
        </p:nvSpPr>
        <p:spPr>
          <a:xfrm>
            <a:off x="3854327" y="1883191"/>
            <a:ext cx="701226" cy="516771"/>
          </a:xfrm>
          <a:prstGeom prst="ellipse">
            <a:avLst/>
          </a:prstGeom>
          <a:solidFill>
            <a:srgbClr val="663300"/>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16</a:t>
            </a:r>
            <a:endParaRPr lang="en-CA" b="1" dirty="0">
              <a:solidFill>
                <a:srgbClr val="00FFCC"/>
              </a:solidFill>
              <a:latin typeface="Arial Black" panose="020B0A04020102020204" pitchFamily="34" charset="0"/>
            </a:endParaRPr>
          </a:p>
        </p:txBody>
      </p:sp>
      <p:sp>
        <p:nvSpPr>
          <p:cNvPr id="29" name="Rectangle 28"/>
          <p:cNvSpPr/>
          <p:nvPr/>
        </p:nvSpPr>
        <p:spPr>
          <a:xfrm>
            <a:off x="4678427" y="1324428"/>
            <a:ext cx="771263" cy="1949996"/>
          </a:xfrm>
          <a:prstGeom prst="rect">
            <a:avLst/>
          </a:prstGeom>
          <a:noFill/>
          <a:ln w="57150">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5" name="Curved Down Arrow 34"/>
          <p:cNvSpPr/>
          <p:nvPr/>
        </p:nvSpPr>
        <p:spPr>
          <a:xfrm>
            <a:off x="4622177" y="797191"/>
            <a:ext cx="923598" cy="548474"/>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2" name="Curved Down Arrow 21"/>
          <p:cNvSpPr/>
          <p:nvPr/>
        </p:nvSpPr>
        <p:spPr>
          <a:xfrm>
            <a:off x="3710426" y="762522"/>
            <a:ext cx="1031426" cy="536501"/>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 name="Curved Down Arrow 4"/>
          <p:cNvSpPr/>
          <p:nvPr/>
        </p:nvSpPr>
        <p:spPr>
          <a:xfrm>
            <a:off x="2871708" y="762522"/>
            <a:ext cx="1031426" cy="508609"/>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2" name="Straight Connector 11"/>
          <p:cNvCxnSpPr/>
          <p:nvPr/>
        </p:nvCxnSpPr>
        <p:spPr>
          <a:xfrm>
            <a:off x="5540551" y="663382"/>
            <a:ext cx="1916" cy="2807606"/>
          </a:xfrm>
          <a:prstGeom prst="line">
            <a:avLst/>
          </a:prstGeom>
          <a:ln w="57150">
            <a:solidFill>
              <a:srgbClr val="FFFF00"/>
            </a:solidFill>
          </a:ln>
          <a:effectLst>
            <a:glow rad="76200">
              <a:schemeClr val="accent3">
                <a:lumMod val="60000"/>
                <a:lumOff val="40000"/>
              </a:schemeClr>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220133" y="3945998"/>
            <a:ext cx="6737852" cy="2728824"/>
          </a:xfrm>
          <a:prstGeom prst="wedgeRoundRectCallout">
            <a:avLst>
              <a:gd name="adj1" fmla="val 22884"/>
              <a:gd name="adj2" fmla="val -61355"/>
              <a:gd name="adj3" fmla="val 16667"/>
            </a:avLst>
          </a:prstGeom>
          <a:solidFill>
            <a:schemeClr val="tx1">
              <a:lumMod val="85000"/>
            </a:schemeClr>
          </a:solidFill>
          <a:ln w="57150">
            <a:solidFill>
              <a:schemeClr val="accent3">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dirty="0" smtClean="0">
                <a:solidFill>
                  <a:srgbClr val="7030A0"/>
                </a:solidFill>
              </a:rPr>
              <a:t>What is </a:t>
            </a:r>
            <a:r>
              <a:rPr lang="en-CA" sz="2400" dirty="0" smtClean="0">
                <a:solidFill>
                  <a:srgbClr val="C00000"/>
                </a:solidFill>
              </a:rPr>
              <a:t>Roman Reckoning?  Roman Reckoning </a:t>
            </a:r>
            <a:r>
              <a:rPr lang="en-CA" sz="2400" dirty="0" smtClean="0">
                <a:solidFill>
                  <a:srgbClr val="7030A0"/>
                </a:solidFill>
              </a:rPr>
              <a:t>exists in our civilization today. The midnight marker is claimed to be the end and start of the 24 hour period. </a:t>
            </a:r>
            <a:br>
              <a:rPr lang="en-CA" sz="2400" dirty="0" smtClean="0">
                <a:solidFill>
                  <a:srgbClr val="7030A0"/>
                </a:solidFill>
              </a:rPr>
            </a:br>
            <a:r>
              <a:rPr lang="en-CA" sz="2400" dirty="0" smtClean="0">
                <a:solidFill>
                  <a:srgbClr val="7030A0"/>
                </a:solidFill>
              </a:rPr>
              <a:t>John, living in Antioch, was writing to a </a:t>
            </a:r>
            <a:r>
              <a:rPr lang="en-CA" sz="2400" dirty="0" smtClean="0">
                <a:solidFill>
                  <a:srgbClr val="C00000"/>
                </a:solidFill>
              </a:rPr>
              <a:t>Roman</a:t>
            </a:r>
            <a:r>
              <a:rPr lang="en-CA" sz="2400" dirty="0" smtClean="0">
                <a:solidFill>
                  <a:srgbClr val="7030A0"/>
                </a:solidFill>
              </a:rPr>
              <a:t> readership.  He wrote in </a:t>
            </a:r>
            <a:r>
              <a:rPr lang="en-CA" sz="2400" dirty="0" smtClean="0">
                <a:solidFill>
                  <a:srgbClr val="C00000"/>
                </a:solidFill>
              </a:rPr>
              <a:t>R.R.</a:t>
            </a:r>
            <a:r>
              <a:rPr lang="en-CA" sz="2400" dirty="0" smtClean="0">
                <a:solidFill>
                  <a:srgbClr val="7030A0"/>
                </a:solidFill>
              </a:rPr>
              <a:t> so they would recognize the timeframe.   </a:t>
            </a:r>
            <a:endParaRPr lang="en-CA" sz="2400" dirty="0">
              <a:solidFill>
                <a:srgbClr val="7030A0"/>
              </a:solidFill>
            </a:endParaRPr>
          </a:p>
        </p:txBody>
      </p:sp>
      <p:sp>
        <p:nvSpPr>
          <p:cNvPr id="39" name="Oval 38"/>
          <p:cNvSpPr/>
          <p:nvPr/>
        </p:nvSpPr>
        <p:spPr>
          <a:xfrm>
            <a:off x="4703124" y="1871633"/>
            <a:ext cx="701226" cy="516771"/>
          </a:xfrm>
          <a:prstGeom prst="ellipse">
            <a:avLst/>
          </a:prstGeom>
          <a:solidFill>
            <a:schemeClr val="bg2">
              <a:lumMod val="60000"/>
              <a:lumOff val="40000"/>
            </a:schemeClr>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00FF"/>
                </a:solidFill>
                <a:latin typeface="Arial Black" panose="020B0A04020102020204" pitchFamily="34" charset="0"/>
              </a:rPr>
              <a:t>17</a:t>
            </a:r>
            <a:endParaRPr lang="en-CA" b="1" dirty="0">
              <a:solidFill>
                <a:srgbClr val="0000FF"/>
              </a:solidFill>
              <a:latin typeface="Arial Black" panose="020B0A04020102020204" pitchFamily="34" charset="0"/>
            </a:endParaRPr>
          </a:p>
        </p:txBody>
      </p:sp>
      <p:sp>
        <p:nvSpPr>
          <p:cNvPr id="42" name="Oval 41"/>
          <p:cNvSpPr/>
          <p:nvPr/>
        </p:nvSpPr>
        <p:spPr>
          <a:xfrm>
            <a:off x="5686083" y="1871633"/>
            <a:ext cx="701226" cy="516771"/>
          </a:xfrm>
          <a:prstGeom prst="ellipse">
            <a:avLst/>
          </a:prstGeom>
          <a:solidFill>
            <a:srgbClr val="663300"/>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18</a:t>
            </a:r>
            <a:endParaRPr lang="en-CA" b="1" dirty="0">
              <a:solidFill>
                <a:srgbClr val="00FFCC"/>
              </a:solidFill>
              <a:latin typeface="Arial Black" panose="020B0A04020102020204" pitchFamily="34" charset="0"/>
            </a:endParaRPr>
          </a:p>
        </p:txBody>
      </p:sp>
      <p:sp>
        <p:nvSpPr>
          <p:cNvPr id="10" name="Rectangle 9"/>
          <p:cNvSpPr/>
          <p:nvPr/>
        </p:nvSpPr>
        <p:spPr>
          <a:xfrm>
            <a:off x="5682346" y="2603653"/>
            <a:ext cx="747671" cy="5967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4800" dirty="0" smtClean="0">
                <a:solidFill>
                  <a:prstClr val="black">
                    <a:lumMod val="65000"/>
                    <a:lumOff val="35000"/>
                  </a:prstClr>
                </a:solidFill>
              </a:rPr>
              <a:t>9</a:t>
            </a:r>
            <a:endParaRPr lang="en-CA" sz="4800" dirty="0">
              <a:solidFill>
                <a:prstClr val="black">
                  <a:lumMod val="65000"/>
                  <a:lumOff val="35000"/>
                </a:prstClr>
              </a:solidFill>
            </a:endParaRPr>
          </a:p>
        </p:txBody>
      </p:sp>
      <p:sp>
        <p:nvSpPr>
          <p:cNvPr id="2" name="Rounded Rectangular Callout 1"/>
          <p:cNvSpPr/>
          <p:nvPr/>
        </p:nvSpPr>
        <p:spPr>
          <a:xfrm>
            <a:off x="7229139" y="1565206"/>
            <a:ext cx="4639400" cy="5014013"/>
          </a:xfrm>
          <a:prstGeom prst="wedgeRoundRectCallout">
            <a:avLst>
              <a:gd name="adj1" fmla="val -68113"/>
              <a:gd name="adj2" fmla="val -35579"/>
              <a:gd name="adj3" fmla="val 16667"/>
            </a:avLst>
          </a:prstGeom>
          <a:solidFill>
            <a:schemeClr val="accent6">
              <a:lumMod val="20000"/>
              <a:lumOff val="80000"/>
            </a:schemeClr>
          </a:solidFill>
          <a:ln w="57150">
            <a:solidFill>
              <a:schemeClr val="bg1"/>
            </a:solidFill>
          </a:ln>
          <a:effectLst>
            <a:glow rad="127000">
              <a:srgbClr val="FF66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US" sz="2800" dirty="0" smtClean="0">
                <a:ln>
                  <a:solidFill>
                    <a:srgbClr val="0000FF"/>
                  </a:solidFill>
                </a:ln>
                <a:solidFill>
                  <a:prstClr val="black"/>
                </a:solidFill>
                <a:latin typeface="TITUS Cyberbit Basic" panose="02020603050405020304" pitchFamily="18" charset="0"/>
              </a:rPr>
              <a:t>John 20:1  “And on one of the </a:t>
            </a:r>
            <a:r>
              <a:rPr lang="en-US" sz="2800" dirty="0" err="1" smtClean="0">
                <a:ln>
                  <a:solidFill>
                    <a:srgbClr val="0000FF"/>
                  </a:solidFill>
                </a:ln>
                <a:solidFill>
                  <a:prstClr val="black"/>
                </a:solidFill>
                <a:latin typeface="TITUS Cyberbit Basic" panose="02020603050405020304" pitchFamily="18" charset="0"/>
              </a:rPr>
              <a:t>shabbathoth</a:t>
            </a:r>
            <a:r>
              <a:rPr lang="en-US" sz="2800" dirty="0" smtClean="0">
                <a:ln>
                  <a:solidFill>
                    <a:srgbClr val="0000FF"/>
                  </a:solidFill>
                </a:ln>
                <a:solidFill>
                  <a:prstClr val="black"/>
                </a:solidFill>
                <a:latin typeface="TITUS Cyberbit Basic" panose="02020603050405020304" pitchFamily="18" charset="0"/>
              </a:rPr>
              <a:t>, Miryam from </a:t>
            </a:r>
            <a:r>
              <a:rPr lang="en-US" sz="2800" dirty="0" err="1" smtClean="0">
                <a:ln>
                  <a:solidFill>
                    <a:srgbClr val="0000FF"/>
                  </a:solidFill>
                </a:ln>
                <a:solidFill>
                  <a:prstClr val="black"/>
                </a:solidFill>
                <a:latin typeface="TITUS Cyberbit Basic" panose="02020603050405020304" pitchFamily="18" charset="0"/>
              </a:rPr>
              <a:t>Magdala</a:t>
            </a:r>
            <a:r>
              <a:rPr lang="en-US" sz="2800" dirty="0" smtClean="0">
                <a:ln>
                  <a:solidFill>
                    <a:srgbClr val="0000FF"/>
                  </a:solidFill>
                </a:ln>
                <a:solidFill>
                  <a:prstClr val="black"/>
                </a:solidFill>
                <a:latin typeface="TITUS Cyberbit Basic" panose="02020603050405020304" pitchFamily="18" charset="0"/>
              </a:rPr>
              <a:t> came to the tomb in the morning, </a:t>
            </a:r>
            <a:r>
              <a:rPr lang="en-US" sz="2800" u="sng" dirty="0" smtClean="0">
                <a:ln>
                  <a:solidFill>
                    <a:srgbClr val="0000FF"/>
                  </a:solidFill>
                </a:ln>
                <a:solidFill>
                  <a:prstClr val="black"/>
                </a:solidFill>
                <a:effectLst>
                  <a:glow rad="127000">
                    <a:srgbClr val="FFFF00"/>
                  </a:glow>
                </a:effectLst>
                <a:latin typeface="TITUS Cyberbit Basic" panose="02020603050405020304" pitchFamily="18" charset="0"/>
              </a:rPr>
              <a:t>when it was still dim</a:t>
            </a:r>
            <a:r>
              <a:rPr lang="en-US" sz="2800" dirty="0" smtClean="0">
                <a:ln>
                  <a:solidFill>
                    <a:srgbClr val="0000FF"/>
                  </a:solidFill>
                </a:ln>
                <a:solidFill>
                  <a:prstClr val="black"/>
                </a:solidFill>
                <a:latin typeface="TITUS Cyberbit Basic" panose="02020603050405020304" pitchFamily="18" charset="0"/>
              </a:rPr>
              <a:t>, and saw </a:t>
            </a:r>
            <a:br>
              <a:rPr lang="en-US" sz="2800" dirty="0" smtClean="0">
                <a:ln>
                  <a:solidFill>
                    <a:srgbClr val="0000FF"/>
                  </a:solidFill>
                </a:ln>
                <a:solidFill>
                  <a:prstClr val="black"/>
                </a:solidFill>
                <a:latin typeface="TITUS Cyberbit Basic" panose="02020603050405020304" pitchFamily="18" charset="0"/>
              </a:rPr>
            </a:br>
            <a:r>
              <a:rPr lang="en-US" sz="2800" dirty="0" smtClean="0">
                <a:ln>
                  <a:solidFill>
                    <a:srgbClr val="0000FF"/>
                  </a:solidFill>
                </a:ln>
                <a:solidFill>
                  <a:prstClr val="black"/>
                </a:solidFill>
                <a:latin typeface="TITUS Cyberbit Basic" panose="02020603050405020304" pitchFamily="18" charset="0"/>
              </a:rPr>
              <a:t>that the stone had been removed from the tomb.” </a:t>
            </a:r>
          </a:p>
          <a:p>
            <a:pPr algn="ctr" defTabSz="457200"/>
            <a:r>
              <a:rPr lang="en-US" sz="2800" dirty="0" smtClean="0">
                <a:ln>
                  <a:solidFill>
                    <a:prstClr val="black"/>
                  </a:solidFill>
                </a:ln>
                <a:solidFill>
                  <a:srgbClr val="FF0000"/>
                </a:solidFill>
                <a:latin typeface="TITUS Cyberbit Basic" panose="02020603050405020304" pitchFamily="18" charset="0"/>
              </a:rPr>
              <a:t>Or</a:t>
            </a:r>
            <a:r>
              <a:rPr lang="en-US" sz="2800" dirty="0" smtClean="0">
                <a:ln>
                  <a:solidFill>
                    <a:prstClr val="black"/>
                  </a:solidFill>
                </a:ln>
                <a:solidFill>
                  <a:prstClr val="black"/>
                </a:solidFill>
                <a:latin typeface="TITUS Cyberbit Basic" panose="02020603050405020304" pitchFamily="18" charset="0"/>
              </a:rPr>
              <a:t> – when it was still </a:t>
            </a:r>
            <a:r>
              <a:rPr lang="en-US" sz="2800" u="sng" dirty="0" smtClean="0">
                <a:ln>
                  <a:solidFill>
                    <a:prstClr val="black"/>
                  </a:solidFill>
                </a:ln>
                <a:solidFill>
                  <a:prstClr val="black"/>
                </a:solidFill>
                <a:latin typeface="TITUS Cyberbit Basic" panose="02020603050405020304" pitchFamily="18" charset="0"/>
              </a:rPr>
              <a:t>dark</a:t>
            </a:r>
            <a:r>
              <a:rPr lang="en-US" sz="2800" dirty="0" smtClean="0">
                <a:ln>
                  <a:solidFill>
                    <a:prstClr val="black"/>
                  </a:solidFill>
                </a:ln>
                <a:solidFill>
                  <a:prstClr val="black"/>
                </a:solidFill>
                <a:latin typeface="TITUS Cyberbit Basic" panose="02020603050405020304" pitchFamily="18" charset="0"/>
              </a:rPr>
              <a:t>. This is </a:t>
            </a:r>
            <a:r>
              <a:rPr lang="en-US" sz="2800" b="1" u="sng" dirty="0" smtClean="0">
                <a:ln>
                  <a:solidFill>
                    <a:prstClr val="black"/>
                  </a:solidFill>
                </a:ln>
                <a:solidFill>
                  <a:srgbClr val="FF0000"/>
                </a:solidFill>
                <a:latin typeface="TITUS Cyberbit Basic" panose="02020603050405020304" pitchFamily="18" charset="0"/>
              </a:rPr>
              <a:t>Roman Reckonin</a:t>
            </a:r>
            <a:r>
              <a:rPr lang="en-US" sz="2800" b="1" dirty="0" smtClean="0">
                <a:ln>
                  <a:solidFill>
                    <a:prstClr val="black"/>
                  </a:solidFill>
                </a:ln>
                <a:solidFill>
                  <a:srgbClr val="FF0000"/>
                </a:solidFill>
                <a:latin typeface="TITUS Cyberbit Basic" panose="02020603050405020304" pitchFamily="18" charset="0"/>
              </a:rPr>
              <a:t>g</a:t>
            </a:r>
            <a:r>
              <a:rPr lang="en-US" sz="2800" b="1" u="sng" dirty="0" smtClean="0">
                <a:ln>
                  <a:solidFill>
                    <a:prstClr val="black"/>
                  </a:solidFill>
                </a:ln>
                <a:solidFill>
                  <a:srgbClr val="C00000"/>
                </a:solidFill>
                <a:latin typeface="TITUS Cyberbit Basic" panose="02020603050405020304" pitchFamily="18" charset="0"/>
              </a:rPr>
              <a:t> </a:t>
            </a:r>
            <a:r>
              <a:rPr lang="en-US" sz="2800" dirty="0" smtClean="0">
                <a:ln>
                  <a:solidFill>
                    <a:prstClr val="black"/>
                  </a:solidFill>
                </a:ln>
                <a:solidFill>
                  <a:prstClr val="black"/>
                </a:solidFill>
                <a:latin typeface="TITUS Cyberbit Basic" panose="02020603050405020304" pitchFamily="18" charset="0"/>
              </a:rPr>
              <a:t>for timeframe. </a:t>
            </a:r>
            <a:endParaRPr lang="en-US" sz="2800" dirty="0">
              <a:ln>
                <a:solidFill>
                  <a:prstClr val="black"/>
                </a:solidFill>
              </a:ln>
              <a:solidFill>
                <a:prstClr val="black"/>
              </a:solidFill>
              <a:latin typeface="TITUS Cyberbit Basic" panose="02020603050405020304" pitchFamily="18" charset="0"/>
            </a:endParaRPr>
          </a:p>
        </p:txBody>
      </p:sp>
      <p:sp>
        <p:nvSpPr>
          <p:cNvPr id="6" name="Curved Right Arrow 5"/>
          <p:cNvSpPr/>
          <p:nvPr/>
        </p:nvSpPr>
        <p:spPr>
          <a:xfrm>
            <a:off x="6863379" y="3761691"/>
            <a:ext cx="727866" cy="1448664"/>
          </a:xfrm>
          <a:prstGeom prst="curvedRightArrow">
            <a:avLst/>
          </a:prstGeom>
          <a:gradFill>
            <a:gsLst>
              <a:gs pos="0">
                <a:schemeClr val="tx1">
                  <a:lumMod val="50000"/>
                </a:schemeClr>
              </a:gs>
              <a:gs pos="29000">
                <a:schemeClr val="tx1">
                  <a:lumMod val="50000"/>
                </a:schemeClr>
              </a:gs>
              <a:gs pos="63000">
                <a:schemeClr val="tx1">
                  <a:lumMod val="75000"/>
                </a:schemeClr>
              </a:gs>
              <a:gs pos="100000">
                <a:schemeClr val="tx1">
                  <a:lumMod val="95000"/>
                </a:schemeClr>
              </a:gs>
            </a:gsLst>
            <a:lin ang="5400000" scaled="1"/>
          </a:gradFill>
          <a:ln>
            <a:solidFill>
              <a:srgbClr val="FF99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026" name="Picture 2" descr="https://www.playusa.com/wp-content/uploads/2017/12/Churchill-Downs-sell-Big-Fish.jpg"/>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3032" y="62428"/>
            <a:ext cx="1600200" cy="646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2" name="Oval 31"/>
          <p:cNvSpPr/>
          <p:nvPr/>
        </p:nvSpPr>
        <p:spPr>
          <a:xfrm>
            <a:off x="4850690" y="990233"/>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3</a:t>
            </a:r>
            <a:endParaRPr lang="en-CA" b="1" dirty="0">
              <a:solidFill>
                <a:srgbClr val="00FFCC"/>
              </a:solidFill>
              <a:latin typeface="Arial Black" panose="020B0A04020102020204" pitchFamily="34" charset="0"/>
            </a:endParaRPr>
          </a:p>
        </p:txBody>
      </p:sp>
    </p:spTree>
    <p:extLst>
      <p:ext uri="{BB962C8B-B14F-4D97-AF65-F5344CB8AC3E}">
        <p14:creationId xmlns:p14="http://schemas.microsoft.com/office/powerpoint/2010/main" val="72303040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4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4)">
                                      <p:cBhvr>
                                        <p:cTn id="7" dur="500"/>
                                        <p:tgtEl>
                                          <p:spTgt spid="29"/>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1000"/>
                                        <p:tgtEl>
                                          <p:spTgt spid="22"/>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1000"/>
                                        <p:tgtEl>
                                          <p:spTgt spid="35"/>
                                        </p:tgtEl>
                                      </p:cBhvr>
                                    </p:animEffect>
                                  </p:childTnLst>
                                </p:cTn>
                              </p:par>
                            </p:childTnLst>
                          </p:cTn>
                        </p:par>
                        <p:par>
                          <p:cTn id="18" fill="hold">
                            <p:stCondLst>
                              <p:cond delay="3500"/>
                            </p:stCondLst>
                            <p:childTnLst>
                              <p:par>
                                <p:cTn id="19" presetID="6" presetClass="entr" presetSubtype="16" fill="hold" grpId="0" nodeType="afterEffect">
                                  <p:stCondLst>
                                    <p:cond delay="0"/>
                                  </p:stCondLst>
                                  <p:iterate type="lt">
                                    <p:tmPct val="0"/>
                                  </p:iterate>
                                  <p:childTnLst>
                                    <p:set>
                                      <p:cBhvr>
                                        <p:cTn id="20" dur="1" fill="hold">
                                          <p:stCondLst>
                                            <p:cond delay="0"/>
                                          </p:stCondLst>
                                        </p:cTn>
                                        <p:tgtEl>
                                          <p:spTgt spid="19"/>
                                        </p:tgtEl>
                                        <p:attrNameLst>
                                          <p:attrName>style.visibility</p:attrName>
                                        </p:attrNameLst>
                                      </p:cBhvr>
                                      <p:to>
                                        <p:strVal val="visible"/>
                                      </p:to>
                                    </p:set>
                                    <p:animEffect transition="in" filter="circle(in)">
                                      <p:cBhvr>
                                        <p:cTn id="21" dur="1250"/>
                                        <p:tgtEl>
                                          <p:spTgt spid="19"/>
                                        </p:tgtEl>
                                      </p:cBhvr>
                                    </p:animEffect>
                                  </p:childTnLst>
                                </p:cTn>
                              </p:par>
                            </p:childTnLst>
                          </p:cTn>
                        </p:par>
                        <p:par>
                          <p:cTn id="22" fill="hold">
                            <p:stCondLst>
                              <p:cond delay="4750"/>
                            </p:stCondLst>
                            <p:childTnLst>
                              <p:par>
                                <p:cTn id="23" presetID="34" presetClass="emph" presetSubtype="0" fill="hold" grpId="1" nodeType="after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19"/>
                                        </p:tgtEl>
                                        <p:attrNameLst>
                                          <p:attrName>ppt_x</p:attrName>
                                          <p:attrName>ppt_y</p:attrName>
                                        </p:attrNameLst>
                                      </p:cBhvr>
                                    </p:animMotion>
                                    <p:animRot by="1500000">
                                      <p:cBhvr>
                                        <p:cTn id="25" dur="125" fill="hold">
                                          <p:stCondLst>
                                            <p:cond delay="0"/>
                                          </p:stCondLst>
                                        </p:cTn>
                                        <p:tgtEl>
                                          <p:spTgt spid="19"/>
                                        </p:tgtEl>
                                        <p:attrNameLst>
                                          <p:attrName>r</p:attrName>
                                        </p:attrNameLst>
                                      </p:cBhvr>
                                    </p:animRot>
                                    <p:animRot by="-1500000">
                                      <p:cBhvr>
                                        <p:cTn id="26" dur="125" fill="hold">
                                          <p:stCondLst>
                                            <p:cond delay="125"/>
                                          </p:stCondLst>
                                        </p:cTn>
                                        <p:tgtEl>
                                          <p:spTgt spid="19"/>
                                        </p:tgtEl>
                                        <p:attrNameLst>
                                          <p:attrName>r</p:attrName>
                                        </p:attrNameLst>
                                      </p:cBhvr>
                                    </p:animRot>
                                    <p:animRot by="-1500000">
                                      <p:cBhvr>
                                        <p:cTn id="27" dur="125" fill="hold">
                                          <p:stCondLst>
                                            <p:cond delay="250"/>
                                          </p:stCondLst>
                                        </p:cTn>
                                        <p:tgtEl>
                                          <p:spTgt spid="19"/>
                                        </p:tgtEl>
                                        <p:attrNameLst>
                                          <p:attrName>r</p:attrName>
                                        </p:attrNameLst>
                                      </p:cBhvr>
                                    </p:animRot>
                                    <p:animRot by="1500000">
                                      <p:cBhvr>
                                        <p:cTn id="28" dur="125" fill="hold">
                                          <p:stCondLst>
                                            <p:cond delay="375"/>
                                          </p:stCondLst>
                                        </p:cTn>
                                        <p:tgtEl>
                                          <p:spTgt spid="19"/>
                                        </p:tgtEl>
                                        <p:attrNameLst>
                                          <p:attrName>r</p:attrName>
                                        </p:attrNameLst>
                                      </p:cBhvr>
                                    </p:animRot>
                                  </p:childTnLst>
                                </p:cTn>
                              </p:par>
                              <p:par>
                                <p:cTn id="29" presetID="6" presetClass="entr" presetSubtype="16" fill="hold" grpId="0" nodeType="withEffect">
                                  <p:stCondLst>
                                    <p:cond delay="0"/>
                                  </p:stCondLst>
                                  <p:iterate type="lt">
                                    <p:tmPct val="0"/>
                                  </p:iterate>
                                  <p:childTnLst>
                                    <p:set>
                                      <p:cBhvr>
                                        <p:cTn id="30" dur="1" fill="hold">
                                          <p:stCondLst>
                                            <p:cond delay="0"/>
                                          </p:stCondLst>
                                        </p:cTn>
                                        <p:tgtEl>
                                          <p:spTgt spid="21"/>
                                        </p:tgtEl>
                                        <p:attrNameLst>
                                          <p:attrName>style.visibility</p:attrName>
                                        </p:attrNameLst>
                                      </p:cBhvr>
                                      <p:to>
                                        <p:strVal val="visible"/>
                                      </p:to>
                                    </p:set>
                                    <p:animEffect transition="in" filter="circle(in)">
                                      <p:cBhvr>
                                        <p:cTn id="31" dur="1250"/>
                                        <p:tgtEl>
                                          <p:spTgt spid="21"/>
                                        </p:tgtEl>
                                      </p:cBhvr>
                                    </p:animEffect>
                                  </p:childTnLst>
                                </p:cTn>
                              </p:par>
                              <p:par>
                                <p:cTn id="32" presetID="34" presetClass="emph" presetSubtype="0" fill="hold" grpId="1" nodeType="with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21"/>
                                        </p:tgtEl>
                                        <p:attrNameLst>
                                          <p:attrName>ppt_x</p:attrName>
                                          <p:attrName>ppt_y</p:attrName>
                                        </p:attrNameLst>
                                      </p:cBhvr>
                                    </p:animMotion>
                                    <p:animRot by="1500000">
                                      <p:cBhvr>
                                        <p:cTn id="34" dur="125" fill="hold">
                                          <p:stCondLst>
                                            <p:cond delay="0"/>
                                          </p:stCondLst>
                                        </p:cTn>
                                        <p:tgtEl>
                                          <p:spTgt spid="21"/>
                                        </p:tgtEl>
                                        <p:attrNameLst>
                                          <p:attrName>r</p:attrName>
                                        </p:attrNameLst>
                                      </p:cBhvr>
                                    </p:animRot>
                                    <p:animRot by="-1500000">
                                      <p:cBhvr>
                                        <p:cTn id="35" dur="125" fill="hold">
                                          <p:stCondLst>
                                            <p:cond delay="125"/>
                                          </p:stCondLst>
                                        </p:cTn>
                                        <p:tgtEl>
                                          <p:spTgt spid="21"/>
                                        </p:tgtEl>
                                        <p:attrNameLst>
                                          <p:attrName>r</p:attrName>
                                        </p:attrNameLst>
                                      </p:cBhvr>
                                    </p:animRot>
                                    <p:animRot by="-1500000">
                                      <p:cBhvr>
                                        <p:cTn id="36" dur="125" fill="hold">
                                          <p:stCondLst>
                                            <p:cond delay="250"/>
                                          </p:stCondLst>
                                        </p:cTn>
                                        <p:tgtEl>
                                          <p:spTgt spid="21"/>
                                        </p:tgtEl>
                                        <p:attrNameLst>
                                          <p:attrName>r</p:attrName>
                                        </p:attrNameLst>
                                      </p:cBhvr>
                                    </p:animRot>
                                    <p:animRot by="1500000">
                                      <p:cBhvr>
                                        <p:cTn id="37" dur="125" fill="hold">
                                          <p:stCondLst>
                                            <p:cond delay="375"/>
                                          </p:stCondLst>
                                        </p:cTn>
                                        <p:tgtEl>
                                          <p:spTgt spid="21"/>
                                        </p:tgtEl>
                                        <p:attrNameLst>
                                          <p:attrName>r</p:attrName>
                                        </p:attrNameLst>
                                      </p:cBhvr>
                                    </p:animRot>
                                  </p:childTnLst>
                                </p:cTn>
                              </p:par>
                              <p:par>
                                <p:cTn id="38" presetID="6" presetClass="entr" presetSubtype="16" fill="hold" grpId="0" nodeType="withEffect">
                                  <p:stCondLst>
                                    <p:cond delay="0"/>
                                  </p:stCondLst>
                                  <p:iterate type="lt">
                                    <p:tmPct val="0"/>
                                  </p:iterate>
                                  <p:childTnLst>
                                    <p:set>
                                      <p:cBhvr>
                                        <p:cTn id="39" dur="1" fill="hold">
                                          <p:stCondLst>
                                            <p:cond delay="0"/>
                                          </p:stCondLst>
                                        </p:cTn>
                                        <p:tgtEl>
                                          <p:spTgt spid="32"/>
                                        </p:tgtEl>
                                        <p:attrNameLst>
                                          <p:attrName>style.visibility</p:attrName>
                                        </p:attrNameLst>
                                      </p:cBhvr>
                                      <p:to>
                                        <p:strVal val="visible"/>
                                      </p:to>
                                    </p:set>
                                    <p:animEffect transition="in" filter="circle(in)">
                                      <p:cBhvr>
                                        <p:cTn id="40" dur="1250"/>
                                        <p:tgtEl>
                                          <p:spTgt spid="32"/>
                                        </p:tgtEl>
                                      </p:cBhvr>
                                    </p:animEffect>
                                  </p:childTnLst>
                                </p:cTn>
                              </p:par>
                              <p:par>
                                <p:cTn id="41" presetID="34" presetClass="emph" presetSubtype="0" fill="hold" grpId="1" nodeType="withEffect">
                                  <p:stCondLst>
                                    <p:cond delay="0"/>
                                  </p:stCondLst>
                                  <p:iterate type="lt">
                                    <p:tmPct val="10000"/>
                                  </p:iterate>
                                  <p:childTnLst>
                                    <p:animMotion origin="layout" path="M -0.00143 -0.00139 L -0.00143 -0.07361 " pathEditMode="relative" rAng="0" ptsTypes="AA">
                                      <p:cBhvr>
                                        <p:cTn id="42" dur="250" accel="50000" decel="50000" autoRev="1" fill="hold">
                                          <p:stCondLst>
                                            <p:cond delay="0"/>
                                          </p:stCondLst>
                                        </p:cTn>
                                        <p:tgtEl>
                                          <p:spTgt spid="32"/>
                                        </p:tgtEl>
                                        <p:attrNameLst>
                                          <p:attrName>ppt_x</p:attrName>
                                          <p:attrName>ppt_y</p:attrName>
                                        </p:attrNameLst>
                                      </p:cBhvr>
                                      <p:rCtr x="0" y="-3611"/>
                                    </p:animMotion>
                                    <p:animRot by="1500000">
                                      <p:cBhvr>
                                        <p:cTn id="43" dur="125" fill="hold">
                                          <p:stCondLst>
                                            <p:cond delay="0"/>
                                          </p:stCondLst>
                                        </p:cTn>
                                        <p:tgtEl>
                                          <p:spTgt spid="32"/>
                                        </p:tgtEl>
                                        <p:attrNameLst>
                                          <p:attrName>r</p:attrName>
                                        </p:attrNameLst>
                                      </p:cBhvr>
                                    </p:animRot>
                                    <p:animRot by="-1500000">
                                      <p:cBhvr>
                                        <p:cTn id="44" dur="125" fill="hold">
                                          <p:stCondLst>
                                            <p:cond delay="125"/>
                                          </p:stCondLst>
                                        </p:cTn>
                                        <p:tgtEl>
                                          <p:spTgt spid="32"/>
                                        </p:tgtEl>
                                        <p:attrNameLst>
                                          <p:attrName>r</p:attrName>
                                        </p:attrNameLst>
                                      </p:cBhvr>
                                    </p:animRot>
                                    <p:animRot by="-1500000">
                                      <p:cBhvr>
                                        <p:cTn id="45" dur="125" fill="hold">
                                          <p:stCondLst>
                                            <p:cond delay="250"/>
                                          </p:stCondLst>
                                        </p:cTn>
                                        <p:tgtEl>
                                          <p:spTgt spid="32"/>
                                        </p:tgtEl>
                                        <p:attrNameLst>
                                          <p:attrName>r</p:attrName>
                                        </p:attrNameLst>
                                      </p:cBhvr>
                                    </p:animRot>
                                    <p:animRot by="1500000">
                                      <p:cBhvr>
                                        <p:cTn id="46" dur="125" fill="hold">
                                          <p:stCondLst>
                                            <p:cond delay="375"/>
                                          </p:stCondLst>
                                        </p:cTn>
                                        <p:tgtEl>
                                          <p:spTgt spid="32"/>
                                        </p:tgtEl>
                                        <p:attrNameLst>
                                          <p:attrName>r</p:attrName>
                                        </p:attrNameLst>
                                      </p:cBhvr>
                                    </p:animRot>
                                  </p:childTnLst>
                                </p:cTn>
                              </p:par>
                              <p:par>
                                <p:cTn id="47" presetID="3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childTnLst>
                          </p:cTn>
                        </p:par>
                        <p:par>
                          <p:cTn id="53" fill="hold">
                            <p:stCondLst>
                              <p:cond delay="6000"/>
                            </p:stCondLst>
                            <p:childTnLst>
                              <p:par>
                                <p:cTn id="54" presetID="31" presetClass="entr" presetSubtype="0" fill="hold" grpId="0" nodeType="afterEffect">
                                  <p:stCondLst>
                                    <p:cond delay="25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7250"/>
                            </p:stCondLst>
                            <p:childTnLst>
                              <p:par>
                                <p:cTn id="61" presetID="14" presetClass="entr" presetSubtype="10"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randombar(horizontal)">
                                      <p:cBhvr>
                                        <p:cTn id="63" dur="5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2">
                                            <p:txEl>
                                              <p:pRg st="0" end="0"/>
                                            </p:txEl>
                                          </p:spTgt>
                                        </p:tgtEl>
                                        <p:attrNameLst>
                                          <p:attrName>style.visibility</p:attrName>
                                        </p:attrNameLst>
                                      </p:cBhvr>
                                      <p:to>
                                        <p:strVal val="visible"/>
                                      </p:to>
                                    </p:set>
                                    <p:animEffect transition="in" filter="wipe(up)">
                                      <p:cBhvr>
                                        <p:cTn id="68" dur="1500"/>
                                        <p:tgtEl>
                                          <p:spTgt spid="2">
                                            <p:txEl>
                                              <p:pRg st="0" end="0"/>
                                            </p:txEl>
                                          </p:spTgt>
                                        </p:tgtEl>
                                      </p:cBhvr>
                                    </p:animEffect>
                                  </p:childTnLst>
                                </p:cTn>
                              </p:par>
                              <p:par>
                                <p:cTn id="69" presetID="22" presetClass="entr" presetSubtype="1" fill="hold" nodeType="withEffect">
                                  <p:stCondLst>
                                    <p:cond delay="0"/>
                                  </p:stCondLst>
                                  <p:childTnLst>
                                    <p:set>
                                      <p:cBhvr>
                                        <p:cTn id="70" dur="1" fill="hold">
                                          <p:stCondLst>
                                            <p:cond delay="0"/>
                                          </p:stCondLst>
                                        </p:cTn>
                                        <p:tgtEl>
                                          <p:spTgt spid="2">
                                            <p:txEl>
                                              <p:pRg st="1" end="1"/>
                                            </p:txEl>
                                          </p:spTgt>
                                        </p:tgtEl>
                                        <p:attrNameLst>
                                          <p:attrName>style.visibility</p:attrName>
                                        </p:attrNameLst>
                                      </p:cBhvr>
                                      <p:to>
                                        <p:strVal val="visible"/>
                                      </p:to>
                                    </p:set>
                                    <p:animEffect transition="in" filter="wipe(up)">
                                      <p:cBhvr>
                                        <p:cTn id="71" dur="1500"/>
                                        <p:tgtEl>
                                          <p:spTgt spid="2">
                                            <p:txEl>
                                              <p:pRg st="1" end="1"/>
                                            </p:txEl>
                                          </p:spTgt>
                                        </p:tgtEl>
                                      </p:cBhvr>
                                    </p:animEffect>
                                  </p:childTnLst>
                                </p:cTn>
                              </p:par>
                            </p:childTnLst>
                          </p:cTn>
                        </p:par>
                        <p:par>
                          <p:cTn id="72" fill="hold">
                            <p:stCondLst>
                              <p:cond delay="1500"/>
                            </p:stCondLst>
                            <p:childTnLst>
                              <p:par>
                                <p:cTn id="73" presetID="22" presetClass="entr" presetSubtype="1"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up)">
                                      <p:cBhvr>
                                        <p:cTn id="75" dur="1750"/>
                                        <p:tgtEl>
                                          <p:spTgt spid="6"/>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1000" fill="hold"/>
                                        <p:tgtEl>
                                          <p:spTgt spid="16"/>
                                        </p:tgtEl>
                                        <p:attrNameLst>
                                          <p:attrName>ppt_w</p:attrName>
                                        </p:attrNameLst>
                                      </p:cBhvr>
                                      <p:tavLst>
                                        <p:tav tm="0">
                                          <p:val>
                                            <p:fltVal val="0"/>
                                          </p:val>
                                        </p:tav>
                                        <p:tav tm="100000">
                                          <p:val>
                                            <p:strVal val="#ppt_w"/>
                                          </p:val>
                                        </p:tav>
                                      </p:tavLst>
                                    </p:anim>
                                    <p:anim calcmode="lin" valueType="num">
                                      <p:cBhvr>
                                        <p:cTn id="81" dur="1000" fill="hold"/>
                                        <p:tgtEl>
                                          <p:spTgt spid="16"/>
                                        </p:tgtEl>
                                        <p:attrNameLst>
                                          <p:attrName>ppt_h</p:attrName>
                                        </p:attrNameLst>
                                      </p:cBhvr>
                                      <p:tavLst>
                                        <p:tav tm="0">
                                          <p:val>
                                            <p:fltVal val="0"/>
                                          </p:val>
                                        </p:tav>
                                        <p:tav tm="100000">
                                          <p:val>
                                            <p:strVal val="#ppt_h"/>
                                          </p:val>
                                        </p:tav>
                                      </p:tavLst>
                                    </p:anim>
                                    <p:anim calcmode="lin" valueType="num">
                                      <p:cBhvr>
                                        <p:cTn id="82" dur="1000" fill="hold"/>
                                        <p:tgtEl>
                                          <p:spTgt spid="16"/>
                                        </p:tgtEl>
                                        <p:attrNameLst>
                                          <p:attrName>style.rotation</p:attrName>
                                        </p:attrNameLst>
                                      </p:cBhvr>
                                      <p:tavLst>
                                        <p:tav tm="0">
                                          <p:val>
                                            <p:fltVal val="90"/>
                                          </p:val>
                                        </p:tav>
                                        <p:tav tm="100000">
                                          <p:val>
                                            <p:fltVal val="0"/>
                                          </p:val>
                                        </p:tav>
                                      </p:tavLst>
                                    </p:anim>
                                    <p:animEffect transition="in" filter="fade">
                                      <p:cBhvr>
                                        <p:cTn id="8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19" grpId="1" animBg="1"/>
      <p:bldP spid="21" grpId="0" animBg="1"/>
      <p:bldP spid="21" grpId="1" animBg="1"/>
      <p:bldP spid="29" grpId="0" animBg="1"/>
      <p:bldP spid="35" grpId="0" animBg="1"/>
      <p:bldP spid="22" grpId="0" animBg="1"/>
      <p:bldP spid="5" grpId="0" animBg="1"/>
      <p:bldP spid="16" grpId="0" animBg="1"/>
      <p:bldP spid="2" grpId="0" animBg="1"/>
      <p:bldP spid="6" grpId="0" animBg="1"/>
      <p:bldP spid="32" grpId="0" animBg="1"/>
      <p:bldP spid="32" grpId="1"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Picture 2"/>
          <p:cNvPicPr>
            <a:picLocks noChangeArrowheads="1"/>
          </p:cNvPicPr>
          <p:nvPr/>
        </p:nvPicPr>
        <p:blipFill rotWithShape="1">
          <a:blip r:embed="rId2" cstate="email">
            <a:extLst>
              <a:ext uri="{28A0092B-C50C-407E-A947-70E740481C1C}">
                <a14:useLocalDpi xmlns:a14="http://schemas.microsoft.com/office/drawing/2010/main"/>
              </a:ext>
            </a:extLst>
          </a:blip>
          <a:srcRect l="-73"/>
          <a:stretch/>
        </p:blipFill>
        <p:spPr bwMode="auto">
          <a:xfrm>
            <a:off x="5633640" y="1554750"/>
            <a:ext cx="889674" cy="1906486"/>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31" name="Picture 2"/>
          <p:cNvPicPr>
            <a:picLocks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20355" y="1547203"/>
            <a:ext cx="3484860" cy="1892122"/>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2" name="Rectangle 31"/>
          <p:cNvSpPr/>
          <p:nvPr/>
        </p:nvSpPr>
        <p:spPr>
          <a:xfrm>
            <a:off x="5682346" y="2827597"/>
            <a:ext cx="747671" cy="5967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4800" dirty="0" smtClean="0">
                <a:solidFill>
                  <a:prstClr val="black">
                    <a:lumMod val="65000"/>
                    <a:lumOff val="35000"/>
                  </a:prstClr>
                </a:solidFill>
              </a:rPr>
              <a:t>9</a:t>
            </a:r>
            <a:endParaRPr lang="en-CA" sz="4800" dirty="0">
              <a:solidFill>
                <a:prstClr val="black">
                  <a:lumMod val="65000"/>
                  <a:lumOff val="35000"/>
                </a:prstClr>
              </a:solidFill>
            </a:endParaRPr>
          </a:p>
        </p:txBody>
      </p:sp>
      <p:sp>
        <p:nvSpPr>
          <p:cNvPr id="4" name="Slide Number Placeholder 3"/>
          <p:cNvSpPr>
            <a:spLocks noGrp="1"/>
          </p:cNvSpPr>
          <p:nvPr>
            <p:ph type="sldNum" sz="quarter" idx="12"/>
          </p:nvPr>
        </p:nvSpPr>
        <p:spPr>
          <a:xfrm>
            <a:off x="11616613" y="6419814"/>
            <a:ext cx="523080" cy="412785"/>
          </a:xfrm>
        </p:spPr>
        <p:txBody>
          <a:bodyPr/>
          <a:lstStyle/>
          <a:p>
            <a:fld id="{6D22F896-40B5-4ADD-8801-0D06FADFA095}" type="slidenum">
              <a:rPr lang="en-US" sz="1400" smtClean="0">
                <a:solidFill>
                  <a:prstClr val="white">
                    <a:tint val="75000"/>
                  </a:prstClr>
                </a:solidFill>
              </a:rPr>
              <a:pPr/>
              <a:t>98</a:t>
            </a:fld>
            <a:endParaRPr lang="en-US" sz="1400" dirty="0">
              <a:solidFill>
                <a:prstClr val="white">
                  <a:tint val="75000"/>
                </a:prstClr>
              </a:solidFill>
            </a:endParaRPr>
          </a:p>
        </p:txBody>
      </p:sp>
      <p:sp>
        <p:nvSpPr>
          <p:cNvPr id="45" name="Rounded Rectangle 44"/>
          <p:cNvSpPr/>
          <p:nvPr/>
        </p:nvSpPr>
        <p:spPr>
          <a:xfrm>
            <a:off x="321740" y="165007"/>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102" name="Oval 101"/>
          <p:cNvSpPr/>
          <p:nvPr/>
        </p:nvSpPr>
        <p:spPr>
          <a:xfrm>
            <a:off x="2057070" y="2028037"/>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103" name="Rectangle 102"/>
          <p:cNvSpPr/>
          <p:nvPr/>
        </p:nvSpPr>
        <p:spPr>
          <a:xfrm>
            <a:off x="2010889" y="1524328"/>
            <a:ext cx="909685" cy="1967805"/>
          </a:xfrm>
          <a:prstGeom prst="rect">
            <a:avLst/>
          </a:prstGeom>
          <a:noFill/>
          <a:ln w="57150">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7" name="Rounded Rectangle 6"/>
          <p:cNvSpPr/>
          <p:nvPr/>
        </p:nvSpPr>
        <p:spPr>
          <a:xfrm>
            <a:off x="6705825" y="190512"/>
            <a:ext cx="4580827" cy="686566"/>
          </a:xfrm>
          <a:prstGeom prst="roundRect">
            <a:avLst/>
          </a:prstGeom>
          <a:solidFill>
            <a:schemeClr val="accent3">
              <a:lumMod val="20000"/>
              <a:lumOff val="80000"/>
            </a:schemeClr>
          </a:solidFill>
          <a:ln w="38100">
            <a:solidFill>
              <a:schemeClr val="bg1"/>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3200" b="1" dirty="0" smtClean="0">
                <a:ln>
                  <a:solidFill>
                    <a:srgbClr val="0000FF"/>
                  </a:solidFill>
                </a:ln>
                <a:solidFill>
                  <a:srgbClr val="0000FF"/>
                </a:solidFill>
                <a:effectLst>
                  <a:glow rad="127000">
                    <a:srgbClr val="FFFF00"/>
                  </a:glow>
                </a:effectLst>
              </a:rPr>
              <a:t>Wave Sheaf Day</a:t>
            </a:r>
            <a:endParaRPr lang="en-CA" sz="3200" b="1" dirty="0">
              <a:ln>
                <a:solidFill>
                  <a:srgbClr val="0000FF"/>
                </a:solidFill>
              </a:ln>
              <a:solidFill>
                <a:srgbClr val="0000FF"/>
              </a:solidFill>
              <a:effectLst>
                <a:glow rad="127000">
                  <a:srgbClr val="FFFF00"/>
                </a:glow>
              </a:effectLst>
            </a:endParaRPr>
          </a:p>
        </p:txBody>
      </p:sp>
      <p:sp>
        <p:nvSpPr>
          <p:cNvPr id="15" name="Rectangle 14"/>
          <p:cNvSpPr/>
          <p:nvPr/>
        </p:nvSpPr>
        <p:spPr>
          <a:xfrm>
            <a:off x="2916196" y="1520898"/>
            <a:ext cx="879110" cy="1971235"/>
          </a:xfrm>
          <a:prstGeom prst="rect">
            <a:avLst/>
          </a:prstGeom>
          <a:noFill/>
          <a:ln w="57150">
            <a:solidFill>
              <a:srgbClr val="6633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8" name="Rounded Rectangular Callout 17"/>
          <p:cNvSpPr/>
          <p:nvPr/>
        </p:nvSpPr>
        <p:spPr>
          <a:xfrm>
            <a:off x="113832" y="1379068"/>
            <a:ext cx="1666006" cy="2234362"/>
          </a:xfrm>
          <a:prstGeom prst="wedgeRoundRectCallout">
            <a:avLst>
              <a:gd name="adj1" fmla="val 67869"/>
              <a:gd name="adj2" fmla="val -14786"/>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t>
            </a:r>
            <a:br>
              <a:rPr lang="en-CA" sz="2400" b="1" dirty="0" smtClean="0">
                <a:solidFill>
                  <a:srgbClr val="0000FF"/>
                </a:solidFill>
              </a:rPr>
            </a:br>
            <a:r>
              <a:rPr lang="en-CA" sz="2400" b="1" dirty="0" smtClean="0">
                <a:solidFill>
                  <a:srgbClr val="0000FF"/>
                </a:solidFill>
              </a:rPr>
              <a:t>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sp>
        <p:nvSpPr>
          <p:cNvPr id="14" name="Oval 13"/>
          <p:cNvSpPr/>
          <p:nvPr/>
        </p:nvSpPr>
        <p:spPr>
          <a:xfrm>
            <a:off x="2985649" y="2089343"/>
            <a:ext cx="701226" cy="516771"/>
          </a:xfrm>
          <a:prstGeom prst="ellipse">
            <a:avLst/>
          </a:prstGeom>
          <a:solidFill>
            <a:srgbClr val="0000FF"/>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15</a:t>
            </a:r>
            <a:endParaRPr lang="en-CA" b="1" dirty="0">
              <a:solidFill>
                <a:srgbClr val="00FFCC"/>
              </a:solidFill>
              <a:latin typeface="Arial Black" panose="020B0A04020102020204" pitchFamily="34" charset="0"/>
            </a:endParaRPr>
          </a:p>
        </p:txBody>
      </p:sp>
      <p:sp>
        <p:nvSpPr>
          <p:cNvPr id="19" name="Oval 18"/>
          <p:cNvSpPr/>
          <p:nvPr/>
        </p:nvSpPr>
        <p:spPr>
          <a:xfrm>
            <a:off x="3171389" y="1175548"/>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a:t>
            </a:r>
            <a:endParaRPr lang="en-CA" b="1" dirty="0">
              <a:solidFill>
                <a:srgbClr val="00FFCC"/>
              </a:solidFill>
              <a:latin typeface="Arial Black" panose="020B0A04020102020204" pitchFamily="34" charset="0"/>
            </a:endParaRPr>
          </a:p>
        </p:txBody>
      </p:sp>
      <p:sp>
        <p:nvSpPr>
          <p:cNvPr id="20" name="Rectangle 19"/>
          <p:cNvSpPr/>
          <p:nvPr/>
        </p:nvSpPr>
        <p:spPr>
          <a:xfrm>
            <a:off x="3790929" y="1524328"/>
            <a:ext cx="854491" cy="1967806"/>
          </a:xfrm>
          <a:prstGeom prst="rect">
            <a:avLst/>
          </a:pr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1" name="Oval 20"/>
          <p:cNvSpPr/>
          <p:nvPr/>
        </p:nvSpPr>
        <p:spPr>
          <a:xfrm>
            <a:off x="3980183" y="1175547"/>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2</a:t>
            </a:r>
            <a:endParaRPr lang="en-CA" b="1" dirty="0">
              <a:solidFill>
                <a:srgbClr val="00FFCC"/>
              </a:solidFill>
              <a:latin typeface="Arial Black" panose="020B0A04020102020204" pitchFamily="34" charset="0"/>
            </a:endParaRPr>
          </a:p>
        </p:txBody>
      </p:sp>
      <p:sp>
        <p:nvSpPr>
          <p:cNvPr id="24" name="Oval 23"/>
          <p:cNvSpPr/>
          <p:nvPr/>
        </p:nvSpPr>
        <p:spPr>
          <a:xfrm>
            <a:off x="3854327" y="2100901"/>
            <a:ext cx="701226" cy="516771"/>
          </a:xfrm>
          <a:prstGeom prst="ellipse">
            <a:avLst/>
          </a:prstGeom>
          <a:solidFill>
            <a:srgbClr val="663300"/>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16</a:t>
            </a:r>
            <a:endParaRPr lang="en-CA" b="1" dirty="0">
              <a:solidFill>
                <a:srgbClr val="00FFCC"/>
              </a:solidFill>
              <a:latin typeface="Arial Black" panose="020B0A04020102020204" pitchFamily="34" charset="0"/>
            </a:endParaRPr>
          </a:p>
        </p:txBody>
      </p:sp>
      <p:sp>
        <p:nvSpPr>
          <p:cNvPr id="29" name="Rectangle 28"/>
          <p:cNvSpPr/>
          <p:nvPr/>
        </p:nvSpPr>
        <p:spPr>
          <a:xfrm>
            <a:off x="4678427" y="1542138"/>
            <a:ext cx="795500" cy="1949996"/>
          </a:xfrm>
          <a:prstGeom prst="rect">
            <a:avLst/>
          </a:prstGeom>
          <a:noFill/>
          <a:ln w="57150">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5" name="Curved Down Arrow 34"/>
          <p:cNvSpPr/>
          <p:nvPr/>
        </p:nvSpPr>
        <p:spPr>
          <a:xfrm>
            <a:off x="4622177" y="1014901"/>
            <a:ext cx="923598" cy="548474"/>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4" name="Oval 33"/>
          <p:cNvSpPr/>
          <p:nvPr/>
        </p:nvSpPr>
        <p:spPr>
          <a:xfrm>
            <a:off x="4891934" y="1200951"/>
            <a:ext cx="357553" cy="305229"/>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3</a:t>
            </a:r>
            <a:endParaRPr lang="en-CA" b="1" dirty="0">
              <a:solidFill>
                <a:srgbClr val="00FFCC"/>
              </a:solidFill>
              <a:latin typeface="Arial Black" panose="020B0A04020102020204" pitchFamily="34" charset="0"/>
            </a:endParaRPr>
          </a:p>
        </p:txBody>
      </p:sp>
      <p:sp>
        <p:nvSpPr>
          <p:cNvPr id="22" name="Curved Down Arrow 21"/>
          <p:cNvSpPr/>
          <p:nvPr/>
        </p:nvSpPr>
        <p:spPr>
          <a:xfrm>
            <a:off x="3710426" y="980232"/>
            <a:ext cx="1031426" cy="536501"/>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 name="Curved Down Arrow 4"/>
          <p:cNvSpPr/>
          <p:nvPr/>
        </p:nvSpPr>
        <p:spPr>
          <a:xfrm>
            <a:off x="2871708" y="980232"/>
            <a:ext cx="1031426" cy="508609"/>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2" name="Straight Connector 11"/>
          <p:cNvCxnSpPr/>
          <p:nvPr/>
        </p:nvCxnSpPr>
        <p:spPr>
          <a:xfrm>
            <a:off x="5540551" y="881092"/>
            <a:ext cx="1916" cy="2807606"/>
          </a:xfrm>
          <a:prstGeom prst="line">
            <a:avLst/>
          </a:prstGeom>
          <a:ln w="57150">
            <a:solidFill>
              <a:srgbClr val="FFFF00"/>
            </a:solidFill>
          </a:ln>
          <a:effectLst>
            <a:glow rad="76200">
              <a:schemeClr val="accent3">
                <a:lumMod val="60000"/>
                <a:lumOff val="40000"/>
              </a:schemeClr>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693793" y="2089343"/>
            <a:ext cx="701226" cy="516771"/>
          </a:xfrm>
          <a:prstGeom prst="ellipse">
            <a:avLst/>
          </a:prstGeom>
          <a:solidFill>
            <a:schemeClr val="bg2">
              <a:lumMod val="60000"/>
              <a:lumOff val="40000"/>
            </a:schemeClr>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00FF"/>
                </a:solidFill>
                <a:latin typeface="Arial Black" panose="020B0A04020102020204" pitchFamily="34" charset="0"/>
              </a:rPr>
              <a:t>17</a:t>
            </a:r>
            <a:endParaRPr lang="en-CA" b="1" dirty="0">
              <a:solidFill>
                <a:srgbClr val="0000FF"/>
              </a:solidFill>
              <a:latin typeface="Arial Black" panose="020B0A04020102020204" pitchFamily="34" charset="0"/>
            </a:endParaRPr>
          </a:p>
        </p:txBody>
      </p:sp>
      <p:sp>
        <p:nvSpPr>
          <p:cNvPr id="42" name="Oval 41"/>
          <p:cNvSpPr/>
          <p:nvPr/>
        </p:nvSpPr>
        <p:spPr>
          <a:xfrm>
            <a:off x="5686083" y="2089343"/>
            <a:ext cx="701226" cy="516771"/>
          </a:xfrm>
          <a:prstGeom prst="ellipse">
            <a:avLst/>
          </a:prstGeom>
          <a:solidFill>
            <a:srgbClr val="663300"/>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18</a:t>
            </a:r>
            <a:endParaRPr lang="en-CA" b="1" dirty="0">
              <a:solidFill>
                <a:srgbClr val="00FFCC"/>
              </a:solidFill>
              <a:latin typeface="Arial Black" panose="020B0A04020102020204" pitchFamily="34" charset="0"/>
            </a:endParaRPr>
          </a:p>
        </p:txBody>
      </p:sp>
      <p:sp>
        <p:nvSpPr>
          <p:cNvPr id="10" name="Rectangle 9"/>
          <p:cNvSpPr/>
          <p:nvPr/>
        </p:nvSpPr>
        <p:spPr>
          <a:xfrm>
            <a:off x="5686083" y="2755020"/>
            <a:ext cx="709806" cy="669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 name="Rounded Rectangular Callout 1"/>
          <p:cNvSpPr/>
          <p:nvPr/>
        </p:nvSpPr>
        <p:spPr>
          <a:xfrm>
            <a:off x="7229139" y="1247738"/>
            <a:ext cx="4639400" cy="5427084"/>
          </a:xfrm>
          <a:prstGeom prst="wedgeRoundRectCallout">
            <a:avLst>
              <a:gd name="adj1" fmla="val -76761"/>
              <a:gd name="adj2" fmla="val -20239"/>
              <a:gd name="adj3" fmla="val 16667"/>
            </a:avLst>
          </a:prstGeom>
          <a:solidFill>
            <a:schemeClr val="accent6">
              <a:lumMod val="20000"/>
              <a:lumOff val="80000"/>
            </a:schemeClr>
          </a:solidFill>
          <a:ln w="57150">
            <a:solidFill>
              <a:schemeClr val="bg1"/>
            </a:solidFill>
          </a:ln>
          <a:effectLst>
            <a:glow rad="127000">
              <a:srgbClr val="FF66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US" sz="2800" dirty="0" smtClean="0">
                <a:ln>
                  <a:solidFill>
                    <a:prstClr val="black"/>
                  </a:solidFill>
                </a:ln>
                <a:solidFill>
                  <a:prstClr val="black"/>
                </a:solidFill>
                <a:latin typeface="TITUS Cyberbit Basic" panose="02020603050405020304" pitchFamily="18" charset="0"/>
              </a:rPr>
              <a:t>Yahusha said to Mary – </a:t>
            </a:r>
          </a:p>
          <a:p>
            <a:pPr algn="ctr" defTabSz="457200"/>
            <a:r>
              <a:rPr lang="en-CA" sz="2800" dirty="0" smtClean="0">
                <a:solidFill>
                  <a:srgbClr val="008080"/>
                </a:solidFill>
                <a:latin typeface="Georgia" panose="02040502050405020303" pitchFamily="18" charset="0"/>
              </a:rPr>
              <a:t>John </a:t>
            </a:r>
            <a:r>
              <a:rPr lang="en-CA" sz="2800" dirty="0">
                <a:solidFill>
                  <a:srgbClr val="008080"/>
                </a:solidFill>
                <a:latin typeface="Georgia" panose="02040502050405020303" pitchFamily="18" charset="0"/>
              </a:rPr>
              <a:t>20:17</a:t>
            </a:r>
            <a:r>
              <a:rPr lang="en-CA" sz="2800" dirty="0">
                <a:solidFill>
                  <a:prstClr val="black"/>
                </a:solidFill>
                <a:latin typeface="Georgia" panose="02040502050405020303" pitchFamily="18" charset="0"/>
              </a:rPr>
              <a:t>  </a:t>
            </a:r>
            <a:r>
              <a:rPr lang="he-IL" sz="2800" dirty="0">
                <a:solidFill>
                  <a:prstClr val="black"/>
                </a:solidFill>
                <a:latin typeface="Arial" panose="020B0604020202020204" pitchFamily="34" charset="0"/>
              </a:rPr>
              <a:t>יהושע</a:t>
            </a:r>
            <a:r>
              <a:rPr lang="en-US" sz="2800" dirty="0">
                <a:solidFill>
                  <a:prstClr val="black"/>
                </a:solidFill>
                <a:latin typeface="Georgia" panose="02040502050405020303" pitchFamily="18" charset="0"/>
              </a:rPr>
              <a:t> said to her, “Do not hold on to Me, for </a:t>
            </a:r>
            <a:r>
              <a:rPr lang="en-US" sz="2800" b="1" dirty="0">
                <a:ln>
                  <a:solidFill>
                    <a:srgbClr val="CC00FF"/>
                  </a:solidFill>
                </a:ln>
                <a:solidFill>
                  <a:srgbClr val="0000FF"/>
                </a:solidFill>
                <a:latin typeface="Georgia" panose="02040502050405020303" pitchFamily="18" charset="0"/>
              </a:rPr>
              <a:t>I have not yet </a:t>
            </a:r>
            <a:r>
              <a:rPr lang="en-US" sz="2800" b="1" dirty="0" smtClean="0">
                <a:ln>
                  <a:solidFill>
                    <a:srgbClr val="CC00FF"/>
                  </a:solidFill>
                </a:ln>
                <a:solidFill>
                  <a:srgbClr val="0000FF"/>
                </a:solidFill>
                <a:effectLst>
                  <a:glow rad="127000">
                    <a:srgbClr val="FFCCFF"/>
                  </a:glow>
                </a:effectLst>
                <a:latin typeface="Georgia" panose="02040502050405020303" pitchFamily="18" charset="0"/>
              </a:rPr>
              <a:t>ASCENDED</a:t>
            </a:r>
            <a:r>
              <a:rPr lang="en-US" sz="2800" b="1" dirty="0" smtClean="0">
                <a:ln>
                  <a:solidFill>
                    <a:srgbClr val="CC00FF"/>
                  </a:solidFill>
                </a:ln>
                <a:solidFill>
                  <a:srgbClr val="0000FF"/>
                </a:solidFill>
                <a:latin typeface="Georgia" panose="02040502050405020303" pitchFamily="18" charset="0"/>
              </a:rPr>
              <a:t> </a:t>
            </a:r>
            <a:r>
              <a:rPr lang="en-US" sz="2800" b="1" dirty="0">
                <a:ln>
                  <a:solidFill>
                    <a:srgbClr val="CC00FF"/>
                  </a:solidFill>
                </a:ln>
                <a:solidFill>
                  <a:srgbClr val="0000FF"/>
                </a:solidFill>
                <a:latin typeface="Georgia" panose="02040502050405020303" pitchFamily="18" charset="0"/>
              </a:rPr>
              <a:t>to My Father. </a:t>
            </a:r>
            <a:r>
              <a:rPr lang="en-US" sz="2800" b="1" dirty="0" smtClean="0">
                <a:ln>
                  <a:solidFill>
                    <a:srgbClr val="CC00FF"/>
                  </a:solidFill>
                </a:ln>
                <a:solidFill>
                  <a:srgbClr val="0000FF"/>
                </a:solidFill>
                <a:latin typeface="Georgia" panose="02040502050405020303" pitchFamily="18" charset="0"/>
              </a:rPr>
              <a:t> </a:t>
            </a:r>
            <a:r>
              <a:rPr lang="en-US" sz="2800" dirty="0" smtClean="0">
                <a:solidFill>
                  <a:prstClr val="black"/>
                </a:solidFill>
                <a:latin typeface="Georgia" panose="02040502050405020303" pitchFamily="18" charset="0"/>
              </a:rPr>
              <a:t>But </a:t>
            </a:r>
            <a:r>
              <a:rPr lang="en-US" sz="2800" dirty="0">
                <a:solidFill>
                  <a:prstClr val="black"/>
                </a:solidFill>
                <a:latin typeface="Georgia" panose="02040502050405020303" pitchFamily="18" charset="0"/>
              </a:rPr>
              <a:t>go to My brothers and say to them</a:t>
            </a:r>
            <a:r>
              <a:rPr lang="en-US" sz="2800" dirty="0" smtClean="0">
                <a:solidFill>
                  <a:prstClr val="black"/>
                </a:solidFill>
                <a:latin typeface="Georgia" panose="02040502050405020303" pitchFamily="18" charset="0"/>
              </a:rPr>
              <a:t>, ‘</a:t>
            </a:r>
            <a:r>
              <a:rPr lang="en-US" sz="2800" b="1" dirty="0" smtClean="0">
                <a:ln>
                  <a:solidFill>
                    <a:srgbClr val="CC00FF"/>
                  </a:solidFill>
                </a:ln>
                <a:solidFill>
                  <a:srgbClr val="0000FF"/>
                </a:solidFill>
                <a:effectLst>
                  <a:glow rad="127000">
                    <a:srgbClr val="FFFF00"/>
                  </a:glow>
                </a:effectLst>
                <a:latin typeface="Georgia" panose="02040502050405020303" pitchFamily="18" charset="0"/>
              </a:rPr>
              <a:t>I </a:t>
            </a:r>
            <a:r>
              <a:rPr lang="en-US" sz="2800" b="1" dirty="0">
                <a:ln>
                  <a:solidFill>
                    <a:srgbClr val="CC00FF"/>
                  </a:solidFill>
                </a:ln>
                <a:solidFill>
                  <a:srgbClr val="0000FF"/>
                </a:solidFill>
                <a:effectLst>
                  <a:glow rad="127000">
                    <a:srgbClr val="FFFF00"/>
                  </a:glow>
                </a:effectLst>
                <a:latin typeface="Georgia" panose="02040502050405020303" pitchFamily="18" charset="0"/>
              </a:rPr>
              <a:t>am ascending </a:t>
            </a:r>
            <a:r>
              <a:rPr lang="en-US" sz="2800" dirty="0">
                <a:solidFill>
                  <a:prstClr val="black"/>
                </a:solidFill>
                <a:latin typeface="Georgia" panose="02040502050405020303" pitchFamily="18" charset="0"/>
              </a:rPr>
              <a:t>to My Father and </a:t>
            </a:r>
            <a:r>
              <a:rPr lang="en-US" sz="2800" dirty="0" smtClean="0">
                <a:solidFill>
                  <a:prstClr val="black"/>
                </a:solidFill>
                <a:latin typeface="Georgia" panose="02040502050405020303" pitchFamily="18" charset="0"/>
              </a:rPr>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your </a:t>
            </a:r>
            <a:r>
              <a:rPr lang="en-US" sz="2800" dirty="0">
                <a:solidFill>
                  <a:prstClr val="black"/>
                </a:solidFill>
                <a:latin typeface="Georgia" panose="02040502050405020303" pitchFamily="18" charset="0"/>
              </a:rPr>
              <a:t>Father, and to </a:t>
            </a:r>
            <a:r>
              <a:rPr lang="en-US" sz="2800" dirty="0" smtClean="0">
                <a:solidFill>
                  <a:prstClr val="black"/>
                </a:solidFill>
                <a:latin typeface="Georgia" panose="02040502050405020303" pitchFamily="18" charset="0"/>
              </a:rPr>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My </a:t>
            </a:r>
            <a:r>
              <a:rPr lang="en-US" sz="2800" dirty="0">
                <a:solidFill>
                  <a:prstClr val="black"/>
                </a:solidFill>
                <a:latin typeface="Georgia" panose="02040502050405020303" pitchFamily="18" charset="0"/>
              </a:rPr>
              <a:t>Elohim and </a:t>
            </a:r>
            <a:r>
              <a:rPr lang="en-US" sz="2800" dirty="0" smtClean="0">
                <a:solidFill>
                  <a:prstClr val="black"/>
                </a:solidFill>
                <a:latin typeface="Georgia" panose="02040502050405020303" pitchFamily="18" charset="0"/>
              </a:rPr>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your </a:t>
            </a:r>
            <a:r>
              <a:rPr lang="en-US" sz="2800" dirty="0">
                <a:solidFill>
                  <a:prstClr val="black"/>
                </a:solidFill>
                <a:latin typeface="Georgia" panose="02040502050405020303" pitchFamily="18" charset="0"/>
              </a:rPr>
              <a:t>Elohim.’ ” </a:t>
            </a:r>
            <a:endParaRPr lang="en-US" sz="2800" dirty="0">
              <a:ln>
                <a:solidFill>
                  <a:prstClr val="black"/>
                </a:solidFill>
              </a:ln>
              <a:solidFill>
                <a:prstClr val="black"/>
              </a:solidFill>
              <a:latin typeface="TITUS Cyberbit Basic" panose="02020603050405020304" pitchFamily="18" charset="0"/>
            </a:endParaRPr>
          </a:p>
        </p:txBody>
      </p:sp>
      <p:sp>
        <p:nvSpPr>
          <p:cNvPr id="16" name="Rounded Rectangular Callout 15"/>
          <p:cNvSpPr/>
          <p:nvPr/>
        </p:nvSpPr>
        <p:spPr>
          <a:xfrm>
            <a:off x="220133" y="3945998"/>
            <a:ext cx="6737852" cy="2728824"/>
          </a:xfrm>
          <a:prstGeom prst="wedgeRoundRectCallout">
            <a:avLst>
              <a:gd name="adj1" fmla="val 33132"/>
              <a:gd name="adj2" fmla="val -85632"/>
              <a:gd name="adj3" fmla="val 16667"/>
            </a:avLst>
          </a:prstGeom>
          <a:solidFill>
            <a:schemeClr val="tx1">
              <a:lumMod val="85000"/>
            </a:schemeClr>
          </a:solidFill>
          <a:ln w="57150">
            <a:solidFill>
              <a:schemeClr val="accent3">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dirty="0" smtClean="0">
                <a:solidFill>
                  <a:srgbClr val="7030A0"/>
                </a:solidFill>
              </a:rPr>
              <a:t>Yahusha, was fulfilling the requirement of presenting the First Fruit/Wave Sheaf, of which He was the official Antitype. Yahusha </a:t>
            </a:r>
            <a:r>
              <a:rPr lang="en-CA" sz="2400" u="sng" dirty="0" smtClean="0">
                <a:solidFill>
                  <a:srgbClr val="7030A0"/>
                </a:solidFill>
              </a:rPr>
              <a:t>bein</a:t>
            </a:r>
            <a:r>
              <a:rPr lang="en-CA" sz="2400" dirty="0" smtClean="0">
                <a:solidFill>
                  <a:srgbClr val="7030A0"/>
                </a:solidFill>
              </a:rPr>
              <a:t>g </a:t>
            </a:r>
            <a:r>
              <a:rPr lang="en-CA" sz="2400" u="sng" dirty="0" smtClean="0">
                <a:solidFill>
                  <a:srgbClr val="7030A0"/>
                </a:solidFill>
              </a:rPr>
              <a:t>the Kohen Ha </a:t>
            </a:r>
            <a:r>
              <a:rPr lang="en-CA" sz="2400" u="sng" dirty="0" err="1" smtClean="0">
                <a:solidFill>
                  <a:srgbClr val="7030A0"/>
                </a:solidFill>
              </a:rPr>
              <a:t>Gadol</a:t>
            </a:r>
            <a:r>
              <a:rPr lang="en-CA" sz="2400" dirty="0" smtClean="0">
                <a:solidFill>
                  <a:srgbClr val="7030A0"/>
                </a:solidFill>
              </a:rPr>
              <a:t> </a:t>
            </a:r>
            <a:br>
              <a:rPr lang="en-CA" sz="2400" dirty="0" smtClean="0">
                <a:solidFill>
                  <a:srgbClr val="7030A0"/>
                </a:solidFill>
              </a:rPr>
            </a:br>
            <a:r>
              <a:rPr lang="en-CA" sz="2400" dirty="0" smtClean="0">
                <a:solidFill>
                  <a:srgbClr val="7030A0"/>
                </a:solidFill>
              </a:rPr>
              <a:t>(High Priest), presented Himself as </a:t>
            </a:r>
            <a:br>
              <a:rPr lang="en-CA" sz="2400" dirty="0" smtClean="0">
                <a:solidFill>
                  <a:srgbClr val="7030A0"/>
                </a:solidFill>
              </a:rPr>
            </a:br>
            <a:r>
              <a:rPr lang="en-CA" sz="2400" u="sng" dirty="0" smtClean="0">
                <a:solidFill>
                  <a:srgbClr val="7030A0"/>
                </a:solidFill>
              </a:rPr>
              <a:t>the</a:t>
            </a:r>
            <a:r>
              <a:rPr lang="en-CA" sz="2400" dirty="0" smtClean="0">
                <a:solidFill>
                  <a:srgbClr val="7030A0"/>
                </a:solidFill>
              </a:rPr>
              <a:t> </a:t>
            </a:r>
            <a:r>
              <a:rPr lang="en-CA" sz="2400" b="1" i="1" dirty="0" smtClean="0">
                <a:solidFill>
                  <a:srgbClr val="0000FF"/>
                </a:solidFill>
                <a:latin typeface="Comic Sans MS" panose="030F0702030302020204" pitchFamily="66" charset="0"/>
              </a:rPr>
              <a:t>First Fruit </a:t>
            </a:r>
            <a:r>
              <a:rPr lang="en-CA" sz="2400" dirty="0" smtClean="0">
                <a:solidFill>
                  <a:srgbClr val="7030A0"/>
                </a:solidFill>
              </a:rPr>
              <a:t>to be presented by the </a:t>
            </a:r>
            <a:br>
              <a:rPr lang="en-CA" sz="2400" dirty="0" smtClean="0">
                <a:solidFill>
                  <a:srgbClr val="7030A0"/>
                </a:solidFill>
              </a:rPr>
            </a:br>
            <a:r>
              <a:rPr lang="en-CA" sz="2400" dirty="0" err="1" smtClean="0">
                <a:solidFill>
                  <a:srgbClr val="7030A0"/>
                </a:solidFill>
              </a:rPr>
              <a:t>Kohen</a:t>
            </a:r>
            <a:r>
              <a:rPr lang="en-CA" sz="2400" dirty="0" smtClean="0">
                <a:solidFill>
                  <a:srgbClr val="7030A0"/>
                </a:solidFill>
              </a:rPr>
              <a:t> Ha </a:t>
            </a:r>
            <a:r>
              <a:rPr lang="en-CA" sz="2400" dirty="0" err="1" smtClean="0">
                <a:solidFill>
                  <a:srgbClr val="7030A0"/>
                </a:solidFill>
              </a:rPr>
              <a:t>Gadol</a:t>
            </a:r>
            <a:r>
              <a:rPr lang="en-CA" sz="2400" dirty="0" smtClean="0">
                <a:solidFill>
                  <a:srgbClr val="7030A0"/>
                </a:solidFill>
              </a:rPr>
              <a:t>, </a:t>
            </a:r>
            <a:r>
              <a:rPr lang="en-CA" sz="1600" dirty="0" smtClean="0">
                <a:solidFill>
                  <a:prstClr val="black"/>
                </a:solidFill>
              </a:rPr>
              <a:t>(Lev 23:11) </a:t>
            </a:r>
            <a:r>
              <a:rPr lang="en-CA" sz="2400" dirty="0" smtClean="0">
                <a:solidFill>
                  <a:srgbClr val="7030A0"/>
                </a:solidFill>
              </a:rPr>
              <a:t>before Yahuah. </a:t>
            </a:r>
            <a:endParaRPr lang="en-CA" sz="2400" dirty="0">
              <a:solidFill>
                <a:srgbClr val="7030A0"/>
              </a:solidFill>
            </a:endParaRPr>
          </a:p>
        </p:txBody>
      </p:sp>
      <p:pic>
        <p:nvPicPr>
          <p:cNvPr id="3082" name="Picture 10" descr="C:\Users\Rae\Desktop\fish 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5629" y="115656"/>
            <a:ext cx="1473721" cy="76142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61019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repeatCount="4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4)">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10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1000"/>
                                        <p:tgtEl>
                                          <p:spTgt spid="35"/>
                                        </p:tgtEl>
                                      </p:cBhvr>
                                    </p:animEffect>
                                  </p:childTnLst>
                                </p:cTn>
                              </p:par>
                              <p:par>
                                <p:cTn id="17" presetID="6" presetClass="entr" presetSubtype="16" fill="hold" grpId="0" nodeType="withEffect">
                                  <p:stCondLst>
                                    <p:cond delay="0"/>
                                  </p:stCondLst>
                                  <p:iterate type="lt">
                                    <p:tmPct val="0"/>
                                  </p:iterate>
                                  <p:childTnLst>
                                    <p:set>
                                      <p:cBhvr>
                                        <p:cTn id="18" dur="1" fill="hold">
                                          <p:stCondLst>
                                            <p:cond delay="0"/>
                                          </p:stCondLst>
                                        </p:cTn>
                                        <p:tgtEl>
                                          <p:spTgt spid="19"/>
                                        </p:tgtEl>
                                        <p:attrNameLst>
                                          <p:attrName>style.visibility</p:attrName>
                                        </p:attrNameLst>
                                      </p:cBhvr>
                                      <p:to>
                                        <p:strVal val="visible"/>
                                      </p:to>
                                    </p:set>
                                    <p:animEffect transition="in" filter="circle(in)">
                                      <p:cBhvr>
                                        <p:cTn id="19" dur="1250"/>
                                        <p:tgtEl>
                                          <p:spTgt spid="19"/>
                                        </p:tgtEl>
                                      </p:cBhvr>
                                    </p:animEffect>
                                  </p:childTnLst>
                                </p:cTn>
                              </p:par>
                              <p:par>
                                <p:cTn id="20" presetID="6" presetClass="entr" presetSubtype="16" fill="hold" grpId="0" nodeType="withEffect">
                                  <p:stCondLst>
                                    <p:cond delay="0"/>
                                  </p:stCondLst>
                                  <p:iterate type="lt">
                                    <p:tmPct val="0"/>
                                  </p:iterate>
                                  <p:childTnLst>
                                    <p:set>
                                      <p:cBhvr>
                                        <p:cTn id="21" dur="1" fill="hold">
                                          <p:stCondLst>
                                            <p:cond delay="0"/>
                                          </p:stCondLst>
                                        </p:cTn>
                                        <p:tgtEl>
                                          <p:spTgt spid="21"/>
                                        </p:tgtEl>
                                        <p:attrNameLst>
                                          <p:attrName>style.visibility</p:attrName>
                                        </p:attrNameLst>
                                      </p:cBhvr>
                                      <p:to>
                                        <p:strVal val="visible"/>
                                      </p:to>
                                    </p:set>
                                    <p:animEffect transition="in" filter="circle(in)">
                                      <p:cBhvr>
                                        <p:cTn id="22" dur="1250"/>
                                        <p:tgtEl>
                                          <p:spTgt spid="21"/>
                                        </p:tgtEl>
                                      </p:cBhvr>
                                    </p:animEffect>
                                  </p:childTnLst>
                                </p:cTn>
                              </p:par>
                              <p:par>
                                <p:cTn id="23" presetID="6" presetClass="entr" presetSubtype="16" fill="hold" grpId="0" nodeType="withEffect">
                                  <p:stCondLst>
                                    <p:cond delay="0"/>
                                  </p:stCondLst>
                                  <p:iterate type="lt">
                                    <p:tmPct val="0"/>
                                  </p:iterate>
                                  <p:childTnLst>
                                    <p:set>
                                      <p:cBhvr>
                                        <p:cTn id="24" dur="1" fill="hold">
                                          <p:stCondLst>
                                            <p:cond delay="0"/>
                                          </p:stCondLst>
                                        </p:cTn>
                                        <p:tgtEl>
                                          <p:spTgt spid="34"/>
                                        </p:tgtEl>
                                        <p:attrNameLst>
                                          <p:attrName>style.visibility</p:attrName>
                                        </p:attrNameLst>
                                      </p:cBhvr>
                                      <p:to>
                                        <p:strVal val="visible"/>
                                      </p:to>
                                    </p:set>
                                    <p:animEffect transition="in" filter="circle(in)">
                                      <p:cBhvr>
                                        <p:cTn id="25" dur="1250"/>
                                        <p:tgtEl>
                                          <p:spTgt spid="34"/>
                                        </p:tgtEl>
                                      </p:cBhvr>
                                    </p:animEffect>
                                  </p:childTnLst>
                                </p:cTn>
                              </p:par>
                              <p:par>
                                <p:cTn id="26" presetID="34" presetClass="emph" presetSubtype="0" fill="hold" grpId="1" nodeType="with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19"/>
                                        </p:tgtEl>
                                        <p:attrNameLst>
                                          <p:attrName>ppt_x</p:attrName>
                                          <p:attrName>ppt_y</p:attrName>
                                        </p:attrNameLst>
                                      </p:cBhvr>
                                    </p:animMotion>
                                    <p:animRot by="1500000">
                                      <p:cBhvr>
                                        <p:cTn id="28" dur="125" fill="hold">
                                          <p:stCondLst>
                                            <p:cond delay="0"/>
                                          </p:stCondLst>
                                        </p:cTn>
                                        <p:tgtEl>
                                          <p:spTgt spid="19"/>
                                        </p:tgtEl>
                                        <p:attrNameLst>
                                          <p:attrName>r</p:attrName>
                                        </p:attrNameLst>
                                      </p:cBhvr>
                                    </p:animRot>
                                    <p:animRot by="-1500000">
                                      <p:cBhvr>
                                        <p:cTn id="29" dur="125" fill="hold">
                                          <p:stCondLst>
                                            <p:cond delay="125"/>
                                          </p:stCondLst>
                                        </p:cTn>
                                        <p:tgtEl>
                                          <p:spTgt spid="19"/>
                                        </p:tgtEl>
                                        <p:attrNameLst>
                                          <p:attrName>r</p:attrName>
                                        </p:attrNameLst>
                                      </p:cBhvr>
                                    </p:animRot>
                                    <p:animRot by="-1500000">
                                      <p:cBhvr>
                                        <p:cTn id="30" dur="125" fill="hold">
                                          <p:stCondLst>
                                            <p:cond delay="250"/>
                                          </p:stCondLst>
                                        </p:cTn>
                                        <p:tgtEl>
                                          <p:spTgt spid="19"/>
                                        </p:tgtEl>
                                        <p:attrNameLst>
                                          <p:attrName>r</p:attrName>
                                        </p:attrNameLst>
                                      </p:cBhvr>
                                    </p:animRot>
                                    <p:animRot by="1500000">
                                      <p:cBhvr>
                                        <p:cTn id="31" dur="125" fill="hold">
                                          <p:stCondLst>
                                            <p:cond delay="375"/>
                                          </p:stCondLst>
                                        </p:cTn>
                                        <p:tgtEl>
                                          <p:spTgt spid="19"/>
                                        </p:tgtEl>
                                        <p:attrNameLst>
                                          <p:attrName>r</p:attrName>
                                        </p:attrNameLst>
                                      </p:cBhvr>
                                    </p:animRot>
                                  </p:childTnLst>
                                </p:cTn>
                              </p:par>
                              <p:par>
                                <p:cTn id="32" presetID="34" presetClass="emph" presetSubtype="0" fill="hold" grpId="1" nodeType="with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21"/>
                                        </p:tgtEl>
                                        <p:attrNameLst>
                                          <p:attrName>ppt_x</p:attrName>
                                          <p:attrName>ppt_y</p:attrName>
                                        </p:attrNameLst>
                                      </p:cBhvr>
                                    </p:animMotion>
                                    <p:animRot by="1500000">
                                      <p:cBhvr>
                                        <p:cTn id="34" dur="125" fill="hold">
                                          <p:stCondLst>
                                            <p:cond delay="0"/>
                                          </p:stCondLst>
                                        </p:cTn>
                                        <p:tgtEl>
                                          <p:spTgt spid="21"/>
                                        </p:tgtEl>
                                        <p:attrNameLst>
                                          <p:attrName>r</p:attrName>
                                        </p:attrNameLst>
                                      </p:cBhvr>
                                    </p:animRot>
                                    <p:animRot by="-1500000">
                                      <p:cBhvr>
                                        <p:cTn id="35" dur="125" fill="hold">
                                          <p:stCondLst>
                                            <p:cond delay="125"/>
                                          </p:stCondLst>
                                        </p:cTn>
                                        <p:tgtEl>
                                          <p:spTgt spid="21"/>
                                        </p:tgtEl>
                                        <p:attrNameLst>
                                          <p:attrName>r</p:attrName>
                                        </p:attrNameLst>
                                      </p:cBhvr>
                                    </p:animRot>
                                    <p:animRot by="-1500000">
                                      <p:cBhvr>
                                        <p:cTn id="36" dur="125" fill="hold">
                                          <p:stCondLst>
                                            <p:cond delay="250"/>
                                          </p:stCondLst>
                                        </p:cTn>
                                        <p:tgtEl>
                                          <p:spTgt spid="21"/>
                                        </p:tgtEl>
                                        <p:attrNameLst>
                                          <p:attrName>r</p:attrName>
                                        </p:attrNameLst>
                                      </p:cBhvr>
                                    </p:animRot>
                                    <p:animRot by="1500000">
                                      <p:cBhvr>
                                        <p:cTn id="37" dur="125" fill="hold">
                                          <p:stCondLst>
                                            <p:cond delay="375"/>
                                          </p:stCondLst>
                                        </p:cTn>
                                        <p:tgtEl>
                                          <p:spTgt spid="21"/>
                                        </p:tgtEl>
                                        <p:attrNameLst>
                                          <p:attrName>r</p:attrName>
                                        </p:attrNameLst>
                                      </p:cBhvr>
                                    </p:animRot>
                                  </p:childTnLst>
                                </p:cTn>
                              </p:par>
                              <p:par>
                                <p:cTn id="38" presetID="34" presetClass="emph" presetSubtype="0" fill="hold" grpId="1" nodeType="withEffect">
                                  <p:stCondLst>
                                    <p:cond delay="0"/>
                                  </p:stCondLst>
                                  <p:iterate type="lt">
                                    <p:tmPct val="10000"/>
                                  </p:iterate>
                                  <p:childTnLst>
                                    <p:animMotion origin="layout" path="M 0.0 0.0 L 0.0 -0.07213" pathEditMode="relative" ptsTypes="">
                                      <p:cBhvr>
                                        <p:cTn id="39" dur="250" accel="50000" decel="50000" autoRev="1" fill="hold">
                                          <p:stCondLst>
                                            <p:cond delay="0"/>
                                          </p:stCondLst>
                                        </p:cTn>
                                        <p:tgtEl>
                                          <p:spTgt spid="34"/>
                                        </p:tgtEl>
                                        <p:attrNameLst>
                                          <p:attrName>ppt_x</p:attrName>
                                          <p:attrName>ppt_y</p:attrName>
                                        </p:attrNameLst>
                                      </p:cBhvr>
                                    </p:animMotion>
                                    <p:animRot by="1500000">
                                      <p:cBhvr>
                                        <p:cTn id="40" dur="125" fill="hold">
                                          <p:stCondLst>
                                            <p:cond delay="0"/>
                                          </p:stCondLst>
                                        </p:cTn>
                                        <p:tgtEl>
                                          <p:spTgt spid="34"/>
                                        </p:tgtEl>
                                        <p:attrNameLst>
                                          <p:attrName>r</p:attrName>
                                        </p:attrNameLst>
                                      </p:cBhvr>
                                    </p:animRot>
                                    <p:animRot by="-1500000">
                                      <p:cBhvr>
                                        <p:cTn id="41" dur="125" fill="hold">
                                          <p:stCondLst>
                                            <p:cond delay="125"/>
                                          </p:stCondLst>
                                        </p:cTn>
                                        <p:tgtEl>
                                          <p:spTgt spid="34"/>
                                        </p:tgtEl>
                                        <p:attrNameLst>
                                          <p:attrName>r</p:attrName>
                                        </p:attrNameLst>
                                      </p:cBhvr>
                                    </p:animRot>
                                    <p:animRot by="-1500000">
                                      <p:cBhvr>
                                        <p:cTn id="42" dur="125" fill="hold">
                                          <p:stCondLst>
                                            <p:cond delay="250"/>
                                          </p:stCondLst>
                                        </p:cTn>
                                        <p:tgtEl>
                                          <p:spTgt spid="34"/>
                                        </p:tgtEl>
                                        <p:attrNameLst>
                                          <p:attrName>r</p:attrName>
                                        </p:attrNameLst>
                                      </p:cBhvr>
                                    </p:animRot>
                                    <p:animRot by="1500000">
                                      <p:cBhvr>
                                        <p:cTn id="43" dur="125" fill="hold">
                                          <p:stCondLst>
                                            <p:cond delay="375"/>
                                          </p:stCondLst>
                                        </p:cTn>
                                        <p:tgtEl>
                                          <p:spTgt spid="34"/>
                                        </p:tgtEl>
                                        <p:attrNameLst>
                                          <p:attrName>r</p:attrName>
                                        </p:attrNameLst>
                                      </p:cBhvr>
                                    </p:animRot>
                                  </p:childTnLst>
                                </p:cTn>
                              </p:par>
                              <p:par>
                                <p:cTn id="44" presetID="31"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randombar(horizontal)">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000" fill="hold"/>
                                        <p:tgtEl>
                                          <p:spTgt spid="16"/>
                                        </p:tgtEl>
                                        <p:attrNameLst>
                                          <p:attrName>ppt_w</p:attrName>
                                        </p:attrNameLst>
                                      </p:cBhvr>
                                      <p:tavLst>
                                        <p:tav tm="0">
                                          <p:val>
                                            <p:fltVal val="0"/>
                                          </p:val>
                                        </p:tav>
                                        <p:tav tm="100000">
                                          <p:val>
                                            <p:strVal val="#ppt_w"/>
                                          </p:val>
                                        </p:tav>
                                      </p:tavLst>
                                    </p:anim>
                                    <p:anim calcmode="lin" valueType="num">
                                      <p:cBhvr>
                                        <p:cTn id="58" dur="1000" fill="hold"/>
                                        <p:tgtEl>
                                          <p:spTgt spid="16"/>
                                        </p:tgtEl>
                                        <p:attrNameLst>
                                          <p:attrName>ppt_h</p:attrName>
                                        </p:attrNameLst>
                                      </p:cBhvr>
                                      <p:tavLst>
                                        <p:tav tm="0">
                                          <p:val>
                                            <p:fltVal val="0"/>
                                          </p:val>
                                        </p:tav>
                                        <p:tav tm="100000">
                                          <p:val>
                                            <p:strVal val="#ppt_h"/>
                                          </p:val>
                                        </p:tav>
                                      </p:tavLst>
                                    </p:anim>
                                    <p:anim calcmode="lin" valueType="num">
                                      <p:cBhvr>
                                        <p:cTn id="59" dur="1000" fill="hold"/>
                                        <p:tgtEl>
                                          <p:spTgt spid="16"/>
                                        </p:tgtEl>
                                        <p:attrNameLst>
                                          <p:attrName>style.rotation</p:attrName>
                                        </p:attrNameLst>
                                      </p:cBhvr>
                                      <p:tavLst>
                                        <p:tav tm="0">
                                          <p:val>
                                            <p:fltVal val="90"/>
                                          </p:val>
                                        </p:tav>
                                        <p:tav tm="100000">
                                          <p:val>
                                            <p:fltVal val="0"/>
                                          </p:val>
                                        </p:tav>
                                      </p:tavLst>
                                    </p:anim>
                                    <p:animEffect transition="in" filter="fade">
                                      <p:cBhvr>
                                        <p:cTn id="60" dur="1000"/>
                                        <p:tgtEl>
                                          <p:spTgt spid="16"/>
                                        </p:tgtEl>
                                      </p:cBhvr>
                                    </p:animEffect>
                                  </p:childTnLst>
                                </p:cTn>
                              </p:par>
                              <p:par>
                                <p:cTn id="61" presetID="31"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fltVal val="0"/>
                                          </p:val>
                                        </p:tav>
                                        <p:tav tm="100000">
                                          <p:val>
                                            <p:strVal val="#ppt_w"/>
                                          </p:val>
                                        </p:tav>
                                      </p:tavLst>
                                    </p:anim>
                                    <p:anim calcmode="lin" valueType="num">
                                      <p:cBhvr>
                                        <p:cTn id="64" dur="1000" fill="hold"/>
                                        <p:tgtEl>
                                          <p:spTgt spid="12"/>
                                        </p:tgtEl>
                                        <p:attrNameLst>
                                          <p:attrName>ppt_h</p:attrName>
                                        </p:attrNameLst>
                                      </p:cBhvr>
                                      <p:tavLst>
                                        <p:tav tm="0">
                                          <p:val>
                                            <p:fltVal val="0"/>
                                          </p:val>
                                        </p:tav>
                                        <p:tav tm="100000">
                                          <p:val>
                                            <p:strVal val="#ppt_h"/>
                                          </p:val>
                                        </p:tav>
                                      </p:tavLst>
                                    </p:anim>
                                    <p:anim calcmode="lin" valueType="num">
                                      <p:cBhvr>
                                        <p:cTn id="65" dur="1000" fill="hold"/>
                                        <p:tgtEl>
                                          <p:spTgt spid="12"/>
                                        </p:tgtEl>
                                        <p:attrNameLst>
                                          <p:attrName>style.rotation</p:attrName>
                                        </p:attrNameLst>
                                      </p:cBhvr>
                                      <p:tavLst>
                                        <p:tav tm="0">
                                          <p:val>
                                            <p:fltVal val="90"/>
                                          </p:val>
                                        </p:tav>
                                        <p:tav tm="100000">
                                          <p:val>
                                            <p:fltVal val="0"/>
                                          </p:val>
                                        </p:tav>
                                      </p:tavLst>
                                    </p:anim>
                                    <p:animEffect transition="in" filter="fade">
                                      <p:cBhvr>
                                        <p:cTn id="6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19" grpId="1" animBg="1"/>
      <p:bldP spid="21" grpId="0" animBg="1"/>
      <p:bldP spid="21" grpId="1" animBg="1"/>
      <p:bldP spid="29" grpId="0" animBg="1"/>
      <p:bldP spid="35" grpId="0" animBg="1"/>
      <p:bldP spid="34" grpId="0" animBg="1"/>
      <p:bldP spid="34" grpId="1" animBg="1"/>
      <p:bldP spid="22" grpId="0" animBg="1"/>
      <p:bldP spid="5" grpId="0" animBg="1"/>
      <p:bldP spid="2" grpId="0" animBg="1"/>
      <p:bldP spid="16"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 name="Picture 2"/>
          <p:cNvPicPr>
            <a:picLocks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20355" y="1538655"/>
            <a:ext cx="3457253" cy="1964978"/>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2" name="Oval 31"/>
          <p:cNvSpPr/>
          <p:nvPr/>
        </p:nvSpPr>
        <p:spPr>
          <a:xfrm>
            <a:off x="2057070" y="2028037"/>
            <a:ext cx="814638" cy="726983"/>
          </a:xfrm>
          <a:prstGeom prst="ellipse">
            <a:avLst/>
          </a:prstGeom>
          <a:solidFill>
            <a:srgbClr val="00FFCC"/>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u="sng" dirty="0" smtClean="0">
                <a:solidFill>
                  <a:srgbClr val="FF0000"/>
                </a:solidFill>
              </a:rPr>
              <a:t>4</a:t>
            </a:r>
            <a:r>
              <a:rPr lang="en-CA" b="1" u="sng" baseline="30000" dirty="0" smtClean="0">
                <a:solidFill>
                  <a:srgbClr val="FF0000"/>
                </a:solidFill>
              </a:rPr>
              <a:t>th</a:t>
            </a:r>
            <a:r>
              <a:rPr lang="en-CA" dirty="0" smtClean="0">
                <a:solidFill>
                  <a:srgbClr val="CC00FF"/>
                </a:solidFill>
              </a:rPr>
              <a:t> </a:t>
            </a:r>
          </a:p>
          <a:p>
            <a:pPr algn="ctr" defTabSz="457200"/>
            <a:r>
              <a:rPr lang="en-CA" b="1" dirty="0" smtClean="0">
                <a:solidFill>
                  <a:srgbClr val="CC00FF"/>
                </a:solidFill>
                <a:latin typeface="Arial Black" panose="020B0A04020102020204" pitchFamily="34" charset="0"/>
              </a:rPr>
              <a:t>14</a:t>
            </a:r>
            <a:endParaRPr lang="en-CA" b="1" dirty="0">
              <a:solidFill>
                <a:srgbClr val="CC00FF"/>
              </a:solidFill>
              <a:latin typeface="Arial Black" panose="020B0A04020102020204" pitchFamily="34" charset="0"/>
            </a:endParaRPr>
          </a:p>
        </p:txBody>
      </p:sp>
      <p:sp>
        <p:nvSpPr>
          <p:cNvPr id="36" name="Oval 35"/>
          <p:cNvSpPr/>
          <p:nvPr/>
        </p:nvSpPr>
        <p:spPr>
          <a:xfrm>
            <a:off x="2986055" y="2171173"/>
            <a:ext cx="701226" cy="516771"/>
          </a:xfrm>
          <a:prstGeom prst="ellipse">
            <a:avLst/>
          </a:prstGeom>
          <a:solidFill>
            <a:srgbClr val="0000FF"/>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15</a:t>
            </a:r>
            <a:endParaRPr lang="en-CA" b="1" dirty="0">
              <a:solidFill>
                <a:srgbClr val="00FFCC"/>
              </a:solidFill>
              <a:latin typeface="Arial Black" panose="020B0A04020102020204" pitchFamily="34" charset="0"/>
            </a:endParaRPr>
          </a:p>
        </p:txBody>
      </p:sp>
      <p:sp>
        <p:nvSpPr>
          <p:cNvPr id="43" name="Oval 42"/>
          <p:cNvSpPr/>
          <p:nvPr/>
        </p:nvSpPr>
        <p:spPr>
          <a:xfrm>
            <a:off x="3171389" y="1175548"/>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a:t>
            </a:r>
            <a:endParaRPr lang="en-CA" b="1" dirty="0">
              <a:solidFill>
                <a:srgbClr val="00FFCC"/>
              </a:solidFill>
              <a:latin typeface="Arial Black" panose="020B0A04020102020204" pitchFamily="34" charset="0"/>
            </a:endParaRPr>
          </a:p>
        </p:txBody>
      </p:sp>
      <p:sp>
        <p:nvSpPr>
          <p:cNvPr id="44" name="Oval 43"/>
          <p:cNvSpPr/>
          <p:nvPr/>
        </p:nvSpPr>
        <p:spPr>
          <a:xfrm>
            <a:off x="3980183" y="1175547"/>
            <a:ext cx="399296" cy="289901"/>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2</a:t>
            </a:r>
            <a:endParaRPr lang="en-CA" b="1" dirty="0">
              <a:solidFill>
                <a:srgbClr val="00FFCC"/>
              </a:solidFill>
              <a:latin typeface="Arial Black" panose="020B0A04020102020204" pitchFamily="34" charset="0"/>
            </a:endParaRPr>
          </a:p>
        </p:txBody>
      </p:sp>
      <p:sp>
        <p:nvSpPr>
          <p:cNvPr id="46" name="Oval 45"/>
          <p:cNvSpPr/>
          <p:nvPr/>
        </p:nvSpPr>
        <p:spPr>
          <a:xfrm>
            <a:off x="3853270" y="2174765"/>
            <a:ext cx="701226" cy="516771"/>
          </a:xfrm>
          <a:prstGeom prst="ellipse">
            <a:avLst/>
          </a:prstGeom>
          <a:solidFill>
            <a:srgbClr val="663300"/>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16</a:t>
            </a:r>
            <a:endParaRPr lang="en-CA" b="1" dirty="0">
              <a:solidFill>
                <a:srgbClr val="00FFCC"/>
              </a:solidFill>
              <a:latin typeface="Arial Black" panose="020B0A04020102020204" pitchFamily="34" charset="0"/>
            </a:endParaRPr>
          </a:p>
        </p:txBody>
      </p:sp>
      <p:sp>
        <p:nvSpPr>
          <p:cNvPr id="47" name="Curved Down Arrow 46"/>
          <p:cNvSpPr/>
          <p:nvPr/>
        </p:nvSpPr>
        <p:spPr>
          <a:xfrm>
            <a:off x="4622177" y="1014901"/>
            <a:ext cx="923598" cy="548474"/>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48" name="Oval 47"/>
          <p:cNvSpPr/>
          <p:nvPr/>
        </p:nvSpPr>
        <p:spPr>
          <a:xfrm>
            <a:off x="4891934" y="1200951"/>
            <a:ext cx="357553" cy="305229"/>
          </a:xfrm>
          <a:prstGeom prst="ellipse">
            <a:avLst/>
          </a:prstGeom>
          <a:solidFill>
            <a:schemeClr val="bg1"/>
          </a:solidFill>
          <a:ln>
            <a:solidFill>
              <a:srgbClr val="CC00FF"/>
            </a:solidFill>
          </a:ln>
          <a:effectLst>
            <a:glow rad="1016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3</a:t>
            </a:r>
            <a:endParaRPr lang="en-CA" b="1" dirty="0">
              <a:solidFill>
                <a:srgbClr val="00FFCC"/>
              </a:solidFill>
              <a:latin typeface="Arial Black" panose="020B0A04020102020204" pitchFamily="34" charset="0"/>
            </a:endParaRPr>
          </a:p>
        </p:txBody>
      </p:sp>
      <p:sp>
        <p:nvSpPr>
          <p:cNvPr id="49" name="Curved Down Arrow 48"/>
          <p:cNvSpPr/>
          <p:nvPr/>
        </p:nvSpPr>
        <p:spPr>
          <a:xfrm>
            <a:off x="3710426" y="980232"/>
            <a:ext cx="1031426" cy="536501"/>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0" name="Curved Down Arrow 49"/>
          <p:cNvSpPr/>
          <p:nvPr/>
        </p:nvSpPr>
        <p:spPr>
          <a:xfrm>
            <a:off x="2871708" y="980232"/>
            <a:ext cx="1031426" cy="508609"/>
          </a:xfrm>
          <a:prstGeom prst="curvedDownArrow">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51" name="Straight Connector 50"/>
          <p:cNvCxnSpPr/>
          <p:nvPr/>
        </p:nvCxnSpPr>
        <p:spPr>
          <a:xfrm>
            <a:off x="5540551" y="881092"/>
            <a:ext cx="1916" cy="2807606"/>
          </a:xfrm>
          <a:prstGeom prst="line">
            <a:avLst/>
          </a:prstGeom>
          <a:ln w="57150">
            <a:solidFill>
              <a:srgbClr val="FFFF00"/>
            </a:solidFill>
          </a:ln>
          <a:effectLst>
            <a:glow rad="76200">
              <a:schemeClr val="accent3">
                <a:lumMod val="60000"/>
                <a:lumOff val="40000"/>
              </a:schemeClr>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633642" y="1531517"/>
            <a:ext cx="834085" cy="1949996"/>
            <a:chOff x="5633642" y="1531517"/>
            <a:chExt cx="834085" cy="1949996"/>
          </a:xfrm>
        </p:grpSpPr>
        <p:pic>
          <p:nvPicPr>
            <p:cNvPr id="34" name="Picture 2"/>
            <p:cNvPicPr>
              <a:picLocks noChangeArrowheads="1"/>
            </p:cNvPicPr>
            <p:nvPr/>
          </p:nvPicPr>
          <p:blipFill rotWithShape="1">
            <a:blip r:embed="rId3" cstate="email">
              <a:extLst>
                <a:ext uri="{28A0092B-C50C-407E-A947-70E740481C1C}">
                  <a14:useLocalDpi xmlns:a14="http://schemas.microsoft.com/office/drawing/2010/main"/>
                </a:ext>
              </a:extLst>
            </a:blip>
            <a:srcRect l="-73"/>
            <a:stretch/>
          </p:blipFill>
          <p:spPr bwMode="auto">
            <a:xfrm>
              <a:off x="5633642" y="1538305"/>
              <a:ext cx="834085" cy="1940531"/>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4" name="Rectangle 53"/>
            <p:cNvSpPr/>
            <p:nvPr/>
          </p:nvSpPr>
          <p:spPr>
            <a:xfrm>
              <a:off x="5638764" y="1531517"/>
              <a:ext cx="818303" cy="1949996"/>
            </a:xfrm>
            <a:prstGeom prst="rect">
              <a:avLst/>
            </a:prstGeom>
            <a:noFill/>
            <a:ln w="57150">
              <a:solidFill>
                <a:srgbClr val="C00000"/>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grpSp>
      <p:sp>
        <p:nvSpPr>
          <p:cNvPr id="55" name="Oval 54"/>
          <p:cNvSpPr/>
          <p:nvPr/>
        </p:nvSpPr>
        <p:spPr>
          <a:xfrm>
            <a:off x="4765808" y="2171174"/>
            <a:ext cx="701226" cy="516771"/>
          </a:xfrm>
          <a:prstGeom prst="ellipse">
            <a:avLst/>
          </a:prstGeom>
          <a:solidFill>
            <a:schemeClr val="bg2">
              <a:lumMod val="60000"/>
              <a:lumOff val="40000"/>
            </a:schemeClr>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00FF"/>
                </a:solidFill>
                <a:latin typeface="Arial Black" panose="020B0A04020102020204" pitchFamily="34" charset="0"/>
              </a:rPr>
              <a:t>17</a:t>
            </a:r>
            <a:endParaRPr lang="en-CA" b="1" dirty="0">
              <a:solidFill>
                <a:srgbClr val="0000FF"/>
              </a:solidFill>
              <a:latin typeface="Arial Black" panose="020B0A04020102020204" pitchFamily="34" charset="0"/>
            </a:endParaRPr>
          </a:p>
        </p:txBody>
      </p:sp>
      <p:sp>
        <p:nvSpPr>
          <p:cNvPr id="56" name="Oval 55"/>
          <p:cNvSpPr/>
          <p:nvPr/>
        </p:nvSpPr>
        <p:spPr>
          <a:xfrm>
            <a:off x="5686083" y="2089343"/>
            <a:ext cx="701226" cy="516771"/>
          </a:xfrm>
          <a:prstGeom prst="ellipse">
            <a:avLst/>
          </a:prstGeom>
          <a:solidFill>
            <a:srgbClr val="663300"/>
          </a:solidFill>
          <a:ln>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smtClean="0">
                <a:solidFill>
                  <a:srgbClr val="00FFCC"/>
                </a:solidFill>
                <a:latin typeface="Arial Black" panose="020B0A04020102020204" pitchFamily="34" charset="0"/>
              </a:rPr>
              <a:t>18</a:t>
            </a:r>
            <a:endParaRPr lang="en-CA" b="1" dirty="0">
              <a:solidFill>
                <a:srgbClr val="00FFCC"/>
              </a:solidFill>
              <a:latin typeface="Arial Black" panose="020B0A04020102020204" pitchFamily="34" charset="0"/>
            </a:endParaRPr>
          </a:p>
        </p:txBody>
      </p:sp>
      <p:sp>
        <p:nvSpPr>
          <p:cNvPr id="4" name="Slide Number Placeholder 3"/>
          <p:cNvSpPr>
            <a:spLocks noGrp="1"/>
          </p:cNvSpPr>
          <p:nvPr>
            <p:ph type="sldNum" sz="quarter" idx="12"/>
          </p:nvPr>
        </p:nvSpPr>
        <p:spPr>
          <a:xfrm>
            <a:off x="11679243" y="6369710"/>
            <a:ext cx="523080" cy="412785"/>
          </a:xfrm>
        </p:spPr>
        <p:txBody>
          <a:bodyPr/>
          <a:lstStyle/>
          <a:p>
            <a:fld id="{6D22F896-40B5-4ADD-8801-0D06FADFA095}" type="slidenum">
              <a:rPr lang="en-US" sz="1400" smtClean="0">
                <a:solidFill>
                  <a:prstClr val="white">
                    <a:tint val="75000"/>
                  </a:prstClr>
                </a:solidFill>
              </a:rPr>
              <a:pPr/>
              <a:t>99</a:t>
            </a:fld>
            <a:endParaRPr lang="en-US" sz="1400" dirty="0">
              <a:solidFill>
                <a:prstClr val="white">
                  <a:tint val="75000"/>
                </a:prstClr>
              </a:solidFill>
            </a:endParaRPr>
          </a:p>
        </p:txBody>
      </p:sp>
      <p:sp>
        <p:nvSpPr>
          <p:cNvPr id="45" name="Rounded Rectangle 44"/>
          <p:cNvSpPr/>
          <p:nvPr/>
        </p:nvSpPr>
        <p:spPr>
          <a:xfrm>
            <a:off x="242910" y="165007"/>
            <a:ext cx="2968596" cy="498375"/>
          </a:xfrm>
          <a:prstGeom prst="roundRect">
            <a:avLst>
              <a:gd name="adj" fmla="val 50000"/>
            </a:avLst>
          </a:prstGeom>
          <a:solidFill>
            <a:schemeClr val="accent4">
              <a:lumMod val="75000"/>
            </a:schemeClr>
          </a:solidFill>
          <a:ln w="76200">
            <a:solidFill>
              <a:srgbClr val="FFFF00"/>
            </a:solid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200" dirty="0" smtClean="0">
                <a:solidFill>
                  <a:prstClr val="black"/>
                </a:solidFill>
                <a:effectLst>
                  <a:glow rad="127000">
                    <a:srgbClr val="FFFF00"/>
                  </a:glow>
                </a:effectLst>
              </a:rPr>
              <a:t>30 CE</a:t>
            </a:r>
            <a:r>
              <a:rPr lang="en-CA" sz="3200" dirty="0" smtClean="0">
                <a:solidFill>
                  <a:prstClr val="black"/>
                </a:solidFill>
              </a:rPr>
              <a:t>/</a:t>
            </a:r>
            <a:r>
              <a:rPr lang="en-CA" sz="3200" dirty="0" smtClean="0">
                <a:solidFill>
                  <a:prstClr val="black"/>
                </a:solidFill>
                <a:effectLst>
                  <a:glow rad="127000">
                    <a:srgbClr val="00FFCC"/>
                  </a:glow>
                </a:effectLst>
              </a:rPr>
              <a:t>3</a:t>
            </a:r>
            <a:r>
              <a:rPr lang="en-CA" sz="3200" u="sng" dirty="0" smtClean="0">
                <a:solidFill>
                  <a:prstClr val="black"/>
                </a:solidFill>
                <a:effectLst>
                  <a:glow rad="292100">
                    <a:srgbClr val="FF66FF"/>
                  </a:glow>
                </a:effectLst>
              </a:rPr>
              <a:t>1</a:t>
            </a:r>
            <a:r>
              <a:rPr lang="en-CA" sz="3200" dirty="0" smtClean="0">
                <a:solidFill>
                  <a:prstClr val="black"/>
                </a:solidFill>
                <a:effectLst>
                  <a:glow rad="127000">
                    <a:srgbClr val="FFFF00"/>
                  </a:glow>
                </a:effectLst>
              </a:rPr>
              <a:t> </a:t>
            </a:r>
            <a:r>
              <a:rPr lang="en-CA" sz="3200" dirty="0" smtClean="0">
                <a:solidFill>
                  <a:prstClr val="black"/>
                </a:solidFill>
                <a:effectLst>
                  <a:glow rad="127000">
                    <a:srgbClr val="00FFCC"/>
                  </a:glow>
                </a:effectLst>
              </a:rPr>
              <a:t>CC</a:t>
            </a:r>
            <a:endParaRPr lang="en-CA" sz="3200" dirty="0">
              <a:solidFill>
                <a:prstClr val="black"/>
              </a:solidFill>
              <a:effectLst>
                <a:glow rad="127000">
                  <a:srgbClr val="00FFCC"/>
                </a:glow>
              </a:effectLst>
            </a:endParaRPr>
          </a:p>
        </p:txBody>
      </p:sp>
      <p:sp>
        <p:nvSpPr>
          <p:cNvPr id="7" name="Rounded Rectangle 6"/>
          <p:cNvSpPr/>
          <p:nvPr/>
        </p:nvSpPr>
        <p:spPr>
          <a:xfrm>
            <a:off x="7037666" y="210046"/>
            <a:ext cx="4688655" cy="686566"/>
          </a:xfrm>
          <a:prstGeom prst="roundRect">
            <a:avLst>
              <a:gd name="adj" fmla="val 50000"/>
            </a:avLst>
          </a:prstGeom>
          <a:solidFill>
            <a:schemeClr val="accent3">
              <a:lumMod val="20000"/>
              <a:lumOff val="80000"/>
            </a:schemeClr>
          </a:solidFill>
          <a:ln w="38100">
            <a:solidFill>
              <a:schemeClr val="bg1"/>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3200" b="1" dirty="0">
                <a:ln>
                  <a:solidFill>
                    <a:srgbClr val="0000FF"/>
                  </a:solidFill>
                </a:ln>
                <a:solidFill>
                  <a:srgbClr val="0000FF"/>
                </a:solidFill>
                <a:effectLst>
                  <a:glow rad="127000">
                    <a:srgbClr val="FFFF00"/>
                  </a:glow>
                </a:effectLst>
              </a:rPr>
              <a:t>Y</a:t>
            </a:r>
            <a:r>
              <a:rPr lang="en-CA" sz="3200" b="1" dirty="0" smtClean="0">
                <a:ln>
                  <a:solidFill>
                    <a:srgbClr val="0000FF"/>
                  </a:solidFill>
                </a:ln>
                <a:solidFill>
                  <a:srgbClr val="0000FF"/>
                </a:solidFill>
                <a:effectLst>
                  <a:glow rad="127000">
                    <a:srgbClr val="FFFF00"/>
                  </a:glow>
                </a:effectLst>
              </a:rPr>
              <a:t>ahusha returned!</a:t>
            </a:r>
            <a:endParaRPr lang="en-CA" sz="3200" b="1" dirty="0">
              <a:ln>
                <a:solidFill>
                  <a:srgbClr val="0000FF"/>
                </a:solidFill>
              </a:ln>
              <a:solidFill>
                <a:srgbClr val="0000FF"/>
              </a:solidFill>
              <a:effectLst>
                <a:glow rad="127000">
                  <a:srgbClr val="FFFF00"/>
                </a:glow>
              </a:effectLst>
            </a:endParaRPr>
          </a:p>
        </p:txBody>
      </p:sp>
      <p:sp>
        <p:nvSpPr>
          <p:cNvPr id="10" name="Rectangle 9"/>
          <p:cNvSpPr/>
          <p:nvPr/>
        </p:nvSpPr>
        <p:spPr>
          <a:xfrm>
            <a:off x="5739083" y="2726850"/>
            <a:ext cx="656806" cy="6525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 name="Rounded Rectangular Callout 1"/>
          <p:cNvSpPr/>
          <p:nvPr/>
        </p:nvSpPr>
        <p:spPr>
          <a:xfrm>
            <a:off x="7247378" y="1135855"/>
            <a:ext cx="4639400" cy="4313307"/>
          </a:xfrm>
          <a:prstGeom prst="wedgeRoundRectCallout">
            <a:avLst>
              <a:gd name="adj1" fmla="val -74951"/>
              <a:gd name="adj2" fmla="val -11386"/>
              <a:gd name="adj3" fmla="val 16667"/>
            </a:avLst>
          </a:prstGeom>
          <a:solidFill>
            <a:schemeClr val="accent6">
              <a:lumMod val="20000"/>
              <a:lumOff val="80000"/>
            </a:schemeClr>
          </a:solidFill>
          <a:ln w="57150">
            <a:solidFill>
              <a:schemeClr val="bg1"/>
            </a:solidFill>
          </a:ln>
          <a:effectLst>
            <a:glow rad="127000">
              <a:srgbClr val="FF66FF"/>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800" dirty="0" smtClean="0">
                <a:ln>
                  <a:solidFill>
                    <a:prstClr val="black"/>
                  </a:solidFill>
                </a:ln>
                <a:solidFill>
                  <a:prstClr val="black"/>
                </a:solidFill>
                <a:latin typeface="TITUS Cyberbit Basic" panose="02020603050405020304" pitchFamily="18" charset="0"/>
              </a:rPr>
              <a:t>We see in Matt 28:9 that Yahusha returned to earth quite quickly.  He met with others and later met the two men of Emmaus. </a:t>
            </a:r>
            <a:br>
              <a:rPr lang="en-US" sz="2800" dirty="0" smtClean="0">
                <a:ln>
                  <a:solidFill>
                    <a:prstClr val="black"/>
                  </a:solidFill>
                </a:ln>
                <a:solidFill>
                  <a:prstClr val="black"/>
                </a:solidFill>
                <a:latin typeface="TITUS Cyberbit Basic" panose="02020603050405020304" pitchFamily="18" charset="0"/>
              </a:rPr>
            </a:br>
            <a:r>
              <a:rPr lang="en-US" sz="2800" dirty="0" smtClean="0">
                <a:ln>
                  <a:solidFill>
                    <a:prstClr val="black"/>
                  </a:solidFill>
                </a:ln>
                <a:solidFill>
                  <a:prstClr val="black"/>
                </a:solidFill>
                <a:latin typeface="TITUS Cyberbit Basic" panose="02020603050405020304" pitchFamily="18" charset="0"/>
              </a:rPr>
              <a:t>However the meeting room of John 20:19 </a:t>
            </a:r>
            <a:r>
              <a:rPr lang="en-US" sz="2800" u="sng" dirty="0" smtClean="0">
                <a:ln>
                  <a:solidFill>
                    <a:prstClr val="black"/>
                  </a:solidFill>
                </a:ln>
                <a:solidFill>
                  <a:prstClr val="black"/>
                </a:solidFill>
                <a:latin typeface="TITUS Cyberbit Basic" panose="02020603050405020304" pitchFamily="18" charset="0"/>
              </a:rPr>
              <a:t>at evenin</a:t>
            </a:r>
            <a:r>
              <a:rPr lang="en-US" sz="2800" dirty="0" smtClean="0">
                <a:ln>
                  <a:solidFill>
                    <a:prstClr val="black"/>
                  </a:solidFill>
                </a:ln>
                <a:solidFill>
                  <a:prstClr val="black"/>
                </a:solidFill>
                <a:latin typeface="TITUS Cyberbit Basic" panose="02020603050405020304" pitchFamily="18" charset="0"/>
              </a:rPr>
              <a:t>g is brilliant!  Evening is twilight and is after </a:t>
            </a:r>
            <a:br>
              <a:rPr lang="en-US" sz="2800" dirty="0" smtClean="0">
                <a:ln>
                  <a:solidFill>
                    <a:prstClr val="black"/>
                  </a:solidFill>
                </a:ln>
                <a:solidFill>
                  <a:prstClr val="black"/>
                </a:solidFill>
                <a:latin typeface="TITUS Cyberbit Basic" panose="02020603050405020304" pitchFamily="18" charset="0"/>
              </a:rPr>
            </a:br>
            <a:r>
              <a:rPr lang="en-US" sz="2800" dirty="0" smtClean="0">
                <a:ln>
                  <a:solidFill>
                    <a:prstClr val="black"/>
                  </a:solidFill>
                </a:ln>
                <a:solidFill>
                  <a:prstClr val="black"/>
                </a:solidFill>
                <a:latin typeface="TITUS Cyberbit Basic" panose="02020603050405020304" pitchFamily="18" charset="0"/>
              </a:rPr>
              <a:t>the sunset!</a:t>
            </a:r>
            <a:endParaRPr lang="en-US" sz="2800" dirty="0">
              <a:ln>
                <a:solidFill>
                  <a:prstClr val="black"/>
                </a:solidFill>
              </a:ln>
              <a:solidFill>
                <a:prstClr val="black"/>
              </a:solidFill>
              <a:latin typeface="TITUS Cyberbit Basic" panose="02020603050405020304" pitchFamily="18" charset="0"/>
            </a:endParaRPr>
          </a:p>
        </p:txBody>
      </p:sp>
      <p:sp>
        <p:nvSpPr>
          <p:cNvPr id="57" name="Rectangle 56"/>
          <p:cNvSpPr/>
          <p:nvPr/>
        </p:nvSpPr>
        <p:spPr>
          <a:xfrm>
            <a:off x="2010889" y="1524328"/>
            <a:ext cx="909685" cy="1967805"/>
          </a:xfrm>
          <a:prstGeom prst="rect">
            <a:avLst/>
          </a:prstGeom>
          <a:noFill/>
          <a:ln w="57150">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8" name="Rectangle 57"/>
          <p:cNvSpPr/>
          <p:nvPr/>
        </p:nvSpPr>
        <p:spPr>
          <a:xfrm>
            <a:off x="2916196" y="1520898"/>
            <a:ext cx="879110" cy="1971235"/>
          </a:xfrm>
          <a:prstGeom prst="rect">
            <a:avLst/>
          </a:prstGeom>
          <a:noFill/>
          <a:ln w="57150">
            <a:solidFill>
              <a:srgbClr val="6633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59" name="Rectangle 58"/>
          <p:cNvSpPr/>
          <p:nvPr/>
        </p:nvSpPr>
        <p:spPr>
          <a:xfrm>
            <a:off x="3790929" y="1524328"/>
            <a:ext cx="854491" cy="1967806"/>
          </a:xfrm>
          <a:prstGeom prst="rect">
            <a:avLst/>
          </a:prstGeom>
          <a:no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60" name="Rectangle 59"/>
          <p:cNvSpPr/>
          <p:nvPr/>
        </p:nvSpPr>
        <p:spPr>
          <a:xfrm>
            <a:off x="4678427" y="1542138"/>
            <a:ext cx="795500" cy="1949996"/>
          </a:xfrm>
          <a:prstGeom prst="rect">
            <a:avLst/>
          </a:prstGeom>
          <a:noFill/>
          <a:ln w="57150">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6" name="Rounded Rectangular Callout 15"/>
          <p:cNvSpPr/>
          <p:nvPr/>
        </p:nvSpPr>
        <p:spPr>
          <a:xfrm>
            <a:off x="220133" y="3945998"/>
            <a:ext cx="6737852" cy="2728824"/>
          </a:xfrm>
          <a:prstGeom prst="wedgeRoundRectCallout">
            <a:avLst>
              <a:gd name="adj1" fmla="val 39288"/>
              <a:gd name="adj2" fmla="val -79068"/>
              <a:gd name="adj3" fmla="val 16667"/>
            </a:avLst>
          </a:prstGeom>
          <a:solidFill>
            <a:schemeClr val="tx1">
              <a:lumMod val="85000"/>
            </a:schemeClr>
          </a:solidFill>
          <a:ln w="57150">
            <a:solidFill>
              <a:schemeClr val="accent3">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US" sz="2400" b="1" dirty="0" smtClean="0">
                <a:solidFill>
                  <a:srgbClr val="008080"/>
                </a:solidFill>
                <a:latin typeface="Georgia" panose="02040502050405020303" pitchFamily="18" charset="0"/>
              </a:rPr>
              <a:t>John </a:t>
            </a:r>
            <a:r>
              <a:rPr lang="en-US" sz="2400" b="1" dirty="0">
                <a:solidFill>
                  <a:srgbClr val="008080"/>
                </a:solidFill>
                <a:latin typeface="Georgia" panose="02040502050405020303" pitchFamily="18" charset="0"/>
              </a:rPr>
              <a:t>20:19</a:t>
            </a:r>
            <a:r>
              <a:rPr lang="en-US" sz="2400" b="1" dirty="0">
                <a:solidFill>
                  <a:prstClr val="black"/>
                </a:solidFill>
                <a:latin typeface="Georgia" panose="02040502050405020303" pitchFamily="18" charset="0"/>
              </a:rPr>
              <a:t>  </a:t>
            </a:r>
            <a:r>
              <a:rPr lang="en-US" sz="2400" dirty="0">
                <a:solidFill>
                  <a:prstClr val="black"/>
                </a:solidFill>
                <a:latin typeface="Georgia" panose="02040502050405020303" pitchFamily="18" charset="0"/>
              </a:rPr>
              <a:t>When therefore </a:t>
            </a:r>
            <a:r>
              <a:rPr lang="en-US" sz="2400" dirty="0">
                <a:solidFill>
                  <a:prstClr val="black"/>
                </a:solidFill>
                <a:effectLst>
                  <a:glow rad="127000">
                    <a:srgbClr val="FFFF00"/>
                  </a:glow>
                </a:effectLst>
                <a:latin typeface="Georgia" panose="02040502050405020303" pitchFamily="18" charset="0"/>
              </a:rPr>
              <a:t>it was </a:t>
            </a:r>
            <a:r>
              <a:rPr lang="en-US" sz="2400" b="1" dirty="0" smtClean="0">
                <a:solidFill>
                  <a:prstClr val="black"/>
                </a:solidFill>
                <a:effectLst>
                  <a:glow rad="127000">
                    <a:srgbClr val="FFFF00"/>
                  </a:glow>
                </a:effectLst>
                <a:latin typeface="Elephant" panose="02020904090505020303" pitchFamily="18" charset="0"/>
              </a:rPr>
              <a:t>EVENING</a:t>
            </a:r>
            <a:r>
              <a:rPr lang="en-US" sz="2400" dirty="0" smtClean="0">
                <a:solidFill>
                  <a:prstClr val="black"/>
                </a:solidFill>
                <a:effectLst>
                  <a:glow rad="127000">
                    <a:srgbClr val="FFFF00"/>
                  </a:glow>
                </a:effectLst>
                <a:latin typeface="Georgia" panose="02040502050405020303" pitchFamily="18" charset="0"/>
              </a:rPr>
              <a:t> </a:t>
            </a:r>
            <a:r>
              <a:rPr lang="en-US" sz="2400" dirty="0" smtClean="0">
                <a:solidFill>
                  <a:prstClr val="black"/>
                </a:solidFill>
                <a:effectLst>
                  <a:glow rad="127000">
                    <a:srgbClr val="FFFF00"/>
                  </a:glow>
                </a:effectLst>
                <a:latin typeface="Elephant" panose="02020904090505020303" pitchFamily="18" charset="0"/>
              </a:rPr>
              <a:t>ON THAT DAY, THE FIRST DAY OF THE WEEK,</a:t>
            </a:r>
            <a:r>
              <a:rPr lang="en-US" sz="2400" dirty="0" smtClean="0">
                <a:solidFill>
                  <a:prstClr val="black"/>
                </a:solidFill>
                <a:effectLst>
                  <a:glow rad="127000">
                    <a:srgbClr val="FFFF00"/>
                  </a:glow>
                </a:effectLst>
                <a:latin typeface="Georgia" panose="02040502050405020303" pitchFamily="18" charset="0"/>
              </a:rPr>
              <a:t> </a:t>
            </a:r>
            <a:r>
              <a:rPr lang="en-US" sz="2400" dirty="0" smtClean="0">
                <a:solidFill>
                  <a:prstClr val="black"/>
                </a:solidFill>
                <a:latin typeface="Georgia" panose="02040502050405020303" pitchFamily="18" charset="0"/>
              </a:rPr>
              <a:t>and </a:t>
            </a:r>
            <a:r>
              <a:rPr lang="en-US" sz="2400" dirty="0">
                <a:solidFill>
                  <a:prstClr val="black"/>
                </a:solidFill>
                <a:latin typeface="Georgia" panose="02040502050405020303" pitchFamily="18" charset="0"/>
              </a:rPr>
              <a:t>when the doors were shut where the taught ones met, for fear of the Yehu</a:t>
            </a:r>
            <a:r>
              <a:rPr lang="en-US" sz="2400" dirty="0">
                <a:solidFill>
                  <a:prstClr val="black"/>
                </a:solidFill>
                <a:latin typeface="TITUS Cyberbit Basic" panose="02020603050405020304" pitchFamily="18" charset="0"/>
              </a:rPr>
              <a:t>ḏ</a:t>
            </a:r>
            <a:r>
              <a:rPr lang="en-US" sz="2400" dirty="0">
                <a:solidFill>
                  <a:prstClr val="black"/>
                </a:solidFill>
                <a:latin typeface="Georgia" panose="02040502050405020303" pitchFamily="18" charset="0"/>
              </a:rPr>
              <a:t>im, </a:t>
            </a:r>
            <a:r>
              <a:rPr lang="he-IL" sz="2400" dirty="0">
                <a:solidFill>
                  <a:prstClr val="black"/>
                </a:solidFill>
                <a:latin typeface="Arial" panose="020B0604020202020204" pitchFamily="34" charset="0"/>
              </a:rPr>
              <a:t>יהושע</a:t>
            </a:r>
            <a:r>
              <a:rPr lang="en-US" sz="2400" dirty="0">
                <a:solidFill>
                  <a:prstClr val="black"/>
                </a:solidFill>
                <a:latin typeface="Georgia" panose="02040502050405020303" pitchFamily="18" charset="0"/>
              </a:rPr>
              <a:t> came </a:t>
            </a:r>
            <a:r>
              <a:rPr lang="en-US" sz="2400" dirty="0" smtClean="0">
                <a:solidFill>
                  <a:prstClr val="black"/>
                </a:solidFill>
                <a:latin typeface="Georgia" panose="02040502050405020303" pitchFamily="18" charset="0"/>
              </a:rPr>
              <a:t/>
            </a:r>
            <a:br>
              <a:rPr lang="en-US" sz="2400" dirty="0" smtClean="0">
                <a:solidFill>
                  <a:prstClr val="black"/>
                </a:solidFill>
                <a:latin typeface="Georgia" panose="02040502050405020303" pitchFamily="18" charset="0"/>
              </a:rPr>
            </a:br>
            <a:r>
              <a:rPr lang="en-US" sz="2400" dirty="0" smtClean="0">
                <a:solidFill>
                  <a:prstClr val="black"/>
                </a:solidFill>
                <a:latin typeface="Georgia" panose="02040502050405020303" pitchFamily="18" charset="0"/>
              </a:rPr>
              <a:t>and </a:t>
            </a:r>
            <a:r>
              <a:rPr lang="en-US" sz="2400" dirty="0">
                <a:solidFill>
                  <a:prstClr val="black"/>
                </a:solidFill>
                <a:latin typeface="Georgia" panose="02040502050405020303" pitchFamily="18" charset="0"/>
              </a:rPr>
              <a:t>stood in the midst, and said to them, </a:t>
            </a:r>
            <a:r>
              <a:rPr lang="en-US" sz="2400" dirty="0" smtClean="0">
                <a:solidFill>
                  <a:prstClr val="black"/>
                </a:solidFill>
                <a:latin typeface="Georgia" panose="02040502050405020303" pitchFamily="18" charset="0"/>
              </a:rPr>
              <a:t>“</a:t>
            </a:r>
            <a:r>
              <a:rPr lang="en-US" sz="2400" dirty="0">
                <a:solidFill>
                  <a:prstClr val="black"/>
                </a:solidFill>
                <a:latin typeface="Georgia" panose="02040502050405020303" pitchFamily="18" charset="0"/>
              </a:rPr>
              <a:t>Peace to you.” </a:t>
            </a:r>
            <a:endParaRPr lang="en-CA" sz="2400" dirty="0">
              <a:solidFill>
                <a:srgbClr val="7030A0"/>
              </a:solidFill>
            </a:endParaRPr>
          </a:p>
        </p:txBody>
      </p:sp>
      <p:sp>
        <p:nvSpPr>
          <p:cNvPr id="33" name="Rounded Rectangular Callout 32"/>
          <p:cNvSpPr/>
          <p:nvPr/>
        </p:nvSpPr>
        <p:spPr>
          <a:xfrm>
            <a:off x="113832" y="1379068"/>
            <a:ext cx="1666006" cy="2234362"/>
          </a:xfrm>
          <a:prstGeom prst="wedgeRoundRectCallout">
            <a:avLst>
              <a:gd name="adj1" fmla="val 67869"/>
              <a:gd name="adj2" fmla="val -14786"/>
              <a:gd name="adj3" fmla="val 16667"/>
            </a:avLst>
          </a:prstGeom>
          <a:solidFill>
            <a:schemeClr val="tx1">
              <a:lumMod val="85000"/>
            </a:schemeClr>
          </a:solidFill>
          <a:ln w="5715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400" b="1" dirty="0" smtClean="0">
                <a:solidFill>
                  <a:srgbClr val="0000FF"/>
                </a:solidFill>
              </a:rPr>
              <a:t>CC </a:t>
            </a:r>
            <a:br>
              <a:rPr lang="en-CA" sz="2400" b="1" dirty="0" smtClean="0">
                <a:solidFill>
                  <a:srgbClr val="0000FF"/>
                </a:solidFill>
              </a:rPr>
            </a:br>
            <a:r>
              <a:rPr lang="en-CA" sz="2400" b="1" dirty="0" smtClean="0">
                <a:solidFill>
                  <a:srgbClr val="0000FF"/>
                </a:solidFill>
              </a:rPr>
              <a:t>Abib 14. </a:t>
            </a:r>
            <a:r>
              <a:rPr lang="en-CA" sz="2000" b="1" dirty="0" smtClean="0">
                <a:solidFill>
                  <a:srgbClr val="0000FF"/>
                </a:solidFill>
              </a:rPr>
              <a:t>Yahusha </a:t>
            </a:r>
            <a:r>
              <a:rPr lang="en-CA" sz="2000" b="1" dirty="0" smtClean="0">
                <a:solidFill>
                  <a:srgbClr val="FF0000"/>
                </a:solidFill>
              </a:rPr>
              <a:t>Crucified </a:t>
            </a:r>
            <a:br>
              <a:rPr lang="en-CA" sz="2000" b="1" dirty="0" smtClean="0">
                <a:solidFill>
                  <a:srgbClr val="FF0000"/>
                </a:solidFill>
              </a:rPr>
            </a:br>
            <a:r>
              <a:rPr lang="en-CA" sz="2000" b="1" u="sng" dirty="0" smtClean="0">
                <a:solidFill>
                  <a:prstClr val="black"/>
                </a:solidFill>
              </a:rPr>
              <a:t>midst</a:t>
            </a:r>
            <a:r>
              <a:rPr lang="en-CA" sz="2000" b="1" dirty="0" smtClean="0">
                <a:solidFill>
                  <a:srgbClr val="FF0000"/>
                </a:solidFill>
              </a:rPr>
              <a:t> of the week.</a:t>
            </a:r>
            <a:endParaRPr lang="en-CA" sz="2000" b="1" dirty="0">
              <a:solidFill>
                <a:srgbClr val="FF0000"/>
              </a:solidFill>
            </a:endParaRPr>
          </a:p>
        </p:txBody>
      </p:sp>
      <p:pic>
        <p:nvPicPr>
          <p:cNvPr id="66" name="Picture 10" descr="C:\Users\Rae\Desktop\fish 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19264" y="128881"/>
            <a:ext cx="1473721" cy="76142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7147374" y="5688405"/>
            <a:ext cx="4578947" cy="1057628"/>
          </a:xfrm>
          <a:prstGeom prst="wedgeRoundRectCallout">
            <a:avLst>
              <a:gd name="adj1" fmla="val -67018"/>
              <a:gd name="adj2" fmla="val -144605"/>
              <a:gd name="adj3" fmla="val 16667"/>
            </a:avLst>
          </a:prstGeom>
          <a:solidFill>
            <a:schemeClr val="tx1">
              <a:lumMod val="65000"/>
            </a:schemeClr>
          </a:solidFill>
          <a:ln w="57150">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3200" dirty="0" smtClean="0">
                <a:solidFill>
                  <a:srgbClr val="0000FF"/>
                </a:solidFill>
              </a:rPr>
              <a:t>Bells, Whistles, Sirens and Fireworks!</a:t>
            </a:r>
            <a:endParaRPr lang="en-CA" sz="3200" dirty="0">
              <a:solidFill>
                <a:srgbClr val="0000FF"/>
              </a:solidFill>
            </a:endParaRPr>
          </a:p>
        </p:txBody>
      </p:sp>
    </p:spTree>
    <p:extLst>
      <p:ext uri="{BB962C8B-B14F-4D97-AF65-F5344CB8AC3E}">
        <p14:creationId xmlns:p14="http://schemas.microsoft.com/office/powerpoint/2010/main" val="392797402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childTnLst>
                          </p:cTn>
                        </p:par>
                        <p:par>
                          <p:cTn id="23" fill="hold">
                            <p:stCondLst>
                              <p:cond delay="1000"/>
                            </p:stCondLst>
                            <p:childTnLst>
                              <p:par>
                                <p:cTn id="24" presetID="45" presetClass="entr" presetSubtype="0" fill="hold" grpId="0" nodeType="afterEffect">
                                  <p:stCondLst>
                                    <p:cond delay="57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anim calcmode="lin" valueType="num">
                                      <p:cBhvr>
                                        <p:cTn id="27" dur="2000" fill="hold"/>
                                        <p:tgtEl>
                                          <p:spTgt spid="6"/>
                                        </p:tgtEl>
                                        <p:attrNameLst>
                                          <p:attrName>ppt_w</p:attrName>
                                        </p:attrNameLst>
                                      </p:cBhvr>
                                      <p:tavLst>
                                        <p:tav tm="0" fmla="#ppt_w*sin(2.5*pi*$)">
                                          <p:val>
                                            <p:fltVal val="0"/>
                                          </p:val>
                                        </p:tav>
                                        <p:tav tm="100000">
                                          <p:val>
                                            <p:fltVal val="1"/>
                                          </p:val>
                                        </p:tav>
                                      </p:tavLst>
                                    </p:anim>
                                    <p:anim calcmode="lin" valueType="num">
                                      <p:cBhvr>
                                        <p:cTn id="28" dur="2000" fill="hold"/>
                                        <p:tgtEl>
                                          <p:spTgt spid="6"/>
                                        </p:tgtEl>
                                        <p:attrNameLst>
                                          <p:attrName>ppt_h</p:attrName>
                                        </p:attrNameLst>
                                      </p:cBhvr>
                                      <p:tavLst>
                                        <p:tav tm="0">
                                          <p:val>
                                            <p:strVal val="#ppt_h"/>
                                          </p:val>
                                        </p:tav>
                                        <p:tav tm="100000">
                                          <p:val>
                                            <p:strVal val="#ppt_h"/>
                                          </p:val>
                                        </p:tav>
                                      </p:tavLst>
                                    </p:anim>
                                  </p:childTnLst>
                                </p:cTn>
                              </p:par>
                              <p:par>
                                <p:cTn id="29" presetID="3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1000" fill="hold"/>
                                        <p:tgtEl>
                                          <p:spTgt spid="51"/>
                                        </p:tgtEl>
                                        <p:attrNameLst>
                                          <p:attrName>ppt_w</p:attrName>
                                        </p:attrNameLst>
                                      </p:cBhvr>
                                      <p:tavLst>
                                        <p:tav tm="0">
                                          <p:val>
                                            <p:fltVal val="0"/>
                                          </p:val>
                                        </p:tav>
                                        <p:tav tm="100000">
                                          <p:val>
                                            <p:strVal val="#ppt_w"/>
                                          </p:val>
                                        </p:tav>
                                      </p:tavLst>
                                    </p:anim>
                                    <p:anim calcmode="lin" valueType="num">
                                      <p:cBhvr>
                                        <p:cTn id="32" dur="1000" fill="hold"/>
                                        <p:tgtEl>
                                          <p:spTgt spid="51"/>
                                        </p:tgtEl>
                                        <p:attrNameLst>
                                          <p:attrName>ppt_h</p:attrName>
                                        </p:attrNameLst>
                                      </p:cBhvr>
                                      <p:tavLst>
                                        <p:tav tm="0">
                                          <p:val>
                                            <p:fltVal val="0"/>
                                          </p:val>
                                        </p:tav>
                                        <p:tav tm="100000">
                                          <p:val>
                                            <p:strVal val="#ppt_h"/>
                                          </p:val>
                                        </p:tav>
                                      </p:tavLst>
                                    </p:anim>
                                    <p:anim calcmode="lin" valueType="num">
                                      <p:cBhvr>
                                        <p:cTn id="33" dur="1000" fill="hold"/>
                                        <p:tgtEl>
                                          <p:spTgt spid="51"/>
                                        </p:tgtEl>
                                        <p:attrNameLst>
                                          <p:attrName>style.rotation</p:attrName>
                                        </p:attrNameLst>
                                      </p:cBhvr>
                                      <p:tavLst>
                                        <p:tav tm="0">
                                          <p:val>
                                            <p:fltVal val="90"/>
                                          </p:val>
                                        </p:tav>
                                        <p:tav tm="100000">
                                          <p:val>
                                            <p:fltVal val="0"/>
                                          </p:val>
                                        </p:tav>
                                      </p:tavLst>
                                    </p:anim>
                                    <p:animEffect transition="in" filter="fade">
                                      <p:cBhvr>
                                        <p:cTn id="34"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6" grpId="0" animBg="1"/>
      <p:bldP spid="6"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3.xml><?xml version="1.0" encoding="utf-8"?>
<a:theme xmlns:a="http://schemas.openxmlformats.org/drawingml/2006/main" name="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4.xml><?xml version="1.0" encoding="utf-8"?>
<a:theme xmlns:a="http://schemas.openxmlformats.org/drawingml/2006/main" name="2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5.xml><?xml version="1.0" encoding="utf-8"?>
<a:theme xmlns:a="http://schemas.openxmlformats.org/drawingml/2006/main" name="1_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TM33492763-City Berlin Design_SL_V1.pptx" id="{3F282180-5EEA-405F-B4AB-74AFDB282BED}" vid="{2C324EBF-668F-414A-954E-8F9D25B67CAA}"/>
    </a:ext>
  </a:extLst>
</a:theme>
</file>

<file path=ppt/theme/theme6.xml><?xml version="1.0" encoding="utf-8"?>
<a:theme xmlns:a="http://schemas.openxmlformats.org/drawingml/2006/main" name="3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17968</TotalTime>
  <Words>5687</Words>
  <Application>Microsoft Office PowerPoint</Application>
  <PresentationFormat>Custom</PresentationFormat>
  <Paragraphs>916</Paragraphs>
  <Slides>105</Slides>
  <Notes>20</Notes>
  <HiddenSlides>0</HiddenSlides>
  <MMClips>0</MMClips>
  <ScaleCrop>false</ScaleCrop>
  <HeadingPairs>
    <vt:vector size="4" baseType="variant">
      <vt:variant>
        <vt:lpstr>Theme</vt:lpstr>
      </vt:variant>
      <vt:variant>
        <vt:i4>6</vt:i4>
      </vt:variant>
      <vt:variant>
        <vt:lpstr>Slide Titles</vt:lpstr>
      </vt:variant>
      <vt:variant>
        <vt:i4>105</vt:i4>
      </vt:variant>
    </vt:vector>
  </HeadingPairs>
  <TitlesOfParts>
    <vt:vector size="111" baseType="lpstr">
      <vt:lpstr>Office Theme</vt:lpstr>
      <vt:lpstr>Ion</vt:lpstr>
      <vt:lpstr>1_Ion</vt:lpstr>
      <vt:lpstr>2_Ion</vt:lpstr>
      <vt:lpstr>1_Berlin</vt:lpstr>
      <vt:lpstr>3_Ion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Yahusha’s  Crucifixion CE 30 –  The Tequfah happens March 22! That Tequfah brings on CC 31 !  !!</vt:lpstr>
      <vt:lpstr>Yahusha’s  Crucifixion CC 31 / CE 30</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30/CC 31- Yahusha’s Crucifixion</dc:title>
  <dc:creator>timothy Astleford</dc:creator>
  <cp:lastModifiedBy>Rae</cp:lastModifiedBy>
  <cp:revision>1226</cp:revision>
  <cp:lastPrinted>2021-03-09T20:58:08Z</cp:lastPrinted>
  <dcterms:created xsi:type="dcterms:W3CDTF">2021-01-10T18:50:29Z</dcterms:created>
  <dcterms:modified xsi:type="dcterms:W3CDTF">2021-08-15T01:17:37Z</dcterms:modified>
</cp:coreProperties>
</file>