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8" r:id="rId2"/>
  </p:sldMasterIdLst>
  <p:notesMasterIdLst>
    <p:notesMasterId r:id="rId10"/>
  </p:notesMasterIdLst>
  <p:handoutMasterIdLst>
    <p:handoutMasterId r:id="rId11"/>
  </p:handoutMasterIdLst>
  <p:sldIdLst>
    <p:sldId id="512" r:id="rId3"/>
    <p:sldId id="511" r:id="rId4"/>
    <p:sldId id="514" r:id="rId5"/>
    <p:sldId id="515" r:id="rId6"/>
    <p:sldId id="323" r:id="rId7"/>
    <p:sldId id="503" r:id="rId8"/>
    <p:sldId id="495" r:id="rId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721" clrIdx="0"/>
  <p:cmAuthor id="1" name="timothy Astleford" initials="tA" lastIdx="243" clrIdx="1">
    <p:extLst>
      <p:ext uri="{19B8F6BF-5375-455C-9EA6-DF929625EA0E}">
        <p15:presenceInfo xmlns:p15="http://schemas.microsoft.com/office/powerpoint/2012/main" userId="6f70958e3069516c" providerId="Windows Live"/>
      </p:ext>
    </p:extLst>
  </p:cmAuthor>
  <p:cmAuthor id="2" name="User55" initials="U" lastIdx="1" clrIdx="2">
    <p:extLst>
      <p:ext uri="{19B8F6BF-5375-455C-9EA6-DF929625EA0E}">
        <p15:presenceInfo xmlns:p15="http://schemas.microsoft.com/office/powerpoint/2012/main" userId="User5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CF8"/>
    <a:srgbClr val="CC00FF"/>
    <a:srgbClr val="FFCCFF"/>
    <a:srgbClr val="00FFFF"/>
    <a:srgbClr val="00FF00"/>
    <a:srgbClr val="FF5050"/>
    <a:srgbClr val="FF7C80"/>
    <a:srgbClr val="008080"/>
    <a:srgbClr val="6699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9" autoAdjust="0"/>
    <p:restoredTop sz="46246" autoAdjust="0"/>
  </p:normalViewPr>
  <p:slideViewPr>
    <p:cSldViewPr snapToGrid="0" showGuides="1">
      <p:cViewPr varScale="1">
        <p:scale>
          <a:sx n="106" d="100"/>
          <a:sy n="106" d="100"/>
        </p:scale>
        <p:origin x="150" y="78"/>
      </p:cViewPr>
      <p:guideLst>
        <p:guide orient="horz" pos="2183"/>
        <p:guide pos="381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22A3B312-C75D-4723-87CC-706985411A84}" type="datetimeFigureOut">
              <a:rPr lang="en-US" smtClean="0"/>
              <a:t>4/3/2022</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2D3B8718-410E-4B62-ABC8-0A015F5ED197}" type="slidenum">
              <a:rPr lang="en-US" smtClean="0"/>
              <a:t>‹#›</a:t>
            </a:fld>
            <a:endParaRPr lang="en-US"/>
          </a:p>
        </p:txBody>
      </p:sp>
    </p:spTree>
    <p:extLst>
      <p:ext uri="{BB962C8B-B14F-4D97-AF65-F5344CB8AC3E}">
        <p14:creationId xmlns:p14="http://schemas.microsoft.com/office/powerpoint/2010/main" val="1969887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2F0DA2F-8A55-4ECC-8676-E0ABCE0273FB}" type="datetimeFigureOut">
              <a:rPr lang="en-CA" smtClean="0"/>
              <a:t>2022-04-03</a:t>
            </a:fld>
            <a:endParaRPr lang="en-CA"/>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CA"/>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7ABF61B-6A22-48D0-8DBE-45923DF45737}" type="slidenum">
              <a:rPr lang="en-CA" smtClean="0"/>
              <a:t>‹#›</a:t>
            </a:fld>
            <a:endParaRPr lang="en-CA"/>
          </a:p>
        </p:txBody>
      </p:sp>
    </p:spTree>
    <p:extLst>
      <p:ext uri="{BB962C8B-B14F-4D97-AF65-F5344CB8AC3E}">
        <p14:creationId xmlns:p14="http://schemas.microsoft.com/office/powerpoint/2010/main" val="348142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ytGEe-UDom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lV9Q1LjNiX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youtube.com/watch?v=76_lMeuYyh8"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tudythecalendar.com/4-10-yahushas-crucifixion-year-part-1/"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youtu.be/-0sgiri4LuI"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Apr 2/22  We re-launched only the 5 min teaser this time – to see what the results will be.</a:t>
            </a:r>
            <a:r>
              <a:rPr lang="en-US" sz="1200" kern="1200" dirty="0" smtClean="0">
                <a:solidFill>
                  <a:schemeClr val="tx1"/>
                </a:solidFill>
                <a:effectLst/>
                <a:latin typeface="+mn-lt"/>
                <a:ea typeface="+mn-ea"/>
                <a:cs typeface="+mn-cs"/>
              </a:rPr>
              <a:t>     No changes in the blurb.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5:30 min:  5.3b  Website:  </a:t>
            </a:r>
            <a:r>
              <a:rPr lang="en-US" sz="1200" kern="1200" dirty="0" err="1" smtClean="0">
                <a:solidFill>
                  <a:schemeClr val="tx1"/>
                </a:solidFill>
                <a:effectLst/>
                <a:latin typeface="+mn-lt"/>
                <a:ea typeface="+mn-ea"/>
                <a:cs typeface="+mn-cs"/>
              </a:rPr>
              <a:t>Youtube</a:t>
            </a:r>
            <a:r>
              <a:rPr lang="en-US" sz="1200" kern="1200" dirty="0" smtClean="0">
                <a:solidFill>
                  <a:schemeClr val="tx1"/>
                </a:solidFill>
                <a:effectLst/>
                <a:latin typeface="+mn-lt"/>
                <a:ea typeface="+mn-ea"/>
                <a:cs typeface="+mn-cs"/>
              </a:rPr>
              <a:t>:  </a:t>
            </a:r>
            <a:r>
              <a:rPr lang="en-CA" sz="1200" b="0" i="0" kern="1200" dirty="0" smtClean="0">
                <a:solidFill>
                  <a:schemeClr val="tx1"/>
                </a:solidFill>
                <a:effectLst/>
                <a:latin typeface="+mn-lt"/>
                <a:ea typeface="+mn-ea"/>
                <a:cs typeface="+mn-cs"/>
                <a:hlinkClick r:id="rId3"/>
              </a:rPr>
              <a:t>https://youtu.be/ytGEe-UDomM</a:t>
            </a:r>
            <a:endParaRPr lang="en-US" sz="1200" kern="1200" dirty="0" smtClean="0">
              <a:solidFill>
                <a:schemeClr val="tx1"/>
              </a:solidFill>
              <a:effectLst/>
              <a:latin typeface="+mn-lt"/>
              <a:ea typeface="+mn-ea"/>
              <a:cs typeface="+mn-cs"/>
            </a:endParaRPr>
          </a:p>
          <a:p>
            <a:endParaRPr lang="en-US" dirty="0" smtClean="0"/>
          </a:p>
          <a:p>
            <a:r>
              <a:rPr lang="en-US" dirty="0" smtClean="0"/>
              <a:t>**</a:t>
            </a:r>
            <a:r>
              <a:rPr lang="en-US" baseline="0" dirty="0" smtClean="0"/>
              <a:t> </a:t>
            </a:r>
            <a:r>
              <a:rPr lang="en-US" sz="1200" b="0" i="0" kern="1200" baseline="0" dirty="0" smtClean="0">
                <a:solidFill>
                  <a:schemeClr val="tx1"/>
                </a:solidFill>
                <a:effectLst/>
                <a:latin typeface="+mn-lt"/>
                <a:ea typeface="+mn-ea"/>
                <a:cs typeface="+mn-cs"/>
              </a:rPr>
              <a:t>5.3a</a:t>
            </a:r>
            <a:r>
              <a:rPr lang="en-US" sz="1200" b="0" i="0" kern="1200" dirty="0" smtClean="0">
                <a:solidFill>
                  <a:schemeClr val="tx1"/>
                </a:solidFill>
                <a:effectLst/>
                <a:latin typeface="+mn-lt"/>
                <a:ea typeface="+mn-ea"/>
                <a:cs typeface="+mn-cs"/>
              </a:rPr>
              <a:t> Teaser - Yahusha's Crucifixion Year - Part 1 In less than 5 min, treat yourself to some thought provoking information - and see if you know the answers to questions that stem from the calendar study in the Gospels. Absolutely profound, to say the least, is the discovery of two calendars in the Gospels, yes, you read right! There is no doubt the Gospels record the "unbelieving Jews" were following their lunar calendar. And of course, Yahusha is going to stay true to His blood-ratified Covenant Calendar and lay down His life ON "HIS" Passover Day. But the question is: "How close is His Passover Day to the Passover day of the lunar calendar?" Have you ever heard of such a thing? Have you heard there is a 12 hour offset between these two calendars? Well if not, you now have an opportunity to "hear the rest of the story." Maybe the next few minutes will show you why? Shalom from Covenant Calendar Club, and May His Kingdom be Near Unto You!</a:t>
            </a:r>
          </a:p>
          <a:p>
            <a:endParaRPr lang="en-US" dirty="0" smtClean="0"/>
          </a:p>
          <a:p>
            <a:r>
              <a:rPr lang="en-CA" dirty="0" smtClean="0"/>
              <a:t>Blurb for Website with Questions: </a:t>
            </a:r>
          </a:p>
          <a:p>
            <a:r>
              <a:rPr lang="en-US" sz="1200" kern="1200" dirty="0" smtClean="0">
                <a:solidFill>
                  <a:schemeClr val="tx1"/>
                </a:solidFill>
                <a:effectLst/>
                <a:latin typeface="+mn-lt"/>
                <a:ea typeface="+mn-ea"/>
                <a:cs typeface="+mn-cs"/>
              </a:rPr>
              <a:t>With many different calendars all laying claim to a specific year of the crucifixion, which ones can ALSO claim full and complete alignment with the words of the Scripture? Better yet, which calendars can reveal total compliance and timing fulfillment with each and every text of the Passion Week? </a:t>
            </a:r>
          </a:p>
          <a:p>
            <a:r>
              <a:rPr lang="en-US" sz="1200" kern="1200" dirty="0" smtClean="0">
                <a:solidFill>
                  <a:schemeClr val="tx1"/>
                </a:solidFill>
                <a:effectLst/>
                <a:latin typeface="+mn-lt"/>
                <a:ea typeface="+mn-ea"/>
                <a:cs typeface="+mn-cs"/>
              </a:rPr>
              <a:t>Which of these can accomplish a step by step pathway of the Lunar Calendar Passover of the Jews,  and also, the Torah based Dawn to Dawn Passover of the Covenant, and still produce meticulous alignment with the Messianic Testament (New Testament) documentation? </a:t>
            </a:r>
          </a:p>
          <a:p>
            <a:r>
              <a:rPr lang="en-US" sz="1200" kern="1200" dirty="0" smtClean="0">
                <a:solidFill>
                  <a:schemeClr val="tx1"/>
                </a:solidFill>
                <a:effectLst/>
                <a:latin typeface="+mn-lt"/>
                <a:ea typeface="+mn-ea"/>
                <a:cs typeface="+mn-cs"/>
              </a:rPr>
              <a:t>And if these proclaimers of the Faith can achieve a suitable CE year with the Scriptural midst of the week (Wed) crucifixion as precisely detailed in the Scriptures, can they also,</a:t>
            </a:r>
          </a:p>
          <a:p>
            <a:pPr lvl="0"/>
            <a:r>
              <a:rPr lang="en-US" sz="1200" kern="1200" dirty="0" smtClean="0">
                <a:solidFill>
                  <a:schemeClr val="tx1"/>
                </a:solidFill>
                <a:effectLst/>
                <a:latin typeface="+mn-lt"/>
                <a:ea typeface="+mn-ea"/>
                <a:cs typeface="+mn-cs"/>
              </a:rPr>
              <a:t> find precise alignment with the crucial 12 hour offset which pinpoints the accurate CE year of the crucifixion by</a:t>
            </a:r>
          </a:p>
          <a:p>
            <a:pPr lvl="0"/>
            <a:r>
              <a:rPr lang="en-US" sz="1200" kern="1200" dirty="0" smtClean="0">
                <a:solidFill>
                  <a:schemeClr val="tx1"/>
                </a:solidFill>
                <a:effectLst/>
                <a:latin typeface="+mn-lt"/>
                <a:ea typeface="+mn-ea"/>
                <a:cs typeface="+mn-cs"/>
              </a:rPr>
              <a:t> defining the two different Passovers, of the two separate calendars as specifically recorded by Matthew and John?  </a:t>
            </a:r>
          </a:p>
          <a:p>
            <a:r>
              <a:rPr lang="en-US" sz="1200" kern="1200" dirty="0" smtClean="0">
                <a:solidFill>
                  <a:schemeClr val="tx1"/>
                </a:solidFill>
                <a:effectLst/>
                <a:latin typeface="+mn-lt"/>
                <a:ea typeface="+mn-ea"/>
                <a:cs typeface="+mn-cs"/>
              </a:rPr>
              <a:t>Which of the years from CE 26 to CE 34 cannot apply?</a:t>
            </a:r>
          </a:p>
          <a:p>
            <a:r>
              <a:rPr lang="en-US" sz="1200" kern="1200" dirty="0" smtClean="0">
                <a:solidFill>
                  <a:schemeClr val="tx1"/>
                </a:solidFill>
                <a:effectLst/>
                <a:latin typeface="+mn-lt"/>
                <a:ea typeface="+mn-ea"/>
                <a:cs typeface="+mn-cs"/>
              </a:rPr>
              <a:t>What makes the CE year of the crucifixion so incredibly blinding brilliant, that it cannot be mistaken? </a:t>
            </a:r>
          </a:p>
          <a:p>
            <a:endParaRPr lang="en-CA" baseline="0" dirty="0" smtClean="0"/>
          </a:p>
          <a:p>
            <a:r>
              <a:rPr lang="en-CA" baseline="0" dirty="0" smtClean="0"/>
              <a:t>Apr 10/21  </a:t>
            </a:r>
            <a:r>
              <a:rPr lang="en-CA" dirty="0" smtClean="0"/>
              <a:t>Tim felt he needed to teach this today since Stacey is ill – Apr 10</a:t>
            </a:r>
            <a:r>
              <a:rPr lang="en-CA" baseline="30000" dirty="0" smtClean="0"/>
              <a:t>th</a:t>
            </a:r>
            <a:r>
              <a:rPr lang="en-CA" dirty="0" smtClean="0"/>
              <a:t>.  This is the last edit from mar 10</a:t>
            </a:r>
            <a:r>
              <a:rPr lang="en-CA" baseline="30000" dirty="0" smtClean="0"/>
              <a:t>th</a:t>
            </a:r>
            <a:r>
              <a:rPr lang="en-CA" dirty="0" smtClean="0"/>
              <a:t> on the</a:t>
            </a:r>
            <a:r>
              <a:rPr lang="en-CA" baseline="0" dirty="0" smtClean="0"/>
              <a:t> moon phases.</a:t>
            </a:r>
            <a:r>
              <a:rPr lang="en-CA" baseline="0" dirty="0"/>
              <a:t> </a:t>
            </a:r>
            <a:r>
              <a:rPr lang="en-CA" baseline="0" dirty="0" smtClean="0"/>
              <a:t> The teaching went very good considering Tim had not </a:t>
            </a:r>
          </a:p>
          <a:p>
            <a:r>
              <a:rPr lang="en-CA" baseline="0" dirty="0" smtClean="0"/>
              <a:t>seen this since Mar 10</a:t>
            </a:r>
            <a:r>
              <a:rPr lang="en-CA" baseline="30000" dirty="0" smtClean="0"/>
              <a:t>th</a:t>
            </a:r>
            <a:r>
              <a:rPr lang="en-CA" baseline="0" dirty="0" smtClean="0"/>
              <a:t>.  The CCC panel were well pleased and saw what was going on.  This needed to be taught after LWM’s bashing the last 3 weeks.  Charlene.</a:t>
            </a:r>
          </a:p>
        </p:txBody>
      </p:sp>
      <p:sp>
        <p:nvSpPr>
          <p:cNvPr id="4" name="Slide Number Placeholder 3"/>
          <p:cNvSpPr>
            <a:spLocks noGrp="1"/>
          </p:cNvSpPr>
          <p:nvPr>
            <p:ph type="sldNum" sz="quarter" idx="10"/>
          </p:nvPr>
        </p:nvSpPr>
        <p:spPr/>
        <p:txBody>
          <a:bodyPr/>
          <a:lstStyle/>
          <a:p>
            <a:fld id="{47ABF61B-6A22-48D0-8DBE-45923DF45737}" type="slidenum">
              <a:rPr lang="en-CA" smtClean="0"/>
              <a:t>1</a:t>
            </a:fld>
            <a:endParaRPr lang="en-CA" dirty="0"/>
          </a:p>
        </p:txBody>
      </p:sp>
    </p:spTree>
    <p:extLst>
      <p:ext uri="{BB962C8B-B14F-4D97-AF65-F5344CB8AC3E}">
        <p14:creationId xmlns:p14="http://schemas.microsoft.com/office/powerpoint/2010/main" val="3175899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July 30 &amp; 31/21: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did 2 short versions:  27 min:  4.10a  website:  </a:t>
            </a:r>
            <a:r>
              <a:rPr lang="en-US" sz="1200" kern="1200" dirty="0" err="1" smtClean="0">
                <a:solidFill>
                  <a:schemeClr val="tx1"/>
                </a:solidFill>
                <a:effectLst/>
                <a:latin typeface="+mn-lt"/>
                <a:ea typeface="+mn-ea"/>
                <a:cs typeface="+mn-cs"/>
              </a:rPr>
              <a:t>Youtube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https://www.youtube.com/watch?v=lV9Q1LjNiXM</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5 min:  4.10b  Website:  </a:t>
            </a:r>
            <a:r>
              <a:rPr lang="en-US" sz="1200" kern="1200" dirty="0" err="1" smtClean="0">
                <a:solidFill>
                  <a:schemeClr val="tx1"/>
                </a:solidFill>
                <a:effectLst/>
                <a:latin typeface="+mn-lt"/>
                <a:ea typeface="+mn-ea"/>
                <a:cs typeface="+mn-cs"/>
              </a:rPr>
              <a:t>Youtube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https://www.youtube.com/watch?v=76_lMeuYyh8</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7ABF61B-6A22-48D0-8DBE-45923DF45737}" type="slidenum">
              <a:rPr lang="en-CA" smtClean="0"/>
              <a:t>3</a:t>
            </a:fld>
            <a:endParaRPr lang="en-CA"/>
          </a:p>
        </p:txBody>
      </p:sp>
    </p:spTree>
    <p:extLst>
      <p:ext uri="{BB962C8B-B14F-4D97-AF65-F5344CB8AC3E}">
        <p14:creationId xmlns:p14="http://schemas.microsoft.com/office/powerpoint/2010/main" val="2252170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7ABF61B-6A22-48D0-8DBE-45923DF45737}" type="slidenum">
              <a:rPr lang="en-CA" smtClean="0">
                <a:solidFill>
                  <a:prstClr val="black"/>
                </a:solidFill>
              </a:rPr>
              <a:pPr/>
              <a:t>5</a:t>
            </a:fld>
            <a:endParaRPr lang="en-CA">
              <a:solidFill>
                <a:prstClr val="black"/>
              </a:solidFill>
            </a:endParaRPr>
          </a:p>
        </p:txBody>
      </p:sp>
    </p:spTree>
    <p:extLst>
      <p:ext uri="{BB962C8B-B14F-4D97-AF65-F5344CB8AC3E}">
        <p14:creationId xmlns:p14="http://schemas.microsoft.com/office/powerpoint/2010/main" val="398213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4.10  Yahusha’s Crucifixion Year </a:t>
            </a:r>
            <a:r>
              <a:rPr lang="en-US" sz="1200" kern="1200" dirty="0" err="1" smtClean="0">
                <a:solidFill>
                  <a:schemeClr val="tx1"/>
                </a:solidFill>
                <a:effectLst/>
                <a:latin typeface="+mn-lt"/>
                <a:ea typeface="+mn-ea"/>
                <a:cs typeface="+mn-cs"/>
              </a:rPr>
              <a:t>Pt</a:t>
            </a:r>
            <a:r>
              <a:rPr lang="en-US" sz="1200" kern="1200" dirty="0" smtClean="0">
                <a:solidFill>
                  <a:schemeClr val="tx1"/>
                </a:solidFill>
                <a:effectLst/>
                <a:latin typeface="+mn-lt"/>
                <a:ea typeface="+mn-ea"/>
                <a:cs typeface="+mn-cs"/>
              </a:rPr>
              <a:t> 1:  Website:   </a:t>
            </a:r>
            <a:r>
              <a:rPr lang="en-US" sz="1200" u="sng" kern="1200" dirty="0" smtClean="0">
                <a:solidFill>
                  <a:schemeClr val="tx1"/>
                </a:solidFill>
                <a:effectLst/>
                <a:latin typeface="+mn-lt"/>
                <a:ea typeface="+mn-ea"/>
                <a:cs typeface="+mn-cs"/>
                <a:hlinkClick r:id="rId3"/>
              </a:rPr>
              <a:t>https://studythecalendar.com/4-10-yahushas-crucifixion-year-part-1/</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Youtube</a:t>
            </a:r>
            <a:r>
              <a:rPr lang="en-US" sz="1200" kern="1200" dirty="0" smtClean="0">
                <a:solidFill>
                  <a:schemeClr val="tx1"/>
                </a:solidFill>
                <a:effectLst/>
                <a:latin typeface="+mn-lt"/>
                <a:ea typeface="+mn-ea"/>
                <a:cs typeface="+mn-cs"/>
              </a:rPr>
              <a:t>:  </a:t>
            </a:r>
            <a:r>
              <a:rPr lang="en-CA" sz="1200" u="sng" kern="1200" dirty="0" smtClean="0">
                <a:solidFill>
                  <a:schemeClr val="tx1"/>
                </a:solidFill>
                <a:effectLst/>
                <a:latin typeface="+mn-lt"/>
                <a:ea typeface="+mn-ea"/>
                <a:cs typeface="+mn-cs"/>
                <a:hlinkClick r:id="rId4"/>
              </a:rPr>
              <a:t>https://youtu.be/-0sgiri4LuI</a:t>
            </a:r>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ABF61B-6A22-48D0-8DBE-45923DF45737}" type="slidenum">
              <a:rPr lang="en-CA" smtClean="0"/>
              <a:t>6</a:t>
            </a:fld>
            <a:endParaRPr lang="en-CA"/>
          </a:p>
        </p:txBody>
      </p:sp>
    </p:spTree>
    <p:extLst>
      <p:ext uri="{BB962C8B-B14F-4D97-AF65-F5344CB8AC3E}">
        <p14:creationId xmlns:p14="http://schemas.microsoft.com/office/powerpoint/2010/main" val="2334653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2F0E681-1801-4C6E-B155-B1A542BDCA3F}" type="datetime1">
              <a:rPr lang="en-CA" smtClean="0"/>
              <a:t>2022-04-03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3891340736"/>
      </p:ext>
    </p:extLst>
  </p:cSld>
  <p:clrMapOvr>
    <a:masterClrMapping/>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6A24FE1-2196-4000-8950-F13B3EC005EA}" type="datetime1">
              <a:rPr lang="en-CA" smtClean="0"/>
              <a:t>2022-04-03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3706653278"/>
      </p:ext>
    </p:extLst>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9471E9D-FA22-49CC-82FD-34AA66BFBFC6}" type="datetime1">
              <a:rPr lang="en-CA" smtClean="0"/>
              <a:t>2022-04-03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870911937"/>
      </p:ext>
    </p:extLst>
  </p:cSld>
  <p:clrMapOvr>
    <a:masterClrMapping/>
  </p:clrMapOvr>
  <p:transition spd="med">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182432-060C-4E8B-BD0C-8388123ABCDC}" type="datetime1">
              <a:rPr lang="en-CA" smtClean="0">
                <a:solidFill>
                  <a:prstClr val="white">
                    <a:tint val="75000"/>
                    <a:alpha val="60000"/>
                  </a:prstClr>
                </a:solidFill>
              </a:rPr>
              <a:t>2022-04-03</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62017712"/>
      </p:ext>
    </p:extLst>
  </p:cSld>
  <p:clrMapOvr>
    <a:masterClrMapping/>
  </p:clrMapOvr>
  <p:transition spd="med">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5F315E-BABF-4089-96D3-97234FC026AD}" type="datetime1">
              <a:rPr lang="en-CA" smtClean="0">
                <a:solidFill>
                  <a:prstClr val="white">
                    <a:tint val="75000"/>
                    <a:alpha val="60000"/>
                  </a:prstClr>
                </a:solidFill>
              </a:rPr>
              <a:t>2022-04-03</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55707724"/>
      </p:ext>
    </p:extLst>
  </p:cSld>
  <p:clrMapOvr>
    <a:masterClrMapping/>
  </p:clrMapOvr>
  <p:transition spd="med">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BF4507-F3F2-4941-8605-DE7A22CFFF59}" type="datetime1">
              <a:rPr lang="en-CA" smtClean="0">
                <a:solidFill>
                  <a:prstClr val="white">
                    <a:tint val="75000"/>
                    <a:alpha val="60000"/>
                  </a:prstClr>
                </a:solidFill>
              </a:rPr>
              <a:t>2022-04-03</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95897674"/>
      </p:ext>
    </p:extLst>
  </p:cSld>
  <p:clrMapOvr>
    <a:masterClrMapping/>
  </p:clrMapOvr>
  <p:transition spd="med">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C9524A-7B74-4F17-BFE9-8EE70FA024BC}" type="datetime1">
              <a:rPr lang="en-CA" smtClean="0">
                <a:solidFill>
                  <a:prstClr val="white">
                    <a:tint val="75000"/>
                    <a:alpha val="60000"/>
                  </a:prstClr>
                </a:solidFill>
              </a:rPr>
              <a:t>2022-04-03</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98901751"/>
      </p:ext>
    </p:extLst>
  </p:cSld>
  <p:clrMapOvr>
    <a:masterClrMapping/>
  </p:clrMapOvr>
  <p:transition spd="med">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95E010-EF46-431B-9834-B3F1766D6558}" type="datetime1">
              <a:rPr lang="en-CA" smtClean="0">
                <a:solidFill>
                  <a:prstClr val="white">
                    <a:tint val="75000"/>
                    <a:alpha val="60000"/>
                  </a:prstClr>
                </a:solidFill>
              </a:rPr>
              <a:t>2022-04-03</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06321115"/>
      </p:ext>
    </p:extLst>
  </p:cSld>
  <p:clrMapOvr>
    <a:masterClrMapping/>
  </p:clrMapOvr>
  <p:transition spd="med">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40F5115-F545-42EA-A80B-029618453C0D}" type="datetime1">
              <a:rPr lang="en-CA" smtClean="0">
                <a:solidFill>
                  <a:prstClr val="white">
                    <a:tint val="75000"/>
                    <a:alpha val="60000"/>
                  </a:prstClr>
                </a:solidFill>
              </a:rPr>
              <a:t>2022-04-03</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24379041"/>
      </p:ext>
    </p:extLst>
  </p:cSld>
  <p:clrMapOvr>
    <a:masterClrMapping/>
  </p:clrMapOvr>
  <p:transition spd="med">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EF539C5-2C4E-4013-B7F4-4F1B3D16B5EC}" type="datetime1">
              <a:rPr lang="en-CA" smtClean="0">
                <a:solidFill>
                  <a:prstClr val="white">
                    <a:tint val="75000"/>
                    <a:alpha val="60000"/>
                  </a:prstClr>
                </a:solidFill>
              </a:rPr>
              <a:t>2022-04-03</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73382204"/>
      </p:ext>
    </p:extLst>
  </p:cSld>
  <p:clrMapOvr>
    <a:masterClrMapping/>
  </p:clrMapOvr>
  <p:transition spd="med">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F8FA810-2C4E-46B5-9B98-DFD39CB2E2EB}" type="datetime1">
              <a:rPr lang="en-CA" smtClean="0">
                <a:solidFill>
                  <a:prstClr val="white">
                    <a:tint val="75000"/>
                    <a:alpha val="60000"/>
                  </a:prstClr>
                </a:solidFill>
              </a:rPr>
              <a:t>2022-04-03</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16498508"/>
      </p:ext>
    </p:extLst>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449A82C-C957-4C85-9B47-976E57DEDC4C}" type="datetime1">
              <a:rPr lang="en-CA" smtClean="0"/>
              <a:t>2022-04-03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1060887279"/>
      </p:ext>
    </p:extLst>
  </p:cSld>
  <p:clrMapOvr>
    <a:masterClrMapping/>
  </p:clrMapOvr>
  <p:transition spd="med">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CA9D6B-9FA5-4EDB-9D66-D5B5C2DA3739}" type="datetime1">
              <a:rPr lang="en-CA" smtClean="0">
                <a:solidFill>
                  <a:prstClr val="white">
                    <a:tint val="75000"/>
                    <a:alpha val="60000"/>
                  </a:prstClr>
                </a:solidFill>
              </a:rPr>
              <a:t>2022-04-03</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32655331"/>
      </p:ext>
    </p:extLst>
  </p:cSld>
  <p:clrMapOvr>
    <a:masterClrMapping/>
  </p:clrMapOvr>
  <p:transition spd="med">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A8E95A-C6E3-4784-A4B3-919E843A520B}" type="datetime1">
              <a:rPr lang="en-CA" smtClean="0">
                <a:solidFill>
                  <a:prstClr val="white">
                    <a:tint val="75000"/>
                    <a:alpha val="60000"/>
                  </a:prstClr>
                </a:solidFill>
              </a:rPr>
              <a:t>2022-04-03</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84271993"/>
      </p:ext>
    </p:extLst>
  </p:cSld>
  <p:clrMapOvr>
    <a:masterClrMapping/>
  </p:clrMapOvr>
  <p:transition spd="med">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D81DFB-1D31-4321-8EA6-331AB62051A9}" type="datetime1">
              <a:rPr lang="en-CA" smtClean="0">
                <a:solidFill>
                  <a:prstClr val="white">
                    <a:tint val="75000"/>
                    <a:alpha val="60000"/>
                  </a:prstClr>
                </a:solidFill>
              </a:rPr>
              <a:t>2022-04-03</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00817108"/>
      </p:ext>
    </p:extLst>
  </p:cSld>
  <p:clrMapOvr>
    <a:masterClrMapping/>
  </p:clrMapOvr>
  <p:transition spd="med">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FD0855-EBCC-441C-ABEE-20845341F182}" type="datetime1">
              <a:rPr lang="en-CA" smtClean="0">
                <a:solidFill>
                  <a:prstClr val="white">
                    <a:tint val="75000"/>
                    <a:alpha val="60000"/>
                  </a:prstClr>
                </a:solidFill>
              </a:rPr>
              <a:t>2022-04-03</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ACD433"/>
                </a:solidFill>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ACD433"/>
                </a:solidFill>
              </a:rPr>
              <a:t>”</a:t>
            </a:r>
          </a:p>
        </p:txBody>
      </p:sp>
    </p:spTree>
    <p:extLst>
      <p:ext uri="{BB962C8B-B14F-4D97-AF65-F5344CB8AC3E}">
        <p14:creationId xmlns:p14="http://schemas.microsoft.com/office/powerpoint/2010/main" val="1890192709"/>
      </p:ext>
    </p:extLst>
  </p:cSld>
  <p:clrMapOvr>
    <a:masterClrMapping/>
  </p:clrMapOvr>
  <p:transition spd="med">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A3BC43-084F-4063-865C-1E5C9D61C316}" type="datetime1">
              <a:rPr lang="en-CA" smtClean="0">
                <a:solidFill>
                  <a:prstClr val="white">
                    <a:tint val="75000"/>
                    <a:alpha val="60000"/>
                  </a:prstClr>
                </a:solidFill>
              </a:rPr>
              <a:t>2022-04-03</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88501418"/>
      </p:ext>
    </p:extLst>
  </p:cSld>
  <p:clrMapOvr>
    <a:masterClrMapping/>
  </p:clrMapOvr>
  <p:transition spd="med">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5D3F51C-105C-41A5-AF7F-C01625059218}" type="datetime1">
              <a:rPr lang="en-CA" smtClean="0">
                <a:solidFill>
                  <a:prstClr val="white">
                    <a:tint val="75000"/>
                    <a:alpha val="60000"/>
                  </a:prstClr>
                </a:solidFill>
              </a:rPr>
              <a:t>2022-04-03</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72736706"/>
      </p:ext>
    </p:extLst>
  </p:cSld>
  <p:clrMapOvr>
    <a:masterClrMapping/>
  </p:clrMapOvr>
  <p:transition spd="med">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E6385A7-6F97-4796-9E4C-0F5536E6732B}" type="datetime1">
              <a:rPr lang="en-CA" smtClean="0">
                <a:solidFill>
                  <a:prstClr val="white">
                    <a:tint val="75000"/>
                    <a:alpha val="60000"/>
                  </a:prstClr>
                </a:solidFill>
              </a:rPr>
              <a:t>2022-04-03</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81913941"/>
      </p:ext>
    </p:extLst>
  </p:cSld>
  <p:clrMapOvr>
    <a:masterClrMapping/>
  </p:clrMapOvr>
  <p:transition spd="med">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75460C-4B53-4F8F-9DFB-7046DCDFC0D4}" type="datetime1">
              <a:rPr lang="en-CA" smtClean="0">
                <a:solidFill>
                  <a:prstClr val="white">
                    <a:tint val="75000"/>
                    <a:alpha val="60000"/>
                  </a:prstClr>
                </a:solidFill>
              </a:rPr>
              <a:t>2022-04-03</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30579546"/>
      </p:ext>
    </p:extLst>
  </p:cSld>
  <p:clrMapOvr>
    <a:masterClrMapping/>
  </p:clrMapOvr>
  <p:transition spd="med">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F76E80-6526-4865-B8F2-4A6C5FE6A88E}" type="datetime1">
              <a:rPr lang="en-CA" smtClean="0">
                <a:solidFill>
                  <a:prstClr val="white">
                    <a:tint val="75000"/>
                    <a:alpha val="60000"/>
                  </a:prstClr>
                </a:solidFill>
              </a:rPr>
              <a:t>2022-04-03</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9605586"/>
      </p:ext>
    </p:extLst>
  </p:cSld>
  <p:clrMapOvr>
    <a:masterClrMapping/>
  </p:clrMapOvr>
  <p:transition spd="med">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E3AF13-4C13-49C4-B335-ECD1F4EA9D9E}" type="datetime1">
              <a:rPr lang="en-CA" smtClean="0"/>
              <a:t>2022-04-03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4240563646"/>
      </p:ext>
    </p:extLst>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49FD00D-E4C9-4BED-AA4D-B0A88C130DFF}" type="datetime1">
              <a:rPr lang="en-CA" smtClean="0"/>
              <a:t>2022-04-03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1178847593"/>
      </p:ext>
    </p:extLst>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3FC4AE2-0A2A-432E-9A4D-32C73BC90E8F}" type="datetime1">
              <a:rPr lang="en-CA" smtClean="0"/>
              <a:t>2022-04-03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2109156102"/>
      </p:ext>
    </p:extLst>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D795071-75B1-4008-8B14-ADDC105020AA}" type="datetime1">
              <a:rPr lang="en-CA" smtClean="0"/>
              <a:t>2022-04-03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499220929"/>
      </p:ext>
    </p:extLst>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05E9C-0518-4AC5-B01A-CB4243A4F0FF}" type="datetime1">
              <a:rPr lang="en-CA" smtClean="0"/>
              <a:t>2022-04-03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3933916588"/>
      </p:ext>
    </p:extLst>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D055D7-5D8D-4015-BFCE-08B3B7B074AD}" type="datetime1">
              <a:rPr lang="en-CA" smtClean="0"/>
              <a:t>2022-04-03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1160285524"/>
      </p:ext>
    </p:extLst>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89885-9E09-4B21-A717-E1F22FE2B92A}" type="datetime1">
              <a:rPr lang="en-CA" smtClean="0"/>
              <a:t>2022-04-03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2002609537"/>
      </p:ext>
    </p:extLst>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6635E-081F-4442-B787-C93DB55EC9DF}" type="datetime1">
              <a:rPr lang="en-CA" smtClean="0"/>
              <a:t>2022-04-03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FF6AF-322B-4A4F-A71E-65927B158128}" type="slidenum">
              <a:rPr lang="en-CA" smtClean="0"/>
              <a:t>‹#›</a:t>
            </a:fld>
            <a:endParaRPr lang="en-CA"/>
          </a:p>
        </p:txBody>
      </p:sp>
    </p:spTree>
    <p:extLst>
      <p:ext uri="{BB962C8B-B14F-4D97-AF65-F5344CB8AC3E}">
        <p14:creationId xmlns:p14="http://schemas.microsoft.com/office/powerpoint/2010/main" val="1806793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circl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01E879B2-1BB8-4C3D-B9CB-9CAF51956126}" type="datetime1">
              <a:rPr lang="en-CA" smtClean="0">
                <a:solidFill>
                  <a:prstClr val="white">
                    <a:tint val="75000"/>
                    <a:alpha val="60000"/>
                  </a:prstClr>
                </a:solidFill>
              </a:rPr>
              <a:t>2022-04-03</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6D22F896-40B5-4ADD-8801-0D06FADFA095}"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216665905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spd="med">
    <p:circle/>
  </p:transition>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studythecalendar.com/4-10-yahushas-crucifixion-year-part-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1678541" y="3248246"/>
            <a:ext cx="7195528" cy="3432963"/>
          </a:xfrm>
          <a:prstGeom prst="rect">
            <a:avLst/>
          </a:prstGeom>
        </p:spPr>
        <p:txBody>
          <a:bodyPr>
            <a:noAutofit/>
            <a:scene3d>
              <a:camera prst="obliqueBottomRight"/>
              <a:lightRig rig="threePt" dir="t"/>
            </a:scene3d>
            <a:sp3d extrusionH="57150">
              <a:bevelT w="38100" h="38100"/>
            </a:sp3d>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CA" sz="4800" dirty="0">
              <a:ln w="57150">
                <a:solidFill>
                  <a:srgbClr val="5D742A"/>
                </a:solidFill>
              </a:ln>
              <a:solidFill>
                <a:schemeClr val="accent3">
                  <a:lumMod val="40000"/>
                  <a:lumOff val="60000"/>
                </a:schemeClr>
              </a:solidFill>
              <a:effectLst>
                <a:glow rad="127000">
                  <a:srgbClr val="99FF33"/>
                </a:glow>
              </a:effectLst>
              <a:latin typeface="Rockwell Extra Bold" pitchFamily="18"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7394" y="249571"/>
            <a:ext cx="2193897" cy="2210113"/>
          </a:xfrm>
          <a:prstGeom prst="rect">
            <a:avLst/>
          </a:prstGeom>
          <a:effectLst/>
        </p:spPr>
      </p:pic>
      <p:pic>
        <p:nvPicPr>
          <p:cNvPr id="12" name="Picture 7" descr="F:\Art on Desktop - 1\All white man clip art\3d white people\attention horn 1 pn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644000">
            <a:off x="-167753" y="4417108"/>
            <a:ext cx="2343780" cy="234378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7196012" y="747296"/>
            <a:ext cx="5762259" cy="3785652"/>
          </a:xfrm>
          <a:prstGeom prst="rect">
            <a:avLst/>
          </a:prstGeom>
          <a:noFill/>
        </p:spPr>
        <p:txBody>
          <a:bodyPr wrap="square" lIns="91440" tIns="45720" rIns="91440" bIns="45720">
            <a:spAutoFit/>
            <a:scene3d>
              <a:camera prst="perspectiveHeroicExtremeLeftFacing"/>
              <a:lightRig rig="threePt" dir="t"/>
            </a:scene3d>
            <a:sp3d extrusionH="57150">
              <a:bevelT w="38100" h="38100"/>
            </a:sp3d>
          </a:bodyPr>
          <a:lstStyle/>
          <a:p>
            <a:pPr algn="ctr"/>
            <a:r>
              <a:rPr lang="en-US" sz="8000" b="1" dirty="0" smtClean="0">
                <a:ln w="1905">
                  <a:solidFill>
                    <a:sysClr val="windowText" lastClr="000000"/>
                  </a:solidFill>
                </a:ln>
                <a:solidFill>
                  <a:srgbClr val="00FFFF"/>
                </a:solidFill>
                <a:effectLst>
                  <a:innerShdw blurRad="69850" dist="43180" dir="5400000">
                    <a:srgbClr val="000000">
                      <a:alpha val="65000"/>
                    </a:srgbClr>
                  </a:innerShdw>
                </a:effectLst>
                <a:latin typeface="Matura MT Script Capitals" pitchFamily="66" charset="0"/>
              </a:rPr>
              <a:t>The </a:t>
            </a:r>
            <a:br>
              <a:rPr lang="en-US" sz="8000" b="1" dirty="0" smtClean="0">
                <a:ln w="1905">
                  <a:solidFill>
                    <a:sysClr val="windowText" lastClr="000000"/>
                  </a:solidFill>
                </a:ln>
                <a:solidFill>
                  <a:srgbClr val="00FFFF"/>
                </a:solidFill>
                <a:effectLst>
                  <a:innerShdw blurRad="69850" dist="43180" dir="5400000">
                    <a:srgbClr val="000000">
                      <a:alpha val="65000"/>
                    </a:srgbClr>
                  </a:innerShdw>
                </a:effectLst>
                <a:latin typeface="Matura MT Script Capitals" pitchFamily="66" charset="0"/>
              </a:rPr>
            </a:br>
            <a:r>
              <a:rPr lang="en-US" sz="8000" b="1" dirty="0" smtClean="0">
                <a:ln w="1905">
                  <a:solidFill>
                    <a:sysClr val="windowText" lastClr="000000"/>
                  </a:solidFill>
                </a:ln>
                <a:solidFill>
                  <a:srgbClr val="CC00FF"/>
                </a:solidFill>
                <a:effectLst>
                  <a:innerShdw blurRad="69850" dist="43180" dir="5400000">
                    <a:srgbClr val="000000">
                      <a:alpha val="65000"/>
                    </a:srgbClr>
                  </a:innerShdw>
                </a:effectLst>
                <a:latin typeface="Matura MT Script Capitals" pitchFamily="66" charset="0"/>
              </a:rPr>
              <a:t>Mini</a:t>
            </a:r>
          </a:p>
          <a:p>
            <a:pPr algn="ctr"/>
            <a:r>
              <a:rPr lang="en-US" sz="8000" b="1" dirty="0" smtClean="0">
                <a:ln w="1905">
                  <a:solidFill>
                    <a:sysClr val="windowText" lastClr="000000"/>
                  </a:solidFill>
                </a:ln>
                <a:solidFill>
                  <a:srgbClr val="00FFFF"/>
                </a:solidFill>
                <a:effectLst>
                  <a:innerShdw blurRad="69850" dist="43180" dir="5400000">
                    <a:srgbClr val="000000">
                      <a:alpha val="65000"/>
                    </a:srgbClr>
                  </a:innerShdw>
                </a:effectLst>
                <a:latin typeface="Matura MT Script Capitals" pitchFamily="66" charset="0"/>
              </a:rPr>
              <a:t>Edition!</a:t>
            </a:r>
            <a:endParaRPr lang="en-US" sz="8000" b="1" cap="none" spc="0" dirty="0" smtClean="0">
              <a:ln w="1905">
                <a:solidFill>
                  <a:sysClr val="windowText" lastClr="000000"/>
                </a:solidFill>
              </a:ln>
              <a:solidFill>
                <a:srgbClr val="00FFFF"/>
              </a:solidFill>
              <a:effectLst>
                <a:innerShdw blurRad="69850" dist="43180" dir="5400000">
                  <a:srgbClr val="000000">
                    <a:alpha val="65000"/>
                  </a:srgbClr>
                </a:innerShdw>
              </a:effectLst>
              <a:latin typeface="Matura MT Script Capitals" pitchFamily="66" charset="0"/>
            </a:endParaRPr>
          </a:p>
        </p:txBody>
      </p:sp>
      <p:sp>
        <p:nvSpPr>
          <p:cNvPr id="15" name="Title 1"/>
          <p:cNvSpPr txBox="1">
            <a:spLocks/>
          </p:cNvSpPr>
          <p:nvPr/>
        </p:nvSpPr>
        <p:spPr>
          <a:xfrm>
            <a:off x="2352945" y="295182"/>
            <a:ext cx="7195528" cy="3564177"/>
          </a:xfrm>
          <a:prstGeom prst="rect">
            <a:avLst/>
          </a:prstGeom>
        </p:spPr>
        <p:txBody>
          <a:bodyPr>
            <a:noAutofit/>
            <a:scene3d>
              <a:camera prst="orthographicFront"/>
              <a:lightRig rig="threePt" dir="t"/>
            </a:scene3d>
            <a:sp3d extrusionH="57150">
              <a:bevelT h="25400" prst="softRound"/>
            </a:sp3d>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4800" dirty="0" smtClean="0">
                <a:ln w="38100">
                  <a:solidFill>
                    <a:srgbClr val="2C2CF8"/>
                  </a:solidFill>
                </a:ln>
                <a:solidFill>
                  <a:schemeClr val="bg2">
                    <a:lumMod val="40000"/>
                    <a:lumOff val="60000"/>
                  </a:schemeClr>
                </a:solidFill>
                <a:effectLst/>
                <a:latin typeface="Rockwell Extra Bold" pitchFamily="18" charset="0"/>
              </a:rPr>
              <a:t>Yahuah’s</a:t>
            </a:r>
            <a:r>
              <a:rPr lang="en-CA" sz="4800" dirty="0" smtClean="0">
                <a:ln w="38100">
                  <a:solidFill>
                    <a:srgbClr val="2C2CF8"/>
                  </a:solidFill>
                </a:ln>
                <a:solidFill>
                  <a:srgbClr val="FFCCFF"/>
                </a:solidFill>
                <a:effectLst/>
                <a:latin typeface="Rockwell Extra Bold" pitchFamily="18" charset="0"/>
              </a:rPr>
              <a:t/>
            </a:r>
            <a:br>
              <a:rPr lang="en-CA" sz="4800" dirty="0" smtClean="0">
                <a:ln w="38100">
                  <a:solidFill>
                    <a:srgbClr val="2C2CF8"/>
                  </a:solidFill>
                </a:ln>
                <a:solidFill>
                  <a:srgbClr val="FFCCFF"/>
                </a:solidFill>
                <a:effectLst/>
                <a:latin typeface="Rockwell Extra Bold" pitchFamily="18" charset="0"/>
              </a:rPr>
            </a:br>
            <a:r>
              <a:rPr lang="en-CA" sz="4800" dirty="0" smtClean="0">
                <a:ln w="38100">
                  <a:solidFill>
                    <a:srgbClr val="2C2CF8"/>
                  </a:solidFill>
                </a:ln>
                <a:solidFill>
                  <a:srgbClr val="FFCCFF"/>
                </a:solidFill>
                <a:effectLst/>
                <a:latin typeface="Rockwell Extra Bold" pitchFamily="18" charset="0"/>
              </a:rPr>
              <a:t>        </a:t>
            </a:r>
            <a:r>
              <a:rPr lang="en-CA" sz="4800" dirty="0" smtClean="0">
                <a:ln w="38100">
                  <a:solidFill>
                    <a:srgbClr val="2C2CF8"/>
                  </a:solidFill>
                </a:ln>
                <a:solidFill>
                  <a:srgbClr val="00FFFF"/>
                </a:solidFill>
                <a:effectLst/>
                <a:latin typeface="Rockwell Extra Bold" pitchFamily="18" charset="0"/>
              </a:rPr>
              <a:t>Covenant  </a:t>
            </a:r>
            <a:br>
              <a:rPr lang="en-CA" sz="4800" dirty="0" smtClean="0">
                <a:ln w="38100">
                  <a:solidFill>
                    <a:srgbClr val="2C2CF8"/>
                  </a:solidFill>
                </a:ln>
                <a:solidFill>
                  <a:srgbClr val="00FFFF"/>
                </a:solidFill>
                <a:effectLst/>
                <a:latin typeface="Rockwell Extra Bold" pitchFamily="18" charset="0"/>
              </a:rPr>
            </a:br>
            <a:r>
              <a:rPr lang="en-CA" sz="4800" dirty="0" smtClean="0">
                <a:ln w="38100">
                  <a:solidFill>
                    <a:srgbClr val="2C2CF8"/>
                  </a:solidFill>
                </a:ln>
                <a:solidFill>
                  <a:srgbClr val="00FFFF"/>
                </a:solidFill>
                <a:effectLst/>
                <a:latin typeface="Rockwell Extra Bold" pitchFamily="18" charset="0"/>
              </a:rPr>
              <a:t>            Calendar -</a:t>
            </a:r>
            <a:endParaRPr lang="en-CA" sz="4800" dirty="0">
              <a:ln w="38100">
                <a:solidFill>
                  <a:srgbClr val="2C2CF8"/>
                </a:solidFill>
              </a:ln>
              <a:solidFill>
                <a:srgbClr val="00FFFF"/>
              </a:solidFill>
              <a:effectLst/>
              <a:latin typeface="Rockwell Extra Bold" pitchFamily="18" charset="0"/>
            </a:endParaRPr>
          </a:p>
        </p:txBody>
      </p:sp>
      <p:sp>
        <p:nvSpPr>
          <p:cNvPr id="16" name="Title 1"/>
          <p:cNvSpPr txBox="1">
            <a:spLocks/>
          </p:cNvSpPr>
          <p:nvPr/>
        </p:nvSpPr>
        <p:spPr>
          <a:xfrm>
            <a:off x="1678541" y="5204221"/>
            <a:ext cx="9144736" cy="3432963"/>
          </a:xfrm>
          <a:prstGeom prst="rect">
            <a:avLst/>
          </a:prstGeom>
        </p:spPr>
        <p:txBody>
          <a:bodyPr>
            <a:noAutofit/>
            <a:scene3d>
              <a:camera prst="obliqueBottomRight"/>
              <a:lightRig rig="threePt" dir="t"/>
            </a:scene3d>
            <a:sp3d extrusionH="57150">
              <a:bevelT h="25400" prst="softRound"/>
            </a:sp3d>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sz="4800" dirty="0" smtClean="0">
                <a:ln w="28575">
                  <a:solidFill>
                    <a:srgbClr val="2C2CF8"/>
                  </a:solidFill>
                </a:ln>
                <a:solidFill>
                  <a:srgbClr val="FFFF00"/>
                </a:solidFill>
                <a:effectLst/>
                <a:latin typeface="Rockwell Extra Bold" pitchFamily="18" charset="0"/>
              </a:rPr>
              <a:t>Removes the </a:t>
            </a:r>
            <a:r>
              <a:rPr lang="en-CA" sz="4800" u="sng" dirty="0" smtClean="0">
                <a:ln w="28575">
                  <a:solidFill>
                    <a:srgbClr val="2C2CF8"/>
                  </a:solidFill>
                </a:ln>
                <a:solidFill>
                  <a:srgbClr val="FFFF00"/>
                </a:solidFill>
                <a:effectLst/>
                <a:latin typeface="Rockwell Extra Bold" pitchFamily="18" charset="0"/>
              </a:rPr>
              <a:t>Rubble</a:t>
            </a:r>
            <a:r>
              <a:rPr lang="en-CA" sz="4800" dirty="0" smtClean="0">
                <a:ln w="28575">
                  <a:solidFill>
                    <a:srgbClr val="2C2CF8"/>
                  </a:solidFill>
                </a:ln>
                <a:solidFill>
                  <a:srgbClr val="FFFF00"/>
                </a:solidFill>
                <a:effectLst/>
                <a:latin typeface="Rockwell Extra Bold" pitchFamily="18" charset="0"/>
              </a:rPr>
              <a:t> </a:t>
            </a:r>
            <a:br>
              <a:rPr lang="en-CA" sz="4800" dirty="0" smtClean="0">
                <a:ln w="28575">
                  <a:solidFill>
                    <a:srgbClr val="2C2CF8"/>
                  </a:solidFill>
                </a:ln>
                <a:solidFill>
                  <a:srgbClr val="FFFF00"/>
                </a:solidFill>
                <a:effectLst/>
                <a:latin typeface="Rockwell Extra Bold" pitchFamily="18" charset="0"/>
              </a:rPr>
            </a:br>
            <a:r>
              <a:rPr lang="en-CA" sz="4800" dirty="0" smtClean="0">
                <a:ln w="28575">
                  <a:solidFill>
                    <a:srgbClr val="2C2CF8"/>
                  </a:solidFill>
                </a:ln>
                <a:solidFill>
                  <a:srgbClr val="FFFF00"/>
                </a:solidFill>
                <a:effectLst/>
                <a:latin typeface="Rockwell Extra Bold" pitchFamily="18" charset="0"/>
              </a:rPr>
              <a:t>of </a:t>
            </a:r>
            <a:r>
              <a:rPr lang="en-CA" sz="4800" dirty="0" smtClean="0">
                <a:ln w="28575">
                  <a:solidFill>
                    <a:srgbClr val="2C2CF8"/>
                  </a:solidFill>
                </a:ln>
                <a:solidFill>
                  <a:srgbClr val="CC00FF"/>
                </a:solidFill>
                <a:effectLst/>
                <a:latin typeface="Rockwell Extra Bold" pitchFamily="18" charset="0"/>
              </a:rPr>
              <a:t>Tradition!</a:t>
            </a:r>
            <a:endParaRPr lang="en-CA" sz="4800" dirty="0">
              <a:ln w="28575">
                <a:solidFill>
                  <a:srgbClr val="2C2CF8"/>
                </a:solidFill>
              </a:ln>
              <a:solidFill>
                <a:srgbClr val="CC00FF"/>
              </a:solidFill>
              <a:effectLst/>
              <a:latin typeface="Rockwell Extra Bold" pitchFamily="18" charset="0"/>
            </a:endParaRPr>
          </a:p>
        </p:txBody>
      </p:sp>
    </p:spTree>
    <p:extLst>
      <p:ext uri="{BB962C8B-B14F-4D97-AF65-F5344CB8AC3E}">
        <p14:creationId xmlns:p14="http://schemas.microsoft.com/office/powerpoint/2010/main" val="163295671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5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10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58603" y="6587761"/>
            <a:ext cx="2743200" cy="365125"/>
          </a:xfrm>
        </p:spPr>
        <p:txBody>
          <a:bodyPr/>
          <a:lstStyle/>
          <a:p>
            <a:fld id="{6D22F896-40B5-4ADD-8801-0D06FADFA095}" type="slidenum">
              <a:rPr lang="en-US" smtClean="0">
                <a:solidFill>
                  <a:schemeClr val="tx1"/>
                </a:solidFill>
              </a:rPr>
              <a:pPr/>
              <a:t>2</a:t>
            </a:fld>
            <a:endParaRPr lang="en-US" dirty="0">
              <a:solidFill>
                <a:schemeClr val="tx1"/>
              </a:solidFill>
            </a:endParaRPr>
          </a:p>
        </p:txBody>
      </p:sp>
      <p:sp>
        <p:nvSpPr>
          <p:cNvPr id="8" name="Rounded Rectangle 7"/>
          <p:cNvSpPr/>
          <p:nvPr/>
        </p:nvSpPr>
        <p:spPr>
          <a:xfrm>
            <a:off x="1461793" y="404757"/>
            <a:ext cx="9148691" cy="951034"/>
          </a:xfrm>
          <a:prstGeom prst="roundRect">
            <a:avLst>
              <a:gd name="adj" fmla="val 50000"/>
            </a:avLst>
          </a:prstGeom>
          <a:solidFill>
            <a:schemeClr val="bg1">
              <a:lumMod val="85000"/>
            </a:schemeClr>
          </a:solidFill>
          <a:ln w="28575">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4800" b="1" dirty="0" smtClean="0">
                <a:ln w="19050">
                  <a:solidFill>
                    <a:srgbClr val="002060"/>
                  </a:solidFill>
                </a:ln>
                <a:solidFill>
                  <a:srgbClr val="0070C0"/>
                </a:solidFill>
                <a:latin typeface="Rockwell" pitchFamily="18" charset="0"/>
              </a:rPr>
              <a:t>Are the Scriptures accurate?  </a:t>
            </a:r>
            <a:endParaRPr lang="en-CA" sz="4800" b="1" dirty="0">
              <a:ln w="19050">
                <a:solidFill>
                  <a:srgbClr val="002060"/>
                </a:solidFill>
              </a:ln>
              <a:solidFill>
                <a:srgbClr val="0070C0"/>
              </a:solidFill>
              <a:latin typeface="Rockwell" pitchFamily="18" charset="0"/>
            </a:endParaRPr>
          </a:p>
        </p:txBody>
      </p:sp>
      <p:sp>
        <p:nvSpPr>
          <p:cNvPr id="4" name="Rectangle 3"/>
          <p:cNvSpPr/>
          <p:nvPr/>
        </p:nvSpPr>
        <p:spPr>
          <a:xfrm>
            <a:off x="136771" y="1774459"/>
            <a:ext cx="11798736" cy="4093428"/>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52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t>Are there </a:t>
            </a:r>
            <a:r>
              <a:rPr lang="en-US" sz="5200" b="1" u="sng" cap="none" spc="0" dirty="0" smtClean="0">
                <a:ln w="1905">
                  <a:solidFill>
                    <a:srgbClr val="002060"/>
                  </a:solidFill>
                </a:ln>
                <a:solidFill>
                  <a:srgbClr val="00FFFF"/>
                </a:solidFill>
                <a:effectLst>
                  <a:innerShdw blurRad="69850" dist="43180" dir="5400000">
                    <a:srgbClr val="000000">
                      <a:alpha val="65000"/>
                    </a:srgbClr>
                  </a:innerShdw>
                </a:effectLst>
                <a:latin typeface="Rockwell" pitchFamily="18" charset="0"/>
              </a:rPr>
              <a:t>Scri</a:t>
            </a:r>
            <a:r>
              <a:rPr lang="en-US" sz="5200" b="1" cap="none" spc="0" dirty="0" smtClean="0">
                <a:ln w="1905">
                  <a:solidFill>
                    <a:srgbClr val="002060"/>
                  </a:solidFill>
                </a:ln>
                <a:solidFill>
                  <a:srgbClr val="00FFFF"/>
                </a:solidFill>
                <a:effectLst>
                  <a:innerShdw blurRad="69850" dist="43180" dir="5400000">
                    <a:srgbClr val="000000">
                      <a:alpha val="65000"/>
                    </a:srgbClr>
                  </a:innerShdw>
                </a:effectLst>
                <a:latin typeface="Rockwell" pitchFamily="18" charset="0"/>
              </a:rPr>
              <a:t>p</a:t>
            </a:r>
            <a:r>
              <a:rPr lang="en-US" sz="5200" b="1" u="sng" cap="none" spc="0" dirty="0" smtClean="0">
                <a:ln w="1905">
                  <a:solidFill>
                    <a:srgbClr val="002060"/>
                  </a:solidFill>
                </a:ln>
                <a:solidFill>
                  <a:srgbClr val="00FFFF"/>
                </a:solidFill>
                <a:effectLst>
                  <a:innerShdw blurRad="69850" dist="43180" dir="5400000">
                    <a:srgbClr val="000000">
                      <a:alpha val="65000"/>
                    </a:srgbClr>
                  </a:innerShdw>
                </a:effectLst>
                <a:latin typeface="Rockwell" pitchFamily="18" charset="0"/>
              </a:rPr>
              <a:t>tural</a:t>
            </a:r>
            <a:r>
              <a:rPr lang="en-US" sz="52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t> </a:t>
            </a:r>
            <a:br>
              <a:rPr lang="en-US" sz="52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br>
            <a:r>
              <a:rPr lang="en-US" sz="52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t>characteristic</a:t>
            </a:r>
            <a:r>
              <a:rPr lang="en-US" sz="5200" b="1" cap="none" spc="0" dirty="0" smtClean="0">
                <a:ln w="1905">
                  <a:solidFill>
                    <a:srgbClr val="002060"/>
                  </a:solidFill>
                </a:ln>
                <a:solidFill>
                  <a:srgbClr val="FF0000"/>
                </a:solidFill>
                <a:effectLst>
                  <a:innerShdw blurRad="69850" dist="43180" dir="5400000">
                    <a:srgbClr val="000000">
                      <a:alpha val="65000"/>
                    </a:srgbClr>
                  </a:innerShdw>
                </a:effectLst>
                <a:latin typeface="Rockwell" pitchFamily="18" charset="0"/>
              </a:rPr>
              <a:t>s </a:t>
            </a:r>
            <a:r>
              <a:rPr lang="en-US" sz="52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t>in the Gospels </a:t>
            </a:r>
            <a:br>
              <a:rPr lang="en-US" sz="52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br>
            <a:r>
              <a:rPr lang="en-US" sz="52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t>that</a:t>
            </a:r>
            <a:r>
              <a:rPr lang="en-US" sz="52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t> </a:t>
            </a:r>
            <a:r>
              <a:rPr lang="en-US" sz="5200" b="1" cap="none" spc="0" dirty="0" smtClean="0">
                <a:ln w="1905">
                  <a:solidFill>
                    <a:srgbClr val="002060"/>
                  </a:solidFill>
                </a:ln>
                <a:solidFill>
                  <a:srgbClr val="CC00FF"/>
                </a:solidFill>
                <a:effectLst>
                  <a:innerShdw blurRad="69850" dist="43180" dir="5400000">
                    <a:srgbClr val="000000">
                      <a:alpha val="65000"/>
                    </a:srgbClr>
                  </a:innerShdw>
                </a:effectLst>
                <a:latin typeface="Rockwell" pitchFamily="18" charset="0"/>
              </a:rPr>
              <a:t>p</a:t>
            </a:r>
            <a:r>
              <a:rPr lang="en-US" sz="5200" b="1" u="sng" cap="none" spc="0" dirty="0" smtClean="0">
                <a:ln w="1905">
                  <a:solidFill>
                    <a:srgbClr val="002060"/>
                  </a:solidFill>
                </a:ln>
                <a:solidFill>
                  <a:srgbClr val="CC00FF"/>
                </a:solidFill>
                <a:effectLst>
                  <a:innerShdw blurRad="69850" dist="43180" dir="5400000">
                    <a:srgbClr val="000000">
                      <a:alpha val="65000"/>
                    </a:srgbClr>
                  </a:innerShdw>
                </a:effectLst>
                <a:latin typeface="Rockwell" pitchFamily="18" charset="0"/>
              </a:rPr>
              <a:t>ositivel</a:t>
            </a:r>
            <a:r>
              <a:rPr lang="en-US" sz="5200" b="1" cap="none" spc="0" dirty="0" smtClean="0">
                <a:ln w="1905">
                  <a:solidFill>
                    <a:srgbClr val="002060"/>
                  </a:solidFill>
                </a:ln>
                <a:solidFill>
                  <a:srgbClr val="CC00FF"/>
                </a:solidFill>
                <a:effectLst>
                  <a:innerShdw blurRad="69850" dist="43180" dir="5400000">
                    <a:srgbClr val="000000">
                      <a:alpha val="65000"/>
                    </a:srgbClr>
                  </a:innerShdw>
                </a:effectLst>
                <a:latin typeface="Rockwell" pitchFamily="18" charset="0"/>
              </a:rPr>
              <a:t>y</a:t>
            </a:r>
            <a:r>
              <a:rPr lang="en-US" sz="52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t> </a:t>
            </a:r>
            <a:r>
              <a:rPr lang="en-US" sz="5200" b="1" cap="none" spc="0" dirty="0" smtClean="0">
                <a:ln w="1905">
                  <a:solidFill>
                    <a:srgbClr val="002060"/>
                  </a:solidFill>
                </a:ln>
                <a:solidFill>
                  <a:srgbClr val="CC00FF"/>
                </a:solidFill>
                <a:effectLst>
                  <a:innerShdw blurRad="69850" dist="43180" dir="5400000">
                    <a:srgbClr val="000000">
                      <a:alpha val="65000"/>
                    </a:srgbClr>
                  </a:innerShdw>
                </a:effectLst>
                <a:latin typeface="Rockwell" pitchFamily="18" charset="0"/>
              </a:rPr>
              <a:t>identify</a:t>
            </a:r>
            <a:r>
              <a:rPr lang="en-US" sz="52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t> </a:t>
            </a:r>
            <a:br>
              <a:rPr lang="en-US" sz="52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br>
            <a:r>
              <a:rPr lang="en-US" sz="52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t>the </a:t>
            </a:r>
            <a:r>
              <a:rPr lang="en-US" sz="52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t>Crucifixion year so </a:t>
            </a:r>
            <a:r>
              <a:rPr lang="en-US" sz="52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t>precise, </a:t>
            </a:r>
            <a:br>
              <a:rPr lang="en-US" sz="52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Rockwell" pitchFamily="18" charset="0"/>
              </a:rPr>
            </a:br>
            <a:r>
              <a:rPr lang="en-US" sz="5200" b="1" u="sng"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76200">
                    <a:srgbClr val="FFCCFF"/>
                  </a:glow>
                  <a:innerShdw blurRad="69850" dist="43180" dir="5400000">
                    <a:srgbClr val="000000">
                      <a:alpha val="65000"/>
                    </a:srgbClr>
                  </a:innerShdw>
                </a:effectLst>
                <a:latin typeface="Rockwell" pitchFamily="18" charset="0"/>
              </a:rPr>
              <a:t>it sim</a:t>
            </a:r>
            <a:r>
              <a:rPr lang="en-US" sz="52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76200">
                    <a:srgbClr val="FFCCFF"/>
                  </a:glow>
                  <a:innerShdw blurRad="69850" dist="43180" dir="5400000">
                    <a:srgbClr val="000000">
                      <a:alpha val="65000"/>
                    </a:srgbClr>
                  </a:innerShdw>
                </a:effectLst>
                <a:latin typeface="Rockwell" pitchFamily="18" charset="0"/>
              </a:rPr>
              <a:t>p</a:t>
            </a:r>
            <a:r>
              <a:rPr lang="en-US" sz="5200" b="1" u="sng"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76200">
                    <a:srgbClr val="FFCCFF"/>
                  </a:glow>
                  <a:innerShdw blurRad="69850" dist="43180" dir="5400000">
                    <a:srgbClr val="000000">
                      <a:alpha val="65000"/>
                    </a:srgbClr>
                  </a:innerShdw>
                </a:effectLst>
                <a:latin typeface="Rockwell" pitchFamily="18" charset="0"/>
              </a:rPr>
              <a:t>l</a:t>
            </a:r>
            <a:r>
              <a:rPr lang="en-US" sz="52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76200">
                    <a:srgbClr val="FFCCFF"/>
                  </a:glow>
                  <a:innerShdw blurRad="69850" dist="43180" dir="5400000">
                    <a:srgbClr val="000000">
                      <a:alpha val="65000"/>
                    </a:srgbClr>
                  </a:innerShdw>
                </a:effectLst>
                <a:latin typeface="Rockwell" pitchFamily="18" charset="0"/>
              </a:rPr>
              <a:t>y </a:t>
            </a:r>
            <a:r>
              <a:rPr lang="en-US" sz="5200" b="1" u="sng"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76200">
                    <a:srgbClr val="FFCCFF"/>
                  </a:glow>
                  <a:innerShdw blurRad="69850" dist="43180" dir="5400000">
                    <a:srgbClr val="000000">
                      <a:alpha val="65000"/>
                    </a:srgbClr>
                  </a:innerShdw>
                </a:effectLst>
                <a:latin typeface="Rockwell" pitchFamily="18" charset="0"/>
              </a:rPr>
              <a:t>cannot </a:t>
            </a:r>
            <a:r>
              <a:rPr lang="en-US" sz="5200" b="1" u="sng"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76200">
                    <a:srgbClr val="FFCCFF"/>
                  </a:glow>
                  <a:innerShdw blurRad="69850" dist="43180" dir="5400000">
                    <a:srgbClr val="000000">
                      <a:alpha val="65000"/>
                    </a:srgbClr>
                  </a:innerShdw>
                </a:effectLst>
                <a:latin typeface="Rockwell" pitchFamily="18" charset="0"/>
              </a:rPr>
              <a:t>be mistaken</a:t>
            </a:r>
            <a:r>
              <a:rPr lang="en-US" sz="52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76200">
                    <a:srgbClr val="FFCCFF"/>
                  </a:glow>
                  <a:innerShdw blurRad="69850" dist="43180" dir="5400000">
                    <a:srgbClr val="000000">
                      <a:alpha val="65000"/>
                    </a:srgbClr>
                  </a:innerShdw>
                </a:effectLst>
                <a:latin typeface="Rockwell" pitchFamily="18" charset="0"/>
              </a:rPr>
              <a:t>?</a:t>
            </a:r>
            <a:endParaRPr lang="en-US" sz="52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76200">
                  <a:srgbClr val="FFCCFF"/>
                </a:glow>
                <a:innerShdw blurRad="69850" dist="43180" dir="5400000">
                  <a:srgbClr val="000000">
                    <a:alpha val="65000"/>
                  </a:srgbClr>
                </a:innerShdw>
              </a:effectLst>
              <a:latin typeface="Rockwell" pitchFamily="18" charset="0"/>
            </a:endParaRPr>
          </a:p>
        </p:txBody>
      </p:sp>
      <p:pic>
        <p:nvPicPr>
          <p:cNvPr id="9" name="Picture 17" descr="F:\Art on Desktop - 1\All white man clip art\yellow-blue smiley faces\Smiley Face  jpe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16474" y="982198"/>
            <a:ext cx="1319033" cy="178524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46353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57921" y="1261501"/>
            <a:ext cx="11534079" cy="5572350"/>
          </a:xfrm>
        </p:spPr>
        <p:txBody>
          <a:bodyPr>
            <a:normAutofit fontScale="92500" lnSpcReduction="10000"/>
            <a:scene3d>
              <a:camera prst="orthographicFront"/>
              <a:lightRig rig="threePt" dir="t"/>
            </a:scene3d>
            <a:sp3d extrusionH="57150">
              <a:bevelT w="38100" h="38100"/>
            </a:sp3d>
          </a:bodyPr>
          <a:lstStyle/>
          <a:p>
            <a:r>
              <a:rPr lang="en-CA" dirty="0"/>
              <a:t>Does </a:t>
            </a:r>
            <a:r>
              <a:rPr lang="en-CA" b="1" dirty="0">
                <a:solidFill>
                  <a:srgbClr val="2C2CF8"/>
                </a:solidFill>
              </a:rPr>
              <a:t>Yahusha’s</a:t>
            </a:r>
            <a:r>
              <a:rPr lang="en-CA" dirty="0">
                <a:solidFill>
                  <a:srgbClr val="2C2CF8"/>
                </a:solidFill>
              </a:rPr>
              <a:t> Life </a:t>
            </a:r>
            <a:r>
              <a:rPr lang="en-CA" dirty="0"/>
              <a:t>begin at </a:t>
            </a:r>
            <a:r>
              <a:rPr lang="en-CA" b="1" dirty="0">
                <a:solidFill>
                  <a:srgbClr val="2C2CF8"/>
                </a:solidFill>
              </a:rPr>
              <a:t>Conception?</a:t>
            </a:r>
            <a:endParaRPr lang="en-CA" dirty="0">
              <a:solidFill>
                <a:srgbClr val="2C2CF8"/>
              </a:solidFill>
            </a:endParaRPr>
          </a:p>
          <a:p>
            <a:r>
              <a:rPr lang="en-CA" b="1" u="sng" dirty="0">
                <a:ln>
                  <a:solidFill>
                    <a:srgbClr val="2C2CF8"/>
                  </a:solidFill>
                </a:ln>
                <a:solidFill>
                  <a:srgbClr val="FF5050"/>
                </a:solidFill>
                <a:latin typeface="Arial Black" panose="020B0A04020102020204" pitchFamily="34" charset="0"/>
              </a:rPr>
              <a:t>AFTER</a:t>
            </a:r>
            <a:r>
              <a:rPr lang="en-CA" b="1" dirty="0">
                <a:solidFill>
                  <a:srgbClr val="FF5050"/>
                </a:solidFill>
              </a:rPr>
              <a:t> THE FEAST OF THE JEWS</a:t>
            </a:r>
            <a:r>
              <a:rPr lang="en-CA" dirty="0"/>
              <a:t> what was </a:t>
            </a:r>
            <a:r>
              <a:rPr lang="en-CA" b="1" dirty="0">
                <a:solidFill>
                  <a:srgbClr val="2C2CF8"/>
                </a:solidFill>
              </a:rPr>
              <a:t>Yahusha</a:t>
            </a:r>
            <a:r>
              <a:rPr lang="en-CA" dirty="0"/>
              <a:t> </a:t>
            </a:r>
            <a:r>
              <a:rPr lang="en-CA" b="1" u="sng" dirty="0">
                <a:solidFill>
                  <a:srgbClr val="CC00FF"/>
                </a:solidFill>
              </a:rPr>
              <a:t>OBSERVING</a:t>
            </a:r>
            <a:r>
              <a:rPr lang="en-CA" b="1" dirty="0">
                <a:solidFill>
                  <a:srgbClr val="CC00FF"/>
                </a:solidFill>
              </a:rPr>
              <a:t> </a:t>
            </a:r>
            <a:r>
              <a:rPr lang="en-CA" u="sng" dirty="0"/>
              <a:t>IN</a:t>
            </a:r>
            <a:r>
              <a:rPr lang="en-CA" dirty="0"/>
              <a:t> the Tabernacle 3 Days “later”?   </a:t>
            </a:r>
            <a:r>
              <a:rPr lang="en-CA" b="1" dirty="0">
                <a:solidFill>
                  <a:srgbClr val="CC00FF"/>
                </a:solidFill>
              </a:rPr>
              <a:t> </a:t>
            </a:r>
            <a:r>
              <a:rPr lang="en-CA" b="1" u="sng" dirty="0">
                <a:solidFill>
                  <a:srgbClr val="CC00FF"/>
                </a:solidFill>
              </a:rPr>
              <a:t>Which</a:t>
            </a:r>
            <a:r>
              <a:rPr lang="en-CA" b="1" dirty="0">
                <a:solidFill>
                  <a:srgbClr val="CC00FF"/>
                </a:solidFill>
              </a:rPr>
              <a:t> </a:t>
            </a:r>
            <a:r>
              <a:rPr lang="en-CA" b="1" u="sng" dirty="0">
                <a:solidFill>
                  <a:srgbClr val="2C2CF8"/>
                </a:solidFill>
              </a:rPr>
              <a:t>statutes</a:t>
            </a:r>
            <a:r>
              <a:rPr lang="en-CA" b="1" dirty="0">
                <a:solidFill>
                  <a:srgbClr val="CC00FF"/>
                </a:solidFill>
              </a:rPr>
              <a:t> </a:t>
            </a:r>
            <a:r>
              <a:rPr lang="en-CA" b="1" u="sng" dirty="0">
                <a:solidFill>
                  <a:srgbClr val="CC00FF"/>
                </a:solidFill>
              </a:rPr>
              <a:t>was Yahusha then fulfillin</a:t>
            </a:r>
            <a:r>
              <a:rPr lang="en-CA" b="1" dirty="0">
                <a:solidFill>
                  <a:srgbClr val="CC00FF"/>
                </a:solidFill>
              </a:rPr>
              <a:t>g?</a:t>
            </a:r>
            <a:br>
              <a:rPr lang="en-CA" b="1" dirty="0">
                <a:solidFill>
                  <a:srgbClr val="CC00FF"/>
                </a:solidFill>
              </a:rPr>
            </a:br>
            <a:r>
              <a:rPr lang="en-CA" b="1" dirty="0">
                <a:solidFill>
                  <a:srgbClr val="CC00FF"/>
                </a:solidFill>
              </a:rPr>
              <a:t> </a:t>
            </a:r>
            <a:r>
              <a:rPr lang="en-CA" b="1" u="sng" dirty="0">
                <a:solidFill>
                  <a:srgbClr val="CC00FF"/>
                </a:solidFill>
                <a:effectLst>
                  <a:glow rad="127000">
                    <a:srgbClr val="00FF00"/>
                  </a:glow>
                </a:effectLst>
              </a:rPr>
              <a:t>Did </a:t>
            </a:r>
            <a:r>
              <a:rPr lang="en-CA" b="1" dirty="0">
                <a:solidFill>
                  <a:srgbClr val="CC00FF"/>
                </a:solidFill>
                <a:effectLst>
                  <a:glow rad="127000">
                    <a:srgbClr val="00FF00"/>
                  </a:glow>
                </a:effectLst>
              </a:rPr>
              <a:t>y</a:t>
            </a:r>
            <a:r>
              <a:rPr lang="en-CA" b="1" u="sng" dirty="0">
                <a:solidFill>
                  <a:srgbClr val="CC00FF"/>
                </a:solidFill>
                <a:effectLst>
                  <a:glow rad="127000">
                    <a:srgbClr val="00FF00"/>
                  </a:glow>
                </a:effectLst>
              </a:rPr>
              <a:t>ou know HE was not lost</a:t>
            </a:r>
            <a:r>
              <a:rPr lang="en-CA" b="1" dirty="0">
                <a:solidFill>
                  <a:srgbClr val="CC00FF"/>
                </a:solidFill>
                <a:effectLst>
                  <a:glow rad="127000">
                    <a:srgbClr val="00FF00"/>
                  </a:glow>
                </a:effectLst>
              </a:rPr>
              <a:t>? </a:t>
            </a:r>
            <a:endParaRPr lang="en-CA" b="1" dirty="0">
              <a:solidFill>
                <a:srgbClr val="FF5050"/>
              </a:solidFill>
            </a:endParaRPr>
          </a:p>
          <a:p>
            <a:r>
              <a:rPr lang="en-CA" dirty="0"/>
              <a:t>Was there really a </a:t>
            </a:r>
            <a:r>
              <a:rPr lang="en-CA" b="1" dirty="0">
                <a:solidFill>
                  <a:srgbClr val="2C2CF8"/>
                </a:solidFill>
              </a:rPr>
              <a:t>Midst</a:t>
            </a:r>
            <a:r>
              <a:rPr lang="en-CA" dirty="0"/>
              <a:t> of the Week </a:t>
            </a:r>
            <a:r>
              <a:rPr lang="en-CA" u="sng" dirty="0"/>
              <a:t>fulfillment</a:t>
            </a:r>
            <a:r>
              <a:rPr lang="en-CA" dirty="0"/>
              <a:t>, or was the crucifixion on Friday?</a:t>
            </a:r>
          </a:p>
          <a:p>
            <a:r>
              <a:rPr lang="en-CA" dirty="0"/>
              <a:t>Was </a:t>
            </a:r>
            <a:r>
              <a:rPr lang="en-CA" b="1" dirty="0">
                <a:solidFill>
                  <a:srgbClr val="2C2CF8"/>
                </a:solidFill>
              </a:rPr>
              <a:t>Yahusha </a:t>
            </a:r>
            <a:r>
              <a:rPr lang="en-CA" dirty="0"/>
              <a:t>a </a:t>
            </a:r>
            <a:r>
              <a:rPr lang="en-CA" u="sng" dirty="0"/>
              <a:t>Lamb of the 1</a:t>
            </a:r>
            <a:r>
              <a:rPr lang="en-CA" u="sng" baseline="30000" dirty="0"/>
              <a:t>st</a:t>
            </a:r>
            <a:r>
              <a:rPr lang="en-CA" u="sng" dirty="0"/>
              <a:t> Year</a:t>
            </a:r>
            <a:r>
              <a:rPr lang="en-CA" dirty="0"/>
              <a:t> or a lamb of the </a:t>
            </a:r>
            <a:r>
              <a:rPr lang="en-CA" u="sng" dirty="0"/>
              <a:t>3</a:t>
            </a:r>
            <a:r>
              <a:rPr lang="en-CA" u="sng" baseline="30000" dirty="0"/>
              <a:t>rd</a:t>
            </a:r>
            <a:r>
              <a:rPr lang="en-CA" dirty="0"/>
              <a:t> year?</a:t>
            </a:r>
          </a:p>
          <a:p>
            <a:r>
              <a:rPr lang="en-CA" b="1" dirty="0"/>
              <a:t>Have you recognized from Scripture, the </a:t>
            </a:r>
            <a:r>
              <a:rPr lang="en-CA" b="1" u="sng" dirty="0">
                <a:effectLst>
                  <a:glow rad="127000">
                    <a:srgbClr val="FFCCFF"/>
                  </a:glow>
                </a:effectLst>
              </a:rPr>
              <a:t>Two Different Calendars</a:t>
            </a:r>
            <a:r>
              <a:rPr lang="en-CA" b="1" dirty="0">
                <a:effectLst>
                  <a:glow rad="127000">
                    <a:srgbClr val="FFCCFF"/>
                  </a:glow>
                </a:effectLst>
              </a:rPr>
              <a:t> </a:t>
            </a:r>
            <a:r>
              <a:rPr lang="en-CA" b="1" dirty="0"/>
              <a:t>that functioned</a:t>
            </a:r>
            <a:br>
              <a:rPr lang="en-CA" b="1" dirty="0"/>
            </a:br>
            <a:r>
              <a:rPr lang="en-CA" b="1" dirty="0"/>
              <a:t>   </a:t>
            </a:r>
            <a:r>
              <a:rPr lang="en-CA" b="1" u="sng" dirty="0">
                <a:ln>
                  <a:solidFill>
                    <a:srgbClr val="2C2CF8"/>
                  </a:solidFill>
                </a:ln>
                <a:solidFill>
                  <a:srgbClr val="00FFFF"/>
                </a:solidFill>
              </a:rPr>
              <a:t>simultaneousl</a:t>
            </a:r>
            <a:r>
              <a:rPr lang="en-CA" b="1" dirty="0">
                <a:ln>
                  <a:solidFill>
                    <a:srgbClr val="2C2CF8"/>
                  </a:solidFill>
                </a:ln>
                <a:solidFill>
                  <a:srgbClr val="00FFFF"/>
                </a:solidFill>
              </a:rPr>
              <a:t>y </a:t>
            </a:r>
            <a:r>
              <a:rPr lang="en-CA" b="1" u="sng" dirty="0">
                <a:ln>
                  <a:solidFill>
                    <a:srgbClr val="2C2CF8"/>
                  </a:solidFill>
                </a:ln>
                <a:solidFill>
                  <a:srgbClr val="00FFFF"/>
                </a:solidFill>
              </a:rPr>
              <a:t>to</a:t>
            </a:r>
            <a:r>
              <a:rPr lang="en-CA" b="1" dirty="0">
                <a:ln>
                  <a:solidFill>
                    <a:srgbClr val="2C2CF8"/>
                  </a:solidFill>
                </a:ln>
                <a:solidFill>
                  <a:srgbClr val="00FFFF"/>
                </a:solidFill>
              </a:rPr>
              <a:t>g</a:t>
            </a:r>
            <a:r>
              <a:rPr lang="en-CA" b="1" u="sng" dirty="0">
                <a:ln>
                  <a:solidFill>
                    <a:srgbClr val="2C2CF8"/>
                  </a:solidFill>
                </a:ln>
                <a:solidFill>
                  <a:srgbClr val="00FFFF"/>
                </a:solidFill>
              </a:rPr>
              <a:t>ether</a:t>
            </a:r>
            <a:r>
              <a:rPr lang="en-CA" b="1" dirty="0"/>
              <a:t> in the Gospels - fulfilling prophecy?</a:t>
            </a:r>
          </a:p>
          <a:p>
            <a:r>
              <a:rPr lang="en-CA" b="1" dirty="0"/>
              <a:t>Did you know the Gospels record  </a:t>
            </a:r>
            <a:r>
              <a:rPr lang="en-CA" b="1" u="sng" dirty="0">
                <a:ln>
                  <a:solidFill>
                    <a:sysClr val="windowText" lastClr="000000"/>
                  </a:solidFill>
                </a:ln>
                <a:solidFill>
                  <a:srgbClr val="CC00FF"/>
                </a:solidFill>
                <a:effectLst>
                  <a:glow rad="127000">
                    <a:srgbClr val="00FF00"/>
                  </a:glow>
                </a:effectLst>
              </a:rPr>
              <a:t>TWO PASSOVERS</a:t>
            </a:r>
            <a:r>
              <a:rPr lang="en-CA" b="1" dirty="0">
                <a:ln>
                  <a:solidFill>
                    <a:sysClr val="windowText" lastClr="000000"/>
                  </a:solidFill>
                </a:ln>
                <a:solidFill>
                  <a:srgbClr val="CC00FF"/>
                </a:solidFill>
                <a:effectLst>
                  <a:glow rad="127000">
                    <a:srgbClr val="00FF00"/>
                  </a:glow>
                </a:effectLst>
              </a:rPr>
              <a:t>  - </a:t>
            </a:r>
            <a:r>
              <a:rPr lang="en-CA" b="1" u="sng" dirty="0">
                <a:ln>
                  <a:solidFill>
                    <a:sysClr val="windowText" lastClr="000000"/>
                  </a:solidFill>
                </a:ln>
                <a:solidFill>
                  <a:srgbClr val="CC00FF"/>
                </a:solidFill>
                <a:effectLst>
                  <a:glow rad="127000">
                    <a:srgbClr val="FFFF00"/>
                  </a:glow>
                </a:effectLst>
              </a:rPr>
              <a:t>in ONE DAY</a:t>
            </a:r>
            <a:r>
              <a:rPr lang="en-CA" b="1" dirty="0">
                <a:ln>
                  <a:solidFill>
                    <a:sysClr val="windowText" lastClr="000000"/>
                  </a:solidFill>
                </a:ln>
                <a:solidFill>
                  <a:srgbClr val="CC00FF"/>
                </a:solidFill>
                <a:effectLst>
                  <a:glow rad="127000">
                    <a:srgbClr val="FFFF00"/>
                  </a:glow>
                </a:effectLst>
              </a:rPr>
              <a:t>!!</a:t>
            </a:r>
          </a:p>
          <a:p>
            <a:r>
              <a:rPr lang="en-CA" b="1" dirty="0"/>
              <a:t>Have you ever heard that </a:t>
            </a:r>
            <a:r>
              <a:rPr lang="en-CA" b="1" dirty="0">
                <a:ln>
                  <a:solidFill>
                    <a:sysClr val="windowText" lastClr="000000"/>
                  </a:solidFill>
                </a:ln>
                <a:solidFill>
                  <a:srgbClr val="CC00FF"/>
                </a:solidFill>
                <a:effectLst>
                  <a:glow rad="127000">
                    <a:srgbClr val="FFFF00"/>
                  </a:glow>
                </a:effectLst>
              </a:rPr>
              <a:t>Matthew &amp; John’s writings declare a </a:t>
            </a:r>
            <a:br>
              <a:rPr lang="en-CA" b="1" dirty="0">
                <a:ln>
                  <a:solidFill>
                    <a:sysClr val="windowText" lastClr="000000"/>
                  </a:solidFill>
                </a:ln>
                <a:solidFill>
                  <a:srgbClr val="CC00FF"/>
                </a:solidFill>
                <a:effectLst>
                  <a:glow rad="127000">
                    <a:srgbClr val="FFFF00"/>
                  </a:glow>
                </a:effectLst>
              </a:rPr>
            </a:br>
            <a:r>
              <a:rPr lang="en-CA" b="1" dirty="0">
                <a:ln>
                  <a:solidFill>
                    <a:sysClr val="windowText" lastClr="000000"/>
                  </a:solidFill>
                </a:ln>
                <a:solidFill>
                  <a:srgbClr val="CC00FF"/>
                </a:solidFill>
                <a:effectLst>
                  <a:glow rad="127000">
                    <a:srgbClr val="FFFF00"/>
                  </a:glow>
                </a:effectLst>
              </a:rPr>
              <a:t>  phenomenal </a:t>
            </a:r>
            <a:r>
              <a:rPr lang="en-CA" b="1" u="sng" dirty="0">
                <a:ln>
                  <a:solidFill>
                    <a:sysClr val="windowText" lastClr="000000"/>
                  </a:solidFill>
                </a:ln>
                <a:solidFill>
                  <a:srgbClr val="CC00FF"/>
                </a:solidFill>
                <a:effectLst>
                  <a:glow rad="127000">
                    <a:srgbClr val="00FFFF"/>
                  </a:glow>
                </a:effectLst>
              </a:rPr>
              <a:t>12 HOUR OFFSET</a:t>
            </a:r>
            <a:r>
              <a:rPr lang="en-CA" b="1" dirty="0">
                <a:ln>
                  <a:solidFill>
                    <a:sysClr val="windowText" lastClr="000000"/>
                  </a:solidFill>
                </a:ln>
                <a:solidFill>
                  <a:srgbClr val="CC00FF"/>
                </a:solidFill>
                <a:effectLst>
                  <a:glow rad="127000">
                    <a:srgbClr val="FFFF00"/>
                  </a:glow>
                </a:effectLst>
              </a:rPr>
              <a:t> at these </a:t>
            </a:r>
            <a:r>
              <a:rPr lang="en-CA" b="1" u="sng" dirty="0">
                <a:ln>
                  <a:solidFill>
                    <a:sysClr val="windowText" lastClr="000000"/>
                  </a:solidFill>
                </a:ln>
                <a:solidFill>
                  <a:srgbClr val="CC00FF"/>
                </a:solidFill>
                <a:effectLst>
                  <a:glow rad="127000">
                    <a:srgbClr val="00FFFF"/>
                  </a:glow>
                </a:effectLst>
              </a:rPr>
              <a:t>TWO</a:t>
            </a:r>
            <a:r>
              <a:rPr lang="en-CA" b="1" dirty="0">
                <a:ln>
                  <a:solidFill>
                    <a:sysClr val="windowText" lastClr="000000"/>
                  </a:solidFill>
                </a:ln>
                <a:solidFill>
                  <a:srgbClr val="CC00FF"/>
                </a:solidFill>
                <a:effectLst>
                  <a:glow rad="127000">
                    <a:srgbClr val="FFFF00"/>
                  </a:glow>
                </a:effectLst>
              </a:rPr>
              <a:t> Passover timings?!</a:t>
            </a:r>
          </a:p>
          <a:p>
            <a:r>
              <a:rPr lang="en-CA" b="1" dirty="0"/>
              <a:t>Did you know all of this information is documented with the  </a:t>
            </a:r>
            <a:br>
              <a:rPr lang="en-CA" b="1" dirty="0"/>
            </a:br>
            <a:r>
              <a:rPr lang="en-CA" b="1" dirty="0" smtClean="0"/>
              <a:t>         </a:t>
            </a:r>
            <a:r>
              <a:rPr lang="en-CA" b="1" dirty="0">
                <a:ln>
                  <a:solidFill>
                    <a:sysClr val="windowText" lastClr="000000"/>
                  </a:solidFill>
                </a:ln>
                <a:solidFill>
                  <a:srgbClr val="CC00FF"/>
                </a:solidFill>
                <a:effectLst>
                  <a:glow rad="127000">
                    <a:srgbClr val="FFFF00"/>
                  </a:glow>
                </a:effectLst>
              </a:rPr>
              <a:t>Dawn to Dawn Reckoning </a:t>
            </a:r>
            <a:r>
              <a:rPr lang="en-CA" b="1" dirty="0">
                <a:ln>
                  <a:solidFill>
                    <a:sysClr val="windowText" lastClr="000000"/>
                  </a:solidFill>
                </a:ln>
                <a:solidFill>
                  <a:srgbClr val="00FFFF"/>
                </a:solidFill>
                <a:effectLst>
                  <a:glow rad="127000">
                    <a:srgbClr val="FFFF00"/>
                  </a:glow>
                </a:effectLst>
              </a:rPr>
              <a:t>of </a:t>
            </a:r>
            <a:r>
              <a:rPr lang="en-CA" b="1" dirty="0">
                <a:ln>
                  <a:solidFill>
                    <a:sysClr val="windowText" lastClr="000000"/>
                  </a:solidFill>
                </a:ln>
                <a:solidFill>
                  <a:srgbClr val="00B0F0"/>
                </a:solidFill>
                <a:effectLst>
                  <a:glow rad="127000">
                    <a:srgbClr val="FFFF00"/>
                  </a:glow>
                </a:effectLst>
              </a:rPr>
              <a:t>Yahuah’s</a:t>
            </a:r>
            <a:r>
              <a:rPr lang="en-CA" b="1" dirty="0">
                <a:ln>
                  <a:solidFill>
                    <a:sysClr val="windowText" lastClr="000000"/>
                  </a:solidFill>
                </a:ln>
                <a:solidFill>
                  <a:srgbClr val="00FFFF"/>
                </a:solidFill>
                <a:effectLst>
                  <a:glow rad="127000">
                    <a:srgbClr val="FFFF00"/>
                  </a:glow>
                </a:effectLst>
              </a:rPr>
              <a:t> </a:t>
            </a:r>
            <a:r>
              <a:rPr lang="en-CA" b="1" u="sng" dirty="0">
                <a:ln>
                  <a:solidFill>
                    <a:sysClr val="windowText" lastClr="000000"/>
                  </a:solidFill>
                </a:ln>
                <a:solidFill>
                  <a:srgbClr val="00FFFF"/>
                </a:solidFill>
                <a:effectLst>
                  <a:glow rad="127000">
                    <a:srgbClr val="FFFF00"/>
                  </a:glow>
                </a:effectLst>
              </a:rPr>
              <a:t>Covenant</a:t>
            </a:r>
            <a:r>
              <a:rPr lang="en-CA" b="1" dirty="0">
                <a:ln>
                  <a:solidFill>
                    <a:sysClr val="windowText" lastClr="000000"/>
                  </a:solidFill>
                </a:ln>
                <a:solidFill>
                  <a:srgbClr val="00FFFF"/>
                </a:solidFill>
                <a:effectLst>
                  <a:glow rad="127000">
                    <a:srgbClr val="FFFF00"/>
                  </a:glow>
                </a:effectLst>
              </a:rPr>
              <a:t>?</a:t>
            </a:r>
          </a:p>
          <a:p>
            <a:r>
              <a:rPr lang="en-CA" b="1" dirty="0">
                <a:ln>
                  <a:solidFill>
                    <a:sysClr val="windowText" lastClr="000000"/>
                  </a:solidFill>
                </a:ln>
                <a:effectLst>
                  <a:glow rad="127000">
                    <a:srgbClr val="FFCCFF"/>
                  </a:glow>
                </a:effectLst>
              </a:rPr>
              <a:t>Why did the Scribes </a:t>
            </a:r>
            <a:r>
              <a:rPr lang="en-CA" b="1" dirty="0">
                <a:ln>
                  <a:solidFill>
                    <a:sysClr val="windowText" lastClr="000000"/>
                  </a:solidFill>
                </a:ln>
                <a:effectLst>
                  <a:glow rad="520700">
                    <a:srgbClr val="FFCCFF"/>
                  </a:glow>
                </a:effectLst>
              </a:rPr>
              <a:t>negotiate business with Pilate -</a:t>
            </a:r>
            <a:r>
              <a:rPr lang="en-CA" b="1" dirty="0">
                <a:ln>
                  <a:solidFill>
                    <a:sysClr val="windowText" lastClr="000000"/>
                  </a:solidFill>
                </a:ln>
                <a:effectLst>
                  <a:glow rad="127000">
                    <a:srgbClr val="FFCCFF"/>
                  </a:glow>
                </a:effectLst>
              </a:rPr>
              <a:t> </a:t>
            </a:r>
            <a:r>
              <a:rPr lang="en-CA" b="1" u="sng" dirty="0">
                <a:ln>
                  <a:solidFill>
                    <a:sysClr val="windowText" lastClr="000000"/>
                  </a:solidFill>
                </a:ln>
                <a:solidFill>
                  <a:srgbClr val="2C2CF8"/>
                </a:solidFill>
                <a:effectLst>
                  <a:glow rad="127000">
                    <a:srgbClr val="FFCCFF"/>
                  </a:glow>
                </a:effectLst>
              </a:rPr>
              <a:t>ON SHABBAT</a:t>
            </a:r>
            <a:r>
              <a:rPr lang="en-CA" b="1" dirty="0">
                <a:ln>
                  <a:solidFill>
                    <a:sysClr val="windowText" lastClr="000000"/>
                  </a:solidFill>
                </a:ln>
                <a:solidFill>
                  <a:srgbClr val="2C2CF8"/>
                </a:solidFill>
                <a:effectLst>
                  <a:glow rad="127000">
                    <a:srgbClr val="FFCCFF"/>
                  </a:glow>
                </a:effectLst>
              </a:rPr>
              <a:t>?</a:t>
            </a:r>
            <a:endParaRPr lang="en-CA" dirty="0"/>
          </a:p>
        </p:txBody>
      </p:sp>
      <p:sp>
        <p:nvSpPr>
          <p:cNvPr id="2" name="Slide Number Placeholder 1"/>
          <p:cNvSpPr>
            <a:spLocks noGrp="1"/>
          </p:cNvSpPr>
          <p:nvPr>
            <p:ph type="sldNum" sz="quarter" idx="12"/>
          </p:nvPr>
        </p:nvSpPr>
        <p:spPr>
          <a:xfrm>
            <a:off x="9414358" y="6498553"/>
            <a:ext cx="2743200" cy="365125"/>
          </a:xfrm>
        </p:spPr>
        <p:txBody>
          <a:bodyPr/>
          <a:lstStyle/>
          <a:p>
            <a:fld id="{6D22F896-40B5-4ADD-8801-0D06FADFA095}" type="slidenum">
              <a:rPr lang="en-US" smtClean="0">
                <a:solidFill>
                  <a:schemeClr val="tx1"/>
                </a:solidFill>
              </a:rPr>
              <a:pPr/>
              <a:t>3</a:t>
            </a:fld>
            <a:endParaRPr lang="en-US" dirty="0">
              <a:solidFill>
                <a:schemeClr val="tx1"/>
              </a:solidFill>
            </a:endParaRPr>
          </a:p>
        </p:txBody>
      </p:sp>
      <p:sp>
        <p:nvSpPr>
          <p:cNvPr id="8" name="Rounded Rectangle 7"/>
          <p:cNvSpPr/>
          <p:nvPr/>
        </p:nvSpPr>
        <p:spPr>
          <a:xfrm>
            <a:off x="468352" y="137125"/>
            <a:ext cx="11135576" cy="951034"/>
          </a:xfrm>
          <a:prstGeom prst="roundRect">
            <a:avLst>
              <a:gd name="adj" fmla="val 50000"/>
            </a:avLst>
          </a:prstGeom>
          <a:solidFill>
            <a:schemeClr val="bg1">
              <a:lumMod val="85000"/>
            </a:schemeClr>
          </a:solidFill>
          <a:ln w="28575">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4000" b="1" dirty="0" smtClean="0">
                <a:ln w="19050">
                  <a:solidFill>
                    <a:srgbClr val="002060"/>
                  </a:solidFill>
                </a:ln>
                <a:solidFill>
                  <a:srgbClr val="0070C0"/>
                </a:solidFill>
                <a:latin typeface="Rockwell" pitchFamily="18" charset="0"/>
              </a:rPr>
              <a:t>Can you verify your beliefs in Scripture?  </a:t>
            </a:r>
            <a:endParaRPr lang="en-CA" sz="4000" b="1" dirty="0">
              <a:ln w="19050">
                <a:solidFill>
                  <a:srgbClr val="002060"/>
                </a:solidFill>
              </a:ln>
              <a:solidFill>
                <a:srgbClr val="0070C0"/>
              </a:solidFill>
              <a:latin typeface="Rockwell" pitchFamily="18" charset="0"/>
            </a:endParaRPr>
          </a:p>
        </p:txBody>
      </p:sp>
      <p:pic>
        <p:nvPicPr>
          <p:cNvPr id="9" name="Picture 17" descr="F:\Art on Desktop - 1\All white man clip art\yellow-blue smiley faces\Smiley Face  jpe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81785" y="4553556"/>
            <a:ext cx="1378260" cy="1865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73813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Content Placeholder 5"/>
          <p:cNvSpPr>
            <a:spLocks noGrp="1"/>
          </p:cNvSpPr>
          <p:nvPr>
            <p:ph sz="half" idx="1"/>
          </p:nvPr>
        </p:nvSpPr>
        <p:spPr>
          <a:xfrm>
            <a:off x="304798" y="1183570"/>
            <a:ext cx="11782433" cy="1524000"/>
          </a:xfrm>
        </p:spPr>
        <p:txBody>
          <a:bodyPr>
            <a:noAutofit/>
            <a:scene3d>
              <a:camera prst="orthographicFront"/>
              <a:lightRig rig="threePt" dir="t"/>
            </a:scene3d>
            <a:sp3d extrusionH="57150">
              <a:bevelT w="38100" h="38100"/>
            </a:sp3d>
          </a:bodyPr>
          <a:lstStyle/>
          <a:p>
            <a:pPr fontAlgn="base"/>
            <a:r>
              <a:rPr lang="en-US" b="1" dirty="0" smtClean="0">
                <a:solidFill>
                  <a:srgbClr val="002060"/>
                </a:solidFill>
              </a:rPr>
              <a:t>The </a:t>
            </a:r>
            <a:r>
              <a:rPr lang="en-US" b="1" dirty="0" smtClean="0">
                <a:solidFill>
                  <a:srgbClr val="002060"/>
                </a:solidFill>
                <a:effectLst>
                  <a:glow rad="127000">
                    <a:srgbClr val="00FF00"/>
                  </a:glow>
                </a:effectLst>
              </a:rPr>
              <a:t>12 hour offset </a:t>
            </a:r>
            <a:r>
              <a:rPr lang="en-US" b="1" dirty="0" smtClean="0">
                <a:solidFill>
                  <a:srgbClr val="002060"/>
                </a:solidFill>
              </a:rPr>
              <a:t>at Yahusha’s Passover is found </a:t>
            </a:r>
            <a:r>
              <a:rPr lang="en-US" b="1" u="sng" dirty="0" smtClean="0">
                <a:solidFill>
                  <a:srgbClr val="FF0000"/>
                </a:solidFill>
              </a:rPr>
              <a:t>onl</a:t>
            </a:r>
            <a:r>
              <a:rPr lang="en-US" b="1" dirty="0" smtClean="0">
                <a:solidFill>
                  <a:srgbClr val="FF0000"/>
                </a:solidFill>
              </a:rPr>
              <a:t>y</a:t>
            </a:r>
            <a:r>
              <a:rPr lang="en-US" b="1" dirty="0" smtClean="0">
                <a:solidFill>
                  <a:srgbClr val="002060"/>
                </a:solidFill>
              </a:rPr>
              <a:t> on the 4</a:t>
            </a:r>
            <a:r>
              <a:rPr lang="en-US" b="1" baseline="30000" dirty="0" smtClean="0">
                <a:solidFill>
                  <a:srgbClr val="002060"/>
                </a:solidFill>
              </a:rPr>
              <a:t>th</a:t>
            </a:r>
            <a:r>
              <a:rPr lang="en-US" b="1" dirty="0" smtClean="0">
                <a:solidFill>
                  <a:srgbClr val="002060"/>
                </a:solidFill>
              </a:rPr>
              <a:t> cycle </a:t>
            </a:r>
            <a:r>
              <a:rPr lang="en-US" sz="2000" b="1" dirty="0" smtClean="0">
                <a:solidFill>
                  <a:srgbClr val="002060"/>
                </a:solidFill>
              </a:rPr>
              <a:t>[Wed].</a:t>
            </a:r>
            <a:r>
              <a:rPr lang="en-US" b="1" dirty="0" smtClean="0">
                <a:solidFill>
                  <a:srgbClr val="002060"/>
                </a:solidFill>
              </a:rPr>
              <a:t>  </a:t>
            </a:r>
          </a:p>
          <a:p>
            <a:pPr fontAlgn="base"/>
            <a:r>
              <a:rPr lang="en-US" b="1" dirty="0" smtClean="0">
                <a:solidFill>
                  <a:srgbClr val="00B0F0"/>
                </a:solidFill>
              </a:rPr>
              <a:t>Yahuah’s </a:t>
            </a:r>
            <a:r>
              <a:rPr lang="en-US" b="1" u="sng" dirty="0" smtClean="0">
                <a:ln>
                  <a:solidFill>
                    <a:srgbClr val="2C2CF8"/>
                  </a:solidFill>
                </a:ln>
                <a:solidFill>
                  <a:srgbClr val="00B0F0"/>
                </a:solidFill>
                <a:effectLst>
                  <a:glow rad="88900">
                    <a:srgbClr val="FFCCFF"/>
                  </a:glow>
                </a:effectLst>
              </a:rPr>
              <a:t>Covenant</a:t>
            </a:r>
            <a:r>
              <a:rPr lang="en-US" b="1" dirty="0" smtClean="0">
                <a:solidFill>
                  <a:srgbClr val="00B0F0"/>
                </a:solidFill>
              </a:rPr>
              <a:t> Calendar begins the day with the </a:t>
            </a:r>
            <a:r>
              <a:rPr lang="en-US" b="1" dirty="0" smtClean="0">
                <a:ln>
                  <a:solidFill>
                    <a:srgbClr val="2C2CF8"/>
                  </a:solidFill>
                </a:ln>
                <a:solidFill>
                  <a:srgbClr val="CC00FF"/>
                </a:solidFill>
                <a:effectLst>
                  <a:glow rad="304800">
                    <a:srgbClr val="FFFF00"/>
                  </a:glow>
                </a:effectLst>
              </a:rPr>
              <a:t>Dawn</a:t>
            </a:r>
            <a:r>
              <a:rPr lang="en-US" b="1" dirty="0" smtClean="0">
                <a:solidFill>
                  <a:srgbClr val="00B0F0"/>
                </a:solidFill>
                <a:effectLst>
                  <a:glow rad="127000">
                    <a:srgbClr val="00FFFF"/>
                  </a:glow>
                </a:effectLst>
              </a:rPr>
              <a:t> </a:t>
            </a:r>
            <a:r>
              <a:rPr lang="en-US" b="1" dirty="0" smtClean="0">
                <a:solidFill>
                  <a:srgbClr val="00B0F0"/>
                </a:solidFill>
              </a:rPr>
              <a:t>twilight.</a:t>
            </a:r>
            <a:r>
              <a:rPr lang="en-US" b="1" dirty="0" smtClean="0">
                <a:solidFill>
                  <a:srgbClr val="FF0066"/>
                </a:solidFill>
              </a:rPr>
              <a:t> </a:t>
            </a:r>
          </a:p>
          <a:p>
            <a:pPr fontAlgn="base"/>
            <a:r>
              <a:rPr lang="en-US" b="1" dirty="0" smtClean="0">
                <a:solidFill>
                  <a:srgbClr val="5D742A"/>
                </a:solidFill>
              </a:rPr>
              <a:t>The lunar/solar calendar began its day </a:t>
            </a:r>
            <a:r>
              <a:rPr lang="en-US" b="1" dirty="0" smtClean="0">
                <a:ln>
                  <a:solidFill>
                    <a:sysClr val="windowText" lastClr="000000"/>
                  </a:solidFill>
                </a:ln>
                <a:solidFill>
                  <a:srgbClr val="5D742A"/>
                </a:solidFill>
                <a:effectLst>
                  <a:glow rad="127000">
                    <a:srgbClr val="00FFFF"/>
                  </a:glow>
                </a:effectLst>
              </a:rPr>
              <a:t>12 HOURS LATER – </a:t>
            </a:r>
            <a:r>
              <a:rPr lang="en-US" b="1" u="sng" dirty="0" smtClean="0">
                <a:solidFill>
                  <a:schemeClr val="accent2">
                    <a:lumMod val="75000"/>
                  </a:schemeClr>
                </a:solidFill>
                <a:latin typeface="Arial Black" panose="020B0A04020102020204" pitchFamily="34" charset="0"/>
              </a:rPr>
              <a:t>AT SUNSET</a:t>
            </a:r>
            <a:r>
              <a:rPr lang="en-US" b="1" dirty="0" smtClean="0">
                <a:solidFill>
                  <a:schemeClr val="accent2">
                    <a:lumMod val="75000"/>
                  </a:schemeClr>
                </a:solidFill>
                <a:latin typeface="Arial Black" panose="020B0A04020102020204" pitchFamily="34" charset="0"/>
              </a:rPr>
              <a:t>. </a:t>
            </a:r>
          </a:p>
        </p:txBody>
      </p:sp>
      <p:sp>
        <p:nvSpPr>
          <p:cNvPr id="22" name="Slide Number Placeholder 1"/>
          <p:cNvSpPr>
            <a:spLocks noGrp="1"/>
          </p:cNvSpPr>
          <p:nvPr>
            <p:ph type="sldNum" sz="quarter" idx="12"/>
          </p:nvPr>
        </p:nvSpPr>
        <p:spPr>
          <a:xfrm>
            <a:off x="9358603" y="6492875"/>
            <a:ext cx="2743200" cy="365125"/>
          </a:xfrm>
        </p:spPr>
        <p:txBody>
          <a:bodyPr/>
          <a:lstStyle/>
          <a:p>
            <a:fld id="{6D22F896-40B5-4ADD-8801-0D06FADFA095}" type="slidenum">
              <a:rPr lang="en-US" smtClean="0">
                <a:solidFill>
                  <a:schemeClr val="tx1"/>
                </a:solidFill>
              </a:rPr>
              <a:pPr/>
              <a:t>4</a:t>
            </a:fld>
            <a:endParaRPr lang="en-US" dirty="0">
              <a:solidFill>
                <a:schemeClr val="tx1"/>
              </a:solidFill>
            </a:endParaRPr>
          </a:p>
        </p:txBody>
      </p:sp>
      <p:sp>
        <p:nvSpPr>
          <p:cNvPr id="23" name="Rounded Rectangle 22"/>
          <p:cNvSpPr/>
          <p:nvPr/>
        </p:nvSpPr>
        <p:spPr>
          <a:xfrm>
            <a:off x="444501" y="172529"/>
            <a:ext cx="11229974" cy="902185"/>
          </a:xfrm>
          <a:prstGeom prst="roundRect">
            <a:avLst>
              <a:gd name="adj" fmla="val 50000"/>
            </a:avLst>
          </a:prstGeom>
          <a:solidFill>
            <a:schemeClr val="bg1">
              <a:lumMod val="85000"/>
            </a:schemeClr>
          </a:solidFill>
          <a:ln w="28575">
            <a:solidFill>
              <a:srgbClr val="002060"/>
            </a:solidFill>
          </a:ln>
          <a:effectLst>
            <a:glow rad="1397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5400" b="1" dirty="0" smtClean="0">
                <a:ln w="19050">
                  <a:solidFill>
                    <a:srgbClr val="002060"/>
                  </a:solidFill>
                </a:ln>
                <a:solidFill>
                  <a:srgbClr val="0070C0"/>
                </a:solidFill>
                <a:latin typeface="Rockwell" pitchFamily="18" charset="0"/>
              </a:rPr>
              <a:t>Visualizing</a:t>
            </a:r>
            <a:r>
              <a:rPr lang="en-CA" sz="5400" dirty="0" smtClean="0">
                <a:ln w="19050">
                  <a:solidFill>
                    <a:srgbClr val="002060"/>
                  </a:solidFill>
                </a:ln>
                <a:solidFill>
                  <a:srgbClr val="0070C0"/>
                </a:solidFill>
                <a:latin typeface="Rockwell" pitchFamily="18" charset="0"/>
              </a:rPr>
              <a:t> </a:t>
            </a:r>
            <a:r>
              <a:rPr lang="en-CA" sz="5400" b="1" dirty="0" smtClean="0">
                <a:ln w="19050">
                  <a:solidFill>
                    <a:srgbClr val="002060"/>
                  </a:solidFill>
                </a:ln>
                <a:solidFill>
                  <a:srgbClr val="0070C0"/>
                </a:solidFill>
                <a:latin typeface="Rockwell" pitchFamily="18" charset="0"/>
              </a:rPr>
              <a:t>the</a:t>
            </a:r>
            <a:r>
              <a:rPr lang="en-CA" sz="5400" dirty="0" smtClean="0">
                <a:ln w="19050">
                  <a:solidFill>
                    <a:srgbClr val="002060"/>
                  </a:solidFill>
                </a:ln>
                <a:solidFill>
                  <a:srgbClr val="0070C0"/>
                </a:solidFill>
                <a:latin typeface="Rockwell" pitchFamily="18" charset="0"/>
              </a:rPr>
              <a:t> </a:t>
            </a:r>
            <a:r>
              <a:rPr lang="en-CA" sz="5400" b="1" dirty="0" smtClean="0">
                <a:ln w="19050">
                  <a:solidFill>
                    <a:srgbClr val="002060"/>
                  </a:solidFill>
                </a:ln>
                <a:solidFill>
                  <a:srgbClr val="0070C0"/>
                </a:solidFill>
                <a:latin typeface="Rockwell" pitchFamily="18" charset="0"/>
              </a:rPr>
              <a:t>12</a:t>
            </a:r>
            <a:r>
              <a:rPr lang="en-CA" sz="5400" dirty="0" smtClean="0">
                <a:ln w="19050">
                  <a:solidFill>
                    <a:srgbClr val="002060"/>
                  </a:solidFill>
                </a:ln>
                <a:solidFill>
                  <a:srgbClr val="0070C0"/>
                </a:solidFill>
                <a:latin typeface="Rockwell" pitchFamily="18" charset="0"/>
              </a:rPr>
              <a:t> </a:t>
            </a:r>
            <a:r>
              <a:rPr lang="en-CA" sz="5400" b="1" dirty="0" smtClean="0">
                <a:ln w="19050">
                  <a:solidFill>
                    <a:srgbClr val="002060"/>
                  </a:solidFill>
                </a:ln>
                <a:solidFill>
                  <a:srgbClr val="0070C0"/>
                </a:solidFill>
                <a:latin typeface="Rockwell" pitchFamily="18" charset="0"/>
              </a:rPr>
              <a:t>Hour</a:t>
            </a:r>
            <a:r>
              <a:rPr lang="en-CA" sz="5400" dirty="0" smtClean="0">
                <a:ln w="19050">
                  <a:solidFill>
                    <a:srgbClr val="002060"/>
                  </a:solidFill>
                </a:ln>
                <a:solidFill>
                  <a:srgbClr val="0070C0"/>
                </a:solidFill>
                <a:latin typeface="Rockwell" pitchFamily="18" charset="0"/>
              </a:rPr>
              <a:t> </a:t>
            </a:r>
            <a:r>
              <a:rPr lang="en-CA" sz="5400" b="1" dirty="0" smtClean="0">
                <a:ln w="19050">
                  <a:solidFill>
                    <a:srgbClr val="002060"/>
                  </a:solidFill>
                </a:ln>
                <a:solidFill>
                  <a:srgbClr val="0070C0"/>
                </a:solidFill>
                <a:latin typeface="Rockwell" pitchFamily="18" charset="0"/>
              </a:rPr>
              <a:t>Offset</a:t>
            </a:r>
            <a:endParaRPr lang="en-CA" sz="5400" b="1" dirty="0">
              <a:ln w="19050">
                <a:solidFill>
                  <a:srgbClr val="002060"/>
                </a:solidFill>
              </a:ln>
              <a:solidFill>
                <a:srgbClr val="0070C0"/>
              </a:solidFill>
              <a:latin typeface="Rockwell" pitchFamily="18" charset="0"/>
            </a:endParaRPr>
          </a:p>
        </p:txBody>
      </p:sp>
      <p:pic>
        <p:nvPicPr>
          <p:cNvPr id="24"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676249" y="2790206"/>
            <a:ext cx="10748548" cy="3879725"/>
          </a:xfrm>
          <a:prstGeom prst="rect">
            <a:avLst/>
          </a:prstGeom>
          <a:noFill/>
          <a:ln w="19050">
            <a:noFill/>
          </a:ln>
          <a:extLst>
            <a:ext uri="{909E8E84-426E-40DD-AFC4-6F175D3DCCD1}">
              <a14:hiddenFill xmlns:a14="http://schemas.microsoft.com/office/drawing/2010/main">
                <a:solidFill>
                  <a:srgbClr val="FFFFFF"/>
                </a:solidFill>
              </a14:hiddenFill>
            </a:ext>
          </a:extLst>
        </p:spPr>
      </p:pic>
      <p:cxnSp>
        <p:nvCxnSpPr>
          <p:cNvPr id="25" name="Straight Connector 24"/>
          <p:cNvCxnSpPr/>
          <p:nvPr/>
        </p:nvCxnSpPr>
        <p:spPr>
          <a:xfrm>
            <a:off x="671766" y="3263150"/>
            <a:ext cx="8965" cy="1156447"/>
          </a:xfrm>
          <a:prstGeom prst="line">
            <a:avLst/>
          </a:prstGeom>
          <a:ln w="79375">
            <a:solidFill>
              <a:srgbClr val="FF0066"/>
            </a:solidFill>
            <a:headEnd type="diamond" w="med" len="med"/>
            <a:tailEnd type="diamond" w="med" len="med"/>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815787" y="4437529"/>
            <a:ext cx="618566" cy="0"/>
          </a:xfrm>
          <a:prstGeom prst="straightConnector1">
            <a:avLst/>
          </a:prstGeom>
          <a:ln w="41275">
            <a:gradFill flip="none" rotWithShape="1">
              <a:gsLst>
                <a:gs pos="41000">
                  <a:srgbClr val="FF0066"/>
                </a:gs>
                <a:gs pos="0">
                  <a:srgbClr val="FF0066"/>
                </a:gs>
                <a:gs pos="53000">
                  <a:schemeClr val="bg1"/>
                </a:gs>
                <a:gs pos="47000">
                  <a:schemeClr val="bg2"/>
                </a:gs>
                <a:gs pos="58000">
                  <a:srgbClr val="CC3300"/>
                </a:gs>
                <a:gs pos="100000">
                  <a:srgbClr val="CC3300"/>
                </a:gs>
              </a:gsLst>
              <a:lin ang="0" scaled="1"/>
              <a:tileRect/>
            </a:gradFill>
            <a:headEnd type="arrow"/>
            <a:tailEnd type="arrow"/>
          </a:ln>
          <a:effectLst>
            <a:glow rad="228600">
              <a:schemeClr val="accent2">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7" name="Content Placeholder 5"/>
          <p:cNvSpPr>
            <a:spLocks noGrp="1"/>
          </p:cNvSpPr>
          <p:nvPr>
            <p:ph sz="half" idx="1"/>
          </p:nvPr>
        </p:nvSpPr>
        <p:spPr>
          <a:xfrm>
            <a:off x="637594" y="4478557"/>
            <a:ext cx="9476789" cy="597934"/>
          </a:xfrm>
        </p:spPr>
        <p:txBody>
          <a:bodyPr>
            <a:noAutofit/>
            <a:scene3d>
              <a:camera prst="orthographicFront"/>
              <a:lightRig rig="threePt" dir="t"/>
            </a:scene3d>
            <a:sp3d extrusionH="57150">
              <a:bevelT w="38100" h="38100"/>
            </a:sp3d>
          </a:bodyPr>
          <a:lstStyle/>
          <a:p>
            <a:pPr fontAlgn="base"/>
            <a:r>
              <a:rPr lang="en-US" b="1" dirty="0" smtClean="0">
                <a:ln w="3175">
                  <a:solidFill>
                    <a:srgbClr val="002060"/>
                  </a:solidFill>
                </a:ln>
                <a:gradFill>
                  <a:gsLst>
                    <a:gs pos="41000">
                      <a:srgbClr val="FF0066"/>
                    </a:gs>
                    <a:gs pos="0">
                      <a:srgbClr val="FF0066"/>
                    </a:gs>
                    <a:gs pos="53000">
                      <a:schemeClr val="tx1">
                        <a:lumMod val="75000"/>
                        <a:lumOff val="25000"/>
                      </a:schemeClr>
                    </a:gs>
                    <a:gs pos="47000">
                      <a:schemeClr val="tx1">
                        <a:lumMod val="75000"/>
                        <a:lumOff val="25000"/>
                      </a:schemeClr>
                    </a:gs>
                    <a:gs pos="58000">
                      <a:srgbClr val="CC3300"/>
                    </a:gs>
                    <a:gs pos="100000">
                      <a:srgbClr val="CC3300"/>
                    </a:gs>
                  </a:gsLst>
                  <a:lin ang="0" scaled="1"/>
                </a:gradFill>
                <a:effectLst>
                  <a:glow rad="139700">
                    <a:schemeClr val="accent2">
                      <a:satMod val="175000"/>
                      <a:alpha val="40000"/>
                    </a:schemeClr>
                  </a:glow>
                </a:effectLst>
              </a:rPr>
              <a:t>Matthew &amp; John establish </a:t>
            </a:r>
            <a:r>
              <a:rPr lang="en-US" b="1" dirty="0" smtClean="0">
                <a:ln w="3175">
                  <a:solidFill>
                    <a:srgbClr val="002060"/>
                  </a:solidFill>
                </a:ln>
                <a:effectLst>
                  <a:glow rad="317500">
                    <a:srgbClr val="00FF00"/>
                  </a:glow>
                </a:effectLst>
              </a:rPr>
              <a:t>the 12 hour offset</a:t>
            </a:r>
            <a:r>
              <a:rPr lang="en-US" b="1" dirty="0" smtClean="0">
                <a:ln w="3175">
                  <a:solidFill>
                    <a:srgbClr val="002060"/>
                  </a:solidFill>
                </a:ln>
                <a:gradFill>
                  <a:gsLst>
                    <a:gs pos="41000">
                      <a:srgbClr val="FF0066"/>
                    </a:gs>
                    <a:gs pos="0">
                      <a:srgbClr val="FF0066"/>
                    </a:gs>
                    <a:gs pos="53000">
                      <a:schemeClr val="tx1">
                        <a:lumMod val="75000"/>
                        <a:lumOff val="25000"/>
                      </a:schemeClr>
                    </a:gs>
                    <a:gs pos="47000">
                      <a:schemeClr val="tx1">
                        <a:lumMod val="75000"/>
                        <a:lumOff val="25000"/>
                      </a:schemeClr>
                    </a:gs>
                    <a:gs pos="58000">
                      <a:srgbClr val="CC3300"/>
                    </a:gs>
                    <a:gs pos="100000">
                      <a:srgbClr val="CC3300"/>
                    </a:gs>
                  </a:gsLst>
                  <a:lin ang="0" scaled="1"/>
                </a:gradFill>
                <a:effectLst>
                  <a:glow rad="317500">
                    <a:srgbClr val="00FF00"/>
                  </a:glow>
                </a:effectLst>
              </a:rPr>
              <a:t> </a:t>
            </a:r>
            <a:r>
              <a:rPr lang="en-US" b="1" dirty="0" smtClean="0">
                <a:ln w="3175">
                  <a:solidFill>
                    <a:srgbClr val="002060"/>
                  </a:solidFill>
                </a:ln>
                <a:gradFill>
                  <a:gsLst>
                    <a:gs pos="41000">
                      <a:srgbClr val="FF0066"/>
                    </a:gs>
                    <a:gs pos="0">
                      <a:srgbClr val="FF0066"/>
                    </a:gs>
                    <a:gs pos="53000">
                      <a:schemeClr val="tx1">
                        <a:lumMod val="75000"/>
                        <a:lumOff val="25000"/>
                      </a:schemeClr>
                    </a:gs>
                    <a:gs pos="47000">
                      <a:schemeClr val="tx1">
                        <a:lumMod val="75000"/>
                        <a:lumOff val="25000"/>
                      </a:schemeClr>
                    </a:gs>
                    <a:gs pos="58000">
                      <a:srgbClr val="CC3300"/>
                    </a:gs>
                    <a:gs pos="100000">
                      <a:srgbClr val="CC3300"/>
                    </a:gs>
                  </a:gsLst>
                  <a:lin ang="0" scaled="1"/>
                </a:gradFill>
                <a:effectLst>
                  <a:glow rad="139700">
                    <a:schemeClr val="accent2">
                      <a:satMod val="175000"/>
                      <a:alpha val="40000"/>
                    </a:schemeClr>
                  </a:glow>
                </a:effectLst>
              </a:rPr>
              <a:t>lunar calendar</a:t>
            </a:r>
          </a:p>
        </p:txBody>
      </p:sp>
      <p:sp>
        <p:nvSpPr>
          <p:cNvPr id="28" name="TextBox 27"/>
          <p:cNvSpPr txBox="1"/>
          <p:nvPr/>
        </p:nvSpPr>
        <p:spPr>
          <a:xfrm>
            <a:off x="9651387" y="3263150"/>
            <a:ext cx="1765790" cy="1631216"/>
          </a:xfrm>
          <a:prstGeom prst="rect">
            <a:avLst/>
          </a:prstGeom>
          <a:noFill/>
        </p:spPr>
        <p:txBody>
          <a:bodyPr wrap="square" rtlCol="0">
            <a:spAutoFit/>
          </a:bodyPr>
          <a:lstStyle/>
          <a:p>
            <a:pPr algn="ctr"/>
            <a:r>
              <a:rPr lang="en-US" sz="2000" b="1" dirty="0" smtClean="0">
                <a:solidFill>
                  <a:srgbClr val="002060"/>
                </a:solidFill>
                <a:effectLst>
                  <a:glow rad="228600">
                    <a:schemeClr val="accent4">
                      <a:satMod val="175000"/>
                      <a:alpha val="40000"/>
                    </a:schemeClr>
                  </a:glow>
                </a:effectLst>
              </a:rPr>
              <a:t>According to Dan 9:27, Passover </a:t>
            </a:r>
            <a:r>
              <a:rPr lang="en-US" sz="2000" b="1" u="sng" dirty="0" smtClean="0">
                <a:solidFill>
                  <a:srgbClr val="002060"/>
                </a:solidFill>
                <a:effectLst>
                  <a:glow rad="228600">
                    <a:schemeClr val="accent4">
                      <a:satMod val="175000"/>
                      <a:alpha val="40000"/>
                    </a:schemeClr>
                  </a:glow>
                </a:effectLst>
              </a:rPr>
              <a:t>must</a:t>
            </a:r>
            <a:r>
              <a:rPr lang="en-US" sz="2000" b="1" dirty="0" smtClean="0">
                <a:solidFill>
                  <a:srgbClr val="002060"/>
                </a:solidFill>
                <a:effectLst>
                  <a:glow rad="228600">
                    <a:schemeClr val="accent4">
                      <a:satMod val="175000"/>
                      <a:alpha val="40000"/>
                    </a:schemeClr>
                  </a:glow>
                </a:effectLst>
              </a:rPr>
              <a:t> be found on </a:t>
            </a:r>
            <a:br>
              <a:rPr lang="en-US" sz="2000" b="1" dirty="0" smtClean="0">
                <a:solidFill>
                  <a:srgbClr val="002060"/>
                </a:solidFill>
                <a:effectLst>
                  <a:glow rad="228600">
                    <a:schemeClr val="accent4">
                      <a:satMod val="175000"/>
                      <a:alpha val="40000"/>
                    </a:schemeClr>
                  </a:glow>
                </a:effectLst>
              </a:rPr>
            </a:br>
            <a:r>
              <a:rPr lang="en-US" sz="2000" b="1" dirty="0" smtClean="0">
                <a:solidFill>
                  <a:srgbClr val="002060"/>
                </a:solidFill>
                <a:effectLst>
                  <a:glow rad="228600">
                    <a:schemeClr val="accent4">
                      <a:satMod val="175000"/>
                      <a:alpha val="40000"/>
                    </a:schemeClr>
                  </a:glow>
                </a:effectLst>
              </a:rPr>
              <a:t>a 4</a:t>
            </a:r>
            <a:r>
              <a:rPr lang="en-US" sz="2000" b="1" baseline="30000" dirty="0" smtClean="0">
                <a:solidFill>
                  <a:srgbClr val="002060"/>
                </a:solidFill>
                <a:effectLst>
                  <a:glow rad="228600">
                    <a:schemeClr val="accent4">
                      <a:satMod val="175000"/>
                      <a:alpha val="40000"/>
                    </a:schemeClr>
                  </a:glow>
                </a:effectLst>
              </a:rPr>
              <a:t>th</a:t>
            </a:r>
            <a:r>
              <a:rPr lang="en-US" sz="2000" b="1" dirty="0" smtClean="0">
                <a:solidFill>
                  <a:srgbClr val="002060"/>
                </a:solidFill>
                <a:effectLst>
                  <a:glow rad="228600">
                    <a:schemeClr val="accent4">
                      <a:satMod val="175000"/>
                      <a:alpha val="40000"/>
                    </a:schemeClr>
                  </a:glow>
                </a:effectLst>
              </a:rPr>
              <a:t> cycle!</a:t>
            </a:r>
            <a:endParaRPr lang="en-US" sz="2000" b="1" dirty="0">
              <a:solidFill>
                <a:srgbClr val="002060"/>
              </a:solidFill>
              <a:effectLst>
                <a:glow rad="228600">
                  <a:schemeClr val="accent4">
                    <a:satMod val="175000"/>
                    <a:alpha val="40000"/>
                  </a:schemeClr>
                </a:glow>
              </a:effectLst>
            </a:endParaRPr>
          </a:p>
        </p:txBody>
      </p:sp>
      <p:sp>
        <p:nvSpPr>
          <p:cNvPr id="29" name="Curved Left Arrow 28"/>
          <p:cNvSpPr/>
          <p:nvPr/>
        </p:nvSpPr>
        <p:spPr>
          <a:xfrm rot="508686">
            <a:off x="11569576" y="1389666"/>
            <a:ext cx="482723" cy="2468586"/>
          </a:xfrm>
          <a:prstGeom prst="curvedLeftArrow">
            <a:avLst>
              <a:gd name="adj1" fmla="val 38735"/>
              <a:gd name="adj2" fmla="val 72463"/>
              <a:gd name="adj3" fmla="val 37912"/>
            </a:avLst>
          </a:prstGeom>
          <a:effectLst>
            <a:glow rad="228600">
              <a:schemeClr val="accent4">
                <a:satMod val="175000"/>
                <a:alpha val="40000"/>
              </a:schemeClr>
            </a:glow>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p:cNvSpPr/>
          <p:nvPr/>
        </p:nvSpPr>
        <p:spPr>
          <a:xfrm>
            <a:off x="1166472" y="4129442"/>
            <a:ext cx="755634" cy="491769"/>
          </a:xfrm>
          <a:prstGeom prst="ellipse">
            <a:avLst/>
          </a:prstGeom>
          <a:noFill/>
          <a:ln w="76200">
            <a:solidFill>
              <a:srgbClr val="CC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ounded Rectangular Callout 30"/>
          <p:cNvSpPr/>
          <p:nvPr/>
        </p:nvSpPr>
        <p:spPr>
          <a:xfrm>
            <a:off x="2107911" y="3920540"/>
            <a:ext cx="7582130" cy="475381"/>
          </a:xfrm>
          <a:prstGeom prst="wedgeRoundRectCallout">
            <a:avLst>
              <a:gd name="adj1" fmla="val -60804"/>
              <a:gd name="adj2" fmla="val -22103"/>
              <a:gd name="adj3" fmla="val 16667"/>
            </a:avLst>
          </a:prstGeom>
          <a:solidFill>
            <a:schemeClr val="accent6">
              <a:lumMod val="60000"/>
              <a:lumOff val="40000"/>
            </a:schemeClr>
          </a:solidFill>
          <a:ln w="76200">
            <a:solidFill>
              <a:schemeClr val="accent6">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smtClean="0">
                <a:solidFill>
                  <a:srgbClr val="CC00FF"/>
                </a:solidFill>
              </a:rPr>
              <a:t>Yahusha crucified on the tree in this Light Season!</a:t>
            </a:r>
            <a:endParaRPr lang="en-CA" sz="2800" dirty="0">
              <a:solidFill>
                <a:srgbClr val="CC00FF"/>
              </a:solidFill>
            </a:endParaRPr>
          </a:p>
        </p:txBody>
      </p:sp>
      <p:cxnSp>
        <p:nvCxnSpPr>
          <p:cNvPr id="32" name="Straight Connector 31"/>
          <p:cNvCxnSpPr/>
          <p:nvPr/>
        </p:nvCxnSpPr>
        <p:spPr>
          <a:xfrm>
            <a:off x="4911365" y="4894366"/>
            <a:ext cx="2620651" cy="0"/>
          </a:xfrm>
          <a:prstGeom prst="line">
            <a:avLst/>
          </a:prstGeom>
          <a:ln w="76200">
            <a:solidFill>
              <a:srgbClr val="2C2CF8"/>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550306" y="4892540"/>
            <a:ext cx="9991205" cy="1887399"/>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Rounded Rectangle 33"/>
          <p:cNvSpPr/>
          <p:nvPr/>
        </p:nvSpPr>
        <p:spPr>
          <a:xfrm>
            <a:off x="838937" y="3263150"/>
            <a:ext cx="1464426" cy="556496"/>
          </a:xfrm>
          <a:prstGeom prst="roundRect">
            <a:avLst/>
          </a:prstGeom>
          <a:noFill/>
          <a:ln w="76200">
            <a:solidFill>
              <a:srgbClr val="2C2CF8"/>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5" name="Straight Connector 34"/>
          <p:cNvCxnSpPr/>
          <p:nvPr/>
        </p:nvCxnSpPr>
        <p:spPr>
          <a:xfrm flipV="1">
            <a:off x="6366296" y="940279"/>
            <a:ext cx="4692769" cy="8627"/>
          </a:xfrm>
          <a:prstGeom prst="line">
            <a:avLst/>
          </a:prstGeom>
          <a:ln w="76200">
            <a:solidFill>
              <a:srgbClr val="00FF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44790" y="4898655"/>
            <a:ext cx="905516" cy="1881285"/>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7" name="Straight Connector 36"/>
          <p:cNvCxnSpPr/>
          <p:nvPr/>
        </p:nvCxnSpPr>
        <p:spPr>
          <a:xfrm>
            <a:off x="1550307" y="4437529"/>
            <a:ext cx="0" cy="2232401"/>
          </a:xfrm>
          <a:prstGeom prst="line">
            <a:avLst/>
          </a:prstGeom>
          <a:ln w="79375">
            <a:solidFill>
              <a:schemeClr val="accent2">
                <a:lumMod val="75000"/>
              </a:schemeClr>
            </a:solidFill>
            <a:headEnd type="oval" w="med" len="med"/>
            <a:tailEnd type="oval"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00162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2000"/>
                                        <p:tgtEl>
                                          <p:spTgt spid="29"/>
                                        </p:tgtEl>
                                      </p:cBhvr>
                                    </p:animEffect>
                                  </p:childTnLst>
                                </p:cTn>
                              </p:par>
                              <p:par>
                                <p:cTn id="8" presetID="8" presetClass="entr" presetSubtype="16" fill="hold" nodeType="withEffect">
                                  <p:stCondLst>
                                    <p:cond delay="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diamond(in)">
                                      <p:cBhvr>
                                        <p:cTn id="10" dur="2000"/>
                                        <p:tgtEl>
                                          <p:spTgt spid="28">
                                            <p:txEl>
                                              <p:pRg st="0" end="0"/>
                                            </p:txEl>
                                          </p:spTgt>
                                        </p:tgtEl>
                                      </p:cBhvr>
                                    </p:animEffect>
                                  </p:childTnLst>
                                </p:cTn>
                              </p:par>
                            </p:childTnLst>
                          </p:cTn>
                        </p:par>
                        <p:par>
                          <p:cTn id="11" fill="hold">
                            <p:stCondLst>
                              <p:cond delay="2000"/>
                            </p:stCondLst>
                            <p:childTnLst>
                              <p:par>
                                <p:cTn id="12" presetID="21" presetClass="entr" presetSubtype="1" repeatCount="300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heel(1)">
                                      <p:cBhvr>
                                        <p:cTn id="14" dur="20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Effect transition="in" filter="wipe(left)">
                                      <p:cBhvr>
                                        <p:cTn id="19" dur="1250"/>
                                        <p:tgtEl>
                                          <p:spTgt spid="21">
                                            <p:txEl>
                                              <p:pRg st="1" end="1"/>
                                            </p:txEl>
                                          </p:spTgt>
                                        </p:tgtEl>
                                      </p:cBhvr>
                                    </p:animEffect>
                                  </p:childTnLst>
                                </p:cTn>
                              </p:par>
                            </p:childTnLst>
                          </p:cTn>
                        </p:par>
                        <p:par>
                          <p:cTn id="20" fill="hold">
                            <p:stCondLst>
                              <p:cond delay="1250"/>
                            </p:stCondLst>
                            <p:childTnLst>
                              <p:par>
                                <p:cTn id="21" presetID="31"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 calcmode="lin" valueType="num">
                                      <p:cBhvr>
                                        <p:cTn id="25" dur="1000" fill="hold"/>
                                        <p:tgtEl>
                                          <p:spTgt spid="25"/>
                                        </p:tgtEl>
                                        <p:attrNameLst>
                                          <p:attrName>style.rotation</p:attrName>
                                        </p:attrNameLst>
                                      </p:cBhvr>
                                      <p:tavLst>
                                        <p:tav tm="0">
                                          <p:val>
                                            <p:fltVal val="90"/>
                                          </p:val>
                                        </p:tav>
                                        <p:tav tm="100000">
                                          <p:val>
                                            <p:fltVal val="0"/>
                                          </p:val>
                                        </p:tav>
                                      </p:tavLst>
                                    </p:anim>
                                    <p:animEffect transition="in" filter="fade">
                                      <p:cBhvr>
                                        <p:cTn id="26" dur="1000"/>
                                        <p:tgtEl>
                                          <p:spTgt spid="25"/>
                                        </p:tgtEl>
                                      </p:cBhvr>
                                    </p:animEffect>
                                  </p:childTnLst>
                                </p:cTn>
                              </p:par>
                            </p:childTnLst>
                          </p:cTn>
                        </p:par>
                        <p:par>
                          <p:cTn id="27" fill="hold">
                            <p:stCondLst>
                              <p:cond delay="2250"/>
                            </p:stCondLst>
                            <p:childTnLst>
                              <p:par>
                                <p:cTn id="28" presetID="35" presetClass="emph" presetSubtype="0" repeatCount="4000" fill="hold" nodeType="afterEffect">
                                  <p:stCondLst>
                                    <p:cond delay="0"/>
                                  </p:stCondLst>
                                  <p:childTnLst>
                                    <p:anim calcmode="discrete" valueType="str">
                                      <p:cBhvr>
                                        <p:cTn id="29" dur="1000" fill="hold"/>
                                        <p:tgtEl>
                                          <p:spTgt spid="25"/>
                                        </p:tgtEl>
                                        <p:attrNameLst>
                                          <p:attrName>style.visibility</p:attrName>
                                        </p:attrNameLst>
                                      </p:cBhvr>
                                      <p:tavLst>
                                        <p:tav tm="0">
                                          <p:val>
                                            <p:strVal val="hidden"/>
                                          </p:val>
                                        </p:tav>
                                        <p:tav tm="50000">
                                          <p:val>
                                            <p:strVal val="visible"/>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right)">
                                      <p:cBhvr>
                                        <p:cTn id="34" dur="2000"/>
                                        <p:tgtEl>
                                          <p:spTgt spid="31"/>
                                        </p:tgtEl>
                                      </p:cBhvr>
                                    </p:animEffect>
                                  </p:childTnLst>
                                </p:cTn>
                              </p:par>
                            </p:childTnLst>
                          </p:cTn>
                        </p:par>
                        <p:par>
                          <p:cTn id="35" fill="hold">
                            <p:stCondLst>
                              <p:cond delay="2000"/>
                            </p:stCondLst>
                            <p:childTnLst>
                              <p:par>
                                <p:cTn id="36" presetID="45" presetClass="entr" presetSubtype="0" repeatCount="500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ppt_w</p:attrName>
                                        </p:attrNameLst>
                                      </p:cBhvr>
                                      <p:tavLst>
                                        <p:tav tm="0" fmla="#ppt_w*sin(2.5*pi*$)">
                                          <p:val>
                                            <p:fltVal val="0"/>
                                          </p:val>
                                        </p:tav>
                                        <p:tav tm="100000">
                                          <p:val>
                                            <p:fltVal val="1"/>
                                          </p:val>
                                        </p:tav>
                                      </p:tavLst>
                                    </p:anim>
                                    <p:anim calcmode="lin" valueType="num">
                                      <p:cBhvr>
                                        <p:cTn id="40" dur="1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1">
                                            <p:txEl>
                                              <p:pRg st="2" end="2"/>
                                            </p:txEl>
                                          </p:spTgt>
                                        </p:tgtEl>
                                        <p:attrNameLst>
                                          <p:attrName>style.visibility</p:attrName>
                                        </p:attrNameLst>
                                      </p:cBhvr>
                                      <p:to>
                                        <p:strVal val="visible"/>
                                      </p:to>
                                    </p:set>
                                    <p:animEffect transition="in" filter="wipe(left)">
                                      <p:cBhvr>
                                        <p:cTn id="45" dur="1250"/>
                                        <p:tgtEl>
                                          <p:spTgt spid="21">
                                            <p:txEl>
                                              <p:pRg st="2" end="2"/>
                                            </p:txEl>
                                          </p:spTgt>
                                        </p:tgtEl>
                                      </p:cBhvr>
                                    </p:animEffect>
                                  </p:childTnLst>
                                </p:cTn>
                              </p:par>
                            </p:childTnLst>
                          </p:cTn>
                        </p:par>
                        <p:par>
                          <p:cTn id="46" fill="hold">
                            <p:stCondLst>
                              <p:cond delay="1250"/>
                            </p:stCondLst>
                            <p:childTnLst>
                              <p:par>
                                <p:cTn id="47" presetID="31" presetClass="entr" presetSubtype="0"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1000" fill="hold"/>
                                        <p:tgtEl>
                                          <p:spTgt spid="37"/>
                                        </p:tgtEl>
                                        <p:attrNameLst>
                                          <p:attrName>ppt_w</p:attrName>
                                        </p:attrNameLst>
                                      </p:cBhvr>
                                      <p:tavLst>
                                        <p:tav tm="0">
                                          <p:val>
                                            <p:fltVal val="0"/>
                                          </p:val>
                                        </p:tav>
                                        <p:tav tm="100000">
                                          <p:val>
                                            <p:strVal val="#ppt_w"/>
                                          </p:val>
                                        </p:tav>
                                      </p:tavLst>
                                    </p:anim>
                                    <p:anim calcmode="lin" valueType="num">
                                      <p:cBhvr>
                                        <p:cTn id="50" dur="1000" fill="hold"/>
                                        <p:tgtEl>
                                          <p:spTgt spid="37"/>
                                        </p:tgtEl>
                                        <p:attrNameLst>
                                          <p:attrName>ppt_h</p:attrName>
                                        </p:attrNameLst>
                                      </p:cBhvr>
                                      <p:tavLst>
                                        <p:tav tm="0">
                                          <p:val>
                                            <p:fltVal val="0"/>
                                          </p:val>
                                        </p:tav>
                                        <p:tav tm="100000">
                                          <p:val>
                                            <p:strVal val="#ppt_h"/>
                                          </p:val>
                                        </p:tav>
                                      </p:tavLst>
                                    </p:anim>
                                    <p:anim calcmode="lin" valueType="num">
                                      <p:cBhvr>
                                        <p:cTn id="51" dur="1000" fill="hold"/>
                                        <p:tgtEl>
                                          <p:spTgt spid="37"/>
                                        </p:tgtEl>
                                        <p:attrNameLst>
                                          <p:attrName>style.rotation</p:attrName>
                                        </p:attrNameLst>
                                      </p:cBhvr>
                                      <p:tavLst>
                                        <p:tav tm="0">
                                          <p:val>
                                            <p:fltVal val="90"/>
                                          </p:val>
                                        </p:tav>
                                        <p:tav tm="100000">
                                          <p:val>
                                            <p:fltVal val="0"/>
                                          </p:val>
                                        </p:tav>
                                      </p:tavLst>
                                    </p:anim>
                                    <p:animEffect transition="in" filter="fade">
                                      <p:cBhvr>
                                        <p:cTn id="52" dur="1000"/>
                                        <p:tgtEl>
                                          <p:spTgt spid="37"/>
                                        </p:tgtEl>
                                      </p:cBhvr>
                                    </p:animEffect>
                                  </p:childTnLst>
                                </p:cTn>
                              </p:par>
                              <p:par>
                                <p:cTn id="53" presetID="35" presetClass="emph" presetSubtype="0" repeatCount="4000" fill="hold" nodeType="withEffect">
                                  <p:stCondLst>
                                    <p:cond delay="1000"/>
                                  </p:stCondLst>
                                  <p:childTnLst>
                                    <p:anim calcmode="discrete" valueType="str">
                                      <p:cBhvr>
                                        <p:cTn id="54" dur="1000" fill="hold"/>
                                        <p:tgtEl>
                                          <p:spTgt spid="37"/>
                                        </p:tgtEl>
                                        <p:attrNameLst>
                                          <p:attrName>style.visibility</p:attrName>
                                        </p:attrNameLst>
                                      </p:cBhvr>
                                      <p:tavLst>
                                        <p:tav tm="0">
                                          <p:val>
                                            <p:strVal val="hidden"/>
                                          </p:val>
                                        </p:tav>
                                        <p:tav tm="50000">
                                          <p:val>
                                            <p:strVal val="visible"/>
                                          </p:val>
                                        </p:tav>
                                      </p:tavLst>
                                    </p:anim>
                                  </p:childTnLst>
                                </p:cTn>
                              </p:par>
                            </p:childTnLst>
                          </p:cTn>
                        </p:par>
                        <p:par>
                          <p:cTn id="55" fill="hold">
                            <p:stCondLst>
                              <p:cond delay="6250"/>
                            </p:stCondLst>
                            <p:childTnLst>
                              <p:par>
                                <p:cTn id="56" presetID="18" presetClass="exit" presetSubtype="9" fill="hold" grpId="0" nodeType="afterEffect">
                                  <p:stCondLst>
                                    <p:cond delay="0"/>
                                  </p:stCondLst>
                                  <p:childTnLst>
                                    <p:animEffect transition="out" filter="strips(upLeft)">
                                      <p:cBhvr>
                                        <p:cTn id="57" dur="2000"/>
                                        <p:tgtEl>
                                          <p:spTgt spid="36"/>
                                        </p:tgtEl>
                                      </p:cBhvr>
                                    </p:animEffect>
                                    <p:set>
                                      <p:cBhvr>
                                        <p:cTn id="58" dur="1" fill="hold">
                                          <p:stCondLst>
                                            <p:cond delay="1999"/>
                                          </p:stCondLst>
                                        </p:cTn>
                                        <p:tgtEl>
                                          <p:spTgt spid="3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8" presetClass="exit" presetSubtype="9" fill="hold" grpId="0" nodeType="clickEffect">
                                  <p:stCondLst>
                                    <p:cond delay="0"/>
                                  </p:stCondLst>
                                  <p:childTnLst>
                                    <p:animEffect transition="out" filter="strips(upLeft)">
                                      <p:cBhvr>
                                        <p:cTn id="62" dur="2000"/>
                                        <p:tgtEl>
                                          <p:spTgt spid="33"/>
                                        </p:tgtEl>
                                      </p:cBhvr>
                                    </p:animEffect>
                                    <p:set>
                                      <p:cBhvr>
                                        <p:cTn id="63" dur="1" fill="hold">
                                          <p:stCondLst>
                                            <p:cond delay="1999"/>
                                          </p:stCondLst>
                                        </p:cTn>
                                        <p:tgtEl>
                                          <p:spTgt spid="3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7">
                                            <p:txEl>
                                              <p:pRg st="0" end="0"/>
                                            </p:txEl>
                                          </p:spTgt>
                                        </p:tgtEl>
                                        <p:attrNameLst>
                                          <p:attrName>style.visibility</p:attrName>
                                        </p:attrNameLst>
                                      </p:cBhvr>
                                      <p:to>
                                        <p:strVal val="visible"/>
                                      </p:to>
                                    </p:set>
                                    <p:animEffect transition="in" filter="wipe(left)">
                                      <p:cBhvr>
                                        <p:cTn id="68" dur="1500"/>
                                        <p:tgtEl>
                                          <p:spTgt spid="27">
                                            <p:txEl>
                                              <p:pRg st="0" end="0"/>
                                            </p:txEl>
                                          </p:spTgt>
                                        </p:tgtEl>
                                      </p:cBhvr>
                                    </p:animEffect>
                                  </p:childTnLst>
                                </p:cTn>
                              </p:par>
                            </p:childTnLst>
                          </p:cTn>
                        </p:par>
                        <p:par>
                          <p:cTn id="69" fill="hold">
                            <p:stCondLst>
                              <p:cond delay="1500"/>
                            </p:stCondLst>
                            <p:childTnLst>
                              <p:par>
                                <p:cTn id="70" presetID="31" presetClass="entr" presetSubtype="0" fill="hold"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1000" fill="hold"/>
                                        <p:tgtEl>
                                          <p:spTgt spid="32"/>
                                        </p:tgtEl>
                                        <p:attrNameLst>
                                          <p:attrName>ppt_w</p:attrName>
                                        </p:attrNameLst>
                                      </p:cBhvr>
                                      <p:tavLst>
                                        <p:tav tm="0">
                                          <p:val>
                                            <p:fltVal val="0"/>
                                          </p:val>
                                        </p:tav>
                                        <p:tav tm="100000">
                                          <p:val>
                                            <p:strVal val="#ppt_w"/>
                                          </p:val>
                                        </p:tav>
                                      </p:tavLst>
                                    </p:anim>
                                    <p:anim calcmode="lin" valueType="num">
                                      <p:cBhvr>
                                        <p:cTn id="73" dur="1000" fill="hold"/>
                                        <p:tgtEl>
                                          <p:spTgt spid="32"/>
                                        </p:tgtEl>
                                        <p:attrNameLst>
                                          <p:attrName>ppt_h</p:attrName>
                                        </p:attrNameLst>
                                      </p:cBhvr>
                                      <p:tavLst>
                                        <p:tav tm="0">
                                          <p:val>
                                            <p:fltVal val="0"/>
                                          </p:val>
                                        </p:tav>
                                        <p:tav tm="100000">
                                          <p:val>
                                            <p:strVal val="#ppt_h"/>
                                          </p:val>
                                        </p:tav>
                                      </p:tavLst>
                                    </p:anim>
                                    <p:anim calcmode="lin" valueType="num">
                                      <p:cBhvr>
                                        <p:cTn id="74" dur="1000" fill="hold"/>
                                        <p:tgtEl>
                                          <p:spTgt spid="32"/>
                                        </p:tgtEl>
                                        <p:attrNameLst>
                                          <p:attrName>style.rotation</p:attrName>
                                        </p:attrNameLst>
                                      </p:cBhvr>
                                      <p:tavLst>
                                        <p:tav tm="0">
                                          <p:val>
                                            <p:fltVal val="90"/>
                                          </p:val>
                                        </p:tav>
                                        <p:tav tm="100000">
                                          <p:val>
                                            <p:fltVal val="0"/>
                                          </p:val>
                                        </p:tav>
                                      </p:tavLst>
                                    </p:anim>
                                    <p:animEffect transition="in" filter="fade">
                                      <p:cBhvr>
                                        <p:cTn id="75" dur="1000"/>
                                        <p:tgtEl>
                                          <p:spTgt spid="32"/>
                                        </p:tgtEl>
                                      </p:cBhvr>
                                    </p:animEffect>
                                  </p:childTnLst>
                                </p:cTn>
                              </p:par>
                              <p:par>
                                <p:cTn id="76" presetID="2" presetClass="entr" presetSubtype="1"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additive="base">
                                        <p:cTn id="78" dur="500" fill="hold"/>
                                        <p:tgtEl>
                                          <p:spTgt spid="30"/>
                                        </p:tgtEl>
                                        <p:attrNameLst>
                                          <p:attrName>ppt_x</p:attrName>
                                        </p:attrNameLst>
                                      </p:cBhvr>
                                      <p:tavLst>
                                        <p:tav tm="0">
                                          <p:val>
                                            <p:strVal val="#ppt_x"/>
                                          </p:val>
                                        </p:tav>
                                        <p:tav tm="100000">
                                          <p:val>
                                            <p:strVal val="#ppt_x"/>
                                          </p:val>
                                        </p:tav>
                                      </p:tavLst>
                                    </p:anim>
                                    <p:anim calcmode="lin" valueType="num">
                                      <p:cBhvr additive="base">
                                        <p:cTn id="79" dur="500" fill="hold"/>
                                        <p:tgtEl>
                                          <p:spTgt spid="30"/>
                                        </p:tgtEl>
                                        <p:attrNameLst>
                                          <p:attrName>ppt_y</p:attrName>
                                        </p:attrNameLst>
                                      </p:cBhvr>
                                      <p:tavLst>
                                        <p:tav tm="0">
                                          <p:val>
                                            <p:strVal val="0-#ppt_h/2"/>
                                          </p:val>
                                        </p:tav>
                                        <p:tav tm="100000">
                                          <p:val>
                                            <p:strVal val="#ppt_y"/>
                                          </p:val>
                                        </p:tav>
                                      </p:tavLst>
                                    </p:anim>
                                  </p:childTnLst>
                                </p:cTn>
                              </p:par>
                            </p:childTnLst>
                          </p:cTn>
                        </p:par>
                        <p:par>
                          <p:cTn id="80" fill="hold">
                            <p:stCondLst>
                              <p:cond delay="2500"/>
                            </p:stCondLst>
                            <p:childTnLst>
                              <p:par>
                                <p:cTn id="81" presetID="35" presetClass="emph" presetSubtype="0" repeatCount="5000" fill="hold" grpId="1" nodeType="afterEffect">
                                  <p:stCondLst>
                                    <p:cond delay="0"/>
                                  </p:stCondLst>
                                  <p:childTnLst>
                                    <p:anim calcmode="discrete" valueType="str">
                                      <p:cBhvr>
                                        <p:cTn id="82" dur="1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0" grpId="1" animBg="1"/>
      <p:bldP spid="31" grpId="0" animBg="1"/>
      <p:bldP spid="33" grpId="0" animBg="1"/>
      <p:bldP spid="34"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56000">
              <a:schemeClr val="bg1">
                <a:lumMod val="50000"/>
              </a:schemeClr>
            </a:gs>
            <a:gs pos="73000">
              <a:schemeClr val="accent1">
                <a:lumMod val="45000"/>
                <a:lumOff val="55000"/>
              </a:schemeClr>
            </a:gs>
            <a:gs pos="100000">
              <a:srgbClr val="FF5050">
                <a:alpha val="16000"/>
              </a:srgbClr>
            </a:gs>
            <a:gs pos="87000">
              <a:srgbClr val="FFFF00">
                <a:alpha val="56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Title 1"/>
          <p:cNvSpPr txBox="1">
            <a:spLocks/>
          </p:cNvSpPr>
          <p:nvPr/>
        </p:nvSpPr>
        <p:spPr>
          <a:xfrm>
            <a:off x="322606" y="1181226"/>
            <a:ext cx="11170139" cy="5246468"/>
          </a:xfrm>
          <a:prstGeom prst="rect">
            <a:avLst/>
          </a:prstGeom>
          <a:solidFill>
            <a:srgbClr val="FFCCFF"/>
          </a:solidFill>
          <a:ln>
            <a:solidFill>
              <a:srgbClr val="0000FF"/>
            </a:solidFill>
          </a:ln>
          <a:scene3d>
            <a:camera prst="orthographicFront"/>
            <a:lightRig rig="threePt" dir="t"/>
          </a:scene3d>
          <a:sp3d>
            <a:bevelT w="139700" prst="cross"/>
          </a:sp3d>
        </p:spPr>
        <p:txBody>
          <a:bodyPr anchor="t">
            <a:noAutofit/>
            <a:sp3d extrusionH="57150">
              <a:bevelT h="25400" prst="softRound"/>
            </a:sp3d>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solidFill>
                  <a:schemeClr val="tx1"/>
                </a:solidFill>
                <a:latin typeface="Georgia" panose="02040502050405020303" pitchFamily="18" charset="0"/>
              </a:rPr>
              <a:t>Of Crucifying </a:t>
            </a:r>
            <a:r>
              <a:rPr lang="en-US" sz="3200" dirty="0" smtClean="0">
                <a:solidFill>
                  <a:srgbClr val="2C2CF8"/>
                </a:solidFill>
                <a:latin typeface="Georgia" panose="02040502050405020303" pitchFamily="18" charset="0"/>
              </a:rPr>
              <a:t>Yahusha</a:t>
            </a:r>
            <a:r>
              <a:rPr lang="en-US" sz="3200" dirty="0" smtClean="0">
                <a:solidFill>
                  <a:schemeClr val="tx1"/>
                </a:solidFill>
                <a:latin typeface="Georgia" panose="02040502050405020303" pitchFamily="18" charset="0"/>
              </a:rPr>
              <a:t> - When the </a:t>
            </a:r>
            <a:r>
              <a:rPr lang="en-US" sz="3200" u="sng" dirty="0" smtClean="0">
                <a:solidFill>
                  <a:schemeClr val="tx1"/>
                </a:solidFill>
                <a:latin typeface="Georgia" panose="02040502050405020303" pitchFamily="18" charset="0"/>
              </a:rPr>
              <a:t>scribes declared</a:t>
            </a:r>
            <a:r>
              <a:rPr lang="en-US" sz="3200" dirty="0" smtClean="0">
                <a:solidFill>
                  <a:schemeClr val="tx1"/>
                </a:solidFill>
                <a:latin typeface="Georgia" panose="02040502050405020303" pitchFamily="18" charset="0"/>
              </a:rPr>
              <a:t> -  </a:t>
            </a:r>
            <a:endParaRPr lang="en-US" sz="3200" dirty="0">
              <a:solidFill>
                <a:schemeClr val="tx1"/>
              </a:solidFill>
              <a:latin typeface="Georgia" panose="02040502050405020303" pitchFamily="18" charset="0"/>
            </a:endParaRPr>
          </a:p>
          <a:p>
            <a:r>
              <a:rPr lang="en-US" sz="3200" dirty="0" smtClean="0">
                <a:solidFill>
                  <a:prstClr val="black"/>
                </a:solidFill>
                <a:latin typeface="Georgia" panose="02040502050405020303" pitchFamily="18" charset="0"/>
              </a:rPr>
              <a:t/>
            </a:r>
            <a:br>
              <a:rPr lang="en-US" sz="3200" dirty="0" smtClean="0">
                <a:solidFill>
                  <a:prstClr val="black"/>
                </a:solidFill>
                <a:latin typeface="Georgia" panose="02040502050405020303" pitchFamily="18" charset="0"/>
              </a:rPr>
            </a:br>
            <a:r>
              <a:rPr lang="en-US" sz="3200" dirty="0" smtClean="0">
                <a:solidFill>
                  <a:prstClr val="black"/>
                </a:solidFill>
                <a:latin typeface="Georgia" panose="02040502050405020303" pitchFamily="18" charset="0"/>
              </a:rPr>
              <a:t> </a:t>
            </a:r>
            <a:endParaRPr lang="en-US" sz="3200" dirty="0">
              <a:solidFill>
                <a:prstClr val="black"/>
              </a:solidFill>
              <a:latin typeface="Georgia" panose="02040502050405020303" pitchFamily="18" charset="0"/>
            </a:endParaRPr>
          </a:p>
        </p:txBody>
      </p:sp>
      <p:sp>
        <p:nvSpPr>
          <p:cNvPr id="2" name="Rounded Rectangle 1"/>
          <p:cNvSpPr/>
          <p:nvPr/>
        </p:nvSpPr>
        <p:spPr>
          <a:xfrm>
            <a:off x="571501" y="210109"/>
            <a:ext cx="11033622" cy="732286"/>
          </a:xfrm>
          <a:prstGeom prst="roundRect">
            <a:avLst>
              <a:gd name="adj" fmla="val 50000"/>
            </a:avLst>
          </a:prstGeom>
          <a:blipFill>
            <a:blip r:embed="rId3"/>
            <a:stretch>
              <a:fillRect/>
            </a:stretch>
          </a:blipFill>
          <a:ln w="28575">
            <a:solidFill>
              <a:srgbClr val="00B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4000" dirty="0" smtClean="0">
                <a:ln w="19050">
                  <a:solidFill>
                    <a:srgbClr val="002060"/>
                  </a:solidFill>
                </a:ln>
                <a:solidFill>
                  <a:srgbClr val="00B0F0"/>
                </a:solidFill>
                <a:latin typeface="Cooper Black" panose="0208090404030B020404" pitchFamily="18" charset="0"/>
              </a:rPr>
              <a:t>How can we be </a:t>
            </a:r>
            <a:r>
              <a:rPr lang="en-CA" sz="4000" u="sng" dirty="0" smtClean="0">
                <a:ln w="19050">
                  <a:solidFill>
                    <a:srgbClr val="002060"/>
                  </a:solidFill>
                </a:ln>
                <a:solidFill>
                  <a:schemeClr val="tx1"/>
                </a:solidFill>
                <a:latin typeface="Cooper Black" panose="0208090404030B020404" pitchFamily="18" charset="0"/>
              </a:rPr>
              <a:t>sure</a:t>
            </a:r>
            <a:r>
              <a:rPr lang="en-CA" sz="4000" dirty="0" smtClean="0">
                <a:ln w="19050">
                  <a:solidFill>
                    <a:srgbClr val="002060"/>
                  </a:solidFill>
                </a:ln>
                <a:solidFill>
                  <a:srgbClr val="00B0F0"/>
                </a:solidFill>
                <a:latin typeface="Cooper Black" panose="0208090404030B020404" pitchFamily="18" charset="0"/>
              </a:rPr>
              <a:t> about this </a:t>
            </a:r>
            <a:r>
              <a:rPr lang="en-CA" sz="4000" dirty="0" smtClean="0">
                <a:ln w="19050">
                  <a:solidFill>
                    <a:srgbClr val="002060"/>
                  </a:solidFill>
                </a:ln>
                <a:solidFill>
                  <a:srgbClr val="00B0F0"/>
                </a:solidFill>
                <a:effectLst>
                  <a:glow rad="127000">
                    <a:srgbClr val="00FF00"/>
                  </a:glow>
                </a:effectLst>
                <a:latin typeface="Cooper Black" panose="0208090404030B020404" pitchFamily="18" charset="0"/>
              </a:rPr>
              <a:t>offset?</a:t>
            </a:r>
            <a:endParaRPr lang="en-CA" sz="4000" dirty="0">
              <a:ln w="19050">
                <a:solidFill>
                  <a:srgbClr val="002060"/>
                </a:solidFill>
              </a:ln>
              <a:solidFill>
                <a:srgbClr val="00B0F0"/>
              </a:solidFill>
              <a:effectLst>
                <a:glow rad="127000">
                  <a:srgbClr val="00FF00"/>
                </a:glow>
              </a:effectLst>
              <a:latin typeface="Cooper Black" panose="0208090404030B020404" pitchFamily="18" charset="0"/>
            </a:endParaRPr>
          </a:p>
        </p:txBody>
      </p:sp>
      <p:pic>
        <p:nvPicPr>
          <p:cNvPr id="6" name="Picture 6" descr="F:\Art on Desktop - 1\All white man clip art\puzzle piece png.pn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rot="598778">
            <a:off x="10186103" y="912842"/>
            <a:ext cx="2009132" cy="195415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322606" y="4467511"/>
            <a:ext cx="11161762" cy="1960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r>
              <a:rPr lang="en-US" sz="3200" b="1" dirty="0" smtClean="0">
                <a:solidFill>
                  <a:srgbClr val="008080"/>
                </a:solidFill>
                <a:latin typeface="Georgia" panose="02040502050405020303" pitchFamily="18" charset="0"/>
              </a:rPr>
              <a:t>Matt </a:t>
            </a:r>
            <a:r>
              <a:rPr lang="en-US" sz="3200" b="1" dirty="0">
                <a:solidFill>
                  <a:srgbClr val="008080"/>
                </a:solidFill>
                <a:latin typeface="Georgia" panose="02040502050405020303" pitchFamily="18" charset="0"/>
              </a:rPr>
              <a:t>26:5</a:t>
            </a:r>
            <a:r>
              <a:rPr lang="en-US" sz="3200" b="1" dirty="0">
                <a:solidFill>
                  <a:prstClr val="black"/>
                </a:solidFill>
                <a:latin typeface="Georgia" panose="02040502050405020303" pitchFamily="18" charset="0"/>
              </a:rPr>
              <a:t>  </a:t>
            </a:r>
            <a:r>
              <a:rPr lang="en-US" sz="3200" dirty="0" smtClean="0">
                <a:solidFill>
                  <a:prstClr val="black"/>
                </a:solidFill>
                <a:effectLst>
                  <a:glow rad="127000">
                    <a:srgbClr val="99FF33"/>
                  </a:glow>
                </a:effectLst>
                <a:latin typeface="Georgia" panose="02040502050405020303" pitchFamily="18" charset="0"/>
              </a:rPr>
              <a:t>… </a:t>
            </a:r>
            <a:r>
              <a:rPr lang="en-US" sz="3200" dirty="0">
                <a:solidFill>
                  <a:prstClr val="black"/>
                </a:solidFill>
                <a:effectLst>
                  <a:glow rad="127000">
                    <a:srgbClr val="99FF33"/>
                  </a:glow>
                </a:effectLst>
                <a:latin typeface="Georgia" panose="02040502050405020303" pitchFamily="18" charset="0"/>
              </a:rPr>
              <a:t>they said, </a:t>
            </a:r>
            <a:r>
              <a:rPr lang="en-US" sz="3200" dirty="0">
                <a:solidFill>
                  <a:prstClr val="black"/>
                </a:solidFill>
                <a:latin typeface="Georgia" panose="02040502050405020303" pitchFamily="18" charset="0"/>
              </a:rPr>
              <a:t/>
            </a:r>
            <a:br>
              <a:rPr lang="en-US" sz="3200" dirty="0">
                <a:solidFill>
                  <a:prstClr val="black"/>
                </a:solidFill>
                <a:latin typeface="Georgia" panose="02040502050405020303" pitchFamily="18" charset="0"/>
              </a:rPr>
            </a:br>
            <a:r>
              <a:rPr lang="en-US" sz="3200" dirty="0">
                <a:solidFill>
                  <a:prstClr val="black"/>
                </a:solidFill>
                <a:latin typeface="Georgia" panose="02040502050405020303" pitchFamily="18" charset="0"/>
              </a:rPr>
              <a:t>		</a:t>
            </a:r>
            <a:endParaRPr lang="en-US" sz="3200" dirty="0" smtClean="0">
              <a:solidFill>
                <a:prstClr val="black"/>
              </a:solidFill>
              <a:latin typeface="Georgia" panose="02040502050405020303" pitchFamily="18" charset="0"/>
            </a:endParaRPr>
          </a:p>
          <a:p>
            <a:pPr lvl="0"/>
            <a:endParaRPr lang="en-US" sz="3200" dirty="0">
              <a:solidFill>
                <a:prstClr val="black"/>
              </a:solidFill>
              <a:latin typeface="Georgia" panose="02040502050405020303" pitchFamily="18" charset="0"/>
            </a:endParaRPr>
          </a:p>
          <a:p>
            <a:pPr lvl="0"/>
            <a:endParaRPr lang="en-US" sz="3200" dirty="0" smtClean="0">
              <a:solidFill>
                <a:prstClr val="black"/>
              </a:solidFill>
              <a:latin typeface="Georgia" panose="02040502050405020303" pitchFamily="18" charset="0"/>
            </a:endParaRPr>
          </a:p>
          <a:p>
            <a:pPr lvl="0"/>
            <a:endParaRPr lang="en-US" sz="3200" dirty="0">
              <a:solidFill>
                <a:prstClr val="black"/>
              </a:solidFill>
              <a:latin typeface="Georgia" panose="02040502050405020303" pitchFamily="18" charset="0"/>
            </a:endParaRPr>
          </a:p>
          <a:p>
            <a:pPr lvl="0"/>
            <a:r>
              <a:rPr lang="en-US" sz="3200" dirty="0" smtClean="0">
                <a:solidFill>
                  <a:prstClr val="black"/>
                </a:solidFill>
                <a:latin typeface="Georgia" panose="02040502050405020303" pitchFamily="18" charset="0"/>
              </a:rPr>
              <a:t>Of</a:t>
            </a:r>
            <a:r>
              <a:rPr lang="en-US" sz="3200" dirty="0" smtClean="0">
                <a:solidFill>
                  <a:prstClr val="black"/>
                </a:solidFill>
                <a:latin typeface="Arial Black" panose="020B0A04020102020204" pitchFamily="34" charset="0"/>
              </a:rPr>
              <a:t> </a:t>
            </a:r>
            <a:r>
              <a:rPr lang="en-US" sz="3200" u="sng" dirty="0" smtClean="0">
                <a:solidFill>
                  <a:prstClr val="black"/>
                </a:solidFill>
                <a:latin typeface="Arial Black" panose="020B0A04020102020204" pitchFamily="34" charset="0"/>
              </a:rPr>
              <a:t>WHOSE</a:t>
            </a:r>
            <a:r>
              <a:rPr lang="en-US" sz="3200" dirty="0" smtClean="0">
                <a:solidFill>
                  <a:prstClr val="black"/>
                </a:solidFill>
                <a:latin typeface="Arial Black" panose="020B0A04020102020204" pitchFamily="34" charset="0"/>
              </a:rPr>
              <a:t> Festival </a:t>
            </a:r>
            <a:r>
              <a:rPr lang="en-US" sz="3200" dirty="0" smtClean="0">
                <a:solidFill>
                  <a:prstClr val="black"/>
                </a:solidFill>
                <a:latin typeface="Georgia" panose="02040502050405020303" pitchFamily="18" charset="0"/>
              </a:rPr>
              <a:t>were they referencing? </a:t>
            </a:r>
          </a:p>
          <a:p>
            <a:pPr lvl="0"/>
            <a:r>
              <a:rPr lang="en-US" sz="3200" u="sng" dirty="0" smtClean="0">
                <a:solidFill>
                  <a:srgbClr val="C00000"/>
                </a:solidFill>
                <a:latin typeface="Georgia" panose="02040502050405020303" pitchFamily="18" charset="0"/>
              </a:rPr>
              <a:t>Their Lunar Passover</a:t>
            </a:r>
            <a:r>
              <a:rPr lang="en-US" sz="3200" dirty="0" smtClean="0">
                <a:solidFill>
                  <a:srgbClr val="C00000"/>
                </a:solidFill>
                <a:latin typeface="Georgia" panose="02040502050405020303" pitchFamily="18" charset="0"/>
              </a:rPr>
              <a:t> </a:t>
            </a:r>
            <a:r>
              <a:rPr lang="en-US" sz="3200" dirty="0" smtClean="0">
                <a:solidFill>
                  <a:prstClr val="black"/>
                </a:solidFill>
                <a:latin typeface="Georgia" panose="02040502050405020303" pitchFamily="18" charset="0"/>
              </a:rPr>
              <a:t>or the </a:t>
            </a:r>
            <a:r>
              <a:rPr lang="en-US" sz="3200" u="sng" dirty="0" smtClean="0">
                <a:solidFill>
                  <a:srgbClr val="2C2CF8"/>
                </a:solidFill>
                <a:latin typeface="Georgia" panose="02040502050405020303" pitchFamily="18" charset="0"/>
              </a:rPr>
              <a:t>Passover of Yahuah’s </a:t>
            </a:r>
            <a:r>
              <a:rPr lang="en-US" sz="3200" u="sng" dirty="0" smtClean="0">
                <a:solidFill>
                  <a:srgbClr val="2C2CF8"/>
                </a:solidFill>
                <a:effectLst>
                  <a:glow rad="127000">
                    <a:srgbClr val="00FFFF"/>
                  </a:glow>
                </a:effectLst>
                <a:latin typeface="Georgia" panose="02040502050405020303" pitchFamily="18" charset="0"/>
              </a:rPr>
              <a:t>Covenant</a:t>
            </a:r>
            <a:r>
              <a:rPr lang="en-US" sz="3200" dirty="0" smtClean="0">
                <a:solidFill>
                  <a:srgbClr val="2C2CF8"/>
                </a:solidFill>
                <a:effectLst>
                  <a:glow rad="127000">
                    <a:srgbClr val="00FFFF"/>
                  </a:glow>
                </a:effectLst>
                <a:latin typeface="Georgia" panose="02040502050405020303" pitchFamily="18" charset="0"/>
              </a:rPr>
              <a:t>?</a:t>
            </a:r>
          </a:p>
          <a:p>
            <a:pPr lvl="0"/>
            <a:r>
              <a:rPr lang="en-US" sz="3200" dirty="0" smtClean="0">
                <a:solidFill>
                  <a:prstClr val="black"/>
                </a:solidFill>
                <a:latin typeface="Georgia" panose="02040502050405020303" pitchFamily="18" charset="0"/>
              </a:rPr>
              <a:t>Did the scribes and Pharisees </a:t>
            </a:r>
            <a:r>
              <a:rPr lang="en-US" sz="3200" b="1" i="1" u="sng" dirty="0" smtClean="0">
                <a:solidFill>
                  <a:prstClr val="black"/>
                </a:solidFill>
                <a:latin typeface="Georgia" panose="02040502050405020303" pitchFamily="18" charset="0"/>
              </a:rPr>
              <a:t>fail</a:t>
            </a:r>
            <a:r>
              <a:rPr lang="en-US" sz="3200" u="sng" dirty="0" smtClean="0">
                <a:solidFill>
                  <a:prstClr val="black"/>
                </a:solidFill>
                <a:latin typeface="Georgia" panose="02040502050405020303" pitchFamily="18" charset="0"/>
              </a:rPr>
              <a:t> to their word</a:t>
            </a:r>
            <a:r>
              <a:rPr lang="en-US" sz="3200" dirty="0" smtClean="0">
                <a:solidFill>
                  <a:prstClr val="black"/>
                </a:solidFill>
                <a:latin typeface="Georgia" panose="02040502050405020303" pitchFamily="18" charset="0"/>
              </a:rPr>
              <a:t>, </a:t>
            </a:r>
            <a:br>
              <a:rPr lang="en-US" sz="3200" dirty="0" smtClean="0">
                <a:solidFill>
                  <a:prstClr val="black"/>
                </a:solidFill>
                <a:latin typeface="Georgia" panose="02040502050405020303" pitchFamily="18" charset="0"/>
              </a:rPr>
            </a:br>
            <a:r>
              <a:rPr lang="en-US" sz="3200" dirty="0" smtClean="0">
                <a:solidFill>
                  <a:prstClr val="black"/>
                </a:solidFill>
                <a:latin typeface="Georgia" panose="02040502050405020303" pitchFamily="18" charset="0"/>
              </a:rPr>
              <a:t>		or were they </a:t>
            </a:r>
            <a:r>
              <a:rPr lang="en-US" sz="3200" b="1" u="sng" dirty="0" smtClean="0">
                <a:solidFill>
                  <a:prstClr val="black"/>
                </a:solidFill>
                <a:latin typeface="Georgia" panose="02040502050405020303" pitchFamily="18" charset="0"/>
              </a:rPr>
              <a:t>STEADFAST</a:t>
            </a:r>
            <a:r>
              <a:rPr lang="en-US" sz="3200" dirty="0" smtClean="0">
                <a:solidFill>
                  <a:prstClr val="black"/>
                </a:solidFill>
                <a:latin typeface="Georgia" panose="02040502050405020303" pitchFamily="18" charset="0"/>
              </a:rPr>
              <a:t> in their word? </a:t>
            </a:r>
            <a:endParaRPr lang="en-US" sz="3200" dirty="0">
              <a:ln>
                <a:solidFill>
                  <a:srgbClr val="0000FF"/>
                </a:solidFill>
              </a:ln>
              <a:solidFill>
                <a:prstClr val="black"/>
              </a:solidFill>
              <a:effectLst>
                <a:glow rad="127000">
                  <a:srgbClr val="99FF33"/>
                </a:glow>
              </a:effectLst>
              <a:latin typeface="Georgia" panose="02040502050405020303" pitchFamily="18" charset="0"/>
            </a:endParaRPr>
          </a:p>
          <a:p>
            <a:pPr lvl="0"/>
            <a:endParaRPr lang="en-US" sz="3200" dirty="0" smtClean="0">
              <a:ln>
                <a:solidFill>
                  <a:srgbClr val="0000FF"/>
                </a:solidFill>
              </a:ln>
              <a:solidFill>
                <a:prstClr val="black"/>
              </a:solidFill>
              <a:effectLst>
                <a:glow rad="127000">
                  <a:srgbClr val="99FF33"/>
                </a:glow>
              </a:effectLst>
              <a:latin typeface="Georgia" panose="02040502050405020303" pitchFamily="18" charset="0"/>
            </a:endParaRPr>
          </a:p>
          <a:p>
            <a:pPr lvl="0"/>
            <a:endParaRPr lang="en-US" sz="3200" dirty="0">
              <a:ln>
                <a:solidFill>
                  <a:srgbClr val="0000FF"/>
                </a:solidFill>
              </a:ln>
              <a:solidFill>
                <a:prstClr val="black"/>
              </a:solidFill>
              <a:effectLst>
                <a:glow rad="127000">
                  <a:srgbClr val="99FF33"/>
                </a:glow>
              </a:effectLst>
              <a:latin typeface="Georgia" panose="02040502050405020303" pitchFamily="18" charset="0"/>
            </a:endParaRPr>
          </a:p>
          <a:p>
            <a:pPr lvl="0"/>
            <a:endParaRPr lang="en-US" sz="3200" dirty="0" smtClean="0">
              <a:ln>
                <a:solidFill>
                  <a:srgbClr val="0000FF"/>
                </a:solidFill>
              </a:ln>
              <a:solidFill>
                <a:prstClr val="black"/>
              </a:solidFill>
              <a:effectLst>
                <a:glow rad="127000">
                  <a:srgbClr val="99FF33"/>
                </a:glow>
              </a:effectLst>
              <a:latin typeface="Georgia" panose="02040502050405020303" pitchFamily="18" charset="0"/>
            </a:endParaRPr>
          </a:p>
          <a:p>
            <a:pPr lvl="0"/>
            <a:endParaRPr lang="en-US" sz="3200" dirty="0">
              <a:ln>
                <a:solidFill>
                  <a:srgbClr val="0000FF"/>
                </a:solidFill>
              </a:ln>
              <a:solidFill>
                <a:prstClr val="black"/>
              </a:solidFill>
              <a:effectLst>
                <a:glow rad="127000">
                  <a:srgbClr val="99FF33"/>
                </a:glow>
              </a:effectLst>
              <a:latin typeface="Georgia" panose="02040502050405020303" pitchFamily="18" charset="0"/>
            </a:endParaRPr>
          </a:p>
          <a:p>
            <a:pPr lvl="0"/>
            <a:endParaRPr lang="en-CA" sz="3200" dirty="0">
              <a:ln>
                <a:solidFill>
                  <a:srgbClr val="0000FF"/>
                </a:solidFill>
              </a:ln>
              <a:solidFill>
                <a:srgbClr val="FF0000"/>
              </a:solidFill>
              <a:effectLst>
                <a:glow rad="127000">
                  <a:srgbClr val="99FF33"/>
                </a:glow>
              </a:effectLst>
              <a:latin typeface="Cooper Black" pitchFamily="18" charset="0"/>
            </a:endParaRPr>
          </a:p>
        </p:txBody>
      </p:sp>
      <p:sp>
        <p:nvSpPr>
          <p:cNvPr id="7" name="Slide Number Placeholder 1"/>
          <p:cNvSpPr>
            <a:spLocks noGrp="1"/>
          </p:cNvSpPr>
          <p:nvPr>
            <p:ph type="sldNum" sz="quarter" idx="12"/>
          </p:nvPr>
        </p:nvSpPr>
        <p:spPr>
          <a:xfrm>
            <a:off x="9358603" y="6492875"/>
            <a:ext cx="2743200" cy="365125"/>
          </a:xfrm>
        </p:spPr>
        <p:txBody>
          <a:bodyPr/>
          <a:lstStyle/>
          <a:p>
            <a:fld id="{6D22F896-40B5-4ADD-8801-0D06FADFA095}" type="slidenum">
              <a:rPr lang="en-US" smtClean="0">
                <a:solidFill>
                  <a:schemeClr val="tx1"/>
                </a:solidFill>
              </a:rPr>
              <a:pPr/>
              <a:t>5</a:t>
            </a:fld>
            <a:endParaRPr lang="en-US" dirty="0">
              <a:solidFill>
                <a:schemeClr val="tx1"/>
              </a:solidFill>
            </a:endParaRPr>
          </a:p>
        </p:txBody>
      </p:sp>
      <p:sp>
        <p:nvSpPr>
          <p:cNvPr id="4" name="Rectangle 3"/>
          <p:cNvSpPr/>
          <p:nvPr/>
        </p:nvSpPr>
        <p:spPr>
          <a:xfrm>
            <a:off x="2537778" y="2302075"/>
            <a:ext cx="9123331" cy="177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lvl="0"/>
            <a:r>
              <a:rPr lang="en-US" sz="5400" b="1" dirty="0">
                <a:solidFill>
                  <a:srgbClr val="E7E6E6">
                    <a:lumMod val="25000"/>
                  </a:srgbClr>
                </a:solidFill>
                <a:effectLst>
                  <a:glow rad="279400">
                    <a:srgbClr val="FFFF00"/>
                  </a:glow>
                </a:effectLst>
                <a:latin typeface="Comic Sans MS" pitchFamily="66" charset="0"/>
              </a:rPr>
              <a:t>NOT AT THE </a:t>
            </a:r>
            <a:r>
              <a:rPr lang="en-US" sz="5400" b="1" dirty="0" smtClean="0">
                <a:solidFill>
                  <a:srgbClr val="E7E6E6">
                    <a:lumMod val="25000"/>
                  </a:srgbClr>
                </a:solidFill>
                <a:effectLst>
                  <a:glow rad="279400">
                    <a:srgbClr val="FFFF00"/>
                  </a:glow>
                </a:effectLst>
                <a:latin typeface="Comic Sans MS" pitchFamily="66" charset="0"/>
              </a:rPr>
              <a:t>FESTIVAL</a:t>
            </a:r>
            <a:br>
              <a:rPr lang="en-US" sz="5400" b="1" dirty="0" smtClean="0">
                <a:solidFill>
                  <a:srgbClr val="E7E6E6">
                    <a:lumMod val="25000"/>
                  </a:srgbClr>
                </a:solidFill>
                <a:effectLst>
                  <a:glow rad="279400">
                    <a:srgbClr val="FFFF00"/>
                  </a:glow>
                </a:effectLst>
                <a:latin typeface="Comic Sans MS" pitchFamily="66" charset="0"/>
              </a:rPr>
            </a:br>
            <a:r>
              <a:rPr lang="en-US" sz="3200" b="1" dirty="0" smtClean="0">
                <a:solidFill>
                  <a:srgbClr val="E7E6E6">
                    <a:lumMod val="25000"/>
                  </a:srgbClr>
                </a:solidFill>
                <a:effectLst>
                  <a:glow rad="279400">
                    <a:srgbClr val="FFFF00"/>
                  </a:glow>
                </a:effectLst>
                <a:latin typeface="Comic Sans MS" pitchFamily="66" charset="0"/>
              </a:rPr>
              <a:t> </a:t>
            </a:r>
            <a:r>
              <a:rPr lang="en-US" sz="3200" b="1" dirty="0" smtClean="0">
                <a:solidFill>
                  <a:prstClr val="black"/>
                </a:solidFill>
                <a:effectLst>
                  <a:glow rad="279400">
                    <a:srgbClr val="FFFF00"/>
                  </a:glow>
                </a:effectLst>
                <a:latin typeface="Georgia" panose="02040502050405020303" pitchFamily="18" charset="0"/>
              </a:rPr>
              <a:t>      </a:t>
            </a:r>
            <a:r>
              <a:rPr lang="en-US" sz="3200" dirty="0" smtClean="0">
                <a:solidFill>
                  <a:prstClr val="black"/>
                </a:solidFill>
                <a:latin typeface="Georgia" panose="02040502050405020303" pitchFamily="18" charset="0"/>
              </a:rPr>
              <a:t>lest </a:t>
            </a:r>
            <a:r>
              <a:rPr lang="en-US" sz="3200" dirty="0">
                <a:solidFill>
                  <a:prstClr val="black"/>
                </a:solidFill>
                <a:latin typeface="Georgia" panose="02040502050405020303" pitchFamily="18" charset="0"/>
              </a:rPr>
              <a:t>there be an uproar among the people.</a:t>
            </a:r>
          </a:p>
        </p:txBody>
      </p:sp>
      <p:cxnSp>
        <p:nvCxnSpPr>
          <p:cNvPr id="8" name="Straight Connector 7"/>
          <p:cNvCxnSpPr/>
          <p:nvPr/>
        </p:nvCxnSpPr>
        <p:spPr>
          <a:xfrm flipV="1">
            <a:off x="2633240" y="3348628"/>
            <a:ext cx="8428201" cy="24502"/>
          </a:xfrm>
          <a:prstGeom prst="line">
            <a:avLst/>
          </a:prstGeom>
          <a:ln w="76200">
            <a:solidFill>
              <a:schemeClr val="tx1">
                <a:lumMod val="65000"/>
                <a:lumOff val="35000"/>
              </a:schemeClr>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7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750"/>
                                        <p:tgtEl>
                                          <p:spTgt spid="6"/>
                                        </p:tgtEl>
                                      </p:cBhvr>
                                    </p:animEffect>
                                  </p:childTnLst>
                                </p:cTn>
                              </p:par>
                            </p:childTnLst>
                          </p:cTn>
                        </p:par>
                        <p:par>
                          <p:cTn id="8" fill="hold">
                            <p:stCondLst>
                              <p:cond delay="1750"/>
                            </p:stCondLst>
                            <p:childTnLst>
                              <p:par>
                                <p:cTn id="9" presetID="8" presetClass="emph" presetSubtype="0" fill="hold" nodeType="afterEffect">
                                  <p:stCondLst>
                                    <p:cond delay="0"/>
                                  </p:stCondLst>
                                  <p:childTnLst>
                                    <p:animRot by="21600000">
                                      <p:cBhvr>
                                        <p:cTn id="10" dur="2000" fill="hold"/>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25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outVertical)">
                                      <p:cBhvr>
                                        <p:cTn id="20" dur="500"/>
                                        <p:tgtEl>
                                          <p:spTgt spid="3">
                                            <p:txEl>
                                              <p:pRg st="4" end="4"/>
                                            </p:txEl>
                                          </p:spTgt>
                                        </p:tgtEl>
                                      </p:cBhvr>
                                    </p:animEffect>
                                  </p:childTnLst>
                                </p:cTn>
                              </p:par>
                            </p:childTnLst>
                          </p:cTn>
                        </p:par>
                        <p:par>
                          <p:cTn id="21" fill="hold">
                            <p:stCondLst>
                              <p:cond delay="500"/>
                            </p:stCondLst>
                            <p:childTnLst>
                              <p:par>
                                <p:cTn id="22" presetID="6" presetClass="entr" presetSubtype="32" fill="hold" nodeType="afterEffect">
                                  <p:stCondLst>
                                    <p:cond delay="200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ircle(out)">
                                      <p:cBhvr>
                                        <p:cTn id="24" dur="125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ircle(out)">
                                      <p:cBhvr>
                                        <p:cTn id="29" dur="1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08883" y="5985329"/>
            <a:ext cx="838199" cy="767687"/>
          </a:xfrm>
        </p:spPr>
        <p:txBody>
          <a:bodyPr/>
          <a:lstStyle/>
          <a:p>
            <a:fld id="{6D22F896-40B5-4ADD-8801-0D06FADFA095}" type="slidenum">
              <a:rPr lang="en-US" sz="1600" smtClean="0">
                <a:solidFill>
                  <a:prstClr val="white">
                    <a:tint val="75000"/>
                  </a:prstClr>
                </a:solidFill>
              </a:rPr>
              <a:pPr/>
              <a:t>6</a:t>
            </a:fld>
            <a:endParaRPr lang="en-US" dirty="0">
              <a:solidFill>
                <a:prstClr val="white">
                  <a:tint val="75000"/>
                </a:prstClr>
              </a:solidFill>
            </a:endParaRPr>
          </a:p>
        </p:txBody>
      </p:sp>
      <p:sp>
        <p:nvSpPr>
          <p:cNvPr id="6" name="Title 1"/>
          <p:cNvSpPr>
            <a:spLocks noGrp="1"/>
          </p:cNvSpPr>
          <p:nvPr>
            <p:ph type="title"/>
          </p:nvPr>
        </p:nvSpPr>
        <p:spPr>
          <a:xfrm>
            <a:off x="6778171" y="245609"/>
            <a:ext cx="5167090" cy="1554162"/>
          </a:xfrm>
        </p:spPr>
        <p:txBody>
          <a:bodyPr>
            <a:noAutofit/>
            <a:scene3d>
              <a:camera prst="orthographicFront"/>
              <a:lightRig rig="threePt" dir="t"/>
            </a:scene3d>
            <a:sp3d extrusionH="57150">
              <a:bevelT w="38100" h="38100"/>
            </a:sp3d>
          </a:bodyPr>
          <a:lstStyle/>
          <a:p>
            <a:pPr algn="ctr"/>
            <a:r>
              <a:rPr lang="en-US" sz="4000" dirty="0" smtClean="0">
                <a:ln>
                  <a:solidFill>
                    <a:srgbClr val="2C2CF8"/>
                  </a:solidFill>
                </a:ln>
                <a:solidFill>
                  <a:schemeClr val="bg2">
                    <a:lumMod val="40000"/>
                    <a:lumOff val="60000"/>
                  </a:schemeClr>
                </a:solidFill>
                <a:effectLst>
                  <a:glow rad="127000">
                    <a:srgbClr val="FFFF00"/>
                  </a:glow>
                </a:effectLst>
                <a:latin typeface="Arial Rounded MT Bold" pitchFamily="34" charset="0"/>
              </a:rPr>
              <a:t>Your Questions Deserve Answers</a:t>
            </a:r>
            <a:endParaRPr lang="en-US" sz="4000" dirty="0">
              <a:ln>
                <a:solidFill>
                  <a:srgbClr val="2C2CF8"/>
                </a:solidFill>
              </a:ln>
              <a:solidFill>
                <a:schemeClr val="bg2">
                  <a:lumMod val="40000"/>
                  <a:lumOff val="60000"/>
                </a:schemeClr>
              </a:solidFill>
              <a:effectLst>
                <a:glow rad="127000">
                  <a:srgbClr val="FFFF00"/>
                </a:glow>
              </a:effectLst>
              <a:latin typeface="Arial Rounded MT Bold" pitchFamily="34" charset="0"/>
            </a:endParaRPr>
          </a:p>
        </p:txBody>
      </p:sp>
      <p:sp>
        <p:nvSpPr>
          <p:cNvPr id="7" name="Content Placeholder 3"/>
          <p:cNvSpPr>
            <a:spLocks noGrp="1"/>
          </p:cNvSpPr>
          <p:nvPr>
            <p:ph sz="half" idx="4294967295"/>
          </p:nvPr>
        </p:nvSpPr>
        <p:spPr>
          <a:xfrm>
            <a:off x="6660962" y="1722889"/>
            <a:ext cx="5241877" cy="4351338"/>
          </a:xfrm>
          <a:prstGeom prst="rect">
            <a:avLst/>
          </a:prstGeom>
        </p:spPr>
        <p:txBody>
          <a:bodyPr>
            <a:scene3d>
              <a:camera prst="orthographicFront"/>
              <a:lightRig rig="threePt" dir="t"/>
            </a:scene3d>
            <a:sp3d extrusionH="57150">
              <a:bevelT w="38100" h="38100"/>
            </a:sp3d>
          </a:bodyPr>
          <a:lstStyle/>
          <a:p>
            <a:pPr>
              <a:buClr>
                <a:schemeClr val="accent3">
                  <a:lumMod val="40000"/>
                  <a:lumOff val="60000"/>
                </a:schemeClr>
              </a:buClr>
            </a:pPr>
            <a:r>
              <a:rPr lang="en-US" sz="2800" b="1" dirty="0" smtClean="0">
                <a:latin typeface="Arial Rounded MT Bold" pitchFamily="34" charset="0"/>
              </a:rPr>
              <a:t>Highly detailed documentation for </a:t>
            </a:r>
            <a:r>
              <a:rPr lang="en-US" sz="2800" b="1" dirty="0" smtClean="0">
                <a:solidFill>
                  <a:srgbClr val="FFCCFF"/>
                </a:solidFill>
                <a:latin typeface="Arial Rounded MT Bold" pitchFamily="34" charset="0"/>
              </a:rPr>
              <a:t>CE 26-29 &amp; 31-34</a:t>
            </a:r>
            <a:r>
              <a:rPr lang="en-US" sz="2800" b="1" dirty="0" smtClean="0">
                <a:latin typeface="Arial Rounded MT Bold" pitchFamily="34" charset="0"/>
              </a:rPr>
              <a:t> are provided with the study link below.</a:t>
            </a:r>
          </a:p>
          <a:p>
            <a:pPr>
              <a:buClr>
                <a:schemeClr val="accent3">
                  <a:lumMod val="40000"/>
                  <a:lumOff val="60000"/>
                </a:schemeClr>
              </a:buClr>
            </a:pPr>
            <a:r>
              <a:rPr lang="en-US" sz="2800" b="1" dirty="0" smtClean="0">
                <a:latin typeface="Arial Rounded MT Bold" pitchFamily="34" charset="0"/>
              </a:rPr>
              <a:t>Check it out for yourself and be ready for the </a:t>
            </a:r>
            <a:r>
              <a:rPr lang="en-US" sz="2800" b="1" u="sng" dirty="0" smtClean="0">
                <a:latin typeface="Arial Rounded MT Bold" pitchFamily="34" charset="0"/>
              </a:rPr>
              <a:t>astoundin</a:t>
            </a:r>
            <a:r>
              <a:rPr lang="en-US" sz="2800" b="1" dirty="0" smtClean="0">
                <a:latin typeface="Arial Rounded MT Bold" pitchFamily="34" charset="0"/>
              </a:rPr>
              <a:t>g Part 2.  </a:t>
            </a:r>
            <a:br>
              <a:rPr lang="en-US" sz="2800" b="1" dirty="0" smtClean="0">
                <a:latin typeface="Arial Rounded MT Bold" pitchFamily="34" charset="0"/>
              </a:rPr>
            </a:br>
            <a:r>
              <a:rPr lang="en-US" sz="2800" b="1" dirty="0">
                <a:solidFill>
                  <a:srgbClr val="FFFF00"/>
                </a:solidFill>
                <a:effectLst>
                  <a:glow rad="127000">
                    <a:srgbClr val="CC00FF"/>
                  </a:glow>
                </a:effectLst>
                <a:latin typeface="Arial Rounded MT Bold" pitchFamily="34" charset="0"/>
              </a:rPr>
              <a:t>W</a:t>
            </a:r>
            <a:r>
              <a:rPr lang="en-US" sz="2800" b="1" dirty="0" smtClean="0">
                <a:solidFill>
                  <a:srgbClr val="FFFF00"/>
                </a:solidFill>
                <a:effectLst>
                  <a:glow rad="127000">
                    <a:srgbClr val="CC00FF"/>
                  </a:glow>
                </a:effectLst>
                <a:latin typeface="Arial Rounded MT Bold" pitchFamily="34" charset="0"/>
              </a:rPr>
              <a:t>hat happens in CE 30? !!</a:t>
            </a:r>
            <a:endParaRPr lang="en-US" sz="2800" b="1" dirty="0">
              <a:solidFill>
                <a:srgbClr val="FFFF00"/>
              </a:solidFill>
              <a:effectLst>
                <a:glow rad="127000">
                  <a:srgbClr val="CC00FF"/>
                </a:glow>
              </a:effectLst>
              <a:latin typeface="Arial Rounded MT Bold" pitchFamily="34" charset="0"/>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583" y="1103087"/>
            <a:ext cx="6752757" cy="3798426"/>
          </a:xfrm>
          <a:prstGeom prst="rect">
            <a:avLst/>
          </a:prstGeom>
          <a:noFill/>
          <a:effectLst>
            <a:reflection blurRad="152400" stA="34000" endPos="18000" dist="152400" dir="5400000" sy="-100000" algn="bl" rotWithShape="0"/>
          </a:effectLst>
          <a:scene3d>
            <a:camera prst="isometricOffAxis1Right"/>
            <a:lightRig rig="threePt" dir="t"/>
          </a:scene3d>
          <a:extLst>
            <a:ext uri="{909E8E84-426E-40DD-AFC4-6F175D3DCCD1}">
              <a14:hiddenFill xmlns:a14="http://schemas.microsoft.com/office/drawing/2010/main">
                <a:solidFill>
                  <a:srgbClr val="FFFFFF"/>
                </a:solidFill>
              </a14:hiddenFill>
            </a:ext>
          </a:extLst>
        </p:spPr>
      </p:pic>
      <p:sp>
        <p:nvSpPr>
          <p:cNvPr id="9" name="Content Placeholder 3"/>
          <p:cNvSpPr txBox="1">
            <a:spLocks/>
          </p:cNvSpPr>
          <p:nvPr/>
        </p:nvSpPr>
        <p:spPr>
          <a:xfrm>
            <a:off x="0" y="5464627"/>
            <a:ext cx="12192000" cy="1219201"/>
          </a:xfrm>
          <a:prstGeom prst="rect">
            <a:avLst/>
          </a:prstGeom>
        </p:spPr>
        <p:txBody>
          <a:bodyPr vert="horz" lIns="91440" tIns="45720" rIns="91440" bIns="45720" rtlCol="0">
            <a:noAutofit/>
            <a:scene3d>
              <a:camera prst="orthographicFront"/>
              <a:lightRig rig="threePt" dir="t"/>
            </a:scene3d>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Follow this Website link for the complete study:  </a:t>
            </a:r>
          </a:p>
          <a:p>
            <a:pPr marL="0" indent="0" algn="ctr">
              <a:buNone/>
            </a:pPr>
            <a:r>
              <a:rPr lang="en-US" sz="2700" b="1" u="sng" dirty="0" smtClean="0">
                <a:solidFill>
                  <a:schemeClr val="tx1"/>
                </a:solidFill>
                <a:effectLst>
                  <a:glow rad="215900">
                    <a:srgbClr val="002060"/>
                  </a:glow>
                </a:effectLst>
                <a:hlinkClick r:id="rId4"/>
              </a:rPr>
              <a:t>https</a:t>
            </a:r>
            <a:r>
              <a:rPr lang="en-US" sz="2700" b="1" u="sng" dirty="0">
                <a:solidFill>
                  <a:schemeClr val="tx1"/>
                </a:solidFill>
                <a:effectLst>
                  <a:glow rad="215900">
                    <a:srgbClr val="002060"/>
                  </a:glow>
                </a:effectLst>
                <a:hlinkClick r:id="rId4"/>
              </a:rPr>
              <a:t>://studythecalendar.com/4-10-yahushas-crucifixion-year-part-1/</a:t>
            </a:r>
            <a:r>
              <a:rPr lang="en-US" sz="2700" b="1" dirty="0">
                <a:solidFill>
                  <a:schemeClr val="tx1"/>
                </a:solidFill>
                <a:effectLst>
                  <a:glow rad="215900">
                    <a:srgbClr val="002060"/>
                  </a:glow>
                </a:effectLst>
              </a:rPr>
              <a:t> </a:t>
            </a:r>
            <a:r>
              <a:rPr lang="en-US" b="1" dirty="0">
                <a:solidFill>
                  <a:schemeClr val="tx1"/>
                </a:solidFill>
                <a:effectLst>
                  <a:glow rad="215900">
                    <a:srgbClr val="002060"/>
                  </a:glow>
                </a:effectLst>
              </a:rPr>
              <a:t/>
            </a:r>
            <a:br>
              <a:rPr lang="en-US" b="1" dirty="0">
                <a:solidFill>
                  <a:schemeClr val="tx1"/>
                </a:solidFill>
                <a:effectLst>
                  <a:glow rad="215900">
                    <a:srgbClr val="002060"/>
                  </a:glow>
                </a:effectLst>
              </a:rPr>
            </a:br>
            <a:endParaRPr lang="en-US" b="1" dirty="0">
              <a:effectLst>
                <a:glow rad="215900">
                  <a:srgbClr val="002060"/>
                </a:glow>
              </a:effectLst>
            </a:endParaRPr>
          </a:p>
        </p:txBody>
      </p:sp>
    </p:spTree>
    <p:extLst>
      <p:ext uri="{BB962C8B-B14F-4D97-AF65-F5344CB8AC3E}">
        <p14:creationId xmlns:p14="http://schemas.microsoft.com/office/powerpoint/2010/main" val="3870365919"/>
      </p:ext>
    </p:extLst>
  </p:cSld>
  <p:clrMapOvr>
    <a:masterClrMapping/>
  </p:clrMapOvr>
  <p:transition spd="med">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48800" y="6440143"/>
            <a:ext cx="2743200" cy="365125"/>
          </a:xfrm>
        </p:spPr>
        <p:txBody>
          <a:bodyPr/>
          <a:lstStyle/>
          <a:p>
            <a:fld id="{EB7FF6AF-322B-4A4F-A71E-65927B158128}" type="slidenum">
              <a:rPr lang="en-CA" smtClean="0">
                <a:solidFill>
                  <a:schemeClr val="tx1"/>
                </a:solidFill>
              </a:rPr>
              <a:t>7</a:t>
            </a:fld>
            <a:endParaRPr lang="en-CA" dirty="0">
              <a:solidFill>
                <a:schemeClr val="tx1"/>
              </a:solidFill>
            </a:endParaRPr>
          </a:p>
        </p:txBody>
      </p:sp>
      <p:sp>
        <p:nvSpPr>
          <p:cNvPr id="3" name="Rectangle 2"/>
          <p:cNvSpPr/>
          <p:nvPr/>
        </p:nvSpPr>
        <p:spPr>
          <a:xfrm>
            <a:off x="2944358" y="1387250"/>
            <a:ext cx="8703228"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solidFill>
                  <a:schemeClr val="accent5">
                    <a:lumMod val="75000"/>
                  </a:schemeClr>
                </a:solidFill>
                <a:effectLst>
                  <a:glow rad="127000">
                    <a:schemeClr val="bg1"/>
                  </a:glow>
                  <a:outerShdw blurRad="50800" dist="39000" dir="5460000" algn="tl">
                    <a:srgbClr val="000000">
                      <a:alpha val="38000"/>
                    </a:srgbClr>
                  </a:outerShdw>
                </a:effectLst>
                <a:latin typeface="Segoe Print" pitchFamily="2" charset="0"/>
              </a:rPr>
              <a:t>Questions &amp; Comments </a:t>
            </a:r>
            <a:r>
              <a:rPr lang="en-US" sz="4400" b="1" dirty="0" smtClean="0">
                <a:ln w="11430"/>
                <a:solidFill>
                  <a:schemeClr val="accent5">
                    <a:lumMod val="75000"/>
                  </a:schemeClr>
                </a:solidFill>
                <a:effectLst>
                  <a:glow rad="127000">
                    <a:schemeClr val="bg1"/>
                  </a:glow>
                  <a:outerShdw blurRad="50800" dist="39000" dir="5460000" algn="tl">
                    <a:srgbClr val="000000">
                      <a:alpha val="38000"/>
                    </a:srgbClr>
                  </a:outerShdw>
                </a:effectLst>
                <a:latin typeface="Segoe Print" pitchFamily="2" charset="0"/>
              </a:rPr>
              <a:t>can </a:t>
            </a:r>
            <a:r>
              <a:rPr lang="en-US" sz="4400" b="1" dirty="0">
                <a:ln w="11430"/>
                <a:solidFill>
                  <a:schemeClr val="accent5">
                    <a:lumMod val="75000"/>
                  </a:schemeClr>
                </a:solidFill>
                <a:effectLst>
                  <a:glow rad="127000">
                    <a:schemeClr val="bg1"/>
                  </a:glow>
                  <a:outerShdw blurRad="50800" dist="39000" dir="5460000" algn="tl">
                    <a:srgbClr val="000000">
                      <a:alpha val="38000"/>
                    </a:srgbClr>
                  </a:outerShdw>
                </a:effectLst>
                <a:latin typeface="Segoe Print" pitchFamily="2" charset="0"/>
              </a:rPr>
              <a:t>be </a:t>
            </a:r>
            <a:r>
              <a:rPr lang="en-US" sz="4400" b="1" dirty="0" smtClean="0">
                <a:ln w="11430"/>
                <a:solidFill>
                  <a:schemeClr val="accent5">
                    <a:lumMod val="75000"/>
                  </a:schemeClr>
                </a:solidFill>
                <a:effectLst>
                  <a:glow rad="127000">
                    <a:schemeClr val="bg1"/>
                  </a:glow>
                  <a:outerShdw blurRad="50800" dist="39000" dir="5460000" algn="tl">
                    <a:srgbClr val="000000">
                      <a:alpha val="38000"/>
                    </a:srgbClr>
                  </a:outerShdw>
                </a:effectLst>
                <a:latin typeface="Segoe Print" pitchFamily="2" charset="0"/>
              </a:rPr>
              <a:t>sent to Timothy Astleford:</a:t>
            </a:r>
            <a:endParaRPr lang="en-US" sz="4400" b="1" dirty="0">
              <a:ln w="11430"/>
              <a:solidFill>
                <a:schemeClr val="accent5">
                  <a:lumMod val="75000"/>
                </a:schemeClr>
              </a:solidFill>
              <a:effectLst>
                <a:glow rad="127000">
                  <a:schemeClr val="bg1"/>
                </a:glow>
                <a:outerShdw blurRad="50800" dist="39000" dir="5460000" algn="tl">
                  <a:srgbClr val="000000">
                    <a:alpha val="38000"/>
                  </a:srgbClr>
                </a:outerShdw>
              </a:effectLst>
              <a:latin typeface="Segoe Print" pitchFamily="2" charset="0"/>
            </a:endParaRPr>
          </a:p>
        </p:txBody>
      </p:sp>
      <p:sp>
        <p:nvSpPr>
          <p:cNvPr id="4" name="Title 4"/>
          <p:cNvSpPr txBox="1">
            <a:spLocks/>
          </p:cNvSpPr>
          <p:nvPr/>
        </p:nvSpPr>
        <p:spPr>
          <a:xfrm>
            <a:off x="3471457" y="4053861"/>
            <a:ext cx="7780336" cy="723901"/>
          </a:xfrm>
          <a:prstGeom prst="rect">
            <a:avLst/>
          </a:prstGeom>
        </p:spPr>
        <p:txBody>
          <a:bodyPr vert="horz" lIns="91440" tIns="45720" rIns="91440" bIns="45720" rtlCol="0" anchor="b" anchorCtr="0">
            <a:normAutofit fontScale="97500"/>
            <a:scene3d>
              <a:camera prst="orthographicFront"/>
              <a:lightRig rig="threePt" dir="t"/>
            </a:scene3d>
            <a:sp3d extrusionH="57150">
              <a:bevelT w="38100" h="38100"/>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sz="3400" b="1" dirty="0">
                <a:ln w="1905"/>
                <a:solidFill>
                  <a:schemeClr val="bg1"/>
                </a:solidFill>
                <a:effectLst>
                  <a:glow rad="127000">
                    <a:srgbClr val="421F16"/>
                  </a:glow>
                  <a:innerShdw blurRad="69850" dist="43180" dir="5400000">
                    <a:srgbClr val="000000">
                      <a:alpha val="65000"/>
                    </a:srgbClr>
                  </a:innerShdw>
                </a:effectLst>
                <a:latin typeface="Segoe Print" pitchFamily="2" charset="0"/>
              </a:rPr>
              <a:t>questions@studythecalendar.com </a:t>
            </a:r>
          </a:p>
        </p:txBody>
      </p:sp>
      <p:sp>
        <p:nvSpPr>
          <p:cNvPr id="5" name="Rectangle 4"/>
          <p:cNvSpPr/>
          <p:nvPr/>
        </p:nvSpPr>
        <p:spPr>
          <a:xfrm>
            <a:off x="3405804" y="5789605"/>
            <a:ext cx="7625053"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002060"/>
                </a:solidFill>
                <a:effectLst>
                  <a:outerShdw blurRad="50800" dist="39000" dir="5460000" algn="tl">
                    <a:srgbClr val="000000">
                      <a:alpha val="38000"/>
                    </a:srgbClr>
                  </a:outerShdw>
                </a:effectLst>
                <a:latin typeface="Edwardian Script ITC" pitchFamily="66" charset="0"/>
              </a:rPr>
              <a:t>Thank –you  &amp;   Shalom</a:t>
            </a:r>
            <a:r>
              <a:rPr lang="en-US" sz="6000" b="1" dirty="0">
                <a:ln w="11430"/>
                <a:solidFill>
                  <a:srgbClr val="002060"/>
                </a:solidFill>
                <a:effectLst>
                  <a:outerShdw blurRad="50800" dist="39000" dir="5460000" algn="tl">
                    <a:srgbClr val="000000">
                      <a:alpha val="38000"/>
                    </a:srgbClr>
                  </a:outerShdw>
                </a:effectLst>
                <a:latin typeface="Edwardian Script ITC" pitchFamily="66" charset="0"/>
              </a:rPr>
              <a:t>!</a:t>
            </a:r>
          </a:p>
        </p:txBody>
      </p:sp>
      <p:pic>
        <p:nvPicPr>
          <p:cNvPr id="6" name="Picture 2" descr="C:\Users\Rae\Desktop\Grammar Art\email mouse best.pn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6348765" y="3011099"/>
            <a:ext cx="1384277" cy="1002217"/>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7" name="Title 4"/>
          <p:cNvSpPr txBox="1">
            <a:spLocks/>
          </p:cNvSpPr>
          <p:nvPr/>
        </p:nvSpPr>
        <p:spPr>
          <a:xfrm>
            <a:off x="3405804" y="4942862"/>
            <a:ext cx="7780336" cy="716569"/>
          </a:xfrm>
          <a:prstGeom prst="rect">
            <a:avLst/>
          </a:prstGeom>
        </p:spPr>
        <p:txBody>
          <a:bodyPr vert="horz" lIns="91440" tIns="45720" rIns="91440" bIns="45720" rtlCol="0" anchor="b" anchorCtr="0">
            <a:normAutofit fontScale="97500"/>
            <a:scene3d>
              <a:camera prst="orthographicFront"/>
              <a:lightRig rig="threePt" dir="t"/>
            </a:scene3d>
            <a:sp3d extrusionH="57150">
              <a:bevelT w="38100" h="38100"/>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sz="3500" b="1" dirty="0" smtClean="0">
                <a:ln w="1905"/>
                <a:solidFill>
                  <a:schemeClr val="bg1"/>
                </a:solidFill>
                <a:effectLst>
                  <a:glow rad="127000">
                    <a:srgbClr val="421F16"/>
                  </a:glow>
                  <a:innerShdw blurRad="69850" dist="43180" dir="5400000">
                    <a:srgbClr val="000000">
                      <a:alpha val="65000"/>
                    </a:srgbClr>
                  </a:innerShdw>
                </a:effectLst>
                <a:latin typeface="Segoe Print" pitchFamily="2" charset="0"/>
              </a:rPr>
              <a:t>Web:  www.studythecalendar.com </a:t>
            </a:r>
            <a:endParaRPr lang="en-US" sz="3500" b="1" dirty="0">
              <a:ln w="1905"/>
              <a:solidFill>
                <a:schemeClr val="bg1"/>
              </a:solidFill>
              <a:effectLst>
                <a:glow rad="127000">
                  <a:srgbClr val="421F16"/>
                </a:glow>
                <a:innerShdw blurRad="69850" dist="43180" dir="5400000">
                  <a:srgbClr val="000000">
                    <a:alpha val="65000"/>
                  </a:srgbClr>
                </a:innerShdw>
              </a:effectLst>
              <a:latin typeface="Segoe Print" pitchFamily="2" charset="0"/>
            </a:endParaRPr>
          </a:p>
        </p:txBody>
      </p:sp>
      <p:pic>
        <p:nvPicPr>
          <p:cNvPr id="9" name="Picture 6" descr="C:\Users\Rae\Desktop\hour glass modern clear.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1598" y="701195"/>
            <a:ext cx="3003551" cy="58832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95841" y="159657"/>
            <a:ext cx="11880043"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0070C0"/>
                </a:solidFill>
                <a:effectLst>
                  <a:outerShdw blurRad="50800" dist="39000" dir="5460000" algn="tl">
                    <a:srgbClr val="000000">
                      <a:alpha val="38000"/>
                    </a:srgbClr>
                  </a:outerShdw>
                </a:effectLst>
                <a:latin typeface="Segoe Print" pitchFamily="2" charset="0"/>
              </a:rPr>
              <a:t>Yahuah</a:t>
            </a:r>
            <a:r>
              <a:rPr lang="en-US" sz="4400" b="1" dirty="0" smtClean="0">
                <a:ln w="11430"/>
                <a:solidFill>
                  <a:schemeClr val="accent2">
                    <a:lumMod val="50000"/>
                  </a:schemeClr>
                </a:solidFill>
                <a:effectLst>
                  <a:outerShdw blurRad="50800" dist="39000" dir="5460000" algn="tl">
                    <a:srgbClr val="000000">
                      <a:alpha val="38000"/>
                    </a:srgbClr>
                  </a:outerShdw>
                </a:effectLst>
                <a:latin typeface="Segoe Print" pitchFamily="2" charset="0"/>
              </a:rPr>
              <a:t> marks the sands of time.</a:t>
            </a:r>
            <a:endParaRPr lang="en-US" sz="4400" b="1" dirty="0">
              <a:ln w="11430"/>
              <a:solidFill>
                <a:schemeClr val="accent2">
                  <a:lumMod val="50000"/>
                </a:schemeClr>
              </a:solidFill>
              <a:effectLst>
                <a:outerShdw blurRad="50800" dist="39000" dir="5460000" algn="tl">
                  <a:srgbClr val="000000">
                    <a:alpha val="38000"/>
                  </a:srgbClr>
                </a:outerShdw>
              </a:effectLst>
              <a:latin typeface="Segoe Print" pitchFamily="2" charset="0"/>
            </a:endParaRPr>
          </a:p>
        </p:txBody>
      </p:sp>
    </p:spTree>
    <p:extLst>
      <p:ext uri="{BB962C8B-B14F-4D97-AF65-F5344CB8AC3E}">
        <p14:creationId xmlns:p14="http://schemas.microsoft.com/office/powerpoint/2010/main" val="200503526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42" presetClass="entr" presetSubtype="0" fill="hold" grpId="0" nodeType="afterEffect">
                                  <p:stCondLst>
                                    <p:cond delay="175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75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3750"/>
                            </p:stCondLst>
                            <p:childTnLst>
                              <p:par>
                                <p:cTn id="22" presetID="42" presetClass="entr" presetSubtype="0" fill="hold" grpId="0" nodeType="afterEffect">
                                  <p:stCondLst>
                                    <p:cond delay="100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par>
                          <p:cTn id="27" fill="hold">
                            <p:stCondLst>
                              <p:cond delay="5750"/>
                            </p:stCondLst>
                            <p:childTnLst>
                              <p:par>
                                <p:cTn id="28" presetID="42" presetClass="entr" presetSubtype="0" fill="hold" grpId="0" nodeType="afterEffect">
                                  <p:stCondLst>
                                    <p:cond delay="5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7250"/>
                            </p:stCondLst>
                            <p:childTnLst>
                              <p:par>
                                <p:cTn id="34" presetID="42" presetClass="entr" presetSubtype="0" fill="hold" grpId="0" nodeType="afterEffect">
                                  <p:stCondLst>
                                    <p:cond delay="50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0"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18575</TotalTime>
  <Words>302</Words>
  <Application>Microsoft Office PowerPoint</Application>
  <PresentationFormat>Widescreen</PresentationFormat>
  <Paragraphs>75</Paragraphs>
  <Slides>7</Slides>
  <Notes>4</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7</vt:i4>
      </vt:variant>
    </vt:vector>
  </HeadingPairs>
  <TitlesOfParts>
    <vt:vector size="25" baseType="lpstr">
      <vt:lpstr>Arial</vt:lpstr>
      <vt:lpstr>Arial Black</vt:lpstr>
      <vt:lpstr>Arial Rounded MT Bold</vt:lpstr>
      <vt:lpstr>Calibri</vt:lpstr>
      <vt:lpstr>Calibri Light</vt:lpstr>
      <vt:lpstr>Century Gothic</vt:lpstr>
      <vt:lpstr>Comic Sans MS</vt:lpstr>
      <vt:lpstr>Cooper Black</vt:lpstr>
      <vt:lpstr>Edwardian Script ITC</vt:lpstr>
      <vt:lpstr>Georgia</vt:lpstr>
      <vt:lpstr>Matura MT Script Capitals</vt:lpstr>
      <vt:lpstr>Rockwell</vt:lpstr>
      <vt:lpstr>Rockwell Extra Bold</vt:lpstr>
      <vt:lpstr>Segoe Print</vt:lpstr>
      <vt:lpstr>Tunga</vt:lpstr>
      <vt:lpstr>Wingdings 3</vt:lpstr>
      <vt:lpstr>Office Theme</vt:lpstr>
      <vt:lpstr>Ion</vt:lpstr>
      <vt:lpstr>PowerPoint Presentation</vt:lpstr>
      <vt:lpstr>PowerPoint Presentation</vt:lpstr>
      <vt:lpstr>PowerPoint Presentation</vt:lpstr>
      <vt:lpstr>PowerPoint Presentation</vt:lpstr>
      <vt:lpstr>PowerPoint Presentation</vt:lpstr>
      <vt:lpstr>Your Questions Deserve Answers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30/CC 31- Yahusha’s Crucifixion</dc:title>
  <dc:creator>timothy Astleford</dc:creator>
  <cp:lastModifiedBy>User55</cp:lastModifiedBy>
  <cp:revision>1301</cp:revision>
  <cp:lastPrinted>2021-03-09T20:58:08Z</cp:lastPrinted>
  <dcterms:created xsi:type="dcterms:W3CDTF">2021-01-10T18:50:29Z</dcterms:created>
  <dcterms:modified xsi:type="dcterms:W3CDTF">2022-04-03T11:14:38Z</dcterms:modified>
</cp:coreProperties>
</file>