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2.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355" r:id="rId2"/>
    <p:sldId id="369" r:id="rId3"/>
    <p:sldId id="372" r:id="rId4"/>
    <p:sldId id="373" r:id="rId5"/>
    <p:sldId id="374" r:id="rId6"/>
    <p:sldId id="376" r:id="rId7"/>
    <p:sldId id="375" r:id="rId8"/>
    <p:sldId id="377" r:id="rId9"/>
    <p:sldId id="379" r:id="rId10"/>
    <p:sldId id="370" r:id="rId11"/>
    <p:sldId id="386" r:id="rId12"/>
    <p:sldId id="378" r:id="rId13"/>
    <p:sldId id="270" r:id="rId14"/>
    <p:sldId id="381" r:id="rId15"/>
    <p:sldId id="380" r:id="rId16"/>
    <p:sldId id="382" r:id="rId17"/>
    <p:sldId id="383" r:id="rId18"/>
    <p:sldId id="384" r:id="rId19"/>
    <p:sldId id="3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5" clrIdx="0"/>
  <p:cmAuthor id="1" name="Timothy" initials="T" lastIdx="8" clrIdx="1">
    <p:extLst>
      <p:ext uri="{19B8F6BF-5375-455C-9EA6-DF929625EA0E}">
        <p15:presenceInfo xmlns:p15="http://schemas.microsoft.com/office/powerpoint/2012/main" userId="6f70958e3069516c" providerId="Windows Live"/>
      </p:ext>
    </p:extLst>
  </p:cmAuthor>
  <p:cmAuthor id="2" name="User55" initials="U" lastIdx="6"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DFF"/>
    <a:srgbClr val="006600"/>
    <a:srgbClr val="4B9600"/>
    <a:srgbClr val="984204"/>
    <a:srgbClr val="8C4C64"/>
    <a:srgbClr val="DF9DB3"/>
    <a:srgbClr val="5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08" autoAdjust="0"/>
    <p:restoredTop sz="53993" autoAdjust="0"/>
  </p:normalViewPr>
  <p:slideViewPr>
    <p:cSldViewPr>
      <p:cViewPr varScale="1">
        <p:scale>
          <a:sx n="112" d="100"/>
          <a:sy n="112" d="100"/>
        </p:scale>
        <p:origin x="888" y="114"/>
      </p:cViewPr>
      <p:guideLst>
        <p:guide orient="horz" pos="2160"/>
        <p:guide pos="2880"/>
      </p:guideLst>
    </p:cSldViewPr>
  </p:slideViewPr>
  <p:notesTextViewPr>
    <p:cViewPr>
      <p:scale>
        <a:sx n="200" d="100"/>
        <a:sy n="200" d="100"/>
      </p:scale>
      <p:origin x="0" y="-378"/>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2T04:20:18.128" idx="6">
    <p:pos x="10" y="10"/>
    <p:text>think we need a question mark here.</p:text>
    <p:extLst>
      <p:ext uri="{C676402C-5697-4E1C-873F-D02D1690AC5C}">
        <p15:threadingInfo xmlns:p15="http://schemas.microsoft.com/office/powerpoint/2012/main" timeZoneBias="360"/>
      </p:ext>
    </p:extLst>
  </p:cm>
  <p:cm authorId="1" dt="2022-03-22T04:20:56.748" idx="7">
    <p:pos x="10" y="106"/>
    <p:text>your expertise needed!  :)</p:text>
    <p:extLst>
      <p:ext uri="{C676402C-5697-4E1C-873F-D02D1690AC5C}">
        <p15:threadingInfo xmlns:p15="http://schemas.microsoft.com/office/powerpoint/2012/main" timeZoneBias="360">
          <p15:parentCm authorId="1" idx="6"/>
        </p15:threadingInfo>
      </p:ext>
    </p:extLst>
  </p:cm>
  <p:cm authorId="2" dt="2022-03-22T06:34:14.360" idx="6">
    <p:pos x="10" y="202"/>
    <p:text>looks good to me - I just removed the white bkgd, is all.</p:text>
    <p:extLst>
      <p:ext uri="{C676402C-5697-4E1C-873F-D02D1690AC5C}">
        <p15:threadingInfo xmlns:p15="http://schemas.microsoft.com/office/powerpoint/2012/main" timeZoneBias="420">
          <p15:parentCm authorId="1" idx="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1A6A3-8D1F-482D-A3D7-7D343A942EE6}" type="datetimeFigureOut">
              <a:rPr lang="en-US" smtClean="0"/>
              <a:t>3/24/2022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8F6D0-8361-4E8C-A448-AC78C8F652F2}" type="slidenum">
              <a:rPr lang="en-US" smtClean="0"/>
              <a:t>‹#›</a:t>
            </a:fld>
            <a:endParaRPr lang="en-US"/>
          </a:p>
        </p:txBody>
      </p:sp>
    </p:spTree>
    <p:extLst>
      <p:ext uri="{BB962C8B-B14F-4D97-AF65-F5344CB8AC3E}">
        <p14:creationId xmlns:p14="http://schemas.microsoft.com/office/powerpoint/2010/main" val="404619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5.2a Teaser for The Bread of the Last Supper  19 slides; 6 min; recorded 645 pm Mar 24</a:t>
            </a:r>
            <a:r>
              <a:rPr lang="en-US" baseline="30000" dirty="0" smtClean="0"/>
              <a:t>th</a:t>
            </a:r>
            <a:r>
              <a:rPr lang="en-US" dirty="0" smtClean="0"/>
              <a:t>.  Website:     </a:t>
            </a:r>
            <a:r>
              <a:rPr lang="en-US" dirty="0" err="1" smtClean="0"/>
              <a:t>Youtube</a:t>
            </a:r>
            <a:r>
              <a:rPr lang="en-US" dirty="0" smtClean="0"/>
              <a:t>: </a:t>
            </a:r>
          </a:p>
          <a:p>
            <a:r>
              <a:rPr lang="en-US" dirty="0" smtClean="0"/>
              <a:t>5.2a Blurb:  Many have questions at this time of the year as Passover is approaching and everything is being made ready to celebrate the ordinances of </a:t>
            </a:r>
            <a:r>
              <a:rPr lang="en-US" dirty="0" err="1" smtClean="0"/>
              <a:t>Yahusha’s</a:t>
            </a:r>
            <a:r>
              <a:rPr lang="en-US" dirty="0" smtClean="0"/>
              <a:t> Supper as He instituted with His disciples only a few hours before He was “the sacrifice” for each one of us.  It is getting to be more popular all the time for churches and assemblies to serve leavened bread and juice for these emblems.  What happened for so many churches to make this switch?  Didn’t our pioneers all understand that our Messiah’s</a:t>
            </a:r>
            <a:r>
              <a:rPr lang="en-US" baseline="0" dirty="0" smtClean="0"/>
              <a:t> Body can never be represented with “leavened products”?  In this short introduction, our question is this:  “Should not the gospel writer’s be able to give us clarity on the type of bread at this Last Supper?”  Or is it acceptable to find our answers on the internet and hope it is correct?  Perhaps this short introduction will help you formulate where the truth is to be found, so just “Come and See.”  Shalom!</a:t>
            </a:r>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17</a:t>
            </a:fld>
            <a:endParaRPr lang="en-US"/>
          </a:p>
        </p:txBody>
      </p:sp>
    </p:spTree>
    <p:extLst>
      <p:ext uri="{BB962C8B-B14F-4D97-AF65-F5344CB8AC3E}">
        <p14:creationId xmlns:p14="http://schemas.microsoft.com/office/powerpoint/2010/main" val="355704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18</a:t>
            </a:fld>
            <a:endParaRPr lang="en-US"/>
          </a:p>
        </p:txBody>
      </p:sp>
    </p:spTree>
    <p:extLst>
      <p:ext uri="{BB962C8B-B14F-4D97-AF65-F5344CB8AC3E}">
        <p14:creationId xmlns:p14="http://schemas.microsoft.com/office/powerpoint/2010/main" val="290570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19</a:t>
            </a:fld>
            <a:endParaRPr lang="en-US"/>
          </a:p>
        </p:txBody>
      </p:sp>
    </p:spTree>
    <p:extLst>
      <p:ext uri="{BB962C8B-B14F-4D97-AF65-F5344CB8AC3E}">
        <p14:creationId xmlns:p14="http://schemas.microsoft.com/office/powerpoint/2010/main" val="299144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2</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10</a:t>
            </a:fld>
            <a:endParaRPr lang="en-US"/>
          </a:p>
        </p:txBody>
      </p:sp>
    </p:spTree>
    <p:extLst>
      <p:ext uri="{BB962C8B-B14F-4D97-AF65-F5344CB8AC3E}">
        <p14:creationId xmlns:p14="http://schemas.microsoft.com/office/powerpoint/2010/main" val="44699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11</a:t>
            </a:fld>
            <a:endParaRPr lang="en-US"/>
          </a:p>
        </p:txBody>
      </p:sp>
    </p:spTree>
    <p:extLst>
      <p:ext uri="{BB962C8B-B14F-4D97-AF65-F5344CB8AC3E}">
        <p14:creationId xmlns:p14="http://schemas.microsoft.com/office/powerpoint/2010/main" val="152420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12</a:t>
            </a:fld>
            <a:endParaRPr lang="en-US"/>
          </a:p>
        </p:txBody>
      </p:sp>
    </p:spTree>
    <p:extLst>
      <p:ext uri="{BB962C8B-B14F-4D97-AF65-F5344CB8AC3E}">
        <p14:creationId xmlns:p14="http://schemas.microsoft.com/office/powerpoint/2010/main" val="264424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13</a:t>
            </a:fld>
            <a:endParaRPr lang="en-US"/>
          </a:p>
        </p:txBody>
      </p:sp>
    </p:spTree>
    <p:extLst>
      <p:ext uri="{BB962C8B-B14F-4D97-AF65-F5344CB8AC3E}">
        <p14:creationId xmlns:p14="http://schemas.microsoft.com/office/powerpoint/2010/main" val="184399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14</a:t>
            </a:fld>
            <a:endParaRPr lang="en-US"/>
          </a:p>
        </p:txBody>
      </p:sp>
    </p:spTree>
    <p:extLst>
      <p:ext uri="{BB962C8B-B14F-4D97-AF65-F5344CB8AC3E}">
        <p14:creationId xmlns:p14="http://schemas.microsoft.com/office/powerpoint/2010/main" val="251069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15</a:t>
            </a:fld>
            <a:endParaRPr lang="en-US"/>
          </a:p>
        </p:txBody>
      </p:sp>
    </p:spTree>
    <p:extLst>
      <p:ext uri="{BB962C8B-B14F-4D97-AF65-F5344CB8AC3E}">
        <p14:creationId xmlns:p14="http://schemas.microsoft.com/office/powerpoint/2010/main" val="425543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8F6D0-8361-4E8C-A448-AC78C8F652F2}" type="slidenum">
              <a:rPr lang="en-US" smtClean="0"/>
              <a:t>16</a:t>
            </a:fld>
            <a:endParaRPr lang="en-US"/>
          </a:p>
        </p:txBody>
      </p:sp>
    </p:spTree>
    <p:extLst>
      <p:ext uri="{BB962C8B-B14F-4D97-AF65-F5344CB8AC3E}">
        <p14:creationId xmlns:p14="http://schemas.microsoft.com/office/powerpoint/2010/main" val="1026184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998EBE4-26F4-43C1-BA09-33AAF66A4900}"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A176B2F6-DD6F-4B48-BDF3-A21C63A991A7}" type="datetime1">
              <a:rPr lang="en-US" smtClean="0"/>
              <a:t>3/24/2022</a:t>
            </a:fld>
            <a:endParaRPr lang="en-US"/>
          </a:p>
        </p:txBody>
      </p:sp>
      <p:sp>
        <p:nvSpPr>
          <p:cNvPr id="4" name="Footer Placeholder 3"/>
          <p:cNvSpPr>
            <a:spLocks noGrp="1"/>
          </p:cNvSpPr>
          <p:nvPr>
            <p:ph type="ftr" sz="quarter" idx="11"/>
          </p:nvPr>
        </p:nvSpPr>
        <p:spPr>
          <a:xfrm>
            <a:off x="9296400" y="5486400"/>
            <a:ext cx="3352801" cy="365125"/>
          </a:xfrm>
        </p:spPr>
        <p:txBody>
          <a:bodyPr/>
          <a:lstStyle/>
          <a:p>
            <a:endParaRPr lang="en-US" dirty="0"/>
          </a:p>
        </p:txBody>
      </p:sp>
      <p:sp>
        <p:nvSpPr>
          <p:cNvPr id="5" name="Slide Number Placeholder 4"/>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566024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Rounded MT Bold" pitchFamily="34" charset="0"/>
              </a:defRPr>
            </a:lvl1pPr>
          </a:lstStyle>
          <a:p>
            <a:r>
              <a:rPr lang="en-US" dirty="0"/>
              <a:t>Click to edit Master title style</a:t>
            </a:r>
          </a:p>
        </p:txBody>
      </p:sp>
      <p:sp>
        <p:nvSpPr>
          <p:cNvPr id="3" name="Date Placeholder 2"/>
          <p:cNvSpPr>
            <a:spLocks noGrp="1"/>
          </p:cNvSpPr>
          <p:nvPr>
            <p:ph type="dt" sz="half" idx="10"/>
          </p:nvPr>
        </p:nvSpPr>
        <p:spPr>
          <a:xfrm>
            <a:off x="9372600" y="6172200"/>
            <a:ext cx="2514600" cy="365125"/>
          </a:xfrm>
        </p:spPr>
        <p:txBody>
          <a:bodyPr/>
          <a:lstStyle/>
          <a:p>
            <a:fld id="{814B49DC-BA4E-45C3-B1F4-F1195E5CA44A}" type="datetime1">
              <a:rPr lang="en-US" smtClean="0"/>
              <a:t>3/24/2022</a:t>
            </a:fld>
            <a:endParaRPr lang="en-US"/>
          </a:p>
        </p:txBody>
      </p:sp>
      <p:sp>
        <p:nvSpPr>
          <p:cNvPr id="4" name="Footer Placeholder 3"/>
          <p:cNvSpPr>
            <a:spLocks noGrp="1"/>
          </p:cNvSpPr>
          <p:nvPr>
            <p:ph type="ftr" sz="quarter" idx="11"/>
          </p:nvPr>
        </p:nvSpPr>
        <p:spPr>
          <a:xfrm>
            <a:off x="9448800" y="5562600"/>
            <a:ext cx="3352801" cy="365125"/>
          </a:xfrm>
        </p:spPr>
        <p:txBody>
          <a:bodyPr/>
          <a:lstStyle/>
          <a:p>
            <a:endParaRPr lang="en-US" dirty="0"/>
          </a:p>
        </p:txBody>
      </p:sp>
      <p:sp>
        <p:nvSpPr>
          <p:cNvPr id="5" name="Slide Number Placeholder 4"/>
          <p:cNvSpPr>
            <a:spLocks noGrp="1"/>
          </p:cNvSpPr>
          <p:nvPr>
            <p:ph type="sldNum" sz="quarter" idx="12"/>
          </p:nvPr>
        </p:nvSpPr>
        <p:spPr>
          <a:xfrm>
            <a:off x="7162800" y="63246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dirty="0"/>
          </a:p>
        </p:txBody>
      </p:sp>
    </p:spTree>
    <p:extLst>
      <p:ext uri="{BB962C8B-B14F-4D97-AF65-F5344CB8AC3E}">
        <p14:creationId xmlns:p14="http://schemas.microsoft.com/office/powerpoint/2010/main" val="2852630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99234-B409-4D4C-9DC3-4452A0D3D1D7}"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17D680-911E-4428-853C-DA3EDA7F7BBA}"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921C3E-BF5D-413D-AE58-E8EFE32A5580}"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a:buNone/>
              <a:defRPr sz="4400" b="1" cap="none" spc="0">
                <a:ln w="11430"/>
                <a:solidFill>
                  <a:srgbClr val="00B0F0"/>
                </a:solidFill>
                <a:effectLst>
                  <a:outerShdw blurRad="50800" dist="39000" dir="5460000" algn="tl">
                    <a:srgbClr val="000000">
                      <a:alpha val="38000"/>
                    </a:srgbClr>
                  </a:outerShdw>
                </a:effectLst>
                <a:latin typeface="Arial Rounded MT Bold" pitchFamily="34" charset="0"/>
              </a:defRPr>
            </a:lvl1pPr>
          </a:lstStyle>
          <a:p>
            <a:r>
              <a:rPr lang="en-US" dirty="0"/>
              <a:t>Click to edit Master title style</a:t>
            </a:r>
          </a:p>
        </p:txBody>
      </p:sp>
      <p:sp>
        <p:nvSpPr>
          <p:cNvPr id="10" name="Content Placeholder 9"/>
          <p:cNvSpPr>
            <a:spLocks noGrp="1"/>
          </p:cNvSpPr>
          <p:nvPr>
            <p:ph sz="quarter" idx="13"/>
          </p:nvPr>
        </p:nvSpPr>
        <p:spPr>
          <a:xfrm>
            <a:off x="457200" y="1524000"/>
            <a:ext cx="8229600" cy="4495800"/>
          </a:xfrm>
        </p:spPr>
        <p:txBody>
          <a:bodyPr/>
          <a:lstStyle>
            <a:lvl1pPr>
              <a:buClr>
                <a:schemeClr val="accent1">
                  <a:lumMod val="75000"/>
                </a:schemeClr>
              </a:buClr>
              <a:buSzPct val="110000"/>
              <a:defRPr>
                <a:solidFill>
                  <a:schemeClr val="tx1">
                    <a:lumMod val="65000"/>
                    <a:lumOff val="35000"/>
                  </a:schemeClr>
                </a:solidFill>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800" b="1" cap="none" baseline="0"/>
            </a:lvl1pPr>
          </a:lstStyle>
          <a:p>
            <a:r>
              <a:rPr lang="en-US" dirty="0"/>
              <a:t>Click to edit Master title style</a:t>
            </a:r>
          </a:p>
        </p:txBody>
      </p:sp>
      <p:sp>
        <p:nvSpPr>
          <p:cNvPr id="3" name="Text Placeholder 2"/>
          <p:cNvSpPr>
            <a:spLocks noGrp="1"/>
          </p:cNvSpPr>
          <p:nvPr>
            <p:ph type="body" idx="1"/>
          </p:nvPr>
        </p:nvSpPr>
        <p:spPr>
          <a:xfrm>
            <a:off x="2022438" y="4607511"/>
            <a:ext cx="5970494" cy="835460"/>
          </a:xfrm>
        </p:spPr>
        <p:txBody>
          <a:bodyPr anchor="t"/>
          <a:lstStyle>
            <a:lvl1pPr marL="0" indent="0" algn="l">
              <a:buNone/>
              <a:defRPr sz="200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C7FB8BB-E4D1-46F7-867E-ABF1ABE3A7F9}" type="datetime1">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E2F67C-AACC-4B35-8127-B34C53E53268}"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
        <p:nvSpPr>
          <p:cNvPr id="8" name="Title 7"/>
          <p:cNvSpPr>
            <a:spLocks noGrp="1"/>
          </p:cNvSpPr>
          <p:nvPr>
            <p:ph type="title"/>
          </p:nvPr>
        </p:nvSpPr>
        <p:spPr/>
        <p:txBody>
          <a:bodyPr/>
          <a:lstStyle>
            <a:lvl1pPr marL="0" indent="0" algn="ctr">
              <a:buFontTx/>
              <a:buNone/>
              <a:defRPr sz="4400">
                <a:latin typeface="Arial Rounded MT Bold" pitchFamily="34" charset="0"/>
              </a:defRPr>
            </a:lvl1pPr>
          </a:lstStyle>
          <a:p>
            <a:r>
              <a:rPr lang="en-US" dirty="0"/>
              <a:t>Click to edit Master title style</a:t>
            </a:r>
          </a:p>
        </p:txBody>
      </p:sp>
      <p:sp>
        <p:nvSpPr>
          <p:cNvPr id="9" name="Content Placeholder 8"/>
          <p:cNvSpPr>
            <a:spLocks noGrp="1"/>
          </p:cNvSpPr>
          <p:nvPr>
            <p:ph sz="quarter" idx="13"/>
          </p:nvPr>
        </p:nvSpPr>
        <p:spPr>
          <a:xfrm>
            <a:off x="384046" y="1524000"/>
            <a:ext cx="3883153" cy="42672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800600" y="1600200"/>
            <a:ext cx="3956304" cy="4191000"/>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00DC9A-8C6F-4722-8052-0E980A680142}" type="datetime1">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E6382-2566-492A-A2A1-417678E32A5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467547-64A2-4AF5-9736-56F4DA83C850}" type="datetime1">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29F18-A5FD-444B-BAA0-857FC87ECBA5}" type="datetime1">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6B3A9E-E055-4BC0-97F6-50111A0B611D}"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E6382-2566-492A-A2A1-417678E32A5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4343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9448800" y="6096000"/>
            <a:ext cx="2514600" cy="365125"/>
          </a:xfrm>
        </p:spPr>
        <p:txBody>
          <a:bodyPr/>
          <a:lstStyle/>
          <a:p>
            <a:fld id="{85FDBC97-8597-49FB-89E6-169969E855D8}" type="datetime1">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239000" y="6400800"/>
            <a:ext cx="1828800" cy="365125"/>
          </a:xfrm>
        </p:spPr>
        <p:txBody>
          <a:bodyPr/>
          <a:lstStyle>
            <a:lvl1pPr algn="r">
              <a:defRPr>
                <a:solidFill>
                  <a:schemeClr val="tx1">
                    <a:lumMod val="65000"/>
                    <a:lumOff val="35000"/>
                  </a:schemeClr>
                </a:solidFill>
              </a:defRPr>
            </a:lvl1pPr>
          </a:lstStyle>
          <a:p>
            <a:fld id="{D18E6382-2566-492A-A2A1-417678E32A52}"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atin typeface="Arial Rounded MT Bold"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43815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8600"/>
            <a:ext cx="8305800" cy="11430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t>Click to edit Master title style</a:t>
            </a:r>
          </a:p>
        </p:txBody>
      </p:sp>
      <p:sp>
        <p:nvSpPr>
          <p:cNvPr id="3" name="Text Placeholder 2"/>
          <p:cNvSpPr>
            <a:spLocks noGrp="1"/>
          </p:cNvSpPr>
          <p:nvPr>
            <p:ph type="body" idx="1"/>
          </p:nvPr>
        </p:nvSpPr>
        <p:spPr>
          <a:xfrm>
            <a:off x="381000" y="1578122"/>
            <a:ext cx="8305800" cy="44035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250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3C5EF54-4009-4115-B0F9-DD611DD0B578}" type="datetime1">
              <a:rPr lang="en-US" smtClean="0"/>
              <a:t>3/24/2022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239000" y="6400800"/>
            <a:ext cx="1828800" cy="365125"/>
          </a:xfrm>
          <a:prstGeom prst="rect">
            <a:avLst/>
          </a:prstGeom>
        </p:spPr>
        <p:txBody>
          <a:bodyPr vert="horz" lIns="91440" tIns="45720" rIns="91440" bIns="45720" rtlCol="0" anchor="ctr"/>
          <a:lstStyle>
            <a:lvl1pPr algn="r">
              <a:defRPr sz="1200" b="1">
                <a:solidFill>
                  <a:schemeClr val="tx1">
                    <a:lumMod val="65000"/>
                    <a:lumOff val="35000"/>
                  </a:schemeClr>
                </a:solidFill>
              </a:defRPr>
            </a:lvl1pPr>
          </a:lstStyle>
          <a:p>
            <a:fld id="{D18E6382-2566-492A-A2A1-417678E32A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41" r:id="rId10"/>
    <p:sldLayoutId id="2147483840" r:id="rId11"/>
    <p:sldLayoutId id="2147483838" r:id="rId12"/>
    <p:sldLayoutId id="2147483839"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jp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jpg"/><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6.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7" y="18096"/>
            <a:ext cx="9088434" cy="6858000"/>
          </a:xfrm>
          <a:prstGeom prst="rect">
            <a:avLst/>
          </a:prstGeom>
        </p:spPr>
      </p:pic>
      <p:sp>
        <p:nvSpPr>
          <p:cNvPr id="9" name="Title 1"/>
          <p:cNvSpPr txBox="1">
            <a:spLocks/>
          </p:cNvSpPr>
          <p:nvPr/>
        </p:nvSpPr>
        <p:spPr>
          <a:xfrm>
            <a:off x="-36576" y="-49418"/>
            <a:ext cx="9104376"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Was The Last Supper</a:t>
            </a:r>
          </a:p>
        </p:txBody>
      </p:sp>
      <p:pic>
        <p:nvPicPr>
          <p:cNvPr id="11" name="Picture 2" descr="C:\Users\Rae\Documents\A CF Desktop Feb 2021\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592" y="2227896"/>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348" y="4202202"/>
            <a:ext cx="3268883" cy="2381160"/>
          </a:xfrm>
          <a:prstGeom prst="ellipse">
            <a:avLst/>
          </a:prstGeom>
          <a:ln>
            <a:noFill/>
          </a:ln>
          <a:effectLst>
            <a:glow rad="228600">
              <a:srgbClr val="660033">
                <a:alpha val="40000"/>
              </a:srgbClr>
            </a:glow>
            <a:softEdge rad="11250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0300" y="2414865"/>
            <a:ext cx="3341968" cy="2403021"/>
          </a:xfrm>
          <a:prstGeom prst="ellipse">
            <a:avLst/>
          </a:prstGeom>
          <a:ln>
            <a:noFill/>
          </a:ln>
          <a:effectLst>
            <a:glow rad="228600">
              <a:srgbClr val="660033">
                <a:alpha val="40000"/>
              </a:srgbClr>
            </a:glow>
            <a:softEdge rad="112500"/>
          </a:effectLst>
        </p:spPr>
      </p:pic>
      <p:sp>
        <p:nvSpPr>
          <p:cNvPr id="15" name="Title 1"/>
          <p:cNvSpPr txBox="1">
            <a:spLocks/>
          </p:cNvSpPr>
          <p:nvPr/>
        </p:nvSpPr>
        <p:spPr>
          <a:xfrm>
            <a:off x="4412616" y="4978117"/>
            <a:ext cx="4139600" cy="1445014"/>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a:ln w="9525">
                  <a:solidFill>
                    <a:schemeClr val="tx1"/>
                  </a:solidFill>
                </a:ln>
                <a:solidFill>
                  <a:schemeClr val="accent2">
                    <a:lumMod val="50000"/>
                  </a:schemeClr>
                </a:solidFill>
                <a:effectLst>
                  <a:glow rad="127000">
                    <a:schemeClr val="bg1"/>
                  </a:glow>
                  <a:outerShdw blurRad="50800" dist="39000" dir="5460000" algn="tl">
                    <a:srgbClr val="000000">
                      <a:alpha val="38000"/>
                    </a:srgbClr>
                  </a:outerShdw>
                </a:effectLst>
                <a:latin typeface="Rockwell" pitchFamily="18" charset="0"/>
              </a:rPr>
              <a:t>Unleavened </a:t>
            </a:r>
            <a:br>
              <a:rPr lang="en-US" sz="4000" dirty="0">
                <a:ln w="9525">
                  <a:solidFill>
                    <a:schemeClr val="tx1"/>
                  </a:solidFill>
                </a:ln>
                <a:solidFill>
                  <a:schemeClr val="accent2">
                    <a:lumMod val="50000"/>
                  </a:schemeClr>
                </a:solidFill>
                <a:effectLst>
                  <a:glow rad="127000">
                    <a:schemeClr val="bg1"/>
                  </a:glow>
                  <a:outerShdw blurRad="50800" dist="39000" dir="5460000" algn="tl">
                    <a:srgbClr val="000000">
                      <a:alpha val="38000"/>
                    </a:srgbClr>
                  </a:outerShdw>
                </a:effectLst>
                <a:latin typeface="Rockwell" pitchFamily="18" charset="0"/>
              </a:rPr>
            </a:br>
            <a:r>
              <a:rPr lang="en-US" sz="4000" dirty="0">
                <a:ln w="9525">
                  <a:solidFill>
                    <a:schemeClr val="tx1"/>
                  </a:solidFill>
                </a:ln>
                <a:solidFill>
                  <a:schemeClr val="accent2">
                    <a:lumMod val="50000"/>
                  </a:schemeClr>
                </a:solidFill>
                <a:effectLst>
                  <a:glow rad="127000">
                    <a:schemeClr val="bg1"/>
                  </a:glow>
                  <a:outerShdw blurRad="50800" dist="39000" dir="5460000" algn="tl">
                    <a:srgbClr val="000000">
                      <a:alpha val="38000"/>
                    </a:srgbClr>
                  </a:outerShdw>
                </a:effectLst>
                <a:latin typeface="Rockwell" pitchFamily="18" charset="0"/>
              </a:rPr>
              <a:t>Bread?</a:t>
            </a:r>
            <a:endParaRPr lang="en-US" sz="4000" dirty="0">
              <a:ln w="9525">
                <a:solidFill>
                  <a:schemeClr val="tx1"/>
                </a:solidFill>
              </a:ln>
              <a:solidFill>
                <a:schemeClr val="accent3">
                  <a:lumMod val="50000"/>
                </a:schemeClr>
              </a:solidFill>
              <a:effectLst>
                <a:glow rad="127000">
                  <a:schemeClr val="bg1"/>
                </a:glow>
                <a:outerShdw blurRad="50800" dist="39000" dir="5460000" algn="tl">
                  <a:srgbClr val="000000">
                    <a:alpha val="38000"/>
                  </a:srgbClr>
                </a:outerShdw>
              </a:effectLst>
              <a:latin typeface="Rockwell" pitchFamily="18" charset="0"/>
            </a:endParaRPr>
          </a:p>
        </p:txBody>
      </p:sp>
      <p:sp>
        <p:nvSpPr>
          <p:cNvPr id="16" name="Title 1"/>
          <p:cNvSpPr txBox="1">
            <a:spLocks/>
          </p:cNvSpPr>
          <p:nvPr/>
        </p:nvSpPr>
        <p:spPr>
          <a:xfrm>
            <a:off x="-54206" y="1073910"/>
            <a:ext cx="8660146" cy="83482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dirty="0">
                <a:solidFill>
                  <a:schemeClr val="accent4"/>
                </a:solidFill>
              </a:rPr>
              <a:t>Served with 2 Types of Bread?</a:t>
            </a:r>
          </a:p>
        </p:txBody>
      </p:sp>
      <p:sp>
        <p:nvSpPr>
          <p:cNvPr id="18" name="Title 1"/>
          <p:cNvSpPr txBox="1">
            <a:spLocks/>
          </p:cNvSpPr>
          <p:nvPr/>
        </p:nvSpPr>
        <p:spPr>
          <a:xfrm>
            <a:off x="1508165" y="2514600"/>
            <a:ext cx="2989304" cy="1503619"/>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dirty="0">
                <a:ln w="9525">
                  <a:solidFill>
                    <a:schemeClr val="tx1"/>
                  </a:solidFill>
                </a:ln>
                <a:solidFill>
                  <a:schemeClr val="accent3">
                    <a:lumMod val="50000"/>
                  </a:schemeClr>
                </a:solidFill>
                <a:effectLst>
                  <a:glow rad="127000">
                    <a:schemeClr val="bg1"/>
                  </a:glow>
                  <a:outerShdw blurRad="50800" dist="39000" dir="5460000" algn="tl">
                    <a:srgbClr val="000000">
                      <a:alpha val="38000"/>
                    </a:srgbClr>
                  </a:outerShdw>
                </a:effectLst>
                <a:latin typeface="Rockwell" pitchFamily="18" charset="0"/>
              </a:rPr>
              <a:t>Leavened </a:t>
            </a:r>
            <a:br>
              <a:rPr lang="en-US" sz="4000" dirty="0">
                <a:ln w="9525">
                  <a:solidFill>
                    <a:schemeClr val="tx1"/>
                  </a:solidFill>
                </a:ln>
                <a:solidFill>
                  <a:schemeClr val="accent3">
                    <a:lumMod val="50000"/>
                  </a:schemeClr>
                </a:solidFill>
                <a:effectLst>
                  <a:glow rad="127000">
                    <a:schemeClr val="bg1"/>
                  </a:glow>
                  <a:outerShdw blurRad="50800" dist="39000" dir="5460000" algn="tl">
                    <a:srgbClr val="000000">
                      <a:alpha val="38000"/>
                    </a:srgbClr>
                  </a:outerShdw>
                </a:effectLst>
                <a:latin typeface="Rockwell" pitchFamily="18" charset="0"/>
              </a:rPr>
            </a:br>
            <a:r>
              <a:rPr lang="en-US" sz="4000" dirty="0">
                <a:ln w="9525">
                  <a:solidFill>
                    <a:schemeClr val="tx1"/>
                  </a:solidFill>
                </a:ln>
                <a:solidFill>
                  <a:schemeClr val="accent3">
                    <a:lumMod val="50000"/>
                  </a:schemeClr>
                </a:solidFill>
                <a:effectLst>
                  <a:glow rad="127000">
                    <a:schemeClr val="bg1"/>
                  </a:glow>
                  <a:outerShdw blurRad="50800" dist="39000" dir="5460000" algn="tl">
                    <a:srgbClr val="000000">
                      <a:alpha val="38000"/>
                    </a:srgbClr>
                  </a:outerShdw>
                </a:effectLst>
                <a:latin typeface="Rockwell" pitchFamily="18" charset="0"/>
              </a:rPr>
              <a:t>Bread?</a:t>
            </a:r>
          </a:p>
        </p:txBody>
      </p:sp>
    </p:spTree>
    <p:extLst>
      <p:ext uri="{BB962C8B-B14F-4D97-AF65-F5344CB8AC3E}">
        <p14:creationId xmlns:p14="http://schemas.microsoft.com/office/powerpoint/2010/main" val="3155934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D18E6382-2566-492A-A2A1-417678E32A52}" type="slidenum">
              <a:rPr lang="en-US" smtClean="0">
                <a:solidFill>
                  <a:schemeClr val="tx1"/>
                </a:solidFill>
              </a:rPr>
              <a:t>10</a:t>
            </a:fld>
            <a:endParaRPr lang="en-US" dirty="0">
              <a:solidFill>
                <a:schemeClr val="tx1"/>
              </a:solidFill>
            </a:endParaRPr>
          </a:p>
        </p:txBody>
      </p:sp>
      <p:pic>
        <p:nvPicPr>
          <p:cNvPr id="1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14" y="4495800"/>
            <a:ext cx="8915086" cy="23652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1905000" y="0"/>
            <a:ext cx="5934530" cy="1600717"/>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rgbClr val="002060"/>
                </a:solidFill>
              </a:rPr>
              <a:t>And even more questions?</a:t>
            </a:r>
          </a:p>
        </p:txBody>
      </p:sp>
      <p:sp>
        <p:nvSpPr>
          <p:cNvPr id="16" name="Content Placeholder 3"/>
          <p:cNvSpPr txBox="1">
            <a:spLocks/>
          </p:cNvSpPr>
          <p:nvPr/>
        </p:nvSpPr>
        <p:spPr>
          <a:xfrm>
            <a:off x="1456870" y="1638281"/>
            <a:ext cx="6163130" cy="1705984"/>
          </a:xfrm>
          <a:prstGeom prst="rect">
            <a:avLst/>
          </a:prstGeom>
        </p:spPr>
        <p:txBody>
          <a:bodyPr>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CA" sz="3200" b="1" dirty="0"/>
              <a:t>The Greek definition for “bread” just caused another whole set of questions ! </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163847"/>
            <a:ext cx="5029200" cy="2514600"/>
          </a:xfrm>
          <a:prstGeom prst="ellipse">
            <a:avLst/>
          </a:prstGeom>
          <a:ln>
            <a:noFill/>
          </a:ln>
          <a:effectLst>
            <a:softEdge rad="112500"/>
          </a:effectLst>
        </p:spPr>
      </p:pic>
      <p:sp>
        <p:nvSpPr>
          <p:cNvPr id="18" name="Content Placeholder 3"/>
          <p:cNvSpPr txBox="1">
            <a:spLocks/>
          </p:cNvSpPr>
          <p:nvPr/>
        </p:nvSpPr>
        <p:spPr>
          <a:xfrm>
            <a:off x="5257800" y="3220790"/>
            <a:ext cx="3628571" cy="2019300"/>
          </a:xfrm>
          <a:prstGeom prst="rect">
            <a:avLst/>
          </a:prstGeom>
        </p:spPr>
        <p:txBody>
          <a:bodyPr>
            <a:scene3d>
              <a:camera prst="orthographicFront"/>
              <a:lightRig rig="threePt" dir="t"/>
            </a:scene3d>
            <a:sp3d extrusionH="57150">
              <a:bevelT w="38100" h="38100" prst="angle"/>
            </a:sp3d>
          </a:bodyPr>
          <a:lstStyle>
            <a:lvl1pPr marL="228600" indent="-182880" algn="l" defTabSz="914400" rtl="0" eaLnBrk="1" latinLnBrk="0" hangingPunct="1">
              <a:spcBef>
                <a:spcPct val="20000"/>
              </a:spcBef>
              <a:spcAft>
                <a:spcPts val="300"/>
              </a:spcAft>
              <a:buClr>
                <a:schemeClr val="accent1">
                  <a:lumMod val="75000"/>
                </a:schemeClr>
              </a:buClr>
              <a:buSzPct val="110000"/>
              <a:buFont typeface="Georgia" pitchFamily="18" charset="0"/>
              <a:buChar char="*"/>
              <a:defRPr sz="2200" kern="1200">
                <a:solidFill>
                  <a:schemeClr val="tx1">
                    <a:lumMod val="65000"/>
                    <a:lumOff val="35000"/>
                  </a:schemeClr>
                </a:solidFill>
                <a:latin typeface="Arial" pitchFamily="34" charset="0"/>
                <a:ea typeface="+mn-ea"/>
                <a:cs typeface="Arial" pitchFamily="34" charset="0"/>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CA" sz="3200" b="1" dirty="0">
                <a:solidFill>
                  <a:srgbClr val="0D7207"/>
                </a:solidFill>
              </a:rPr>
              <a:t>Did Yahusha really use leavened bread to represent His broken Body?</a:t>
            </a:r>
            <a:endParaRPr lang="en-CA" dirty="0">
              <a:solidFill>
                <a:srgbClr val="0D7207"/>
              </a:solidFill>
            </a:endParaRPr>
          </a:p>
        </p:txBody>
      </p:sp>
      <p:pic>
        <p:nvPicPr>
          <p:cNvPr id="19" name="Picture 18"/>
          <p:cNvPicPr>
            <a:picLocks noChangeAspect="1"/>
          </p:cNvPicPr>
          <p:nvPr/>
        </p:nvPicPr>
        <p:blipFill rotWithShape="1">
          <a:blip r:embed="rId6">
            <a:extLst>
              <a:ext uri="{BEBA8EAE-BF5A-486C-A8C5-ECC9F3942E4B}">
                <a14:imgProps xmlns:a14="http://schemas.microsoft.com/office/drawing/2010/main">
                  <a14:imgLayer r:embed="rId7">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3749420" y="4797921"/>
            <a:ext cx="2425301" cy="20650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8285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D18E6382-2566-492A-A2A1-417678E32A52}" type="slidenum">
              <a:rPr lang="en-US" smtClean="0">
                <a:solidFill>
                  <a:schemeClr val="bg1"/>
                </a:solidFill>
              </a:rPr>
              <a:t>11</a:t>
            </a:fld>
            <a:endParaRPr lang="en-US" dirty="0">
              <a:solidFill>
                <a:schemeClr val="bg1"/>
              </a:solidFill>
            </a:endParaRPr>
          </a:p>
        </p:txBody>
      </p:sp>
      <p:sp>
        <p:nvSpPr>
          <p:cNvPr id="8" name="Subtitle 2"/>
          <p:cNvSpPr txBox="1">
            <a:spLocks/>
          </p:cNvSpPr>
          <p:nvPr/>
        </p:nvSpPr>
        <p:spPr>
          <a:xfrm>
            <a:off x="2971800" y="152400"/>
            <a:ext cx="5998028" cy="2895600"/>
          </a:xfrm>
          <a:prstGeom prst="rect">
            <a:avLst/>
          </a:prstGeom>
          <a:noFill/>
          <a:ln w="57150">
            <a:noFill/>
          </a:ln>
          <a:effectLst>
            <a:outerShdw blurRad="107950" dist="12700" dir="5400000" algn="ctr">
              <a:srgbClr val="000000"/>
            </a:outerShdw>
          </a:effectLst>
        </p:spPr>
        <p:txBody>
          <a:bodyPr lIns="91440" tIns="182880">
            <a:normAutofit/>
            <a:sp3d extrusionH="57150">
              <a:bevelT w="38100" h="38100"/>
            </a:sp3d>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lnSpc>
                <a:spcPct val="80000"/>
              </a:lnSpc>
              <a:spcBef>
                <a:spcPts val="0"/>
              </a:spcBef>
              <a:buNone/>
            </a:pPr>
            <a:r>
              <a:rPr lang="en-US" sz="3500" b="1" dirty="0">
                <a:solidFill>
                  <a:schemeClr val="accent4">
                    <a:lumMod val="60000"/>
                    <a:lumOff val="40000"/>
                  </a:schemeClr>
                </a:solidFill>
                <a:latin typeface="Comic Sans MS" panose="030F0702030302020204" pitchFamily="66" charset="0"/>
              </a:rPr>
              <a:t>The Scriptures Said It</a:t>
            </a:r>
          </a:p>
          <a:p>
            <a:pPr marL="137160" indent="0" algn="ctr">
              <a:spcBef>
                <a:spcPts val="0"/>
              </a:spcBef>
              <a:spcAft>
                <a:spcPts val="1800"/>
              </a:spcAft>
              <a:buNone/>
            </a:pPr>
            <a:endParaRPr lang="en-US" sz="800" b="1" dirty="0">
              <a:solidFill>
                <a:schemeClr val="accent4">
                  <a:lumMod val="20000"/>
                  <a:lumOff val="80000"/>
                </a:schemeClr>
              </a:solidFill>
            </a:endParaRPr>
          </a:p>
          <a:p>
            <a:pPr marL="137160" indent="0" algn="ctr">
              <a:spcBef>
                <a:spcPts val="0"/>
              </a:spcBef>
              <a:spcAft>
                <a:spcPts val="1800"/>
              </a:spcAft>
              <a:buNone/>
            </a:pPr>
            <a:r>
              <a:rPr lang="en-US" b="1" dirty="0">
                <a:solidFill>
                  <a:schemeClr val="accent4">
                    <a:lumMod val="20000"/>
                    <a:lumOff val="80000"/>
                  </a:schemeClr>
                </a:solidFill>
              </a:rPr>
              <a:t>The </a:t>
            </a:r>
            <a:r>
              <a:rPr lang="en-US" b="1" dirty="0">
                <a:solidFill>
                  <a:schemeClr val="accent4">
                    <a:lumMod val="20000"/>
                    <a:lumOff val="80000"/>
                  </a:schemeClr>
                </a:solidFill>
                <a:effectLst>
                  <a:outerShdw blurRad="38100" dist="38100" dir="2700000" algn="tl">
                    <a:srgbClr val="000000">
                      <a:alpha val="43137"/>
                    </a:srgbClr>
                  </a:outerShdw>
                </a:effectLst>
              </a:rPr>
              <a:t>Qodesh Scriptures </a:t>
            </a:r>
            <a:r>
              <a:rPr lang="en-US" b="1" dirty="0">
                <a:solidFill>
                  <a:schemeClr val="accent4">
                    <a:lumMod val="20000"/>
                    <a:lumOff val="80000"/>
                  </a:schemeClr>
                </a:solidFill>
              </a:rPr>
              <a:t>said it—</a:t>
            </a:r>
            <a:br>
              <a:rPr lang="en-US" b="1" dirty="0">
                <a:solidFill>
                  <a:schemeClr val="accent4">
                    <a:lumMod val="20000"/>
                    <a:lumOff val="80000"/>
                  </a:schemeClr>
                </a:solidFill>
              </a:rPr>
            </a:br>
            <a:r>
              <a:rPr lang="en-US" b="1" dirty="0">
                <a:solidFill>
                  <a:schemeClr val="accent4">
                    <a:lumMod val="20000"/>
                    <a:lumOff val="80000"/>
                  </a:schemeClr>
                </a:solidFill>
              </a:rPr>
              <a:t>Well ... I never really read it,</a:t>
            </a:r>
            <a:br>
              <a:rPr lang="en-US" b="1" dirty="0">
                <a:solidFill>
                  <a:schemeClr val="accent4">
                    <a:lumMod val="20000"/>
                    <a:lumOff val="80000"/>
                  </a:schemeClr>
                </a:solidFill>
              </a:rPr>
            </a:br>
            <a:r>
              <a:rPr lang="en-US" b="1" dirty="0">
                <a:solidFill>
                  <a:schemeClr val="accent4">
                    <a:lumMod val="20000"/>
                    <a:lumOff val="80000"/>
                  </a:schemeClr>
                </a:solidFill>
              </a:rPr>
              <a:t>But someone said, “it said it,”</a:t>
            </a:r>
            <a:br>
              <a:rPr lang="en-US" b="1" dirty="0">
                <a:solidFill>
                  <a:schemeClr val="accent4">
                    <a:lumMod val="20000"/>
                    <a:lumOff val="80000"/>
                  </a:schemeClr>
                </a:solidFill>
              </a:rPr>
            </a:br>
            <a:r>
              <a:rPr lang="en-US" b="1" dirty="0">
                <a:solidFill>
                  <a:schemeClr val="accent4">
                    <a:lumMod val="20000"/>
                    <a:lumOff val="80000"/>
                  </a:schemeClr>
                </a:solidFill>
              </a:rPr>
              <a:t>So of course it must be so.</a:t>
            </a:r>
          </a:p>
        </p:txBody>
      </p:sp>
      <p:sp>
        <p:nvSpPr>
          <p:cNvPr id="3" name="Rectangle 2"/>
          <p:cNvSpPr/>
          <p:nvPr/>
        </p:nvSpPr>
        <p:spPr>
          <a:xfrm>
            <a:off x="4724400" y="6123543"/>
            <a:ext cx="3968459" cy="369332"/>
          </a:xfrm>
          <a:prstGeom prst="rect">
            <a:avLst/>
          </a:prstGeom>
        </p:spPr>
        <p:txBody>
          <a:bodyPr wrap="none">
            <a:spAutoFit/>
            <a:scene3d>
              <a:camera prst="orthographicFront"/>
              <a:lightRig rig="threePt" dir="t"/>
            </a:scene3d>
            <a:sp3d extrusionH="57150">
              <a:bevelT w="38100" h="38100" prst="angle"/>
            </a:sp3d>
          </a:bodyPr>
          <a:lstStyle/>
          <a:p>
            <a:pPr marL="137160" indent="0" algn="ctr">
              <a:spcBef>
                <a:spcPts val="0"/>
              </a:spcBef>
              <a:spcAft>
                <a:spcPts val="3000"/>
              </a:spcAft>
              <a:buNone/>
            </a:pPr>
            <a:r>
              <a:rPr lang="en-US" b="1" dirty="0">
                <a:solidFill>
                  <a:schemeClr val="accent4">
                    <a:lumMod val="60000"/>
                    <a:lumOff val="40000"/>
                  </a:schemeClr>
                </a:solidFill>
              </a:rPr>
              <a:t>Thelma Burton — Adapted by Sue </a:t>
            </a:r>
          </a:p>
        </p:txBody>
      </p:sp>
      <p:sp>
        <p:nvSpPr>
          <p:cNvPr id="5" name="Title 1"/>
          <p:cNvSpPr txBox="1">
            <a:spLocks/>
          </p:cNvSpPr>
          <p:nvPr/>
        </p:nvSpPr>
        <p:spPr>
          <a:xfrm rot="20936151">
            <a:off x="-82923" y="1193097"/>
            <a:ext cx="3581400" cy="1371600"/>
          </a:xfrm>
          <a:prstGeom prst="rect">
            <a:avLst/>
          </a:prstGeom>
        </p:spPr>
        <p:txBody>
          <a:bodyPr>
            <a:prstTxWarp prst="textArchUp">
              <a:avLst/>
            </a:prstTxWarp>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4000" b="0" dirty="0">
                <a:ln w="28575">
                  <a:solidFill>
                    <a:schemeClr val="accent4">
                      <a:lumMod val="50000"/>
                    </a:schemeClr>
                  </a:solidFill>
                </a:ln>
                <a:solidFill>
                  <a:schemeClr val="accent4">
                    <a:lumMod val="75000"/>
                  </a:schemeClr>
                </a:solidFill>
                <a:effectLst>
                  <a:reflection blurRad="6350" stA="55000" endA="300" endPos="45500" dir="5400000" sy="-100000" algn="bl" rotWithShape="0"/>
                </a:effectLst>
                <a:latin typeface="Ink Free" panose="03080402000500000000" pitchFamily="66" charset="0"/>
              </a:rPr>
              <a:t>Then you</a:t>
            </a:r>
            <a:br>
              <a:rPr lang="en-US" sz="4000" b="0" dirty="0">
                <a:ln w="28575">
                  <a:solidFill>
                    <a:schemeClr val="accent4">
                      <a:lumMod val="50000"/>
                    </a:schemeClr>
                  </a:solidFill>
                </a:ln>
                <a:solidFill>
                  <a:schemeClr val="accent4">
                    <a:lumMod val="75000"/>
                  </a:schemeClr>
                </a:solidFill>
                <a:effectLst>
                  <a:reflection blurRad="6350" stA="55000" endA="300" endPos="45500" dir="5400000" sy="-100000" algn="bl" rotWithShape="0"/>
                </a:effectLst>
                <a:latin typeface="Ink Free" panose="03080402000500000000" pitchFamily="66" charset="0"/>
              </a:rPr>
            </a:br>
            <a:r>
              <a:rPr lang="en-US" sz="4000" b="0" dirty="0">
                <a:ln w="28575">
                  <a:solidFill>
                    <a:schemeClr val="accent4">
                      <a:lumMod val="50000"/>
                    </a:schemeClr>
                  </a:solidFill>
                </a:ln>
                <a:solidFill>
                  <a:schemeClr val="accent4">
                    <a:lumMod val="75000"/>
                  </a:schemeClr>
                </a:solidFill>
                <a:effectLst>
                  <a:reflection blurRad="6350" stA="55000" endA="300" endPos="45500" dir="5400000" sy="-100000" algn="bl" rotWithShape="0"/>
                </a:effectLst>
                <a:latin typeface="Ink Free" panose="03080402000500000000" pitchFamily="66" charset="0"/>
              </a:rPr>
              <a:t>remembered!</a:t>
            </a:r>
          </a:p>
        </p:txBody>
      </p:sp>
      <p:sp>
        <p:nvSpPr>
          <p:cNvPr id="6" name="Subtitle 2"/>
          <p:cNvSpPr txBox="1">
            <a:spLocks/>
          </p:cNvSpPr>
          <p:nvPr/>
        </p:nvSpPr>
        <p:spPr>
          <a:xfrm>
            <a:off x="381000" y="2895600"/>
            <a:ext cx="7293428" cy="5399314"/>
          </a:xfrm>
          <a:prstGeom prst="rect">
            <a:avLst/>
          </a:prstGeom>
          <a:noFill/>
          <a:ln w="57150">
            <a:noFill/>
          </a:ln>
          <a:effectLst>
            <a:outerShdw blurRad="107950" dist="12700" dir="5400000" algn="ctr">
              <a:srgbClr val="000000"/>
            </a:outerShdw>
          </a:effectLst>
        </p:spPr>
        <p:txBody>
          <a:bodyPr lIns="91440" tIns="182880">
            <a:normAutofit/>
            <a:sp3d extrusionH="57150">
              <a:bevelT w="38100" h="38100"/>
            </a:sp3d>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spcBef>
                <a:spcPts val="0"/>
              </a:spcBef>
              <a:spcAft>
                <a:spcPts val="1800"/>
              </a:spcAft>
              <a:buNone/>
            </a:pPr>
            <a:r>
              <a:rPr lang="en-US" b="1" dirty="0">
                <a:solidFill>
                  <a:schemeClr val="accent4">
                    <a:lumMod val="60000"/>
                    <a:lumOff val="40000"/>
                  </a:schemeClr>
                </a:solidFill>
              </a:rPr>
              <a:t>To prove my points, I'll quote it,</a:t>
            </a:r>
            <a:br>
              <a:rPr lang="en-US" b="1" dirty="0">
                <a:solidFill>
                  <a:schemeClr val="accent4">
                    <a:lumMod val="60000"/>
                    <a:lumOff val="40000"/>
                  </a:schemeClr>
                </a:solidFill>
              </a:rPr>
            </a:br>
            <a:r>
              <a:rPr lang="en-US" b="1" dirty="0">
                <a:solidFill>
                  <a:schemeClr val="accent4">
                    <a:lumMod val="60000"/>
                    <a:lumOff val="40000"/>
                  </a:schemeClr>
                </a:solidFill>
              </a:rPr>
              <a:t>Though I can't show where they wrote it,</a:t>
            </a:r>
            <a:br>
              <a:rPr lang="en-US" b="1" dirty="0">
                <a:solidFill>
                  <a:schemeClr val="accent4">
                    <a:lumMod val="60000"/>
                    <a:lumOff val="40000"/>
                  </a:schemeClr>
                </a:solidFill>
              </a:rPr>
            </a:br>
            <a:r>
              <a:rPr lang="en-US" b="1" dirty="0">
                <a:solidFill>
                  <a:schemeClr val="accent4">
                    <a:lumMod val="60000"/>
                    <a:lumOff val="40000"/>
                  </a:schemeClr>
                </a:solidFill>
              </a:rPr>
              <a:t>But someone said, “it said it,”</a:t>
            </a:r>
            <a:br>
              <a:rPr lang="en-US" b="1" dirty="0">
                <a:solidFill>
                  <a:schemeClr val="accent4">
                    <a:lumMod val="60000"/>
                    <a:lumOff val="40000"/>
                  </a:schemeClr>
                </a:solidFill>
              </a:rPr>
            </a:br>
            <a:r>
              <a:rPr lang="en-US" b="1" dirty="0">
                <a:solidFill>
                  <a:schemeClr val="accent4">
                    <a:lumMod val="60000"/>
                    <a:lumOff val="40000"/>
                  </a:schemeClr>
                </a:solidFill>
              </a:rPr>
              <a:t>And that's all I need to know.</a:t>
            </a:r>
          </a:p>
        </p:txBody>
      </p:sp>
    </p:spTree>
    <p:extLst>
      <p:ext uri="{BB962C8B-B14F-4D97-AF65-F5344CB8AC3E}">
        <p14:creationId xmlns:p14="http://schemas.microsoft.com/office/powerpoint/2010/main" val="2616566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D18E6382-2566-492A-A2A1-417678E32A52}" type="slidenum">
              <a:rPr lang="en-US" smtClean="0">
                <a:solidFill>
                  <a:schemeClr val="bg1"/>
                </a:solidFill>
              </a:rPr>
              <a:t>12</a:t>
            </a:fld>
            <a:endParaRPr lang="en-US" dirty="0">
              <a:solidFill>
                <a:schemeClr val="bg1"/>
              </a:solidFill>
            </a:endParaRPr>
          </a:p>
        </p:txBody>
      </p:sp>
      <p:sp>
        <p:nvSpPr>
          <p:cNvPr id="3" name="Subtitle 2"/>
          <p:cNvSpPr txBox="1">
            <a:spLocks/>
          </p:cNvSpPr>
          <p:nvPr/>
        </p:nvSpPr>
        <p:spPr>
          <a:xfrm>
            <a:off x="18143" y="25400"/>
            <a:ext cx="6629400" cy="4430470"/>
          </a:xfrm>
          <a:prstGeom prst="rect">
            <a:avLst/>
          </a:prstGeom>
          <a:noFill/>
          <a:ln w="57150">
            <a:noFill/>
          </a:ln>
          <a:effectLst>
            <a:outerShdw blurRad="107950" dist="12700" dir="5400000" algn="ctr">
              <a:srgbClr val="000000"/>
            </a:outerShdw>
          </a:effectLst>
        </p:spPr>
        <p:txBody>
          <a:bodyPr lIns="91440" tIns="182880">
            <a:normAutofit/>
            <a:sp3d extrusionH="57150">
              <a:bevelT w="38100" h="38100"/>
            </a:sp3d>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spcBef>
                <a:spcPts val="0"/>
              </a:spcBef>
              <a:spcAft>
                <a:spcPts val="1800"/>
              </a:spcAft>
              <a:buNone/>
            </a:pPr>
            <a:r>
              <a:rPr lang="en-US" b="1" dirty="0">
                <a:solidFill>
                  <a:schemeClr val="accent4">
                    <a:lumMod val="20000"/>
                    <a:lumOff val="80000"/>
                  </a:schemeClr>
                </a:solidFill>
              </a:rPr>
              <a:t>It saves a lot of time for me,</a:t>
            </a:r>
            <a:br>
              <a:rPr lang="en-US" b="1" dirty="0">
                <a:solidFill>
                  <a:schemeClr val="accent4">
                    <a:lumMod val="20000"/>
                    <a:lumOff val="80000"/>
                  </a:schemeClr>
                </a:solidFill>
              </a:rPr>
            </a:br>
            <a:r>
              <a:rPr lang="en-US" b="1" dirty="0">
                <a:solidFill>
                  <a:schemeClr val="accent4">
                    <a:lumMod val="20000"/>
                    <a:lumOff val="80000"/>
                  </a:schemeClr>
                </a:solidFill>
              </a:rPr>
              <a:t>If I just listen carefully,</a:t>
            </a:r>
            <a:br>
              <a:rPr lang="en-US" b="1" dirty="0">
                <a:solidFill>
                  <a:schemeClr val="accent4">
                    <a:lumMod val="20000"/>
                    <a:lumOff val="80000"/>
                  </a:schemeClr>
                </a:solidFill>
              </a:rPr>
            </a:br>
            <a:r>
              <a:rPr lang="en-US" b="1" dirty="0">
                <a:solidFill>
                  <a:schemeClr val="accent4">
                    <a:lumMod val="20000"/>
                    <a:lumOff val="80000"/>
                  </a:schemeClr>
                </a:solidFill>
              </a:rPr>
              <a:t>When others speak with utmost glee,</a:t>
            </a:r>
            <a:br>
              <a:rPr lang="en-US" b="1" dirty="0">
                <a:solidFill>
                  <a:schemeClr val="accent4">
                    <a:lumMod val="20000"/>
                    <a:lumOff val="80000"/>
                  </a:schemeClr>
                </a:solidFill>
              </a:rPr>
            </a:br>
            <a:r>
              <a:rPr lang="en-US" b="1" dirty="0">
                <a:solidFill>
                  <a:schemeClr val="accent4">
                    <a:lumMod val="20000"/>
                    <a:lumOff val="80000"/>
                  </a:schemeClr>
                </a:solidFill>
              </a:rPr>
              <a:t>Of what they say it says—</a:t>
            </a:r>
          </a:p>
        </p:txBody>
      </p:sp>
      <p:sp>
        <p:nvSpPr>
          <p:cNvPr id="4" name="Subtitle 2"/>
          <p:cNvSpPr txBox="1">
            <a:spLocks/>
          </p:cNvSpPr>
          <p:nvPr/>
        </p:nvSpPr>
        <p:spPr>
          <a:xfrm>
            <a:off x="990600" y="1756230"/>
            <a:ext cx="8229600" cy="4430470"/>
          </a:xfrm>
          <a:prstGeom prst="rect">
            <a:avLst/>
          </a:prstGeom>
          <a:noFill/>
          <a:ln w="57150">
            <a:noFill/>
          </a:ln>
          <a:effectLst>
            <a:outerShdw blurRad="107950" dist="12700" dir="5400000" algn="ctr">
              <a:srgbClr val="000000"/>
            </a:outerShdw>
          </a:effectLst>
        </p:spPr>
        <p:txBody>
          <a:bodyPr lIns="91440" tIns="182880">
            <a:normAutofit/>
            <a:sp3d extrusionH="57150">
              <a:bevelT w="38100" h="38100"/>
            </a:sp3d>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spcBef>
                <a:spcPts val="0"/>
              </a:spcBef>
              <a:spcAft>
                <a:spcPts val="1800"/>
              </a:spcAft>
              <a:buNone/>
            </a:pPr>
            <a:r>
              <a:rPr lang="en-US" b="1" dirty="0">
                <a:solidFill>
                  <a:schemeClr val="accent4">
                    <a:lumMod val="60000"/>
                    <a:lumOff val="40000"/>
                  </a:schemeClr>
                </a:solidFill>
              </a:rPr>
              <a:t>Though I can't repeat it word for word,</a:t>
            </a:r>
            <a:br>
              <a:rPr lang="en-US" b="1" dirty="0">
                <a:solidFill>
                  <a:schemeClr val="accent4">
                    <a:lumMod val="60000"/>
                    <a:lumOff val="40000"/>
                  </a:schemeClr>
                </a:solidFill>
              </a:rPr>
            </a:br>
            <a:r>
              <a:rPr lang="en-US" b="1" dirty="0">
                <a:solidFill>
                  <a:schemeClr val="accent4">
                    <a:lumMod val="60000"/>
                    <a:lumOff val="40000"/>
                  </a:schemeClr>
                </a:solidFill>
              </a:rPr>
              <a:t>I'll tell you what I think I heard,</a:t>
            </a:r>
            <a:br>
              <a:rPr lang="en-US" b="1" dirty="0">
                <a:solidFill>
                  <a:schemeClr val="accent4">
                    <a:lumMod val="60000"/>
                    <a:lumOff val="40000"/>
                  </a:schemeClr>
                </a:solidFill>
              </a:rPr>
            </a:br>
            <a:r>
              <a:rPr lang="en-US" b="1" dirty="0">
                <a:solidFill>
                  <a:schemeClr val="accent4">
                    <a:lumMod val="60000"/>
                    <a:lumOff val="40000"/>
                  </a:schemeClr>
                </a:solidFill>
              </a:rPr>
              <a:t>And quote you things from </a:t>
            </a:r>
            <a:r>
              <a:rPr lang="en-US" b="1" dirty="0">
                <a:solidFill>
                  <a:schemeClr val="accent4">
                    <a:lumMod val="60000"/>
                    <a:lumOff val="40000"/>
                  </a:schemeClr>
                </a:solidFill>
                <a:effectLst>
                  <a:outerShdw blurRad="38100" dist="38100" dir="2700000" algn="tl">
                    <a:srgbClr val="000000">
                      <a:alpha val="43137"/>
                    </a:srgbClr>
                  </a:outerShdw>
                </a:effectLst>
              </a:rPr>
              <a:t>"Yahuah's Word" </a:t>
            </a:r>
            <a:r>
              <a:rPr lang="en-US" b="1" dirty="0">
                <a:solidFill>
                  <a:schemeClr val="accent4">
                    <a:lumMod val="60000"/>
                    <a:lumOff val="40000"/>
                  </a:schemeClr>
                </a:solidFill>
              </a:rPr>
              <a:t>??</a:t>
            </a:r>
            <a:br>
              <a:rPr lang="en-US" b="1" dirty="0">
                <a:solidFill>
                  <a:schemeClr val="accent4">
                    <a:lumMod val="60000"/>
                    <a:lumOff val="40000"/>
                  </a:schemeClr>
                </a:solidFill>
              </a:rPr>
            </a:br>
            <a:r>
              <a:rPr lang="en-US" b="1" dirty="0">
                <a:solidFill>
                  <a:schemeClr val="accent4">
                    <a:lumMod val="60000"/>
                    <a:lumOff val="40000"/>
                  </a:schemeClr>
                </a:solidFill>
              </a:rPr>
              <a:t>That no one's ever read.</a:t>
            </a:r>
          </a:p>
          <a:p>
            <a:pPr>
              <a:spcBef>
                <a:spcPts val="0"/>
              </a:spcBef>
              <a:spcAft>
                <a:spcPts val="1800"/>
              </a:spcAft>
            </a:pPr>
            <a:endParaRPr lang="en-US" b="1" dirty="0">
              <a:solidFill>
                <a:srgbClr val="0070C0"/>
              </a:solidFill>
            </a:endParaRPr>
          </a:p>
        </p:txBody>
      </p:sp>
    </p:spTree>
    <p:extLst>
      <p:ext uri="{BB962C8B-B14F-4D97-AF65-F5344CB8AC3E}">
        <p14:creationId xmlns:p14="http://schemas.microsoft.com/office/powerpoint/2010/main" val="3778079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6" name="Picture 25" descr="C:\Users\Rae\Desktop\gospels bkgd.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228600"/>
            <a:ext cx="7848600" cy="5081826"/>
          </a:xfrm>
          <a:prstGeom prst="rect">
            <a:avLst/>
          </a:prstGeom>
          <a:noFill/>
          <a:ln>
            <a:noFill/>
          </a:ln>
          <a:effectLst>
            <a:glow rad="596900">
              <a:srgbClr val="5C2E00">
                <a:alpha val="69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7" name="Rectangle 26"/>
          <p:cNvSpPr/>
          <p:nvPr/>
        </p:nvSpPr>
        <p:spPr>
          <a:xfrm>
            <a:off x="33067" y="5276486"/>
            <a:ext cx="90678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bg2">
                      <a:lumMod val="10000"/>
                      <a:alpha val="97000"/>
                    </a:schemeClr>
                  </a:glow>
                  <a:reflection blurRad="12700" stA="28000" endPos="45000" dist="1000" dir="5400000" sy="-100000" algn="bl" rotWithShape="0"/>
                </a:effectLst>
                <a:latin typeface="Rockwell" pitchFamily="18" charset="0"/>
              </a:rPr>
              <a:t>Surely we should be able to find the “right bread” for the Last Supper?</a:t>
            </a:r>
          </a:p>
        </p:txBody>
      </p:sp>
      <p:sp>
        <p:nvSpPr>
          <p:cNvPr id="28" name="Rectangle 27"/>
          <p:cNvSpPr/>
          <p:nvPr/>
        </p:nvSpPr>
        <p:spPr>
          <a:xfrm rot="20831285">
            <a:off x="9092" y="944167"/>
            <a:ext cx="3839513" cy="1200329"/>
          </a:xfrm>
          <a:prstGeom prst="rect">
            <a:avLst/>
          </a:prstGeom>
          <a:noFill/>
        </p:spPr>
        <p:txBody>
          <a:bodyPr wrap="none" lIns="91440" tIns="45720" rIns="91440" bIns="45720">
            <a:prstTxWarp prst="textArchUp">
              <a:avLst>
                <a:gd name="adj" fmla="val 10743024"/>
              </a:avLst>
            </a:prstTxWarp>
            <a:spAutoFit/>
            <a:scene3d>
              <a:camera prst="isometricOffAxis1Right"/>
              <a:lightRig rig="threePt" dir="t"/>
            </a:scene3d>
            <a:sp3d extrusionH="57150">
              <a:bevelT h="25400" prst="softRound"/>
            </a:sp3d>
          </a:bodyPr>
          <a:lstStyle/>
          <a:p>
            <a:pPr algn="ct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Rockwell" pitchFamily="18" charset="0"/>
              </a:rPr>
              <a:t> </a:t>
            </a:r>
            <a:r>
              <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310007" dir="7680000" sy="30000" kx="1300200" algn="ctr" rotWithShape="0">
                    <a:prstClr val="black">
                      <a:alpha val="32000"/>
                    </a:prstClr>
                  </a:outerShdw>
                  <a:reflection blurRad="12700" stA="28000" endPos="45000" dist="1000" dir="5400000" sy="-100000" algn="bl" rotWithShape="0"/>
                </a:effectLst>
                <a:latin typeface="Rockwell" pitchFamily="18" charset="0"/>
              </a:rPr>
              <a:t>Out of </a:t>
            </a:r>
          </a:p>
        </p:txBody>
      </p:sp>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707950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4600" y="3010792"/>
            <a:ext cx="655320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4B9600"/>
                </a:solidFill>
                <a:effectLst>
                  <a:outerShdw blurRad="50800" dist="39000" dir="5460000" algn="tl">
                    <a:srgbClr val="000000">
                      <a:alpha val="38000"/>
                    </a:srgbClr>
                  </a:outerShdw>
                </a:effectLst>
              </a:rPr>
              <a:t>The writers of the Synoptic Gospels are 3 witnesses.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3777" r="34223"/>
          <a:stretch/>
        </p:blipFill>
        <p:spPr>
          <a:xfrm>
            <a:off x="3293368" y="161858"/>
            <a:ext cx="2743200" cy="2828925"/>
          </a:xfrm>
          <a:prstGeom prst="ellipse">
            <a:avLst/>
          </a:prstGeom>
          <a:ln>
            <a:noFill/>
          </a:ln>
          <a:effectLst>
            <a:softEdge rad="1125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4187" r="33789"/>
          <a:stretch/>
        </p:blipFill>
        <p:spPr>
          <a:xfrm>
            <a:off x="363555" y="161858"/>
            <a:ext cx="2819400" cy="2828925"/>
          </a:xfrm>
          <a:prstGeom prst="ellipse">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7343"/>
          <a:stretch/>
        </p:blipFill>
        <p:spPr>
          <a:xfrm>
            <a:off x="6134308" y="103801"/>
            <a:ext cx="2799464" cy="2828925"/>
          </a:xfrm>
          <a:prstGeom prst="ellipse">
            <a:avLst/>
          </a:prstGeom>
          <a:ln>
            <a:noFill/>
          </a:ln>
          <a:effectLst>
            <a:softEdge rad="112500"/>
          </a:effectLst>
        </p:spPr>
      </p:pic>
      <p:pic>
        <p:nvPicPr>
          <p:cNvPr id="6" name="Picture 4" descr="C:\Users\Rae\Desktop\synoptic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05718" y="4326278"/>
            <a:ext cx="3361765" cy="2286000"/>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755" y="4108019"/>
            <a:ext cx="3327663"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4B9600"/>
                </a:solidFill>
                <a:effectLst>
                  <a:outerShdw blurRad="50800" dist="39000" dir="5460000" algn="tl">
                    <a:srgbClr val="000000">
                      <a:alpha val="38000"/>
                    </a:srgbClr>
                  </a:outerShdw>
                </a:effectLst>
              </a:rPr>
              <a:t>But just like in Part 1, they do not solve this important question!</a:t>
            </a:r>
          </a:p>
        </p:txBody>
      </p:sp>
      <p:sp>
        <p:nvSpPr>
          <p:cNvPr id="8" name="Slide Number Placeholder 7"/>
          <p:cNvSpPr>
            <a:spLocks noGrp="1"/>
          </p:cNvSpPr>
          <p:nvPr>
            <p:ph type="sldNum" sz="quarter" idx="12"/>
          </p:nvPr>
        </p:nvSpPr>
        <p:spPr/>
        <p:txBody>
          <a:bodyPr/>
          <a:lstStyle/>
          <a:p>
            <a:fld id="{D18E6382-2566-492A-A2A1-417678E32A52}" type="slidenum">
              <a:rPr lang="en-US" smtClean="0"/>
              <a:t>14</a:t>
            </a:fld>
            <a:endParaRPr lang="en-US" dirty="0"/>
          </a:p>
        </p:txBody>
      </p:sp>
    </p:spTree>
    <p:extLst>
      <p:ext uri="{BB962C8B-B14F-4D97-AF65-F5344CB8AC3E}">
        <p14:creationId xmlns:p14="http://schemas.microsoft.com/office/powerpoint/2010/main" val="3304335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3" descr="C:\Users\Rae\Desktop\Gospel-Of-Joh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972" y="272902"/>
            <a:ext cx="3361765" cy="2294755"/>
          </a:xfrm>
          <a:prstGeom prst="rect">
            <a:avLst/>
          </a:prstGeom>
          <a:ln w="57150">
            <a:solidFill>
              <a:schemeClr val="accent4">
                <a:lumMod val="75000"/>
              </a:schemeClr>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895600" y="2908316"/>
            <a:ext cx="6172199" cy="111756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We already know that John’s Gospel is very unique!</a:t>
            </a:r>
            <a:endParaRPr lang="en-US" dirty="0"/>
          </a:p>
        </p:txBody>
      </p:sp>
      <p:pic>
        <p:nvPicPr>
          <p:cNvPr id="4" name="Picture 10" descr="C:\Users\Rae\Desktop\gospel writin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544520"/>
            <a:ext cx="3176051" cy="2060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67111"/>
          <a:stretch/>
        </p:blipFill>
        <p:spPr>
          <a:xfrm>
            <a:off x="4895797" y="88298"/>
            <a:ext cx="2819380" cy="2828925"/>
          </a:xfrm>
          <a:prstGeom prst="ellipse">
            <a:avLst/>
          </a:prstGeom>
          <a:ln>
            <a:noFill/>
          </a:ln>
          <a:effectLst>
            <a:softEdge rad="112500"/>
          </a:effectLst>
        </p:spPr>
      </p:pic>
      <p:sp>
        <p:nvSpPr>
          <p:cNvPr id="6" name="Title 1"/>
          <p:cNvSpPr txBox="1">
            <a:spLocks/>
          </p:cNvSpPr>
          <p:nvPr/>
        </p:nvSpPr>
        <p:spPr>
          <a:xfrm>
            <a:off x="5659455" y="4125166"/>
            <a:ext cx="3377149" cy="244731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Do we have to depend on John </a:t>
            </a:r>
            <a:r>
              <a:rPr lang="en-US" sz="3200" u="sng" dirty="0"/>
              <a:t>a</a:t>
            </a:r>
            <a:r>
              <a:rPr lang="en-US" sz="3200" dirty="0"/>
              <a:t>g</a:t>
            </a:r>
            <a:r>
              <a:rPr lang="en-US" sz="3200" u="sng" dirty="0"/>
              <a:t>ain</a:t>
            </a:r>
            <a:r>
              <a:rPr lang="en-US" sz="3200" dirty="0"/>
              <a:t>, to solve this dilemma of the bread?</a:t>
            </a:r>
            <a:endParaRPr lang="en-US" dirty="0"/>
          </a:p>
        </p:txBody>
      </p:sp>
      <p:sp>
        <p:nvSpPr>
          <p:cNvPr id="7" name="Slide Number Placeholder 6"/>
          <p:cNvSpPr>
            <a:spLocks noGrp="1"/>
          </p:cNvSpPr>
          <p:nvPr>
            <p:ph type="sldNum" sz="quarter" idx="12"/>
          </p:nvPr>
        </p:nvSpPr>
        <p:spPr/>
        <p:txBody>
          <a:bodyPr/>
          <a:lstStyle/>
          <a:p>
            <a:fld id="{D18E6382-2566-492A-A2A1-417678E32A52}" type="slidenum">
              <a:rPr lang="en-US" smtClean="0">
                <a:solidFill>
                  <a:schemeClr val="accent4">
                    <a:lumMod val="60000"/>
                    <a:lumOff val="40000"/>
                  </a:schemeClr>
                </a:solidFill>
              </a:rPr>
              <a:t>15</a:t>
            </a:fld>
            <a:endParaRPr lang="en-US" dirty="0">
              <a:solidFill>
                <a:schemeClr val="accent4">
                  <a:lumMod val="60000"/>
                  <a:lumOff val="40000"/>
                </a:schemeClr>
              </a:solidFill>
            </a:endParaRPr>
          </a:p>
        </p:txBody>
      </p:sp>
    </p:spTree>
    <p:extLst>
      <p:ext uri="{BB962C8B-B14F-4D97-AF65-F5344CB8AC3E}">
        <p14:creationId xmlns:p14="http://schemas.microsoft.com/office/powerpoint/2010/main" val="3615575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143000" y="228600"/>
            <a:ext cx="8915400" cy="1713131"/>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rPr>
              <a:t>If you are interested </a:t>
            </a:r>
            <a:br>
              <a:rPr lang="en-US" dirty="0">
                <a:solidFill>
                  <a:schemeClr val="accent1">
                    <a:lumMod val="50000"/>
                  </a:schemeClr>
                </a:solidFill>
              </a:rPr>
            </a:br>
            <a:r>
              <a:rPr lang="en-US" dirty="0">
                <a:solidFill>
                  <a:schemeClr val="accent1">
                    <a:lumMod val="50000"/>
                  </a:schemeClr>
                </a:solidFill>
              </a:rPr>
              <a:t>in finding the</a:t>
            </a:r>
          </a:p>
        </p:txBody>
      </p:sp>
      <p:sp>
        <p:nvSpPr>
          <p:cNvPr id="8" name="Rectangle 7">
            <a:extLst>
              <a:ext uri="{FF2B5EF4-FFF2-40B4-BE49-F238E27FC236}">
                <a16:creationId xmlns="" xmlns:a16="http://schemas.microsoft.com/office/drawing/2014/main" id="{6E5B756E-593C-4F32-9DC5-0C146D70C07C}"/>
              </a:ext>
            </a:extLst>
          </p:cNvPr>
          <p:cNvSpPr/>
          <p:nvPr/>
        </p:nvSpPr>
        <p:spPr>
          <a:xfrm>
            <a:off x="4556557" y="6017413"/>
            <a:ext cx="406527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6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96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then… </a:t>
            </a:r>
            <a:endParaRPr lang="en-CA" sz="9600" dirty="0">
              <a:effectLst>
                <a:glow rad="228600">
                  <a:schemeClr val="accent1">
                    <a:satMod val="175000"/>
                    <a:alpha val="40000"/>
                  </a:schemeClr>
                </a:glow>
              </a:effectLst>
            </a:endParaRPr>
          </a:p>
        </p:txBody>
      </p:sp>
      <p:sp>
        <p:nvSpPr>
          <p:cNvPr id="9" name="Slide Number Placeholder 8"/>
          <p:cNvSpPr>
            <a:spLocks noGrp="1"/>
          </p:cNvSpPr>
          <p:nvPr>
            <p:ph type="sldNum" sz="quarter" idx="12"/>
          </p:nvPr>
        </p:nvSpPr>
        <p:spPr/>
        <p:txBody>
          <a:bodyPr/>
          <a:lstStyle/>
          <a:p>
            <a:fld id="{D18E6382-2566-492A-A2A1-417678E32A52}" type="slidenum">
              <a:rPr lang="en-US" smtClean="0"/>
              <a:t>16</a:t>
            </a:fld>
            <a:endParaRPr lang="en-US"/>
          </a:p>
        </p:txBody>
      </p:sp>
    </p:spTree>
    <p:extLst>
      <p:ext uri="{BB962C8B-B14F-4D97-AF65-F5344CB8AC3E}">
        <p14:creationId xmlns:p14="http://schemas.microsoft.com/office/powerpoint/2010/main" val="645727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2" descr="C:\Users\Rae\Desktop\knotty rope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100000"/>
                    </a14:imgEffect>
                  </a14:imgLayer>
                </a14:imgProps>
              </a:ext>
              <a:ext uri="{28A0092B-C50C-407E-A947-70E740481C1C}">
                <a14:useLocalDpi xmlns:a14="http://schemas.microsoft.com/office/drawing/2010/main" val="0"/>
              </a:ext>
            </a:extLst>
          </a:blip>
          <a:srcRect/>
          <a:stretch>
            <a:fillRect/>
          </a:stretch>
        </p:blipFill>
        <p:spPr bwMode="auto">
          <a:xfrm rot="7598219">
            <a:off x="3892856" y="3584310"/>
            <a:ext cx="7944781" cy="45110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200400" y="1346515"/>
            <a:ext cx="5867400" cy="3276600"/>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rPr>
              <a:t>How will the Scriptures </a:t>
            </a:r>
            <a:br>
              <a:rPr lang="en-US" dirty="0">
                <a:solidFill>
                  <a:schemeClr val="accent1">
                    <a:lumMod val="50000"/>
                  </a:schemeClr>
                </a:solidFill>
              </a:rPr>
            </a:br>
            <a:r>
              <a:rPr lang="en-US" dirty="0">
                <a:solidFill>
                  <a:schemeClr val="accent1">
                    <a:lumMod val="50000"/>
                  </a:schemeClr>
                </a:solidFill>
              </a:rPr>
              <a:t>    provide the</a:t>
            </a:r>
          </a:p>
        </p:txBody>
      </p:sp>
      <p:sp>
        <p:nvSpPr>
          <p:cNvPr id="4" name="Rectangle 3">
            <a:extLst>
              <a:ext uri="{FF2B5EF4-FFF2-40B4-BE49-F238E27FC236}">
                <a16:creationId xmlns="" xmlns:a16="http://schemas.microsoft.com/office/drawing/2014/main" id="{6E5B756E-593C-4F32-9DC5-0C146D70C07C}"/>
              </a:ext>
            </a:extLst>
          </p:cNvPr>
          <p:cNvSpPr/>
          <p:nvPr/>
        </p:nvSpPr>
        <p:spPr>
          <a:xfrm>
            <a:off x="3200400" y="762000"/>
            <a:ext cx="5638800" cy="175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96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Come &amp; See  </a:t>
            </a:r>
            <a:endParaRPr lang="en-CA" sz="9600" dirty="0">
              <a:effectLst>
                <a:glow rad="228600">
                  <a:schemeClr val="accent1">
                    <a:satMod val="175000"/>
                    <a:alpha val="40000"/>
                  </a:schemeClr>
                </a:glow>
              </a:effectLst>
            </a:endParaRPr>
          </a:p>
        </p:txBody>
      </p:sp>
      <p:sp>
        <p:nvSpPr>
          <p:cNvPr id="6" name="Title 1"/>
          <p:cNvSpPr txBox="1">
            <a:spLocks/>
          </p:cNvSpPr>
          <p:nvPr/>
        </p:nvSpPr>
        <p:spPr>
          <a:xfrm>
            <a:off x="62608" y="4974632"/>
            <a:ext cx="8397109" cy="1730375"/>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solidFill>
                  <a:schemeClr val="accent1">
                    <a:lumMod val="50000"/>
                  </a:schemeClr>
                </a:solidFill>
              </a:rPr>
              <a:t>to another long standing</a:t>
            </a:r>
            <a:br>
              <a:rPr lang="en-US" sz="5400" dirty="0">
                <a:solidFill>
                  <a:schemeClr val="accent1">
                    <a:lumMod val="50000"/>
                  </a:schemeClr>
                </a:solidFill>
              </a:rPr>
            </a:br>
            <a:r>
              <a:rPr lang="en-US" sz="5400" dirty="0">
                <a:solidFill>
                  <a:schemeClr val="accent1">
                    <a:lumMod val="50000"/>
                  </a:schemeClr>
                </a:solidFill>
              </a:rPr>
              <a:t>“Knotty Problem”?</a:t>
            </a:r>
          </a:p>
        </p:txBody>
      </p:sp>
      <p:sp>
        <p:nvSpPr>
          <p:cNvPr id="8" name="Slide Number Placeholder 7"/>
          <p:cNvSpPr>
            <a:spLocks noGrp="1"/>
          </p:cNvSpPr>
          <p:nvPr>
            <p:ph type="sldNum" sz="quarter" idx="12"/>
          </p:nvPr>
        </p:nvSpPr>
        <p:spPr/>
        <p:txBody>
          <a:bodyPr/>
          <a:lstStyle/>
          <a:p>
            <a:fld id="{D18E6382-2566-492A-A2A1-417678E32A52}" type="slidenum">
              <a:rPr lang="en-US" smtClean="0"/>
              <a:t>17</a:t>
            </a:fld>
            <a:endParaRPr lang="en-US"/>
          </a:p>
        </p:txBody>
      </p:sp>
    </p:spTree>
    <p:extLst>
      <p:ext uri="{BB962C8B-B14F-4D97-AF65-F5344CB8AC3E}">
        <p14:creationId xmlns:p14="http://schemas.microsoft.com/office/powerpoint/2010/main" val="266377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828800" y="3810000"/>
            <a:ext cx="5943600" cy="2232705"/>
          </a:xfrm>
          <a:prstGeom prst="rect">
            <a:avLst/>
          </a:prstGeom>
          <a:effectLst/>
        </p:spPr>
        <p:txBody>
          <a:bodyPr vert="horz" lIns="91440" tIns="45720" rIns="91440" bIns="4572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640080" indent="-457200" algn="l" defTabSz="914400" rtl="0" eaLnBrk="1" latinLnBrk="0" hangingPunct="1">
              <a:spcBef>
                <a:spcPct val="0"/>
              </a:spcBef>
              <a:buClr>
                <a:schemeClr val="accent6">
                  <a:lumMod val="75000"/>
                </a:schemeClr>
              </a:buClr>
              <a:buSzPct val="128000"/>
              <a:buFont typeface="Georgia" pitchFamily="18" charset="0"/>
              <a:buNone/>
              <a:defRPr sz="5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lumMod val="50000"/>
                  </a:schemeClr>
                </a:solidFill>
              </a:rPr>
              <a:t>Then, you will be </a:t>
            </a:r>
            <a:r>
              <a:rPr lang="en-US" dirty="0">
                <a:ln w="38100">
                  <a:solidFill>
                    <a:schemeClr val="tx2">
                      <a:lumMod val="50000"/>
                    </a:schemeClr>
                  </a:solidFill>
                </a:ln>
                <a:solidFill>
                  <a:srgbClr val="0000FF"/>
                </a:solidFill>
                <a:effectLst>
                  <a:outerShdw blurRad="50800" dist="39000" dir="5460000" sx="102000" sy="102000" algn="tl">
                    <a:srgbClr val="00FF99"/>
                  </a:outerShdw>
                </a:effectLst>
                <a:latin typeface="Cooper Black" panose="0208090404030B020404" pitchFamily="18" charset="0"/>
              </a:rPr>
              <a:t>Prepared</a:t>
            </a:r>
            <a:r>
              <a:rPr lang="en-US" dirty="0">
                <a:ln w="11430">
                  <a:solidFill>
                    <a:schemeClr val="tx2">
                      <a:lumMod val="50000"/>
                    </a:schemeClr>
                  </a:solidFill>
                </a:ln>
                <a:solidFill>
                  <a:schemeClr val="accent1">
                    <a:lumMod val="50000"/>
                  </a:schemeClr>
                </a:solidFill>
              </a:rPr>
              <a:t> </a:t>
            </a:r>
            <a:r>
              <a:rPr lang="en-US" sz="900" dirty="0">
                <a:solidFill>
                  <a:schemeClr val="accent1">
                    <a:lumMod val="50000"/>
                  </a:schemeClr>
                </a:solidFill>
              </a:rPr>
              <a:t> </a:t>
            </a:r>
            <a:r>
              <a:rPr lang="en-US" dirty="0">
                <a:solidFill>
                  <a:schemeClr val="accent1">
                    <a:lumMod val="50000"/>
                  </a:schemeClr>
                </a:solidFill>
              </a:rPr>
              <a:t/>
            </a:r>
            <a:br>
              <a:rPr lang="en-US" dirty="0">
                <a:solidFill>
                  <a:schemeClr val="accent1">
                    <a:lumMod val="50000"/>
                  </a:schemeClr>
                </a:solidFill>
              </a:rPr>
            </a:br>
            <a:r>
              <a:rPr lang="en-US" dirty="0">
                <a:solidFill>
                  <a:schemeClr val="accent1">
                    <a:lumMod val="50000"/>
                  </a:schemeClr>
                </a:solidFill>
              </a:rPr>
              <a:t>for Passover!</a:t>
            </a:r>
          </a:p>
        </p:txBody>
      </p:sp>
      <p:pic>
        <p:nvPicPr>
          <p:cNvPr id="3" name="Picture 2" descr="https://cdn11.bigcommerce.com/s-zlmkuux2/images/stencil/1280x1280/products/7190/20867/Mini-Torah-Scroll-Replica__08250.1569354946.jpg?c=2">
            <a:extLst>
              <a:ext uri="{FF2B5EF4-FFF2-40B4-BE49-F238E27FC236}">
                <a16:creationId xmlns="" xmlns:a16="http://schemas.microsoft.com/office/drawing/2014/main" id="{24EFBA10-DFEA-4761-A898-478DA54CA63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653950">
            <a:off x="321066" y="4746392"/>
            <a:ext cx="1948668" cy="194866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18</a:t>
            </a:fld>
            <a:endParaRPr lang="en-US"/>
          </a:p>
        </p:txBody>
      </p:sp>
    </p:spTree>
    <p:extLst>
      <p:ext uri="{BB962C8B-B14F-4D97-AF65-F5344CB8AC3E}">
        <p14:creationId xmlns:p14="http://schemas.microsoft.com/office/powerpoint/2010/main" val="4116585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00800"/>
            <a:ext cx="1828800" cy="365125"/>
          </a:xfrm>
        </p:spPr>
        <p:txBody>
          <a:bodyPr/>
          <a:lstStyle/>
          <a:p>
            <a:fld id="{D18E6382-2566-492A-A2A1-417678E32A52}" type="slidenum">
              <a:rPr lang="en-US" smtClean="0"/>
              <a:t>19</a:t>
            </a:fld>
            <a:endParaRPr lang="en-US"/>
          </a:p>
        </p:txBody>
      </p:sp>
      <p:sp>
        <p:nvSpPr>
          <p:cNvPr id="3" name="Rectangle 2"/>
          <p:cNvSpPr/>
          <p:nvPr/>
        </p:nvSpPr>
        <p:spPr>
          <a:xfrm>
            <a:off x="207203" y="1879699"/>
            <a:ext cx="8555797" cy="206210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36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a:t>
            </a:r>
            <a:b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3200" b="1" i="0" u="none" strike="noStrike" kern="1200" cap="none" spc="150" normalizeH="0" baseline="0" noProof="0" dirty="0">
                <a:ln w="11430">
                  <a:solidFill>
                    <a:srgbClr val="4472C4">
                      <a:lumMod val="75000"/>
                    </a:srgbClr>
                  </a:solidFill>
                </a:ln>
                <a:solidFill>
                  <a:schemeClr val="accent2">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dirty="0">
                <a:ln w="11430">
                  <a:solidFill>
                    <a:srgbClr val="4472C4">
                      <a:lumMod val="75000"/>
                    </a:srgbClr>
                  </a:solidFill>
                </a:ln>
                <a:solidFill>
                  <a:schemeClr val="accent4">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4" name="Slide Number Placeholder 3"/>
          <p:cNvSpPr txBox="1">
            <a:spLocks/>
          </p:cNvSpPr>
          <p:nvPr/>
        </p:nvSpPr>
        <p:spPr>
          <a:xfrm>
            <a:off x="6015025" y="6421294"/>
            <a:ext cx="3044953"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smtClean="0">
                <a:solidFill>
                  <a:schemeClr val="tx1"/>
                </a:solidFill>
              </a:rPr>
              <a:pPr/>
              <a:t>19</a:t>
            </a:fld>
            <a:endParaRPr lang="en-US" dirty="0">
              <a:solidFill>
                <a:schemeClr val="tx1"/>
              </a:solidFill>
            </a:endParaRPr>
          </a:p>
        </p:txBody>
      </p:sp>
      <p:sp>
        <p:nvSpPr>
          <p:cNvPr id="5" name="Rectangle 4"/>
          <p:cNvSpPr/>
          <p:nvPr/>
        </p:nvSpPr>
        <p:spPr>
          <a:xfrm>
            <a:off x="1138855" y="3944269"/>
            <a:ext cx="7250951" cy="954107"/>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br>
              <a:rPr kumimoji="0" lang="en-US" sz="28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br>
            <a:r>
              <a:rPr kumimoji="0" lang="en-US" sz="28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(All</a:t>
            </a:r>
            <a:r>
              <a:rPr kumimoji="0" lang="en-US" sz="2800" b="1" i="0" u="none" strike="noStrike" kern="1200" cap="none" spc="150" normalizeH="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 studies are free to download.)</a:t>
            </a:r>
            <a:endParaRPr kumimoji="0" lang="en-US" sz="28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endParaRPr>
          </a:p>
        </p:txBody>
      </p:sp>
      <p:pic>
        <p:nvPicPr>
          <p:cNvPr id="6" name="Picture 2" descr="C:\Users\Rae\Desktop\Grammar Art\email mouse best.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381000" y="3975254"/>
            <a:ext cx="1062625" cy="769340"/>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78578" y="914400"/>
            <a:ext cx="8084422" cy="887766"/>
          </a:xfrm>
          <a:prstGeom prst="homePlate">
            <a:avLst/>
          </a:prstGeom>
          <a:blipFill dpi="0" rotWithShape="1">
            <a:blip r:embed="rId6" cstate="email">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82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srgbClr val="FFC000">
                    <a:lumMod val="40000"/>
                    <a:lumOff val="60000"/>
                  </a:srgbClr>
                </a:solidFill>
                <a:latin typeface="Arial Rounded MT Bold" pitchFamily="34" charset="0"/>
                <a:cs typeface="Aharoni" pitchFamily="2" charset="-79"/>
              </a:rPr>
              <a:t>          </a:t>
            </a:r>
            <a:r>
              <a:rPr kumimoji="0" lang="en-US" sz="48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48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the full study!</a:t>
            </a:r>
          </a:p>
        </p:txBody>
      </p:sp>
      <p:sp>
        <p:nvSpPr>
          <p:cNvPr id="8" name="Rectangle 7">
            <a:extLst>
              <a:ext uri="{FF2B5EF4-FFF2-40B4-BE49-F238E27FC236}">
                <a16:creationId xmlns="" xmlns:a16="http://schemas.microsoft.com/office/drawing/2014/main" id="{6E5B756E-593C-4F32-9DC5-0C146D70C07C}"/>
              </a:ext>
            </a:extLst>
          </p:cNvPr>
          <p:cNvSpPr/>
          <p:nvPr/>
        </p:nvSpPr>
        <p:spPr>
          <a:xfrm rot="21211209">
            <a:off x="4290173" y="5810584"/>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54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 </a:t>
            </a:r>
            <a:endParaRPr lang="en-CA" sz="5400" dirty="0">
              <a:effectLst>
                <a:glow rad="228600">
                  <a:schemeClr val="accent1">
                    <a:satMod val="175000"/>
                    <a:alpha val="40000"/>
                  </a:schemeClr>
                </a:glow>
              </a:effectLst>
            </a:endParaRPr>
          </a:p>
        </p:txBody>
      </p:sp>
      <p:sp>
        <p:nvSpPr>
          <p:cNvPr id="9" name="Title 1"/>
          <p:cNvSpPr txBox="1">
            <a:spLocks/>
          </p:cNvSpPr>
          <p:nvPr/>
        </p:nvSpPr>
        <p:spPr>
          <a:xfrm>
            <a:off x="722120" y="76200"/>
            <a:ext cx="8084422" cy="746184"/>
          </a:xfrm>
          <a:prstGeom prst="homePlate">
            <a:avLst/>
          </a:prstGeom>
          <a:blipFill dpi="0" rotWithShape="1">
            <a:blip r:embed="rId6" cstate="email">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If you enjoyed your time today</a:t>
            </a:r>
          </a:p>
        </p:txBody>
      </p:sp>
      <p:sp>
        <p:nvSpPr>
          <p:cNvPr id="10" name="Rectangle 9"/>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pic>
        <p:nvPicPr>
          <p:cNvPr id="11" name="Picture 2" descr="C:\Users\Rae\Documents\A CF Desktop Feb 2021\Best CCC Logo Clear with colors in circle SM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56626" y="5516667"/>
            <a:ext cx="1113281" cy="115193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6E5B756E-593C-4F32-9DC5-0C146D70C07C}"/>
              </a:ext>
            </a:extLst>
          </p:cNvPr>
          <p:cNvSpPr/>
          <p:nvPr/>
        </p:nvSpPr>
        <p:spPr>
          <a:xfrm rot="21064493">
            <a:off x="-468437" y="1535779"/>
            <a:ext cx="406527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6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then </a:t>
            </a:r>
            <a:endParaRPr lang="en-CA" sz="6000" dirty="0">
              <a:effectLst>
                <a:glow rad="228600">
                  <a:schemeClr val="accent1">
                    <a:satMod val="175000"/>
                    <a:alpha val="40000"/>
                  </a:schemeClr>
                </a:glow>
              </a:effectLst>
            </a:endParaRPr>
          </a:p>
        </p:txBody>
      </p:sp>
    </p:spTree>
    <p:extLst>
      <p:ext uri="{BB962C8B-B14F-4D97-AF65-F5344CB8AC3E}">
        <p14:creationId xmlns:p14="http://schemas.microsoft.com/office/powerpoint/2010/main" val="4177384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70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C:\Users\Rae\Desktop\spring leaves bkgd 5 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36" y="4800599"/>
            <a:ext cx="8582506" cy="1905001"/>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8E6382-2566-492A-A2A1-417678E32A52}" type="slidenum">
              <a:rPr lang="en-US" smtClean="0"/>
              <a:t>2</a:t>
            </a:fld>
            <a:endParaRPr lang="en-US"/>
          </a:p>
        </p:txBody>
      </p:sp>
      <p:pic>
        <p:nvPicPr>
          <p:cNvPr id="8" name="Picture 2" descr="C:\Users\Rae\Desktop\Decisions gold arrows p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246" y="1896649"/>
            <a:ext cx="2823886" cy="2823886"/>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1600" y="76200"/>
            <a:ext cx="6477000"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accent4">
                    <a:lumMod val="50000"/>
                  </a:schemeClr>
                </a:solidFill>
                <a:effectLst>
                  <a:glow rad="127000">
                    <a:schemeClr val="bg2">
                      <a:alpha val="72000"/>
                    </a:schemeClr>
                  </a:glow>
                </a:effectLst>
                <a:latin typeface="Arial Rounded MT Bold" pitchFamily="34" charset="0"/>
              </a:rPr>
              <a:t>Why is it so Important to Know if the bread at </a:t>
            </a:r>
            <a:br>
              <a:rPr lang="en-US" sz="4000" b="1" dirty="0">
                <a:solidFill>
                  <a:schemeClr val="accent4">
                    <a:lumMod val="50000"/>
                  </a:schemeClr>
                </a:solidFill>
                <a:effectLst>
                  <a:glow rad="127000">
                    <a:schemeClr val="bg2">
                      <a:alpha val="72000"/>
                    </a:schemeClr>
                  </a:glow>
                </a:effectLst>
                <a:latin typeface="Arial Rounded MT Bold" pitchFamily="34" charset="0"/>
              </a:rPr>
            </a:br>
            <a:r>
              <a:rPr lang="en-US" sz="4000" b="1" dirty="0">
                <a:solidFill>
                  <a:schemeClr val="accent4">
                    <a:lumMod val="50000"/>
                  </a:schemeClr>
                </a:solidFill>
                <a:effectLst>
                  <a:glow rad="127000">
                    <a:schemeClr val="bg2">
                      <a:alpha val="72000"/>
                    </a:schemeClr>
                  </a:glow>
                </a:effectLst>
                <a:latin typeface="Arial Rounded MT Bold" pitchFamily="34" charset="0"/>
              </a:rPr>
              <a:t>The Last Supper Table … </a:t>
            </a:r>
          </a:p>
        </p:txBody>
      </p:sp>
      <p:sp>
        <p:nvSpPr>
          <p:cNvPr id="11" name="Rectangle 10"/>
          <p:cNvSpPr/>
          <p:nvPr/>
        </p:nvSpPr>
        <p:spPr>
          <a:xfrm>
            <a:off x="228600" y="4572000"/>
            <a:ext cx="33528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984204"/>
                </a:solidFill>
                <a:effectLst>
                  <a:outerShdw blurRad="50800" dist="39000" dir="5460000" algn="tl">
                    <a:srgbClr val="000000">
                      <a:alpha val="38000"/>
                    </a:srgbClr>
                  </a:outerShdw>
                </a:effectLst>
              </a:rPr>
              <a:t>1. Leavened?</a:t>
            </a:r>
          </a:p>
        </p:txBody>
      </p:sp>
      <p:sp>
        <p:nvSpPr>
          <p:cNvPr id="12" name="Rectangle 11"/>
          <p:cNvSpPr/>
          <p:nvPr/>
        </p:nvSpPr>
        <p:spPr>
          <a:xfrm>
            <a:off x="5105400" y="4572000"/>
            <a:ext cx="397880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noFill/>
                </a:ln>
                <a:solidFill>
                  <a:srgbClr val="00B0F0"/>
                </a:solidFill>
                <a:effectLst>
                  <a:outerShdw blurRad="50800" dist="39000" dir="5460000" algn="tl">
                    <a:srgbClr val="000000">
                      <a:alpha val="38000"/>
                    </a:srgbClr>
                  </a:outerShdw>
                </a:effectLst>
              </a:rPr>
              <a:t>2. Unleavened?</a:t>
            </a:r>
          </a:p>
        </p:txBody>
      </p:sp>
      <p:sp>
        <p:nvSpPr>
          <p:cNvPr id="14" name="Rectangle 13"/>
          <p:cNvSpPr/>
          <p:nvPr/>
        </p:nvSpPr>
        <p:spPr>
          <a:xfrm>
            <a:off x="2286000" y="5997714"/>
            <a:ext cx="425079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bg2">
                    <a:lumMod val="25000"/>
                  </a:schemeClr>
                </a:solidFill>
                <a:effectLst>
                  <a:outerShdw blurRad="50800" dist="39000" dir="5460000" algn="tl">
                    <a:srgbClr val="000000">
                      <a:alpha val="38000"/>
                    </a:srgbClr>
                  </a:outerShdw>
                </a:effectLst>
              </a:rPr>
              <a:t>3. Or … Both?</a:t>
            </a:r>
          </a:p>
        </p:txBody>
      </p:sp>
      <p:pic>
        <p:nvPicPr>
          <p:cNvPr id="16387" name="Picture 3" descr="C:\Users\Rae\Desktop\doe boy yes &amp; no.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89" b="100000" l="4727" r="93205"/>
                    </a14:imgEffect>
                  </a14:imgLayer>
                </a14:imgProps>
              </a:ext>
              <a:ext uri="{28A0092B-C50C-407E-A947-70E740481C1C}">
                <a14:useLocalDpi xmlns:a14="http://schemas.microsoft.com/office/drawing/2010/main" val="0"/>
              </a:ext>
            </a:extLst>
          </a:blip>
          <a:srcRect/>
          <a:stretch>
            <a:fillRect/>
          </a:stretch>
        </p:blipFill>
        <p:spPr bwMode="auto">
          <a:xfrm>
            <a:off x="3352800" y="4734306"/>
            <a:ext cx="1981200" cy="14859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C:\Users\Rae\Desktop\leavened bread cle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195264"/>
            <a:ext cx="1609725" cy="1463675"/>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2" name="Picture 4" descr="C:\Users\Rae\Desktop\UL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885447"/>
            <a:ext cx="1905000" cy="1818875"/>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04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4000"/>
                            </p:stCondLst>
                            <p:childTnLst>
                              <p:par>
                                <p:cTn id="13" presetID="22" presetClass="entr" presetSubtype="8"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solidFill>
              </a:rPr>
              <a:t>3</a:t>
            </a:fld>
            <a:endParaRPr lang="en-US" dirty="0">
              <a:solidFill>
                <a:schemeClr val="bg1"/>
              </a:solidFill>
            </a:endParaRPr>
          </a:p>
        </p:txBody>
      </p:sp>
      <p:sp>
        <p:nvSpPr>
          <p:cNvPr id="7" name="Content Placeholder 6"/>
          <p:cNvSpPr>
            <a:spLocks noGrp="1"/>
          </p:cNvSpPr>
          <p:nvPr>
            <p:ph sz="quarter" idx="13"/>
          </p:nvPr>
        </p:nvSpPr>
        <p:spPr>
          <a:xfrm>
            <a:off x="228600" y="1150257"/>
            <a:ext cx="3962400" cy="4495800"/>
          </a:xfrm>
        </p:spPr>
        <p:txBody>
          <a:bodyPr>
            <a:noAutofit/>
            <a:scene3d>
              <a:camera prst="orthographicFront"/>
              <a:lightRig rig="threePt" dir="t"/>
            </a:scene3d>
            <a:sp3d extrusionH="57150">
              <a:bevelT w="38100" h="38100" prst="angle"/>
            </a:sp3d>
          </a:bodyPr>
          <a:lstStyle/>
          <a:p>
            <a:pPr marL="45720" indent="0">
              <a:buNone/>
            </a:pPr>
            <a:r>
              <a:rPr lang="en-CA" sz="2800" b="1" dirty="0">
                <a:solidFill>
                  <a:schemeClr val="bg1"/>
                </a:solidFill>
                <a:effectLst>
                  <a:glow rad="127000">
                    <a:srgbClr val="002060"/>
                  </a:glow>
                </a:effectLst>
                <a:latin typeface="Comic Sans MS" panose="030F0702030302020204" pitchFamily="66" charset="0"/>
              </a:rPr>
              <a:t>You accepted to attend “communion” with your friend, only to find that leavened bread was being served for what this church called “holy communion”?</a:t>
            </a:r>
          </a:p>
        </p:txBody>
      </p:sp>
      <p:sp>
        <p:nvSpPr>
          <p:cNvPr id="8" name="Title 1"/>
          <p:cNvSpPr txBox="1">
            <a:spLocks/>
          </p:cNvSpPr>
          <p:nvPr/>
        </p:nvSpPr>
        <p:spPr>
          <a:xfrm>
            <a:off x="-36576" y="83458"/>
            <a:ext cx="9104376"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accent1">
                    <a:lumMod val="7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Has this happened to you?</a:t>
            </a:r>
          </a:p>
        </p:txBody>
      </p:sp>
    </p:spTree>
    <p:extLst>
      <p:ext uri="{BB962C8B-B14F-4D97-AF65-F5344CB8AC3E}">
        <p14:creationId xmlns:p14="http://schemas.microsoft.com/office/powerpoint/2010/main" val="375011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bg1"/>
                </a:solidFill>
              </a:rPr>
              <a:t>4</a:t>
            </a:fld>
            <a:endParaRPr lang="en-US" dirty="0">
              <a:solidFill>
                <a:schemeClr val="bg1"/>
              </a:solidFill>
            </a:endParaRPr>
          </a:p>
        </p:txBody>
      </p:sp>
      <p:sp>
        <p:nvSpPr>
          <p:cNvPr id="7" name="Content Placeholder 6"/>
          <p:cNvSpPr>
            <a:spLocks noGrp="1"/>
          </p:cNvSpPr>
          <p:nvPr>
            <p:ph sz="quarter" idx="13"/>
          </p:nvPr>
        </p:nvSpPr>
        <p:spPr>
          <a:xfrm>
            <a:off x="228600" y="1150257"/>
            <a:ext cx="7010400" cy="4495800"/>
          </a:xfrm>
        </p:spPr>
        <p:txBody>
          <a:bodyPr>
            <a:noAutofit/>
            <a:scene3d>
              <a:camera prst="orthographicFront"/>
              <a:lightRig rig="threePt" dir="t"/>
            </a:scene3d>
            <a:sp3d extrusionH="57150">
              <a:bevelT w="38100" h="38100" prst="angle"/>
            </a:sp3d>
          </a:bodyPr>
          <a:lstStyle/>
          <a:p>
            <a:pPr marL="560070" indent="-514350">
              <a:buFont typeface="+mj-lt"/>
              <a:buAutoNum type="arabicPeriod"/>
            </a:pPr>
            <a:r>
              <a:rPr lang="en-CA" sz="2800" b="1" dirty="0">
                <a:solidFill>
                  <a:srgbClr val="0070C0"/>
                </a:solidFill>
                <a:latin typeface="Comic Sans MS" panose="030F0702030302020204" pitchFamily="66" charset="0"/>
              </a:rPr>
              <a:t>If you were taught error </a:t>
            </a:r>
            <a:br>
              <a:rPr lang="en-CA" sz="2800" b="1" dirty="0">
                <a:solidFill>
                  <a:srgbClr val="0070C0"/>
                </a:solidFill>
                <a:latin typeface="Comic Sans MS" panose="030F0702030302020204" pitchFamily="66" charset="0"/>
              </a:rPr>
            </a:br>
            <a:r>
              <a:rPr lang="en-CA" sz="2800" b="1" dirty="0">
                <a:solidFill>
                  <a:srgbClr val="0070C0"/>
                </a:solidFill>
                <a:latin typeface="Comic Sans MS" panose="030F0702030302020204" pitchFamily="66" charset="0"/>
              </a:rPr>
              <a:t>all your life? … or:</a:t>
            </a:r>
          </a:p>
          <a:p>
            <a:pPr marL="560070" indent="-514350">
              <a:buFont typeface="+mj-lt"/>
              <a:buAutoNum type="arabicPeriod"/>
            </a:pPr>
            <a:r>
              <a:rPr lang="en-CA" sz="2800" b="1" dirty="0">
                <a:solidFill>
                  <a:srgbClr val="0070C0"/>
                </a:solidFill>
                <a:latin typeface="Comic Sans MS" panose="030F0702030302020204" pitchFamily="66" charset="0"/>
              </a:rPr>
              <a:t>Was there some new explanation that makes everything </a:t>
            </a:r>
            <a:br>
              <a:rPr lang="en-CA" sz="2800" b="1" dirty="0">
                <a:solidFill>
                  <a:srgbClr val="0070C0"/>
                </a:solidFill>
                <a:latin typeface="Comic Sans MS" panose="030F0702030302020204" pitchFamily="66" charset="0"/>
              </a:rPr>
            </a:br>
            <a:r>
              <a:rPr lang="en-CA" sz="2800" b="1" dirty="0">
                <a:solidFill>
                  <a:srgbClr val="0070C0"/>
                </a:solidFill>
                <a:latin typeface="Comic Sans MS" panose="030F0702030302020204" pitchFamily="66" charset="0"/>
              </a:rPr>
              <a:t>“modern” these days?</a:t>
            </a:r>
          </a:p>
        </p:txBody>
      </p:sp>
      <p:sp>
        <p:nvSpPr>
          <p:cNvPr id="8" name="Title 1"/>
          <p:cNvSpPr txBox="1">
            <a:spLocks/>
          </p:cNvSpPr>
          <p:nvPr/>
        </p:nvSpPr>
        <p:spPr>
          <a:xfrm>
            <a:off x="-36576" y="83458"/>
            <a:ext cx="9104376"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Did you begin to wonder?</a:t>
            </a:r>
          </a:p>
        </p:txBody>
      </p:sp>
    </p:spTree>
    <p:extLst>
      <p:ext uri="{BB962C8B-B14F-4D97-AF65-F5344CB8AC3E}">
        <p14:creationId xmlns:p14="http://schemas.microsoft.com/office/powerpoint/2010/main" val="4147273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5</a:t>
            </a:fld>
            <a:endParaRPr lang="en-US" dirty="0">
              <a:solidFill>
                <a:schemeClr val="tx1"/>
              </a:solidFill>
            </a:endParaRPr>
          </a:p>
        </p:txBody>
      </p:sp>
      <p:sp>
        <p:nvSpPr>
          <p:cNvPr id="8" name="Title 1"/>
          <p:cNvSpPr txBox="1">
            <a:spLocks/>
          </p:cNvSpPr>
          <p:nvPr/>
        </p:nvSpPr>
        <p:spPr>
          <a:xfrm>
            <a:off x="-36576" y="83458"/>
            <a:ext cx="6284976" cy="2812142"/>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002060"/>
                  </a:solidFill>
                </a:ln>
                <a:effectLst>
                  <a:outerShdw blurRad="50800" dist="39000" dir="5460000" algn="tl">
                    <a:srgbClr val="000000">
                      <a:alpha val="38000"/>
                    </a:srgbClr>
                  </a:outerShdw>
                </a:effectLst>
                <a:latin typeface="Matura MT Script Capitals" pitchFamily="66" charset="0"/>
              </a:rPr>
              <a:t>Or, did you reach for the internet to find an answer?</a:t>
            </a:r>
          </a:p>
        </p:txBody>
      </p:sp>
    </p:spTree>
    <p:extLst>
      <p:ext uri="{BB962C8B-B14F-4D97-AF65-F5344CB8AC3E}">
        <p14:creationId xmlns:p14="http://schemas.microsoft.com/office/powerpoint/2010/main" val="1131954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6</a:t>
            </a:fld>
            <a:endParaRPr lang="en-US" dirty="0">
              <a:solidFill>
                <a:schemeClr val="tx1"/>
              </a:solidFill>
            </a:endParaRPr>
          </a:p>
        </p:txBody>
      </p:sp>
      <p:sp>
        <p:nvSpPr>
          <p:cNvPr id="7" name="Content Placeholder 6"/>
          <p:cNvSpPr>
            <a:spLocks noGrp="1"/>
          </p:cNvSpPr>
          <p:nvPr>
            <p:ph sz="quarter" idx="13"/>
          </p:nvPr>
        </p:nvSpPr>
        <p:spPr>
          <a:xfrm>
            <a:off x="4191000" y="2087562"/>
            <a:ext cx="4535424" cy="4495800"/>
          </a:xfrm>
        </p:spPr>
        <p:txBody>
          <a:bodyPr>
            <a:noAutofit/>
            <a:scene3d>
              <a:camera prst="orthographicFront"/>
              <a:lightRig rig="threePt" dir="t"/>
            </a:scene3d>
            <a:sp3d extrusionH="57150">
              <a:bevelT w="38100" h="38100" prst="angle"/>
            </a:sp3d>
          </a:bodyPr>
          <a:lstStyle/>
          <a:p>
            <a:pPr marL="560070" indent="-514350">
              <a:buFont typeface="+mj-lt"/>
              <a:buAutoNum type="arabicPeriod"/>
            </a:pPr>
            <a:r>
              <a:rPr lang="en-US" sz="2800" b="1" dirty="0"/>
              <a:t>You can use any bread for communion</a:t>
            </a:r>
            <a:r>
              <a:rPr lang="en-US" sz="2800" dirty="0"/>
              <a:t>. People have totally misunderstood what communion is. It's just where you eat with brothers and sisters and remember Christ; it's that simple.</a:t>
            </a:r>
            <a:endParaRPr lang="en-CA" sz="2800" b="1" dirty="0">
              <a:solidFill>
                <a:srgbClr val="0070C0"/>
              </a:solidFill>
              <a:latin typeface="Comic Sans MS" panose="030F0702030302020204" pitchFamily="66" charset="0"/>
            </a:endParaRPr>
          </a:p>
        </p:txBody>
      </p:sp>
      <p:sp>
        <p:nvSpPr>
          <p:cNvPr id="8" name="Title 1"/>
          <p:cNvSpPr txBox="1">
            <a:spLocks/>
          </p:cNvSpPr>
          <p:nvPr/>
        </p:nvSpPr>
        <p:spPr>
          <a:xfrm>
            <a:off x="38100" y="124506"/>
            <a:ext cx="9104376" cy="1973942"/>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The Internet had </a:t>
            </a:r>
            <a:b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br>
            <a: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several answers: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17448"/>
            <a:ext cx="4521708" cy="5257800"/>
          </a:xfrm>
          <a:prstGeom prst="ellipse">
            <a:avLst/>
          </a:prstGeom>
          <a:ln>
            <a:noFill/>
          </a:ln>
          <a:effectLst>
            <a:softEdge rad="112500"/>
          </a:effectLst>
        </p:spPr>
      </p:pic>
      <p:pic>
        <p:nvPicPr>
          <p:cNvPr id="6" name="Picture 13" descr="C:\Users\Rae\Desktop\Art on Desktop\white man clip art\3d white people\question mark - confused teal.jpg">
            <a:extLst>
              <a:ext uri="{FF2B5EF4-FFF2-40B4-BE49-F238E27FC236}">
                <a16:creationId xmlns="" xmlns:a16="http://schemas.microsoft.com/office/drawing/2014/main" id="{A1EA9338-13E8-48DA-B910-2AC33FB1D10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560" b="94822" l="1215" r="100000"/>
                    </a14:imgEffect>
                  </a14:imgLayer>
                </a14:imgProps>
              </a:ext>
              <a:ext uri="{28A0092B-C50C-407E-A947-70E740481C1C}">
                <a14:useLocalDpi xmlns:a14="http://schemas.microsoft.com/office/drawing/2010/main" val="0"/>
              </a:ext>
            </a:extLst>
          </a:blip>
          <a:srcRect/>
          <a:stretch>
            <a:fillRect/>
          </a:stretch>
        </p:blipFill>
        <p:spPr bwMode="auto">
          <a:xfrm>
            <a:off x="7848600" y="4502491"/>
            <a:ext cx="1466850" cy="18335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6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7</a:t>
            </a:fld>
            <a:endParaRPr lang="en-US" dirty="0">
              <a:solidFill>
                <a:schemeClr val="tx1"/>
              </a:solidFill>
            </a:endParaRPr>
          </a:p>
        </p:txBody>
      </p:sp>
      <p:sp>
        <p:nvSpPr>
          <p:cNvPr id="7" name="Content Placeholder 6"/>
          <p:cNvSpPr>
            <a:spLocks noGrp="1"/>
          </p:cNvSpPr>
          <p:nvPr>
            <p:ph sz="quarter" idx="13"/>
          </p:nvPr>
        </p:nvSpPr>
        <p:spPr>
          <a:xfrm>
            <a:off x="76200" y="990600"/>
            <a:ext cx="5410200" cy="4495800"/>
          </a:xfrm>
        </p:spPr>
        <p:txBody>
          <a:bodyPr>
            <a:noAutofit/>
            <a:scene3d>
              <a:camera prst="orthographicFront"/>
              <a:lightRig rig="threePt" dir="t"/>
            </a:scene3d>
            <a:sp3d extrusionH="57150">
              <a:bevelT w="38100" h="38100" prst="angle"/>
            </a:sp3d>
          </a:bodyPr>
          <a:lstStyle/>
          <a:p>
            <a:pPr marL="560070" indent="-514350">
              <a:buFont typeface="+mj-lt"/>
              <a:buAutoNum type="arabicPeriod" startAt="2"/>
            </a:pPr>
            <a:r>
              <a:rPr lang="en-US" sz="2800" dirty="0"/>
              <a:t>The Eastern Churches </a:t>
            </a:r>
            <a:r>
              <a:rPr lang="en-US" sz="2000" dirty="0"/>
              <a:t>(except the Armenians) </a:t>
            </a:r>
            <a:r>
              <a:rPr lang="en-US" sz="2800" dirty="0"/>
              <a:t>make use of leavened bread, while </a:t>
            </a:r>
            <a:r>
              <a:rPr lang="en-US" sz="2800" b="1" dirty="0"/>
              <a:t>the Western Churches, </a:t>
            </a:r>
            <a:r>
              <a:rPr lang="en-US" sz="2800" b="1" dirty="0">
                <a:solidFill>
                  <a:srgbClr val="FF0000"/>
                </a:solidFill>
              </a:rPr>
              <a:t>since the 11th century,</a:t>
            </a:r>
            <a:r>
              <a:rPr lang="en-US" sz="2800" b="1" dirty="0"/>
              <a:t> have </a:t>
            </a:r>
            <a:br>
              <a:rPr lang="en-US" sz="2800" b="1" dirty="0"/>
            </a:br>
            <a:r>
              <a:rPr lang="en-US" sz="2800" b="1" dirty="0"/>
              <a:t>used unleavened bread</a:t>
            </a:r>
            <a:r>
              <a:rPr lang="en-US" sz="2800" dirty="0"/>
              <a:t>.</a:t>
            </a:r>
          </a:p>
        </p:txBody>
      </p:sp>
      <p:sp>
        <p:nvSpPr>
          <p:cNvPr id="8" name="Title 1"/>
          <p:cNvSpPr txBox="1">
            <a:spLocks/>
          </p:cNvSpPr>
          <p:nvPr/>
        </p:nvSpPr>
        <p:spPr>
          <a:xfrm>
            <a:off x="-36576" y="83458"/>
            <a:ext cx="5065776"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Answer #2: </a:t>
            </a:r>
          </a:p>
        </p:txBody>
      </p:sp>
      <p:sp>
        <p:nvSpPr>
          <p:cNvPr id="5" name="Title 1"/>
          <p:cNvSpPr txBox="1">
            <a:spLocks/>
          </p:cNvSpPr>
          <p:nvPr/>
        </p:nvSpPr>
        <p:spPr>
          <a:xfrm>
            <a:off x="-304800" y="4114800"/>
            <a:ext cx="3581400"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rgbClr val="002060"/>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What?</a:t>
            </a:r>
          </a:p>
        </p:txBody>
      </p:sp>
      <p:sp>
        <p:nvSpPr>
          <p:cNvPr id="6" name="Title 1"/>
          <p:cNvSpPr txBox="1">
            <a:spLocks/>
          </p:cNvSpPr>
          <p:nvPr/>
        </p:nvSpPr>
        <p:spPr>
          <a:xfrm>
            <a:off x="79829" y="5523820"/>
            <a:ext cx="3581400"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rgbClr val="006600"/>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Why?</a:t>
            </a:r>
          </a:p>
        </p:txBody>
      </p:sp>
    </p:spTree>
    <p:extLst>
      <p:ext uri="{BB962C8B-B14F-4D97-AF65-F5344CB8AC3E}">
        <p14:creationId xmlns:p14="http://schemas.microsoft.com/office/powerpoint/2010/main" val="596565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E6382-2566-492A-A2A1-417678E32A52}" type="slidenum">
              <a:rPr lang="en-US" smtClean="0">
                <a:solidFill>
                  <a:schemeClr val="tx1"/>
                </a:solidFill>
              </a:rPr>
              <a:t>8</a:t>
            </a:fld>
            <a:endParaRPr lang="en-US" dirty="0">
              <a:solidFill>
                <a:schemeClr val="tx1"/>
              </a:solidFill>
            </a:endParaRPr>
          </a:p>
        </p:txBody>
      </p:sp>
      <p:sp>
        <p:nvSpPr>
          <p:cNvPr id="7" name="Content Placeholder 6"/>
          <p:cNvSpPr>
            <a:spLocks noGrp="1"/>
          </p:cNvSpPr>
          <p:nvPr>
            <p:ph sz="quarter" idx="13"/>
          </p:nvPr>
        </p:nvSpPr>
        <p:spPr>
          <a:xfrm>
            <a:off x="228600" y="1066800"/>
            <a:ext cx="5410200" cy="4495800"/>
          </a:xfrm>
        </p:spPr>
        <p:txBody>
          <a:bodyPr>
            <a:noAutofit/>
            <a:scene3d>
              <a:camera prst="orthographicFront"/>
              <a:lightRig rig="threePt" dir="t"/>
            </a:scene3d>
            <a:sp3d extrusionH="57150">
              <a:bevelT w="38100" h="38100" prst="angle"/>
            </a:sp3d>
          </a:bodyPr>
          <a:lstStyle/>
          <a:p>
            <a:pPr marL="560070" indent="-514350">
              <a:buFont typeface="+mj-lt"/>
              <a:buAutoNum type="arabicPeriod" startAt="3"/>
            </a:pPr>
            <a:r>
              <a:rPr lang="en-US" sz="2800" dirty="0"/>
              <a:t>Eastern Christians associate unleavened bread </a:t>
            </a:r>
            <a:r>
              <a:rPr lang="en-US" sz="2800" b="1" dirty="0">
                <a:solidFill>
                  <a:srgbClr val="FF0000"/>
                </a:solidFill>
              </a:rPr>
              <a:t>with the Old Testament</a:t>
            </a:r>
            <a:r>
              <a:rPr lang="en-US" sz="2800" dirty="0"/>
              <a:t> and allow </a:t>
            </a:r>
            <a:br>
              <a:rPr lang="en-US" sz="2800" dirty="0"/>
            </a:br>
            <a:r>
              <a:rPr lang="en-US" sz="2800" dirty="0"/>
              <a:t>only for </a:t>
            </a:r>
            <a:r>
              <a:rPr lang="en-US" sz="2800" dirty="0">
                <a:solidFill>
                  <a:srgbClr val="0070C0"/>
                </a:solidFill>
              </a:rPr>
              <a:t>bread with yeast, </a:t>
            </a:r>
            <a:br>
              <a:rPr lang="en-US" sz="2800" dirty="0">
                <a:solidFill>
                  <a:srgbClr val="0070C0"/>
                </a:solidFill>
              </a:rPr>
            </a:br>
            <a:r>
              <a:rPr lang="en-US" sz="2800" b="1" dirty="0">
                <a:solidFill>
                  <a:srgbClr val="0070C0"/>
                </a:solidFill>
              </a:rPr>
              <a:t>as a symbol of the New Covenant in Christ's blood</a:t>
            </a:r>
            <a:r>
              <a:rPr lang="en-US" sz="2800" dirty="0">
                <a:solidFill>
                  <a:srgbClr val="0070C0"/>
                </a:solidFill>
              </a:rPr>
              <a:t>.</a:t>
            </a:r>
          </a:p>
        </p:txBody>
      </p:sp>
      <p:sp>
        <p:nvSpPr>
          <p:cNvPr id="8" name="Title 1"/>
          <p:cNvSpPr txBox="1">
            <a:spLocks/>
          </p:cNvSpPr>
          <p:nvPr/>
        </p:nvSpPr>
        <p:spPr>
          <a:xfrm>
            <a:off x="-36576" y="83458"/>
            <a:ext cx="5065776" cy="1066799"/>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bg2">
                    <a:lumMod val="25000"/>
                  </a:schemeClr>
                </a:solidFill>
                <a:effectLst>
                  <a:outerShdw blurRad="50800" dist="39000" dir="5460000" algn="tl">
                    <a:srgbClr val="000000">
                      <a:alpha val="38000"/>
                    </a:srgbClr>
                  </a:outerShdw>
                  <a:reflection blurRad="6350" stA="55000" endA="300" endPos="45500" dir="5400000" sy="-100000" algn="bl" rotWithShape="0"/>
                </a:effectLst>
                <a:latin typeface="Matura MT Script Capitals" pitchFamily="66" charset="0"/>
              </a:rPr>
              <a:t>Answer #3: </a:t>
            </a:r>
          </a:p>
        </p:txBody>
      </p:sp>
    </p:spTree>
    <p:extLst>
      <p:ext uri="{BB962C8B-B14F-4D97-AF65-F5344CB8AC3E}">
        <p14:creationId xmlns:p14="http://schemas.microsoft.com/office/powerpoint/2010/main" val="2308641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953000" y="6446837"/>
            <a:ext cx="1828800" cy="365125"/>
          </a:xfrm>
        </p:spPr>
        <p:txBody>
          <a:bodyPr/>
          <a:lstStyle/>
          <a:p>
            <a:fld id="{D18E6382-2566-492A-A2A1-417678E32A52}" type="slidenum">
              <a:rPr lang="en-US" smtClean="0">
                <a:solidFill>
                  <a:schemeClr val="tx1"/>
                </a:solidFill>
              </a:rPr>
              <a:t>9</a:t>
            </a:fld>
            <a:endParaRPr lang="en-US" dirty="0">
              <a:solidFill>
                <a:schemeClr val="tx1"/>
              </a:solidFill>
            </a:endParaRPr>
          </a:p>
        </p:txBody>
      </p:sp>
      <p:sp>
        <p:nvSpPr>
          <p:cNvPr id="7" name="Content Placeholder 6"/>
          <p:cNvSpPr>
            <a:spLocks noGrp="1"/>
          </p:cNvSpPr>
          <p:nvPr>
            <p:ph sz="quarter" idx="13"/>
          </p:nvPr>
        </p:nvSpPr>
        <p:spPr>
          <a:xfrm>
            <a:off x="152400" y="4730750"/>
            <a:ext cx="7772400" cy="2035175"/>
          </a:xfrm>
        </p:spPr>
        <p:txBody>
          <a:bodyPr>
            <a:noAutofit/>
            <a:scene3d>
              <a:camera prst="orthographicFront"/>
              <a:lightRig rig="threePt" dir="t"/>
            </a:scene3d>
            <a:sp3d extrusionH="57150">
              <a:bevelT w="38100" h="38100" prst="angle"/>
            </a:sp3d>
          </a:bodyPr>
          <a:lstStyle/>
          <a:p>
            <a:pPr marL="45720" indent="0">
              <a:buNone/>
            </a:pPr>
            <a:r>
              <a:rPr lang="en-US" sz="2800" dirty="0">
                <a:effectLst>
                  <a:glow rad="127000">
                    <a:schemeClr val="bg1"/>
                  </a:glow>
                </a:effectLst>
                <a:latin typeface="Comic Sans MS" panose="030F0702030302020204" pitchFamily="66" charset="0"/>
              </a:rPr>
              <a:t>The Greek word for “bread” is &lt;</a:t>
            </a:r>
            <a:r>
              <a:rPr lang="en-US" sz="2800" b="1" dirty="0" err="1">
                <a:ln w="1905"/>
                <a:solidFill>
                  <a:srgbClr val="984204"/>
                </a:solidFill>
                <a:effectLst>
                  <a:glow rad="127000">
                    <a:schemeClr val="bg1"/>
                  </a:glow>
                  <a:innerShdw blurRad="69850" dist="43180" dir="5400000">
                    <a:srgbClr val="000000">
                      <a:alpha val="65000"/>
                    </a:srgbClr>
                  </a:innerShdw>
                </a:effectLst>
                <a:latin typeface="Comic Sans MS" panose="030F0702030302020204" pitchFamily="66" charset="0"/>
              </a:rPr>
              <a:t>artos</a:t>
            </a:r>
            <a:r>
              <a:rPr lang="en-US" sz="2800" dirty="0">
                <a:effectLst>
                  <a:glow rad="127000">
                    <a:schemeClr val="bg1"/>
                  </a:glow>
                </a:effectLst>
                <a:latin typeface="Comic Sans MS" panose="030F0702030302020204" pitchFamily="66" charset="0"/>
              </a:rPr>
              <a:t>&gt;.</a:t>
            </a:r>
          </a:p>
          <a:p>
            <a:pPr marL="388620" lvl="1" indent="-342900">
              <a:buClr>
                <a:schemeClr val="accent1">
                  <a:lumMod val="75000"/>
                </a:schemeClr>
              </a:buClr>
              <a:buSzPct val="110000"/>
              <a:buFont typeface="Wingdings" pitchFamily="2" charset="2"/>
              <a:buChar char="Ø"/>
            </a:pPr>
            <a:r>
              <a:rPr lang="en-US" sz="2800" i="1" dirty="0">
                <a:effectLst>
                  <a:glow rad="127000">
                    <a:schemeClr val="bg1"/>
                  </a:glow>
                </a:effectLst>
                <a:latin typeface="Comic Sans MS" panose="030F0702030302020204" pitchFamily="66" charset="0"/>
                <a:cs typeface="Arial" pitchFamily="34" charset="0"/>
              </a:rPr>
              <a:t>Strong’s</a:t>
            </a:r>
            <a:r>
              <a:rPr lang="en-US" sz="2800" dirty="0">
                <a:effectLst>
                  <a:glow rad="127000">
                    <a:schemeClr val="bg1"/>
                  </a:glow>
                </a:effectLst>
                <a:latin typeface="Comic Sans MS" panose="030F0702030302020204" pitchFamily="66" charset="0"/>
                <a:cs typeface="Arial" pitchFamily="34" charset="0"/>
              </a:rPr>
              <a:t> -- </a:t>
            </a:r>
            <a:r>
              <a:rPr lang="en-US" sz="2800" b="1" i="1" u="sng" dirty="0">
                <a:ln w="1905"/>
                <a:solidFill>
                  <a:srgbClr val="984204"/>
                </a:solidFill>
                <a:effectLst>
                  <a:glow rad="127000">
                    <a:schemeClr val="bg1"/>
                  </a:glow>
                  <a:innerShdw blurRad="69850" dist="43180" dir="5400000">
                    <a:srgbClr val="000000">
                      <a:alpha val="65000"/>
                    </a:srgbClr>
                  </a:innerShdw>
                </a:effectLst>
                <a:latin typeface="Comic Sans MS" panose="030F0702030302020204" pitchFamily="66" charset="0"/>
                <a:cs typeface="Arial" pitchFamily="34" charset="0"/>
              </a:rPr>
              <a:t>bread</a:t>
            </a:r>
            <a:r>
              <a:rPr lang="en-US" sz="2800" dirty="0">
                <a:effectLst>
                  <a:glow rad="127000">
                    <a:schemeClr val="bg1"/>
                  </a:glow>
                </a:effectLst>
                <a:latin typeface="Comic Sans MS" panose="030F0702030302020204" pitchFamily="66" charset="0"/>
                <a:cs typeface="Arial" pitchFamily="34" charset="0"/>
              </a:rPr>
              <a:t>  </a:t>
            </a:r>
            <a:r>
              <a:rPr lang="en-US" sz="2800" b="1" dirty="0">
                <a:effectLst>
                  <a:glow rad="127000">
                    <a:schemeClr val="bg1"/>
                  </a:glow>
                </a:effectLst>
                <a:latin typeface="Comic Sans MS" panose="030F0702030302020204" pitchFamily="66" charset="0"/>
                <a:cs typeface="Arial" pitchFamily="34" charset="0"/>
              </a:rPr>
              <a:t>G740</a:t>
            </a:r>
            <a:r>
              <a:rPr lang="en-US" sz="2800" dirty="0">
                <a:effectLst>
                  <a:glow rad="127000">
                    <a:schemeClr val="bg1"/>
                  </a:glow>
                </a:effectLst>
                <a:latin typeface="Comic Sans MS" panose="030F0702030302020204" pitchFamily="66" charset="0"/>
                <a:cs typeface="Arial" pitchFamily="34" charset="0"/>
              </a:rPr>
              <a:t>  </a:t>
            </a:r>
            <a:r>
              <a:rPr lang="en-US" sz="2800" dirty="0" err="1">
                <a:effectLst>
                  <a:glow rad="127000">
                    <a:schemeClr val="bg1"/>
                  </a:glow>
                </a:effectLst>
                <a:latin typeface="Comic Sans MS" panose="030F0702030302020204" pitchFamily="66" charset="0"/>
                <a:cs typeface="Arial" pitchFamily="34" charset="0"/>
              </a:rPr>
              <a:t>artos</a:t>
            </a:r>
            <a:r>
              <a:rPr lang="en-US" sz="2800" dirty="0">
                <a:effectLst>
                  <a:glow rad="127000">
                    <a:schemeClr val="bg1"/>
                  </a:glow>
                </a:effectLst>
                <a:latin typeface="Comic Sans MS" panose="030F0702030302020204" pitchFamily="66" charset="0"/>
                <a:cs typeface="Arial" pitchFamily="34" charset="0"/>
              </a:rPr>
              <a:t>; </a:t>
            </a:r>
            <a:br>
              <a:rPr lang="en-US" sz="2800" dirty="0">
                <a:effectLst>
                  <a:glow rad="127000">
                    <a:schemeClr val="bg1"/>
                  </a:glow>
                </a:effectLst>
                <a:latin typeface="Comic Sans MS" panose="030F0702030302020204" pitchFamily="66" charset="0"/>
                <a:cs typeface="Arial" pitchFamily="34" charset="0"/>
              </a:rPr>
            </a:br>
            <a:r>
              <a:rPr lang="en-US" sz="2800" dirty="0">
                <a:effectLst>
                  <a:glow rad="127000">
                    <a:schemeClr val="bg1"/>
                  </a:glow>
                </a:effectLst>
                <a:latin typeface="Comic Sans MS" panose="030F0702030302020204" pitchFamily="66" charset="0"/>
                <a:cs typeface="Arial" pitchFamily="34" charset="0"/>
              </a:rPr>
              <a:t>from G142; </a:t>
            </a:r>
            <a:r>
              <a:rPr lang="en-US" sz="2800" b="1" u="sng" dirty="0">
                <a:effectLst>
                  <a:glow rad="127000">
                    <a:schemeClr val="bg1"/>
                  </a:glow>
                </a:effectLst>
                <a:latin typeface="Comic Sans MS" panose="030F0702030302020204" pitchFamily="66" charset="0"/>
                <a:cs typeface="Arial" pitchFamily="34" charset="0"/>
              </a:rPr>
              <a:t>bread</a:t>
            </a:r>
            <a:r>
              <a:rPr lang="en-US" sz="2800" dirty="0">
                <a:effectLst>
                  <a:glow rad="127000">
                    <a:schemeClr val="bg1"/>
                  </a:glow>
                </a:effectLst>
                <a:latin typeface="Comic Sans MS" panose="030F0702030302020204" pitchFamily="66" charset="0"/>
                <a:cs typeface="Arial" pitchFamily="34" charset="0"/>
              </a:rPr>
              <a:t> (</a:t>
            </a:r>
            <a:r>
              <a:rPr lang="en-US" sz="2800" b="1" u="sng" dirty="0">
                <a:solidFill>
                  <a:srgbClr val="00B0F0"/>
                </a:solidFill>
                <a:effectLst>
                  <a:glow rad="127000">
                    <a:schemeClr val="bg1"/>
                  </a:glow>
                </a:effectLst>
                <a:latin typeface="Comic Sans MS" panose="030F0702030302020204" pitchFamily="66" charset="0"/>
                <a:cs typeface="Arial" pitchFamily="34" charset="0"/>
              </a:rPr>
              <a:t>as raised</a:t>
            </a:r>
            <a:r>
              <a:rPr lang="en-US" sz="2800" dirty="0">
                <a:effectLst>
                  <a:glow rad="127000">
                    <a:schemeClr val="bg1"/>
                  </a:glow>
                </a:effectLst>
                <a:latin typeface="Comic Sans MS" panose="030F0702030302020204" pitchFamily="66" charset="0"/>
                <a:cs typeface="Arial" pitchFamily="34" charset="0"/>
              </a:rPr>
              <a:t>) or a </a:t>
            </a:r>
            <a:r>
              <a:rPr lang="en-US" sz="2800" b="1" u="sng" dirty="0">
                <a:solidFill>
                  <a:srgbClr val="00B0F0"/>
                </a:solidFill>
                <a:effectLst>
                  <a:glow rad="127000">
                    <a:schemeClr val="bg1"/>
                  </a:glow>
                </a:effectLst>
                <a:latin typeface="Comic Sans MS" panose="030F0702030302020204" pitchFamily="66" charset="0"/>
                <a:cs typeface="Arial" pitchFamily="34" charset="0"/>
              </a:rPr>
              <a:t>loaf</a:t>
            </a:r>
            <a:r>
              <a:rPr lang="en-US" sz="2800" dirty="0">
                <a:solidFill>
                  <a:srgbClr val="00B0F0"/>
                </a:solidFill>
                <a:effectLst>
                  <a:glow rad="127000">
                    <a:schemeClr val="bg1"/>
                  </a:glow>
                </a:effectLst>
                <a:latin typeface="Comic Sans MS" panose="030F0702030302020204" pitchFamily="66" charset="0"/>
                <a:cs typeface="Arial" pitchFamily="34" charset="0"/>
              </a:rPr>
              <a:t>:</a:t>
            </a:r>
            <a:r>
              <a:rPr lang="en-US" sz="2800" dirty="0">
                <a:effectLst>
                  <a:glow rad="127000">
                    <a:schemeClr val="bg1"/>
                  </a:glow>
                </a:effectLst>
                <a:latin typeface="Comic Sans MS" panose="030F0702030302020204" pitchFamily="66" charset="0"/>
                <a:cs typeface="Arial" pitchFamily="34" charset="0"/>
              </a:rPr>
              <a:t>  </a:t>
            </a:r>
            <a:br>
              <a:rPr lang="en-US" sz="2800" dirty="0">
                <a:effectLst>
                  <a:glow rad="127000">
                    <a:schemeClr val="bg1"/>
                  </a:glow>
                </a:effectLst>
                <a:latin typeface="Comic Sans MS" panose="030F0702030302020204" pitchFamily="66" charset="0"/>
                <a:cs typeface="Arial" pitchFamily="34" charset="0"/>
              </a:rPr>
            </a:br>
            <a:r>
              <a:rPr lang="en-US" sz="2800" dirty="0">
                <a:effectLst>
                  <a:glow rad="127000">
                    <a:schemeClr val="bg1"/>
                  </a:glow>
                </a:effectLst>
                <a:latin typeface="Comic Sans MS" panose="030F0702030302020204" pitchFamily="66" charset="0"/>
                <a:cs typeface="Arial" pitchFamily="34" charset="0"/>
              </a:rPr>
              <a:t>KJV - (</a:t>
            </a:r>
            <a:r>
              <a:rPr lang="en-US" sz="2800" dirty="0" err="1">
                <a:effectLst>
                  <a:glow rad="127000">
                    <a:schemeClr val="bg1"/>
                  </a:glow>
                </a:effectLst>
                <a:latin typeface="Comic Sans MS" panose="030F0702030302020204" pitchFamily="66" charset="0"/>
                <a:cs typeface="Arial" pitchFamily="34" charset="0"/>
              </a:rPr>
              <a:t>shew</a:t>
            </a:r>
            <a:r>
              <a:rPr lang="en-US" sz="2800" dirty="0">
                <a:effectLst>
                  <a:glow rad="127000">
                    <a:schemeClr val="bg1"/>
                  </a:glow>
                </a:effectLst>
                <a:latin typeface="Comic Sans MS" panose="030F0702030302020204" pitchFamily="66" charset="0"/>
                <a:cs typeface="Arial" pitchFamily="34" charset="0"/>
              </a:rPr>
              <a:t>-) bread, loaf.</a:t>
            </a:r>
          </a:p>
        </p:txBody>
      </p:sp>
      <p:sp>
        <p:nvSpPr>
          <p:cNvPr id="8" name="Title 1"/>
          <p:cNvSpPr txBox="1">
            <a:spLocks/>
          </p:cNvSpPr>
          <p:nvPr/>
        </p:nvSpPr>
        <p:spPr>
          <a:xfrm>
            <a:off x="-36576" y="83458"/>
            <a:ext cx="9104376" cy="2050142"/>
          </a:xfrm>
          <a:prstGeom prst="rect">
            <a:avLst/>
          </a:prstGeo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400" b="1" i="0" kern="1200" cap="none" spc="0">
                <a:ln w="11430"/>
                <a:solidFill>
                  <a:srgbClr val="00B0F0"/>
                </a:solidFill>
                <a:effectLst>
                  <a:outerShdw blurRad="50800" dist="39000" dir="5460000" algn="tl">
                    <a:srgbClr val="000000">
                      <a:alpha val="38000"/>
                    </a:srgbClr>
                  </a:outerShdw>
                </a:effectLst>
                <a:latin typeface="Arial Rounded MT Bold"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a:r>
              <a:rPr lang="en-US" sz="6000" dirty="0">
                <a:ln w="28575">
                  <a:solidFill>
                    <a:srgbClr val="DF9DB3"/>
                  </a:solidFill>
                </a:ln>
                <a:solidFill>
                  <a:schemeClr val="bg2">
                    <a:lumMod val="25000"/>
                  </a:schemeClr>
                </a:solidFill>
                <a:effectLst>
                  <a:outerShdw blurRad="50800" dist="39000" dir="5460000" algn="tl">
                    <a:srgbClr val="000000">
                      <a:alpha val="38000"/>
                    </a:srgbClr>
                  </a:outerShdw>
                </a:effectLst>
                <a:latin typeface="Matura MT Script Capitals" pitchFamily="66" charset="0"/>
              </a:rPr>
              <a:t>Answer #4 – Check the Scriptures for “bread”: </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6722798" y="4730750"/>
            <a:ext cx="2498316" cy="2127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87284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lipstream">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7741</TotalTime>
  <Words>639</Words>
  <Application>Microsoft Office PowerPoint</Application>
  <PresentationFormat>On-screen Show (4:3)</PresentationFormat>
  <Paragraphs>89</Paragraphs>
  <Slides>19</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Aharoni</vt:lpstr>
      <vt:lpstr>Arial</vt:lpstr>
      <vt:lpstr>Arial Rounded MT Bold</vt:lpstr>
      <vt:lpstr>Calibri</vt:lpstr>
      <vt:lpstr>Comic Sans MS</vt:lpstr>
      <vt:lpstr>Cooper Black</vt:lpstr>
      <vt:lpstr>Edwardian Script ITC</vt:lpstr>
      <vt:lpstr>Georgia</vt:lpstr>
      <vt:lpstr>Ink Free</vt:lpstr>
      <vt:lpstr>Matura MT Script Capitals</vt:lpstr>
      <vt:lpstr>MV Boli</vt:lpstr>
      <vt:lpstr>Rockwell</vt:lpstr>
      <vt:lpstr>Trebuchet MS</vt:lpstr>
      <vt:lpstr>Wingdings</vt:lpstr>
      <vt:lpstr>Wingdings 2</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User55</cp:lastModifiedBy>
  <cp:revision>684</cp:revision>
  <dcterms:created xsi:type="dcterms:W3CDTF">2016-03-21T19:40:43Z</dcterms:created>
  <dcterms:modified xsi:type="dcterms:W3CDTF">2022-03-25T02:27:49Z</dcterms:modified>
</cp:coreProperties>
</file>